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3" r:id="rId8"/>
    <p:sldId id="264" r:id="rId9"/>
    <p:sldId id="266" r:id="rId10"/>
    <p:sldId id="267" r:id="rId11"/>
    <p:sldId id="265" r:id="rId12"/>
    <p:sldId id="269" r:id="rId13"/>
    <p:sldId id="272" r:id="rId14"/>
    <p:sldId id="268" r:id="rId15"/>
    <p:sldId id="274"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p:scale>
          <a:sx n="80" d="100"/>
          <a:sy n="80" d="100"/>
        </p:scale>
        <p:origin x="-60"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y's%20ThinkPad\Desktop\eCRA%20shunt%20immpedance\ShuntImpedanc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y's%20ThinkPad\Desktop\eCRA%20shunt%20immpedance\ShuntImpedanc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y's%20ThinkPad\Desktop\eCRA%20shunt%20immpedance\ShuntImpedanc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0897468461603"/>
          <c:y val="0.13032995887389481"/>
          <c:w val="0.62809095016766336"/>
          <c:h val="0.66321246324896088"/>
        </c:manualLayout>
      </c:layout>
      <c:scatterChart>
        <c:scatterStyle val="smoothMarker"/>
        <c:varyColors val="0"/>
        <c:ser>
          <c:idx val="0"/>
          <c:order val="0"/>
          <c:tx>
            <c:strRef>
              <c:f>[ShuntImpedance.xlsx]Sheet1!$K$1</c:f>
              <c:strCache>
                <c:ptCount val="1"/>
                <c:pt idx="0">
                  <c:v>RSH [MΩ]</c:v>
                </c:pt>
              </c:strCache>
            </c:strRef>
          </c:tx>
          <c:spPr>
            <a:ln w="19050" cap="rnd">
              <a:solidFill>
                <a:schemeClr val="accent1"/>
              </a:solidFill>
              <a:round/>
            </a:ln>
            <a:effectLst/>
          </c:spPr>
          <c:marker>
            <c:symbol val="none"/>
          </c:marker>
          <c:xVal>
            <c:numRef>
              <c:f>[ShuntImpedance.xlsx]Sheet1!$E$2:$E$100</c:f>
              <c:numCache>
                <c:formatCode>General</c:formatCode>
                <c:ptCount val="99"/>
                <c:pt idx="0">
                  <c:v>5.3</c:v>
                </c:pt>
                <c:pt idx="1">
                  <c:v>5.4</c:v>
                </c:pt>
                <c:pt idx="2">
                  <c:v>5.5</c:v>
                </c:pt>
                <c:pt idx="3">
                  <c:v>5.6000000000000005</c:v>
                </c:pt>
                <c:pt idx="4">
                  <c:v>5.7</c:v>
                </c:pt>
                <c:pt idx="5">
                  <c:v>5.8000000000000007</c:v>
                </c:pt>
                <c:pt idx="6">
                  <c:v>5.9</c:v>
                </c:pt>
                <c:pt idx="7">
                  <c:v>6.0000000000000009</c:v>
                </c:pt>
                <c:pt idx="8">
                  <c:v>6.1000000000000005</c:v>
                </c:pt>
                <c:pt idx="9">
                  <c:v>6.2000000000000011</c:v>
                </c:pt>
                <c:pt idx="10">
                  <c:v>6.3</c:v>
                </c:pt>
                <c:pt idx="11">
                  <c:v>6.4</c:v>
                </c:pt>
                <c:pt idx="12">
                  <c:v>6.5</c:v>
                </c:pt>
                <c:pt idx="13">
                  <c:v>6.6000000000000005</c:v>
                </c:pt>
                <c:pt idx="14">
                  <c:v>6.7</c:v>
                </c:pt>
                <c:pt idx="15">
                  <c:v>6.8000000000000007</c:v>
                </c:pt>
                <c:pt idx="16">
                  <c:v>6.9</c:v>
                </c:pt>
                <c:pt idx="17">
                  <c:v>7.0000000000000009</c:v>
                </c:pt>
                <c:pt idx="18">
                  <c:v>7.1000000000000005</c:v>
                </c:pt>
                <c:pt idx="19">
                  <c:v>7.2000000000000011</c:v>
                </c:pt>
                <c:pt idx="20">
                  <c:v>7.3000000000000007</c:v>
                </c:pt>
                <c:pt idx="21">
                  <c:v>7.4000000000000012</c:v>
                </c:pt>
                <c:pt idx="22">
                  <c:v>7.5000000000000009</c:v>
                </c:pt>
                <c:pt idx="23">
                  <c:v>7.6000000000000014</c:v>
                </c:pt>
                <c:pt idx="24">
                  <c:v>7.7000000000000011</c:v>
                </c:pt>
                <c:pt idx="25">
                  <c:v>7.8000000000000016</c:v>
                </c:pt>
                <c:pt idx="26">
                  <c:v>7.9000000000000012</c:v>
                </c:pt>
                <c:pt idx="27">
                  <c:v>8.0000000000000018</c:v>
                </c:pt>
                <c:pt idx="28">
                  <c:v>8.1000000000000014</c:v>
                </c:pt>
                <c:pt idx="29">
                  <c:v>8.2000000000000011</c:v>
                </c:pt>
                <c:pt idx="30">
                  <c:v>8.3000000000000025</c:v>
                </c:pt>
                <c:pt idx="31">
                  <c:v>8.4000000000000021</c:v>
                </c:pt>
                <c:pt idx="32">
                  <c:v>8.5000000000000018</c:v>
                </c:pt>
                <c:pt idx="33">
                  <c:v>8.6000000000000014</c:v>
                </c:pt>
                <c:pt idx="34">
                  <c:v>8.7000000000000028</c:v>
                </c:pt>
                <c:pt idx="35">
                  <c:v>8.8000000000000025</c:v>
                </c:pt>
                <c:pt idx="36">
                  <c:v>8.9000000000000021</c:v>
                </c:pt>
                <c:pt idx="37">
                  <c:v>9.0000000000000018</c:v>
                </c:pt>
                <c:pt idx="38">
                  <c:v>9.1000000000000032</c:v>
                </c:pt>
                <c:pt idx="39">
                  <c:v>9.2000000000000028</c:v>
                </c:pt>
                <c:pt idx="40">
                  <c:v>9.3000000000000025</c:v>
                </c:pt>
                <c:pt idx="41">
                  <c:v>9.4000000000000021</c:v>
                </c:pt>
                <c:pt idx="42">
                  <c:v>9.5000000000000036</c:v>
                </c:pt>
                <c:pt idx="43">
                  <c:v>9.6000000000000032</c:v>
                </c:pt>
                <c:pt idx="44">
                  <c:v>9.7000000000000028</c:v>
                </c:pt>
                <c:pt idx="45">
                  <c:v>9.8000000000000025</c:v>
                </c:pt>
                <c:pt idx="46">
                  <c:v>9.9000000000000039</c:v>
                </c:pt>
                <c:pt idx="47">
                  <c:v>10.000000000000004</c:v>
                </c:pt>
                <c:pt idx="48">
                  <c:v>10.100000000000003</c:v>
                </c:pt>
                <c:pt idx="49">
                  <c:v>10.200000000000003</c:v>
                </c:pt>
                <c:pt idx="50">
                  <c:v>10.300000000000004</c:v>
                </c:pt>
                <c:pt idx="51">
                  <c:v>10.400000000000004</c:v>
                </c:pt>
                <c:pt idx="52">
                  <c:v>10.500000000000004</c:v>
                </c:pt>
                <c:pt idx="53">
                  <c:v>10.600000000000003</c:v>
                </c:pt>
                <c:pt idx="54">
                  <c:v>10.700000000000005</c:v>
                </c:pt>
                <c:pt idx="55">
                  <c:v>10.800000000000004</c:v>
                </c:pt>
                <c:pt idx="56">
                  <c:v>10.900000000000004</c:v>
                </c:pt>
                <c:pt idx="57">
                  <c:v>11.000000000000004</c:v>
                </c:pt>
                <c:pt idx="58">
                  <c:v>11.100000000000005</c:v>
                </c:pt>
                <c:pt idx="59">
                  <c:v>11.200000000000005</c:v>
                </c:pt>
                <c:pt idx="60">
                  <c:v>11.300000000000004</c:v>
                </c:pt>
                <c:pt idx="61">
                  <c:v>11.400000000000004</c:v>
                </c:pt>
                <c:pt idx="62">
                  <c:v>11.500000000000005</c:v>
                </c:pt>
                <c:pt idx="63">
                  <c:v>11.600000000000005</c:v>
                </c:pt>
                <c:pt idx="64">
                  <c:v>11.700000000000005</c:v>
                </c:pt>
                <c:pt idx="65">
                  <c:v>11.800000000000004</c:v>
                </c:pt>
                <c:pt idx="66">
                  <c:v>11.900000000000006</c:v>
                </c:pt>
                <c:pt idx="67">
                  <c:v>12.000000000000005</c:v>
                </c:pt>
                <c:pt idx="68">
                  <c:v>12.100000000000005</c:v>
                </c:pt>
                <c:pt idx="69">
                  <c:v>12.200000000000005</c:v>
                </c:pt>
                <c:pt idx="70">
                  <c:v>12.300000000000006</c:v>
                </c:pt>
                <c:pt idx="71">
                  <c:v>12.400000000000006</c:v>
                </c:pt>
                <c:pt idx="72">
                  <c:v>12.500000000000005</c:v>
                </c:pt>
                <c:pt idx="73">
                  <c:v>12.600000000000005</c:v>
                </c:pt>
                <c:pt idx="74">
                  <c:v>12.700000000000006</c:v>
                </c:pt>
                <c:pt idx="75">
                  <c:v>12.800000000000006</c:v>
                </c:pt>
                <c:pt idx="76">
                  <c:v>12.900000000000006</c:v>
                </c:pt>
                <c:pt idx="77">
                  <c:v>13.000000000000005</c:v>
                </c:pt>
                <c:pt idx="78">
                  <c:v>13.100000000000007</c:v>
                </c:pt>
                <c:pt idx="79">
                  <c:v>13.200000000000006</c:v>
                </c:pt>
                <c:pt idx="80">
                  <c:v>13.300000000000006</c:v>
                </c:pt>
                <c:pt idx="81">
                  <c:v>13.400000000000006</c:v>
                </c:pt>
                <c:pt idx="82">
                  <c:v>13.500000000000007</c:v>
                </c:pt>
                <c:pt idx="83">
                  <c:v>13.600000000000007</c:v>
                </c:pt>
                <c:pt idx="84">
                  <c:v>13.700000000000006</c:v>
                </c:pt>
                <c:pt idx="85">
                  <c:v>13.800000000000006</c:v>
                </c:pt>
                <c:pt idx="86">
                  <c:v>13.900000000000007</c:v>
                </c:pt>
                <c:pt idx="87">
                  <c:v>14.000000000000007</c:v>
                </c:pt>
                <c:pt idx="88">
                  <c:v>14.100000000000007</c:v>
                </c:pt>
                <c:pt idx="89">
                  <c:v>14.200000000000006</c:v>
                </c:pt>
                <c:pt idx="90">
                  <c:v>14.300000000000008</c:v>
                </c:pt>
                <c:pt idx="91">
                  <c:v>14.400000000000007</c:v>
                </c:pt>
                <c:pt idx="92">
                  <c:v>14.500000000000007</c:v>
                </c:pt>
                <c:pt idx="93">
                  <c:v>14.600000000000007</c:v>
                </c:pt>
                <c:pt idx="94">
                  <c:v>14.700000000000008</c:v>
                </c:pt>
                <c:pt idx="95">
                  <c:v>14.800000000000008</c:v>
                </c:pt>
                <c:pt idx="96">
                  <c:v>14.900000000000007</c:v>
                </c:pt>
                <c:pt idx="97">
                  <c:v>15.000000000000007</c:v>
                </c:pt>
                <c:pt idx="98">
                  <c:v>15.100000000000009</c:v>
                </c:pt>
              </c:numCache>
            </c:numRef>
          </c:xVal>
          <c:yVal>
            <c:numRef>
              <c:f>[ShuntImpedance.xlsx]Sheet1!$K$2:$K$100</c:f>
              <c:numCache>
                <c:formatCode>General</c:formatCode>
                <c:ptCount val="99"/>
                <c:pt idx="0">
                  <c:v>10.773808961259373</c:v>
                </c:pt>
                <c:pt idx="1">
                  <c:v>11.129239183953963</c:v>
                </c:pt>
                <c:pt idx="2">
                  <c:v>11.272492495601636</c:v>
                </c:pt>
                <c:pt idx="3">
                  <c:v>11.248491345145901</c:v>
                </c:pt>
                <c:pt idx="4">
                  <c:v>11.117870023481567</c:v>
                </c:pt>
                <c:pt idx="5">
                  <c:v>10.924140573349659</c:v>
                </c:pt>
                <c:pt idx="6">
                  <c:v>10.695835719242753</c:v>
                </c:pt>
                <c:pt idx="7">
                  <c:v>10.451027787661785</c:v>
                </c:pt>
                <c:pt idx="8">
                  <c:v>10.200928415911799</c:v>
                </c:pt>
                <c:pt idx="9">
                  <c:v>9.952356955874107</c:v>
                </c:pt>
                <c:pt idx="10">
                  <c:v>9.7093493023118143</c:v>
                </c:pt>
                <c:pt idx="11">
                  <c:v>9.4741862111204487</c:v>
                </c:pt>
                <c:pt idx="12">
                  <c:v>9.2480463456362827</c:v>
                </c:pt>
                <c:pt idx="13">
                  <c:v>9.0314207714907404</c:v>
                </c:pt>
                <c:pt idx="14">
                  <c:v>8.8243765194942476</c:v>
                </c:pt>
                <c:pt idx="15">
                  <c:v>8.6267245369689132</c:v>
                </c:pt>
                <c:pt idx="16">
                  <c:v>8.4381268264048082</c:v>
                </c:pt>
                <c:pt idx="17">
                  <c:v>8.2581647059481043</c:v>
                </c:pt>
                <c:pt idx="18">
                  <c:v>8.0863820864613061</c:v>
                </c:pt>
                <c:pt idx="19">
                  <c:v>7.922312623098648</c:v>
                </c:pt>
                <c:pt idx="20">
                  <c:v>7.7654964268820317</c:v>
                </c:pt>
                <c:pt idx="21">
                  <c:v>7.6154900097950566</c:v>
                </c:pt>
                <c:pt idx="22">
                  <c:v>7.4718718513009508</c:v>
                </c:pt>
                <c:pt idx="23">
                  <c:v>7.3342451464255189</c:v>
                </c:pt>
                <c:pt idx="24">
                  <c:v>7.2022387586410153</c:v>
                </c:pt>
                <c:pt idx="25">
                  <c:v>7.0755070501505131</c:v>
                </c:pt>
                <c:pt idx="26">
                  <c:v>6.9537290317808074</c:v>
                </c:pt>
                <c:pt idx="27">
                  <c:v>6.8366071225193767</c:v>
                </c:pt>
                <c:pt idx="28">
                  <c:v>6.723865707808419</c:v>
                </c:pt>
                <c:pt idx="29">
                  <c:v>6.6152496185879537</c:v>
                </c:pt>
                <c:pt idx="30">
                  <c:v>6.5105226083841563</c:v>
                </c:pt>
                <c:pt idx="31">
                  <c:v>6.4094658759969487</c:v>
                </c:pt>
                <c:pt idx="32">
                  <c:v>6.3118766616118993</c:v>
                </c:pt>
                <c:pt idx="33">
                  <c:v>6.2175669311576947</c:v>
                </c:pt>
                <c:pt idx="34">
                  <c:v>6.1263621552525063</c:v>
                </c:pt>
                <c:pt idx="35">
                  <c:v>6.038100183650922</c:v>
                </c:pt>
                <c:pt idx="36">
                  <c:v>5.9526302127194262</c:v>
                </c:pt>
                <c:pt idx="37">
                  <c:v>5.8698118414559479</c:v>
                </c:pt>
                <c:pt idx="38">
                  <c:v>5.7895142104686936</c:v>
                </c:pt>
                <c:pt idx="39">
                  <c:v>5.711615217829408</c:v>
                </c:pt>
                <c:pt idx="40">
                  <c:v>5.6360008056040014</c:v>
                </c:pt>
                <c:pt idx="41">
                  <c:v>5.5625643109959366</c:v>
                </c:pt>
                <c:pt idx="42">
                  <c:v>5.4912058763173812</c:v>
                </c:pt>
                <c:pt idx="43">
                  <c:v>5.4218319123652892</c:v>
                </c:pt>
                <c:pt idx="44">
                  <c:v>5.354354610180696</c:v>
                </c:pt>
                <c:pt idx="45">
                  <c:v>5.2886914965820466</c:v>
                </c:pt>
                <c:pt idx="46">
                  <c:v>5.2247650292688288</c:v>
                </c:pt>
                <c:pt idx="47">
                  <c:v>5.1625022276797967</c:v>
                </c:pt>
                <c:pt idx="48">
                  <c:v>5.1018343361539644</c:v>
                </c:pt>
                <c:pt idx="49">
                  <c:v>5.0426965162797517</c:v>
                </c:pt>
                <c:pt idx="50">
                  <c:v>4.9850275656266163</c:v>
                </c:pt>
                <c:pt idx="51">
                  <c:v>4.928769660334976</c:v>
                </c:pt>
                <c:pt idx="52">
                  <c:v>4.8738681192951132</c:v>
                </c:pt>
                <c:pt idx="53">
                  <c:v>4.8202711878756714</c:v>
                </c:pt>
                <c:pt idx="54">
                  <c:v>4.7679298393692555</c:v>
                </c:pt>
                <c:pt idx="55">
                  <c:v>4.716797592508243</c:v>
                </c:pt>
                <c:pt idx="56">
                  <c:v>4.6668303435704299</c:v>
                </c:pt>
                <c:pt idx="57">
                  <c:v>4.6179862117430668</c:v>
                </c:pt>
                <c:pt idx="58">
                  <c:v>4.5702253965472055</c:v>
                </c:pt>
                <c:pt idx="59">
                  <c:v>4.5235100462435662</c:v>
                </c:pt>
                <c:pt idx="60">
                  <c:v>4.4778041362477543</c:v>
                </c:pt>
                <c:pt idx="61">
                  <c:v>4.4330733566781513</c:v>
                </c:pt>
                <c:pt idx="62">
                  <c:v>4.3892850082450821</c:v>
                </c:pt>
                <c:pt idx="63">
                  <c:v>4.3464079057664229</c:v>
                </c:pt>
                <c:pt idx="64">
                  <c:v>4.3044122886631442</c:v>
                </c:pt>
                <c:pt idx="65">
                  <c:v>4.2632697378496855</c:v>
                </c:pt>
                <c:pt idx="66">
                  <c:v>4.2229530984890955</c:v>
                </c:pt>
                <c:pt idx="67">
                  <c:v>4.1834364081321453</c:v>
                </c:pt>
                <c:pt idx="68">
                  <c:v>4.1446948298040702</c:v>
                </c:pt>
                <c:pt idx="69">
                  <c:v>4.1067045896424208</c:v>
                </c:pt>
                <c:pt idx="70">
                  <c:v>4.0694429187253185</c:v>
                </c:pt>
                <c:pt idx="71">
                  <c:v>4.0328879987617849</c:v>
                </c:pt>
                <c:pt idx="72">
                  <c:v>3.9970189113448686</c:v>
                </c:pt>
                <c:pt idx="73">
                  <c:v>3.9618155904945769</c:v>
                </c:pt>
                <c:pt idx="74">
                  <c:v>3.9272587782413284</c:v>
                </c:pt>
                <c:pt idx="75">
                  <c:v>3.8933299830220855</c:v>
                </c:pt>
                <c:pt idx="76">
                  <c:v>3.8600114406806849</c:v>
                </c:pt>
                <c:pt idx="77">
                  <c:v>3.8272860778815194</c:v>
                </c:pt>
                <c:pt idx="78">
                  <c:v>3.795137477761541</c:v>
                </c:pt>
                <c:pt idx="79">
                  <c:v>3.7635498476601028</c:v>
                </c:pt>
                <c:pt idx="80">
                  <c:v>3.7325079887791888</c:v>
                </c:pt>
                <c:pt idx="81">
                  <c:v>3.7019972676385549</c:v>
                </c:pt>
                <c:pt idx="82">
                  <c:v>3.6720035892011458</c:v>
                </c:pt>
                <c:pt idx="83">
                  <c:v>3.6425133715540015</c:v>
                </c:pt>
                <c:pt idx="84">
                  <c:v>3.6135135220389119</c:v>
                </c:pt>
                <c:pt idx="85">
                  <c:v>3.5849914147352817</c:v>
                </c:pt>
                <c:pt idx="86">
                  <c:v>3.5569348692051301</c:v>
                </c:pt>
                <c:pt idx="87">
                  <c:v>3.529332130417107</c:v>
                </c:pt>
                <c:pt idx="88">
                  <c:v>3.5021718497725352</c:v>
                </c:pt>
                <c:pt idx="89">
                  <c:v>3.4754430671623919</c:v>
                </c:pt>
                <c:pt idx="90">
                  <c:v>3.4491351939892598</c:v>
                </c:pt>
                <c:pt idx="91">
                  <c:v>3.4232379970932092</c:v>
                </c:pt>
                <c:pt idx="92">
                  <c:v>3.3977415835249465</c:v>
                </c:pt>
                <c:pt idx="93">
                  <c:v>3.3726363861136619</c:v>
                </c:pt>
                <c:pt idx="94">
                  <c:v>3.3479131497807297</c:v>
                </c:pt>
                <c:pt idx="95">
                  <c:v>3.3235629185538587</c:v>
                </c:pt>
                <c:pt idx="96">
                  <c:v>3.299577023239503</c:v>
                </c:pt>
                <c:pt idx="97">
                  <c:v>3.2759470697141801</c:v>
                </c:pt>
                <c:pt idx="98">
                  <c:v>3.2526649277981283</c:v>
                </c:pt>
              </c:numCache>
            </c:numRef>
          </c:yVal>
          <c:smooth val="1"/>
          <c:extLst>
            <c:ext xmlns:c16="http://schemas.microsoft.com/office/drawing/2014/chart" uri="{C3380CC4-5D6E-409C-BE32-E72D297353CC}">
              <c16:uniqueId val="{00000000-2367-44E6-B69E-28011BA102A2}"/>
            </c:ext>
          </c:extLst>
        </c:ser>
        <c:dLbls>
          <c:showLegendKey val="0"/>
          <c:showVal val="0"/>
          <c:showCatName val="0"/>
          <c:showSerName val="0"/>
          <c:showPercent val="0"/>
          <c:showBubbleSize val="0"/>
        </c:dLbls>
        <c:axId val="840276831"/>
        <c:axId val="840261439"/>
      </c:scatterChart>
      <c:scatterChart>
        <c:scatterStyle val="smoothMarker"/>
        <c:varyColors val="0"/>
        <c:ser>
          <c:idx val="1"/>
          <c:order val="1"/>
          <c:tx>
            <c:strRef>
              <c:f>[ShuntImpedance.xlsx]Sheet1!$H$1</c:f>
              <c:strCache>
                <c:ptCount val="1"/>
                <c:pt idx="0">
                  <c:v>R [cm]</c:v>
                </c:pt>
              </c:strCache>
            </c:strRef>
          </c:tx>
          <c:spPr>
            <a:ln w="19050" cap="rnd">
              <a:solidFill>
                <a:schemeClr val="accent2"/>
              </a:solidFill>
              <a:round/>
            </a:ln>
            <a:effectLst/>
          </c:spPr>
          <c:marker>
            <c:symbol val="none"/>
          </c:marker>
          <c:xVal>
            <c:numRef>
              <c:f>[ShuntImpedance.xlsx]Sheet1!$E$2:$E$100</c:f>
              <c:numCache>
                <c:formatCode>General</c:formatCode>
                <c:ptCount val="99"/>
                <c:pt idx="0">
                  <c:v>5.3</c:v>
                </c:pt>
                <c:pt idx="1">
                  <c:v>5.4</c:v>
                </c:pt>
                <c:pt idx="2">
                  <c:v>5.5</c:v>
                </c:pt>
                <c:pt idx="3">
                  <c:v>5.6000000000000005</c:v>
                </c:pt>
                <c:pt idx="4">
                  <c:v>5.7</c:v>
                </c:pt>
                <c:pt idx="5">
                  <c:v>5.8000000000000007</c:v>
                </c:pt>
                <c:pt idx="6">
                  <c:v>5.9</c:v>
                </c:pt>
                <c:pt idx="7">
                  <c:v>6.0000000000000009</c:v>
                </c:pt>
                <c:pt idx="8">
                  <c:v>6.1000000000000005</c:v>
                </c:pt>
                <c:pt idx="9">
                  <c:v>6.2000000000000011</c:v>
                </c:pt>
                <c:pt idx="10">
                  <c:v>6.3</c:v>
                </c:pt>
                <c:pt idx="11">
                  <c:v>6.4</c:v>
                </c:pt>
                <c:pt idx="12">
                  <c:v>6.5</c:v>
                </c:pt>
                <c:pt idx="13">
                  <c:v>6.6000000000000005</c:v>
                </c:pt>
                <c:pt idx="14">
                  <c:v>6.7</c:v>
                </c:pt>
                <c:pt idx="15">
                  <c:v>6.8000000000000007</c:v>
                </c:pt>
                <c:pt idx="16">
                  <c:v>6.9</c:v>
                </c:pt>
                <c:pt idx="17">
                  <c:v>7.0000000000000009</c:v>
                </c:pt>
                <c:pt idx="18">
                  <c:v>7.1000000000000005</c:v>
                </c:pt>
                <c:pt idx="19">
                  <c:v>7.2000000000000011</c:v>
                </c:pt>
                <c:pt idx="20">
                  <c:v>7.3000000000000007</c:v>
                </c:pt>
                <c:pt idx="21">
                  <c:v>7.4000000000000012</c:v>
                </c:pt>
                <c:pt idx="22">
                  <c:v>7.5000000000000009</c:v>
                </c:pt>
                <c:pt idx="23">
                  <c:v>7.6000000000000014</c:v>
                </c:pt>
                <c:pt idx="24">
                  <c:v>7.7000000000000011</c:v>
                </c:pt>
                <c:pt idx="25">
                  <c:v>7.8000000000000016</c:v>
                </c:pt>
                <c:pt idx="26">
                  <c:v>7.9000000000000012</c:v>
                </c:pt>
                <c:pt idx="27">
                  <c:v>8.0000000000000018</c:v>
                </c:pt>
                <c:pt idx="28">
                  <c:v>8.1000000000000014</c:v>
                </c:pt>
                <c:pt idx="29">
                  <c:v>8.2000000000000011</c:v>
                </c:pt>
                <c:pt idx="30">
                  <c:v>8.3000000000000025</c:v>
                </c:pt>
                <c:pt idx="31">
                  <c:v>8.4000000000000021</c:v>
                </c:pt>
                <c:pt idx="32">
                  <c:v>8.5000000000000018</c:v>
                </c:pt>
                <c:pt idx="33">
                  <c:v>8.6000000000000014</c:v>
                </c:pt>
                <c:pt idx="34">
                  <c:v>8.7000000000000028</c:v>
                </c:pt>
                <c:pt idx="35">
                  <c:v>8.8000000000000025</c:v>
                </c:pt>
                <c:pt idx="36">
                  <c:v>8.9000000000000021</c:v>
                </c:pt>
                <c:pt idx="37">
                  <c:v>9.0000000000000018</c:v>
                </c:pt>
                <c:pt idx="38">
                  <c:v>9.1000000000000032</c:v>
                </c:pt>
                <c:pt idx="39">
                  <c:v>9.2000000000000028</c:v>
                </c:pt>
                <c:pt idx="40">
                  <c:v>9.3000000000000025</c:v>
                </c:pt>
                <c:pt idx="41">
                  <c:v>9.4000000000000021</c:v>
                </c:pt>
                <c:pt idx="42">
                  <c:v>9.5000000000000036</c:v>
                </c:pt>
                <c:pt idx="43">
                  <c:v>9.6000000000000032</c:v>
                </c:pt>
                <c:pt idx="44">
                  <c:v>9.7000000000000028</c:v>
                </c:pt>
                <c:pt idx="45">
                  <c:v>9.8000000000000025</c:v>
                </c:pt>
                <c:pt idx="46">
                  <c:v>9.9000000000000039</c:v>
                </c:pt>
                <c:pt idx="47">
                  <c:v>10.000000000000004</c:v>
                </c:pt>
                <c:pt idx="48">
                  <c:v>10.100000000000003</c:v>
                </c:pt>
                <c:pt idx="49">
                  <c:v>10.200000000000003</c:v>
                </c:pt>
                <c:pt idx="50">
                  <c:v>10.300000000000004</c:v>
                </c:pt>
                <c:pt idx="51">
                  <c:v>10.400000000000004</c:v>
                </c:pt>
                <c:pt idx="52">
                  <c:v>10.500000000000004</c:v>
                </c:pt>
                <c:pt idx="53">
                  <c:v>10.600000000000003</c:v>
                </c:pt>
                <c:pt idx="54">
                  <c:v>10.700000000000005</c:v>
                </c:pt>
                <c:pt idx="55">
                  <c:v>10.800000000000004</c:v>
                </c:pt>
                <c:pt idx="56">
                  <c:v>10.900000000000004</c:v>
                </c:pt>
                <c:pt idx="57">
                  <c:v>11.000000000000004</c:v>
                </c:pt>
                <c:pt idx="58">
                  <c:v>11.100000000000005</c:v>
                </c:pt>
                <c:pt idx="59">
                  <c:v>11.200000000000005</c:v>
                </c:pt>
                <c:pt idx="60">
                  <c:v>11.300000000000004</c:v>
                </c:pt>
                <c:pt idx="61">
                  <c:v>11.400000000000004</c:v>
                </c:pt>
                <c:pt idx="62">
                  <c:v>11.500000000000005</c:v>
                </c:pt>
                <c:pt idx="63">
                  <c:v>11.600000000000005</c:v>
                </c:pt>
                <c:pt idx="64">
                  <c:v>11.700000000000005</c:v>
                </c:pt>
                <c:pt idx="65">
                  <c:v>11.800000000000004</c:v>
                </c:pt>
                <c:pt idx="66">
                  <c:v>11.900000000000006</c:v>
                </c:pt>
                <c:pt idx="67">
                  <c:v>12.000000000000005</c:v>
                </c:pt>
                <c:pt idx="68">
                  <c:v>12.100000000000005</c:v>
                </c:pt>
                <c:pt idx="69">
                  <c:v>12.200000000000005</c:v>
                </c:pt>
                <c:pt idx="70">
                  <c:v>12.300000000000006</c:v>
                </c:pt>
                <c:pt idx="71">
                  <c:v>12.400000000000006</c:v>
                </c:pt>
                <c:pt idx="72">
                  <c:v>12.500000000000005</c:v>
                </c:pt>
                <c:pt idx="73">
                  <c:v>12.600000000000005</c:v>
                </c:pt>
                <c:pt idx="74">
                  <c:v>12.700000000000006</c:v>
                </c:pt>
                <c:pt idx="75">
                  <c:v>12.800000000000006</c:v>
                </c:pt>
                <c:pt idx="76">
                  <c:v>12.900000000000006</c:v>
                </c:pt>
                <c:pt idx="77">
                  <c:v>13.000000000000005</c:v>
                </c:pt>
                <c:pt idx="78">
                  <c:v>13.100000000000007</c:v>
                </c:pt>
                <c:pt idx="79">
                  <c:v>13.200000000000006</c:v>
                </c:pt>
                <c:pt idx="80">
                  <c:v>13.300000000000006</c:v>
                </c:pt>
                <c:pt idx="81">
                  <c:v>13.400000000000006</c:v>
                </c:pt>
                <c:pt idx="82">
                  <c:v>13.500000000000007</c:v>
                </c:pt>
                <c:pt idx="83">
                  <c:v>13.600000000000007</c:v>
                </c:pt>
                <c:pt idx="84">
                  <c:v>13.700000000000006</c:v>
                </c:pt>
                <c:pt idx="85">
                  <c:v>13.800000000000006</c:v>
                </c:pt>
                <c:pt idx="86">
                  <c:v>13.900000000000007</c:v>
                </c:pt>
                <c:pt idx="87">
                  <c:v>14.000000000000007</c:v>
                </c:pt>
                <c:pt idx="88">
                  <c:v>14.100000000000007</c:v>
                </c:pt>
                <c:pt idx="89">
                  <c:v>14.200000000000006</c:v>
                </c:pt>
                <c:pt idx="90">
                  <c:v>14.300000000000008</c:v>
                </c:pt>
                <c:pt idx="91">
                  <c:v>14.400000000000007</c:v>
                </c:pt>
                <c:pt idx="92">
                  <c:v>14.500000000000007</c:v>
                </c:pt>
                <c:pt idx="93">
                  <c:v>14.600000000000007</c:v>
                </c:pt>
                <c:pt idx="94">
                  <c:v>14.700000000000008</c:v>
                </c:pt>
                <c:pt idx="95">
                  <c:v>14.800000000000008</c:v>
                </c:pt>
                <c:pt idx="96">
                  <c:v>14.900000000000007</c:v>
                </c:pt>
                <c:pt idx="97">
                  <c:v>15.000000000000007</c:v>
                </c:pt>
                <c:pt idx="98">
                  <c:v>15.100000000000009</c:v>
                </c:pt>
              </c:numCache>
            </c:numRef>
          </c:xVal>
          <c:yVal>
            <c:numRef>
              <c:f>[ShuntImpedance.xlsx]Sheet1!$H$2:$H$100</c:f>
              <c:numCache>
                <c:formatCode>General</c:formatCode>
                <c:ptCount val="99"/>
                <c:pt idx="0">
                  <c:v>21.765095921056464</c:v>
                </c:pt>
                <c:pt idx="1">
                  <c:v>13.002467857273642</c:v>
                </c:pt>
                <c:pt idx="2">
                  <c:v>10.252621699793856</c:v>
                </c:pt>
                <c:pt idx="3">
                  <c:v>8.7974886163730197</c:v>
                </c:pt>
                <c:pt idx="4">
                  <c:v>7.8688553107344807</c:v>
                </c:pt>
                <c:pt idx="5">
                  <c:v>7.2142252057441372</c:v>
                </c:pt>
                <c:pt idx="6">
                  <c:v>6.7231365474142155</c:v>
                </c:pt>
                <c:pt idx="7">
                  <c:v>6.3386617692547071</c:v>
                </c:pt>
                <c:pt idx="8">
                  <c:v>6.0281221325483791</c:v>
                </c:pt>
                <c:pt idx="9">
                  <c:v>5.7712603056470417</c:v>
                </c:pt>
                <c:pt idx="10">
                  <c:v>5.5547727204025508</c:v>
                </c:pt>
                <c:pt idx="11">
                  <c:v>5.3695201465765576</c:v>
                </c:pt>
                <c:pt idx="12">
                  <c:v>5.2089930693828066</c:v>
                </c:pt>
                <c:pt idx="13">
                  <c:v>5.0684153725996222</c:v>
                </c:pt>
                <c:pt idx="14">
                  <c:v>4.9441947320811783</c:v>
                </c:pt>
                <c:pt idx="15">
                  <c:v>4.8335717105664973</c:v>
                </c:pt>
                <c:pt idx="16">
                  <c:v>4.7343879407309579</c:v>
                </c:pt>
                <c:pt idx="17">
                  <c:v>4.6449284415734926</c:v>
                </c:pt>
                <c:pt idx="18">
                  <c:v>4.5638116124405892</c:v>
                </c:pt>
                <c:pt idx="19">
                  <c:v>4.489910771060071</c:v>
                </c:pt>
                <c:pt idx="20">
                  <c:v>4.4222970865272906</c:v>
                </c:pt>
                <c:pt idx="21">
                  <c:v>4.360197346137773</c:v>
                </c:pt>
                <c:pt idx="22">
                  <c:v>4.302962210530711</c:v>
                </c:pt>
                <c:pt idx="23">
                  <c:v>4.2500420161069332</c:v>
                </c:pt>
                <c:pt idx="24">
                  <c:v>4.200968095182871</c:v>
                </c:pt>
                <c:pt idx="25">
                  <c:v>4.1553381885290248</c:v>
                </c:pt>
                <c:pt idx="26">
                  <c:v>4.1128049331657301</c:v>
                </c:pt>
                <c:pt idx="27">
                  <c:v>4.0730666889534959</c:v>
                </c:pt>
                <c:pt idx="28">
                  <c:v>4.0358601635735454</c:v>
                </c:pt>
                <c:pt idx="29">
                  <c:v>4.0009544344643064</c:v>
                </c:pt>
                <c:pt idx="30">
                  <c:v>3.9681460661173817</c:v>
                </c:pt>
                <c:pt idx="31">
                  <c:v>3.9372550937570625</c:v>
                </c:pt>
                <c:pt idx="32">
                  <c:v>3.9081216978621978</c:v>
                </c:pt>
                <c:pt idx="33">
                  <c:v>3.8806034337294237</c:v>
                </c:pt>
                <c:pt idx="34">
                  <c:v>3.8545729101283164</c:v>
                </c:pt>
                <c:pt idx="35">
                  <c:v>3.8299158337322559</c:v>
                </c:pt>
                <c:pt idx="36">
                  <c:v>3.8065293533193225</c:v>
                </c:pt>
                <c:pt idx="37">
                  <c:v>3.7843206510859457</c:v>
                </c:pt>
                <c:pt idx="38">
                  <c:v>3.7632057387885478</c:v>
                </c:pt>
                <c:pt idx="39">
                  <c:v>3.7431084245471729</c:v>
                </c:pt>
                <c:pt idx="40">
                  <c:v>3.7239594225432744</c:v>
                </c:pt>
                <c:pt idx="41">
                  <c:v>3.7056955829188651</c:v>
                </c:pt>
                <c:pt idx="42">
                  <c:v>3.6882592232342915</c:v>
                </c:pt>
                <c:pt idx="43">
                  <c:v>3.6715975460929329</c:v>
                </c:pt>
                <c:pt idx="44">
                  <c:v>3.6556621301650876</c:v>
                </c:pt>
                <c:pt idx="45">
                  <c:v>3.6404084839722439</c:v>
                </c:pt>
                <c:pt idx="46">
                  <c:v>3.6257956535289604</c:v>
                </c:pt>
                <c:pt idx="47">
                  <c:v>3.6117858763618074</c:v>
                </c:pt>
                <c:pt idx="48">
                  <c:v>3.5983442755953936</c:v>
                </c:pt>
                <c:pt idx="49">
                  <c:v>3.5854385887630116</c:v>
                </c:pt>
                <c:pt idx="50">
                  <c:v>3.5730389268024938</c:v>
                </c:pt>
                <c:pt idx="51">
                  <c:v>3.5611175593670357</c:v>
                </c:pt>
                <c:pt idx="52">
                  <c:v>3.5496487231405069</c:v>
                </c:pt>
                <c:pt idx="53">
                  <c:v>3.5386084503166062</c:v>
                </c:pt>
                <c:pt idx="54">
                  <c:v>3.5279744147971277</c:v>
                </c:pt>
                <c:pt idx="55">
                  <c:v>3.517725793999174</c:v>
                </c:pt>
                <c:pt idx="56">
                  <c:v>3.5078431444448945</c:v>
                </c:pt>
                <c:pt idx="57">
                  <c:v>3.498308289548667</c:v>
                </c:pt>
                <c:pt idx="58">
                  <c:v>3.4891042182225767</c:v>
                </c:pt>
                <c:pt idx="59">
                  <c:v>3.4802149930971833</c:v>
                </c:pt>
                <c:pt idx="60">
                  <c:v>3.4716256673057555</c:v>
                </c:pt>
                <c:pt idx="61">
                  <c:v>3.4633222089101938</c:v>
                </c:pt>
                <c:pt idx="62">
                  <c:v>3.4552914321589703</c:v>
                </c:pt>
                <c:pt idx="63">
                  <c:v>3.4475209348644635</c:v>
                </c:pt>
                <c:pt idx="64">
                  <c:v>3.4399990412710477</c:v>
                </c:pt>
                <c:pt idx="65">
                  <c:v>3.4327147498583734</c:v>
                </c:pt>
                <c:pt idx="66">
                  <c:v>3.4256576855878254</c:v>
                </c:pt>
                <c:pt idx="67">
                  <c:v>3.4188180561556125</c:v>
                </c:pt>
                <c:pt idx="68">
                  <c:v>3.4121866118645086</c:v>
                </c:pt>
                <c:pt idx="69">
                  <c:v>3.4057546087687287</c:v>
                </c:pt>
                <c:pt idx="70">
                  <c:v>3.3995137747837494</c:v>
                </c:pt>
                <c:pt idx="71">
                  <c:v>3.3934562784857611</c:v>
                </c:pt>
                <c:pt idx="72">
                  <c:v>3.3875747003543282</c:v>
                </c:pt>
                <c:pt idx="73">
                  <c:v>3.381862006237387</c:v>
                </c:pt>
                <c:pt idx="74">
                  <c:v>3.3763115228403522</c:v>
                </c:pt>
                <c:pt idx="75">
                  <c:v>3.3709169150610565</c:v>
                </c:pt>
                <c:pt idx="76">
                  <c:v>3.3656721650100794</c:v>
                </c:pt>
                <c:pt idx="77">
                  <c:v>3.3605715525717672</c:v>
                </c:pt>
                <c:pt idx="78">
                  <c:v>3.3556096373753301</c:v>
                </c:pt>
                <c:pt idx="79">
                  <c:v>3.3507812420579377</c:v>
                </c:pt>
                <c:pt idx="80">
                  <c:v>3.3460814367129323</c:v>
                </c:pt>
                <c:pt idx="81">
                  <c:v>3.3415055244262719</c:v>
                </c:pt>
                <c:pt idx="82">
                  <c:v>3.3370490278133076</c:v>
                </c:pt>
                <c:pt idx="83">
                  <c:v>3.3327076764760362</c:v>
                </c:pt>
                <c:pt idx="84">
                  <c:v>3.3284773953081594</c:v>
                </c:pt>
                <c:pt idx="85">
                  <c:v>3.3243542935818327</c:v>
                </c:pt>
                <c:pt idx="86">
                  <c:v>3.3203346547557548</c:v>
                </c:pt>
                <c:pt idx="87">
                  <c:v>3.3164149269495997</c:v>
                </c:pt>
                <c:pt idx="88">
                  <c:v>3.3125917140344887</c:v>
                </c:pt>
                <c:pt idx="89">
                  <c:v>3.3088617672935152</c:v>
                </c:pt>
                <c:pt idx="90">
                  <c:v>3.3052219776102376</c:v>
                </c:pt>
                <c:pt idx="91">
                  <c:v>3.3016693681465599</c:v>
                </c:pt>
                <c:pt idx="92">
                  <c:v>3.2982010874746082</c:v>
                </c:pt>
                <c:pt idx="93">
                  <c:v>3.2948144031301321</c:v>
                </c:pt>
                <c:pt idx="94">
                  <c:v>3.2915066955575631</c:v>
                </c:pt>
                <c:pt idx="95">
                  <c:v>3.2882754524192799</c:v>
                </c:pt>
                <c:pt idx="96">
                  <c:v>3.2851182632438025</c:v>
                </c:pt>
                <c:pt idx="97">
                  <c:v>3.2820328143896162</c:v>
                </c:pt>
                <c:pt idx="98">
                  <c:v>3.2790168843031604</c:v>
                </c:pt>
              </c:numCache>
            </c:numRef>
          </c:yVal>
          <c:smooth val="1"/>
          <c:extLst>
            <c:ext xmlns:c16="http://schemas.microsoft.com/office/drawing/2014/chart" uri="{C3380CC4-5D6E-409C-BE32-E72D297353CC}">
              <c16:uniqueId val="{00000001-2367-44E6-B69E-28011BA102A2}"/>
            </c:ext>
          </c:extLst>
        </c:ser>
        <c:dLbls>
          <c:showLegendKey val="0"/>
          <c:showVal val="0"/>
          <c:showCatName val="0"/>
          <c:showSerName val="0"/>
          <c:showPercent val="0"/>
          <c:showBubbleSize val="0"/>
        </c:dLbls>
        <c:axId val="760035087"/>
        <c:axId val="760038831"/>
      </c:scatterChart>
      <c:valAx>
        <c:axId val="840276831"/>
        <c:scaling>
          <c:orientation val="minMax"/>
          <c:max val="7"/>
          <c:min val="5.2"/>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L [cm]</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40261439"/>
        <c:crosses val="autoZero"/>
        <c:crossBetween val="midCat"/>
      </c:valAx>
      <c:valAx>
        <c:axId val="840261439"/>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RSH [M</a:t>
                </a:r>
                <a:r>
                  <a:rPr lang="el-GR"/>
                  <a:t>Ω]</a:t>
                </a:r>
              </a:p>
            </c:rich>
          </c:tx>
          <c:layout>
            <c:manualLayout>
              <c:xMode val="edge"/>
              <c:yMode val="edge"/>
              <c:x val="0"/>
              <c:y val="0.3237291026237302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40276831"/>
        <c:crosses val="autoZero"/>
        <c:crossBetween val="midCat"/>
      </c:valAx>
      <c:valAx>
        <c:axId val="760038831"/>
        <c:scaling>
          <c:orientation val="minMax"/>
        </c:scaling>
        <c:delete val="0"/>
        <c:axPos val="r"/>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R [cm]</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60035087"/>
        <c:crosses val="max"/>
        <c:crossBetween val="midCat"/>
      </c:valAx>
      <c:valAx>
        <c:axId val="760035087"/>
        <c:scaling>
          <c:orientation val="minMax"/>
        </c:scaling>
        <c:delete val="1"/>
        <c:axPos val="b"/>
        <c:numFmt formatCode="General" sourceLinked="1"/>
        <c:majorTickMark val="out"/>
        <c:minorTickMark val="none"/>
        <c:tickLblPos val="nextTo"/>
        <c:crossAx val="760038831"/>
        <c:crosses val="autoZero"/>
        <c:crossBetween val="midCat"/>
      </c:valAx>
      <c:spPr>
        <a:noFill/>
        <a:ln>
          <a:noFill/>
        </a:ln>
        <a:effectLst/>
      </c:spPr>
    </c:plotArea>
    <c:legend>
      <c:legendPos val="r"/>
      <c:layout>
        <c:manualLayout>
          <c:xMode val="edge"/>
          <c:yMode val="edge"/>
          <c:x val="0.44597185670139339"/>
          <c:y val="0.38437227535399277"/>
          <c:w val="0.25684815319517373"/>
          <c:h val="0.175996079889155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86210356803481"/>
          <c:y val="0.14486668243722753"/>
          <c:w val="0.62809095016766336"/>
          <c:h val="0.65892061775539856"/>
        </c:manualLayout>
      </c:layout>
      <c:scatterChart>
        <c:scatterStyle val="smoothMarker"/>
        <c:varyColors val="0"/>
        <c:ser>
          <c:idx val="0"/>
          <c:order val="0"/>
          <c:tx>
            <c:strRef>
              <c:f>Sheet2!$K$1</c:f>
              <c:strCache>
                <c:ptCount val="1"/>
                <c:pt idx="0">
                  <c:v>RSH [MΩ]</c:v>
                </c:pt>
              </c:strCache>
            </c:strRef>
          </c:tx>
          <c:spPr>
            <a:ln w="19050" cap="rnd">
              <a:solidFill>
                <a:schemeClr val="accent1"/>
              </a:solidFill>
              <a:round/>
            </a:ln>
            <a:effectLst/>
          </c:spPr>
          <c:marker>
            <c:symbol val="none"/>
          </c:marker>
          <c:xVal>
            <c:numRef>
              <c:f>Sheet2!$E$2:$E$100</c:f>
              <c:numCache>
                <c:formatCode>General</c:formatCode>
                <c:ptCount val="99"/>
                <c:pt idx="0">
                  <c:v>16.5</c:v>
                </c:pt>
                <c:pt idx="1">
                  <c:v>16.600000000000001</c:v>
                </c:pt>
                <c:pt idx="2">
                  <c:v>16.7</c:v>
                </c:pt>
                <c:pt idx="3">
                  <c:v>16.8</c:v>
                </c:pt>
                <c:pt idx="4">
                  <c:v>16.900000000000002</c:v>
                </c:pt>
                <c:pt idx="5">
                  <c:v>17</c:v>
                </c:pt>
                <c:pt idx="6">
                  <c:v>17.100000000000001</c:v>
                </c:pt>
                <c:pt idx="7">
                  <c:v>17.200000000000003</c:v>
                </c:pt>
                <c:pt idx="8">
                  <c:v>17.3</c:v>
                </c:pt>
                <c:pt idx="9">
                  <c:v>17.400000000000002</c:v>
                </c:pt>
                <c:pt idx="10">
                  <c:v>17.5</c:v>
                </c:pt>
                <c:pt idx="11">
                  <c:v>17.600000000000001</c:v>
                </c:pt>
                <c:pt idx="12">
                  <c:v>17.700000000000003</c:v>
                </c:pt>
                <c:pt idx="13">
                  <c:v>17.8</c:v>
                </c:pt>
                <c:pt idx="14">
                  <c:v>17.900000000000002</c:v>
                </c:pt>
                <c:pt idx="15">
                  <c:v>18.000000000000004</c:v>
                </c:pt>
                <c:pt idx="16">
                  <c:v>18.100000000000001</c:v>
                </c:pt>
                <c:pt idx="17">
                  <c:v>18.200000000000003</c:v>
                </c:pt>
                <c:pt idx="18">
                  <c:v>18.3</c:v>
                </c:pt>
                <c:pt idx="19">
                  <c:v>18.400000000000002</c:v>
                </c:pt>
                <c:pt idx="20">
                  <c:v>18.500000000000004</c:v>
                </c:pt>
                <c:pt idx="21">
                  <c:v>18.600000000000001</c:v>
                </c:pt>
                <c:pt idx="22">
                  <c:v>18.700000000000003</c:v>
                </c:pt>
                <c:pt idx="23">
                  <c:v>18.800000000000004</c:v>
                </c:pt>
                <c:pt idx="24">
                  <c:v>18.900000000000002</c:v>
                </c:pt>
                <c:pt idx="25">
                  <c:v>19.000000000000004</c:v>
                </c:pt>
                <c:pt idx="26">
                  <c:v>19.100000000000001</c:v>
                </c:pt>
                <c:pt idx="27">
                  <c:v>19.200000000000003</c:v>
                </c:pt>
                <c:pt idx="28">
                  <c:v>19.300000000000004</c:v>
                </c:pt>
                <c:pt idx="29">
                  <c:v>19.400000000000002</c:v>
                </c:pt>
                <c:pt idx="30">
                  <c:v>19.500000000000004</c:v>
                </c:pt>
                <c:pt idx="31">
                  <c:v>19.600000000000005</c:v>
                </c:pt>
                <c:pt idx="32">
                  <c:v>19.700000000000003</c:v>
                </c:pt>
                <c:pt idx="33">
                  <c:v>19.800000000000004</c:v>
                </c:pt>
                <c:pt idx="34">
                  <c:v>19.900000000000002</c:v>
                </c:pt>
                <c:pt idx="35">
                  <c:v>20.000000000000004</c:v>
                </c:pt>
                <c:pt idx="36">
                  <c:v>20.100000000000005</c:v>
                </c:pt>
                <c:pt idx="37">
                  <c:v>20.200000000000003</c:v>
                </c:pt>
                <c:pt idx="38">
                  <c:v>20.300000000000004</c:v>
                </c:pt>
                <c:pt idx="39">
                  <c:v>20.400000000000006</c:v>
                </c:pt>
                <c:pt idx="40">
                  <c:v>20.500000000000004</c:v>
                </c:pt>
                <c:pt idx="41">
                  <c:v>20.600000000000005</c:v>
                </c:pt>
                <c:pt idx="42">
                  <c:v>20.700000000000003</c:v>
                </c:pt>
                <c:pt idx="43">
                  <c:v>20.800000000000004</c:v>
                </c:pt>
                <c:pt idx="44">
                  <c:v>20.900000000000006</c:v>
                </c:pt>
                <c:pt idx="45">
                  <c:v>21.000000000000004</c:v>
                </c:pt>
                <c:pt idx="46">
                  <c:v>21.100000000000005</c:v>
                </c:pt>
                <c:pt idx="47">
                  <c:v>21.200000000000006</c:v>
                </c:pt>
                <c:pt idx="48">
                  <c:v>21.300000000000004</c:v>
                </c:pt>
                <c:pt idx="49">
                  <c:v>21.400000000000006</c:v>
                </c:pt>
                <c:pt idx="50">
                  <c:v>21.500000000000004</c:v>
                </c:pt>
                <c:pt idx="51">
                  <c:v>21.600000000000005</c:v>
                </c:pt>
                <c:pt idx="52">
                  <c:v>21.700000000000006</c:v>
                </c:pt>
                <c:pt idx="53">
                  <c:v>21.800000000000004</c:v>
                </c:pt>
                <c:pt idx="54">
                  <c:v>21.900000000000006</c:v>
                </c:pt>
                <c:pt idx="55">
                  <c:v>22.000000000000007</c:v>
                </c:pt>
                <c:pt idx="56">
                  <c:v>22.100000000000005</c:v>
                </c:pt>
                <c:pt idx="57">
                  <c:v>22.200000000000006</c:v>
                </c:pt>
                <c:pt idx="58">
                  <c:v>22.300000000000004</c:v>
                </c:pt>
                <c:pt idx="59">
                  <c:v>22.400000000000006</c:v>
                </c:pt>
                <c:pt idx="60">
                  <c:v>22.500000000000007</c:v>
                </c:pt>
                <c:pt idx="61">
                  <c:v>22.600000000000005</c:v>
                </c:pt>
                <c:pt idx="62">
                  <c:v>22.700000000000006</c:v>
                </c:pt>
                <c:pt idx="63">
                  <c:v>22.800000000000008</c:v>
                </c:pt>
                <c:pt idx="64">
                  <c:v>22.900000000000006</c:v>
                </c:pt>
                <c:pt idx="65">
                  <c:v>23.000000000000007</c:v>
                </c:pt>
                <c:pt idx="66">
                  <c:v>23.100000000000005</c:v>
                </c:pt>
                <c:pt idx="67">
                  <c:v>23.200000000000006</c:v>
                </c:pt>
                <c:pt idx="68">
                  <c:v>23.300000000000008</c:v>
                </c:pt>
                <c:pt idx="69">
                  <c:v>23.400000000000006</c:v>
                </c:pt>
                <c:pt idx="70">
                  <c:v>23.500000000000007</c:v>
                </c:pt>
                <c:pt idx="71">
                  <c:v>23.600000000000009</c:v>
                </c:pt>
                <c:pt idx="72">
                  <c:v>23.700000000000006</c:v>
                </c:pt>
                <c:pt idx="73">
                  <c:v>23.800000000000008</c:v>
                </c:pt>
                <c:pt idx="74">
                  <c:v>23.900000000000006</c:v>
                </c:pt>
                <c:pt idx="75">
                  <c:v>24.000000000000007</c:v>
                </c:pt>
                <c:pt idx="76">
                  <c:v>24.100000000000009</c:v>
                </c:pt>
                <c:pt idx="77">
                  <c:v>24.200000000000006</c:v>
                </c:pt>
                <c:pt idx="78">
                  <c:v>24.300000000000008</c:v>
                </c:pt>
                <c:pt idx="79">
                  <c:v>24.400000000000009</c:v>
                </c:pt>
                <c:pt idx="80">
                  <c:v>24.500000000000007</c:v>
                </c:pt>
                <c:pt idx="81">
                  <c:v>24.600000000000009</c:v>
                </c:pt>
                <c:pt idx="82">
                  <c:v>24.700000000000006</c:v>
                </c:pt>
                <c:pt idx="83">
                  <c:v>24.800000000000008</c:v>
                </c:pt>
                <c:pt idx="84">
                  <c:v>24.900000000000009</c:v>
                </c:pt>
                <c:pt idx="85">
                  <c:v>25.000000000000007</c:v>
                </c:pt>
                <c:pt idx="86">
                  <c:v>25.100000000000005</c:v>
                </c:pt>
                <c:pt idx="87">
                  <c:v>25.200000000000006</c:v>
                </c:pt>
                <c:pt idx="88">
                  <c:v>25.300000000000004</c:v>
                </c:pt>
                <c:pt idx="89">
                  <c:v>25.400000000000006</c:v>
                </c:pt>
                <c:pt idx="90">
                  <c:v>25.500000000000007</c:v>
                </c:pt>
                <c:pt idx="91">
                  <c:v>25.600000000000005</c:v>
                </c:pt>
                <c:pt idx="92">
                  <c:v>25.700000000000006</c:v>
                </c:pt>
                <c:pt idx="93">
                  <c:v>25.800000000000008</c:v>
                </c:pt>
                <c:pt idx="94">
                  <c:v>25.900000000000006</c:v>
                </c:pt>
                <c:pt idx="95">
                  <c:v>26.000000000000007</c:v>
                </c:pt>
                <c:pt idx="96">
                  <c:v>26.100000000000005</c:v>
                </c:pt>
                <c:pt idx="97">
                  <c:v>26.200000000000006</c:v>
                </c:pt>
                <c:pt idx="98">
                  <c:v>26.300000000000008</c:v>
                </c:pt>
              </c:numCache>
            </c:numRef>
          </c:xVal>
          <c:yVal>
            <c:numRef>
              <c:f>Sheet2!$K$2:$K$100</c:f>
              <c:numCache>
                <c:formatCode>General</c:formatCode>
                <c:ptCount val="99"/>
                <c:pt idx="0">
                  <c:v>18.911034866771082</c:v>
                </c:pt>
                <c:pt idx="1">
                  <c:v>19.145065038877021</c:v>
                </c:pt>
                <c:pt idx="2">
                  <c:v>19.367412348876417</c:v>
                </c:pt>
                <c:pt idx="3">
                  <c:v>19.552309787608081</c:v>
                </c:pt>
                <c:pt idx="4">
                  <c:v>19.695326497424109</c:v>
                </c:pt>
                <c:pt idx="5">
                  <c:v>19.797946842779044</c:v>
                </c:pt>
                <c:pt idx="6">
                  <c:v>19.863614650879896</c:v>
                </c:pt>
                <c:pt idx="7">
                  <c:v>19.896353526405242</c:v>
                </c:pt>
                <c:pt idx="8">
                  <c:v>19.900205780897757</c:v>
                </c:pt>
                <c:pt idx="9">
                  <c:v>19.87899033810206</c:v>
                </c:pt>
                <c:pt idx="10">
                  <c:v>19.836202347182482</c:v>
                </c:pt>
                <c:pt idx="11">
                  <c:v>19.774981078828006</c:v>
                </c:pt>
                <c:pt idx="12">
                  <c:v>19.698112039684254</c:v>
                </c:pt>
                <c:pt idx="13">
                  <c:v>19.608046148454321</c:v>
                </c:pt>
                <c:pt idx="14">
                  <c:v>19.506926838195916</c:v>
                </c:pt>
                <c:pt idx="15">
                  <c:v>19.39662006460695</c:v>
                </c:pt>
                <c:pt idx="16">
                  <c:v>19.278744441077947</c:v>
                </c:pt>
                <c:pt idx="17">
                  <c:v>19.154699994502096</c:v>
                </c:pt>
                <c:pt idx="18">
                  <c:v>19.025694778636751</c:v>
                </c:pt>
                <c:pt idx="19">
                  <c:v>18.892769020092938</c:v>
                </c:pt>
                <c:pt idx="20">
                  <c:v>18.756816729425356</c:v>
                </c:pt>
                <c:pt idx="21">
                  <c:v>18.618604857287046</c:v>
                </c:pt>
                <c:pt idx="22">
                  <c:v>18.478790155517121</c:v>
                </c:pt>
                <c:pt idx="23">
                  <c:v>18.337933941296811</c:v>
                </c:pt>
                <c:pt idx="24">
                  <c:v>18.196514975361247</c:v>
                </c:pt>
                <c:pt idx="25">
                  <c:v>18.054940662957513</c:v>
                </c:pt>
                <c:pt idx="26">
                  <c:v>17.913556775311964</c:v>
                </c:pt>
                <c:pt idx="27">
                  <c:v>17.772655873946942</c:v>
                </c:pt>
                <c:pt idx="28">
                  <c:v>17.632484602857183</c:v>
                </c:pt>
                <c:pt idx="29">
                  <c:v>17.493249995909778</c:v>
                </c:pt>
                <c:pt idx="30">
                  <c:v>17.355124929809499</c:v>
                </c:pt>
                <c:pt idx="31">
                  <c:v>17.218252837092685</c:v>
                </c:pt>
                <c:pt idx="32">
                  <c:v>17.082751779130717</c:v>
                </c:pt>
                <c:pt idx="33">
                  <c:v>16.948717966122114</c:v>
                </c:pt>
                <c:pt idx="34">
                  <c:v>16.816228799510618</c:v>
                </c:pt>
                <c:pt idx="35">
                  <c:v>16.685345502109534</c:v>
                </c:pt>
                <c:pt idx="36">
                  <c:v>16.556115392328095</c:v>
                </c:pt>
                <c:pt idx="37">
                  <c:v>16.428573851164124</c:v>
                </c:pt>
                <c:pt idx="38">
                  <c:v>16.302746023920967</c:v>
                </c:pt>
                <c:pt idx="39">
                  <c:v>16.178648292808511</c:v>
                </c:pt>
                <c:pt idx="40">
                  <c:v>16.056289551582321</c:v>
                </c:pt>
                <c:pt idx="41">
                  <c:v>15.935672309062481</c:v>
                </c:pt>
                <c:pt idx="42">
                  <c:v>15.816793644661006</c:v>
                </c:pt>
                <c:pt idx="43">
                  <c:v>15.699646035852291</c:v>
                </c:pt>
                <c:pt idx="44">
                  <c:v>15.584218074775372</c:v>
                </c:pt>
                <c:pt idx="45">
                  <c:v>15.470495088795694</c:v>
                </c:pt>
                <c:pt idx="46">
                  <c:v>15.358459677823673</c:v>
                </c:pt>
                <c:pt idx="47">
                  <c:v>15.248092179442919</c:v>
                </c:pt>
                <c:pt idx="48">
                  <c:v>15.139371071398745</c:v>
                </c:pt>
                <c:pt idx="49">
                  <c:v>15.032273319706432</c:v>
                </c:pt>
                <c:pt idx="50">
                  <c:v>14.9267746795263</c:v>
                </c:pt>
                <c:pt idx="51">
                  <c:v>14.822849954994489</c:v>
                </c:pt>
                <c:pt idx="52">
                  <c:v>14.720473223372792</c:v>
                </c:pt>
                <c:pt idx="53">
                  <c:v>14.619618028168484</c:v>
                </c:pt>
                <c:pt idx="54">
                  <c:v>14.520257545260087</c:v>
                </c:pt>
                <c:pt idx="55">
                  <c:v>14.422364725534393</c:v>
                </c:pt>
                <c:pt idx="56">
                  <c:v>14.325912417080399</c:v>
                </c:pt>
                <c:pt idx="57">
                  <c:v>14.230873469588948</c:v>
                </c:pt>
                <c:pt idx="58">
                  <c:v>14.137220823262981</c:v>
                </c:pt>
                <c:pt idx="59">
                  <c:v>14.044927584244972</c:v>
                </c:pt>
                <c:pt idx="60">
                  <c:v>13.95396708831028</c:v>
                </c:pt>
                <c:pt idx="61">
                  <c:v>13.864312954350076</c:v>
                </c:pt>
                <c:pt idx="62">
                  <c:v>13.775939128973484</c:v>
                </c:pt>
                <c:pt idx="63">
                  <c:v>13.688819923388682</c:v>
                </c:pt>
                <c:pt idx="64">
                  <c:v>13.602930043575668</c:v>
                </c:pt>
                <c:pt idx="65">
                  <c:v>13.518244614635037</c:v>
                </c:pt>
                <c:pt idx="66">
                  <c:v>13.43473920008555</c:v>
                </c:pt>
                <c:pt idx="67">
                  <c:v>13.352389816785646</c:v>
                </c:pt>
                <c:pt idx="68">
                  <c:v>13.271172946069271</c:v>
                </c:pt>
                <c:pt idx="69">
                  <c:v>13.191065541612229</c:v>
                </c:pt>
                <c:pt idx="70">
                  <c:v>13.112045034480259</c:v>
                </c:pt>
                <c:pt idx="71">
                  <c:v>13.034089335753661</c:v>
                </c:pt>
                <c:pt idx="72">
                  <c:v>12.957176837073602</c:v>
                </c:pt>
                <c:pt idx="73">
                  <c:v>12.88128640941197</c:v>
                </c:pt>
                <c:pt idx="74">
                  <c:v>12.80639740032858</c:v>
                </c:pt>
                <c:pt idx="75">
                  <c:v>12.732489629946539</c:v>
                </c:pt>
                <c:pt idx="76">
                  <c:v>12.659543385847124</c:v>
                </c:pt>
                <c:pt idx="77">
                  <c:v>12.587539417060313</c:v>
                </c:pt>
                <c:pt idx="78">
                  <c:v>12.516458927304475</c:v>
                </c:pt>
                <c:pt idx="79">
                  <c:v>12.446283567609203</c:v>
                </c:pt>
                <c:pt idx="80">
                  <c:v>12.376995428437965</c:v>
                </c:pt>
                <c:pt idx="81">
                  <c:v>12.308577031412296</c:v>
                </c:pt>
                <c:pt idx="82">
                  <c:v>12.24101132072561</c:v>
                </c:pt>
                <c:pt idx="83">
                  <c:v>12.174281654323462</c:v>
                </c:pt>
                <c:pt idx="84">
                  <c:v>12.108371794916559</c:v>
                </c:pt>
                <c:pt idx="85">
                  <c:v>12.043265900883908</c:v>
                </c:pt>
                <c:pt idx="86">
                  <c:v>11.978948517115748</c:v>
                </c:pt>
                <c:pt idx="87">
                  <c:v>11.915404565838642</c:v>
                </c:pt>
                <c:pt idx="88">
                  <c:v>11.852619337459423</c:v>
                </c:pt>
                <c:pt idx="89">
                  <c:v>11.790578481458983</c:v>
                </c:pt>
                <c:pt idx="90">
                  <c:v>11.729267997362573</c:v>
                </c:pt>
                <c:pt idx="91">
                  <c:v>11.668674225808768</c:v>
                </c:pt>
                <c:pt idx="92">
                  <c:v>11.608783839736132</c:v>
                </c:pt>
                <c:pt idx="93">
                  <c:v>11.549583835702958</c:v>
                </c:pt>
                <c:pt idx="94">
                  <c:v>11.491061525353167</c:v>
                </c:pt>
                <c:pt idx="95">
                  <c:v>11.433204527038754</c:v>
                </c:pt>
                <c:pt idx="96">
                  <c:v>11.376000757607184</c:v>
                </c:pt>
                <c:pt idx="97">
                  <c:v>11.319438424360216</c:v>
                </c:pt>
                <c:pt idx="98">
                  <c:v>11.263506017189203</c:v>
                </c:pt>
              </c:numCache>
            </c:numRef>
          </c:yVal>
          <c:smooth val="1"/>
          <c:extLst>
            <c:ext xmlns:c16="http://schemas.microsoft.com/office/drawing/2014/chart" uri="{C3380CC4-5D6E-409C-BE32-E72D297353CC}">
              <c16:uniqueId val="{00000000-07A5-4066-8565-AD6D222A775E}"/>
            </c:ext>
          </c:extLst>
        </c:ser>
        <c:dLbls>
          <c:showLegendKey val="0"/>
          <c:showVal val="0"/>
          <c:showCatName val="0"/>
          <c:showSerName val="0"/>
          <c:showPercent val="0"/>
          <c:showBubbleSize val="0"/>
        </c:dLbls>
        <c:axId val="840276831"/>
        <c:axId val="840261439"/>
      </c:scatterChart>
      <c:scatterChart>
        <c:scatterStyle val="smoothMarker"/>
        <c:varyColors val="0"/>
        <c:ser>
          <c:idx val="1"/>
          <c:order val="1"/>
          <c:tx>
            <c:strRef>
              <c:f>Sheet2!$H$1</c:f>
              <c:strCache>
                <c:ptCount val="1"/>
                <c:pt idx="0">
                  <c:v>R [cm]</c:v>
                </c:pt>
              </c:strCache>
            </c:strRef>
          </c:tx>
          <c:spPr>
            <a:ln w="19050" cap="rnd">
              <a:solidFill>
                <a:schemeClr val="accent2"/>
              </a:solidFill>
              <a:round/>
            </a:ln>
            <a:effectLst/>
          </c:spPr>
          <c:marker>
            <c:symbol val="none"/>
          </c:marker>
          <c:xVal>
            <c:numRef>
              <c:f>Sheet2!$E$2:$E$100</c:f>
              <c:numCache>
                <c:formatCode>General</c:formatCode>
                <c:ptCount val="99"/>
                <c:pt idx="0">
                  <c:v>16.5</c:v>
                </c:pt>
                <c:pt idx="1">
                  <c:v>16.600000000000001</c:v>
                </c:pt>
                <c:pt idx="2">
                  <c:v>16.7</c:v>
                </c:pt>
                <c:pt idx="3">
                  <c:v>16.8</c:v>
                </c:pt>
                <c:pt idx="4">
                  <c:v>16.900000000000002</c:v>
                </c:pt>
                <c:pt idx="5">
                  <c:v>17</c:v>
                </c:pt>
                <c:pt idx="6">
                  <c:v>17.100000000000001</c:v>
                </c:pt>
                <c:pt idx="7">
                  <c:v>17.200000000000003</c:v>
                </c:pt>
                <c:pt idx="8">
                  <c:v>17.3</c:v>
                </c:pt>
                <c:pt idx="9">
                  <c:v>17.400000000000002</c:v>
                </c:pt>
                <c:pt idx="10">
                  <c:v>17.5</c:v>
                </c:pt>
                <c:pt idx="11">
                  <c:v>17.600000000000001</c:v>
                </c:pt>
                <c:pt idx="12">
                  <c:v>17.700000000000003</c:v>
                </c:pt>
                <c:pt idx="13">
                  <c:v>17.8</c:v>
                </c:pt>
                <c:pt idx="14">
                  <c:v>17.900000000000002</c:v>
                </c:pt>
                <c:pt idx="15">
                  <c:v>18.000000000000004</c:v>
                </c:pt>
                <c:pt idx="16">
                  <c:v>18.100000000000001</c:v>
                </c:pt>
                <c:pt idx="17">
                  <c:v>18.200000000000003</c:v>
                </c:pt>
                <c:pt idx="18">
                  <c:v>18.3</c:v>
                </c:pt>
                <c:pt idx="19">
                  <c:v>18.400000000000002</c:v>
                </c:pt>
                <c:pt idx="20">
                  <c:v>18.500000000000004</c:v>
                </c:pt>
                <c:pt idx="21">
                  <c:v>18.600000000000001</c:v>
                </c:pt>
                <c:pt idx="22">
                  <c:v>18.700000000000003</c:v>
                </c:pt>
                <c:pt idx="23">
                  <c:v>18.800000000000004</c:v>
                </c:pt>
                <c:pt idx="24">
                  <c:v>18.900000000000002</c:v>
                </c:pt>
                <c:pt idx="25">
                  <c:v>19.000000000000004</c:v>
                </c:pt>
                <c:pt idx="26">
                  <c:v>19.100000000000001</c:v>
                </c:pt>
                <c:pt idx="27">
                  <c:v>19.200000000000003</c:v>
                </c:pt>
                <c:pt idx="28">
                  <c:v>19.300000000000004</c:v>
                </c:pt>
                <c:pt idx="29">
                  <c:v>19.400000000000002</c:v>
                </c:pt>
                <c:pt idx="30">
                  <c:v>19.500000000000004</c:v>
                </c:pt>
                <c:pt idx="31">
                  <c:v>19.600000000000005</c:v>
                </c:pt>
                <c:pt idx="32">
                  <c:v>19.700000000000003</c:v>
                </c:pt>
                <c:pt idx="33">
                  <c:v>19.800000000000004</c:v>
                </c:pt>
                <c:pt idx="34">
                  <c:v>19.900000000000002</c:v>
                </c:pt>
                <c:pt idx="35">
                  <c:v>20.000000000000004</c:v>
                </c:pt>
                <c:pt idx="36">
                  <c:v>20.100000000000005</c:v>
                </c:pt>
                <c:pt idx="37">
                  <c:v>20.200000000000003</c:v>
                </c:pt>
                <c:pt idx="38">
                  <c:v>20.300000000000004</c:v>
                </c:pt>
                <c:pt idx="39">
                  <c:v>20.400000000000006</c:v>
                </c:pt>
                <c:pt idx="40">
                  <c:v>20.500000000000004</c:v>
                </c:pt>
                <c:pt idx="41">
                  <c:v>20.600000000000005</c:v>
                </c:pt>
                <c:pt idx="42">
                  <c:v>20.700000000000003</c:v>
                </c:pt>
                <c:pt idx="43">
                  <c:v>20.800000000000004</c:v>
                </c:pt>
                <c:pt idx="44">
                  <c:v>20.900000000000006</c:v>
                </c:pt>
                <c:pt idx="45">
                  <c:v>21.000000000000004</c:v>
                </c:pt>
                <c:pt idx="46">
                  <c:v>21.100000000000005</c:v>
                </c:pt>
                <c:pt idx="47">
                  <c:v>21.200000000000006</c:v>
                </c:pt>
                <c:pt idx="48">
                  <c:v>21.300000000000004</c:v>
                </c:pt>
                <c:pt idx="49">
                  <c:v>21.400000000000006</c:v>
                </c:pt>
                <c:pt idx="50">
                  <c:v>21.500000000000004</c:v>
                </c:pt>
                <c:pt idx="51">
                  <c:v>21.600000000000005</c:v>
                </c:pt>
                <c:pt idx="52">
                  <c:v>21.700000000000006</c:v>
                </c:pt>
                <c:pt idx="53">
                  <c:v>21.800000000000004</c:v>
                </c:pt>
                <c:pt idx="54">
                  <c:v>21.900000000000006</c:v>
                </c:pt>
                <c:pt idx="55">
                  <c:v>22.000000000000007</c:v>
                </c:pt>
                <c:pt idx="56">
                  <c:v>22.100000000000005</c:v>
                </c:pt>
                <c:pt idx="57">
                  <c:v>22.200000000000006</c:v>
                </c:pt>
                <c:pt idx="58">
                  <c:v>22.300000000000004</c:v>
                </c:pt>
                <c:pt idx="59">
                  <c:v>22.400000000000006</c:v>
                </c:pt>
                <c:pt idx="60">
                  <c:v>22.500000000000007</c:v>
                </c:pt>
                <c:pt idx="61">
                  <c:v>22.600000000000005</c:v>
                </c:pt>
                <c:pt idx="62">
                  <c:v>22.700000000000006</c:v>
                </c:pt>
                <c:pt idx="63">
                  <c:v>22.800000000000008</c:v>
                </c:pt>
                <c:pt idx="64">
                  <c:v>22.900000000000006</c:v>
                </c:pt>
                <c:pt idx="65">
                  <c:v>23.000000000000007</c:v>
                </c:pt>
                <c:pt idx="66">
                  <c:v>23.100000000000005</c:v>
                </c:pt>
                <c:pt idx="67">
                  <c:v>23.200000000000006</c:v>
                </c:pt>
                <c:pt idx="68">
                  <c:v>23.300000000000008</c:v>
                </c:pt>
                <c:pt idx="69">
                  <c:v>23.400000000000006</c:v>
                </c:pt>
                <c:pt idx="70">
                  <c:v>23.500000000000007</c:v>
                </c:pt>
                <c:pt idx="71">
                  <c:v>23.600000000000009</c:v>
                </c:pt>
                <c:pt idx="72">
                  <c:v>23.700000000000006</c:v>
                </c:pt>
                <c:pt idx="73">
                  <c:v>23.800000000000008</c:v>
                </c:pt>
                <c:pt idx="74">
                  <c:v>23.900000000000006</c:v>
                </c:pt>
                <c:pt idx="75">
                  <c:v>24.000000000000007</c:v>
                </c:pt>
                <c:pt idx="76">
                  <c:v>24.100000000000009</c:v>
                </c:pt>
                <c:pt idx="77">
                  <c:v>24.200000000000006</c:v>
                </c:pt>
                <c:pt idx="78">
                  <c:v>24.300000000000008</c:v>
                </c:pt>
                <c:pt idx="79">
                  <c:v>24.400000000000009</c:v>
                </c:pt>
                <c:pt idx="80">
                  <c:v>24.500000000000007</c:v>
                </c:pt>
                <c:pt idx="81">
                  <c:v>24.600000000000009</c:v>
                </c:pt>
                <c:pt idx="82">
                  <c:v>24.700000000000006</c:v>
                </c:pt>
                <c:pt idx="83">
                  <c:v>24.800000000000008</c:v>
                </c:pt>
                <c:pt idx="84">
                  <c:v>24.900000000000009</c:v>
                </c:pt>
                <c:pt idx="85">
                  <c:v>25.000000000000007</c:v>
                </c:pt>
                <c:pt idx="86">
                  <c:v>25.100000000000005</c:v>
                </c:pt>
                <c:pt idx="87">
                  <c:v>25.200000000000006</c:v>
                </c:pt>
                <c:pt idx="88">
                  <c:v>25.300000000000004</c:v>
                </c:pt>
                <c:pt idx="89">
                  <c:v>25.400000000000006</c:v>
                </c:pt>
                <c:pt idx="90">
                  <c:v>25.500000000000007</c:v>
                </c:pt>
                <c:pt idx="91">
                  <c:v>25.600000000000005</c:v>
                </c:pt>
                <c:pt idx="92">
                  <c:v>25.700000000000006</c:v>
                </c:pt>
                <c:pt idx="93">
                  <c:v>25.800000000000008</c:v>
                </c:pt>
                <c:pt idx="94">
                  <c:v>25.900000000000006</c:v>
                </c:pt>
                <c:pt idx="95">
                  <c:v>26.000000000000007</c:v>
                </c:pt>
                <c:pt idx="96">
                  <c:v>26.100000000000005</c:v>
                </c:pt>
                <c:pt idx="97">
                  <c:v>26.200000000000006</c:v>
                </c:pt>
                <c:pt idx="98">
                  <c:v>26.300000000000008</c:v>
                </c:pt>
              </c:numCache>
            </c:numRef>
          </c:xVal>
          <c:yVal>
            <c:numRef>
              <c:f>Sheet2!$H$2:$H$100</c:f>
              <c:numCache>
                <c:formatCode>General</c:formatCode>
                <c:ptCount val="99"/>
                <c:pt idx="0">
                  <c:v>78.76110168216691</c:v>
                </c:pt>
                <c:pt idx="1">
                  <c:v>58.754024941721724</c:v>
                </c:pt>
                <c:pt idx="2">
                  <c:v>49.037109642756143</c:v>
                </c:pt>
                <c:pt idx="3">
                  <c:v>43.041305527389049</c:v>
                </c:pt>
                <c:pt idx="4">
                  <c:v>38.879784063154339</c:v>
                </c:pt>
                <c:pt idx="5">
                  <c:v>35.779810751442362</c:v>
                </c:pt>
                <c:pt idx="6">
                  <c:v>33.358623051449911</c:v>
                </c:pt>
                <c:pt idx="7">
                  <c:v>31.402209765366607</c:v>
                </c:pt>
                <c:pt idx="8">
                  <c:v>29.780348487811874</c:v>
                </c:pt>
                <c:pt idx="9">
                  <c:v>28.408675480035324</c:v>
                </c:pt>
                <c:pt idx="10">
                  <c:v>27.229825677233539</c:v>
                </c:pt>
                <c:pt idx="11">
                  <c:v>26.203259031475429</c:v>
                </c:pt>
                <c:pt idx="12">
                  <c:v>25.299410037164556</c:v>
                </c:pt>
                <c:pt idx="13">
                  <c:v>24.496144963974796</c:v>
                </c:pt>
                <c:pt idx="14">
                  <c:v>23.776523024116578</c:v>
                </c:pt>
                <c:pt idx="15">
                  <c:v>23.127329902393846</c:v>
                </c:pt>
                <c:pt idx="16">
                  <c:v>22.538087367299383</c:v>
                </c:pt>
                <c:pt idx="17">
                  <c:v>22.000366511379031</c:v>
                </c:pt>
                <c:pt idx="18">
                  <c:v>21.507300439050614</c:v>
                </c:pt>
                <c:pt idx="19">
                  <c:v>21.053231395563621</c:v>
                </c:pt>
                <c:pt idx="20">
                  <c:v>20.633450608366918</c:v>
                </c:pt>
                <c:pt idx="21">
                  <c:v>20.244003373897865</c:v>
                </c:pt>
                <c:pt idx="22">
                  <c:v>19.881540901432729</c:v>
                </c:pt>
                <c:pt idx="23">
                  <c:v>19.543206217083167</c:v>
                </c:pt>
                <c:pt idx="24">
                  <c:v>19.226545249028856</c:v>
                </c:pt>
                <c:pt idx="25">
                  <c:v>18.929436782206931</c:v>
                </c:pt>
                <c:pt idx="26">
                  <c:v>18.650036727941448</c:v>
                </c:pt>
                <c:pt idx="27">
                  <c:v>18.386733376707145</c:v>
                </c:pt>
                <c:pt idx="28">
                  <c:v>18.138111165825329</c:v>
                </c:pt>
                <c:pt idx="29">
                  <c:v>17.902921112316932</c:v>
                </c:pt>
                <c:pt idx="30">
                  <c:v>17.680056509660968</c:v>
                </c:pt>
                <c:pt idx="31">
                  <c:v>17.468532816356365</c:v>
                </c:pt>
                <c:pt idx="32">
                  <c:v>17.267470908389129</c:v>
                </c:pt>
                <c:pt idx="33">
                  <c:v>17.076083050740614</c:v>
                </c:pt>
                <c:pt idx="34">
                  <c:v>16.893661081569178</c:v>
                </c:pt>
                <c:pt idx="35">
                  <c:v>16.719566408430271</c:v>
                </c:pt>
                <c:pt idx="36">
                  <c:v>16.55322149729523</c:v>
                </c:pt>
                <c:pt idx="37">
                  <c:v>16.394102598282124</c:v>
                </c:pt>
                <c:pt idx="38">
                  <c:v>16.241733501374274</c:v>
                </c:pt>
                <c:pt idx="39">
                  <c:v>16.095680154253564</c:v>
                </c:pt>
                <c:pt idx="40">
                  <c:v>15.955546005157698</c:v>
                </c:pt>
                <c:pt idx="41">
                  <c:v>15.820967958209344</c:v>
                </c:pt>
                <c:pt idx="42">
                  <c:v>15.6916128483444</c:v>
                </c:pt>
                <c:pt idx="43">
                  <c:v>15.567174358836089</c:v>
                </c:pt>
                <c:pt idx="44">
                  <c:v>15.44737031727739</c:v>
                </c:pt>
                <c:pt idx="45">
                  <c:v>15.331940316368108</c:v>
                </c:pt>
                <c:pt idx="46">
                  <c:v>15.220643614436483</c:v>
                </c:pt>
                <c:pt idx="47">
                  <c:v>15.113257277685662</c:v>
                </c:pt>
                <c:pt idx="48">
                  <c:v>15.009574531988667</c:v>
                </c:pt>
                <c:pt idx="49">
                  <c:v>14.90940329689453</c:v>
                </c:pt>
                <c:pt idx="50">
                  <c:v>14.812564878539721</c:v>
                </c:pt>
                <c:pt idx="51">
                  <c:v>14.718892801529293</c:v>
                </c:pt>
                <c:pt idx="52">
                  <c:v>14.628231762681281</c:v>
                </c:pt>
                <c:pt idx="53">
                  <c:v>14.540436691910516</c:v>
                </c:pt>
                <c:pt idx="54">
                  <c:v>14.455371907541437</c:v>
                </c:pt>
                <c:pt idx="55">
                  <c:v>14.372910355046784</c:v>
                </c:pt>
                <c:pt idx="56">
                  <c:v>14.292932919661213</c:v>
                </c:pt>
                <c:pt idx="57">
                  <c:v>14.215327804557379</c:v>
                </c:pt>
                <c:pt idx="58">
                  <c:v>14.13998996733206</c:v>
                </c:pt>
                <c:pt idx="59">
                  <c:v>14.066820608459274</c:v>
                </c:pt>
                <c:pt idx="60">
                  <c:v>13.995726706149487</c:v>
                </c:pt>
                <c:pt idx="61">
                  <c:v>13.926620592728975</c:v>
                </c:pt>
                <c:pt idx="62">
                  <c:v>13.859419568236934</c:v>
                </c:pt>
                <c:pt idx="63">
                  <c:v>13.794045547443613</c:v>
                </c:pt>
                <c:pt idx="64">
                  <c:v>13.730424736932493</c:v>
                </c:pt>
                <c:pt idx="65">
                  <c:v>13.668487339272041</c:v>
                </c:pt>
                <c:pt idx="66">
                  <c:v>13.608167281636922</c:v>
                </c:pt>
                <c:pt idx="67">
                  <c:v>13.549401966530517</c:v>
                </c:pt>
                <c:pt idx="68">
                  <c:v>13.492132042516877</c:v>
                </c:pt>
                <c:pt idx="69">
                  <c:v>13.436301193095076</c:v>
                </c:pt>
                <c:pt idx="70">
                  <c:v>13.381855942046862</c:v>
                </c:pt>
                <c:pt idx="71">
                  <c:v>13.328745473763092</c:v>
                </c:pt>
                <c:pt idx="72">
                  <c:v>13.276921467208439</c:v>
                </c:pt>
                <c:pt idx="73">
                  <c:v>13.226337942320241</c:v>
                </c:pt>
                <c:pt idx="74">
                  <c:v>13.176951117758332</c:v>
                </c:pt>
                <c:pt idx="75">
                  <c:v>13.128719279029873</c:v>
                </c:pt>
                <c:pt idx="76">
                  <c:v>13.081602656108693</c:v>
                </c:pt>
                <c:pt idx="77">
                  <c:v>13.035563309753678</c:v>
                </c:pt>
                <c:pt idx="78">
                  <c:v>12.990565025806438</c:v>
                </c:pt>
                <c:pt idx="79">
                  <c:v>12.946573216816457</c:v>
                </c:pt>
                <c:pt idx="80">
                  <c:v>12.903554830402216</c:v>
                </c:pt>
                <c:pt idx="81">
                  <c:v>12.861478263811483</c:v>
                </c:pt>
                <c:pt idx="82">
                  <c:v>12.820313284192267</c:v>
                </c:pt>
                <c:pt idx="83">
                  <c:v>12.780030954130122</c:v>
                </c:pt>
                <c:pt idx="84">
                  <c:v>12.740603562046573</c:v>
                </c:pt>
                <c:pt idx="85">
                  <c:v>12.70200455708903</c:v>
                </c:pt>
                <c:pt idx="86">
                  <c:v>12.664208488174628</c:v>
                </c:pt>
                <c:pt idx="87">
                  <c:v>12.627190946879226</c:v>
                </c:pt>
                <c:pt idx="88">
                  <c:v>12.590928513889002</c:v>
                </c:pt>
                <c:pt idx="89">
                  <c:v>12.555398708755645</c:v>
                </c:pt>
                <c:pt idx="90">
                  <c:v>12.520579942717742</c:v>
                </c:pt>
                <c:pt idx="91">
                  <c:v>12.486451474370257</c:v>
                </c:pt>
                <c:pt idx="92">
                  <c:v>12.452993367981751</c:v>
                </c:pt>
                <c:pt idx="93">
                  <c:v>12.420186454275022</c:v>
                </c:pt>
                <c:pt idx="94">
                  <c:v>12.388012293501447</c:v>
                </c:pt>
                <c:pt idx="95">
                  <c:v>12.356453140652759</c:v>
                </c:pt>
                <c:pt idx="96">
                  <c:v>12.325491912665898</c:v>
                </c:pt>
                <c:pt idx="97">
                  <c:v>12.295112157487916</c:v>
                </c:pt>
                <c:pt idx="98">
                  <c:v>12.26529802487793</c:v>
                </c:pt>
              </c:numCache>
            </c:numRef>
          </c:yVal>
          <c:smooth val="1"/>
          <c:extLst>
            <c:ext xmlns:c16="http://schemas.microsoft.com/office/drawing/2014/chart" uri="{C3380CC4-5D6E-409C-BE32-E72D297353CC}">
              <c16:uniqueId val="{00000001-07A5-4066-8565-AD6D222A775E}"/>
            </c:ext>
          </c:extLst>
        </c:ser>
        <c:dLbls>
          <c:showLegendKey val="0"/>
          <c:showVal val="0"/>
          <c:showCatName val="0"/>
          <c:showSerName val="0"/>
          <c:showPercent val="0"/>
          <c:showBubbleSize val="0"/>
        </c:dLbls>
        <c:axId val="760035087"/>
        <c:axId val="760038831"/>
      </c:scatterChart>
      <c:valAx>
        <c:axId val="840276831"/>
        <c:scaling>
          <c:orientation val="minMax"/>
          <c:max val="20"/>
          <c:min val="16"/>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L [cm]</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40261439"/>
        <c:crosses val="autoZero"/>
        <c:crossBetween val="midCat"/>
      </c:valAx>
      <c:valAx>
        <c:axId val="840261439"/>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RSH [M</a:t>
                </a:r>
                <a:r>
                  <a:rPr lang="el-GR"/>
                  <a:t>Ω]</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40276831"/>
        <c:crosses val="autoZero"/>
        <c:crossBetween val="midCat"/>
      </c:valAx>
      <c:valAx>
        <c:axId val="760038831"/>
        <c:scaling>
          <c:orientation val="minMax"/>
        </c:scaling>
        <c:delete val="0"/>
        <c:axPos val="r"/>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R [cm]</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60035087"/>
        <c:crosses val="max"/>
        <c:crossBetween val="midCat"/>
      </c:valAx>
      <c:valAx>
        <c:axId val="760035087"/>
        <c:scaling>
          <c:orientation val="minMax"/>
        </c:scaling>
        <c:delete val="1"/>
        <c:axPos val="b"/>
        <c:numFmt formatCode="General" sourceLinked="1"/>
        <c:majorTickMark val="out"/>
        <c:minorTickMark val="none"/>
        <c:tickLblPos val="nextTo"/>
        <c:crossAx val="760038831"/>
        <c:crosses val="autoZero"/>
        <c:crossBetween val="midCat"/>
      </c:valAx>
      <c:spPr>
        <a:noFill/>
        <a:ln>
          <a:noFill/>
        </a:ln>
        <a:effectLst/>
      </c:spPr>
    </c:plotArea>
    <c:legend>
      <c:legendPos val="r"/>
      <c:layout>
        <c:manualLayout>
          <c:xMode val="edge"/>
          <c:yMode val="edge"/>
          <c:x val="0.45247063651710434"/>
          <c:y val="0.36291304788618162"/>
          <c:w val="0.25684815319517373"/>
          <c:h val="0.175996079889155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86210356803481"/>
          <c:y val="0.14486668243722753"/>
          <c:w val="0.62809095016766336"/>
          <c:h val="0.65892061775539856"/>
        </c:manualLayout>
      </c:layout>
      <c:scatterChart>
        <c:scatterStyle val="smoothMarker"/>
        <c:varyColors val="0"/>
        <c:ser>
          <c:idx val="0"/>
          <c:order val="0"/>
          <c:tx>
            <c:strRef>
              <c:f>Sheet3!$K$1</c:f>
              <c:strCache>
                <c:ptCount val="1"/>
                <c:pt idx="0">
                  <c:v>RSH [MΩ]</c:v>
                </c:pt>
              </c:strCache>
            </c:strRef>
          </c:tx>
          <c:spPr>
            <a:ln w="19050" cap="rnd">
              <a:solidFill>
                <a:schemeClr val="accent1"/>
              </a:solidFill>
              <a:round/>
            </a:ln>
            <a:effectLst/>
          </c:spPr>
          <c:marker>
            <c:symbol val="none"/>
          </c:marker>
          <c:xVal>
            <c:numRef>
              <c:f>Sheet3!$E$2:$E$100</c:f>
              <c:numCache>
                <c:formatCode>General</c:formatCode>
                <c:ptCount val="99"/>
                <c:pt idx="0">
                  <c:v>23.200000000000003</c:v>
                </c:pt>
                <c:pt idx="1">
                  <c:v>23.3</c:v>
                </c:pt>
                <c:pt idx="2">
                  <c:v>23.400000000000002</c:v>
                </c:pt>
                <c:pt idx="3">
                  <c:v>23.5</c:v>
                </c:pt>
                <c:pt idx="4">
                  <c:v>23.6</c:v>
                </c:pt>
                <c:pt idx="5">
                  <c:v>23.700000000000003</c:v>
                </c:pt>
                <c:pt idx="6">
                  <c:v>23.8</c:v>
                </c:pt>
                <c:pt idx="7">
                  <c:v>23.900000000000002</c:v>
                </c:pt>
                <c:pt idx="8">
                  <c:v>24.000000000000004</c:v>
                </c:pt>
                <c:pt idx="9">
                  <c:v>24.1</c:v>
                </c:pt>
                <c:pt idx="10">
                  <c:v>24.200000000000003</c:v>
                </c:pt>
                <c:pt idx="11">
                  <c:v>24.3</c:v>
                </c:pt>
                <c:pt idx="12">
                  <c:v>24.400000000000002</c:v>
                </c:pt>
                <c:pt idx="13">
                  <c:v>24.500000000000004</c:v>
                </c:pt>
                <c:pt idx="14">
                  <c:v>24.6</c:v>
                </c:pt>
                <c:pt idx="15">
                  <c:v>24.700000000000003</c:v>
                </c:pt>
                <c:pt idx="16">
                  <c:v>24.800000000000004</c:v>
                </c:pt>
                <c:pt idx="17">
                  <c:v>24.900000000000002</c:v>
                </c:pt>
                <c:pt idx="18">
                  <c:v>25</c:v>
                </c:pt>
                <c:pt idx="19">
                  <c:v>25.1</c:v>
                </c:pt>
                <c:pt idx="20">
                  <c:v>25.2</c:v>
                </c:pt>
                <c:pt idx="21">
                  <c:v>25.3</c:v>
                </c:pt>
                <c:pt idx="22">
                  <c:v>25.4</c:v>
                </c:pt>
                <c:pt idx="23">
                  <c:v>25.5</c:v>
                </c:pt>
                <c:pt idx="24">
                  <c:v>25.6</c:v>
                </c:pt>
                <c:pt idx="25">
                  <c:v>25.7</c:v>
                </c:pt>
                <c:pt idx="26">
                  <c:v>25.8</c:v>
                </c:pt>
                <c:pt idx="27">
                  <c:v>25.900000000000002</c:v>
                </c:pt>
                <c:pt idx="28">
                  <c:v>26</c:v>
                </c:pt>
                <c:pt idx="29">
                  <c:v>26.1</c:v>
                </c:pt>
                <c:pt idx="30">
                  <c:v>26.200000000000003</c:v>
                </c:pt>
                <c:pt idx="31">
                  <c:v>26.3</c:v>
                </c:pt>
                <c:pt idx="32">
                  <c:v>26.400000000000002</c:v>
                </c:pt>
                <c:pt idx="33">
                  <c:v>26.5</c:v>
                </c:pt>
                <c:pt idx="34">
                  <c:v>26.6</c:v>
                </c:pt>
                <c:pt idx="35">
                  <c:v>26.700000000000003</c:v>
                </c:pt>
                <c:pt idx="36">
                  <c:v>26.8</c:v>
                </c:pt>
                <c:pt idx="37">
                  <c:v>26.900000000000002</c:v>
                </c:pt>
                <c:pt idx="38">
                  <c:v>27</c:v>
                </c:pt>
                <c:pt idx="39">
                  <c:v>27.1</c:v>
                </c:pt>
                <c:pt idx="40">
                  <c:v>27.200000000000003</c:v>
                </c:pt>
                <c:pt idx="41">
                  <c:v>27.3</c:v>
                </c:pt>
                <c:pt idx="42">
                  <c:v>27.400000000000002</c:v>
                </c:pt>
                <c:pt idx="43">
                  <c:v>27.500000000000004</c:v>
                </c:pt>
                <c:pt idx="44">
                  <c:v>27.6</c:v>
                </c:pt>
                <c:pt idx="45">
                  <c:v>27.700000000000003</c:v>
                </c:pt>
                <c:pt idx="46">
                  <c:v>27.800000000000004</c:v>
                </c:pt>
                <c:pt idx="47">
                  <c:v>27.900000000000002</c:v>
                </c:pt>
                <c:pt idx="48">
                  <c:v>28.000000000000004</c:v>
                </c:pt>
                <c:pt idx="49">
                  <c:v>28.1</c:v>
                </c:pt>
                <c:pt idx="50">
                  <c:v>28.200000000000003</c:v>
                </c:pt>
                <c:pt idx="51">
                  <c:v>28.300000000000004</c:v>
                </c:pt>
                <c:pt idx="52">
                  <c:v>28.400000000000002</c:v>
                </c:pt>
                <c:pt idx="53">
                  <c:v>28.500000000000004</c:v>
                </c:pt>
                <c:pt idx="54">
                  <c:v>28.6</c:v>
                </c:pt>
                <c:pt idx="55">
                  <c:v>28.700000000000003</c:v>
                </c:pt>
                <c:pt idx="56">
                  <c:v>28.800000000000004</c:v>
                </c:pt>
                <c:pt idx="57">
                  <c:v>28.900000000000002</c:v>
                </c:pt>
                <c:pt idx="58">
                  <c:v>29.000000000000004</c:v>
                </c:pt>
                <c:pt idx="59">
                  <c:v>29.100000000000005</c:v>
                </c:pt>
                <c:pt idx="60">
                  <c:v>29.200000000000003</c:v>
                </c:pt>
                <c:pt idx="61">
                  <c:v>29.300000000000004</c:v>
                </c:pt>
                <c:pt idx="62">
                  <c:v>29.400000000000006</c:v>
                </c:pt>
                <c:pt idx="63">
                  <c:v>29.500000000000004</c:v>
                </c:pt>
                <c:pt idx="64">
                  <c:v>29.600000000000005</c:v>
                </c:pt>
                <c:pt idx="65">
                  <c:v>29.700000000000003</c:v>
                </c:pt>
                <c:pt idx="66">
                  <c:v>29.800000000000004</c:v>
                </c:pt>
                <c:pt idx="67">
                  <c:v>29.900000000000006</c:v>
                </c:pt>
                <c:pt idx="68">
                  <c:v>30.000000000000004</c:v>
                </c:pt>
                <c:pt idx="69">
                  <c:v>30.100000000000005</c:v>
                </c:pt>
                <c:pt idx="70">
                  <c:v>30.200000000000003</c:v>
                </c:pt>
                <c:pt idx="71">
                  <c:v>30.300000000000004</c:v>
                </c:pt>
                <c:pt idx="72">
                  <c:v>30.400000000000006</c:v>
                </c:pt>
                <c:pt idx="73">
                  <c:v>30.500000000000004</c:v>
                </c:pt>
                <c:pt idx="74">
                  <c:v>30.600000000000005</c:v>
                </c:pt>
                <c:pt idx="75">
                  <c:v>30.700000000000006</c:v>
                </c:pt>
                <c:pt idx="76">
                  <c:v>30.800000000000004</c:v>
                </c:pt>
                <c:pt idx="77">
                  <c:v>30.900000000000006</c:v>
                </c:pt>
                <c:pt idx="78">
                  <c:v>31.000000000000007</c:v>
                </c:pt>
                <c:pt idx="79">
                  <c:v>31.100000000000005</c:v>
                </c:pt>
                <c:pt idx="80">
                  <c:v>31.200000000000006</c:v>
                </c:pt>
                <c:pt idx="81">
                  <c:v>31.300000000000004</c:v>
                </c:pt>
                <c:pt idx="82">
                  <c:v>31.400000000000006</c:v>
                </c:pt>
                <c:pt idx="83">
                  <c:v>31.500000000000007</c:v>
                </c:pt>
                <c:pt idx="84">
                  <c:v>31.600000000000005</c:v>
                </c:pt>
                <c:pt idx="85">
                  <c:v>31.700000000000006</c:v>
                </c:pt>
                <c:pt idx="86">
                  <c:v>31.800000000000004</c:v>
                </c:pt>
                <c:pt idx="87">
                  <c:v>31.900000000000006</c:v>
                </c:pt>
                <c:pt idx="88">
                  <c:v>32.000000000000007</c:v>
                </c:pt>
                <c:pt idx="89">
                  <c:v>32.100000000000009</c:v>
                </c:pt>
                <c:pt idx="90">
                  <c:v>32.200000000000003</c:v>
                </c:pt>
                <c:pt idx="91">
                  <c:v>32.300000000000004</c:v>
                </c:pt>
                <c:pt idx="92">
                  <c:v>32.400000000000006</c:v>
                </c:pt>
                <c:pt idx="93">
                  <c:v>32.500000000000007</c:v>
                </c:pt>
                <c:pt idx="94">
                  <c:v>32.600000000000009</c:v>
                </c:pt>
                <c:pt idx="95">
                  <c:v>32.70000000000001</c:v>
                </c:pt>
                <c:pt idx="96">
                  <c:v>32.800000000000004</c:v>
                </c:pt>
                <c:pt idx="97">
                  <c:v>32.900000000000006</c:v>
                </c:pt>
                <c:pt idx="98">
                  <c:v>33.000000000000007</c:v>
                </c:pt>
              </c:numCache>
            </c:numRef>
          </c:xVal>
          <c:yVal>
            <c:numRef>
              <c:f>Sheet3!$K$2:$K$100</c:f>
              <c:numCache>
                <c:formatCode>General</c:formatCode>
                <c:ptCount val="99"/>
                <c:pt idx="0">
                  <c:v>22.434016373129566</c:v>
                </c:pt>
                <c:pt idx="1">
                  <c:v>22.622390799573509</c:v>
                </c:pt>
                <c:pt idx="2">
                  <c:v>22.822424864517302</c:v>
                </c:pt>
                <c:pt idx="3">
                  <c:v>23.008230780617328</c:v>
                </c:pt>
                <c:pt idx="4">
                  <c:v>23.171525834341647</c:v>
                </c:pt>
                <c:pt idx="5">
                  <c:v>23.309819186085406</c:v>
                </c:pt>
                <c:pt idx="6">
                  <c:v>23.422996306035269</c:v>
                </c:pt>
                <c:pt idx="7">
                  <c:v>23.512022718205611</c:v>
                </c:pt>
                <c:pt idx="8">
                  <c:v>23.578365582125105</c:v>
                </c:pt>
                <c:pt idx="9">
                  <c:v>23.62370706820716</c:v>
                </c:pt>
                <c:pt idx="10">
                  <c:v>23.64979244505745</c:v>
                </c:pt>
                <c:pt idx="11">
                  <c:v>23.658346494510706</c:v>
                </c:pt>
                <c:pt idx="12">
                  <c:v>23.651027133309945</c:v>
                </c:pt>
                <c:pt idx="13">
                  <c:v>23.629400398277422</c:v>
                </c:pt>
                <c:pt idx="14">
                  <c:v>23.594928170086956</c:v>
                </c:pt>
                <c:pt idx="15">
                  <c:v>23.548963675360554</c:v>
                </c:pt>
                <c:pt idx="16">
                  <c:v>23.492751784588773</c:v>
                </c:pt>
                <c:pt idx="17">
                  <c:v>23.427432248428289</c:v>
                </c:pt>
                <c:pt idx="18">
                  <c:v>23.354044684564514</c:v>
                </c:pt>
                <c:pt idx="19">
                  <c:v>23.27353454156993</c:v>
                </c:pt>
                <c:pt idx="20">
                  <c:v>23.18675953084249</c:v>
                </c:pt>
                <c:pt idx="21">
                  <c:v>23.094496191275031</c:v>
                </c:pt>
                <c:pt idx="22">
                  <c:v>22.997446367482539</c:v>
                </c:pt>
                <c:pt idx="23">
                  <c:v>22.896243461342241</c:v>
                </c:pt>
                <c:pt idx="24">
                  <c:v>22.791458370739711</c:v>
                </c:pt>
                <c:pt idx="25">
                  <c:v>22.683605066710737</c:v>
                </c:pt>
                <c:pt idx="26">
                  <c:v>22.573145785831517</c:v>
                </c:pt>
                <c:pt idx="27">
                  <c:v>22.460495832236251</c:v>
                </c:pt>
                <c:pt idx="28">
                  <c:v>22.346027995428923</c:v>
                </c:pt>
                <c:pt idx="29">
                  <c:v>22.230076597772268</c:v>
                </c:pt>
                <c:pt idx="30">
                  <c:v>22.112941190363788</c:v>
                </c:pt>
                <c:pt idx="31">
                  <c:v>21.994889918786299</c:v>
                </c:pt>
                <c:pt idx="32">
                  <c:v>21.876162581556041</c:v>
                </c:pt>
                <c:pt idx="33">
                  <c:v>21.756973404422766</c:v>
                </c:pt>
                <c:pt idx="34">
                  <c:v>21.637513553321089</c:v>
                </c:pt>
                <c:pt idx="35">
                  <c:v>21.517953407961077</c:v>
                </c:pt>
                <c:pt idx="36">
                  <c:v>21.398444616946126</c:v>
                </c:pt>
                <c:pt idx="37">
                  <c:v>21.279121954036771</c:v>
                </c:pt>
                <c:pt idx="38">
                  <c:v>21.160104993825772</c:v>
                </c:pt>
                <c:pt idx="39">
                  <c:v>21.04149962371439</c:v>
                </c:pt>
                <c:pt idx="40">
                  <c:v>20.923399407721138</c:v>
                </c:pt>
                <c:pt idx="41">
                  <c:v>20.805886816343772</c:v>
                </c:pt>
                <c:pt idx="42">
                  <c:v>20.689034335447534</c:v>
                </c:pt>
                <c:pt idx="43">
                  <c:v>20.572905465981105</c:v>
                </c:pt>
                <c:pt idx="44">
                  <c:v>20.457555625229244</c:v>
                </c:pt>
                <c:pt idx="45">
                  <c:v>20.343032959302501</c:v>
                </c:pt>
                <c:pt idx="46">
                  <c:v>20.229379075634675</c:v>
                </c:pt>
                <c:pt idx="47">
                  <c:v>20.116629703410165</c:v>
                </c:pt>
                <c:pt idx="48">
                  <c:v>20.00481528906738</c:v>
                </c:pt>
                <c:pt idx="49">
                  <c:v>19.893961533320418</c:v>
                </c:pt>
                <c:pt idx="50">
                  <c:v>19.784089875502101</c:v>
                </c:pt>
                <c:pt idx="51">
                  <c:v>19.675217930453275</c:v>
                </c:pt>
                <c:pt idx="52">
                  <c:v>19.567359882661062</c:v>
                </c:pt>
                <c:pt idx="53">
                  <c:v>19.460526841877137</c:v>
                </c:pt>
                <c:pt idx="54">
                  <c:v>19.35472716402283</c:v>
                </c:pt>
                <c:pt idx="55">
                  <c:v>19.249966740805171</c:v>
                </c:pt>
                <c:pt idx="56">
                  <c:v>19.146249261124055</c:v>
                </c:pt>
                <c:pt idx="57">
                  <c:v>19.043576447041428</c:v>
                </c:pt>
                <c:pt idx="58">
                  <c:v>18.941948266805309</c:v>
                </c:pt>
                <c:pt idx="59">
                  <c:v>18.841363127171689</c:v>
                </c:pt>
                <c:pt idx="60">
                  <c:v>18.74181804704282</c:v>
                </c:pt>
                <c:pt idx="61">
                  <c:v>18.643308814239045</c:v>
                </c:pt>
                <c:pt idx="62">
                  <c:v>18.545830127040119</c:v>
                </c:pt>
                <c:pt idx="63">
                  <c:v>18.449375721969393</c:v>
                </c:pt>
                <c:pt idx="64">
                  <c:v>18.353938489148298</c:v>
                </c:pt>
                <c:pt idx="65">
                  <c:v>18.259510576417135</c:v>
                </c:pt>
                <c:pt idx="66">
                  <c:v>18.166083483300511</c:v>
                </c:pt>
                <c:pt idx="67">
                  <c:v>18.073648145789754</c:v>
                </c:pt>
                <c:pt idx="68">
                  <c:v>17.982195012819183</c:v>
                </c:pt>
                <c:pt idx="69">
                  <c:v>17.891714115228027</c:v>
                </c:pt>
                <c:pt idx="70">
                  <c:v>17.802195127921905</c:v>
                </c:pt>
                <c:pt idx="71">
                  <c:v>17.713627425879523</c:v>
                </c:pt>
                <c:pt idx="72">
                  <c:v>17.626000134587052</c:v>
                </c:pt>
                <c:pt idx="73">
                  <c:v>17.539302175426851</c:v>
                </c:pt>
                <c:pt idx="74">
                  <c:v>17.453522306496744</c:v>
                </c:pt>
                <c:pt idx="75">
                  <c:v>17.368649159290207</c:v>
                </c:pt>
                <c:pt idx="76">
                  <c:v>17.284671271627104</c:v>
                </c:pt>
                <c:pt idx="77">
                  <c:v>17.201577117187171</c:v>
                </c:pt>
                <c:pt idx="78">
                  <c:v>17.119355131965648</c:v>
                </c:pt>
                <c:pt idx="79">
                  <c:v>17.037993737939622</c:v>
                </c:pt>
                <c:pt idx="80">
                  <c:v>16.957481364207077</c:v>
                </c:pt>
                <c:pt idx="81">
                  <c:v>16.877806465835636</c:v>
                </c:pt>
                <c:pt idx="82">
                  <c:v>16.798957540636131</c:v>
                </c:pt>
                <c:pt idx="83">
                  <c:v>16.720923144055732</c:v>
                </c:pt>
                <c:pt idx="84">
                  <c:v>16.643691902367582</c:v>
                </c:pt>
                <c:pt idx="85">
                  <c:v>16.567252524317198</c:v>
                </c:pt>
                <c:pt idx="86">
                  <c:v>16.491593811371317</c:v>
                </c:pt>
                <c:pt idx="87">
                  <c:v>16.416704666701026</c:v>
                </c:pt>
                <c:pt idx="88">
                  <c:v>16.342574103019484</c:v>
                </c:pt>
                <c:pt idx="89">
                  <c:v>16.269191249382782</c:v>
                </c:pt>
                <c:pt idx="90">
                  <c:v>16.196545357053118</c:v>
                </c:pt>
                <c:pt idx="91">
                  <c:v>16.124625804514029</c:v>
                </c:pt>
                <c:pt idx="92">
                  <c:v>16.053422101719349</c:v>
                </c:pt>
                <c:pt idx="93">
                  <c:v>15.982923893650165</c:v>
                </c:pt>
                <c:pt idx="94">
                  <c:v>15.91312096324709</c:v>
                </c:pt>
                <c:pt idx="95">
                  <c:v>15.844003233779286</c:v>
                </c:pt>
                <c:pt idx="96">
                  <c:v>15.775560770705834</c:v>
                </c:pt>
                <c:pt idx="97">
                  <c:v>15.707783783080247</c:v>
                </c:pt>
                <c:pt idx="98">
                  <c:v>15.640662624544058</c:v>
                </c:pt>
              </c:numCache>
            </c:numRef>
          </c:yVal>
          <c:smooth val="1"/>
          <c:extLst>
            <c:ext xmlns:c16="http://schemas.microsoft.com/office/drawing/2014/chart" uri="{C3380CC4-5D6E-409C-BE32-E72D297353CC}">
              <c16:uniqueId val="{00000000-8ED6-4C87-87BE-8A1F1EDF3E84}"/>
            </c:ext>
          </c:extLst>
        </c:ser>
        <c:dLbls>
          <c:showLegendKey val="0"/>
          <c:showVal val="0"/>
          <c:showCatName val="0"/>
          <c:showSerName val="0"/>
          <c:showPercent val="0"/>
          <c:showBubbleSize val="0"/>
        </c:dLbls>
        <c:axId val="840276831"/>
        <c:axId val="840261439"/>
      </c:scatterChart>
      <c:scatterChart>
        <c:scatterStyle val="smoothMarker"/>
        <c:varyColors val="0"/>
        <c:ser>
          <c:idx val="1"/>
          <c:order val="1"/>
          <c:tx>
            <c:strRef>
              <c:f>Sheet3!$H$1</c:f>
              <c:strCache>
                <c:ptCount val="1"/>
                <c:pt idx="0">
                  <c:v>R [cm]</c:v>
                </c:pt>
              </c:strCache>
            </c:strRef>
          </c:tx>
          <c:spPr>
            <a:ln w="19050" cap="rnd">
              <a:solidFill>
                <a:schemeClr val="accent2"/>
              </a:solidFill>
              <a:round/>
            </a:ln>
            <a:effectLst/>
          </c:spPr>
          <c:marker>
            <c:symbol val="none"/>
          </c:marker>
          <c:xVal>
            <c:numRef>
              <c:f>Sheet3!$E$2:$E$100</c:f>
              <c:numCache>
                <c:formatCode>General</c:formatCode>
                <c:ptCount val="99"/>
                <c:pt idx="0">
                  <c:v>23.200000000000003</c:v>
                </c:pt>
                <c:pt idx="1">
                  <c:v>23.3</c:v>
                </c:pt>
                <c:pt idx="2">
                  <c:v>23.400000000000002</c:v>
                </c:pt>
                <c:pt idx="3">
                  <c:v>23.5</c:v>
                </c:pt>
                <c:pt idx="4">
                  <c:v>23.6</c:v>
                </c:pt>
                <c:pt idx="5">
                  <c:v>23.700000000000003</c:v>
                </c:pt>
                <c:pt idx="6">
                  <c:v>23.8</c:v>
                </c:pt>
                <c:pt idx="7">
                  <c:v>23.900000000000002</c:v>
                </c:pt>
                <c:pt idx="8">
                  <c:v>24.000000000000004</c:v>
                </c:pt>
                <c:pt idx="9">
                  <c:v>24.1</c:v>
                </c:pt>
                <c:pt idx="10">
                  <c:v>24.200000000000003</c:v>
                </c:pt>
                <c:pt idx="11">
                  <c:v>24.3</c:v>
                </c:pt>
                <c:pt idx="12">
                  <c:v>24.400000000000002</c:v>
                </c:pt>
                <c:pt idx="13">
                  <c:v>24.500000000000004</c:v>
                </c:pt>
                <c:pt idx="14">
                  <c:v>24.6</c:v>
                </c:pt>
                <c:pt idx="15">
                  <c:v>24.700000000000003</c:v>
                </c:pt>
                <c:pt idx="16">
                  <c:v>24.800000000000004</c:v>
                </c:pt>
                <c:pt idx="17">
                  <c:v>24.900000000000002</c:v>
                </c:pt>
                <c:pt idx="18">
                  <c:v>25</c:v>
                </c:pt>
                <c:pt idx="19">
                  <c:v>25.1</c:v>
                </c:pt>
                <c:pt idx="20">
                  <c:v>25.2</c:v>
                </c:pt>
                <c:pt idx="21">
                  <c:v>25.3</c:v>
                </c:pt>
                <c:pt idx="22">
                  <c:v>25.4</c:v>
                </c:pt>
                <c:pt idx="23">
                  <c:v>25.5</c:v>
                </c:pt>
                <c:pt idx="24">
                  <c:v>25.6</c:v>
                </c:pt>
                <c:pt idx="25">
                  <c:v>25.7</c:v>
                </c:pt>
                <c:pt idx="26">
                  <c:v>25.8</c:v>
                </c:pt>
                <c:pt idx="27">
                  <c:v>25.900000000000002</c:v>
                </c:pt>
                <c:pt idx="28">
                  <c:v>26</c:v>
                </c:pt>
                <c:pt idx="29">
                  <c:v>26.1</c:v>
                </c:pt>
                <c:pt idx="30">
                  <c:v>26.200000000000003</c:v>
                </c:pt>
                <c:pt idx="31">
                  <c:v>26.3</c:v>
                </c:pt>
                <c:pt idx="32">
                  <c:v>26.400000000000002</c:v>
                </c:pt>
                <c:pt idx="33">
                  <c:v>26.5</c:v>
                </c:pt>
                <c:pt idx="34">
                  <c:v>26.6</c:v>
                </c:pt>
                <c:pt idx="35">
                  <c:v>26.700000000000003</c:v>
                </c:pt>
                <c:pt idx="36">
                  <c:v>26.8</c:v>
                </c:pt>
                <c:pt idx="37">
                  <c:v>26.900000000000002</c:v>
                </c:pt>
                <c:pt idx="38">
                  <c:v>27</c:v>
                </c:pt>
                <c:pt idx="39">
                  <c:v>27.1</c:v>
                </c:pt>
                <c:pt idx="40">
                  <c:v>27.200000000000003</c:v>
                </c:pt>
                <c:pt idx="41">
                  <c:v>27.3</c:v>
                </c:pt>
                <c:pt idx="42">
                  <c:v>27.400000000000002</c:v>
                </c:pt>
                <c:pt idx="43">
                  <c:v>27.500000000000004</c:v>
                </c:pt>
                <c:pt idx="44">
                  <c:v>27.6</c:v>
                </c:pt>
                <c:pt idx="45">
                  <c:v>27.700000000000003</c:v>
                </c:pt>
                <c:pt idx="46">
                  <c:v>27.800000000000004</c:v>
                </c:pt>
                <c:pt idx="47">
                  <c:v>27.900000000000002</c:v>
                </c:pt>
                <c:pt idx="48">
                  <c:v>28.000000000000004</c:v>
                </c:pt>
                <c:pt idx="49">
                  <c:v>28.1</c:v>
                </c:pt>
                <c:pt idx="50">
                  <c:v>28.200000000000003</c:v>
                </c:pt>
                <c:pt idx="51">
                  <c:v>28.300000000000004</c:v>
                </c:pt>
                <c:pt idx="52">
                  <c:v>28.400000000000002</c:v>
                </c:pt>
                <c:pt idx="53">
                  <c:v>28.500000000000004</c:v>
                </c:pt>
                <c:pt idx="54">
                  <c:v>28.6</c:v>
                </c:pt>
                <c:pt idx="55">
                  <c:v>28.700000000000003</c:v>
                </c:pt>
                <c:pt idx="56">
                  <c:v>28.800000000000004</c:v>
                </c:pt>
                <c:pt idx="57">
                  <c:v>28.900000000000002</c:v>
                </c:pt>
                <c:pt idx="58">
                  <c:v>29.000000000000004</c:v>
                </c:pt>
                <c:pt idx="59">
                  <c:v>29.100000000000005</c:v>
                </c:pt>
                <c:pt idx="60">
                  <c:v>29.200000000000003</c:v>
                </c:pt>
                <c:pt idx="61">
                  <c:v>29.300000000000004</c:v>
                </c:pt>
                <c:pt idx="62">
                  <c:v>29.400000000000006</c:v>
                </c:pt>
                <c:pt idx="63">
                  <c:v>29.500000000000004</c:v>
                </c:pt>
                <c:pt idx="64">
                  <c:v>29.600000000000005</c:v>
                </c:pt>
                <c:pt idx="65">
                  <c:v>29.700000000000003</c:v>
                </c:pt>
                <c:pt idx="66">
                  <c:v>29.800000000000004</c:v>
                </c:pt>
                <c:pt idx="67">
                  <c:v>29.900000000000006</c:v>
                </c:pt>
                <c:pt idx="68">
                  <c:v>30.000000000000004</c:v>
                </c:pt>
                <c:pt idx="69">
                  <c:v>30.100000000000005</c:v>
                </c:pt>
                <c:pt idx="70">
                  <c:v>30.200000000000003</c:v>
                </c:pt>
                <c:pt idx="71">
                  <c:v>30.300000000000004</c:v>
                </c:pt>
                <c:pt idx="72">
                  <c:v>30.400000000000006</c:v>
                </c:pt>
                <c:pt idx="73">
                  <c:v>30.500000000000004</c:v>
                </c:pt>
                <c:pt idx="74">
                  <c:v>30.600000000000005</c:v>
                </c:pt>
                <c:pt idx="75">
                  <c:v>30.700000000000006</c:v>
                </c:pt>
                <c:pt idx="76">
                  <c:v>30.800000000000004</c:v>
                </c:pt>
                <c:pt idx="77">
                  <c:v>30.900000000000006</c:v>
                </c:pt>
                <c:pt idx="78">
                  <c:v>31.000000000000007</c:v>
                </c:pt>
                <c:pt idx="79">
                  <c:v>31.100000000000005</c:v>
                </c:pt>
                <c:pt idx="80">
                  <c:v>31.200000000000006</c:v>
                </c:pt>
                <c:pt idx="81">
                  <c:v>31.300000000000004</c:v>
                </c:pt>
                <c:pt idx="82">
                  <c:v>31.400000000000006</c:v>
                </c:pt>
                <c:pt idx="83">
                  <c:v>31.500000000000007</c:v>
                </c:pt>
                <c:pt idx="84">
                  <c:v>31.600000000000005</c:v>
                </c:pt>
                <c:pt idx="85">
                  <c:v>31.700000000000006</c:v>
                </c:pt>
                <c:pt idx="86">
                  <c:v>31.800000000000004</c:v>
                </c:pt>
                <c:pt idx="87">
                  <c:v>31.900000000000006</c:v>
                </c:pt>
                <c:pt idx="88">
                  <c:v>32.000000000000007</c:v>
                </c:pt>
                <c:pt idx="89">
                  <c:v>32.100000000000009</c:v>
                </c:pt>
                <c:pt idx="90">
                  <c:v>32.200000000000003</c:v>
                </c:pt>
                <c:pt idx="91">
                  <c:v>32.300000000000004</c:v>
                </c:pt>
                <c:pt idx="92">
                  <c:v>32.400000000000006</c:v>
                </c:pt>
                <c:pt idx="93">
                  <c:v>32.500000000000007</c:v>
                </c:pt>
                <c:pt idx="94">
                  <c:v>32.600000000000009</c:v>
                </c:pt>
                <c:pt idx="95">
                  <c:v>32.70000000000001</c:v>
                </c:pt>
                <c:pt idx="96">
                  <c:v>32.800000000000004</c:v>
                </c:pt>
                <c:pt idx="97">
                  <c:v>32.900000000000006</c:v>
                </c:pt>
                <c:pt idx="98">
                  <c:v>33.000000000000007</c:v>
                </c:pt>
              </c:numCache>
            </c:numRef>
          </c:xVal>
          <c:yVal>
            <c:numRef>
              <c:f>Sheet3!$H$2:$H$100</c:f>
              <c:numCache>
                <c:formatCode>General</c:formatCode>
                <c:ptCount val="99"/>
                <c:pt idx="0">
                  <c:v>120.54706477481641</c:v>
                </c:pt>
                <c:pt idx="1">
                  <c:v>93.187449581023543</c:v>
                </c:pt>
                <c:pt idx="2">
                  <c:v>78.834831433964084</c:v>
                </c:pt>
                <c:pt idx="3">
                  <c:v>69.661923731652138</c:v>
                </c:pt>
                <c:pt idx="4">
                  <c:v>63.162379634701672</c:v>
                </c:pt>
                <c:pt idx="5">
                  <c:v>58.253149760789057</c:v>
                </c:pt>
                <c:pt idx="6">
                  <c:v>54.379830277707953</c:v>
                </c:pt>
                <c:pt idx="7">
                  <c:v>51.225399432776641</c:v>
                </c:pt>
                <c:pt idx="8">
                  <c:v>48.593759882817558</c:v>
                </c:pt>
                <c:pt idx="9">
                  <c:v>46.356261997470327</c:v>
                </c:pt>
                <c:pt idx="10">
                  <c:v>44.42454943134819</c:v>
                </c:pt>
                <c:pt idx="11">
                  <c:v>42.735670123489307</c:v>
                </c:pt>
                <c:pt idx="12">
                  <c:v>41.243401357019124</c:v>
                </c:pt>
                <c:pt idx="13">
                  <c:v>39.912939794198152</c:v>
                </c:pt>
                <c:pt idx="14">
                  <c:v>38.717515479972292</c:v>
                </c:pt>
                <c:pt idx="15">
                  <c:v>37.636156874566709</c:v>
                </c:pt>
                <c:pt idx="16">
                  <c:v>36.652171429839044</c:v>
                </c:pt>
                <c:pt idx="17">
                  <c:v>35.752085881924295</c:v>
                </c:pt>
                <c:pt idx="18">
                  <c:v>34.92489046713203</c:v>
                </c:pt>
                <c:pt idx="19">
                  <c:v>34.161489166909256</c:v>
                </c:pt>
                <c:pt idx="20">
                  <c:v>33.454292751144585</c:v>
                </c:pt>
                <c:pt idx="21">
                  <c:v>32.796912769200112</c:v>
                </c:pt>
                <c:pt idx="22">
                  <c:v>32.183928178644763</c:v>
                </c:pt>
                <c:pt idx="23">
                  <c:v>31.610705082611869</c:v>
                </c:pt>
                <c:pt idx="24">
                  <c:v>31.073255863635097</c:v>
                </c:pt>
                <c:pt idx="25">
                  <c:v>30.568127930217614</c:v>
                </c:pt>
                <c:pt idx="26">
                  <c:v>30.092314992298657</c:v>
                </c:pt>
                <c:pt idx="27">
                  <c:v>29.643185667319145</c:v>
                </c:pt>
                <c:pt idx="28">
                  <c:v>29.218425554873061</c:v>
                </c:pt>
                <c:pt idx="29">
                  <c:v>28.815989877847525</c:v>
                </c:pt>
                <c:pt idx="30">
                  <c:v>28.434064486172556</c:v>
                </c:pt>
                <c:pt idx="31">
                  <c:v>28.071033533077877</c:v>
                </c:pt>
                <c:pt idx="32">
                  <c:v>27.725452515896791</c:v>
                </c:pt>
                <c:pt idx="33">
                  <c:v>27.396025660554756</c:v>
                </c:pt>
                <c:pt idx="34">
                  <c:v>27.081586846598739</c:v>
                </c:pt>
                <c:pt idx="35">
                  <c:v>26.781083436182151</c:v>
                </c:pt>
                <c:pt idx="36">
                  <c:v>26.493562498891741</c:v>
                </c:pt>
                <c:pt idx="37">
                  <c:v>26.218159024165317</c:v>
                </c:pt>
                <c:pt idx="38">
                  <c:v>25.954085791240789</c:v>
                </c:pt>
                <c:pt idx="39">
                  <c:v>25.700624628221853</c:v>
                </c:pt>
                <c:pt idx="40">
                  <c:v>25.457118840761527</c:v>
                </c:pt>
                <c:pt idx="41">
                  <c:v>25.222966629920151</c:v>
                </c:pt>
                <c:pt idx="42">
                  <c:v>24.997615350117808</c:v>
                </c:pt>
                <c:pt idx="43">
                  <c:v>24.780556483428111</c:v>
                </c:pt>
                <c:pt idx="44">
                  <c:v>24.571321227020029</c:v>
                </c:pt>
                <c:pt idx="45">
                  <c:v>24.369476607327584</c:v>
                </c:pt>
                <c:pt idx="46">
                  <c:v>24.174622048277385</c:v>
                </c:pt>
                <c:pt idx="47">
                  <c:v>23.986386332226548</c:v>
                </c:pt>
                <c:pt idx="48">
                  <c:v>23.804424901628011</c:v>
                </c:pt>
                <c:pt idx="49">
                  <c:v>23.628417457217648</c:v>
                </c:pt>
                <c:pt idx="50">
                  <c:v>23.458065815002225</c:v>
                </c:pt>
                <c:pt idx="51">
                  <c:v>23.293091989754981</c:v>
                </c:pt>
                <c:pt idx="52">
                  <c:v>23.133236477284957</c:v>
                </c:pt>
                <c:pt idx="53">
                  <c:v>22.97825671158995</c:v>
                </c:pt>
                <c:pt idx="54">
                  <c:v>22.827925676253923</c:v>
                </c:pt>
                <c:pt idx="55">
                  <c:v>22.682030652208542</c:v>
                </c:pt>
                <c:pt idx="56">
                  <c:v>22.540372086326759</c:v>
                </c:pt>
                <c:pt idx="57">
                  <c:v>22.402762567321332</c:v>
                </c:pt>
                <c:pt idx="58">
                  <c:v>22.269025897137851</c:v>
                </c:pt>
                <c:pt idx="59">
                  <c:v>22.138996247505744</c:v>
                </c:pt>
                <c:pt idx="60">
                  <c:v>22.012517392579859</c:v>
                </c:pt>
                <c:pt idx="61">
                  <c:v>21.889442009700407</c:v>
                </c:pt>
                <c:pt idx="62">
                  <c:v>21.769631041247031</c:v>
                </c:pt>
                <c:pt idx="63">
                  <c:v>21.652953111384807</c:v>
                </c:pt>
                <c:pt idx="64">
                  <c:v>21.539283992214703</c:v>
                </c:pt>
                <c:pt idx="65">
                  <c:v>21.428506114464412</c:v>
                </c:pt>
                <c:pt idx="66">
                  <c:v>21.320508118398678</c:v>
                </c:pt>
                <c:pt idx="67">
                  <c:v>21.215184441105041</c:v>
                </c:pt>
                <c:pt idx="68">
                  <c:v>21.112434936728157</c:v>
                </c:pt>
                <c:pt idx="69">
                  <c:v>21.012164526592603</c:v>
                </c:pt>
                <c:pt idx="70">
                  <c:v>20.914282876477451</c:v>
                </c:pt>
                <c:pt idx="71">
                  <c:v>20.818704098590452</c:v>
                </c:pt>
                <c:pt idx="72">
                  <c:v>20.725346476041736</c:v>
                </c:pt>
                <c:pt idx="73">
                  <c:v>20.634132207839681</c:v>
                </c:pt>
                <c:pt idx="74">
                  <c:v>20.544987172629302</c:v>
                </c:pt>
                <c:pt idx="75">
                  <c:v>20.457840709569158</c:v>
                </c:pt>
                <c:pt idx="76">
                  <c:v>20.372625414898764</c:v>
                </c:pt>
                <c:pt idx="77">
                  <c:v>20.289276952888013</c:v>
                </c:pt>
                <c:pt idx="78">
                  <c:v>20.20773387998408</c:v>
                </c:pt>
                <c:pt idx="79">
                  <c:v>20.127937481082363</c:v>
                </c:pt>
                <c:pt idx="80">
                  <c:v>20.049831616947607</c:v>
                </c:pt>
                <c:pt idx="81">
                  <c:v>19.973362581900169</c:v>
                </c:pt>
                <c:pt idx="82">
                  <c:v>19.898478970962543</c:v>
                </c:pt>
                <c:pt idx="83">
                  <c:v>19.825131555733165</c:v>
                </c:pt>
                <c:pt idx="84">
                  <c:v>19.753273168319016</c:v>
                </c:pt>
                <c:pt idx="85">
                  <c:v>19.682858592717206</c:v>
                </c:pt>
                <c:pt idx="86">
                  <c:v>19.613844463087869</c:v>
                </c:pt>
                <c:pt idx="87">
                  <c:v>19.546189168408727</c:v>
                </c:pt>
                <c:pt idx="88">
                  <c:v>19.479852763044235</c:v>
                </c:pt>
                <c:pt idx="89">
                  <c:v>19.414796882801511</c:v>
                </c:pt>
                <c:pt idx="90">
                  <c:v>19.35098466608024</c:v>
                </c:pt>
                <c:pt idx="91">
                  <c:v>19.28838067975606</c:v>
                </c:pt>
                <c:pt idx="92">
                  <c:v>19.226950849465798</c:v>
                </c:pt>
                <c:pt idx="93">
                  <c:v>19.166662393989618</c:v>
                </c:pt>
                <c:pt idx="94">
                  <c:v>19.107483763449039</c:v>
                </c:pt>
                <c:pt idx="95">
                  <c:v>19.049384581061918</c:v>
                </c:pt>
                <c:pt idx="96">
                  <c:v>18.992335588215497</c:v>
                </c:pt>
                <c:pt idx="97">
                  <c:v>18.936308592636809</c:v>
                </c:pt>
                <c:pt idx="98">
                  <c:v>18.881276419456654</c:v>
                </c:pt>
              </c:numCache>
            </c:numRef>
          </c:yVal>
          <c:smooth val="1"/>
          <c:extLst>
            <c:ext xmlns:c16="http://schemas.microsoft.com/office/drawing/2014/chart" uri="{C3380CC4-5D6E-409C-BE32-E72D297353CC}">
              <c16:uniqueId val="{00000001-8ED6-4C87-87BE-8A1F1EDF3E84}"/>
            </c:ext>
          </c:extLst>
        </c:ser>
        <c:dLbls>
          <c:showLegendKey val="0"/>
          <c:showVal val="0"/>
          <c:showCatName val="0"/>
          <c:showSerName val="0"/>
          <c:showPercent val="0"/>
          <c:showBubbleSize val="0"/>
        </c:dLbls>
        <c:axId val="760035087"/>
        <c:axId val="760038831"/>
      </c:scatterChart>
      <c:valAx>
        <c:axId val="840276831"/>
        <c:scaling>
          <c:orientation val="minMax"/>
          <c:max val="27"/>
          <c:min val="23"/>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L [cm]</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40261439"/>
        <c:crosses val="autoZero"/>
        <c:crossBetween val="midCat"/>
      </c:valAx>
      <c:valAx>
        <c:axId val="840261439"/>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RSH [M</a:t>
                </a:r>
                <a:r>
                  <a:rPr lang="el-GR"/>
                  <a:t>Ω]</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40276831"/>
        <c:crosses val="autoZero"/>
        <c:crossBetween val="midCat"/>
      </c:valAx>
      <c:valAx>
        <c:axId val="760038831"/>
        <c:scaling>
          <c:orientation val="minMax"/>
        </c:scaling>
        <c:delete val="0"/>
        <c:axPos val="r"/>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a:t>R [cm]</a:t>
                </a:r>
              </a:p>
            </c:rich>
          </c:tx>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760035087"/>
        <c:crosses val="max"/>
        <c:crossBetween val="midCat"/>
      </c:valAx>
      <c:valAx>
        <c:axId val="760035087"/>
        <c:scaling>
          <c:orientation val="minMax"/>
        </c:scaling>
        <c:delete val="1"/>
        <c:axPos val="b"/>
        <c:numFmt formatCode="General" sourceLinked="1"/>
        <c:majorTickMark val="out"/>
        <c:minorTickMark val="none"/>
        <c:tickLblPos val="nextTo"/>
        <c:crossAx val="760038831"/>
        <c:crosses val="autoZero"/>
        <c:crossBetween val="midCat"/>
      </c:valAx>
      <c:spPr>
        <a:noFill/>
        <a:ln>
          <a:noFill/>
        </a:ln>
        <a:effectLst/>
      </c:spPr>
    </c:plotArea>
    <c:legend>
      <c:legendPos val="r"/>
      <c:layout>
        <c:manualLayout>
          <c:xMode val="edge"/>
          <c:yMode val="edge"/>
          <c:x val="0.46871758605638175"/>
          <c:y val="0.32428643844412153"/>
          <c:w val="0.25684815319517373"/>
          <c:h val="0.175996079889155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469C57-AAF6-44C9-A19C-6351C8002EE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47185-7986-4BA3-B272-44B9FA07CA38}" type="slidenum">
              <a:rPr lang="en-US" smtClean="0"/>
              <a:t>‹#›</a:t>
            </a:fld>
            <a:endParaRPr lang="en-US"/>
          </a:p>
        </p:txBody>
      </p:sp>
    </p:spTree>
    <p:extLst>
      <p:ext uri="{BB962C8B-B14F-4D97-AF65-F5344CB8AC3E}">
        <p14:creationId xmlns:p14="http://schemas.microsoft.com/office/powerpoint/2010/main" val="345334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69C57-AAF6-44C9-A19C-6351C8002EE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47185-7986-4BA3-B272-44B9FA07CA38}" type="slidenum">
              <a:rPr lang="en-US" smtClean="0"/>
              <a:t>‹#›</a:t>
            </a:fld>
            <a:endParaRPr lang="en-US"/>
          </a:p>
        </p:txBody>
      </p:sp>
    </p:spTree>
    <p:extLst>
      <p:ext uri="{BB962C8B-B14F-4D97-AF65-F5344CB8AC3E}">
        <p14:creationId xmlns:p14="http://schemas.microsoft.com/office/powerpoint/2010/main" val="137027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69C57-AAF6-44C9-A19C-6351C8002EE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47185-7986-4BA3-B272-44B9FA07CA38}" type="slidenum">
              <a:rPr lang="en-US" smtClean="0"/>
              <a:t>‹#›</a:t>
            </a:fld>
            <a:endParaRPr lang="en-US"/>
          </a:p>
        </p:txBody>
      </p:sp>
    </p:spTree>
    <p:extLst>
      <p:ext uri="{BB962C8B-B14F-4D97-AF65-F5344CB8AC3E}">
        <p14:creationId xmlns:p14="http://schemas.microsoft.com/office/powerpoint/2010/main" val="2628821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lvl1pPr indent="0" algn="ctr">
              <a:buNone/>
              <a:defRPr/>
            </a:lvl1pPr>
          </a:lstStyle>
          <a:p>
            <a:pPr indent="0" algn="ctr">
              <a:buNone/>
            </a:pPr>
            <a:endParaRPr lang="en-US" sz="5321" b="0" strike="noStrike" spc="-1">
              <a:latin typeface="Arial"/>
            </a:endParaRPr>
          </a:p>
        </p:txBody>
      </p:sp>
      <p:sp>
        <p:nvSpPr>
          <p:cNvPr id="8" name="PlaceHolder 2"/>
          <p:cNvSpPr>
            <a:spLocks noGrp="1"/>
          </p:cNvSpPr>
          <p:nvPr>
            <p:ph/>
          </p:nvPr>
        </p:nvSpPr>
        <p:spPr>
          <a:xfrm>
            <a:off x="609562" y="1604399"/>
            <a:ext cx="10971684" cy="3976819"/>
          </a:xfrm>
          <a:prstGeom prst="rect">
            <a:avLst/>
          </a:prstGeom>
          <a:noFill/>
          <a:ln w="0">
            <a:noFill/>
          </a:ln>
        </p:spPr>
        <p:txBody>
          <a:bodyPr lIns="0" tIns="0" rIns="0" bIns="0" anchor="t">
            <a:normAutofit/>
          </a:bodyPr>
          <a:lstStyle>
            <a:lvl1pPr indent="0">
              <a:spcBef>
                <a:spcPts val="1714"/>
              </a:spcBef>
              <a:buNone/>
              <a:defRPr/>
            </a:lvl1pPr>
          </a:lstStyle>
          <a:p>
            <a:pPr indent="0">
              <a:spcBef>
                <a:spcPts val="1417"/>
              </a:spcBef>
              <a:buNone/>
            </a:pPr>
            <a:endParaRPr lang="en-US" sz="387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F769E827-EA4F-498A-9FA8-9DDC7E75570E}" type="slidenum">
              <a:t>‹#›</a:t>
            </a:fld>
            <a:endParaRPr/>
          </a:p>
        </p:txBody>
      </p:sp>
      <p:sp>
        <p:nvSpPr>
          <p:cNvPr id="6"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61725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69C57-AAF6-44C9-A19C-6351C8002EE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47185-7986-4BA3-B272-44B9FA07CA38}" type="slidenum">
              <a:rPr lang="en-US" smtClean="0"/>
              <a:t>‹#›</a:t>
            </a:fld>
            <a:endParaRPr lang="en-US"/>
          </a:p>
        </p:txBody>
      </p:sp>
    </p:spTree>
    <p:extLst>
      <p:ext uri="{BB962C8B-B14F-4D97-AF65-F5344CB8AC3E}">
        <p14:creationId xmlns:p14="http://schemas.microsoft.com/office/powerpoint/2010/main" val="335665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469C57-AAF6-44C9-A19C-6351C8002EE7}"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E47185-7986-4BA3-B272-44B9FA07CA38}" type="slidenum">
              <a:rPr lang="en-US" smtClean="0"/>
              <a:t>‹#›</a:t>
            </a:fld>
            <a:endParaRPr lang="en-US"/>
          </a:p>
        </p:txBody>
      </p:sp>
    </p:spTree>
    <p:extLst>
      <p:ext uri="{BB962C8B-B14F-4D97-AF65-F5344CB8AC3E}">
        <p14:creationId xmlns:p14="http://schemas.microsoft.com/office/powerpoint/2010/main" val="300299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469C57-AAF6-44C9-A19C-6351C8002EE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47185-7986-4BA3-B272-44B9FA07CA38}" type="slidenum">
              <a:rPr lang="en-US" smtClean="0"/>
              <a:t>‹#›</a:t>
            </a:fld>
            <a:endParaRPr lang="en-US"/>
          </a:p>
        </p:txBody>
      </p:sp>
    </p:spTree>
    <p:extLst>
      <p:ext uri="{BB962C8B-B14F-4D97-AF65-F5344CB8AC3E}">
        <p14:creationId xmlns:p14="http://schemas.microsoft.com/office/powerpoint/2010/main" val="338172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469C57-AAF6-44C9-A19C-6351C8002EE7}"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E47185-7986-4BA3-B272-44B9FA07CA38}" type="slidenum">
              <a:rPr lang="en-US" smtClean="0"/>
              <a:t>‹#›</a:t>
            </a:fld>
            <a:endParaRPr lang="en-US"/>
          </a:p>
        </p:txBody>
      </p:sp>
    </p:spTree>
    <p:extLst>
      <p:ext uri="{BB962C8B-B14F-4D97-AF65-F5344CB8AC3E}">
        <p14:creationId xmlns:p14="http://schemas.microsoft.com/office/powerpoint/2010/main" val="44586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469C57-AAF6-44C9-A19C-6351C8002EE7}"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E47185-7986-4BA3-B272-44B9FA07CA38}" type="slidenum">
              <a:rPr lang="en-US" smtClean="0"/>
              <a:t>‹#›</a:t>
            </a:fld>
            <a:endParaRPr lang="en-US"/>
          </a:p>
        </p:txBody>
      </p:sp>
    </p:spTree>
    <p:extLst>
      <p:ext uri="{BB962C8B-B14F-4D97-AF65-F5344CB8AC3E}">
        <p14:creationId xmlns:p14="http://schemas.microsoft.com/office/powerpoint/2010/main" val="124795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69C57-AAF6-44C9-A19C-6351C8002EE7}"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E47185-7986-4BA3-B272-44B9FA07CA38}" type="slidenum">
              <a:rPr lang="en-US" smtClean="0"/>
              <a:t>‹#›</a:t>
            </a:fld>
            <a:endParaRPr lang="en-US"/>
          </a:p>
        </p:txBody>
      </p:sp>
    </p:spTree>
    <p:extLst>
      <p:ext uri="{BB962C8B-B14F-4D97-AF65-F5344CB8AC3E}">
        <p14:creationId xmlns:p14="http://schemas.microsoft.com/office/powerpoint/2010/main" val="45619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469C57-AAF6-44C9-A19C-6351C8002EE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47185-7986-4BA3-B272-44B9FA07CA38}" type="slidenum">
              <a:rPr lang="en-US" smtClean="0"/>
              <a:t>‹#›</a:t>
            </a:fld>
            <a:endParaRPr lang="en-US"/>
          </a:p>
        </p:txBody>
      </p:sp>
    </p:spTree>
    <p:extLst>
      <p:ext uri="{BB962C8B-B14F-4D97-AF65-F5344CB8AC3E}">
        <p14:creationId xmlns:p14="http://schemas.microsoft.com/office/powerpoint/2010/main" val="18872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469C57-AAF6-44C9-A19C-6351C8002EE7}"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E47185-7986-4BA3-B272-44B9FA07CA38}" type="slidenum">
              <a:rPr lang="en-US" smtClean="0"/>
              <a:t>‹#›</a:t>
            </a:fld>
            <a:endParaRPr lang="en-US"/>
          </a:p>
        </p:txBody>
      </p:sp>
    </p:spTree>
    <p:extLst>
      <p:ext uri="{BB962C8B-B14F-4D97-AF65-F5344CB8AC3E}">
        <p14:creationId xmlns:p14="http://schemas.microsoft.com/office/powerpoint/2010/main" val="1298513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69C57-AAF6-44C9-A19C-6351C8002EE7}" type="datetimeFigureOut">
              <a:rPr lang="en-US" smtClean="0"/>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47185-7986-4BA3-B272-44B9FA07CA38}" type="slidenum">
              <a:rPr lang="en-US" smtClean="0"/>
              <a:t>‹#›</a:t>
            </a:fld>
            <a:endParaRPr lang="en-US"/>
          </a:p>
        </p:txBody>
      </p:sp>
    </p:spTree>
    <p:extLst>
      <p:ext uri="{BB962C8B-B14F-4D97-AF65-F5344CB8AC3E}">
        <p14:creationId xmlns:p14="http://schemas.microsoft.com/office/powerpoint/2010/main" val="1334869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microsoft.com/office/2007/relationships/media" Target="../media/media3.mp4"/><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4.png"/><Relationship Id="rId5" Type="http://schemas.openxmlformats.org/officeDocument/2006/relationships/slideLayout" Target="../slideLayouts/slideLayout2.xml"/><Relationship Id="rId4" Type="http://schemas.openxmlformats.org/officeDocument/2006/relationships/video" Target="../media/media3.mp4"/></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7864" y="466345"/>
            <a:ext cx="9470136" cy="740663"/>
          </a:xfrm>
        </p:spPr>
        <p:txBody>
          <a:bodyPr>
            <a:normAutofit/>
          </a:bodyPr>
          <a:lstStyle/>
          <a:p>
            <a:r>
              <a:rPr lang="en-US" sz="1600" b="1" i="1" dirty="0" smtClean="0">
                <a:solidFill>
                  <a:srgbClr val="0070C0"/>
                </a:solidFill>
                <a:latin typeface="Century Schoolbook" panose="02040604050505020304" pitchFamily="18" charset="0"/>
              </a:rPr>
              <a:t>PARTICLE ACCELERATOR RESEARCH FOUNDATION – PARF</a:t>
            </a:r>
            <a:br>
              <a:rPr lang="en-US" sz="1600" b="1" i="1" dirty="0" smtClean="0">
                <a:solidFill>
                  <a:srgbClr val="0070C0"/>
                </a:solidFill>
                <a:latin typeface="Century Schoolbook" panose="02040604050505020304" pitchFamily="18" charset="0"/>
              </a:rPr>
            </a:br>
            <a:r>
              <a:rPr lang="en-US" sz="1400" b="1" dirty="0" smtClean="0">
                <a:latin typeface="Comic Sans MS" panose="030F0702030302020204" pitchFamily="66" charset="0"/>
              </a:rPr>
              <a:t>Presentation for Advanced Accelerator Concepts Workshop AAC2022</a:t>
            </a:r>
            <a:r>
              <a:rPr lang="en-US" sz="1400" dirty="0" smtClean="0">
                <a:latin typeface="Comic Sans MS" panose="030F0702030302020204" pitchFamily="66" charset="0"/>
              </a:rPr>
              <a:t/>
            </a:r>
            <a:br>
              <a:rPr lang="en-US" sz="1400" dirty="0" smtClean="0">
                <a:latin typeface="Comic Sans MS" panose="030F0702030302020204" pitchFamily="66" charset="0"/>
              </a:rPr>
            </a:br>
            <a:r>
              <a:rPr lang="en-US" sz="1600" b="1" dirty="0" smtClean="0">
                <a:latin typeface="Comic Sans MS" panose="030F0702030302020204" pitchFamily="66" charset="0"/>
              </a:rPr>
              <a:t>ELECTRON CYCLOTRON RESONANCE ACCELERATOR </a:t>
            </a:r>
            <a:r>
              <a:rPr lang="en-US" sz="1600" b="1" dirty="0" err="1" smtClean="0">
                <a:latin typeface="Comic Sans MS" panose="030F0702030302020204" pitchFamily="66" charset="0"/>
              </a:rPr>
              <a:t>eCRA</a:t>
            </a:r>
            <a:endParaRPr lang="en-US" sz="1600" dirty="0">
              <a:latin typeface="Comic Sans MS" panose="030F0702030302020204" pitchFamily="66" charset="0"/>
            </a:endParaRPr>
          </a:p>
        </p:txBody>
      </p:sp>
      <p:sp>
        <p:nvSpPr>
          <p:cNvPr id="3" name="Subtitle 2"/>
          <p:cNvSpPr>
            <a:spLocks noGrp="1"/>
          </p:cNvSpPr>
          <p:nvPr>
            <p:ph type="subTitle" idx="1"/>
          </p:nvPr>
        </p:nvSpPr>
        <p:spPr>
          <a:xfrm>
            <a:off x="356616" y="1344168"/>
            <a:ext cx="11585448" cy="5367528"/>
          </a:xfrm>
        </p:spPr>
        <p:txBody>
          <a:bodyPr>
            <a:normAutofit fontScale="25000" lnSpcReduction="20000"/>
          </a:bodyPr>
          <a:lstStyle/>
          <a:p>
            <a:r>
              <a:rPr lang="en-US" sz="7200" b="1" dirty="0">
                <a:solidFill>
                  <a:srgbClr val="0070C0"/>
                </a:solidFill>
                <a:latin typeface="Comic Sans MS" panose="030F0702030302020204" pitchFamily="66" charset="0"/>
              </a:rPr>
              <a:t>ELECTRON CYCLOTRON RESONANCE </a:t>
            </a:r>
            <a:r>
              <a:rPr lang="en-US" sz="7200" b="1" dirty="0" smtClean="0">
                <a:solidFill>
                  <a:srgbClr val="0070C0"/>
                </a:solidFill>
                <a:latin typeface="Comic Sans MS" panose="030F0702030302020204" pitchFamily="66" charset="0"/>
              </a:rPr>
              <a:t>ACCELERATOR </a:t>
            </a:r>
            <a:r>
              <a:rPr lang="en-US" sz="7200" b="1" dirty="0" err="1" smtClean="0">
                <a:solidFill>
                  <a:srgbClr val="0070C0"/>
                </a:solidFill>
                <a:latin typeface="Comic Sans MS" panose="030F0702030302020204" pitchFamily="66" charset="0"/>
              </a:rPr>
              <a:t>eCRA</a:t>
            </a:r>
            <a:r>
              <a:rPr lang="en-US" sz="7200" b="1" dirty="0" smtClean="0">
                <a:solidFill>
                  <a:srgbClr val="0070C0"/>
                </a:solidFill>
                <a:latin typeface="Comic Sans MS" panose="030F0702030302020204" pitchFamily="66" charset="0"/>
              </a:rPr>
              <a:t>*</a:t>
            </a:r>
            <a:endParaRPr lang="en-US" sz="7200" dirty="0" smtClean="0">
              <a:solidFill>
                <a:srgbClr val="0070C0"/>
              </a:solidFill>
            </a:endParaRPr>
          </a:p>
          <a:p>
            <a:r>
              <a:rPr lang="en-US" sz="6400" dirty="0" err="1">
                <a:latin typeface="Comic Sans MS" panose="030F0702030302020204" pitchFamily="66" charset="0"/>
              </a:rPr>
              <a:t>Xiangyun</a:t>
            </a:r>
            <a:r>
              <a:rPr lang="en-US" sz="6400" dirty="0">
                <a:latin typeface="Comic Sans MS" panose="030F0702030302020204" pitchFamily="66" charset="0"/>
              </a:rPr>
              <a:t> Chang, Yong </a:t>
            </a:r>
            <a:r>
              <a:rPr lang="en-US" sz="6400" dirty="0" smtClean="0">
                <a:latin typeface="Comic Sans MS" panose="030F0702030302020204" pitchFamily="66" charset="0"/>
              </a:rPr>
              <a:t>Jiang and </a:t>
            </a:r>
            <a:r>
              <a:rPr lang="en-US" sz="6400" u="sng" dirty="0" smtClean="0">
                <a:latin typeface="Comic Sans MS" panose="030F0702030302020204" pitchFamily="66" charset="0"/>
              </a:rPr>
              <a:t>Jay </a:t>
            </a:r>
            <a:r>
              <a:rPr lang="en-US" sz="6400" u="sng" dirty="0">
                <a:latin typeface="Comic Sans MS" panose="030F0702030302020204" pitchFamily="66" charset="0"/>
              </a:rPr>
              <a:t>L. </a:t>
            </a:r>
            <a:r>
              <a:rPr lang="en-US" sz="6400" u="sng" dirty="0" smtClean="0">
                <a:latin typeface="Comic Sans MS" panose="030F0702030302020204" pitchFamily="66" charset="0"/>
              </a:rPr>
              <a:t>Hirshfield</a:t>
            </a:r>
            <a:r>
              <a:rPr lang="en-US" sz="6400" dirty="0" smtClean="0">
                <a:latin typeface="Comic Sans MS" panose="030F0702030302020204" pitchFamily="66" charset="0"/>
              </a:rPr>
              <a:t>; PARF, New Haven, CT</a:t>
            </a:r>
            <a:endParaRPr lang="en-US" sz="6400" dirty="0">
              <a:latin typeface="Comic Sans MS" panose="030F0702030302020204" pitchFamily="66" charset="0"/>
            </a:endParaRPr>
          </a:p>
          <a:p>
            <a:r>
              <a:rPr lang="en-US" sz="6400" dirty="0" smtClean="0">
                <a:latin typeface="Comic Sans MS" panose="030F0702030302020204" pitchFamily="66" charset="0"/>
              </a:rPr>
              <a:t>Mikhail </a:t>
            </a:r>
            <a:r>
              <a:rPr lang="en-US" sz="6400" dirty="0" err="1">
                <a:latin typeface="Comic Sans MS" panose="030F0702030302020204" pitchFamily="66" charset="0"/>
              </a:rPr>
              <a:t>Fedurin</a:t>
            </a:r>
            <a:r>
              <a:rPr lang="en-US" sz="6400" dirty="0">
                <a:latin typeface="Comic Sans MS" panose="030F0702030302020204" pitchFamily="66" charset="0"/>
              </a:rPr>
              <a:t>, Mark Palmer, and Warren </a:t>
            </a:r>
            <a:r>
              <a:rPr lang="en-US" sz="6400" dirty="0" smtClean="0">
                <a:latin typeface="Comic Sans MS" panose="030F0702030302020204" pitchFamily="66" charset="0"/>
              </a:rPr>
              <a:t>Stern; BNL, Upton, NY</a:t>
            </a:r>
          </a:p>
          <a:p>
            <a:pPr algn="l"/>
            <a:endParaRPr lang="en-US" sz="1800" dirty="0">
              <a:latin typeface="Comic Sans MS" panose="030F0702030302020204" pitchFamily="66" charset="0"/>
            </a:endParaRPr>
          </a:p>
          <a:p>
            <a:pPr algn="l">
              <a:lnSpc>
                <a:spcPct val="120000"/>
              </a:lnSpc>
            </a:pPr>
            <a:r>
              <a:rPr lang="en-US" sz="6400" b="1" dirty="0" smtClean="0">
                <a:solidFill>
                  <a:schemeClr val="accent1">
                    <a:lumMod val="50000"/>
                  </a:schemeClr>
                </a:solidFill>
                <a:latin typeface="Comic Sans MS" panose="030F0702030302020204" pitchFamily="66" charset="0"/>
              </a:rPr>
              <a:t>Summary:  </a:t>
            </a:r>
            <a:r>
              <a:rPr lang="en-US" sz="6400" dirty="0">
                <a:solidFill>
                  <a:schemeClr val="accent1">
                    <a:lumMod val="50000"/>
                  </a:schemeClr>
                </a:solidFill>
                <a:latin typeface="Comic Sans MS" panose="030F0702030302020204" pitchFamily="66" charset="0"/>
              </a:rPr>
              <a:t>Solutions [1] of the single-particle equations of motion for electrons in the fields of an idealized TE</a:t>
            </a:r>
            <a:r>
              <a:rPr lang="en-US" sz="6400" baseline="-25000" dirty="0">
                <a:solidFill>
                  <a:schemeClr val="accent1">
                    <a:lumMod val="50000"/>
                  </a:schemeClr>
                </a:solidFill>
                <a:latin typeface="Comic Sans MS" panose="030F0702030302020204" pitchFamily="66" charset="0"/>
              </a:rPr>
              <a:t>111 </a:t>
            </a:r>
            <a:r>
              <a:rPr lang="en-US" sz="6400" dirty="0">
                <a:solidFill>
                  <a:schemeClr val="accent1">
                    <a:lumMod val="50000"/>
                  </a:schemeClr>
                </a:solidFill>
                <a:latin typeface="Comic Sans MS" panose="030F0702030302020204" pitchFamily="66" charset="0"/>
              </a:rPr>
              <a:t>microwave cavity in an external magnetic field near cyclotron resonance show acceleration rates that substantially exceed the limits for the CARA interaction [2].  We have dubbed this new accelerator “</a:t>
            </a:r>
            <a:r>
              <a:rPr lang="en-US" sz="6400" dirty="0" err="1">
                <a:solidFill>
                  <a:schemeClr val="accent1">
                    <a:lumMod val="50000"/>
                  </a:schemeClr>
                </a:solidFill>
                <a:latin typeface="Comic Sans MS" panose="030F0702030302020204" pitchFamily="66" charset="0"/>
              </a:rPr>
              <a:t>eCRA</a:t>
            </a:r>
            <a:r>
              <a:rPr lang="en-US" sz="6400" dirty="0">
                <a:solidFill>
                  <a:schemeClr val="accent1">
                    <a:lumMod val="50000"/>
                  </a:schemeClr>
                </a:solidFill>
                <a:latin typeface="Comic Sans MS" panose="030F0702030302020204" pitchFamily="66" charset="0"/>
              </a:rPr>
              <a:t>.” </a:t>
            </a:r>
            <a:r>
              <a:rPr lang="en-US" sz="6400" dirty="0" smtClean="0">
                <a:solidFill>
                  <a:schemeClr val="accent1">
                    <a:lumMod val="50000"/>
                  </a:schemeClr>
                </a:solidFill>
                <a:latin typeface="Comic Sans MS" panose="030F0702030302020204" pitchFamily="66" charset="0"/>
              </a:rPr>
              <a:t>In this presentation, new simulation results </a:t>
            </a:r>
            <a:r>
              <a:rPr lang="en-US" sz="6400" dirty="0">
                <a:solidFill>
                  <a:schemeClr val="accent1">
                    <a:lumMod val="50000"/>
                  </a:schemeClr>
                </a:solidFill>
                <a:latin typeface="Comic Sans MS" panose="030F0702030302020204" pitchFamily="66" charset="0"/>
              </a:rPr>
              <a:t>are presented for </a:t>
            </a:r>
            <a:r>
              <a:rPr lang="en-US" sz="6400" dirty="0" smtClean="0">
                <a:solidFill>
                  <a:schemeClr val="accent1">
                    <a:lumMod val="50000"/>
                  </a:schemeClr>
                </a:solidFill>
                <a:latin typeface="Comic Sans MS" panose="030F0702030302020204" pitchFamily="66" charset="0"/>
              </a:rPr>
              <a:t>a realistic </a:t>
            </a:r>
            <a:r>
              <a:rPr lang="en-US" sz="6400" dirty="0">
                <a:solidFill>
                  <a:schemeClr val="accent1">
                    <a:lumMod val="50000"/>
                  </a:schemeClr>
                </a:solidFill>
                <a:latin typeface="Comic Sans MS" panose="030F0702030302020204" pitchFamily="66" charset="0"/>
              </a:rPr>
              <a:t>TE</a:t>
            </a:r>
            <a:r>
              <a:rPr lang="en-US" sz="6400" baseline="-25000" dirty="0">
                <a:solidFill>
                  <a:schemeClr val="accent1">
                    <a:lumMod val="50000"/>
                  </a:schemeClr>
                </a:solidFill>
                <a:latin typeface="Comic Sans MS" panose="030F0702030302020204" pitchFamily="66" charset="0"/>
              </a:rPr>
              <a:t>111</a:t>
            </a:r>
            <a:r>
              <a:rPr lang="en-US" sz="6400" dirty="0">
                <a:solidFill>
                  <a:schemeClr val="accent1">
                    <a:lumMod val="50000"/>
                  </a:schemeClr>
                </a:solidFill>
                <a:latin typeface="Comic Sans MS" panose="030F0702030302020204" pitchFamily="66" charset="0"/>
              </a:rPr>
              <a:t> </a:t>
            </a:r>
            <a:r>
              <a:rPr lang="en-US" sz="6400" dirty="0" err="1">
                <a:solidFill>
                  <a:schemeClr val="accent1">
                    <a:lumMod val="50000"/>
                  </a:schemeClr>
                </a:solidFill>
                <a:latin typeface="Comic Sans MS" panose="030F0702030302020204" pitchFamily="66" charset="0"/>
              </a:rPr>
              <a:t>eCRA</a:t>
            </a:r>
            <a:r>
              <a:rPr lang="en-US" sz="6400" dirty="0">
                <a:solidFill>
                  <a:schemeClr val="accent1">
                    <a:lumMod val="50000"/>
                  </a:schemeClr>
                </a:solidFill>
                <a:latin typeface="Comic Sans MS" panose="030F0702030302020204" pitchFamily="66" charset="0"/>
              </a:rPr>
              <a:t> cavity geometry and finite space-charge beams that confirm the </a:t>
            </a:r>
            <a:r>
              <a:rPr lang="en-US" sz="6400" dirty="0" smtClean="0">
                <a:solidFill>
                  <a:schemeClr val="accent1">
                    <a:lumMod val="50000"/>
                  </a:schemeClr>
                </a:solidFill>
                <a:latin typeface="Comic Sans MS" panose="030F0702030302020204" pitchFamily="66" charset="0"/>
              </a:rPr>
              <a:t>idealized </a:t>
            </a:r>
            <a:r>
              <a:rPr lang="en-US" sz="6400" dirty="0">
                <a:solidFill>
                  <a:schemeClr val="accent1">
                    <a:lumMod val="50000"/>
                  </a:schemeClr>
                </a:solidFill>
                <a:latin typeface="Comic Sans MS" panose="030F0702030302020204" pitchFamily="66" charset="0"/>
              </a:rPr>
              <a:t>solutions.  The new features include cavity openings for RF inputs, beam injection, and pumping; RF input </a:t>
            </a:r>
            <a:r>
              <a:rPr lang="en-US" sz="6400" dirty="0" smtClean="0">
                <a:solidFill>
                  <a:schemeClr val="accent1">
                    <a:lumMod val="50000"/>
                  </a:schemeClr>
                </a:solidFill>
                <a:latin typeface="Comic Sans MS" panose="030F0702030302020204" pitchFamily="66" charset="0"/>
              </a:rPr>
              <a:t>coupling factors </a:t>
            </a:r>
            <a:r>
              <a:rPr lang="en-US" sz="6400" dirty="0">
                <a:solidFill>
                  <a:schemeClr val="accent1">
                    <a:lumMod val="50000"/>
                  </a:schemeClr>
                </a:solidFill>
                <a:latin typeface="Comic Sans MS" panose="030F0702030302020204" pitchFamily="66" charset="0"/>
              </a:rPr>
              <a:t>that maximize efficiency; a thin window for exit of the accelerated beam; realistic magnetic field profiles; finite diameter multi-Ampere beams; and transient beam dynamics to model pulsed operation</a:t>
            </a:r>
            <a:r>
              <a:rPr lang="en-US" sz="6400" dirty="0" smtClean="0">
                <a:solidFill>
                  <a:schemeClr val="accent1">
                    <a:lumMod val="50000"/>
                  </a:schemeClr>
                </a:solidFill>
                <a:latin typeface="Comic Sans MS" panose="030F0702030302020204" pitchFamily="66" charset="0"/>
              </a:rPr>
              <a:t>. We present several </a:t>
            </a:r>
            <a:r>
              <a:rPr lang="en-US" sz="6400" dirty="0" err="1">
                <a:solidFill>
                  <a:schemeClr val="accent1">
                    <a:lumMod val="50000"/>
                  </a:schemeClr>
                </a:solidFill>
                <a:latin typeface="Comic Sans MS" panose="030F0702030302020204" pitchFamily="66" charset="0"/>
              </a:rPr>
              <a:t>eCRA</a:t>
            </a:r>
            <a:r>
              <a:rPr lang="en-US" sz="6400" dirty="0">
                <a:solidFill>
                  <a:schemeClr val="accent1">
                    <a:lumMod val="50000"/>
                  </a:schemeClr>
                </a:solidFill>
                <a:latin typeface="Comic Sans MS" panose="030F0702030302020204" pitchFamily="66" charset="0"/>
              </a:rPr>
              <a:t> </a:t>
            </a:r>
            <a:r>
              <a:rPr lang="en-US" sz="6400" dirty="0" smtClean="0">
                <a:solidFill>
                  <a:schemeClr val="accent1">
                    <a:lumMod val="50000"/>
                  </a:schemeClr>
                </a:solidFill>
                <a:latin typeface="Comic Sans MS" panose="030F0702030302020204" pitchFamily="66" charset="0"/>
              </a:rPr>
              <a:t>examples for </a:t>
            </a:r>
            <a:r>
              <a:rPr lang="en-US" sz="6400" dirty="0">
                <a:solidFill>
                  <a:schemeClr val="accent1">
                    <a:lumMod val="50000"/>
                  </a:schemeClr>
                </a:solidFill>
                <a:latin typeface="Comic Sans MS" panose="030F0702030302020204" pitchFamily="66" charset="0"/>
              </a:rPr>
              <a:t>a copper cavity with </a:t>
            </a:r>
            <a:r>
              <a:rPr lang="en-US" sz="6400" dirty="0" smtClean="0">
                <a:solidFill>
                  <a:schemeClr val="accent1">
                    <a:lumMod val="50000"/>
                  </a:schemeClr>
                </a:solidFill>
                <a:latin typeface="Comic Sans MS" panose="030F0702030302020204" pitchFamily="66" charset="0"/>
              </a:rPr>
              <a:t>RF </a:t>
            </a:r>
            <a:r>
              <a:rPr lang="en-US" sz="6400" dirty="0">
                <a:solidFill>
                  <a:schemeClr val="accent1">
                    <a:lumMod val="50000"/>
                  </a:schemeClr>
                </a:solidFill>
                <a:latin typeface="Comic Sans MS" panose="030F0702030302020204" pitchFamily="66" charset="0"/>
              </a:rPr>
              <a:t>input power at each of the two ports of 12.5 MW, </a:t>
            </a:r>
            <a:r>
              <a:rPr lang="en-US" sz="6400" dirty="0" smtClean="0">
                <a:solidFill>
                  <a:schemeClr val="accent1">
                    <a:lumMod val="50000"/>
                  </a:schemeClr>
                </a:solidFill>
                <a:latin typeface="Comic Sans MS" panose="030F0702030302020204" pitchFamily="66" charset="0"/>
              </a:rPr>
              <a:t>wherein 100 </a:t>
            </a:r>
            <a:r>
              <a:rPr lang="en-US" sz="6400" dirty="0" err="1" smtClean="0">
                <a:solidFill>
                  <a:schemeClr val="accent1">
                    <a:lumMod val="50000"/>
                  </a:schemeClr>
                </a:solidFill>
                <a:latin typeface="Comic Sans MS" panose="030F0702030302020204" pitchFamily="66" charset="0"/>
              </a:rPr>
              <a:t>keV</a:t>
            </a:r>
            <a:r>
              <a:rPr lang="en-US" sz="6400" dirty="0" smtClean="0">
                <a:solidFill>
                  <a:schemeClr val="accent1">
                    <a:lumMod val="50000"/>
                  </a:schemeClr>
                </a:solidFill>
                <a:latin typeface="Comic Sans MS" panose="030F0702030302020204" pitchFamily="66" charset="0"/>
              </a:rPr>
              <a:t> beams of 4.4 – 9.0 A are </a:t>
            </a:r>
            <a:r>
              <a:rPr lang="en-US" sz="6400" dirty="0">
                <a:solidFill>
                  <a:schemeClr val="accent1">
                    <a:lumMod val="50000"/>
                  </a:schemeClr>
                </a:solidFill>
                <a:latin typeface="Comic Sans MS" panose="030F0702030302020204" pitchFamily="66" charset="0"/>
              </a:rPr>
              <a:t>shown to be accelerated to </a:t>
            </a:r>
            <a:r>
              <a:rPr lang="en-US" sz="6400" dirty="0" smtClean="0">
                <a:solidFill>
                  <a:schemeClr val="accent1">
                    <a:lumMod val="50000"/>
                  </a:schemeClr>
                </a:solidFill>
                <a:latin typeface="Comic Sans MS" panose="030F0702030302020204" pitchFamily="66" charset="0"/>
              </a:rPr>
              <a:t>1.9 – 3.5 </a:t>
            </a:r>
            <a:r>
              <a:rPr lang="en-US" sz="6400" dirty="0">
                <a:solidFill>
                  <a:schemeClr val="accent1">
                    <a:lumMod val="50000"/>
                  </a:schemeClr>
                </a:solidFill>
                <a:latin typeface="Comic Sans MS" panose="030F0702030302020204" pitchFamily="66" charset="0"/>
              </a:rPr>
              <a:t>MeV, giving </a:t>
            </a:r>
            <a:r>
              <a:rPr lang="en-US" sz="6400" dirty="0" smtClean="0">
                <a:solidFill>
                  <a:schemeClr val="accent1">
                    <a:lumMod val="50000"/>
                  </a:schemeClr>
                </a:solidFill>
                <a:latin typeface="Comic Sans MS" panose="030F0702030302020204" pitchFamily="66" charset="0"/>
              </a:rPr>
              <a:t>pulsed </a:t>
            </a:r>
            <a:r>
              <a:rPr lang="en-US" sz="6400" dirty="0">
                <a:solidFill>
                  <a:schemeClr val="accent1">
                    <a:lumMod val="50000"/>
                  </a:schemeClr>
                </a:solidFill>
                <a:latin typeface="Comic Sans MS" panose="030F0702030302020204" pitchFamily="66" charset="0"/>
              </a:rPr>
              <a:t>beam </a:t>
            </a:r>
            <a:r>
              <a:rPr lang="en-US" sz="6400" dirty="0" smtClean="0">
                <a:solidFill>
                  <a:schemeClr val="accent1">
                    <a:lumMod val="50000"/>
                  </a:schemeClr>
                </a:solidFill>
                <a:latin typeface="Comic Sans MS" panose="030F0702030302020204" pitchFamily="66" charset="0"/>
              </a:rPr>
              <a:t>powers </a:t>
            </a:r>
            <a:r>
              <a:rPr lang="en-US" sz="6400" dirty="0">
                <a:solidFill>
                  <a:schemeClr val="accent1">
                    <a:lumMod val="50000"/>
                  </a:schemeClr>
                </a:solidFill>
                <a:latin typeface="Comic Sans MS" panose="030F0702030302020204" pitchFamily="66" charset="0"/>
              </a:rPr>
              <a:t>of </a:t>
            </a:r>
            <a:r>
              <a:rPr lang="en-US" sz="6400" dirty="0" smtClean="0">
                <a:solidFill>
                  <a:schemeClr val="accent1">
                    <a:lumMod val="50000"/>
                  </a:schemeClr>
                </a:solidFill>
                <a:latin typeface="Comic Sans MS" panose="030F0702030302020204" pitchFamily="66" charset="0"/>
              </a:rPr>
              <a:t>11 - 18  </a:t>
            </a:r>
            <a:r>
              <a:rPr lang="en-US" sz="6400" dirty="0">
                <a:solidFill>
                  <a:schemeClr val="accent1">
                    <a:lumMod val="50000"/>
                  </a:schemeClr>
                </a:solidFill>
                <a:latin typeface="Comic Sans MS" panose="030F0702030302020204" pitchFamily="66" charset="0"/>
              </a:rPr>
              <a:t>MW and </a:t>
            </a:r>
            <a:r>
              <a:rPr lang="en-US" sz="6400" dirty="0" smtClean="0">
                <a:solidFill>
                  <a:schemeClr val="accent1">
                    <a:lumMod val="50000"/>
                  </a:schemeClr>
                </a:solidFill>
                <a:latin typeface="Comic Sans MS" panose="030F0702030302020204" pitchFamily="66" charset="0"/>
              </a:rPr>
              <a:t>efficiencies </a:t>
            </a:r>
            <a:r>
              <a:rPr lang="en-US" sz="6400" dirty="0">
                <a:solidFill>
                  <a:schemeClr val="accent1">
                    <a:lumMod val="50000"/>
                  </a:schemeClr>
                </a:solidFill>
                <a:latin typeface="Comic Sans MS" panose="030F0702030302020204" pitchFamily="66" charset="0"/>
              </a:rPr>
              <a:t>of </a:t>
            </a:r>
            <a:r>
              <a:rPr lang="en-US" sz="6400" dirty="0" smtClean="0">
                <a:solidFill>
                  <a:schemeClr val="accent1">
                    <a:lumMod val="50000"/>
                  </a:schemeClr>
                </a:solidFill>
                <a:latin typeface="Comic Sans MS" panose="030F0702030302020204" pitchFamily="66" charset="0"/>
              </a:rPr>
              <a:t>44 – 72%.  As an example, these parameters augur well for successful design of an </a:t>
            </a:r>
            <a:r>
              <a:rPr lang="en-US" sz="6400" dirty="0" err="1" smtClean="0">
                <a:solidFill>
                  <a:schemeClr val="accent1">
                    <a:lumMod val="50000"/>
                  </a:schemeClr>
                </a:solidFill>
                <a:latin typeface="Comic Sans MS" panose="030F0702030302020204" pitchFamily="66" charset="0"/>
              </a:rPr>
              <a:t>eCRA</a:t>
            </a:r>
            <a:r>
              <a:rPr lang="en-US" sz="6400" dirty="0" smtClean="0">
                <a:solidFill>
                  <a:schemeClr val="accent1">
                    <a:lumMod val="50000"/>
                  </a:schemeClr>
                </a:solidFill>
                <a:latin typeface="Comic Sans MS" panose="030F0702030302020204" pitchFamily="66" charset="0"/>
              </a:rPr>
              <a:t>-based x-ray source to replace widely-used Co-60 gamma sources now in use for sterilization, using available technology.  Many other applications have been identified </a:t>
            </a:r>
            <a:r>
              <a:rPr lang="en-US" sz="6400" dirty="0">
                <a:solidFill>
                  <a:schemeClr val="accent1">
                    <a:lumMod val="50000"/>
                  </a:schemeClr>
                </a:solidFill>
                <a:latin typeface="Comic Sans MS" panose="030F0702030302020204" pitchFamily="66" charset="0"/>
              </a:rPr>
              <a:t>for MW-class </a:t>
            </a:r>
            <a:r>
              <a:rPr lang="en-US" sz="6400" dirty="0" err="1">
                <a:solidFill>
                  <a:schemeClr val="accent1">
                    <a:lumMod val="50000"/>
                  </a:schemeClr>
                </a:solidFill>
                <a:latin typeface="Comic Sans MS" panose="030F0702030302020204" pitchFamily="66" charset="0"/>
              </a:rPr>
              <a:t>eCRA</a:t>
            </a:r>
            <a:r>
              <a:rPr lang="en-US" sz="6400" dirty="0">
                <a:solidFill>
                  <a:schemeClr val="accent1">
                    <a:lumMod val="50000"/>
                  </a:schemeClr>
                </a:solidFill>
                <a:latin typeface="Comic Sans MS" panose="030F0702030302020204" pitchFamily="66" charset="0"/>
              </a:rPr>
              <a:t> beams with energies in the range 1-10 MeV [3</a:t>
            </a:r>
            <a:r>
              <a:rPr lang="en-US" sz="6400" dirty="0" smtClean="0">
                <a:solidFill>
                  <a:schemeClr val="accent1">
                    <a:lumMod val="50000"/>
                  </a:schemeClr>
                </a:solidFill>
                <a:latin typeface="Comic Sans MS" panose="030F0702030302020204" pitchFamily="66" charset="0"/>
              </a:rPr>
              <a:t>].</a:t>
            </a:r>
          </a:p>
          <a:p>
            <a:pPr algn="l"/>
            <a:r>
              <a:rPr lang="en-US" sz="3200" dirty="0" smtClean="0"/>
              <a:t>_________________________ </a:t>
            </a:r>
          </a:p>
          <a:p>
            <a:pPr algn="l">
              <a:spcBef>
                <a:spcPts val="0"/>
              </a:spcBef>
            </a:pPr>
            <a:endParaRPr lang="en-US" sz="3200" dirty="0" smtClean="0"/>
          </a:p>
          <a:p>
            <a:pPr algn="l">
              <a:spcBef>
                <a:spcPts val="0"/>
              </a:spcBef>
              <a:spcAft>
                <a:spcPts val="400"/>
              </a:spcAft>
            </a:pPr>
            <a:r>
              <a:rPr lang="en-US" sz="5200" dirty="0" smtClean="0"/>
              <a:t>[</a:t>
            </a:r>
            <a:r>
              <a:rPr lang="en-US" sz="5200" dirty="0"/>
              <a:t>1]  S.V. </a:t>
            </a:r>
            <a:r>
              <a:rPr lang="en-US" sz="5200" dirty="0" err="1"/>
              <a:t>Shchelkunov</a:t>
            </a:r>
            <a:r>
              <a:rPr lang="en-US" sz="5200" dirty="0"/>
              <a:t>, X. Chang, J.L. Hirshfield, Phys. Rev. </a:t>
            </a:r>
            <a:r>
              <a:rPr lang="en-US" sz="5200" dirty="0" err="1"/>
              <a:t>Accel</a:t>
            </a:r>
            <a:r>
              <a:rPr lang="en-US" sz="5200" dirty="0"/>
              <a:t>. Beams </a:t>
            </a:r>
            <a:r>
              <a:rPr lang="en-US" sz="5200" b="1" dirty="0"/>
              <a:t>25</a:t>
            </a:r>
            <a:r>
              <a:rPr lang="en-US" sz="5200" dirty="0"/>
              <a:t>, 021301 (2022</a:t>
            </a:r>
            <a:r>
              <a:rPr lang="en-US" sz="5200" dirty="0" smtClean="0"/>
              <a:t>).  </a:t>
            </a:r>
          </a:p>
          <a:p>
            <a:pPr algn="l">
              <a:spcBef>
                <a:spcPts val="0"/>
              </a:spcBef>
              <a:spcAft>
                <a:spcPts val="400"/>
              </a:spcAft>
            </a:pPr>
            <a:r>
              <a:rPr lang="en-US" sz="5200" dirty="0" smtClean="0"/>
              <a:t>[2</a:t>
            </a:r>
            <a:r>
              <a:rPr lang="en-US" sz="5200" dirty="0"/>
              <a:t>]   </a:t>
            </a:r>
            <a:r>
              <a:rPr lang="en-US" sz="5200" dirty="0" smtClean="0"/>
              <a:t>J.L</a:t>
            </a:r>
            <a:r>
              <a:rPr lang="en-US" sz="5200" dirty="0"/>
              <a:t>. Hirshfield, C.B. Wang, Phys. Rev. E </a:t>
            </a:r>
            <a:r>
              <a:rPr lang="en-US" sz="5200" b="1" dirty="0"/>
              <a:t>51</a:t>
            </a:r>
            <a:r>
              <a:rPr lang="en-US" sz="5200" dirty="0"/>
              <a:t>, 2446 (1995).</a:t>
            </a:r>
          </a:p>
          <a:p>
            <a:pPr algn="l">
              <a:spcBef>
                <a:spcPts val="0"/>
              </a:spcBef>
            </a:pPr>
            <a:r>
              <a:rPr lang="en-US" sz="5200" dirty="0"/>
              <a:t>[3]  </a:t>
            </a:r>
            <a:r>
              <a:rPr lang="en-US" sz="5200" dirty="0" smtClean="0"/>
              <a:t> </a:t>
            </a:r>
            <a:r>
              <a:rPr lang="en-US" sz="5200" i="1" dirty="0" smtClean="0"/>
              <a:t>Basic </a:t>
            </a:r>
            <a:r>
              <a:rPr lang="en-US" sz="5200" i="1" dirty="0"/>
              <a:t>research needs workshop on compact accelerators for security and medicine:  Tools for the 21</a:t>
            </a:r>
            <a:r>
              <a:rPr lang="en-US" sz="5200" i="1" baseline="30000" dirty="0"/>
              <a:t>st</a:t>
            </a:r>
            <a:r>
              <a:rPr lang="en-US" sz="5200" i="1" dirty="0"/>
              <a:t> century</a:t>
            </a:r>
            <a:r>
              <a:rPr lang="en-US" sz="5200" dirty="0"/>
              <a:t>, 2019, Michael Fazio, chair; Office of Science, US Department of Energy</a:t>
            </a:r>
            <a:r>
              <a:rPr lang="en-US" sz="5200" dirty="0" smtClean="0"/>
              <a:t>.</a:t>
            </a:r>
            <a:endParaRPr lang="en-US" sz="5200" dirty="0"/>
          </a:p>
          <a:p>
            <a:pPr algn="l"/>
            <a:r>
              <a:rPr lang="en-US" sz="5200" dirty="0" smtClean="0"/>
              <a:t>*This </a:t>
            </a:r>
            <a:r>
              <a:rPr lang="en-US" sz="5200" dirty="0"/>
              <a:t>work was sponsored in part by Brookhaven National Laboratory LDRD grants 22-075 and 23-060.</a:t>
            </a:r>
          </a:p>
          <a:p>
            <a:pPr algn="l"/>
            <a:endParaRPr lang="en-US" sz="2000" b="1" dirty="0">
              <a:latin typeface="Comic Sans MS" panose="030F0702030302020204" pitchFamily="66" charset="0"/>
            </a:endParaRPr>
          </a:p>
          <a:p>
            <a:endParaRPr lang="en-US" dirty="0"/>
          </a:p>
        </p:txBody>
      </p:sp>
    </p:spTree>
    <p:extLst>
      <p:ext uri="{BB962C8B-B14F-4D97-AF65-F5344CB8AC3E}">
        <p14:creationId xmlns:p14="http://schemas.microsoft.com/office/powerpoint/2010/main" val="3747380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050" y="403225"/>
            <a:ext cx="10515600" cy="1325563"/>
          </a:xfrm>
        </p:spPr>
        <p:txBody>
          <a:bodyPr>
            <a:normAutofit fontScale="90000"/>
          </a:bodyPr>
          <a:lstStyle/>
          <a:p>
            <a:pPr algn="ctr"/>
            <a:r>
              <a:rPr lang="en-US" sz="2000" b="1" i="1" dirty="0">
                <a:solidFill>
                  <a:srgbClr val="0070C0"/>
                </a:solidFill>
                <a:latin typeface="Century Schoolbook" panose="02040604050505020304" pitchFamily="18" charset="0"/>
              </a:rPr>
              <a:t>PARTICLE ACCELERATOR RESEARCH FOUNDATION – PARF</a:t>
            </a:r>
            <a:br>
              <a:rPr lang="en-US" sz="2000" b="1" i="1" dirty="0">
                <a:solidFill>
                  <a:srgbClr val="0070C0"/>
                </a:solidFill>
                <a:latin typeface="Century Schoolbook" panose="02040604050505020304" pitchFamily="18" charset="0"/>
              </a:rPr>
            </a:br>
            <a:r>
              <a:rPr lang="en-US" sz="1800" b="1" dirty="0">
                <a:latin typeface="Comic Sans MS" panose="030F0702030302020204" pitchFamily="66" charset="0"/>
              </a:rPr>
              <a:t>Presentation for Advanced Accelerator Concepts Workshop AAC2022</a:t>
            </a:r>
            <a:br>
              <a:rPr lang="en-US" sz="1800" b="1" dirty="0">
                <a:latin typeface="Comic Sans MS" panose="030F0702030302020204" pitchFamily="66" charset="0"/>
              </a:rPr>
            </a:br>
            <a:r>
              <a:rPr lang="en-US" sz="1800" b="1" dirty="0">
                <a:latin typeface="Comic Sans MS" panose="030F0702030302020204" pitchFamily="66" charset="0"/>
              </a:rPr>
              <a:t>ELECTRON CYCLOTRON RESONANCE ACCELERATOR </a:t>
            </a:r>
            <a:r>
              <a:rPr lang="en-US" sz="1800" b="1" dirty="0" err="1">
                <a:latin typeface="Comic Sans MS" panose="030F0702030302020204" pitchFamily="66" charset="0"/>
              </a:rPr>
              <a:t>eCRA</a:t>
            </a:r>
            <a:r>
              <a:rPr lang="en-US" sz="1800" b="1" dirty="0">
                <a:latin typeface="Comic Sans MS" panose="030F0702030302020204" pitchFamily="66" charset="0"/>
              </a:rPr>
              <a:t/>
            </a:r>
            <a:br>
              <a:rPr lang="en-US" sz="1800" b="1" dirty="0">
                <a:latin typeface="Comic Sans MS" panose="030F0702030302020204" pitchFamily="66" charset="0"/>
              </a:rPr>
            </a:br>
            <a:r>
              <a:rPr lang="en-US" sz="1400" b="1" dirty="0">
                <a:solidFill>
                  <a:schemeClr val="accent1">
                    <a:lumMod val="50000"/>
                  </a:schemeClr>
                </a:solidFill>
                <a:latin typeface="Comic Sans MS" panose="030F0702030302020204" pitchFamily="66" charset="0"/>
              </a:rPr>
              <a:t/>
            </a:r>
            <a:br>
              <a:rPr lang="en-US" sz="1400" b="1" dirty="0">
                <a:solidFill>
                  <a:schemeClr val="accent1">
                    <a:lumMod val="50000"/>
                  </a:schemeClr>
                </a:solidFill>
                <a:latin typeface="Comic Sans MS" panose="030F0702030302020204" pitchFamily="66" charset="0"/>
              </a:rPr>
            </a:br>
            <a:r>
              <a:rPr lang="en-US" sz="2200" dirty="0">
                <a:solidFill>
                  <a:schemeClr val="accent1">
                    <a:lumMod val="50000"/>
                  </a:schemeClr>
                </a:solidFill>
                <a:latin typeface="Comic Sans MS" panose="030F0702030302020204" pitchFamily="66" charset="0"/>
              </a:rPr>
              <a:t>P</a:t>
            </a:r>
            <a:r>
              <a:rPr lang="en-US" sz="2200" dirty="0" smtClean="0">
                <a:solidFill>
                  <a:schemeClr val="accent1">
                    <a:lumMod val="50000"/>
                  </a:schemeClr>
                </a:solidFill>
                <a:latin typeface="Comic Sans MS" panose="030F0702030302020204" pitchFamily="66" charset="0"/>
              </a:rPr>
              <a:t>lanned </a:t>
            </a:r>
            <a:r>
              <a:rPr lang="en-US" sz="2200" dirty="0" err="1" smtClean="0">
                <a:solidFill>
                  <a:schemeClr val="accent1">
                    <a:lumMod val="50000"/>
                  </a:schemeClr>
                </a:solidFill>
                <a:latin typeface="Comic Sans MS" panose="030F0702030302020204" pitchFamily="66" charset="0"/>
              </a:rPr>
              <a:t>eCRA</a:t>
            </a:r>
            <a:r>
              <a:rPr lang="en-US" sz="2200" dirty="0" smtClean="0">
                <a:solidFill>
                  <a:schemeClr val="accent1">
                    <a:lumMod val="50000"/>
                  </a:schemeClr>
                </a:solidFill>
                <a:latin typeface="Comic Sans MS" panose="030F0702030302020204" pitchFamily="66" charset="0"/>
              </a:rPr>
              <a:t> test stand to  be built at BNL</a:t>
            </a:r>
            <a:endParaRPr lang="en-US" sz="2200" dirty="0">
              <a:solidFill>
                <a:schemeClr val="accent1">
                  <a:lumMod val="50000"/>
                </a:schemeClr>
              </a:solidFill>
            </a:endParaRPr>
          </a:p>
        </p:txBody>
      </p:sp>
      <p:pic>
        <p:nvPicPr>
          <p:cNvPr id="4" name="Content Placeholder 3"/>
          <p:cNvPicPr>
            <a:picLocks noGrp="1"/>
          </p:cNvPicPr>
          <p:nvPr>
            <p:ph idx="1"/>
          </p:nvPr>
        </p:nvPicPr>
        <p:blipFill>
          <a:blip r:embed="rId2"/>
          <a:stretch/>
        </p:blipFill>
        <p:spPr>
          <a:xfrm>
            <a:off x="3263900" y="2044700"/>
            <a:ext cx="5803900" cy="4089400"/>
          </a:xfrm>
          <a:prstGeom prst="rect">
            <a:avLst/>
          </a:prstGeom>
          <a:ln w="0">
            <a:noFill/>
          </a:ln>
        </p:spPr>
      </p:pic>
    </p:spTree>
    <p:extLst>
      <p:ext uri="{BB962C8B-B14F-4D97-AF65-F5344CB8AC3E}">
        <p14:creationId xmlns:p14="http://schemas.microsoft.com/office/powerpoint/2010/main" val="4170295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030" y="230588"/>
            <a:ext cx="11171582" cy="1757238"/>
          </a:xfrm>
        </p:spPr>
        <p:txBody>
          <a:bodyPr>
            <a:normAutofit/>
          </a:bodyPr>
          <a:lstStyle/>
          <a:p>
            <a:pPr algn="ctr"/>
            <a:r>
              <a:rPr lang="en-US" sz="1400" b="1" i="1" dirty="0">
                <a:solidFill>
                  <a:srgbClr val="0070C0"/>
                </a:solidFill>
                <a:latin typeface="Century Schoolbook" panose="02040604050505020304" pitchFamily="18" charset="0"/>
              </a:rPr>
              <a:t>PARTICLE ACCELERATOR RESEARCH FOUNDATION – PARF</a:t>
            </a:r>
            <a:br>
              <a:rPr lang="en-US" sz="1400" b="1" i="1" dirty="0">
                <a:solidFill>
                  <a:srgbClr val="0070C0"/>
                </a:solidFill>
                <a:latin typeface="Century Schoolbook" panose="02040604050505020304" pitchFamily="18" charset="0"/>
              </a:rPr>
            </a:br>
            <a:r>
              <a:rPr lang="en-US" sz="1200" b="1" dirty="0">
                <a:latin typeface="Comic Sans MS" panose="030F0702030302020204" pitchFamily="66" charset="0"/>
              </a:rPr>
              <a:t>Presentation for Advanced Accelerator Concepts Workshop AAC2022</a:t>
            </a:r>
            <a:br>
              <a:rPr lang="en-US" sz="1200" b="1" dirty="0">
                <a:latin typeface="Comic Sans MS" panose="030F0702030302020204" pitchFamily="66" charset="0"/>
              </a:rPr>
            </a:br>
            <a:r>
              <a:rPr lang="en-US" sz="1200" b="1" dirty="0">
                <a:latin typeface="Comic Sans MS" panose="030F0702030302020204" pitchFamily="66" charset="0"/>
              </a:rPr>
              <a:t>ELECTRON CYCLOTRON RESONANCE ACCELERATOR </a:t>
            </a:r>
            <a:r>
              <a:rPr lang="en-US" sz="1200" b="1" dirty="0" err="1">
                <a:latin typeface="Comic Sans MS" panose="030F0702030302020204" pitchFamily="66" charset="0"/>
              </a:rPr>
              <a:t>eCRA</a:t>
            </a:r>
            <a:r>
              <a:rPr lang="en-US" sz="1200" b="1" dirty="0">
                <a:latin typeface="Comic Sans MS" panose="030F0702030302020204" pitchFamily="66" charset="0"/>
              </a:rPr>
              <a:t/>
            </a:r>
            <a:br>
              <a:rPr lang="en-US" sz="1200" b="1" dirty="0">
                <a:latin typeface="Comic Sans MS" panose="030F0702030302020204" pitchFamily="66" charset="0"/>
              </a:rPr>
            </a:br>
            <a:r>
              <a:rPr lang="en-US" sz="1050" b="1" dirty="0">
                <a:latin typeface="Comic Sans MS" panose="030F0702030302020204" pitchFamily="66" charset="0"/>
              </a:rPr>
              <a:t/>
            </a:r>
            <a:br>
              <a:rPr lang="en-US" sz="1050" b="1" dirty="0">
                <a:latin typeface="Comic Sans MS" panose="030F0702030302020204" pitchFamily="66" charset="0"/>
              </a:rPr>
            </a:br>
            <a:r>
              <a:rPr lang="en-US" sz="2000" dirty="0" smtClean="0">
                <a:solidFill>
                  <a:schemeClr val="accent1">
                    <a:lumMod val="50000"/>
                  </a:schemeClr>
                </a:solidFill>
                <a:latin typeface="Comic Sans MS" panose="030F0702030302020204" pitchFamily="66" charset="0"/>
              </a:rPr>
              <a:t>Realistic Magnetic Field</a:t>
            </a:r>
            <a:br>
              <a:rPr lang="en-US" sz="2000" dirty="0" smtClean="0">
                <a:solidFill>
                  <a:schemeClr val="accent1">
                    <a:lumMod val="50000"/>
                  </a:schemeClr>
                </a:solidFill>
                <a:latin typeface="Comic Sans MS" panose="030F0702030302020204" pitchFamily="66" charset="0"/>
              </a:rPr>
            </a:br>
            <a:r>
              <a:rPr lang="en-US" sz="1050" b="1" dirty="0">
                <a:solidFill>
                  <a:schemeClr val="accent1">
                    <a:lumMod val="50000"/>
                  </a:schemeClr>
                </a:solidFill>
                <a:latin typeface="Comic Sans MS" panose="030F0702030302020204" pitchFamily="66" charset="0"/>
              </a:rPr>
              <a:t/>
            </a:r>
            <a:br>
              <a:rPr lang="en-US" sz="1050" b="1" dirty="0">
                <a:solidFill>
                  <a:schemeClr val="accent1">
                    <a:lumMod val="50000"/>
                  </a:schemeClr>
                </a:solidFill>
                <a:latin typeface="Comic Sans MS" panose="030F0702030302020204" pitchFamily="66" charset="0"/>
              </a:rPr>
            </a:br>
            <a:r>
              <a:rPr lang="en-US" sz="1800" dirty="0" smtClean="0">
                <a:solidFill>
                  <a:schemeClr val="accent1">
                    <a:lumMod val="50000"/>
                  </a:schemeClr>
                </a:solidFill>
                <a:latin typeface="Comic Sans MS" panose="030F0702030302020204" pitchFamily="66" charset="0"/>
              </a:rPr>
              <a:t>Magnet </a:t>
            </a:r>
            <a:r>
              <a:rPr lang="en-US" sz="1800" dirty="0">
                <a:solidFill>
                  <a:schemeClr val="accent1">
                    <a:lumMod val="50000"/>
                  </a:schemeClr>
                </a:solidFill>
                <a:latin typeface="Comic Sans MS" panose="030F0702030302020204" pitchFamily="66" charset="0"/>
              </a:rPr>
              <a:t>structure and field </a:t>
            </a:r>
            <a:r>
              <a:rPr lang="en-US" sz="1800" dirty="0" smtClean="0">
                <a:solidFill>
                  <a:schemeClr val="accent1">
                    <a:lumMod val="50000"/>
                  </a:schemeClr>
                </a:solidFill>
                <a:latin typeface="Comic Sans MS" panose="030F0702030302020204" pitchFamily="66" charset="0"/>
              </a:rPr>
              <a:t>are plotted along </a:t>
            </a:r>
            <a:r>
              <a:rPr lang="en-US" sz="1800" dirty="0">
                <a:solidFill>
                  <a:schemeClr val="accent1">
                    <a:lumMod val="50000"/>
                  </a:schemeClr>
                </a:solidFill>
                <a:latin typeface="Comic Sans MS" panose="030F0702030302020204" pitchFamily="66" charset="0"/>
              </a:rPr>
              <a:t>the axis, based on use of available coils. </a:t>
            </a:r>
            <a:r>
              <a:rPr lang="en-US" sz="1800" dirty="0" smtClean="0">
                <a:solidFill>
                  <a:schemeClr val="accent1">
                    <a:lumMod val="50000"/>
                  </a:schemeClr>
                </a:solidFill>
                <a:latin typeface="Comic Sans MS" panose="030F0702030302020204" pitchFamily="66" charset="0"/>
              </a:rPr>
              <a:t/>
            </a:r>
            <a:br>
              <a:rPr lang="en-US" sz="1800" dirty="0" smtClean="0">
                <a:solidFill>
                  <a:schemeClr val="accent1">
                    <a:lumMod val="50000"/>
                  </a:schemeClr>
                </a:solidFill>
                <a:latin typeface="Comic Sans MS" panose="030F0702030302020204" pitchFamily="66" charset="0"/>
              </a:rPr>
            </a:br>
            <a:r>
              <a:rPr lang="en-US" sz="1800" dirty="0" smtClean="0">
                <a:solidFill>
                  <a:schemeClr val="accent1">
                    <a:lumMod val="50000"/>
                  </a:schemeClr>
                </a:solidFill>
                <a:latin typeface="Comic Sans MS" panose="030F0702030302020204" pitchFamily="66" charset="0"/>
              </a:rPr>
              <a:t>The </a:t>
            </a:r>
            <a:r>
              <a:rPr lang="en-US" sz="1800" dirty="0" err="1">
                <a:solidFill>
                  <a:schemeClr val="accent1">
                    <a:lumMod val="50000"/>
                  </a:schemeClr>
                </a:solidFill>
                <a:latin typeface="Comic Sans MS" panose="030F0702030302020204" pitchFamily="66" charset="0"/>
              </a:rPr>
              <a:t>eCRA</a:t>
            </a:r>
            <a:r>
              <a:rPr lang="en-US" sz="1800" dirty="0">
                <a:solidFill>
                  <a:schemeClr val="accent1">
                    <a:lumMod val="50000"/>
                  </a:schemeClr>
                </a:solidFill>
                <a:latin typeface="Comic Sans MS" panose="030F0702030302020204" pitchFamily="66" charset="0"/>
              </a:rPr>
              <a:t> cavity is in </a:t>
            </a:r>
            <a:r>
              <a:rPr lang="en-US" sz="1800" dirty="0" smtClean="0">
                <a:solidFill>
                  <a:schemeClr val="accent1">
                    <a:lumMod val="50000"/>
                  </a:schemeClr>
                </a:solidFill>
                <a:latin typeface="Comic Sans MS" panose="030F0702030302020204" pitchFamily="66" charset="0"/>
              </a:rPr>
              <a:t>the right-hand </a:t>
            </a:r>
            <a:r>
              <a:rPr lang="en-US" sz="1800" dirty="0">
                <a:solidFill>
                  <a:schemeClr val="accent1">
                    <a:lumMod val="50000"/>
                  </a:schemeClr>
                </a:solidFill>
                <a:latin typeface="Comic Sans MS" panose="030F0702030302020204" pitchFamily="66" charset="0"/>
              </a:rPr>
              <a:t>gap, and a pump-out port </a:t>
            </a:r>
            <a:r>
              <a:rPr lang="en-US" sz="1800" dirty="0" smtClean="0">
                <a:solidFill>
                  <a:schemeClr val="accent1">
                    <a:lumMod val="50000"/>
                  </a:schemeClr>
                </a:solidFill>
                <a:latin typeface="Comic Sans MS" panose="030F0702030302020204" pitchFamily="66" charset="0"/>
              </a:rPr>
              <a:t>and gate valve are in </a:t>
            </a:r>
            <a:r>
              <a:rPr lang="en-US" sz="1800" dirty="0">
                <a:solidFill>
                  <a:schemeClr val="accent1">
                    <a:lumMod val="50000"/>
                  </a:schemeClr>
                </a:solidFill>
                <a:latin typeface="Comic Sans MS" panose="030F0702030302020204" pitchFamily="66" charset="0"/>
              </a:rPr>
              <a:t>the left-hand gap .</a:t>
            </a:r>
            <a:r>
              <a:rPr lang="en-US" sz="1800" dirty="0">
                <a:latin typeface="Comic Sans MS" panose="030F0702030302020204" pitchFamily="66" charset="0"/>
              </a:rPr>
              <a:t> </a:t>
            </a:r>
          </a:p>
        </p:txBody>
      </p:sp>
      <p:pic>
        <p:nvPicPr>
          <p:cNvPr id="4" name="Content Placeholder 3">
            <a:extLst>
              <a:ext uri="{FF2B5EF4-FFF2-40B4-BE49-F238E27FC236}">
                <a16:creationId xmlns:a16="http://schemas.microsoft.com/office/drawing/2014/main" id="{0492A136-D68A-0FD7-AB45-5230D4059A87}"/>
              </a:ext>
            </a:extLst>
          </p:cNvPr>
          <p:cNvPicPr>
            <a:picLocks noGrp="1" noChangeAspect="1"/>
          </p:cNvPicPr>
          <p:nvPr>
            <p:ph idx="1"/>
          </p:nvPr>
        </p:nvPicPr>
        <p:blipFill>
          <a:blip r:embed="rId2"/>
          <a:stretch>
            <a:fillRect/>
          </a:stretch>
        </p:blipFill>
        <p:spPr>
          <a:xfrm>
            <a:off x="2619049" y="2173111"/>
            <a:ext cx="6652924" cy="2526110"/>
          </a:xfrm>
          <a:prstGeom prst="rect">
            <a:avLst/>
          </a:prstGeom>
        </p:spPr>
      </p:pic>
      <p:pic>
        <p:nvPicPr>
          <p:cNvPr id="5" name="Picture 4" descr="Chart, line chart&#10;&#10;Description automatically generated">
            <a:extLst>
              <a:ext uri="{FF2B5EF4-FFF2-40B4-BE49-F238E27FC236}">
                <a16:creationId xmlns:a16="http://schemas.microsoft.com/office/drawing/2014/main" id="{B803AC14-3121-2F8C-460F-C25509AA0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8541" y="4628678"/>
            <a:ext cx="4933940" cy="1829138"/>
          </a:xfrm>
          <a:prstGeom prst="rect">
            <a:avLst/>
          </a:prstGeom>
        </p:spPr>
      </p:pic>
    </p:spTree>
    <p:extLst>
      <p:ext uri="{BB962C8B-B14F-4D97-AF65-F5344CB8AC3E}">
        <p14:creationId xmlns:p14="http://schemas.microsoft.com/office/powerpoint/2010/main" val="4285395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883" y="143122"/>
            <a:ext cx="11354463" cy="2297927"/>
          </a:xfrm>
        </p:spPr>
        <p:txBody>
          <a:bodyPr>
            <a:normAutofit fontScale="90000"/>
          </a:bodyPr>
          <a:lstStyle/>
          <a:p>
            <a:pPr algn="ctr"/>
            <a:r>
              <a:rPr lang="en-US" sz="1400" b="1" i="1" dirty="0">
                <a:solidFill>
                  <a:srgbClr val="0070C0"/>
                </a:solidFill>
                <a:latin typeface="Century Schoolbook" panose="02040604050505020304" pitchFamily="18" charset="0"/>
              </a:rPr>
              <a:t>PARTICLE ACCELERATOR RESEARCH FOUNDATION – PARF</a:t>
            </a:r>
            <a:br>
              <a:rPr lang="en-US" sz="1400" b="1" i="1" dirty="0">
                <a:solidFill>
                  <a:srgbClr val="0070C0"/>
                </a:solidFill>
                <a:latin typeface="Century Schoolbook" panose="02040604050505020304" pitchFamily="18" charset="0"/>
              </a:rPr>
            </a:br>
            <a:r>
              <a:rPr lang="en-US" sz="1200" b="1" dirty="0">
                <a:latin typeface="Comic Sans MS" panose="030F0702030302020204" pitchFamily="66" charset="0"/>
              </a:rPr>
              <a:t>Presentation for Advanced Accelerator Concepts Workshop AAC2022</a:t>
            </a:r>
            <a:br>
              <a:rPr lang="en-US" sz="1200" b="1" dirty="0">
                <a:latin typeface="Comic Sans MS" panose="030F0702030302020204" pitchFamily="66" charset="0"/>
              </a:rPr>
            </a:br>
            <a:r>
              <a:rPr lang="en-US" sz="1200" b="1" dirty="0">
                <a:latin typeface="Comic Sans MS" panose="030F0702030302020204" pitchFamily="66" charset="0"/>
              </a:rPr>
              <a:t>ELECTRON CYCLOTRON RESONANCE ACCELERATOR </a:t>
            </a:r>
            <a:r>
              <a:rPr lang="en-US" sz="1200" b="1" dirty="0" err="1">
                <a:latin typeface="Comic Sans MS" panose="030F0702030302020204" pitchFamily="66" charset="0"/>
              </a:rPr>
              <a:t>eCRA</a:t>
            </a:r>
            <a:r>
              <a:rPr lang="en-US" sz="1200" b="1" dirty="0">
                <a:latin typeface="Comic Sans MS" panose="030F0702030302020204" pitchFamily="66" charset="0"/>
              </a:rPr>
              <a:t/>
            </a:r>
            <a:br>
              <a:rPr lang="en-US" sz="1200" b="1" dirty="0">
                <a:latin typeface="Comic Sans MS" panose="030F0702030302020204" pitchFamily="66" charset="0"/>
              </a:rPr>
            </a:br>
            <a:r>
              <a:rPr lang="en-US" sz="1200" b="1" dirty="0" smtClean="0">
                <a:latin typeface="Comic Sans MS" panose="030F0702030302020204" pitchFamily="66" charset="0"/>
              </a:rPr>
              <a:t/>
            </a:r>
            <a:br>
              <a:rPr lang="en-US" sz="1200" b="1" dirty="0" smtClean="0">
                <a:latin typeface="Comic Sans MS" panose="030F0702030302020204" pitchFamily="66" charset="0"/>
              </a:rPr>
            </a:br>
            <a:r>
              <a:rPr lang="en-US" sz="2000" dirty="0" smtClean="0">
                <a:solidFill>
                  <a:schemeClr val="accent1">
                    <a:lumMod val="50000"/>
                  </a:schemeClr>
                </a:solidFill>
                <a:latin typeface="Comic Sans MS" panose="030F0702030302020204" pitchFamily="66" charset="0"/>
              </a:rPr>
              <a:t>Examples of results obtained from a CST PIC solver run</a:t>
            </a:r>
            <a:br>
              <a:rPr lang="en-US" sz="2000" dirty="0" smtClean="0">
                <a:solidFill>
                  <a:schemeClr val="accent1">
                    <a:lumMod val="50000"/>
                  </a:schemeClr>
                </a:solidFill>
                <a:latin typeface="Comic Sans MS" panose="030F0702030302020204" pitchFamily="66" charset="0"/>
              </a:rPr>
            </a:br>
            <a:r>
              <a:rPr lang="en-US" sz="2000" dirty="0" smtClean="0">
                <a:solidFill>
                  <a:schemeClr val="accent1">
                    <a:lumMod val="50000"/>
                  </a:schemeClr>
                </a:solidFill>
                <a:latin typeface="Comic Sans MS" panose="030F0702030302020204" pitchFamily="66" charset="0"/>
              </a:rPr>
              <a:t/>
            </a:r>
            <a:br>
              <a:rPr lang="en-US" sz="2000" dirty="0" smtClean="0">
                <a:solidFill>
                  <a:schemeClr val="accent1">
                    <a:lumMod val="50000"/>
                  </a:schemeClr>
                </a:solidFill>
                <a:latin typeface="Comic Sans MS" panose="030F0702030302020204" pitchFamily="66" charset="0"/>
              </a:rPr>
            </a:br>
            <a:r>
              <a:rPr lang="en-US" sz="1400" dirty="0" smtClean="0">
                <a:solidFill>
                  <a:schemeClr val="accent1">
                    <a:lumMod val="50000"/>
                  </a:schemeClr>
                </a:solidFill>
                <a:latin typeface="Comic Sans MS" panose="030F0702030302020204" pitchFamily="66" charset="0"/>
              </a:rPr>
              <a:t>Parameters:  initial beam energy 100 </a:t>
            </a:r>
            <a:r>
              <a:rPr lang="en-US" sz="1400" dirty="0" err="1" smtClean="0">
                <a:solidFill>
                  <a:schemeClr val="accent1">
                    <a:lumMod val="50000"/>
                  </a:schemeClr>
                </a:solidFill>
                <a:latin typeface="Comic Sans MS" panose="030F0702030302020204" pitchFamily="66" charset="0"/>
              </a:rPr>
              <a:t>keV</a:t>
            </a:r>
            <a:r>
              <a:rPr lang="en-US" sz="1400" dirty="0" smtClean="0">
                <a:solidFill>
                  <a:schemeClr val="accent1">
                    <a:lumMod val="50000"/>
                  </a:schemeClr>
                </a:solidFill>
                <a:latin typeface="Comic Sans MS" panose="030F0702030302020204" pitchFamily="66" charset="0"/>
              </a:rPr>
              <a:t>; beam final energy 3.5 MeV; beam current 4.4 A; beam power gain 15 MW, input power 25 MW; RF efficiency 60%; peak RF field in cavity 49 MV/m; beam turn-on time 293 ns; beam radius 1 mm; cavity frequency 2.84088 GHz; cavity length and radius both 6.0 cm; magnetic field 0.36 T.</a:t>
            </a:r>
            <a:br>
              <a:rPr lang="en-US" sz="1400" dirty="0" smtClean="0">
                <a:solidFill>
                  <a:schemeClr val="accent1">
                    <a:lumMod val="50000"/>
                  </a:schemeClr>
                </a:solidFill>
                <a:latin typeface="Comic Sans MS" panose="030F0702030302020204" pitchFamily="66" charset="0"/>
              </a:rPr>
            </a:br>
            <a:r>
              <a:rPr lang="en-US" sz="1400" dirty="0">
                <a:latin typeface="Comic Sans MS" panose="030F0702030302020204" pitchFamily="66" charset="0"/>
              </a:rPr>
              <a:t/>
            </a:r>
            <a:br>
              <a:rPr lang="en-US" sz="1400" dirty="0">
                <a:latin typeface="Comic Sans MS" panose="030F0702030302020204" pitchFamily="66" charset="0"/>
              </a:rPr>
            </a:br>
            <a:r>
              <a:rPr lang="en-US" sz="1400" dirty="0" smtClean="0">
                <a:latin typeface="Comic Sans MS" panose="030F0702030302020204" pitchFamily="66" charset="0"/>
              </a:rPr>
              <a:t/>
            </a:r>
            <a:br>
              <a:rPr lang="en-US" sz="1400" dirty="0" smtClean="0">
                <a:latin typeface="Comic Sans MS" panose="030F0702030302020204" pitchFamily="66" charset="0"/>
              </a:rPr>
            </a:br>
            <a:r>
              <a:rPr lang="en-US" sz="1400" dirty="0" smtClean="0">
                <a:latin typeface="Comic Sans MS" panose="030F0702030302020204" pitchFamily="66" charset="0"/>
              </a:rPr>
              <a:t>reflections </a:t>
            </a:r>
            <a:r>
              <a:rPr lang="en-US" sz="1400" i="1" dirty="0" smtClean="0">
                <a:latin typeface="Comic Sans MS" panose="030F0702030302020204" pitchFamily="66" charset="0"/>
              </a:rPr>
              <a:t>vs </a:t>
            </a:r>
            <a:r>
              <a:rPr lang="en-US" sz="1400" dirty="0" smtClean="0">
                <a:latin typeface="Comic Sans MS" panose="030F0702030302020204" pitchFamily="66" charset="0"/>
              </a:rPr>
              <a:t>time                               power transfer from RF to beam </a:t>
            </a:r>
            <a:r>
              <a:rPr lang="en-US" sz="1400" i="1" dirty="0" smtClean="0">
                <a:latin typeface="Comic Sans MS" panose="030F0702030302020204" pitchFamily="66" charset="0"/>
              </a:rPr>
              <a:t>vs </a:t>
            </a:r>
            <a:r>
              <a:rPr lang="en-US" sz="1400" dirty="0" smtClean="0">
                <a:latin typeface="Comic Sans MS" panose="030F0702030302020204" pitchFamily="66" charset="0"/>
              </a:rPr>
              <a:t>time                     beam orbit visualized</a:t>
            </a:r>
            <a:br>
              <a:rPr lang="en-US" sz="1400" dirty="0" smtClean="0">
                <a:latin typeface="Comic Sans MS" panose="030F0702030302020204" pitchFamily="66" charset="0"/>
              </a:rPr>
            </a:br>
            <a:r>
              <a:rPr lang="en-US" sz="1400" dirty="0" smtClean="0">
                <a:latin typeface="Comic Sans MS" panose="030F0702030302020204" pitchFamily="66" charset="0"/>
              </a:rPr>
              <a:t>     (units are square root of power)                    (700 ns corresponds to about 2000 turns)   (right wall of cavity is transparent to beam)              .                                                                                          .</a:t>
            </a:r>
            <a:endParaRPr lang="en-US" sz="1400" dirty="0"/>
          </a:p>
        </p:txBody>
      </p:sp>
      <p:pic>
        <p:nvPicPr>
          <p:cNvPr id="4" name="2022-11-06 20h27m33s">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037350" y="2549182"/>
            <a:ext cx="3368796" cy="3181899"/>
          </a:xfrm>
        </p:spPr>
      </p:pic>
      <p:pic>
        <p:nvPicPr>
          <p:cNvPr id="5" name="Picture 4" descr="C:\Users\Jay's ThinkPad\Downloads\Screen Shot 2022-11-06 at 7.45.42 PM.png"/>
          <p:cNvPicPr/>
          <p:nvPr/>
        </p:nvPicPr>
        <p:blipFill>
          <a:blip r:embed="rId5">
            <a:extLst>
              <a:ext uri="{28A0092B-C50C-407E-A947-70E740481C1C}">
                <a14:useLocalDpi xmlns:a14="http://schemas.microsoft.com/office/drawing/2010/main" val="0"/>
              </a:ext>
            </a:extLst>
          </a:blip>
          <a:srcRect/>
          <a:stretch>
            <a:fillRect/>
          </a:stretch>
        </p:blipFill>
        <p:spPr bwMode="auto">
          <a:xfrm>
            <a:off x="277632" y="2549182"/>
            <a:ext cx="4064635" cy="2552700"/>
          </a:xfrm>
          <a:prstGeom prst="rect">
            <a:avLst/>
          </a:prstGeom>
          <a:noFill/>
          <a:ln>
            <a:noFill/>
          </a:ln>
        </p:spPr>
      </p:pic>
      <p:pic>
        <p:nvPicPr>
          <p:cNvPr id="6" name="Picture 5" descr="C:\Users\Jay's ThinkPad\Downloads\Screen Shot 2022-11-06 at 7.41.51 PM.png"/>
          <p:cNvPicPr/>
          <p:nvPr/>
        </p:nvPicPr>
        <p:blipFill>
          <a:blip r:embed="rId6">
            <a:extLst>
              <a:ext uri="{28A0092B-C50C-407E-A947-70E740481C1C}">
                <a14:useLocalDpi xmlns:a14="http://schemas.microsoft.com/office/drawing/2010/main" val="0"/>
              </a:ext>
            </a:extLst>
          </a:blip>
          <a:srcRect/>
          <a:stretch>
            <a:fillRect/>
          </a:stretch>
        </p:blipFill>
        <p:spPr bwMode="auto">
          <a:xfrm>
            <a:off x="3902008" y="2549182"/>
            <a:ext cx="3985687" cy="2537833"/>
          </a:xfrm>
          <a:prstGeom prst="rect">
            <a:avLst/>
          </a:prstGeom>
          <a:noFill/>
          <a:ln>
            <a:noFill/>
          </a:ln>
        </p:spPr>
      </p:pic>
    </p:spTree>
    <p:extLst>
      <p:ext uri="{BB962C8B-B14F-4D97-AF65-F5344CB8AC3E}">
        <p14:creationId xmlns:p14="http://schemas.microsoft.com/office/powerpoint/2010/main" val="25057876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 y="310896"/>
            <a:ext cx="11430000" cy="2167128"/>
          </a:xfrm>
        </p:spPr>
        <p:txBody>
          <a:bodyPr>
            <a:normAutofit fontScale="90000"/>
          </a:bodyPr>
          <a:lstStyle/>
          <a:p>
            <a:pPr algn="ctr"/>
            <a:r>
              <a:rPr lang="en-US" sz="1400" b="1" i="1" dirty="0" smtClean="0">
                <a:solidFill>
                  <a:srgbClr val="0070C0"/>
                </a:solidFill>
                <a:latin typeface="Century Schoolbook" panose="02040604050505020304" pitchFamily="18" charset="0"/>
              </a:rPr>
              <a:t>PARTICLE ACCELERATOR RESEARCH FOUNDATION – PARF</a:t>
            </a:r>
            <a:br>
              <a:rPr lang="en-US" sz="1400" b="1" i="1" dirty="0" smtClean="0">
                <a:solidFill>
                  <a:srgbClr val="0070C0"/>
                </a:solidFill>
                <a:latin typeface="Century Schoolbook" panose="02040604050505020304" pitchFamily="18" charset="0"/>
              </a:rPr>
            </a:br>
            <a:r>
              <a:rPr lang="en-US" sz="1200" b="1" dirty="0" smtClean="0">
                <a:latin typeface="Comic Sans MS" panose="030F0702030302020204" pitchFamily="66" charset="0"/>
              </a:rPr>
              <a:t>Presentation for Advanced Accelerator Concepts Workshop AAC2022</a:t>
            </a:r>
            <a:br>
              <a:rPr lang="en-US" sz="1200" b="1" dirty="0" smtClean="0">
                <a:latin typeface="Comic Sans MS" panose="030F0702030302020204" pitchFamily="66" charset="0"/>
              </a:rPr>
            </a:br>
            <a:r>
              <a:rPr lang="en-US" sz="1200" b="1" dirty="0" smtClean="0">
                <a:latin typeface="Comic Sans MS" panose="030F0702030302020204" pitchFamily="66" charset="0"/>
              </a:rPr>
              <a:t>ELECTRON CYCLOTRON RESONANCE ACCELERATOR </a:t>
            </a:r>
            <a:r>
              <a:rPr lang="en-US" sz="1200" b="1" dirty="0" err="1" smtClean="0">
                <a:latin typeface="Comic Sans MS" panose="030F0702030302020204" pitchFamily="66" charset="0"/>
              </a:rPr>
              <a:t>eCRA</a:t>
            </a:r>
            <a:r>
              <a:rPr lang="en-US" sz="1200" b="1" dirty="0" smtClean="0">
                <a:latin typeface="Comic Sans MS" panose="030F0702030302020204" pitchFamily="66" charset="0"/>
              </a:rPr>
              <a:t/>
            </a:r>
            <a:br>
              <a:rPr lang="en-US" sz="1200" b="1" dirty="0" smtClean="0">
                <a:latin typeface="Comic Sans MS" panose="030F0702030302020204" pitchFamily="66" charset="0"/>
              </a:rPr>
            </a:br>
            <a:r>
              <a:rPr lang="en-US" sz="1200" b="1" dirty="0">
                <a:latin typeface="Comic Sans MS" panose="030F0702030302020204" pitchFamily="66" charset="0"/>
              </a:rPr>
              <a:t/>
            </a:r>
            <a:br>
              <a:rPr lang="en-US" sz="1200" b="1" dirty="0">
                <a:latin typeface="Comic Sans MS" panose="030F0702030302020204" pitchFamily="66" charset="0"/>
              </a:rPr>
            </a:br>
            <a:r>
              <a:rPr lang="en-US" sz="2000" dirty="0" smtClean="0">
                <a:solidFill>
                  <a:schemeClr val="accent1">
                    <a:lumMod val="50000"/>
                  </a:schemeClr>
                </a:solidFill>
                <a:latin typeface="Comic Sans MS" panose="030F0702030302020204" pitchFamily="66" charset="0"/>
              </a:rPr>
              <a:t>Two more examples from CST PIC solver that show the limits in </a:t>
            </a:r>
            <a:r>
              <a:rPr lang="en-US" sz="2000" dirty="0" err="1" smtClean="0">
                <a:solidFill>
                  <a:schemeClr val="accent1">
                    <a:lumMod val="50000"/>
                  </a:schemeClr>
                </a:solidFill>
                <a:latin typeface="Comic Sans MS" panose="030F0702030302020204" pitchFamily="66" charset="0"/>
              </a:rPr>
              <a:t>eCRA</a:t>
            </a:r>
            <a:r>
              <a:rPr lang="en-US" sz="2000" dirty="0" smtClean="0">
                <a:solidFill>
                  <a:schemeClr val="accent1">
                    <a:lumMod val="50000"/>
                  </a:schemeClr>
                </a:solidFill>
                <a:latin typeface="Comic Sans MS" panose="030F0702030302020204" pitchFamily="66" charset="0"/>
              </a:rPr>
              <a:t> imposed by the coupling factor </a:t>
            </a:r>
            <a:r>
              <a:rPr lang="en-US" sz="2200" dirty="0">
                <a:solidFill>
                  <a:schemeClr val="accent1">
                    <a:lumMod val="50000"/>
                  </a:schemeClr>
                </a:solidFill>
              </a:rPr>
              <a:t>𝛽 </a:t>
            </a:r>
            <a:r>
              <a:rPr lang="en-US" sz="2000" dirty="0" smtClean="0">
                <a:solidFill>
                  <a:schemeClr val="accent1">
                    <a:lumMod val="50000"/>
                  </a:schemeClr>
                </a:solidFill>
              </a:rPr>
              <a:t> </a:t>
            </a:r>
            <a:r>
              <a:rPr lang="en-US" sz="2000" dirty="0" smtClean="0">
                <a:solidFill>
                  <a:schemeClr val="accent1">
                    <a:lumMod val="50000"/>
                  </a:schemeClr>
                </a:solidFill>
                <a:latin typeface="Comic Sans MS" panose="030F0702030302020204" pitchFamily="66" charset="0"/>
              </a:rPr>
              <a:t>in giving an upper limit to efficiency, namely   (</a:t>
            </a:r>
            <a:r>
              <a:rPr lang="en-US" sz="2200" dirty="0" smtClean="0">
                <a:solidFill>
                  <a:schemeClr val="accent1">
                    <a:lumMod val="50000"/>
                  </a:schemeClr>
                </a:solidFill>
              </a:rPr>
              <a:t>𝛽 – 1)/</a:t>
            </a:r>
            <a:r>
              <a:rPr lang="en-US" sz="1200" dirty="0">
                <a:solidFill>
                  <a:schemeClr val="accent1">
                    <a:lumMod val="50000"/>
                  </a:schemeClr>
                </a:solidFill>
              </a:rPr>
              <a:t> </a:t>
            </a:r>
            <a:r>
              <a:rPr lang="en-US" sz="2200" dirty="0" smtClean="0">
                <a:solidFill>
                  <a:schemeClr val="accent1">
                    <a:lumMod val="50000"/>
                  </a:schemeClr>
                </a:solidFill>
              </a:rPr>
              <a:t>𝛽.</a:t>
            </a:r>
            <a:r>
              <a:rPr lang="en-US" sz="1200" b="1" dirty="0" smtClean="0">
                <a:solidFill>
                  <a:schemeClr val="accent1">
                    <a:lumMod val="50000"/>
                  </a:schemeClr>
                </a:solidFill>
                <a:latin typeface="Comic Sans MS" panose="030F0702030302020204" pitchFamily="66" charset="0"/>
              </a:rPr>
              <a:t/>
            </a:r>
            <a:br>
              <a:rPr lang="en-US" sz="1200" b="1" dirty="0" smtClean="0">
                <a:solidFill>
                  <a:schemeClr val="accent1">
                    <a:lumMod val="50000"/>
                  </a:schemeClr>
                </a:solidFill>
                <a:latin typeface="Comic Sans MS" panose="030F0702030302020204" pitchFamily="66" charset="0"/>
              </a:rPr>
            </a:br>
            <a:r>
              <a:rPr lang="en-US" sz="1200" b="1" dirty="0">
                <a:latin typeface="Comic Sans MS" panose="030F0702030302020204" pitchFamily="66" charset="0"/>
              </a:rPr>
              <a:t/>
            </a:r>
            <a:br>
              <a:rPr lang="en-US" sz="1200" b="1" dirty="0">
                <a:latin typeface="Comic Sans MS" panose="030F0702030302020204" pitchFamily="66" charset="0"/>
              </a:rPr>
            </a:br>
            <a:r>
              <a:rPr lang="en-US" sz="1200" b="1" dirty="0">
                <a:latin typeface="Comic Sans MS" panose="030F0702030302020204" pitchFamily="66" charset="0"/>
              </a:rPr>
              <a:t/>
            </a:r>
            <a:br>
              <a:rPr lang="en-US" sz="1200" b="1" dirty="0">
                <a:latin typeface="Comic Sans MS" panose="030F0702030302020204" pitchFamily="66" charset="0"/>
              </a:rPr>
            </a:br>
            <a:r>
              <a:rPr lang="en-US" sz="1200" b="1" dirty="0" smtClean="0">
                <a:latin typeface="Comic Sans MS" panose="030F0702030302020204" pitchFamily="66" charset="0"/>
              </a:rPr>
              <a:t> </a:t>
            </a:r>
            <a:r>
              <a:rPr lang="en-US" sz="2000" dirty="0" smtClean="0"/>
              <a:t>Coupling 𝛽 = 2; total input power = 25 MW;                </a:t>
            </a:r>
            <a:r>
              <a:rPr lang="en-US" sz="2000" dirty="0"/>
              <a:t>Coupling 𝛽 = 3.5; total input power = 25 MW;      </a:t>
            </a:r>
            <a:r>
              <a:rPr lang="en-US" sz="2000" dirty="0" smtClean="0"/>
              <a:t/>
            </a:r>
            <a:br>
              <a:rPr lang="en-US" sz="2000" dirty="0" smtClean="0"/>
            </a:br>
            <a:r>
              <a:rPr lang="en-US" sz="2000" dirty="0" smtClean="0"/>
              <a:t>  beam </a:t>
            </a:r>
            <a:r>
              <a:rPr lang="en-US" sz="2000" dirty="0"/>
              <a:t>power = </a:t>
            </a:r>
            <a:r>
              <a:rPr lang="en-US" sz="2000" dirty="0" smtClean="0"/>
              <a:t>11 </a:t>
            </a:r>
            <a:r>
              <a:rPr lang="en-US" sz="2000" dirty="0"/>
              <a:t>MW; current = </a:t>
            </a:r>
            <a:r>
              <a:rPr lang="en-US" sz="2000" dirty="0" smtClean="0"/>
              <a:t>6A</a:t>
            </a:r>
            <a:r>
              <a:rPr lang="en-US" sz="2000" dirty="0"/>
              <a:t>; </a:t>
            </a:r>
            <a:r>
              <a:rPr lang="en-US" sz="2000" dirty="0" smtClean="0"/>
              <a:t>                         beam </a:t>
            </a:r>
            <a:r>
              <a:rPr lang="en-US" sz="2000" dirty="0"/>
              <a:t>power = 18 MW; current = 9A;</a:t>
            </a:r>
            <a:r>
              <a:rPr lang="en-US" sz="2000" dirty="0" smtClean="0"/>
              <a:t>    </a:t>
            </a:r>
            <a:r>
              <a:rPr lang="en-US" sz="2000" dirty="0"/>
              <a:t/>
            </a:r>
            <a:br>
              <a:rPr lang="en-US" sz="2000" dirty="0"/>
            </a:br>
            <a:r>
              <a:rPr lang="en-US" sz="2000" dirty="0" smtClean="0"/>
              <a:t>energy </a:t>
            </a:r>
            <a:r>
              <a:rPr lang="en-US" sz="2000" dirty="0"/>
              <a:t>= </a:t>
            </a:r>
            <a:r>
              <a:rPr lang="en-US" sz="2000" dirty="0" smtClean="0"/>
              <a:t>1.9 </a:t>
            </a:r>
            <a:r>
              <a:rPr lang="en-US" sz="2000" dirty="0"/>
              <a:t>MeV; efficiency = </a:t>
            </a:r>
            <a:r>
              <a:rPr lang="en-US" sz="2000" dirty="0" smtClean="0"/>
              <a:t>44%</a:t>
            </a:r>
            <a:r>
              <a:rPr lang="en-US" sz="2000" dirty="0"/>
              <a:t> </a:t>
            </a:r>
            <a:r>
              <a:rPr lang="en-US" sz="2000" dirty="0" smtClean="0"/>
              <a:t>                          energy = 2.0 MeV; efficiency = 72%</a:t>
            </a:r>
            <a:br>
              <a:rPr lang="en-US" sz="2000" dirty="0" smtClean="0"/>
            </a:br>
            <a:endParaRPr lang="en-US" sz="2400" dirty="0"/>
          </a:p>
        </p:txBody>
      </p:sp>
      <p:pic>
        <p:nvPicPr>
          <p:cNvPr id="4" name="betaof2" descr="betaof2">
            <a:hlinkClick r:id="" action="ppaction://media"/>
            <a:extLst>
              <a:ext uri="{FF2B5EF4-FFF2-40B4-BE49-F238E27FC236}">
                <a16:creationId xmlns:a16="http://schemas.microsoft.com/office/drawing/2014/main" id="{99E9873B-0A4B-07B6-21B3-0DA2524F98F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1327675" y="2571042"/>
            <a:ext cx="4415773" cy="3649663"/>
          </a:xfrm>
          <a:prstGeom prst="rect">
            <a:avLst/>
          </a:prstGeom>
        </p:spPr>
      </p:pic>
      <p:pic>
        <p:nvPicPr>
          <p:cNvPr id="5" name="betaof3" descr="betaof3">
            <a:hlinkClick r:id="" action="ppaction://media"/>
            <a:extLst>
              <a:ext uri="{FF2B5EF4-FFF2-40B4-BE49-F238E27FC236}">
                <a16:creationId xmlns:a16="http://schemas.microsoft.com/office/drawing/2014/main" id="{0E4B13A7-E187-8748-2C7F-045019480FAF}"/>
              </a:ext>
            </a:extLst>
          </p:cNvPr>
          <p:cNvPicPr>
            <a:picLocks noChangeAspect="1"/>
          </p:cNvPicPr>
          <p:nvPr>
            <a:videoFile r:link="rId4"/>
            <p:extLst>
              <p:ext uri="{DAA4B4D4-6D71-4841-9C94-3DE7FCFB9230}">
                <p14:media xmlns:p14="http://schemas.microsoft.com/office/powerpoint/2010/main" r:embed="rId3"/>
              </p:ext>
            </p:extLst>
          </p:nvPr>
        </p:nvPicPr>
        <p:blipFill>
          <a:blip r:embed="rId6"/>
          <a:stretch>
            <a:fillRect/>
          </a:stretch>
        </p:blipFill>
        <p:spPr>
          <a:xfrm>
            <a:off x="6469301" y="2571042"/>
            <a:ext cx="4337383" cy="3584751"/>
          </a:xfrm>
          <a:prstGeom prst="rect">
            <a:avLst/>
          </a:prstGeom>
        </p:spPr>
      </p:pic>
    </p:spTree>
    <p:extLst>
      <p:ext uri="{BB962C8B-B14F-4D97-AF65-F5344CB8AC3E}">
        <p14:creationId xmlns:p14="http://schemas.microsoft.com/office/powerpoint/2010/main" val="81712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3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1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video>
              <p:cMediaNode vol="80000">
                <p:cTn id="22"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0"/>
            <a:ext cx="11290300" cy="1410728"/>
          </a:xfrm>
        </p:spPr>
        <p:txBody>
          <a:bodyPr>
            <a:normAutofit/>
          </a:bodyPr>
          <a:lstStyle/>
          <a:p>
            <a:pPr algn="ctr"/>
            <a:r>
              <a:rPr lang="en-US" sz="1300" b="1" i="1" dirty="0" smtClean="0">
                <a:solidFill>
                  <a:srgbClr val="0070C0"/>
                </a:solidFill>
                <a:latin typeface="Century Schoolbook" panose="02040604050505020304" pitchFamily="18" charset="0"/>
              </a:rPr>
              <a:t>PARTICLE ACCELERATOR RESEARCH FOUNDATION – PARF</a:t>
            </a:r>
            <a:br>
              <a:rPr lang="en-US" sz="1300" b="1" i="1" dirty="0" smtClean="0">
                <a:solidFill>
                  <a:srgbClr val="0070C0"/>
                </a:solidFill>
                <a:latin typeface="Century Schoolbook" panose="02040604050505020304" pitchFamily="18" charset="0"/>
              </a:rPr>
            </a:br>
            <a:r>
              <a:rPr lang="en-US" sz="1200" b="1" dirty="0" smtClean="0">
                <a:latin typeface="Comic Sans MS" panose="030F0702030302020204" pitchFamily="66" charset="0"/>
              </a:rPr>
              <a:t>Presentation for Advanced Accelerator Concepts Workshop AAC2022</a:t>
            </a:r>
            <a:br>
              <a:rPr lang="en-US" sz="1200" b="1" dirty="0" smtClean="0">
                <a:latin typeface="Comic Sans MS" panose="030F0702030302020204" pitchFamily="66" charset="0"/>
              </a:rPr>
            </a:br>
            <a:r>
              <a:rPr lang="en-US" sz="1200" b="1" dirty="0" smtClean="0">
                <a:latin typeface="Comic Sans MS" panose="030F0702030302020204" pitchFamily="66" charset="0"/>
              </a:rPr>
              <a:t>ELECTRON CYCLOTRON RESONANCE ACCELERATOR </a:t>
            </a:r>
            <a:r>
              <a:rPr lang="en-US" sz="1200" b="1" dirty="0" err="1" smtClean="0">
                <a:latin typeface="Comic Sans MS" panose="030F0702030302020204" pitchFamily="66" charset="0"/>
              </a:rPr>
              <a:t>eCRA</a:t>
            </a:r>
            <a:r>
              <a:rPr lang="en-US" sz="1200" b="1" dirty="0" smtClean="0">
                <a:latin typeface="Comic Sans MS" panose="030F0702030302020204" pitchFamily="66" charset="0"/>
              </a:rPr>
              <a:t/>
            </a:r>
            <a:br>
              <a:rPr lang="en-US" sz="1200" b="1" dirty="0" smtClean="0">
                <a:latin typeface="Comic Sans MS" panose="030F0702030302020204" pitchFamily="66" charset="0"/>
              </a:rPr>
            </a:br>
            <a:r>
              <a:rPr lang="en-US" sz="1200" b="1" dirty="0">
                <a:latin typeface="Comic Sans MS" panose="030F0702030302020204" pitchFamily="66" charset="0"/>
              </a:rPr>
              <a:t/>
            </a:r>
            <a:br>
              <a:rPr lang="en-US" sz="1200" b="1" dirty="0">
                <a:latin typeface="Comic Sans MS" panose="030F0702030302020204" pitchFamily="66" charset="0"/>
              </a:rPr>
            </a:br>
            <a:r>
              <a:rPr lang="en-US" sz="2000" dirty="0" smtClean="0">
                <a:solidFill>
                  <a:schemeClr val="accent1">
                    <a:lumMod val="50000"/>
                  </a:schemeClr>
                </a:solidFill>
                <a:latin typeface="Comic Sans MS" panose="030F0702030302020204" pitchFamily="66" charset="0"/>
              </a:rPr>
              <a:t>What is the optimal operating frequency for </a:t>
            </a:r>
            <a:r>
              <a:rPr lang="en-US" sz="2000" dirty="0" err="1" smtClean="0">
                <a:solidFill>
                  <a:schemeClr val="accent1">
                    <a:lumMod val="50000"/>
                  </a:schemeClr>
                </a:solidFill>
                <a:latin typeface="Comic Sans MS" panose="030F0702030302020204" pitchFamily="66" charset="0"/>
              </a:rPr>
              <a:t>eCRA</a:t>
            </a:r>
            <a:r>
              <a:rPr lang="en-US" sz="2000" dirty="0" smtClean="0">
                <a:solidFill>
                  <a:schemeClr val="accent1">
                    <a:lumMod val="50000"/>
                  </a:schemeClr>
                </a:solidFill>
                <a:latin typeface="Comic Sans MS" panose="030F0702030302020204" pitchFamily="66" charset="0"/>
              </a:rPr>
              <a:t>?</a:t>
            </a:r>
            <a:endParaRPr lang="en-US" sz="2400" dirty="0">
              <a:solidFill>
                <a:schemeClr val="accent1">
                  <a:lumMod val="50000"/>
                </a:schemeClr>
              </a:solidFill>
            </a:endParaRPr>
          </a:p>
        </p:txBody>
      </p:sp>
      <p:graphicFrame>
        <p:nvGraphicFramePr>
          <p:cNvPr id="4" name="Content Placeholder 3">
            <a:extLst>
              <a:ext uri="{FF2B5EF4-FFF2-40B4-BE49-F238E27FC236}">
                <a16:creationId xmlns:a16="http://schemas.microsoft.com/office/drawing/2014/main" id="{DCD8CB31-BBCB-4F4A-AFE4-F6B275429733}"/>
              </a:ext>
            </a:extLst>
          </p:cNvPr>
          <p:cNvGraphicFramePr>
            <a:graphicFrameLocks noGrp="1"/>
          </p:cNvGraphicFramePr>
          <p:nvPr>
            <p:ph idx="1"/>
            <p:extLst>
              <p:ext uri="{D42A27DB-BD31-4B8C-83A1-F6EECF244321}">
                <p14:modId xmlns:p14="http://schemas.microsoft.com/office/powerpoint/2010/main" val="1306196680"/>
              </p:ext>
            </p:extLst>
          </p:nvPr>
        </p:nvGraphicFramePr>
        <p:xfrm>
          <a:off x="518768" y="3427010"/>
          <a:ext cx="3935895" cy="2620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5EF0A8B-4E4B-43DB-B1CD-C6CE676D04CC}"/>
              </a:ext>
            </a:extLst>
          </p:cNvPr>
          <p:cNvGraphicFramePr/>
          <p:nvPr>
            <p:extLst>
              <p:ext uri="{D42A27DB-BD31-4B8C-83A1-F6EECF244321}">
                <p14:modId xmlns:p14="http://schemas.microsoft.com/office/powerpoint/2010/main" val="2639871684"/>
              </p:ext>
            </p:extLst>
          </p:nvPr>
        </p:nvGraphicFramePr>
        <p:xfrm>
          <a:off x="4182386" y="3546282"/>
          <a:ext cx="3456886" cy="237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974D12D-C1AB-4DEC-A13E-2AA990752929}"/>
              </a:ext>
            </a:extLst>
          </p:cNvPr>
          <p:cNvGraphicFramePr/>
          <p:nvPr>
            <p:extLst>
              <p:ext uri="{D42A27DB-BD31-4B8C-83A1-F6EECF244321}">
                <p14:modId xmlns:p14="http://schemas.microsoft.com/office/powerpoint/2010/main" val="4078802829"/>
              </p:ext>
            </p:extLst>
          </p:nvPr>
        </p:nvGraphicFramePr>
        <p:xfrm>
          <a:off x="7983110" y="3607338"/>
          <a:ext cx="3411123" cy="237204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p:cNvPicPr>
            <a:picLocks noChangeAspect="1"/>
          </p:cNvPicPr>
          <p:nvPr/>
        </p:nvPicPr>
        <p:blipFill>
          <a:blip r:embed="rId5"/>
          <a:stretch>
            <a:fillRect/>
          </a:stretch>
        </p:blipFill>
        <p:spPr>
          <a:xfrm>
            <a:off x="1409456" y="1591056"/>
            <a:ext cx="9293673" cy="1466622"/>
          </a:xfrm>
          <a:prstGeom prst="rect">
            <a:avLst/>
          </a:prstGeom>
        </p:spPr>
      </p:pic>
      <p:sp>
        <p:nvSpPr>
          <p:cNvPr id="9" name="TextBox 8"/>
          <p:cNvSpPr txBox="1"/>
          <p:nvPr/>
        </p:nvSpPr>
        <p:spPr>
          <a:xfrm>
            <a:off x="755374" y="3057678"/>
            <a:ext cx="10241280" cy="369332"/>
          </a:xfrm>
          <a:prstGeom prst="rect">
            <a:avLst/>
          </a:prstGeom>
          <a:noFill/>
        </p:spPr>
        <p:txBody>
          <a:bodyPr wrap="square" rtlCol="0">
            <a:spAutoFit/>
          </a:bodyPr>
          <a:lstStyle/>
          <a:p>
            <a:r>
              <a:rPr lang="en-US" dirty="0" smtClean="0"/>
              <a:t>                  </a:t>
            </a:r>
            <a:r>
              <a:rPr lang="en-US" sz="1600" dirty="0" smtClean="0">
                <a:latin typeface="Comic Sans MS" panose="030F0702030302020204" pitchFamily="66" charset="0"/>
              </a:rPr>
              <a:t>2856 MHz                                                915 MHz                                                650 MHz</a:t>
            </a:r>
            <a:endParaRPr lang="en-US" sz="1600" dirty="0">
              <a:latin typeface="Comic Sans MS" panose="030F0702030302020204" pitchFamily="66" charset="0"/>
            </a:endParaRPr>
          </a:p>
        </p:txBody>
      </p:sp>
    </p:spTree>
    <p:extLst>
      <p:ext uri="{BB962C8B-B14F-4D97-AF65-F5344CB8AC3E}">
        <p14:creationId xmlns:p14="http://schemas.microsoft.com/office/powerpoint/2010/main" val="2982039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1792"/>
            <a:ext cx="12192000" cy="1737360"/>
          </a:xfrm>
        </p:spPr>
        <p:txBody>
          <a:bodyPr>
            <a:normAutofit fontScale="90000"/>
          </a:bodyPr>
          <a:lstStyle/>
          <a:p>
            <a:pPr algn="ctr"/>
            <a:r>
              <a:rPr lang="en-US" sz="1400" b="1" i="1" dirty="0">
                <a:solidFill>
                  <a:srgbClr val="0070C0"/>
                </a:solidFill>
                <a:latin typeface="Century Schoolbook" panose="02040604050505020304" pitchFamily="18" charset="0"/>
              </a:rPr>
              <a:t>PARTICLE ACCELERATOR RESEARCH FOUNDATION – PARF</a:t>
            </a:r>
            <a:br>
              <a:rPr lang="en-US" sz="1400" b="1" i="1" dirty="0">
                <a:solidFill>
                  <a:srgbClr val="0070C0"/>
                </a:solidFill>
                <a:latin typeface="Century Schoolbook" panose="02040604050505020304" pitchFamily="18" charset="0"/>
              </a:rPr>
            </a:br>
            <a:r>
              <a:rPr lang="en-US" sz="1200" b="1" dirty="0">
                <a:latin typeface="Comic Sans MS" panose="030F0702030302020204" pitchFamily="66" charset="0"/>
              </a:rPr>
              <a:t>Presentation for Advanced Accelerator Concepts Workshop AAC2022</a:t>
            </a:r>
            <a:br>
              <a:rPr lang="en-US" sz="1200" b="1" dirty="0">
                <a:latin typeface="Comic Sans MS" panose="030F0702030302020204" pitchFamily="66" charset="0"/>
              </a:rPr>
            </a:br>
            <a:r>
              <a:rPr lang="en-US" sz="1200" b="1" dirty="0">
                <a:latin typeface="Comic Sans MS" panose="030F0702030302020204" pitchFamily="66" charset="0"/>
              </a:rPr>
              <a:t>ELECTRON CYCLOTRON RESONANCE ACCELERATOR </a:t>
            </a:r>
            <a:r>
              <a:rPr lang="en-US" sz="1200" b="1" dirty="0" err="1">
                <a:latin typeface="Comic Sans MS" panose="030F0702030302020204" pitchFamily="66" charset="0"/>
              </a:rPr>
              <a:t>eCRA</a:t>
            </a:r>
            <a:r>
              <a:rPr lang="en-US" sz="1800" b="1" dirty="0">
                <a:latin typeface="Comic Sans MS" panose="030F0702030302020204" pitchFamily="66" charset="0"/>
              </a:rPr>
              <a:t/>
            </a:r>
            <a:br>
              <a:rPr lang="en-US" sz="1800" b="1" dirty="0">
                <a:latin typeface="Comic Sans MS" panose="030F0702030302020204" pitchFamily="66" charset="0"/>
              </a:rPr>
            </a:br>
            <a:r>
              <a:rPr lang="en-US" sz="1800" b="1" dirty="0" smtClean="0">
                <a:latin typeface="Comic Sans MS" panose="030F0702030302020204" pitchFamily="66" charset="0"/>
              </a:rPr>
              <a:t/>
            </a:r>
            <a:br>
              <a:rPr lang="en-US" sz="1800" b="1" dirty="0" smtClean="0">
                <a:latin typeface="Comic Sans MS" panose="030F0702030302020204" pitchFamily="66" charset="0"/>
              </a:rPr>
            </a:br>
            <a:r>
              <a:rPr lang="en-US" sz="2400" dirty="0" smtClean="0">
                <a:solidFill>
                  <a:schemeClr val="accent1">
                    <a:lumMod val="50000"/>
                  </a:schemeClr>
                </a:solidFill>
                <a:latin typeface="Comic Sans MS" panose="030F0702030302020204" pitchFamily="66" charset="0"/>
              </a:rPr>
              <a:t>Conceptual layout of an </a:t>
            </a:r>
            <a:r>
              <a:rPr lang="en-US" sz="2400" dirty="0" err="1" smtClean="0">
                <a:solidFill>
                  <a:schemeClr val="accent1">
                    <a:lumMod val="50000"/>
                  </a:schemeClr>
                </a:solidFill>
                <a:latin typeface="Comic Sans MS" panose="030F0702030302020204" pitchFamily="66" charset="0"/>
              </a:rPr>
              <a:t>eCRA</a:t>
            </a:r>
            <a:r>
              <a:rPr lang="en-US" sz="2400" dirty="0" smtClean="0">
                <a:solidFill>
                  <a:schemeClr val="accent1">
                    <a:lumMod val="50000"/>
                  </a:schemeClr>
                </a:solidFill>
                <a:latin typeface="Comic Sans MS" panose="030F0702030302020204" pitchFamily="66" charset="0"/>
              </a:rPr>
              <a:t>-based horizontal scanning x-ray source </a:t>
            </a:r>
            <a:br>
              <a:rPr lang="en-US" sz="2400" dirty="0" smtClean="0">
                <a:solidFill>
                  <a:schemeClr val="accent1">
                    <a:lumMod val="50000"/>
                  </a:schemeClr>
                </a:solidFill>
                <a:latin typeface="Comic Sans MS" panose="030F0702030302020204" pitchFamily="66" charset="0"/>
              </a:rPr>
            </a:br>
            <a:r>
              <a:rPr lang="en-US" sz="2400" dirty="0" smtClean="0">
                <a:solidFill>
                  <a:schemeClr val="accent1">
                    <a:lumMod val="50000"/>
                  </a:schemeClr>
                </a:solidFill>
                <a:latin typeface="Comic Sans MS" panose="030F0702030302020204" pitchFamily="66" charset="0"/>
              </a:rPr>
              <a:t>to replace </a:t>
            </a:r>
            <a:r>
              <a:rPr lang="en-US" sz="2400" dirty="0" smtClean="0">
                <a:solidFill>
                  <a:schemeClr val="accent1">
                    <a:lumMod val="50000"/>
                  </a:schemeClr>
                </a:solidFill>
                <a:latin typeface="Comic Sans MS" panose="030F0702030302020204" pitchFamily="66" charset="0"/>
              </a:rPr>
              <a:t>radioactive Co-60 </a:t>
            </a:r>
            <a:r>
              <a:rPr lang="en-US" sz="2400" dirty="0" smtClean="0">
                <a:solidFill>
                  <a:schemeClr val="accent1">
                    <a:lumMod val="50000"/>
                  </a:schemeClr>
                </a:solidFill>
                <a:latin typeface="Comic Sans MS" panose="030F0702030302020204" pitchFamily="66" charset="0"/>
              </a:rPr>
              <a:t>gamma sources.</a:t>
            </a:r>
            <a:br>
              <a:rPr lang="en-US" sz="2400" dirty="0" smtClean="0">
                <a:solidFill>
                  <a:schemeClr val="accent1">
                    <a:lumMod val="50000"/>
                  </a:schemeClr>
                </a:solidFill>
                <a:latin typeface="Comic Sans MS" panose="030F0702030302020204" pitchFamily="66" charset="0"/>
              </a:rPr>
            </a:br>
            <a:r>
              <a:rPr lang="en-US" sz="2000" dirty="0" smtClean="0">
                <a:solidFill>
                  <a:schemeClr val="accent1">
                    <a:lumMod val="50000"/>
                  </a:schemeClr>
                </a:solidFill>
                <a:latin typeface="Comic Sans MS" panose="030F0702030302020204" pitchFamily="66" charset="0"/>
              </a:rPr>
              <a:t/>
            </a:r>
            <a:br>
              <a:rPr lang="en-US" sz="2000" dirty="0" smtClean="0">
                <a:solidFill>
                  <a:schemeClr val="accent1">
                    <a:lumMod val="50000"/>
                  </a:schemeClr>
                </a:solidFill>
                <a:latin typeface="Comic Sans MS" panose="030F0702030302020204" pitchFamily="66" charset="0"/>
              </a:rPr>
            </a:br>
            <a:r>
              <a:rPr lang="en-US" sz="2000" u="sng" dirty="0" smtClean="0">
                <a:solidFill>
                  <a:schemeClr val="accent1">
                    <a:lumMod val="50000"/>
                  </a:schemeClr>
                </a:solidFill>
                <a:latin typeface="Comic Sans MS" panose="030F0702030302020204" pitchFamily="66" charset="0"/>
              </a:rPr>
              <a:t>Note</a:t>
            </a:r>
            <a:r>
              <a:rPr lang="en-US" sz="2000" dirty="0" smtClean="0">
                <a:solidFill>
                  <a:schemeClr val="accent1">
                    <a:lumMod val="50000"/>
                  </a:schemeClr>
                </a:solidFill>
                <a:latin typeface="Comic Sans MS" panose="030F0702030302020204" pitchFamily="66" charset="0"/>
              </a:rPr>
              <a:t>:  A 1 </a:t>
            </a:r>
            <a:r>
              <a:rPr lang="en-US" sz="2000" dirty="0" err="1" smtClean="0">
                <a:solidFill>
                  <a:schemeClr val="accent1">
                    <a:lumMod val="50000"/>
                  </a:schemeClr>
                </a:solidFill>
                <a:latin typeface="Comic Sans MS" panose="030F0702030302020204" pitchFamily="66" charset="0"/>
              </a:rPr>
              <a:t>MCi</a:t>
            </a:r>
            <a:r>
              <a:rPr lang="en-US" sz="2000" dirty="0" smtClean="0">
                <a:solidFill>
                  <a:schemeClr val="accent1">
                    <a:lumMod val="50000"/>
                  </a:schemeClr>
                </a:solidFill>
                <a:latin typeface="Comic Sans MS" panose="030F0702030302020204" pitchFamily="66" charset="0"/>
              </a:rPr>
              <a:t> Co-60 source produces about 7 kW of 1.2 MeV gammas; while a 3.5 MeV, 20 kW e-beam can produce a spectrum of x-rays of roughly equivalent power centered at about 1.2 MeV.  </a:t>
            </a:r>
            <a:br>
              <a:rPr lang="en-US" sz="2000" dirty="0" smtClean="0">
                <a:solidFill>
                  <a:schemeClr val="accent1">
                    <a:lumMod val="50000"/>
                  </a:schemeClr>
                </a:solidFill>
                <a:latin typeface="Comic Sans MS" panose="030F0702030302020204" pitchFamily="66" charset="0"/>
              </a:rPr>
            </a:br>
            <a:r>
              <a:rPr lang="en-US" sz="1700" dirty="0" smtClean="0">
                <a:solidFill>
                  <a:schemeClr val="accent1">
                    <a:lumMod val="50000"/>
                  </a:schemeClr>
                </a:solidFill>
                <a:latin typeface="Comic Sans MS" panose="030F0702030302020204" pitchFamily="66" charset="0"/>
              </a:rPr>
              <a:t/>
            </a:r>
            <a:br>
              <a:rPr lang="en-US" sz="1700" dirty="0" smtClean="0">
                <a:solidFill>
                  <a:schemeClr val="accent1">
                    <a:lumMod val="50000"/>
                  </a:schemeClr>
                </a:solidFill>
                <a:latin typeface="Comic Sans MS" panose="030F0702030302020204" pitchFamily="66" charset="0"/>
              </a:rPr>
            </a:br>
            <a:r>
              <a:rPr lang="en-US" sz="1700" dirty="0" smtClean="0">
                <a:solidFill>
                  <a:schemeClr val="accent1">
                    <a:lumMod val="50000"/>
                  </a:schemeClr>
                </a:solidFill>
                <a:latin typeface="Comic Sans MS" panose="030F0702030302020204" pitchFamily="66" charset="0"/>
              </a:rPr>
              <a:t>1: beam source;  2: </a:t>
            </a:r>
            <a:r>
              <a:rPr lang="en-US" sz="1700" dirty="0" err="1" smtClean="0">
                <a:solidFill>
                  <a:schemeClr val="accent1">
                    <a:lumMod val="50000"/>
                  </a:schemeClr>
                </a:solidFill>
                <a:latin typeface="Comic Sans MS" panose="030F0702030302020204" pitchFamily="66" charset="0"/>
              </a:rPr>
              <a:t>eCRA</a:t>
            </a:r>
            <a:r>
              <a:rPr lang="en-US" sz="1700" dirty="0" smtClean="0">
                <a:solidFill>
                  <a:schemeClr val="accent1">
                    <a:lumMod val="50000"/>
                  </a:schemeClr>
                </a:solidFill>
                <a:latin typeface="Comic Sans MS" panose="030F0702030302020204" pitchFamily="66" charset="0"/>
              </a:rPr>
              <a:t> cavity; 3: diverging B-field;  4: beam target and x-ray source; 5:  main field coils; 6: reversed field coil </a:t>
            </a:r>
            <a:r>
              <a:rPr lang="en-US" sz="1800" b="1" dirty="0" smtClean="0">
                <a:latin typeface="Comic Sans MS" panose="030F0702030302020204" pitchFamily="66" charset="0"/>
              </a:rPr>
              <a:t/>
            </a:r>
            <a:br>
              <a:rPr lang="en-US" sz="1800" b="1" dirty="0" smtClean="0">
                <a:latin typeface="Comic Sans MS" panose="030F0702030302020204" pitchFamily="66" charset="0"/>
              </a:rPr>
            </a:br>
            <a:endParaRPr lang="en-US" sz="1800" dirty="0"/>
          </a:p>
        </p:txBody>
      </p:sp>
      <p:pic>
        <p:nvPicPr>
          <p:cNvPr id="4" name="Content Placeholder 3"/>
          <p:cNvPicPr>
            <a:picLocks noGrp="1" noChangeAspect="1"/>
          </p:cNvPicPr>
          <p:nvPr>
            <p:ph idx="1"/>
          </p:nvPr>
        </p:nvPicPr>
        <p:blipFill>
          <a:blip r:embed="rId2"/>
          <a:stretch>
            <a:fillRect/>
          </a:stretch>
        </p:blipFill>
        <p:spPr>
          <a:xfrm>
            <a:off x="4160520" y="2740961"/>
            <a:ext cx="3529583" cy="3467815"/>
          </a:xfrm>
          <a:prstGeom prst="rect">
            <a:avLst/>
          </a:prstGeom>
        </p:spPr>
      </p:pic>
    </p:spTree>
    <p:extLst>
      <p:ext uri="{BB962C8B-B14F-4D97-AF65-F5344CB8AC3E}">
        <p14:creationId xmlns:p14="http://schemas.microsoft.com/office/powerpoint/2010/main" val="1086215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1800" b="1" i="1" dirty="0">
                <a:solidFill>
                  <a:srgbClr val="0070C0"/>
                </a:solidFill>
                <a:latin typeface="Century Schoolbook" panose="02040604050505020304" pitchFamily="18" charset="0"/>
              </a:rPr>
              <a:t>PARTICLE ACCELERATOR RESEARCH FOUNDATION – PARF</a:t>
            </a:r>
            <a:br>
              <a:rPr lang="en-US" sz="1800" b="1" i="1" dirty="0">
                <a:solidFill>
                  <a:srgbClr val="0070C0"/>
                </a:solidFill>
                <a:latin typeface="Century Schoolbook" panose="02040604050505020304" pitchFamily="18" charset="0"/>
              </a:rPr>
            </a:br>
            <a:r>
              <a:rPr lang="en-US" sz="1400" b="1" dirty="0">
                <a:latin typeface="Comic Sans MS" panose="030F0702030302020204" pitchFamily="66" charset="0"/>
              </a:rPr>
              <a:t>Presentation for Advanced Accelerator Concepts Workshop AAC2022</a:t>
            </a:r>
            <a:br>
              <a:rPr lang="en-US" sz="1400" b="1" dirty="0">
                <a:latin typeface="Comic Sans MS" panose="030F0702030302020204" pitchFamily="66" charset="0"/>
              </a:rPr>
            </a:br>
            <a:r>
              <a:rPr lang="en-US" sz="1400" b="1" dirty="0">
                <a:latin typeface="Comic Sans MS" panose="030F0702030302020204" pitchFamily="66" charset="0"/>
              </a:rPr>
              <a:t>ELECTRON CYCLOTRON RESONANCE ACCELERATOR </a:t>
            </a:r>
            <a:r>
              <a:rPr lang="en-US" sz="1400" b="1" dirty="0" err="1">
                <a:latin typeface="Comic Sans MS" panose="030F0702030302020204" pitchFamily="66" charset="0"/>
              </a:rPr>
              <a:t>eCRA</a:t>
            </a:r>
            <a:r>
              <a:rPr lang="en-US" sz="1400" b="1" dirty="0">
                <a:latin typeface="Comic Sans MS" panose="030F0702030302020204" pitchFamily="66" charset="0"/>
              </a:rPr>
              <a:t/>
            </a:r>
            <a:br>
              <a:rPr lang="en-US" sz="1400" b="1" dirty="0">
                <a:latin typeface="Comic Sans MS" panose="030F0702030302020204" pitchFamily="66" charset="0"/>
              </a:rPr>
            </a:br>
            <a:r>
              <a:rPr lang="en-US" sz="1400" b="1" dirty="0" smtClean="0">
                <a:latin typeface="Comic Sans MS" panose="030F0702030302020204" pitchFamily="66" charset="0"/>
              </a:rPr>
              <a:t/>
            </a:r>
            <a:br>
              <a:rPr lang="en-US" sz="1400" b="1" dirty="0" smtClean="0">
                <a:latin typeface="Comic Sans MS" panose="030F0702030302020204" pitchFamily="66" charset="0"/>
              </a:rPr>
            </a:br>
            <a:r>
              <a:rPr lang="en-US" sz="2200" dirty="0" smtClean="0">
                <a:solidFill>
                  <a:schemeClr val="accent1">
                    <a:lumMod val="50000"/>
                  </a:schemeClr>
                </a:solidFill>
                <a:latin typeface="Comic Sans MS" panose="030F0702030302020204" pitchFamily="66" charset="0"/>
              </a:rPr>
              <a:t>CONCLUSIONS</a:t>
            </a:r>
            <a:r>
              <a:rPr lang="en-US" sz="1800" b="1" dirty="0">
                <a:latin typeface="Comic Sans MS" panose="030F0702030302020204" pitchFamily="66" charset="0"/>
              </a:rPr>
              <a:t/>
            </a:r>
            <a:br>
              <a:rPr lang="en-US" sz="1800" b="1" dirty="0">
                <a:latin typeface="Comic Sans MS" panose="030F0702030302020204" pitchFamily="66" charset="0"/>
              </a:rPr>
            </a:br>
            <a:endParaRPr lang="en-US" sz="1800" dirty="0"/>
          </a:p>
        </p:txBody>
      </p:sp>
      <p:sp>
        <p:nvSpPr>
          <p:cNvPr id="3" name="Content Placeholder 2"/>
          <p:cNvSpPr>
            <a:spLocks noGrp="1"/>
          </p:cNvSpPr>
          <p:nvPr>
            <p:ph idx="1"/>
          </p:nvPr>
        </p:nvSpPr>
        <p:spPr>
          <a:xfrm>
            <a:off x="219456" y="1609344"/>
            <a:ext cx="11823192" cy="4567619"/>
          </a:xfrm>
          <a:solidFill>
            <a:schemeClr val="accent4">
              <a:lumMod val="20000"/>
              <a:lumOff val="80000"/>
            </a:schemeClr>
          </a:solidFill>
        </p:spPr>
        <p:txBody>
          <a:bodyPr>
            <a:normAutofit/>
          </a:bodyPr>
          <a:lstStyle/>
          <a:p>
            <a:pPr marL="342900" indent="-342900"/>
            <a:r>
              <a:rPr lang="en-US" sz="1900" dirty="0" smtClean="0">
                <a:solidFill>
                  <a:srgbClr val="0070C0"/>
                </a:solidFill>
                <a:latin typeface="Comic Sans MS" panose="030F0702030302020204" pitchFamily="66" charset="0"/>
              </a:rPr>
              <a:t>Simulations </a:t>
            </a:r>
            <a:r>
              <a:rPr lang="en-US" sz="1900" dirty="0">
                <a:solidFill>
                  <a:srgbClr val="0070C0"/>
                </a:solidFill>
                <a:latin typeface="Comic Sans MS" panose="030F0702030302020204" pitchFamily="66" charset="0"/>
              </a:rPr>
              <a:t>for the </a:t>
            </a:r>
            <a:r>
              <a:rPr lang="en-US" sz="1900" dirty="0" err="1">
                <a:solidFill>
                  <a:srgbClr val="0070C0"/>
                </a:solidFill>
                <a:latin typeface="Comic Sans MS" panose="030F0702030302020204" pitchFamily="66" charset="0"/>
              </a:rPr>
              <a:t>eCRA</a:t>
            </a:r>
            <a:r>
              <a:rPr lang="en-US" sz="1900" dirty="0">
                <a:solidFill>
                  <a:srgbClr val="0070C0"/>
                </a:solidFill>
                <a:latin typeface="Comic Sans MS" panose="030F0702030302020204" pitchFamily="66" charset="0"/>
              </a:rPr>
              <a:t> acceleration mechanism using </a:t>
            </a:r>
            <a:r>
              <a:rPr lang="en-US" sz="1900" dirty="0" smtClean="0">
                <a:solidFill>
                  <a:srgbClr val="0070C0"/>
                </a:solidFill>
                <a:latin typeface="Comic Sans MS" panose="030F0702030302020204" pitchFamily="66" charset="0"/>
              </a:rPr>
              <a:t>CST-PIC Solver </a:t>
            </a:r>
            <a:r>
              <a:rPr lang="en-US" sz="1900" dirty="0">
                <a:solidFill>
                  <a:srgbClr val="0070C0"/>
                </a:solidFill>
                <a:latin typeface="Comic Sans MS" panose="030F0702030302020204" pitchFamily="66" charset="0"/>
              </a:rPr>
              <a:t>confirm our published results that are based on single-particle theory.</a:t>
            </a:r>
          </a:p>
          <a:p>
            <a:pPr marL="342900" indent="-342900"/>
            <a:r>
              <a:rPr lang="en-US" sz="1900" dirty="0">
                <a:solidFill>
                  <a:schemeClr val="accent2">
                    <a:lumMod val="50000"/>
                  </a:schemeClr>
                </a:solidFill>
                <a:latin typeface="Comic Sans MS" panose="030F0702030302020204" pitchFamily="66" charset="0"/>
              </a:rPr>
              <a:t>Use of a realistic B-field profile and a realistic cavity geometry do not vitiate the </a:t>
            </a:r>
            <a:r>
              <a:rPr lang="en-US" sz="1900" dirty="0" err="1">
                <a:solidFill>
                  <a:schemeClr val="accent2">
                    <a:lumMod val="50000"/>
                  </a:schemeClr>
                </a:solidFill>
                <a:latin typeface="Comic Sans MS" panose="030F0702030302020204" pitchFamily="66" charset="0"/>
              </a:rPr>
              <a:t>eCRA</a:t>
            </a:r>
            <a:r>
              <a:rPr lang="en-US" sz="1900" dirty="0">
                <a:solidFill>
                  <a:schemeClr val="accent2">
                    <a:lumMod val="50000"/>
                  </a:schemeClr>
                </a:solidFill>
                <a:latin typeface="Comic Sans MS" panose="030F0702030302020204" pitchFamily="66" charset="0"/>
              </a:rPr>
              <a:t> mechanism.</a:t>
            </a:r>
          </a:p>
          <a:p>
            <a:pPr marL="342900" indent="-342900"/>
            <a:r>
              <a:rPr lang="en-US" sz="1900" dirty="0">
                <a:solidFill>
                  <a:srgbClr val="0070C0"/>
                </a:solidFill>
                <a:latin typeface="Comic Sans MS" panose="030F0702030302020204" pitchFamily="66" charset="0"/>
              </a:rPr>
              <a:t>Transient analysis reveals the need for a long-pulse </a:t>
            </a:r>
            <a:r>
              <a:rPr lang="en-US" sz="1900" dirty="0" smtClean="0">
                <a:solidFill>
                  <a:srgbClr val="0070C0"/>
                </a:solidFill>
                <a:latin typeface="Comic Sans MS" panose="030F0702030302020204" pitchFamily="66" charset="0"/>
              </a:rPr>
              <a:t>(&gt;</a:t>
            </a:r>
            <a:r>
              <a:rPr lang="en-US" sz="1900" dirty="0">
                <a:solidFill>
                  <a:srgbClr val="0070C0"/>
                </a:solidFill>
                <a:latin typeface="Comic Sans MS" panose="030F0702030302020204" pitchFamily="66" charset="0"/>
              </a:rPr>
              <a:t> </a:t>
            </a:r>
            <a:r>
              <a:rPr lang="en-US" sz="1900" dirty="0" smtClean="0">
                <a:solidFill>
                  <a:srgbClr val="0070C0"/>
                </a:solidFill>
                <a:latin typeface="Comic Sans MS" panose="030F0702030302020204" pitchFamily="66" charset="0"/>
              </a:rPr>
              <a:t>4 </a:t>
            </a:r>
            <a:r>
              <a:rPr lang="en-US" sz="1900" dirty="0">
                <a:solidFill>
                  <a:srgbClr val="0070C0"/>
                </a:solidFill>
                <a:latin typeface="Comic Sans MS" panose="030F0702030302020204" pitchFamily="66" charset="0"/>
              </a:rPr>
              <a:t>µs) RF source for achieving high </a:t>
            </a:r>
            <a:r>
              <a:rPr lang="en-US" sz="1900" dirty="0" smtClean="0">
                <a:solidFill>
                  <a:srgbClr val="0070C0"/>
                </a:solidFill>
                <a:latin typeface="Comic Sans MS" panose="030F0702030302020204" pitchFamily="66" charset="0"/>
              </a:rPr>
              <a:t>efficiency, on account of significant cavity fill time </a:t>
            </a:r>
            <a:r>
              <a:rPr lang="en-US" sz="1900" dirty="0" smtClean="0">
                <a:solidFill>
                  <a:srgbClr val="0070C0"/>
                </a:solidFill>
                <a:latin typeface="Comic Sans MS" panose="030F0702030302020204" pitchFamily="66" charset="0"/>
              </a:rPr>
              <a:t>before the</a:t>
            </a:r>
            <a:r>
              <a:rPr lang="en-US" sz="1900" dirty="0" smtClean="0">
                <a:solidFill>
                  <a:srgbClr val="0070C0"/>
                </a:solidFill>
                <a:latin typeface="Comic Sans MS" panose="030F0702030302020204" pitchFamily="66" charset="0"/>
              </a:rPr>
              <a:t> </a:t>
            </a:r>
            <a:r>
              <a:rPr lang="en-US" sz="1900" dirty="0" smtClean="0">
                <a:solidFill>
                  <a:srgbClr val="0070C0"/>
                </a:solidFill>
                <a:latin typeface="Comic Sans MS" panose="030F0702030302020204" pitchFamily="66" charset="0"/>
              </a:rPr>
              <a:t>beam is accelerated.</a:t>
            </a:r>
          </a:p>
          <a:p>
            <a:pPr marL="342900" indent="-342900"/>
            <a:r>
              <a:rPr lang="en-US" sz="1900" dirty="0" smtClean="0">
                <a:solidFill>
                  <a:schemeClr val="accent2">
                    <a:lumMod val="50000"/>
                  </a:schemeClr>
                </a:solidFill>
                <a:latin typeface="Comic Sans MS" panose="030F0702030302020204" pitchFamily="66" charset="0"/>
              </a:rPr>
              <a:t>The limit on efficiency imposed by use of a given coupling factor </a:t>
            </a:r>
            <a:r>
              <a:rPr lang="el-GR" sz="2000" i="1" dirty="0" smtClean="0">
                <a:solidFill>
                  <a:schemeClr val="accent2">
                    <a:lumMod val="50000"/>
                  </a:schemeClr>
                </a:solidFill>
                <a:latin typeface="Comic Sans MS" panose="030F0702030302020204" pitchFamily="66" charset="0"/>
              </a:rPr>
              <a:t>β</a:t>
            </a:r>
            <a:r>
              <a:rPr lang="en-US" sz="2000" i="1" dirty="0" smtClean="0">
                <a:solidFill>
                  <a:schemeClr val="accent2">
                    <a:lumMod val="50000"/>
                  </a:schemeClr>
                </a:solidFill>
                <a:latin typeface="Comic Sans MS" panose="030F0702030302020204" pitchFamily="66" charset="0"/>
              </a:rPr>
              <a:t> </a:t>
            </a:r>
            <a:r>
              <a:rPr lang="en-US" sz="2000" dirty="0" smtClean="0">
                <a:solidFill>
                  <a:schemeClr val="accent2">
                    <a:lumMod val="50000"/>
                  </a:schemeClr>
                </a:solidFill>
                <a:latin typeface="Comic Sans MS" panose="030F0702030302020204" pitchFamily="66" charset="0"/>
              </a:rPr>
              <a:t>have been demonstrated</a:t>
            </a:r>
            <a:r>
              <a:rPr lang="en-US" sz="2000" dirty="0" smtClean="0">
                <a:solidFill>
                  <a:schemeClr val="accent2">
                    <a:lumMod val="50000"/>
                  </a:schemeClr>
                </a:solidFill>
                <a:latin typeface="Comic Sans MS" panose="030F0702030302020204" pitchFamily="66" charset="0"/>
              </a:rPr>
              <a:t>. </a:t>
            </a:r>
            <a:r>
              <a:rPr lang="en-US" sz="2000" dirty="0" smtClean="0">
                <a:solidFill>
                  <a:schemeClr val="accent2">
                    <a:lumMod val="50000"/>
                  </a:schemeClr>
                </a:solidFill>
                <a:latin typeface="Comic Sans MS" panose="030F0702030302020204" pitchFamily="66" charset="0"/>
              </a:rPr>
              <a:t> </a:t>
            </a:r>
            <a:endParaRPr lang="en-US" sz="2000" i="1" dirty="0">
              <a:solidFill>
                <a:schemeClr val="accent2">
                  <a:lumMod val="50000"/>
                </a:schemeClr>
              </a:solidFill>
              <a:latin typeface="Comic Sans MS" panose="030F0702030302020204" pitchFamily="66" charset="0"/>
            </a:endParaRPr>
          </a:p>
          <a:p>
            <a:pPr marL="342900" indent="-342900"/>
            <a:r>
              <a:rPr lang="en-US" sz="1900" dirty="0">
                <a:solidFill>
                  <a:srgbClr val="0070C0"/>
                </a:solidFill>
                <a:latin typeface="Comic Sans MS" panose="030F0702030302020204" pitchFamily="66" charset="0"/>
              </a:rPr>
              <a:t>Use of thin </a:t>
            </a:r>
            <a:r>
              <a:rPr lang="en-US" sz="1900" dirty="0" smtClean="0">
                <a:solidFill>
                  <a:srgbClr val="0070C0"/>
                </a:solidFill>
                <a:latin typeface="Comic Sans MS" panose="030F0702030302020204" pitchFamily="66" charset="0"/>
              </a:rPr>
              <a:t>Beryllium </a:t>
            </a:r>
            <a:r>
              <a:rPr lang="en-US" sz="1900" dirty="0">
                <a:solidFill>
                  <a:srgbClr val="0070C0"/>
                </a:solidFill>
                <a:latin typeface="Comic Sans MS" panose="030F0702030302020204" pitchFamily="66" charset="0"/>
              </a:rPr>
              <a:t>foil at the beam exit channel </a:t>
            </a:r>
            <a:r>
              <a:rPr lang="en-US" sz="1900" dirty="0" smtClean="0">
                <a:solidFill>
                  <a:srgbClr val="0070C0"/>
                </a:solidFill>
                <a:latin typeface="Comic Sans MS" panose="030F0702030302020204" pitchFamily="66" charset="0"/>
              </a:rPr>
              <a:t>is a viable solution to contain RF </a:t>
            </a:r>
            <a:r>
              <a:rPr lang="en-US" sz="1900" dirty="0" smtClean="0">
                <a:solidFill>
                  <a:srgbClr val="0070C0"/>
                </a:solidFill>
                <a:latin typeface="Comic Sans MS" panose="030F0702030302020204" pitchFamily="66" charset="0"/>
              </a:rPr>
              <a:t>in the cavity, and to pass </a:t>
            </a:r>
            <a:r>
              <a:rPr lang="en-US" sz="1900" dirty="0" smtClean="0">
                <a:solidFill>
                  <a:srgbClr val="0070C0"/>
                </a:solidFill>
                <a:latin typeface="Comic Sans MS" panose="030F0702030302020204" pitchFamily="66" charset="0"/>
              </a:rPr>
              <a:t>the beam.</a:t>
            </a:r>
          </a:p>
          <a:p>
            <a:pPr marL="342900" indent="-342900"/>
            <a:r>
              <a:rPr lang="en-US" sz="1900" dirty="0" smtClean="0">
                <a:solidFill>
                  <a:schemeClr val="accent2">
                    <a:lumMod val="50000"/>
                  </a:schemeClr>
                </a:solidFill>
                <a:latin typeface="Comic Sans MS" panose="030F0702030302020204" pitchFamily="66" charset="0"/>
              </a:rPr>
              <a:t>Future </a:t>
            </a:r>
            <a:r>
              <a:rPr lang="en-US" sz="1900" dirty="0" err="1" smtClean="0">
                <a:solidFill>
                  <a:schemeClr val="accent2">
                    <a:lumMod val="50000"/>
                  </a:schemeClr>
                </a:solidFill>
                <a:latin typeface="Comic Sans MS" panose="030F0702030302020204" pitchFamily="66" charset="0"/>
              </a:rPr>
              <a:t>eCRA</a:t>
            </a:r>
            <a:r>
              <a:rPr lang="en-US" sz="1900" dirty="0" smtClean="0">
                <a:solidFill>
                  <a:schemeClr val="accent2">
                    <a:lumMod val="50000"/>
                  </a:schemeClr>
                </a:solidFill>
                <a:latin typeface="Comic Sans MS" panose="030F0702030302020204" pitchFamily="66" charset="0"/>
              </a:rPr>
              <a:t> </a:t>
            </a:r>
            <a:r>
              <a:rPr lang="en-US" sz="1900" dirty="0" smtClean="0">
                <a:solidFill>
                  <a:schemeClr val="accent2">
                    <a:lumMod val="50000"/>
                  </a:schemeClr>
                </a:solidFill>
                <a:latin typeface="Comic Sans MS" panose="030F0702030302020204" pitchFamily="66" charset="0"/>
              </a:rPr>
              <a:t>designs </a:t>
            </a:r>
            <a:r>
              <a:rPr lang="en-US" sz="1900" dirty="0" smtClean="0">
                <a:solidFill>
                  <a:schemeClr val="accent2">
                    <a:lumMod val="50000"/>
                  </a:schemeClr>
                </a:solidFill>
                <a:latin typeface="Comic Sans MS" panose="030F0702030302020204" pitchFamily="66" charset="0"/>
              </a:rPr>
              <a:t>should be at 915 or 650 MHz, to capitalize on higher shunt impedance.</a:t>
            </a:r>
          </a:p>
          <a:p>
            <a:pPr marL="342900" indent="-342900"/>
            <a:r>
              <a:rPr lang="en-US" sz="1900" dirty="0" smtClean="0">
                <a:solidFill>
                  <a:srgbClr val="0070C0"/>
                </a:solidFill>
                <a:latin typeface="Comic Sans MS" panose="030F0702030302020204" pitchFamily="66" charset="0"/>
              </a:rPr>
              <a:t>Achievement of desired average beam powers </a:t>
            </a:r>
            <a:r>
              <a:rPr lang="en-US" sz="1900" dirty="0" smtClean="0">
                <a:solidFill>
                  <a:srgbClr val="0070C0"/>
                </a:solidFill>
                <a:latin typeface="Comic Sans MS" panose="030F0702030302020204" pitchFamily="66" charset="0"/>
              </a:rPr>
              <a:t>into </a:t>
            </a:r>
            <a:r>
              <a:rPr lang="en-US" sz="1900" dirty="0" smtClean="0">
                <a:solidFill>
                  <a:srgbClr val="0070C0"/>
                </a:solidFill>
                <a:latin typeface="Comic Sans MS" panose="030F0702030302020204" pitchFamily="66" charset="0"/>
              </a:rPr>
              <a:t>the MW-range will, as with any RF-driven accelerator, require new developments of high peak- and average-power RF sources.  But existing RF sources appear adequate for an </a:t>
            </a:r>
            <a:r>
              <a:rPr lang="en-US" sz="1900" dirty="0" err="1" smtClean="0">
                <a:solidFill>
                  <a:srgbClr val="0070C0"/>
                </a:solidFill>
                <a:latin typeface="Comic Sans MS" panose="030F0702030302020204" pitchFamily="66" charset="0"/>
              </a:rPr>
              <a:t>eCRA</a:t>
            </a:r>
            <a:r>
              <a:rPr lang="en-US" sz="1900" dirty="0" smtClean="0">
                <a:solidFill>
                  <a:srgbClr val="0070C0"/>
                </a:solidFill>
                <a:latin typeface="Comic Sans MS" panose="030F0702030302020204" pitchFamily="66" charset="0"/>
              </a:rPr>
              <a:t>-based X-ray source for replacement </a:t>
            </a:r>
            <a:r>
              <a:rPr lang="en-US" sz="1900" smtClean="0">
                <a:solidFill>
                  <a:srgbClr val="0070C0"/>
                </a:solidFill>
                <a:latin typeface="Comic Sans MS" panose="030F0702030302020204" pitchFamily="66" charset="0"/>
              </a:rPr>
              <a:t>of </a:t>
            </a:r>
            <a:r>
              <a:rPr lang="en-US" sz="1900" smtClean="0">
                <a:solidFill>
                  <a:srgbClr val="0070C0"/>
                </a:solidFill>
                <a:latin typeface="Comic Sans MS" panose="030F0702030302020204" pitchFamily="66" charset="0"/>
              </a:rPr>
              <a:t>radioactive Co-60 </a:t>
            </a:r>
            <a:r>
              <a:rPr lang="en-US" sz="1900" dirty="0" smtClean="0">
                <a:solidFill>
                  <a:srgbClr val="0070C0"/>
                </a:solidFill>
                <a:latin typeface="Comic Sans MS" panose="030F0702030302020204" pitchFamily="66" charset="0"/>
              </a:rPr>
              <a:t>gamma sources.</a:t>
            </a:r>
            <a:endParaRPr lang="en-US" sz="1900" dirty="0">
              <a:solidFill>
                <a:srgbClr val="0070C0"/>
              </a:solidFill>
              <a:latin typeface="Comic Sans MS" panose="030F0702030302020204" pitchFamily="66" charset="0"/>
            </a:endParaRPr>
          </a:p>
          <a:p>
            <a:pPr marL="0" indent="0">
              <a:buNone/>
            </a:pPr>
            <a:endParaRPr lang="en-US" sz="1900" dirty="0">
              <a:latin typeface="Comic Sans MS" panose="030F0702030302020204" pitchFamily="66" charset="0"/>
            </a:endParaRPr>
          </a:p>
        </p:txBody>
      </p:sp>
    </p:spTree>
    <p:extLst>
      <p:ext uri="{BB962C8B-B14F-4D97-AF65-F5344CB8AC3E}">
        <p14:creationId xmlns:p14="http://schemas.microsoft.com/office/powerpoint/2010/main" val="243847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p:nvPr/>
        </p:nvPicPr>
        <p:blipFill>
          <a:blip r:embed="rId2"/>
          <a:stretch/>
        </p:blipFill>
        <p:spPr>
          <a:xfrm>
            <a:off x="2395836" y="1402294"/>
            <a:ext cx="2254821" cy="2753223"/>
          </a:xfrm>
          <a:prstGeom prst="rect">
            <a:avLst/>
          </a:prstGeom>
          <a:ln w="0">
            <a:noFill/>
          </a:ln>
        </p:spPr>
      </p:pic>
      <p:sp>
        <p:nvSpPr>
          <p:cNvPr id="85" name="PlaceHolder 1"/>
          <p:cNvSpPr>
            <a:spLocks noGrp="1"/>
          </p:cNvSpPr>
          <p:nvPr>
            <p:ph type="title"/>
          </p:nvPr>
        </p:nvSpPr>
        <p:spPr>
          <a:xfrm>
            <a:off x="609755" y="893734"/>
            <a:ext cx="10970865" cy="108346"/>
          </a:xfrm>
          <a:prstGeom prst="rect">
            <a:avLst/>
          </a:prstGeom>
          <a:noFill/>
          <a:ln w="0">
            <a:noFill/>
          </a:ln>
        </p:spPr>
        <p:txBody>
          <a:bodyPr vert="horz" lIns="0" tIns="0" rIns="0" bIns="0" rtlCol="0" anchor="ctr">
            <a:noAutofit/>
          </a:bodyPr>
          <a:lstStyle/>
          <a:p>
            <a:r>
              <a:rPr lang="en-US" sz="1400" b="1" i="1" dirty="0">
                <a:solidFill>
                  <a:srgbClr val="0070C0"/>
                </a:solidFill>
                <a:latin typeface="Century Schoolbook" panose="02040604050505020304" pitchFamily="18" charset="0"/>
              </a:rPr>
              <a:t>PARTICLE ACCELERATOR RESEARCH FOUNDATION – PARF</a:t>
            </a:r>
            <a:br>
              <a:rPr lang="en-US" sz="1400" b="1" i="1" dirty="0">
                <a:solidFill>
                  <a:srgbClr val="0070C0"/>
                </a:solidFill>
                <a:latin typeface="Century Schoolbook" panose="02040604050505020304" pitchFamily="18" charset="0"/>
              </a:rPr>
            </a:br>
            <a:r>
              <a:rPr lang="en-US" sz="1600" b="1" dirty="0">
                <a:latin typeface="Comic Sans MS" panose="030F0702030302020204" pitchFamily="66" charset="0"/>
              </a:rPr>
              <a:t>Presentation for Advanced Accelerator Concepts Workshop AAC2022</a:t>
            </a:r>
            <a:r>
              <a:rPr lang="en-US" sz="1600" dirty="0">
                <a:latin typeface="Comic Sans MS" panose="030F0702030302020204" pitchFamily="66" charset="0"/>
              </a:rPr>
              <a:t/>
            </a:r>
            <a:br>
              <a:rPr lang="en-US" sz="1600" dirty="0">
                <a:latin typeface="Comic Sans MS" panose="030F0702030302020204" pitchFamily="66" charset="0"/>
              </a:rPr>
            </a:br>
            <a:r>
              <a:rPr lang="en-US" sz="1600" b="1" dirty="0">
                <a:latin typeface="Comic Sans MS" panose="030F0702030302020204" pitchFamily="66" charset="0"/>
              </a:rPr>
              <a:t>ELECTRON CYCLOTRON RESONANCE ACCELERATOR </a:t>
            </a:r>
            <a:r>
              <a:rPr lang="en-US" sz="1600" b="1" dirty="0" err="1">
                <a:latin typeface="Comic Sans MS" panose="030F0702030302020204" pitchFamily="66" charset="0"/>
              </a:rPr>
              <a:t>eCRA</a:t>
            </a:r>
            <a:r>
              <a:rPr lang="en-US" sz="2000" b="1" dirty="0">
                <a:latin typeface="Comic Sans MS" panose="030F0702030302020204" pitchFamily="66" charset="0"/>
              </a:rPr>
              <a:t/>
            </a:r>
            <a:br>
              <a:rPr lang="en-US" sz="2000" b="1" dirty="0">
                <a:latin typeface="Comic Sans MS" panose="030F0702030302020204" pitchFamily="66" charset="0"/>
              </a:rPr>
            </a:br>
            <a:r>
              <a:rPr lang="en-US" sz="1800" b="1" dirty="0">
                <a:latin typeface="Comic Sans MS" panose="030F0702030302020204" pitchFamily="66" charset="0"/>
              </a:rPr>
              <a:t/>
            </a:r>
            <a:br>
              <a:rPr lang="en-US" sz="1800" b="1" dirty="0">
                <a:latin typeface="Comic Sans MS" panose="030F0702030302020204" pitchFamily="66" charset="0"/>
              </a:rPr>
            </a:br>
            <a:r>
              <a:rPr lang="en-US" sz="2000" dirty="0">
                <a:solidFill>
                  <a:srgbClr val="0070C0"/>
                </a:solidFill>
                <a:latin typeface="Comic Sans MS" panose="030F0702030302020204" pitchFamily="66" charset="0"/>
              </a:rPr>
              <a:t>Layout of a TE-111 </a:t>
            </a:r>
            <a:r>
              <a:rPr lang="en-US" sz="2000" dirty="0" err="1">
                <a:solidFill>
                  <a:srgbClr val="0070C0"/>
                </a:solidFill>
                <a:latin typeface="Comic Sans MS" panose="030F0702030302020204" pitchFamily="66" charset="0"/>
              </a:rPr>
              <a:t>eCRA</a:t>
            </a:r>
            <a:r>
              <a:rPr lang="en-US" sz="2000" dirty="0">
                <a:solidFill>
                  <a:srgbClr val="0070C0"/>
                </a:solidFill>
                <a:latin typeface="Comic Sans MS" panose="030F0702030302020204" pitchFamily="66" charset="0"/>
              </a:rPr>
              <a:t> cavity</a:t>
            </a:r>
            <a:endParaRPr lang="en-US" sz="2000" spc="-1" dirty="0">
              <a:solidFill>
                <a:srgbClr val="0070C0"/>
              </a:solidFill>
              <a:latin typeface="Comic Sans MS" panose="030F0702030302020204" pitchFamily="66" charset="0"/>
            </a:endParaRPr>
          </a:p>
        </p:txBody>
      </p:sp>
      <p:sp>
        <p:nvSpPr>
          <p:cNvPr id="86" name="Rectangle 85"/>
          <p:cNvSpPr/>
          <p:nvPr/>
        </p:nvSpPr>
        <p:spPr>
          <a:xfrm>
            <a:off x="477036" y="1950531"/>
            <a:ext cx="2398470" cy="621457"/>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chor="t">
            <a:noAutofit/>
          </a:bodyPr>
          <a:lstStyle/>
          <a:p>
            <a:pPr>
              <a:lnSpc>
                <a:spcPct val="100000"/>
              </a:lnSpc>
            </a:pPr>
            <a:r>
              <a:rPr lang="en-US" sz="1814" spc="-1" dirty="0">
                <a:latin typeface="Arial"/>
              </a:rPr>
              <a:t>WR284 </a:t>
            </a:r>
            <a:r>
              <a:rPr lang="en-US" sz="1814" spc="-1" dirty="0" smtClean="0">
                <a:latin typeface="Arial"/>
              </a:rPr>
              <a:t>waveguides excited in quadrature</a:t>
            </a:r>
            <a:endParaRPr lang="en-US" sz="1814" spc="-1" dirty="0">
              <a:latin typeface="Arial"/>
            </a:endParaRPr>
          </a:p>
        </p:txBody>
      </p:sp>
      <p:sp>
        <p:nvSpPr>
          <p:cNvPr id="87" name="Rectangle 86"/>
          <p:cNvSpPr/>
          <p:nvPr/>
        </p:nvSpPr>
        <p:spPr>
          <a:xfrm>
            <a:off x="4231302" y="3520439"/>
            <a:ext cx="1437113" cy="595977"/>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chor="t">
            <a:noAutofit/>
          </a:bodyPr>
          <a:lstStyle/>
          <a:p>
            <a:pPr>
              <a:lnSpc>
                <a:spcPct val="100000"/>
              </a:lnSpc>
            </a:pPr>
            <a:r>
              <a:rPr lang="en-US" sz="1814" spc="-1" dirty="0" smtClean="0">
                <a:latin typeface="Arial"/>
              </a:rPr>
              <a:t>Beryllium</a:t>
            </a:r>
          </a:p>
          <a:p>
            <a:pPr>
              <a:lnSpc>
                <a:spcPct val="100000"/>
              </a:lnSpc>
            </a:pPr>
            <a:r>
              <a:rPr lang="en-US" sz="1814" spc="-1" dirty="0">
                <a:latin typeface="Arial"/>
              </a:rPr>
              <a:t>w</a:t>
            </a:r>
            <a:r>
              <a:rPr lang="en-US" sz="1814" spc="-1" dirty="0" smtClean="0">
                <a:latin typeface="Arial"/>
              </a:rPr>
              <a:t>indow</a:t>
            </a:r>
            <a:endParaRPr lang="en-US" sz="1814" spc="-1" dirty="0">
              <a:latin typeface="Arial"/>
            </a:endParaRPr>
          </a:p>
        </p:txBody>
      </p:sp>
      <p:sp>
        <p:nvSpPr>
          <p:cNvPr id="88" name="Rectangle 87"/>
          <p:cNvSpPr/>
          <p:nvPr/>
        </p:nvSpPr>
        <p:spPr>
          <a:xfrm>
            <a:off x="1133856" y="3659231"/>
            <a:ext cx="1768208" cy="647593"/>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chor="t">
            <a:noAutofit/>
          </a:bodyPr>
          <a:lstStyle/>
          <a:p>
            <a:pPr>
              <a:lnSpc>
                <a:spcPct val="100000"/>
              </a:lnSpc>
            </a:pPr>
            <a:r>
              <a:rPr lang="en-US" sz="1814" spc="-1" dirty="0">
                <a:latin typeface="Arial"/>
              </a:rPr>
              <a:t>c</a:t>
            </a:r>
            <a:r>
              <a:rPr lang="en-US" sz="1814" spc="-1" dirty="0" smtClean="0">
                <a:latin typeface="Arial"/>
              </a:rPr>
              <a:t>ompensating    protrusion</a:t>
            </a:r>
            <a:endParaRPr lang="en-US" sz="1814" spc="-1" dirty="0">
              <a:latin typeface="Arial"/>
            </a:endParaRPr>
          </a:p>
        </p:txBody>
      </p:sp>
      <p:sp>
        <p:nvSpPr>
          <p:cNvPr id="89" name="Rectangle 88"/>
          <p:cNvSpPr/>
          <p:nvPr/>
        </p:nvSpPr>
        <p:spPr>
          <a:xfrm>
            <a:off x="477036" y="3206873"/>
            <a:ext cx="2211327" cy="359176"/>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chor="t">
            <a:noAutofit/>
          </a:bodyPr>
          <a:lstStyle/>
          <a:p>
            <a:pPr>
              <a:lnSpc>
                <a:spcPct val="100000"/>
              </a:lnSpc>
            </a:pPr>
            <a:r>
              <a:rPr lang="en-US" sz="1814" spc="-1" dirty="0">
                <a:latin typeface="Arial"/>
              </a:rPr>
              <a:t>b</a:t>
            </a:r>
            <a:r>
              <a:rPr lang="en-US" sz="1814" spc="-1" dirty="0" smtClean="0">
                <a:latin typeface="Arial"/>
              </a:rPr>
              <a:t>eam </a:t>
            </a:r>
            <a:r>
              <a:rPr lang="en-US" sz="1814" spc="-1" dirty="0">
                <a:latin typeface="Arial"/>
              </a:rPr>
              <a:t>e</a:t>
            </a:r>
            <a:r>
              <a:rPr lang="en-US" sz="1814" spc="-1" dirty="0" smtClean="0">
                <a:latin typeface="Arial"/>
              </a:rPr>
              <a:t>ntrance</a:t>
            </a:r>
            <a:endParaRPr lang="en-US" sz="1814" spc="-1" dirty="0">
              <a:latin typeface="Arial"/>
            </a:endParaRPr>
          </a:p>
        </p:txBody>
      </p:sp>
      <p:sp>
        <p:nvSpPr>
          <p:cNvPr id="90" name="Rectangle 89"/>
          <p:cNvSpPr/>
          <p:nvPr/>
        </p:nvSpPr>
        <p:spPr>
          <a:xfrm>
            <a:off x="663743" y="917359"/>
            <a:ext cx="2211763" cy="441917"/>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chor="t">
            <a:noAutofit/>
          </a:bodyPr>
          <a:lstStyle/>
          <a:p>
            <a:pPr>
              <a:lnSpc>
                <a:spcPct val="100000"/>
              </a:lnSpc>
            </a:pPr>
            <a:endParaRPr lang="en-US" sz="2177" spc="-1" dirty="0">
              <a:latin typeface="Arial"/>
            </a:endParaRPr>
          </a:p>
        </p:txBody>
      </p:sp>
      <p:pic>
        <p:nvPicPr>
          <p:cNvPr id="91" name="Picture 90"/>
          <p:cNvPicPr/>
          <p:nvPr/>
        </p:nvPicPr>
        <p:blipFill>
          <a:blip r:embed="rId3"/>
          <a:stretch/>
        </p:blipFill>
        <p:spPr>
          <a:xfrm>
            <a:off x="5542059" y="2163081"/>
            <a:ext cx="4198289" cy="1947683"/>
          </a:xfrm>
          <a:prstGeom prst="rect">
            <a:avLst/>
          </a:prstGeom>
          <a:ln w="0">
            <a:noFill/>
          </a:ln>
        </p:spPr>
      </p:pic>
      <p:pic>
        <p:nvPicPr>
          <p:cNvPr id="92" name="Picture 91"/>
          <p:cNvPicPr/>
          <p:nvPr/>
        </p:nvPicPr>
        <p:blipFill>
          <a:blip r:embed="rId4"/>
          <a:stretch/>
        </p:blipFill>
        <p:spPr>
          <a:xfrm>
            <a:off x="9548130" y="2099145"/>
            <a:ext cx="1893797" cy="2017272"/>
          </a:xfrm>
          <a:prstGeom prst="rect">
            <a:avLst/>
          </a:prstGeom>
          <a:ln w="0">
            <a:noFill/>
          </a:ln>
        </p:spPr>
      </p:pic>
      <p:sp>
        <p:nvSpPr>
          <p:cNvPr id="93" name="Rectangle 92"/>
          <p:cNvSpPr/>
          <p:nvPr/>
        </p:nvSpPr>
        <p:spPr>
          <a:xfrm>
            <a:off x="5806092" y="1179897"/>
            <a:ext cx="1792138" cy="474732"/>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chor="t">
            <a:noAutofit/>
          </a:bodyPr>
          <a:lstStyle/>
          <a:p>
            <a:pPr>
              <a:lnSpc>
                <a:spcPct val="100000"/>
              </a:lnSpc>
            </a:pPr>
            <a:endParaRPr lang="en-US" sz="1814" spc="-1" dirty="0">
              <a:latin typeface="Arial"/>
            </a:endParaRPr>
          </a:p>
        </p:txBody>
      </p:sp>
      <p:pic>
        <p:nvPicPr>
          <p:cNvPr id="94" name="Picture 93"/>
          <p:cNvPicPr/>
          <p:nvPr/>
        </p:nvPicPr>
        <p:blipFill>
          <a:blip r:embed="rId5"/>
          <a:stretch/>
        </p:blipFill>
        <p:spPr>
          <a:xfrm>
            <a:off x="5806092" y="4741938"/>
            <a:ext cx="5499409" cy="1649419"/>
          </a:xfrm>
          <a:prstGeom prst="rect">
            <a:avLst/>
          </a:prstGeom>
          <a:ln w="0">
            <a:noFill/>
          </a:ln>
        </p:spPr>
      </p:pic>
      <p:sp>
        <p:nvSpPr>
          <p:cNvPr id="95" name="Rectangle 94"/>
          <p:cNvSpPr/>
          <p:nvPr/>
        </p:nvSpPr>
        <p:spPr>
          <a:xfrm>
            <a:off x="6871917" y="6414982"/>
            <a:ext cx="3040738" cy="263844"/>
          </a:xfrm>
          <a:prstGeom prst="rect">
            <a:avLst/>
          </a:prstGeom>
          <a:noFill/>
          <a:ln w="0">
            <a:noFill/>
          </a:ln>
        </p:spPr>
        <p:style>
          <a:lnRef idx="0">
            <a:scrgbClr r="0" g="0" b="0"/>
          </a:lnRef>
          <a:fillRef idx="0">
            <a:scrgbClr r="0" g="0" b="0"/>
          </a:fillRef>
          <a:effectRef idx="0">
            <a:scrgbClr r="0" g="0" b="0"/>
          </a:effectRef>
          <a:fontRef idx="minor"/>
        </p:style>
        <p:txBody>
          <a:bodyPr lIns="108847" tIns="54423" rIns="108847" bIns="54423" anchor="t">
            <a:noAutofit/>
          </a:bodyPr>
          <a:lstStyle/>
          <a:p>
            <a:pPr>
              <a:lnSpc>
                <a:spcPct val="100000"/>
              </a:lnSpc>
            </a:pPr>
            <a:r>
              <a:rPr lang="en-US" sz="1088" spc="-1">
                <a:latin typeface="Arial"/>
                <a:ea typeface="Arial"/>
              </a:rPr>
              <a:t>Coupler Opening Height</a:t>
            </a:r>
            <a:endParaRPr lang="en-US" sz="1088" spc="-1">
              <a:latin typeface="Arial"/>
            </a:endParaRPr>
          </a:p>
        </p:txBody>
      </p:sp>
      <p:sp>
        <p:nvSpPr>
          <p:cNvPr id="96" name="TextBox 95"/>
          <p:cNvSpPr txBox="1"/>
          <p:nvPr/>
        </p:nvSpPr>
        <p:spPr>
          <a:xfrm>
            <a:off x="6082561" y="4423525"/>
            <a:ext cx="2028465" cy="316090"/>
          </a:xfrm>
          <a:prstGeom prst="rect">
            <a:avLst/>
          </a:prstGeom>
          <a:noFill/>
          <a:ln w="0">
            <a:noFill/>
          </a:ln>
        </p:spPr>
        <p:txBody>
          <a:bodyPr lIns="108847" tIns="54423" rIns="108847" bIns="54423" anchor="t">
            <a:noAutofit/>
          </a:bodyPr>
          <a:lstStyle/>
          <a:p>
            <a:r>
              <a:rPr lang="en-US" sz="1451" spc="-1">
                <a:latin typeface="Arial"/>
                <a:ea typeface="Arial"/>
              </a:rPr>
              <a:t>Coupling Coefficient β</a:t>
            </a:r>
            <a:endParaRPr lang="en-US" sz="1451" spc="-1">
              <a:latin typeface="Arial"/>
            </a:endParaRPr>
          </a:p>
        </p:txBody>
      </p:sp>
      <p:pic>
        <p:nvPicPr>
          <p:cNvPr id="97" name="Picture 96"/>
          <p:cNvPicPr/>
          <p:nvPr/>
        </p:nvPicPr>
        <p:blipFill>
          <a:blip r:embed="rId6"/>
          <a:stretch/>
        </p:blipFill>
        <p:spPr>
          <a:xfrm>
            <a:off x="2103119" y="4423524"/>
            <a:ext cx="2781733" cy="2434681"/>
          </a:xfrm>
          <a:prstGeom prst="rect">
            <a:avLst/>
          </a:prstGeom>
          <a:ln w="0">
            <a:noFill/>
          </a:ln>
        </p:spPr>
      </p:pic>
    </p:spTree>
    <p:extLst>
      <p:ext uri="{BB962C8B-B14F-4D97-AF65-F5344CB8AC3E}">
        <p14:creationId xmlns:p14="http://schemas.microsoft.com/office/powerpoint/2010/main" val="1236948497"/>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660"/>
            <a:ext cx="10515600" cy="1574357"/>
          </a:xfrm>
        </p:spPr>
        <p:txBody>
          <a:bodyPr>
            <a:normAutofit fontScale="90000"/>
          </a:bodyPr>
          <a:lstStyle/>
          <a:p>
            <a:pPr algn="ctr"/>
            <a:r>
              <a:rPr lang="en-US" sz="1600" b="1" i="1" dirty="0" smtClean="0">
                <a:solidFill>
                  <a:srgbClr val="0070C0"/>
                </a:solidFill>
                <a:latin typeface="Century Schoolbook" panose="02040604050505020304" pitchFamily="18" charset="0"/>
              </a:rPr>
              <a:t>PARTICLE ACCELERATOR RESEARCH FOUNDATION – PARF</a:t>
            </a:r>
            <a:br>
              <a:rPr lang="en-US" sz="1600" b="1" i="1" dirty="0" smtClean="0">
                <a:solidFill>
                  <a:srgbClr val="0070C0"/>
                </a:solidFill>
                <a:latin typeface="Century Schoolbook" panose="02040604050505020304" pitchFamily="18" charset="0"/>
              </a:rPr>
            </a:br>
            <a:r>
              <a:rPr lang="en-US" sz="1400" b="1" dirty="0" smtClean="0">
                <a:latin typeface="Comic Sans MS" panose="030F0702030302020204" pitchFamily="66" charset="0"/>
              </a:rPr>
              <a:t>Presentation for Advanced Accelerator Concepts Workshop AAC2022</a:t>
            </a:r>
            <a:r>
              <a:rPr lang="en-US" sz="1400" dirty="0" smtClean="0">
                <a:latin typeface="Comic Sans MS" panose="030F0702030302020204" pitchFamily="66" charset="0"/>
              </a:rPr>
              <a:t/>
            </a:r>
            <a:br>
              <a:rPr lang="en-US" sz="1400" dirty="0" smtClean="0">
                <a:latin typeface="Comic Sans MS" panose="030F0702030302020204" pitchFamily="66" charset="0"/>
              </a:rPr>
            </a:br>
            <a:r>
              <a:rPr lang="en-US" sz="1600" b="1" dirty="0" smtClean="0">
                <a:latin typeface="Comic Sans MS" panose="030F0702030302020204" pitchFamily="66" charset="0"/>
              </a:rPr>
              <a:t>ELECTRON CYCLOTRON RESONANCE ACCELERATOR </a:t>
            </a:r>
            <a:r>
              <a:rPr lang="en-US" sz="1600" b="1" dirty="0" err="1" smtClean="0">
                <a:latin typeface="Comic Sans MS" panose="030F0702030302020204" pitchFamily="66" charset="0"/>
              </a:rPr>
              <a:t>eCRA</a:t>
            </a:r>
            <a:r>
              <a:rPr lang="en-US" sz="1600" b="1" dirty="0" smtClean="0">
                <a:latin typeface="Comic Sans MS" panose="030F0702030302020204" pitchFamily="66" charset="0"/>
              </a:rPr>
              <a:t/>
            </a:r>
            <a:br>
              <a:rPr lang="en-US" sz="1600" b="1" dirty="0" smtClean="0">
                <a:latin typeface="Comic Sans MS" panose="030F0702030302020204" pitchFamily="66" charset="0"/>
              </a:rPr>
            </a:br>
            <a:r>
              <a:rPr lang="en-US" sz="1600" b="1" dirty="0">
                <a:latin typeface="Comic Sans MS" panose="030F0702030302020204" pitchFamily="66" charset="0"/>
              </a:rPr>
              <a:t/>
            </a:r>
            <a:br>
              <a:rPr lang="en-US" sz="1600" b="1" dirty="0">
                <a:latin typeface="Comic Sans MS" panose="030F0702030302020204" pitchFamily="66" charset="0"/>
              </a:rPr>
            </a:br>
            <a:r>
              <a:rPr lang="en-US" sz="2200" dirty="0" smtClean="0">
                <a:solidFill>
                  <a:srgbClr val="0070C0"/>
                </a:solidFill>
                <a:latin typeface="Comic Sans MS" panose="030F0702030302020204" pitchFamily="66" charset="0"/>
              </a:rPr>
              <a:t>Examples of particle orbits in an idealized S-band TE-111 </a:t>
            </a:r>
            <a:r>
              <a:rPr lang="en-US" sz="2200" dirty="0" err="1" smtClean="0">
                <a:solidFill>
                  <a:srgbClr val="0070C0"/>
                </a:solidFill>
                <a:latin typeface="Comic Sans MS" panose="030F0702030302020204" pitchFamily="66" charset="0"/>
              </a:rPr>
              <a:t>eCRA</a:t>
            </a:r>
            <a:r>
              <a:rPr lang="en-US" sz="2200" dirty="0" smtClean="0">
                <a:solidFill>
                  <a:srgbClr val="0070C0"/>
                </a:solidFill>
                <a:latin typeface="Comic Sans MS" panose="030F0702030302020204" pitchFamily="66" charset="0"/>
              </a:rPr>
              <a:t> cavity.</a:t>
            </a:r>
            <a:br>
              <a:rPr lang="en-US" sz="2200" dirty="0" smtClean="0">
                <a:solidFill>
                  <a:srgbClr val="0070C0"/>
                </a:solidFill>
                <a:latin typeface="Comic Sans MS" panose="030F0702030302020204" pitchFamily="66" charset="0"/>
              </a:rPr>
            </a:br>
            <a:r>
              <a:rPr lang="en-US" sz="2200" dirty="0" smtClean="0">
                <a:solidFill>
                  <a:srgbClr val="0070C0"/>
                </a:solidFill>
                <a:latin typeface="Comic Sans MS" panose="030F0702030302020204" pitchFamily="66" charset="0"/>
              </a:rPr>
              <a:t>Note </a:t>
            </a:r>
            <a:r>
              <a:rPr lang="en-US" sz="2200" dirty="0" smtClean="0">
                <a:solidFill>
                  <a:srgbClr val="0070C0"/>
                </a:solidFill>
                <a:latin typeface="Comic Sans MS" panose="030F0702030302020204" pitchFamily="66" charset="0"/>
              </a:rPr>
              <a:t>the acceleration in  a single turn, the </a:t>
            </a:r>
            <a:r>
              <a:rPr lang="en-US" sz="2200" dirty="0" smtClean="0">
                <a:solidFill>
                  <a:srgbClr val="0070C0"/>
                </a:solidFill>
                <a:latin typeface="Comic Sans MS" panose="030F0702030302020204" pitchFamily="66" charset="0"/>
              </a:rPr>
              <a:t>absence of bunching, </a:t>
            </a:r>
            <a:r>
              <a:rPr lang="en-US" sz="2200" dirty="0" smtClean="0">
                <a:solidFill>
                  <a:srgbClr val="0070C0"/>
                </a:solidFill>
                <a:latin typeface="Comic Sans MS" panose="030F0702030302020204" pitchFamily="66" charset="0"/>
              </a:rPr>
              <a:t/>
            </a:r>
            <a:br>
              <a:rPr lang="en-US" sz="2200" dirty="0" smtClean="0">
                <a:solidFill>
                  <a:srgbClr val="0070C0"/>
                </a:solidFill>
                <a:latin typeface="Comic Sans MS" panose="030F0702030302020204" pitchFamily="66" charset="0"/>
              </a:rPr>
            </a:br>
            <a:r>
              <a:rPr lang="en-US" sz="2200" dirty="0" smtClean="0">
                <a:solidFill>
                  <a:srgbClr val="0070C0"/>
                </a:solidFill>
                <a:latin typeface="Comic Sans MS" panose="030F0702030302020204" pitchFamily="66" charset="0"/>
              </a:rPr>
              <a:t>and </a:t>
            </a:r>
            <a:r>
              <a:rPr lang="en-US" sz="2200" dirty="0" smtClean="0">
                <a:solidFill>
                  <a:srgbClr val="0070C0"/>
                </a:solidFill>
                <a:latin typeface="Comic Sans MS" panose="030F0702030302020204" pitchFamily="66" charset="0"/>
              </a:rPr>
              <a:t>the scanning nature of the accelerated beam.</a:t>
            </a:r>
            <a:endParaRPr lang="en-US" sz="2200"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1399647" y="1844703"/>
            <a:ext cx="9000659" cy="4230094"/>
          </a:xfrm>
          <a:prstGeom prst="rect">
            <a:avLst/>
          </a:prstGeom>
        </p:spPr>
      </p:pic>
    </p:spTree>
    <p:extLst>
      <p:ext uri="{BB962C8B-B14F-4D97-AF65-F5344CB8AC3E}">
        <p14:creationId xmlns:p14="http://schemas.microsoft.com/office/powerpoint/2010/main" val="1334120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66011"/>
          </a:xfrm>
        </p:spPr>
        <p:txBody>
          <a:bodyPr>
            <a:normAutofit fontScale="90000"/>
          </a:bodyPr>
          <a:lstStyle/>
          <a:p>
            <a:pPr algn="ctr"/>
            <a:r>
              <a:rPr lang="en-US" sz="1800" b="1" i="1" dirty="0" smtClean="0">
                <a:solidFill>
                  <a:srgbClr val="0070C0"/>
                </a:solidFill>
                <a:latin typeface="Century Schoolbook" panose="02040604050505020304" pitchFamily="18" charset="0"/>
              </a:rPr>
              <a:t>PARTICLE ACCELERATOR RESEARCH FOUNDATION – PARF</a:t>
            </a:r>
            <a:br>
              <a:rPr lang="en-US" sz="1800" b="1" i="1" dirty="0" smtClean="0">
                <a:solidFill>
                  <a:srgbClr val="0070C0"/>
                </a:solidFill>
                <a:latin typeface="Century Schoolbook" panose="02040604050505020304" pitchFamily="18" charset="0"/>
              </a:rPr>
            </a:br>
            <a:r>
              <a:rPr lang="en-US" sz="1600" b="1" dirty="0" smtClean="0">
                <a:latin typeface="Comic Sans MS" panose="030F0702030302020204" pitchFamily="66" charset="0"/>
              </a:rPr>
              <a:t>Presentation for Advanced Accelerator Concepts Workshop AAC2022</a:t>
            </a:r>
            <a:r>
              <a:rPr lang="en-US" sz="1600" dirty="0" smtClean="0">
                <a:latin typeface="Comic Sans MS" panose="030F0702030302020204" pitchFamily="66" charset="0"/>
              </a:rPr>
              <a:t/>
            </a:r>
            <a:br>
              <a:rPr lang="en-US" sz="1600" dirty="0" smtClean="0">
                <a:latin typeface="Comic Sans MS" panose="030F0702030302020204" pitchFamily="66" charset="0"/>
              </a:rPr>
            </a:br>
            <a:r>
              <a:rPr lang="en-US" sz="1800" b="1" dirty="0" smtClean="0">
                <a:latin typeface="Comic Sans MS" panose="030F0702030302020204" pitchFamily="66" charset="0"/>
              </a:rPr>
              <a:t>ELECTRON CYCLOTRON RESONANCE ACCELERATOR </a:t>
            </a:r>
            <a:r>
              <a:rPr lang="en-US" sz="1800" b="1" dirty="0" err="1" smtClean="0">
                <a:latin typeface="Comic Sans MS" panose="030F0702030302020204" pitchFamily="66" charset="0"/>
              </a:rPr>
              <a:t>eCRA</a:t>
            </a:r>
            <a:r>
              <a:rPr lang="en-US" sz="1800" b="1" dirty="0" smtClean="0">
                <a:latin typeface="Comic Sans MS" panose="030F0702030302020204" pitchFamily="66" charset="0"/>
              </a:rPr>
              <a:t/>
            </a:r>
            <a:br>
              <a:rPr lang="en-US" sz="1800" b="1" dirty="0" smtClean="0">
                <a:latin typeface="Comic Sans MS" panose="030F0702030302020204" pitchFamily="66" charset="0"/>
              </a:rPr>
            </a:br>
            <a:r>
              <a:rPr lang="en-US" sz="1800" b="1" dirty="0" smtClean="0">
                <a:latin typeface="Comic Sans MS" panose="030F0702030302020204" pitchFamily="66" charset="0"/>
              </a:rPr>
              <a:t/>
            </a:r>
            <a:br>
              <a:rPr lang="en-US" sz="1800" b="1" dirty="0" smtClean="0">
                <a:latin typeface="Comic Sans MS" panose="030F0702030302020204" pitchFamily="66" charset="0"/>
              </a:rPr>
            </a:br>
            <a:r>
              <a:rPr lang="en-US" sz="2000" dirty="0" smtClean="0">
                <a:solidFill>
                  <a:schemeClr val="accent1">
                    <a:lumMod val="50000"/>
                  </a:schemeClr>
                </a:solidFill>
                <a:latin typeface="Comic Sans MS" panose="030F0702030302020204" pitchFamily="66" charset="0"/>
              </a:rPr>
              <a:t>Acceleration predictions in an </a:t>
            </a:r>
            <a:r>
              <a:rPr lang="en-US" sz="2000" dirty="0" err="1" smtClean="0">
                <a:solidFill>
                  <a:schemeClr val="accent1">
                    <a:lumMod val="50000"/>
                  </a:schemeClr>
                </a:solidFill>
                <a:latin typeface="Comic Sans MS" panose="030F0702030302020204" pitchFamily="66" charset="0"/>
              </a:rPr>
              <a:t>eCRA</a:t>
            </a:r>
            <a:r>
              <a:rPr lang="en-US" sz="2000" dirty="0" smtClean="0">
                <a:solidFill>
                  <a:schemeClr val="accent1">
                    <a:lumMod val="50000"/>
                  </a:schemeClr>
                </a:solidFill>
                <a:latin typeface="Comic Sans MS" panose="030F0702030302020204" pitchFamily="66" charset="0"/>
              </a:rPr>
              <a:t> cavity, with effective gradients for </a:t>
            </a:r>
            <a:r>
              <a:rPr lang="en-US" sz="2000" i="1" dirty="0" smtClean="0">
                <a:solidFill>
                  <a:schemeClr val="accent1">
                    <a:lumMod val="50000"/>
                  </a:schemeClr>
                </a:solidFill>
                <a:latin typeface="Comic Sans MS" panose="030F0702030302020204" pitchFamily="66" charset="0"/>
              </a:rPr>
              <a:t>L</a:t>
            </a:r>
            <a:r>
              <a:rPr lang="en-US" sz="2000" dirty="0" smtClean="0">
                <a:solidFill>
                  <a:schemeClr val="accent1">
                    <a:lumMod val="50000"/>
                  </a:schemeClr>
                </a:solidFill>
                <a:latin typeface="Comic Sans MS" panose="030F0702030302020204" pitchFamily="66" charset="0"/>
              </a:rPr>
              <a:t> = 6.1 cm of </a:t>
            </a:r>
            <a:br>
              <a:rPr lang="en-US" sz="2000" dirty="0" smtClean="0">
                <a:solidFill>
                  <a:schemeClr val="accent1">
                    <a:lumMod val="50000"/>
                  </a:schemeClr>
                </a:solidFill>
                <a:latin typeface="Comic Sans MS" panose="030F0702030302020204" pitchFamily="66" charset="0"/>
              </a:rPr>
            </a:br>
            <a:r>
              <a:rPr lang="en-US" sz="2000" dirty="0" smtClean="0">
                <a:solidFill>
                  <a:schemeClr val="accent1">
                    <a:lumMod val="50000"/>
                  </a:schemeClr>
                </a:solidFill>
                <a:latin typeface="Comic Sans MS" panose="030F0702030302020204" pitchFamily="66" charset="0"/>
              </a:rPr>
              <a:t>44, 87, 166, 239, and 315 </a:t>
            </a:r>
            <a:r>
              <a:rPr lang="en-US" sz="2000" dirty="0" err="1" smtClean="0">
                <a:solidFill>
                  <a:schemeClr val="accent1">
                    <a:lumMod val="50000"/>
                  </a:schemeClr>
                </a:solidFill>
                <a:latin typeface="Comic Sans MS" panose="030F0702030302020204" pitchFamily="66" charset="0"/>
              </a:rPr>
              <a:t>MVm</a:t>
            </a:r>
            <a:r>
              <a:rPr lang="en-US" sz="2000" dirty="0" smtClean="0">
                <a:solidFill>
                  <a:schemeClr val="accent1">
                    <a:lumMod val="50000"/>
                  </a:schemeClr>
                </a:solidFill>
                <a:latin typeface="Comic Sans MS" panose="030F0702030302020204" pitchFamily="66" charset="0"/>
              </a:rPr>
              <a:t>.</a:t>
            </a:r>
            <a:br>
              <a:rPr lang="en-US" sz="2000" dirty="0" smtClean="0">
                <a:solidFill>
                  <a:schemeClr val="accent1">
                    <a:lumMod val="50000"/>
                  </a:schemeClr>
                </a:solidFill>
                <a:latin typeface="Comic Sans MS" panose="030F0702030302020204" pitchFamily="66" charset="0"/>
              </a:rPr>
            </a:br>
            <a:r>
              <a:rPr lang="en-US" sz="2000" dirty="0" smtClean="0">
                <a:solidFill>
                  <a:schemeClr val="accent1">
                    <a:lumMod val="50000"/>
                  </a:schemeClr>
                </a:solidFill>
                <a:latin typeface="Comic Sans MS" panose="030F0702030302020204" pitchFamily="66" charset="0"/>
              </a:rPr>
              <a:t>Note:  </a:t>
            </a:r>
            <a:r>
              <a:rPr lang="en-US" sz="2000" i="1" dirty="0" smtClean="0">
                <a:solidFill>
                  <a:schemeClr val="accent1">
                    <a:lumMod val="50000"/>
                  </a:schemeClr>
                </a:solidFill>
                <a:latin typeface="Comic Sans MS" panose="030F0702030302020204" pitchFamily="66" charset="0"/>
              </a:rPr>
              <a:t>E</a:t>
            </a:r>
            <a:r>
              <a:rPr lang="en-US" sz="2000" dirty="0" smtClean="0">
                <a:solidFill>
                  <a:schemeClr val="accent1">
                    <a:lumMod val="50000"/>
                  </a:schemeClr>
                </a:solidFill>
                <a:latin typeface="Comic Sans MS" panose="030F0702030302020204" pitchFamily="66" charset="0"/>
              </a:rPr>
              <a:t>(0) = 1.58 </a:t>
            </a:r>
            <a:r>
              <a:rPr lang="en-US" sz="2000" i="1" dirty="0" err="1" smtClean="0">
                <a:solidFill>
                  <a:schemeClr val="accent1">
                    <a:lumMod val="50000"/>
                  </a:schemeClr>
                </a:solidFill>
                <a:latin typeface="Comic Sans MS" panose="030F0702030302020204" pitchFamily="66" charset="0"/>
              </a:rPr>
              <a:t>E</a:t>
            </a:r>
            <a:r>
              <a:rPr lang="en-US" sz="2000" dirty="0" err="1" smtClean="0">
                <a:solidFill>
                  <a:schemeClr val="accent1">
                    <a:lumMod val="50000"/>
                  </a:schemeClr>
                </a:solidFill>
                <a:latin typeface="Comic Sans MS" panose="030F0702030302020204" pitchFamily="66" charset="0"/>
              </a:rPr>
              <a:t>w</a:t>
            </a:r>
            <a:r>
              <a:rPr lang="en-US" sz="2000" dirty="0" smtClean="0">
                <a:solidFill>
                  <a:schemeClr val="accent1">
                    <a:lumMod val="50000"/>
                  </a:schemeClr>
                </a:solidFill>
                <a:latin typeface="Comic Sans MS" panose="030F0702030302020204" pitchFamily="66" charset="0"/>
              </a:rPr>
              <a:t>.</a:t>
            </a:r>
            <a:endParaRPr lang="en-US" sz="2000" dirty="0">
              <a:solidFill>
                <a:schemeClr val="accent1">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2121408" y="2491453"/>
            <a:ext cx="8321040" cy="4249252"/>
          </a:xfrm>
          <a:prstGeom prst="rect">
            <a:avLst/>
          </a:prstGeom>
        </p:spPr>
      </p:pic>
    </p:spTree>
    <p:extLst>
      <p:ext uri="{BB962C8B-B14F-4D97-AF65-F5344CB8AC3E}">
        <p14:creationId xmlns:p14="http://schemas.microsoft.com/office/powerpoint/2010/main" val="133390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1"/>
            <a:ext cx="10515600" cy="1362455"/>
          </a:xfrm>
        </p:spPr>
        <p:txBody>
          <a:bodyPr>
            <a:normAutofit fontScale="90000"/>
          </a:bodyPr>
          <a:lstStyle/>
          <a:p>
            <a:pPr algn="ctr"/>
            <a:r>
              <a:rPr lang="en-US" sz="1800" b="1" i="1" dirty="0">
                <a:solidFill>
                  <a:srgbClr val="0070C0"/>
                </a:solidFill>
                <a:latin typeface="Century Schoolbook" panose="02040604050505020304" pitchFamily="18" charset="0"/>
              </a:rPr>
              <a:t>PARTICLE ACCELERATOR RESEARCH FOUNDATION – PARF</a:t>
            </a:r>
            <a:br>
              <a:rPr lang="en-US" sz="1800" b="1" i="1" dirty="0">
                <a:solidFill>
                  <a:srgbClr val="0070C0"/>
                </a:solidFill>
                <a:latin typeface="Century Schoolbook" panose="02040604050505020304" pitchFamily="18" charset="0"/>
              </a:rPr>
            </a:br>
            <a:r>
              <a:rPr lang="en-US" sz="1600" b="1" dirty="0">
                <a:latin typeface="Comic Sans MS" panose="030F0702030302020204" pitchFamily="66" charset="0"/>
              </a:rPr>
              <a:t>Presentation for Advanced Accelerator Concepts Workshop AAC2022</a:t>
            </a:r>
            <a:r>
              <a:rPr lang="en-US" sz="1600" dirty="0">
                <a:latin typeface="Comic Sans MS" panose="030F0702030302020204" pitchFamily="66" charset="0"/>
              </a:rPr>
              <a:t/>
            </a:r>
            <a:br>
              <a:rPr lang="en-US" sz="1600" dirty="0">
                <a:latin typeface="Comic Sans MS" panose="030F0702030302020204" pitchFamily="66" charset="0"/>
              </a:rPr>
            </a:br>
            <a:r>
              <a:rPr lang="en-US" sz="1600" b="1" dirty="0">
                <a:latin typeface="Comic Sans MS" panose="030F0702030302020204" pitchFamily="66" charset="0"/>
              </a:rPr>
              <a:t>ELECTRON CYCLOTRON RESONANCE ACCELERATOR </a:t>
            </a:r>
            <a:r>
              <a:rPr lang="en-US" sz="1600" b="1" dirty="0" err="1" smtClean="0">
                <a:latin typeface="Comic Sans MS" panose="030F0702030302020204" pitchFamily="66" charset="0"/>
              </a:rPr>
              <a:t>eCRA</a:t>
            </a:r>
            <a:r>
              <a:rPr lang="en-US" sz="1600" b="1" dirty="0" smtClean="0">
                <a:latin typeface="Comic Sans MS" panose="030F0702030302020204" pitchFamily="66" charset="0"/>
              </a:rPr>
              <a:t/>
            </a:r>
            <a:br>
              <a:rPr lang="en-US" sz="1600" b="1" dirty="0" smtClean="0">
                <a:latin typeface="Comic Sans MS" panose="030F0702030302020204" pitchFamily="66" charset="0"/>
              </a:rPr>
            </a:br>
            <a:r>
              <a:rPr lang="en-US" sz="1600" b="1" dirty="0">
                <a:latin typeface="Comic Sans MS" panose="030F0702030302020204" pitchFamily="66" charset="0"/>
              </a:rPr>
              <a:t/>
            </a:r>
            <a:br>
              <a:rPr lang="en-US" sz="1600" b="1" dirty="0">
                <a:latin typeface="Comic Sans MS" panose="030F0702030302020204" pitchFamily="66" charset="0"/>
              </a:rPr>
            </a:br>
            <a:r>
              <a:rPr lang="en-US" sz="2200" dirty="0" smtClean="0">
                <a:solidFill>
                  <a:schemeClr val="accent1">
                    <a:lumMod val="50000"/>
                  </a:schemeClr>
                </a:solidFill>
                <a:latin typeface="Comic Sans MS" panose="030F0702030302020204" pitchFamily="66" charset="0"/>
              </a:rPr>
              <a:t>Energy gains in </a:t>
            </a:r>
            <a:r>
              <a:rPr lang="en-US" sz="2200" dirty="0" err="1" smtClean="0">
                <a:solidFill>
                  <a:schemeClr val="accent1">
                    <a:lumMod val="50000"/>
                  </a:schemeClr>
                </a:solidFill>
                <a:latin typeface="Comic Sans MS" panose="030F0702030302020204" pitchFamily="66" charset="0"/>
              </a:rPr>
              <a:t>eCRA</a:t>
            </a:r>
            <a:r>
              <a:rPr lang="en-US" sz="2200" dirty="0" smtClean="0">
                <a:solidFill>
                  <a:schemeClr val="accent1">
                    <a:lumMod val="50000"/>
                  </a:schemeClr>
                </a:solidFill>
                <a:latin typeface="Comic Sans MS" panose="030F0702030302020204" pitchFamily="66" charset="0"/>
              </a:rPr>
              <a:t> as functions of magnetic field, for several </a:t>
            </a:r>
            <a:r>
              <a:rPr lang="en-US" sz="2200" dirty="0" err="1" smtClean="0">
                <a:solidFill>
                  <a:schemeClr val="accent1">
                    <a:lumMod val="50000"/>
                  </a:schemeClr>
                </a:solidFill>
                <a:latin typeface="Comic Sans MS" panose="030F0702030302020204" pitchFamily="66" charset="0"/>
              </a:rPr>
              <a:t>Ew’s</a:t>
            </a:r>
            <a:r>
              <a:rPr lang="en-US" sz="2200" dirty="0" smtClean="0">
                <a:solidFill>
                  <a:schemeClr val="accent1">
                    <a:lumMod val="50000"/>
                  </a:schemeClr>
                </a:solidFill>
                <a:latin typeface="Comic Sans MS" panose="030F0702030302020204" pitchFamily="66" charset="0"/>
              </a:rPr>
              <a:t>.</a:t>
            </a:r>
            <a:r>
              <a:rPr lang="en-US" sz="2200" dirty="0">
                <a:solidFill>
                  <a:schemeClr val="accent1">
                    <a:lumMod val="50000"/>
                  </a:schemeClr>
                </a:solidFill>
                <a:latin typeface="Comic Sans MS" panose="030F0702030302020204" pitchFamily="66" charset="0"/>
              </a:rPr>
              <a:t/>
            </a:r>
            <a:br>
              <a:rPr lang="en-US" sz="2200" dirty="0">
                <a:solidFill>
                  <a:schemeClr val="accent1">
                    <a:lumMod val="50000"/>
                  </a:schemeClr>
                </a:solidFill>
                <a:latin typeface="Comic Sans MS" panose="030F0702030302020204" pitchFamily="66" charset="0"/>
              </a:rPr>
            </a:br>
            <a:endParaRPr lang="en-US" sz="2200" dirty="0">
              <a:solidFill>
                <a:schemeClr val="accent1">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2615185" y="1369978"/>
            <a:ext cx="6992448" cy="5283510"/>
          </a:xfrm>
          <a:prstGeom prst="rect">
            <a:avLst/>
          </a:prstGeom>
        </p:spPr>
      </p:pic>
    </p:spTree>
    <p:extLst>
      <p:ext uri="{BB962C8B-B14F-4D97-AF65-F5344CB8AC3E}">
        <p14:creationId xmlns:p14="http://schemas.microsoft.com/office/powerpoint/2010/main" val="1671420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71" y="135173"/>
            <a:ext cx="11489634" cy="1555516"/>
          </a:xfrm>
        </p:spPr>
        <p:txBody>
          <a:bodyPr>
            <a:normAutofit fontScale="90000"/>
          </a:bodyPr>
          <a:lstStyle/>
          <a:p>
            <a:pPr algn="ctr"/>
            <a:r>
              <a:rPr lang="en-US" sz="1800" b="1" i="1" dirty="0">
                <a:solidFill>
                  <a:srgbClr val="0070C0"/>
                </a:solidFill>
                <a:latin typeface="Century Schoolbook" panose="02040604050505020304" pitchFamily="18" charset="0"/>
              </a:rPr>
              <a:t>PARTICLE ACCELERATOR RESEARCH FOUNDATION – PARF</a:t>
            </a:r>
            <a:br>
              <a:rPr lang="en-US" sz="1800" b="1" i="1" dirty="0">
                <a:solidFill>
                  <a:srgbClr val="0070C0"/>
                </a:solidFill>
                <a:latin typeface="Century Schoolbook" panose="02040604050505020304" pitchFamily="18" charset="0"/>
              </a:rPr>
            </a:br>
            <a:r>
              <a:rPr lang="en-US" sz="1600" b="1" dirty="0">
                <a:latin typeface="Comic Sans MS" panose="030F0702030302020204" pitchFamily="66" charset="0"/>
              </a:rPr>
              <a:t>Presentation for Advanced Accelerator Concepts Workshop AAC2022</a:t>
            </a:r>
            <a:br>
              <a:rPr lang="en-US" sz="1600" b="1" dirty="0">
                <a:latin typeface="Comic Sans MS" panose="030F0702030302020204" pitchFamily="66" charset="0"/>
              </a:rPr>
            </a:br>
            <a:r>
              <a:rPr lang="en-US" sz="1600" b="1" dirty="0">
                <a:latin typeface="Comic Sans MS" panose="030F0702030302020204" pitchFamily="66" charset="0"/>
              </a:rPr>
              <a:t>ELECTRON CYCLOTRON RESONANCE ACCELERATOR </a:t>
            </a:r>
            <a:r>
              <a:rPr lang="en-US" sz="1600" b="1" dirty="0" err="1" smtClean="0">
                <a:latin typeface="Comic Sans MS" panose="030F0702030302020204" pitchFamily="66" charset="0"/>
              </a:rPr>
              <a:t>eCRA</a:t>
            </a:r>
            <a:r>
              <a:rPr lang="en-US" sz="1600" b="1" dirty="0" smtClean="0">
                <a:latin typeface="Comic Sans MS" panose="030F0702030302020204" pitchFamily="66" charset="0"/>
              </a:rPr>
              <a:t/>
            </a:r>
            <a:br>
              <a:rPr lang="en-US" sz="1600" b="1" dirty="0" smtClean="0">
                <a:latin typeface="Comic Sans MS" panose="030F0702030302020204" pitchFamily="66" charset="0"/>
              </a:rPr>
            </a:br>
            <a:r>
              <a:rPr lang="en-US" sz="1400" b="1" dirty="0">
                <a:solidFill>
                  <a:schemeClr val="accent1">
                    <a:lumMod val="50000"/>
                  </a:schemeClr>
                </a:solidFill>
                <a:latin typeface="Comic Sans MS" panose="030F0702030302020204" pitchFamily="66" charset="0"/>
              </a:rPr>
              <a:t/>
            </a:r>
            <a:br>
              <a:rPr lang="en-US" sz="1400" b="1" dirty="0">
                <a:solidFill>
                  <a:schemeClr val="accent1">
                    <a:lumMod val="50000"/>
                  </a:schemeClr>
                </a:solidFill>
                <a:latin typeface="Comic Sans MS" panose="030F0702030302020204" pitchFamily="66" charset="0"/>
              </a:rPr>
            </a:br>
            <a:r>
              <a:rPr lang="en-US" sz="2200" dirty="0" smtClean="0">
                <a:solidFill>
                  <a:schemeClr val="accent1">
                    <a:lumMod val="50000"/>
                  </a:schemeClr>
                </a:solidFill>
                <a:latin typeface="Comic Sans MS" panose="030F0702030302020204" pitchFamily="66" charset="0"/>
              </a:rPr>
              <a:t>Peak power needed to sustain a given </a:t>
            </a:r>
            <a:r>
              <a:rPr lang="en-US" sz="2200" dirty="0" err="1" smtClean="0">
                <a:solidFill>
                  <a:schemeClr val="accent1">
                    <a:lumMod val="50000"/>
                  </a:schemeClr>
                </a:solidFill>
                <a:latin typeface="Comic Sans MS" panose="030F0702030302020204" pitchFamily="66" charset="0"/>
              </a:rPr>
              <a:t>Ew</a:t>
            </a:r>
            <a:r>
              <a:rPr lang="en-US" sz="2200" dirty="0" smtClean="0">
                <a:solidFill>
                  <a:schemeClr val="accent1">
                    <a:lumMod val="50000"/>
                  </a:schemeClr>
                </a:solidFill>
                <a:latin typeface="Comic Sans MS" panose="030F0702030302020204" pitchFamily="66" charset="0"/>
              </a:rPr>
              <a:t>, limits to heat load on cavity walls @100 W/cm2,</a:t>
            </a:r>
            <a:br>
              <a:rPr lang="en-US" sz="2200" dirty="0" smtClean="0">
                <a:solidFill>
                  <a:schemeClr val="accent1">
                    <a:lumMod val="50000"/>
                  </a:schemeClr>
                </a:solidFill>
                <a:latin typeface="Comic Sans MS" panose="030F0702030302020204" pitchFamily="66" charset="0"/>
              </a:rPr>
            </a:br>
            <a:r>
              <a:rPr lang="en-US" sz="2200" dirty="0" smtClean="0">
                <a:solidFill>
                  <a:schemeClr val="accent1">
                    <a:lumMod val="50000"/>
                  </a:schemeClr>
                </a:solidFill>
                <a:latin typeface="Comic Sans MS" panose="030F0702030302020204" pitchFamily="66" charset="0"/>
              </a:rPr>
              <a:t>and duty factors consistent with these, for several cavity radii.</a:t>
            </a:r>
            <a:r>
              <a:rPr lang="en-US" sz="2200" dirty="0">
                <a:solidFill>
                  <a:schemeClr val="accent1">
                    <a:lumMod val="50000"/>
                  </a:schemeClr>
                </a:solidFill>
                <a:latin typeface="Comic Sans MS" panose="030F0702030302020204" pitchFamily="66" charset="0"/>
              </a:rPr>
              <a:t/>
            </a:r>
            <a:br>
              <a:rPr lang="en-US" sz="2200" dirty="0">
                <a:solidFill>
                  <a:schemeClr val="accent1">
                    <a:lumMod val="50000"/>
                  </a:schemeClr>
                </a:solidFill>
                <a:latin typeface="Comic Sans MS" panose="030F0702030302020204" pitchFamily="66" charset="0"/>
              </a:rPr>
            </a:br>
            <a:endParaRPr lang="en-US" sz="2200" dirty="0">
              <a:solidFill>
                <a:schemeClr val="accent1">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676455" y="1781887"/>
            <a:ext cx="3950094" cy="3699822"/>
          </a:xfrm>
          <a:prstGeom prst="rect">
            <a:avLst/>
          </a:prstGeom>
        </p:spPr>
      </p:pic>
      <p:pic>
        <p:nvPicPr>
          <p:cNvPr id="5" name="Picture 4"/>
          <p:cNvPicPr>
            <a:picLocks noChangeAspect="1"/>
          </p:cNvPicPr>
          <p:nvPr/>
        </p:nvPicPr>
        <p:blipFill>
          <a:blip r:embed="rId3"/>
          <a:stretch>
            <a:fillRect/>
          </a:stretch>
        </p:blipFill>
        <p:spPr>
          <a:xfrm>
            <a:off x="4698931" y="2013788"/>
            <a:ext cx="3172860" cy="3360155"/>
          </a:xfrm>
          <a:prstGeom prst="rect">
            <a:avLst/>
          </a:prstGeom>
        </p:spPr>
      </p:pic>
      <p:pic>
        <p:nvPicPr>
          <p:cNvPr id="6" name="Picture 5"/>
          <p:cNvPicPr>
            <a:picLocks noChangeAspect="1"/>
          </p:cNvPicPr>
          <p:nvPr/>
        </p:nvPicPr>
        <p:blipFill>
          <a:blip r:embed="rId4"/>
          <a:stretch>
            <a:fillRect/>
          </a:stretch>
        </p:blipFill>
        <p:spPr>
          <a:xfrm>
            <a:off x="7944173" y="2103652"/>
            <a:ext cx="3799904" cy="3521182"/>
          </a:xfrm>
          <a:prstGeom prst="rect">
            <a:avLst/>
          </a:prstGeom>
        </p:spPr>
      </p:pic>
    </p:spTree>
    <p:extLst>
      <p:ext uri="{BB962C8B-B14F-4D97-AF65-F5344CB8AC3E}">
        <p14:creationId xmlns:p14="http://schemas.microsoft.com/office/powerpoint/2010/main" val="1027022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5" y="365125"/>
            <a:ext cx="11987784" cy="1829435"/>
          </a:xfrm>
        </p:spPr>
        <p:txBody>
          <a:bodyPr>
            <a:normAutofit/>
          </a:bodyPr>
          <a:lstStyle/>
          <a:p>
            <a:pPr algn="ctr"/>
            <a:r>
              <a:rPr lang="en-US" sz="1600" b="1" i="1" dirty="0">
                <a:solidFill>
                  <a:srgbClr val="0070C0"/>
                </a:solidFill>
                <a:latin typeface="Century Schoolbook" panose="02040604050505020304" pitchFamily="18" charset="0"/>
              </a:rPr>
              <a:t>PARTICLE ACCELERATOR RESEARCH FOUNDATION – PARF</a:t>
            </a:r>
            <a:br>
              <a:rPr lang="en-US" sz="1600" b="1" i="1" dirty="0">
                <a:solidFill>
                  <a:srgbClr val="0070C0"/>
                </a:solidFill>
                <a:latin typeface="Century Schoolbook" panose="02040604050505020304" pitchFamily="18" charset="0"/>
              </a:rPr>
            </a:br>
            <a:r>
              <a:rPr lang="en-US" sz="1400" b="1" dirty="0">
                <a:latin typeface="Comic Sans MS" panose="030F0702030302020204" pitchFamily="66" charset="0"/>
              </a:rPr>
              <a:t>Presentation for Advanced Accelerator Concepts Workshop AAC2022</a:t>
            </a:r>
            <a:br>
              <a:rPr lang="en-US" sz="1400" b="1" dirty="0">
                <a:latin typeface="Comic Sans MS" panose="030F0702030302020204" pitchFamily="66" charset="0"/>
              </a:rPr>
            </a:br>
            <a:r>
              <a:rPr lang="en-US" sz="1400" b="1" dirty="0">
                <a:latin typeface="Comic Sans MS" panose="030F0702030302020204" pitchFamily="66" charset="0"/>
              </a:rPr>
              <a:t>ELECTRON CYCLOTRON RESONANCE ACCELERATOR </a:t>
            </a:r>
            <a:r>
              <a:rPr lang="en-US" sz="1400" b="1" dirty="0" err="1" smtClean="0">
                <a:latin typeface="Comic Sans MS" panose="030F0702030302020204" pitchFamily="66" charset="0"/>
              </a:rPr>
              <a:t>eCRA</a:t>
            </a:r>
            <a:r>
              <a:rPr lang="en-US" sz="1400" b="1" dirty="0" smtClean="0">
                <a:latin typeface="Comic Sans MS" panose="030F0702030302020204" pitchFamily="66" charset="0"/>
              </a:rPr>
              <a:t/>
            </a:r>
            <a:br>
              <a:rPr lang="en-US" sz="1400" b="1" dirty="0" smtClean="0">
                <a:latin typeface="Comic Sans MS" panose="030F0702030302020204" pitchFamily="66" charset="0"/>
              </a:rPr>
            </a:br>
            <a:r>
              <a:rPr lang="en-US" sz="1400" b="1" dirty="0">
                <a:latin typeface="Comic Sans MS" panose="030F0702030302020204" pitchFamily="66" charset="0"/>
              </a:rPr>
              <a:t/>
            </a:r>
            <a:br>
              <a:rPr lang="en-US" sz="1400" b="1" dirty="0">
                <a:latin typeface="Comic Sans MS" panose="030F0702030302020204" pitchFamily="66" charset="0"/>
              </a:rPr>
            </a:br>
            <a:r>
              <a:rPr lang="en-US" sz="2000" dirty="0" smtClean="0">
                <a:solidFill>
                  <a:schemeClr val="accent1">
                    <a:lumMod val="50000"/>
                  </a:schemeClr>
                </a:solidFill>
                <a:latin typeface="Comic Sans MS" panose="030F0702030302020204" pitchFamily="66" charset="0"/>
              </a:rPr>
              <a:t>Average beam power, average beam current, and efficiency; </a:t>
            </a:r>
            <a:r>
              <a:rPr lang="en-US" sz="2000" i="1" dirty="0" smtClean="0">
                <a:solidFill>
                  <a:schemeClr val="accent1">
                    <a:lumMod val="50000"/>
                  </a:schemeClr>
                </a:solidFill>
                <a:latin typeface="Comic Sans MS" panose="030F0702030302020204" pitchFamily="66" charset="0"/>
              </a:rPr>
              <a:t>vs</a:t>
            </a:r>
            <a:r>
              <a:rPr lang="en-US" sz="2000" dirty="0" smtClean="0">
                <a:solidFill>
                  <a:schemeClr val="accent1">
                    <a:lumMod val="50000"/>
                  </a:schemeClr>
                </a:solidFill>
                <a:latin typeface="Comic Sans MS" panose="030F0702030302020204" pitchFamily="66" charset="0"/>
              </a:rPr>
              <a:t> peak RF power for </a:t>
            </a:r>
            <a:r>
              <a:rPr lang="en-US" sz="2000" dirty="0" err="1" smtClean="0">
                <a:solidFill>
                  <a:schemeClr val="accent1">
                    <a:lumMod val="50000"/>
                  </a:schemeClr>
                </a:solidFill>
                <a:latin typeface="Comic Sans MS" panose="030F0702030302020204" pitchFamily="66" charset="0"/>
              </a:rPr>
              <a:t>Ew</a:t>
            </a:r>
            <a:r>
              <a:rPr lang="en-US" sz="2000" dirty="0" smtClean="0">
                <a:solidFill>
                  <a:schemeClr val="accent1">
                    <a:lumMod val="50000"/>
                  </a:schemeClr>
                </a:solidFill>
                <a:latin typeface="Comic Sans MS" panose="030F0702030302020204" pitchFamily="66" charset="0"/>
              </a:rPr>
              <a:t> = 40 MV/m. </a:t>
            </a:r>
            <a:br>
              <a:rPr lang="en-US" sz="2000" dirty="0" smtClean="0">
                <a:solidFill>
                  <a:schemeClr val="accent1">
                    <a:lumMod val="50000"/>
                  </a:schemeClr>
                </a:solidFill>
                <a:latin typeface="Comic Sans MS" panose="030F0702030302020204" pitchFamily="66" charset="0"/>
              </a:rPr>
            </a:br>
            <a:r>
              <a:rPr lang="en-US" sz="2000" dirty="0" smtClean="0">
                <a:solidFill>
                  <a:schemeClr val="accent1">
                    <a:lumMod val="50000"/>
                  </a:schemeClr>
                </a:solidFill>
                <a:latin typeface="Comic Sans MS" panose="030F0702030302020204" pitchFamily="66" charset="0"/>
              </a:rPr>
              <a:t>Note:  For these cavity radii, accelerations up to 4.03, 4.36, and 4.58 MeV are predicted.</a:t>
            </a:r>
            <a:endParaRPr lang="en-US" sz="2000" dirty="0">
              <a:solidFill>
                <a:schemeClr val="accent1">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524786" y="2194560"/>
            <a:ext cx="3710699" cy="3816626"/>
          </a:xfrm>
          <a:prstGeom prst="rect">
            <a:avLst/>
          </a:prstGeom>
        </p:spPr>
      </p:pic>
      <p:pic>
        <p:nvPicPr>
          <p:cNvPr id="5" name="Picture 4"/>
          <p:cNvPicPr>
            <a:picLocks noChangeAspect="1"/>
          </p:cNvPicPr>
          <p:nvPr/>
        </p:nvPicPr>
        <p:blipFill>
          <a:blip r:embed="rId3"/>
          <a:stretch>
            <a:fillRect/>
          </a:stretch>
        </p:blipFill>
        <p:spPr>
          <a:xfrm>
            <a:off x="4235485" y="2194560"/>
            <a:ext cx="3968058" cy="3658410"/>
          </a:xfrm>
          <a:prstGeom prst="rect">
            <a:avLst/>
          </a:prstGeom>
        </p:spPr>
      </p:pic>
      <p:pic>
        <p:nvPicPr>
          <p:cNvPr id="6" name="Picture 5"/>
          <p:cNvPicPr>
            <a:picLocks noChangeAspect="1"/>
          </p:cNvPicPr>
          <p:nvPr/>
        </p:nvPicPr>
        <p:blipFill>
          <a:blip r:embed="rId4"/>
          <a:stretch>
            <a:fillRect/>
          </a:stretch>
        </p:blipFill>
        <p:spPr>
          <a:xfrm>
            <a:off x="7946184" y="2194560"/>
            <a:ext cx="3824220" cy="3461414"/>
          </a:xfrm>
          <a:prstGeom prst="rect">
            <a:avLst/>
          </a:prstGeom>
        </p:spPr>
      </p:pic>
    </p:spTree>
    <p:extLst>
      <p:ext uri="{BB962C8B-B14F-4D97-AF65-F5344CB8AC3E}">
        <p14:creationId xmlns:p14="http://schemas.microsoft.com/office/powerpoint/2010/main" val="654080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fontScale="90000"/>
          </a:bodyPr>
          <a:lstStyle/>
          <a:p>
            <a:pPr algn="ctr"/>
            <a:r>
              <a:rPr lang="en-US" sz="1400" b="1" i="1" dirty="0">
                <a:solidFill>
                  <a:srgbClr val="0070C0"/>
                </a:solidFill>
                <a:latin typeface="Century Schoolbook" panose="02040604050505020304" pitchFamily="18" charset="0"/>
              </a:rPr>
              <a:t>PARTICLE ACCELERATOR RESEARCH FOUNDATION – PARF</a:t>
            </a:r>
            <a:br>
              <a:rPr lang="en-US" sz="1400" b="1" i="1" dirty="0">
                <a:solidFill>
                  <a:srgbClr val="0070C0"/>
                </a:solidFill>
                <a:latin typeface="Century Schoolbook" panose="02040604050505020304" pitchFamily="18" charset="0"/>
              </a:rPr>
            </a:br>
            <a:r>
              <a:rPr lang="en-US" sz="1200" b="1" dirty="0">
                <a:latin typeface="Comic Sans MS" panose="030F0702030302020204" pitchFamily="66" charset="0"/>
              </a:rPr>
              <a:t>Presentation for Advanced Accelerator Concepts Workshop AAC2022</a:t>
            </a:r>
            <a:br>
              <a:rPr lang="en-US" sz="1200" b="1" dirty="0">
                <a:latin typeface="Comic Sans MS" panose="030F0702030302020204" pitchFamily="66" charset="0"/>
              </a:rPr>
            </a:br>
            <a:r>
              <a:rPr lang="en-US" sz="1200" b="1" dirty="0">
                <a:latin typeface="Comic Sans MS" panose="030F0702030302020204" pitchFamily="66" charset="0"/>
              </a:rPr>
              <a:t>ELECTRON CYCLOTRON RESONANCE ACCELERATOR </a:t>
            </a:r>
            <a:r>
              <a:rPr lang="en-US" sz="1200" b="1" dirty="0" err="1">
                <a:latin typeface="Comic Sans MS" panose="030F0702030302020204" pitchFamily="66" charset="0"/>
              </a:rPr>
              <a:t>eCRA</a:t>
            </a:r>
            <a:r>
              <a:rPr lang="en-US" sz="1200" b="1" dirty="0">
                <a:latin typeface="Comic Sans MS" panose="030F0702030302020204" pitchFamily="66" charset="0"/>
              </a:rPr>
              <a:t/>
            </a:r>
            <a:br>
              <a:rPr lang="en-US" sz="1200" b="1" dirty="0">
                <a:latin typeface="Comic Sans MS" panose="030F0702030302020204" pitchFamily="66" charset="0"/>
              </a:rPr>
            </a:br>
            <a:r>
              <a:rPr lang="en-US" sz="1200" b="1" dirty="0">
                <a:latin typeface="Comic Sans MS" panose="030F0702030302020204" pitchFamily="66" charset="0"/>
              </a:rPr>
              <a:t/>
            </a:r>
            <a:br>
              <a:rPr lang="en-US" sz="1200" b="1" dirty="0">
                <a:latin typeface="Comic Sans MS" panose="030F0702030302020204" pitchFamily="66" charset="0"/>
              </a:rPr>
            </a:br>
            <a:r>
              <a:rPr lang="en-US" sz="2200" dirty="0">
                <a:solidFill>
                  <a:schemeClr val="accent1">
                    <a:lumMod val="50000"/>
                  </a:schemeClr>
                </a:solidFill>
                <a:latin typeface="Comic Sans MS" panose="030F0702030302020204" pitchFamily="66" charset="0"/>
              </a:rPr>
              <a:t>Average beam power, average beam current, and efficiency; </a:t>
            </a:r>
            <a:r>
              <a:rPr lang="en-US" sz="2200" i="1" dirty="0">
                <a:solidFill>
                  <a:schemeClr val="accent1">
                    <a:lumMod val="50000"/>
                  </a:schemeClr>
                </a:solidFill>
                <a:latin typeface="Comic Sans MS" panose="030F0702030302020204" pitchFamily="66" charset="0"/>
              </a:rPr>
              <a:t>vs</a:t>
            </a:r>
            <a:r>
              <a:rPr lang="en-US" sz="2200" dirty="0">
                <a:solidFill>
                  <a:schemeClr val="accent1">
                    <a:lumMod val="50000"/>
                  </a:schemeClr>
                </a:solidFill>
                <a:latin typeface="Comic Sans MS" panose="030F0702030302020204" pitchFamily="66" charset="0"/>
              </a:rPr>
              <a:t> peak RF </a:t>
            </a:r>
            <a:r>
              <a:rPr lang="en-US" sz="2200" dirty="0" smtClean="0">
                <a:solidFill>
                  <a:schemeClr val="accent1">
                    <a:lumMod val="50000"/>
                  </a:schemeClr>
                </a:solidFill>
                <a:latin typeface="Comic Sans MS" panose="030F0702030302020204" pitchFamily="66" charset="0"/>
              </a:rPr>
              <a:t>power with </a:t>
            </a:r>
            <a:r>
              <a:rPr lang="en-US" sz="2200" dirty="0" err="1" smtClean="0">
                <a:solidFill>
                  <a:schemeClr val="accent1">
                    <a:lumMod val="50000"/>
                  </a:schemeClr>
                </a:solidFill>
                <a:latin typeface="Comic Sans MS" panose="030F0702030302020204" pitchFamily="66" charset="0"/>
              </a:rPr>
              <a:t>Ew</a:t>
            </a:r>
            <a:r>
              <a:rPr lang="en-US" sz="2200" dirty="0" smtClean="0">
                <a:solidFill>
                  <a:schemeClr val="accent1">
                    <a:lumMod val="50000"/>
                  </a:schemeClr>
                </a:solidFill>
                <a:latin typeface="Comic Sans MS" panose="030F0702030302020204" pitchFamily="66" charset="0"/>
              </a:rPr>
              <a:t> =100 MV/m.</a:t>
            </a:r>
            <a:r>
              <a:rPr lang="en-US" sz="2200" dirty="0">
                <a:solidFill>
                  <a:schemeClr val="accent1">
                    <a:lumMod val="50000"/>
                  </a:schemeClr>
                </a:solidFill>
                <a:latin typeface="Comic Sans MS" panose="030F0702030302020204" pitchFamily="66" charset="0"/>
              </a:rPr>
              <a:t/>
            </a:r>
            <a:br>
              <a:rPr lang="en-US" sz="2200" dirty="0">
                <a:solidFill>
                  <a:schemeClr val="accent1">
                    <a:lumMod val="50000"/>
                  </a:schemeClr>
                </a:solidFill>
                <a:latin typeface="Comic Sans MS" panose="030F0702030302020204" pitchFamily="66" charset="0"/>
              </a:rPr>
            </a:br>
            <a:r>
              <a:rPr lang="en-US" sz="2200" dirty="0">
                <a:solidFill>
                  <a:schemeClr val="accent1">
                    <a:lumMod val="50000"/>
                  </a:schemeClr>
                </a:solidFill>
                <a:latin typeface="Comic Sans MS" panose="030F0702030302020204" pitchFamily="66" charset="0"/>
              </a:rPr>
              <a:t>Note:  For these cavity radii, accelerations up to </a:t>
            </a:r>
            <a:r>
              <a:rPr lang="en-US" sz="2200" dirty="0" smtClean="0">
                <a:solidFill>
                  <a:schemeClr val="accent1">
                    <a:lumMod val="50000"/>
                  </a:schemeClr>
                </a:solidFill>
                <a:latin typeface="Comic Sans MS" panose="030F0702030302020204" pitchFamily="66" charset="0"/>
              </a:rPr>
              <a:t>9.7, 10.2, </a:t>
            </a:r>
            <a:r>
              <a:rPr lang="en-US" sz="2200" dirty="0">
                <a:solidFill>
                  <a:schemeClr val="accent1">
                    <a:lumMod val="50000"/>
                  </a:schemeClr>
                </a:solidFill>
                <a:latin typeface="Comic Sans MS" panose="030F0702030302020204" pitchFamily="66" charset="0"/>
              </a:rPr>
              <a:t>and </a:t>
            </a:r>
            <a:r>
              <a:rPr lang="en-US" sz="2200" dirty="0" smtClean="0">
                <a:solidFill>
                  <a:schemeClr val="accent1">
                    <a:lumMod val="50000"/>
                  </a:schemeClr>
                </a:solidFill>
                <a:latin typeface="Comic Sans MS" panose="030F0702030302020204" pitchFamily="66" charset="0"/>
              </a:rPr>
              <a:t>10.7 </a:t>
            </a:r>
            <a:r>
              <a:rPr lang="en-US" sz="2200" dirty="0">
                <a:solidFill>
                  <a:schemeClr val="accent1">
                    <a:lumMod val="50000"/>
                  </a:schemeClr>
                </a:solidFill>
                <a:latin typeface="Comic Sans MS" panose="030F0702030302020204" pitchFamily="66" charset="0"/>
              </a:rPr>
              <a:t>MeV are predicted.</a:t>
            </a:r>
            <a:endParaRPr lang="en-US" sz="2200" dirty="0">
              <a:solidFill>
                <a:schemeClr val="accent1">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466345" y="2348714"/>
            <a:ext cx="3790988" cy="3741190"/>
          </a:xfrm>
          <a:prstGeom prst="rect">
            <a:avLst/>
          </a:prstGeom>
        </p:spPr>
      </p:pic>
      <p:pic>
        <p:nvPicPr>
          <p:cNvPr id="5" name="Picture 4"/>
          <p:cNvPicPr>
            <a:picLocks noChangeAspect="1"/>
          </p:cNvPicPr>
          <p:nvPr/>
        </p:nvPicPr>
        <p:blipFill>
          <a:blip r:embed="rId3"/>
          <a:stretch>
            <a:fillRect/>
          </a:stretch>
        </p:blipFill>
        <p:spPr>
          <a:xfrm>
            <a:off x="4417791" y="2348714"/>
            <a:ext cx="3798393" cy="3741190"/>
          </a:xfrm>
          <a:prstGeom prst="rect">
            <a:avLst/>
          </a:prstGeom>
        </p:spPr>
      </p:pic>
      <p:pic>
        <p:nvPicPr>
          <p:cNvPr id="6" name="Picture 5"/>
          <p:cNvPicPr>
            <a:picLocks noChangeAspect="1"/>
          </p:cNvPicPr>
          <p:nvPr/>
        </p:nvPicPr>
        <p:blipFill>
          <a:blip r:embed="rId4"/>
          <a:stretch>
            <a:fillRect/>
          </a:stretch>
        </p:blipFill>
        <p:spPr>
          <a:xfrm>
            <a:off x="7934668" y="2348714"/>
            <a:ext cx="3769652" cy="3741190"/>
          </a:xfrm>
          <a:prstGeom prst="rect">
            <a:avLst/>
          </a:prstGeom>
        </p:spPr>
      </p:pic>
    </p:spTree>
    <p:extLst>
      <p:ext uri="{BB962C8B-B14F-4D97-AF65-F5344CB8AC3E}">
        <p14:creationId xmlns:p14="http://schemas.microsoft.com/office/powerpoint/2010/main" val="2126382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49" y="283029"/>
            <a:ext cx="11266222" cy="1426027"/>
          </a:xfrm>
        </p:spPr>
        <p:txBody>
          <a:bodyPr>
            <a:normAutofit fontScale="90000"/>
          </a:bodyPr>
          <a:lstStyle/>
          <a:p>
            <a:pPr algn="ct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1800" b="1" i="1" dirty="0">
                <a:solidFill>
                  <a:srgbClr val="0070C0"/>
                </a:solidFill>
                <a:latin typeface="Century Schoolbook" panose="02040604050505020304" pitchFamily="18" charset="0"/>
              </a:rPr>
              <a:t>PARTICLE ACCELERATOR RESEARCH FOUNDATION – PARF</a:t>
            </a:r>
            <a:br>
              <a:rPr lang="en-US" sz="1800" b="1" i="1" dirty="0">
                <a:solidFill>
                  <a:srgbClr val="0070C0"/>
                </a:solidFill>
                <a:latin typeface="Century Schoolbook" panose="02040604050505020304" pitchFamily="18" charset="0"/>
              </a:rPr>
            </a:br>
            <a:r>
              <a:rPr lang="en-US" sz="1600" b="1" dirty="0">
                <a:latin typeface="Comic Sans MS" panose="030F0702030302020204" pitchFamily="66" charset="0"/>
              </a:rPr>
              <a:t>Presentation for Advanced Accelerator Concepts Workshop AAC2022</a:t>
            </a:r>
            <a:br>
              <a:rPr lang="en-US" sz="1600" b="1" dirty="0">
                <a:latin typeface="Comic Sans MS" panose="030F0702030302020204" pitchFamily="66" charset="0"/>
              </a:rPr>
            </a:br>
            <a:r>
              <a:rPr lang="en-US" sz="1600" b="1" dirty="0">
                <a:latin typeface="Comic Sans MS" panose="030F0702030302020204" pitchFamily="66" charset="0"/>
              </a:rPr>
              <a:t>ELECTRON CYCLOTRON RESONANCE ACCELERATOR </a:t>
            </a:r>
            <a:r>
              <a:rPr lang="en-US" sz="1600" b="1" dirty="0" err="1">
                <a:latin typeface="Comic Sans MS" panose="030F0702030302020204" pitchFamily="66" charset="0"/>
              </a:rPr>
              <a:t>eCRA</a:t>
            </a:r>
            <a:r>
              <a:rPr lang="en-US" sz="1600" b="1" dirty="0">
                <a:latin typeface="Comic Sans MS" panose="030F0702030302020204" pitchFamily="66" charset="0"/>
              </a:rPr>
              <a:t/>
            </a:r>
            <a:br>
              <a:rPr lang="en-US" sz="1600" b="1" dirty="0">
                <a:latin typeface="Comic Sans MS" panose="030F0702030302020204" pitchFamily="66" charset="0"/>
              </a:rPr>
            </a:br>
            <a:r>
              <a:rPr lang="en-US" sz="1800" b="1" dirty="0" smtClean="0">
                <a:latin typeface="Comic Sans MS" panose="030F0702030302020204" pitchFamily="66" charset="0"/>
              </a:rPr>
              <a:t/>
            </a:r>
            <a:br>
              <a:rPr lang="en-US" sz="1800" b="1" dirty="0" smtClean="0">
                <a:latin typeface="Comic Sans MS" panose="030F0702030302020204" pitchFamily="66" charset="0"/>
              </a:rPr>
            </a:br>
            <a:r>
              <a:rPr lang="en-US" sz="2200" dirty="0" smtClean="0">
                <a:solidFill>
                  <a:schemeClr val="accent1">
                    <a:lumMod val="50000"/>
                  </a:schemeClr>
                </a:solidFill>
                <a:latin typeface="Comic Sans MS" panose="030F0702030302020204" pitchFamily="66" charset="0"/>
              </a:rPr>
              <a:t>Changes for simulations of realistic </a:t>
            </a:r>
            <a:r>
              <a:rPr lang="en-US" sz="2200" dirty="0" err="1" smtClean="0">
                <a:solidFill>
                  <a:schemeClr val="accent1">
                    <a:lumMod val="50000"/>
                  </a:schemeClr>
                </a:solidFill>
                <a:latin typeface="Comic Sans MS" panose="030F0702030302020204" pitchFamily="66" charset="0"/>
              </a:rPr>
              <a:t>eCRA</a:t>
            </a:r>
            <a:r>
              <a:rPr lang="en-US" sz="2200" dirty="0" smtClean="0">
                <a:solidFill>
                  <a:schemeClr val="accent1">
                    <a:lumMod val="50000"/>
                  </a:schemeClr>
                </a:solidFill>
                <a:latin typeface="Comic Sans MS" panose="030F0702030302020204" pitchFamily="66" charset="0"/>
              </a:rPr>
              <a:t> cavities, using CST-PIC solver</a:t>
            </a:r>
            <a:endParaRPr lang="en-US" sz="2200" dirty="0">
              <a:solidFill>
                <a:schemeClr val="accent1">
                  <a:lumMod val="50000"/>
                </a:schemeClr>
              </a:solidFill>
              <a:latin typeface="Arial" panose="020B0604020202020204" pitchFamily="34" charset="0"/>
              <a:cs typeface="Arial" panose="020B0604020202020204" pitchFamily="34" charset="0"/>
            </a:endParaRPr>
          </a:p>
        </p:txBody>
      </p:sp>
      <p:sp>
        <p:nvSpPr>
          <p:cNvPr id="3" name="Subtitle 2"/>
          <p:cNvSpPr>
            <a:spLocks noGrp="1"/>
          </p:cNvSpPr>
          <p:nvPr>
            <p:ph sz="half" idx="1"/>
          </p:nvPr>
        </p:nvSpPr>
        <p:spPr>
          <a:xfrm>
            <a:off x="446049" y="2188029"/>
            <a:ext cx="4992643" cy="3988933"/>
          </a:xfrm>
        </p:spPr>
        <p:txBody>
          <a:bodyPr numCol="1">
            <a:normAutofit fontScale="70000" lnSpcReduction="20000"/>
          </a:bodyPr>
          <a:lstStyle/>
          <a:p>
            <a:pPr marL="0" indent="0">
              <a:lnSpc>
                <a:spcPct val="120000"/>
              </a:lnSpc>
              <a:buNone/>
            </a:pPr>
            <a:r>
              <a:rPr lang="en-US" b="1" i="1" dirty="0" smtClean="0">
                <a:latin typeface="Comic Sans MS" panose="030F0702030302020204" pitchFamily="66" charset="0"/>
              </a:rPr>
              <a:t>     </a:t>
            </a:r>
            <a:r>
              <a:rPr lang="en-US" sz="2600" b="1" i="1" dirty="0" smtClean="0">
                <a:latin typeface="Comic Sans MS" panose="030F0702030302020204" pitchFamily="66" charset="0"/>
              </a:rPr>
              <a:t>Idealized </a:t>
            </a:r>
            <a:r>
              <a:rPr lang="en-US" sz="2600" b="1" i="1" dirty="0" err="1">
                <a:latin typeface="Comic Sans MS" panose="030F0702030302020204" pitchFamily="66" charset="0"/>
              </a:rPr>
              <a:t>eCRA</a:t>
            </a:r>
            <a:r>
              <a:rPr lang="en-US" sz="2600" b="1" i="1" dirty="0">
                <a:latin typeface="Comic Sans MS" panose="030F0702030302020204" pitchFamily="66" charset="0"/>
              </a:rPr>
              <a:t> cavity*</a:t>
            </a:r>
          </a:p>
          <a:p>
            <a:pPr>
              <a:lnSpc>
                <a:spcPct val="120000"/>
              </a:lnSpc>
            </a:pPr>
            <a:r>
              <a:rPr lang="en-US" sz="2600" dirty="0">
                <a:latin typeface="Comic Sans MS" panose="030F0702030302020204" pitchFamily="66" charset="0"/>
              </a:rPr>
              <a:t>No irises or apertures in cavity</a:t>
            </a:r>
          </a:p>
          <a:p>
            <a:pPr>
              <a:lnSpc>
                <a:spcPct val="120000"/>
              </a:lnSpc>
            </a:pPr>
            <a:r>
              <a:rPr lang="en-US" sz="2600" dirty="0">
                <a:latin typeface="Comic Sans MS" panose="030F0702030302020204" pitchFamily="66" charset="0"/>
              </a:rPr>
              <a:t>No entry or exit beam channels</a:t>
            </a:r>
          </a:p>
          <a:p>
            <a:pPr>
              <a:lnSpc>
                <a:spcPct val="120000"/>
              </a:lnSpc>
            </a:pPr>
            <a:r>
              <a:rPr lang="en-US" sz="2600" dirty="0">
                <a:latin typeface="Comic Sans MS" panose="030F0702030302020204" pitchFamily="66" charset="0"/>
              </a:rPr>
              <a:t>Uniform external B-field</a:t>
            </a:r>
          </a:p>
          <a:p>
            <a:pPr>
              <a:lnSpc>
                <a:spcPct val="120000"/>
              </a:lnSpc>
            </a:pPr>
            <a:r>
              <a:rPr lang="en-US" sz="2600" dirty="0">
                <a:latin typeface="Comic Sans MS" panose="030F0702030302020204" pitchFamily="66" charset="0"/>
              </a:rPr>
              <a:t>Single-particle beam dynamics</a:t>
            </a:r>
          </a:p>
          <a:p>
            <a:pPr>
              <a:lnSpc>
                <a:spcPct val="120000"/>
              </a:lnSpc>
            </a:pPr>
            <a:r>
              <a:rPr lang="en-US" sz="2600" dirty="0">
                <a:latin typeface="Comic Sans MS" panose="030F0702030302020204" pitchFamily="66" charset="0"/>
              </a:rPr>
              <a:t>Steady-state solutions</a:t>
            </a:r>
          </a:p>
          <a:p>
            <a:pPr>
              <a:lnSpc>
                <a:spcPct val="120000"/>
              </a:lnSpc>
            </a:pPr>
            <a:r>
              <a:rPr lang="en-US" sz="2600" dirty="0">
                <a:latin typeface="Comic Sans MS" panose="030F0702030302020204" pitchFamily="66" charset="0"/>
              </a:rPr>
              <a:t>Fixed limit on wall heating</a:t>
            </a:r>
          </a:p>
          <a:p>
            <a:pPr marL="0" indent="0">
              <a:buNone/>
            </a:pPr>
            <a:r>
              <a:rPr lang="en-US" dirty="0"/>
              <a:t>_____________</a:t>
            </a:r>
          </a:p>
          <a:p>
            <a:pPr marL="0" indent="0">
              <a:lnSpc>
                <a:spcPct val="120000"/>
              </a:lnSpc>
              <a:buNone/>
            </a:pPr>
            <a:r>
              <a:rPr lang="en-US" sz="2600" dirty="0" smtClean="0">
                <a:latin typeface="Comic Sans MS" panose="030F0702030302020204" pitchFamily="66" charset="0"/>
              </a:rPr>
              <a:t>*</a:t>
            </a:r>
            <a:r>
              <a:rPr lang="en-US" sz="1900" dirty="0" smtClean="0">
                <a:latin typeface="Comic Sans MS" panose="030F0702030302020204" pitchFamily="66" charset="0"/>
              </a:rPr>
              <a:t>S.V. </a:t>
            </a:r>
            <a:r>
              <a:rPr lang="en-US" sz="1900" dirty="0" err="1" smtClean="0">
                <a:latin typeface="Comic Sans MS" panose="030F0702030302020204" pitchFamily="66" charset="0"/>
              </a:rPr>
              <a:t>Shchelkunov</a:t>
            </a:r>
            <a:r>
              <a:rPr lang="en-US" sz="1900" dirty="0">
                <a:latin typeface="Comic Sans MS" panose="030F0702030302020204" pitchFamily="66" charset="0"/>
              </a:rPr>
              <a:t>, </a:t>
            </a:r>
            <a:r>
              <a:rPr lang="en-US" sz="1900" dirty="0" smtClean="0">
                <a:latin typeface="Comic Sans MS" panose="030F0702030302020204" pitchFamily="66" charset="0"/>
              </a:rPr>
              <a:t>X. Chang</a:t>
            </a:r>
            <a:r>
              <a:rPr lang="en-US" sz="1900" dirty="0">
                <a:latin typeface="Comic Sans MS" panose="030F0702030302020204" pitchFamily="66" charset="0"/>
              </a:rPr>
              <a:t>,  </a:t>
            </a:r>
            <a:r>
              <a:rPr lang="en-US" sz="1900" dirty="0" smtClean="0">
                <a:latin typeface="Comic Sans MS" panose="030F0702030302020204" pitchFamily="66" charset="0"/>
              </a:rPr>
              <a:t>J.L. Hirshfield,</a:t>
            </a:r>
          </a:p>
          <a:p>
            <a:pPr marL="0" indent="0">
              <a:lnSpc>
                <a:spcPct val="120000"/>
              </a:lnSpc>
              <a:spcBef>
                <a:spcPts val="0"/>
              </a:spcBef>
              <a:buNone/>
            </a:pPr>
            <a:r>
              <a:rPr lang="en-US" sz="1900" dirty="0" smtClean="0">
                <a:latin typeface="Comic Sans MS" panose="030F0702030302020204" pitchFamily="66" charset="0"/>
              </a:rPr>
              <a:t> PRAB </a:t>
            </a:r>
            <a:r>
              <a:rPr lang="en-US" sz="1900" b="1" dirty="0" smtClean="0">
                <a:latin typeface="Comic Sans MS" panose="030F0702030302020204" pitchFamily="66" charset="0"/>
              </a:rPr>
              <a:t>25</a:t>
            </a:r>
            <a:r>
              <a:rPr lang="en-US" sz="1900" b="1" dirty="0">
                <a:latin typeface="Comic Sans MS" panose="030F0702030302020204" pitchFamily="66" charset="0"/>
              </a:rPr>
              <a:t>,</a:t>
            </a:r>
            <a:r>
              <a:rPr lang="en-US" sz="1900" dirty="0">
                <a:latin typeface="Comic Sans MS" panose="030F0702030302020204" pitchFamily="66" charset="0"/>
              </a:rPr>
              <a:t> </a:t>
            </a:r>
            <a:r>
              <a:rPr lang="en-US" sz="1900" dirty="0" smtClean="0">
                <a:latin typeface="Comic Sans MS" panose="030F0702030302020204" pitchFamily="66" charset="0"/>
              </a:rPr>
              <a:t>021301 </a:t>
            </a:r>
            <a:r>
              <a:rPr lang="en-US" sz="1900" dirty="0">
                <a:latin typeface="Comic Sans MS" panose="030F0702030302020204" pitchFamily="66" charset="0"/>
              </a:rPr>
              <a:t>(</a:t>
            </a:r>
            <a:r>
              <a:rPr lang="en-US" sz="1900" dirty="0" smtClean="0">
                <a:latin typeface="Comic Sans MS" panose="030F0702030302020204" pitchFamily="66" charset="0"/>
              </a:rPr>
              <a:t>2022).</a:t>
            </a:r>
            <a:endParaRPr lang="en-US" sz="1900" dirty="0">
              <a:latin typeface="Comic Sans MS" panose="030F0702030302020204" pitchFamily="66" charset="0"/>
            </a:endParaRPr>
          </a:p>
          <a:p>
            <a:endParaRPr lang="en-US" dirty="0"/>
          </a:p>
        </p:txBody>
      </p:sp>
      <p:sp>
        <p:nvSpPr>
          <p:cNvPr id="5" name="Content Placeholder 4"/>
          <p:cNvSpPr>
            <a:spLocks noGrp="1"/>
          </p:cNvSpPr>
          <p:nvPr>
            <p:ph sz="half" idx="2"/>
          </p:nvPr>
        </p:nvSpPr>
        <p:spPr>
          <a:xfrm>
            <a:off x="5540829" y="2188029"/>
            <a:ext cx="6531429" cy="3988933"/>
          </a:xfrm>
        </p:spPr>
        <p:txBody>
          <a:bodyPr>
            <a:normAutofit fontScale="70000" lnSpcReduction="20000"/>
          </a:bodyPr>
          <a:lstStyle/>
          <a:p>
            <a:pPr marL="0" indent="0">
              <a:lnSpc>
                <a:spcPct val="110000"/>
              </a:lnSpc>
              <a:buNone/>
            </a:pPr>
            <a:r>
              <a:rPr lang="en-US" b="1" i="1" dirty="0" smtClean="0">
                <a:latin typeface="Comic Sans MS" panose="030F0702030302020204" pitchFamily="66" charset="0"/>
              </a:rPr>
              <a:t>       </a:t>
            </a:r>
            <a:r>
              <a:rPr lang="en-US" sz="2600" b="1" i="1" dirty="0" smtClean="0">
                <a:latin typeface="Comic Sans MS" panose="030F0702030302020204" pitchFamily="66" charset="0"/>
              </a:rPr>
              <a:t>Realistic </a:t>
            </a:r>
            <a:r>
              <a:rPr lang="en-US" sz="2600" b="1" i="1" dirty="0" err="1">
                <a:latin typeface="Comic Sans MS" panose="030F0702030302020204" pitchFamily="66" charset="0"/>
              </a:rPr>
              <a:t>eCRA</a:t>
            </a:r>
            <a:r>
              <a:rPr lang="en-US" sz="2600" b="1" i="1" dirty="0">
                <a:latin typeface="Comic Sans MS" panose="030F0702030302020204" pitchFamily="66" charset="0"/>
              </a:rPr>
              <a:t> cavity</a:t>
            </a:r>
          </a:p>
          <a:p>
            <a:pPr>
              <a:lnSpc>
                <a:spcPct val="110000"/>
              </a:lnSpc>
            </a:pPr>
            <a:r>
              <a:rPr lang="en-US" sz="2600" dirty="0">
                <a:latin typeface="Comic Sans MS" panose="030F0702030302020204" pitchFamily="66" charset="0"/>
              </a:rPr>
              <a:t>Beam entry and exit apertures in cavity</a:t>
            </a:r>
          </a:p>
          <a:p>
            <a:pPr>
              <a:lnSpc>
                <a:spcPct val="110000"/>
              </a:lnSpc>
            </a:pPr>
            <a:r>
              <a:rPr lang="en-US" sz="2600" dirty="0">
                <a:latin typeface="Comic Sans MS" panose="030F0702030302020204" pitchFamily="66" charset="0"/>
              </a:rPr>
              <a:t>Waveguide irises, with </a:t>
            </a:r>
            <a:r>
              <a:rPr lang="en-US" sz="2600" dirty="0" smtClean="0">
                <a:latin typeface="Comic Sans MS" panose="030F0702030302020204" pitchFamily="66" charset="0"/>
              </a:rPr>
              <a:t>selected  </a:t>
            </a:r>
            <a:r>
              <a:rPr lang="el-GR" sz="2600" i="1" dirty="0" smtClean="0">
                <a:latin typeface="Comic Sans MS" panose="030F0702030302020204" pitchFamily="66" charset="0"/>
              </a:rPr>
              <a:t>β</a:t>
            </a:r>
            <a:r>
              <a:rPr lang="en-US" sz="2600" dirty="0">
                <a:latin typeface="Comic Sans MS" panose="030F0702030302020204" pitchFamily="66" charset="0"/>
              </a:rPr>
              <a:t> </a:t>
            </a:r>
            <a:r>
              <a:rPr lang="en-US" sz="2600" dirty="0" smtClean="0">
                <a:latin typeface="Comic Sans MS" panose="030F0702030302020204" pitchFamily="66" charset="0"/>
              </a:rPr>
              <a:t>= Pin/</a:t>
            </a:r>
            <a:r>
              <a:rPr lang="en-US" sz="2600" dirty="0" err="1" smtClean="0">
                <a:latin typeface="Comic Sans MS" panose="030F0702030302020204" pitchFamily="66" charset="0"/>
              </a:rPr>
              <a:t>Pwall</a:t>
            </a:r>
            <a:endParaRPr lang="en-US" sz="2600" dirty="0">
              <a:latin typeface="Comic Sans MS" panose="030F0702030302020204" pitchFamily="66" charset="0"/>
            </a:endParaRPr>
          </a:p>
          <a:p>
            <a:pPr>
              <a:lnSpc>
                <a:spcPct val="110000"/>
              </a:lnSpc>
            </a:pPr>
            <a:r>
              <a:rPr lang="en-US" sz="2600" dirty="0">
                <a:latin typeface="Comic Sans MS" panose="030F0702030302020204" pitchFamily="66" charset="0"/>
              </a:rPr>
              <a:t>Transient beam </a:t>
            </a:r>
            <a:r>
              <a:rPr lang="en-US" sz="2600" dirty="0" smtClean="0">
                <a:latin typeface="Comic Sans MS" panose="030F0702030302020204" pitchFamily="66" charset="0"/>
              </a:rPr>
              <a:t>dynamics</a:t>
            </a:r>
          </a:p>
          <a:p>
            <a:pPr>
              <a:lnSpc>
                <a:spcPct val="110000"/>
              </a:lnSpc>
            </a:pPr>
            <a:r>
              <a:rPr lang="en-US" sz="2600" dirty="0" smtClean="0">
                <a:latin typeface="Comic Sans MS" panose="030F0702030302020204" pitchFamily="66" charset="0"/>
              </a:rPr>
              <a:t>Realistic external B-field</a:t>
            </a:r>
            <a:endParaRPr lang="en-US" sz="2600" dirty="0">
              <a:latin typeface="Comic Sans MS" panose="030F0702030302020204" pitchFamily="66" charset="0"/>
            </a:endParaRPr>
          </a:p>
          <a:p>
            <a:pPr>
              <a:lnSpc>
                <a:spcPct val="110000"/>
              </a:lnSpc>
            </a:pPr>
            <a:r>
              <a:rPr lang="en-US" sz="2600" dirty="0" smtClean="0">
                <a:latin typeface="Comic Sans MS" panose="030F0702030302020204" pitchFamily="66" charset="0"/>
              </a:rPr>
              <a:t>Includes </a:t>
            </a:r>
            <a:r>
              <a:rPr lang="en-US" sz="2600" dirty="0">
                <a:latin typeface="Comic Sans MS" panose="030F0702030302020204" pitchFamily="66" charset="0"/>
              </a:rPr>
              <a:t>space-charge effects</a:t>
            </a:r>
          </a:p>
          <a:p>
            <a:pPr>
              <a:lnSpc>
                <a:spcPct val="110000"/>
              </a:lnSpc>
            </a:pPr>
            <a:r>
              <a:rPr lang="en-US" sz="2600" dirty="0" smtClean="0">
                <a:latin typeface="Comic Sans MS" panose="030F0702030302020204" pitchFamily="66" charset="0"/>
              </a:rPr>
              <a:t>May use </a:t>
            </a:r>
            <a:r>
              <a:rPr lang="en-US" sz="2600" dirty="0">
                <a:latin typeface="Comic Sans MS" panose="030F0702030302020204" pitchFamily="66" charset="0"/>
              </a:rPr>
              <a:t>artificial low-Q </a:t>
            </a:r>
            <a:r>
              <a:rPr lang="en-US" sz="2600" dirty="0" smtClean="0">
                <a:latin typeface="Comic Sans MS" panose="030F0702030302020204" pitchFamily="66" charset="0"/>
              </a:rPr>
              <a:t>(SS) cavity </a:t>
            </a:r>
            <a:r>
              <a:rPr lang="en-US" sz="2600" dirty="0">
                <a:latin typeface="Comic Sans MS" panose="030F0702030302020204" pitchFamily="66" charset="0"/>
              </a:rPr>
              <a:t>that shortens fill-time to </a:t>
            </a:r>
            <a:r>
              <a:rPr lang="en-US" sz="2600" dirty="0" smtClean="0">
                <a:latin typeface="Comic Sans MS" panose="030F0702030302020204" pitchFamily="66" charset="0"/>
              </a:rPr>
              <a:t>shorten run times.</a:t>
            </a:r>
            <a:endParaRPr lang="en-US" sz="2600" dirty="0">
              <a:latin typeface="Comic Sans MS" panose="030F0702030302020204" pitchFamily="66" charset="0"/>
            </a:endParaRPr>
          </a:p>
          <a:p>
            <a:pPr>
              <a:lnSpc>
                <a:spcPct val="110000"/>
              </a:lnSpc>
            </a:pPr>
            <a:r>
              <a:rPr lang="en-US" sz="2600" dirty="0">
                <a:latin typeface="Comic Sans MS" panose="030F0702030302020204" pitchFamily="66" charset="0"/>
              </a:rPr>
              <a:t>U</a:t>
            </a:r>
            <a:r>
              <a:rPr lang="en-US" sz="2600" dirty="0" smtClean="0">
                <a:latin typeface="Comic Sans MS" panose="030F0702030302020204" pitchFamily="66" charset="0"/>
              </a:rPr>
              <a:t>ses beryllium </a:t>
            </a:r>
            <a:r>
              <a:rPr lang="en-US" sz="2600" dirty="0">
                <a:latin typeface="Comic Sans MS" panose="030F0702030302020204" pitchFamily="66" charset="0"/>
              </a:rPr>
              <a:t>foil beam window to contain cavity RF </a:t>
            </a:r>
            <a:r>
              <a:rPr lang="en-US" sz="2600" dirty="0" smtClean="0">
                <a:latin typeface="Comic Sans MS" panose="030F0702030302020204" pitchFamily="66" charset="0"/>
              </a:rPr>
              <a:t>fields and to limit RF losses.</a:t>
            </a:r>
          </a:p>
          <a:p>
            <a:endParaRPr lang="en-US" dirty="0"/>
          </a:p>
          <a:p>
            <a:pPr marL="0" indent="0">
              <a:buNone/>
            </a:pPr>
            <a:endParaRPr lang="en-US" dirty="0"/>
          </a:p>
        </p:txBody>
      </p:sp>
    </p:spTree>
    <p:extLst>
      <p:ext uri="{BB962C8B-B14F-4D97-AF65-F5344CB8AC3E}">
        <p14:creationId xmlns:p14="http://schemas.microsoft.com/office/powerpoint/2010/main" val="3886241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1714</Words>
  <Application>Microsoft Office PowerPoint</Application>
  <PresentationFormat>Widescreen</PresentationFormat>
  <Paragraphs>69</Paragraphs>
  <Slides>16</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Schoolbook</vt:lpstr>
      <vt:lpstr>Comic Sans MS</vt:lpstr>
      <vt:lpstr>Office Theme</vt:lpstr>
      <vt:lpstr>PARTICLE ACCELERATOR RESEARCH FOUNDATION – PARF Presentation for Advanced Accelerator Concepts Workshop AAC2022 ELECTRON CYCLOTRON RESONANCE ACCELERATOR eCRA</vt:lpstr>
      <vt:lpstr>PARTICLE ACCELERATOR RESEARCH FOUNDATION – PARF Presentation for Advanced Accelerator Concepts Workshop AAC2022 ELECTRON CYCLOTRON RESONANCE ACCELERATOR eCRA  Layout of a TE-111 eCRA cavity</vt:lpstr>
      <vt:lpstr>PARTICLE ACCELERATOR RESEARCH FOUNDATION – PARF Presentation for Advanced Accelerator Concepts Workshop AAC2022 ELECTRON CYCLOTRON RESONANCE ACCELERATOR eCRA  Examples of particle orbits in an idealized S-band TE-111 eCRA cavity. Note the acceleration in  a single turn, the absence of bunching,  and the scanning nature of the accelerated beam.</vt:lpstr>
      <vt:lpstr>PARTICLE ACCELERATOR RESEARCH FOUNDATION – PARF Presentation for Advanced Accelerator Concepts Workshop AAC2022 ELECTRON CYCLOTRON RESONANCE ACCELERATOR eCRA  Acceleration predictions in an eCRA cavity, with effective gradients for L = 6.1 cm of  44, 87, 166, 239, and 315 MVm. Note:  E(0) = 1.58 Ew.</vt:lpstr>
      <vt:lpstr>PARTICLE ACCELERATOR RESEARCH FOUNDATION – PARF Presentation for Advanced Accelerator Concepts Workshop AAC2022 ELECTRON CYCLOTRON RESONANCE ACCELERATOR eCRA  Energy gains in eCRA as functions of magnetic field, for several Ew’s. </vt:lpstr>
      <vt:lpstr>PARTICLE ACCELERATOR RESEARCH FOUNDATION – PARF Presentation for Advanced Accelerator Concepts Workshop AAC2022 ELECTRON CYCLOTRON RESONANCE ACCELERATOR eCRA  Peak power needed to sustain a given Ew, limits to heat load on cavity walls @100 W/cm2, and duty factors consistent with these, for several cavity radii. </vt:lpstr>
      <vt:lpstr>PARTICLE ACCELERATOR RESEARCH FOUNDATION – PARF Presentation for Advanced Accelerator Concepts Workshop AAC2022 ELECTRON CYCLOTRON RESONANCE ACCELERATOR eCRA  Average beam power, average beam current, and efficiency; vs peak RF power for Ew = 40 MV/m.  Note:  For these cavity radii, accelerations up to 4.03, 4.36, and 4.58 MeV are predicted.</vt:lpstr>
      <vt:lpstr>PARTICLE ACCELERATOR RESEARCH FOUNDATION – PARF Presentation for Advanced Accelerator Concepts Workshop AAC2022 ELECTRON CYCLOTRON RESONANCE ACCELERATOR eCRA  Average beam power, average beam current, and efficiency; vs peak RF power with Ew =100 MV/m. Note:  For these cavity radii, accelerations up to 9.7, 10.2, and 10.7 MeV are predicted.</vt:lpstr>
      <vt:lpstr> PARTICLE ACCELERATOR RESEARCH FOUNDATION – PARF Presentation for Advanced Accelerator Concepts Workshop AAC2022 ELECTRON CYCLOTRON RESONANCE ACCELERATOR eCRA  Changes for simulations of realistic eCRA cavities, using CST-PIC solver</vt:lpstr>
      <vt:lpstr>PARTICLE ACCELERATOR RESEARCH FOUNDATION – PARF Presentation for Advanced Accelerator Concepts Workshop AAC2022 ELECTRON CYCLOTRON RESONANCE ACCELERATOR eCRA  Planned eCRA test stand to  be built at BNL</vt:lpstr>
      <vt:lpstr>PARTICLE ACCELERATOR RESEARCH FOUNDATION – PARF Presentation for Advanced Accelerator Concepts Workshop AAC2022 ELECTRON CYCLOTRON RESONANCE ACCELERATOR eCRA  Realistic Magnetic Field  Magnet structure and field are plotted along the axis, based on use of available coils.  The eCRA cavity is in the right-hand gap, and a pump-out port and gate valve are in the left-hand gap . </vt:lpstr>
      <vt:lpstr>PARTICLE ACCELERATOR RESEARCH FOUNDATION – PARF Presentation for Advanced Accelerator Concepts Workshop AAC2022 ELECTRON CYCLOTRON RESONANCE ACCELERATOR eCRA  Examples of results obtained from a CST PIC solver run  Parameters:  initial beam energy 100 keV; beam final energy 3.5 MeV; beam current 4.4 A; beam power gain 15 MW, input power 25 MW; RF efficiency 60%; peak RF field in cavity 49 MV/m; beam turn-on time 293 ns; beam radius 1 mm; cavity frequency 2.84088 GHz; cavity length and radius both 6.0 cm; magnetic field 0.36 T.   reflections vs time                               power transfer from RF to beam vs time                     beam orbit visualized      (units are square root of power)                    (700 ns corresponds to about 2000 turns)   (right wall of cavity is transparent to beam)              .                                                                                          .</vt:lpstr>
      <vt:lpstr>PARTICLE ACCELERATOR RESEARCH FOUNDATION – PARF Presentation for Advanced Accelerator Concepts Workshop AAC2022 ELECTRON CYCLOTRON RESONANCE ACCELERATOR eCRA  Two more examples from CST PIC solver that show the limits in eCRA imposed by the coupling factor 𝛽  in giving an upper limit to efficiency, namely   (𝛽 – 1)/ 𝛽.    Coupling 𝛽 = 2; total input power = 25 MW;                Coupling 𝛽 = 3.5; total input power = 25 MW;         beam power = 11 MW; current = 6A;                          beam power = 18 MW; current = 9A;     energy = 1.9 MeV; efficiency = 44%                           energy = 2.0 MeV; efficiency = 72% </vt:lpstr>
      <vt:lpstr>PARTICLE ACCELERATOR RESEARCH FOUNDATION – PARF Presentation for Advanced Accelerator Concepts Workshop AAC2022 ELECTRON CYCLOTRON RESONANCE ACCELERATOR eCRA  What is the optimal operating frequency for eCRA?</vt:lpstr>
      <vt:lpstr>PARTICLE ACCELERATOR RESEARCH FOUNDATION – PARF Presentation for Advanced Accelerator Concepts Workshop AAC2022 ELECTRON CYCLOTRON RESONANCE ACCELERATOR eCRA  Conceptual layout of an eCRA-based horizontal scanning x-ray source  to replace radioactive Co-60 gamma sources.  Note:  A 1 MCi Co-60 source produces about 7 kW of 1.2 MeV gammas; while a 3.5 MeV, 20 kW e-beam can produce a spectrum of x-rays of roughly equivalent power centered at about 1.2 MeV.    1: beam source;  2: eCRA cavity; 3: diverging B-field;  4: beam target and x-ray source; 5:  main field coils; 6: reversed field coil  </vt:lpstr>
      <vt:lpstr>PARTICLE ACCELERATOR RESEARCH FOUNDATION – PARF Presentation for Advanced Accelerator Concepts Workshop AAC2022 ELECTRON CYCLOTRON RESONANCE ACCELERATOR eCRA  CONCLUSIONS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PARTICLE ACCELERATOR RESEARCH FOUNDATION – PARF presentation for Advanced Accelerator Concepts Workshop AAC2022 ELECTRON CYCLOTRON RESONANCE ACCELATOR eCRA</dc:title>
  <dc:creator>Hirshfield, Jay</dc:creator>
  <cp:lastModifiedBy>Hirshfield, Jay</cp:lastModifiedBy>
  <cp:revision>90</cp:revision>
  <dcterms:created xsi:type="dcterms:W3CDTF">2022-11-05T14:54:47Z</dcterms:created>
  <dcterms:modified xsi:type="dcterms:W3CDTF">2022-11-08T15:26:10Z</dcterms:modified>
</cp:coreProperties>
</file>