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8" r:id="rId3"/>
    <p:sldId id="258" r:id="rId4"/>
    <p:sldId id="262" r:id="rId5"/>
    <p:sldId id="267" r:id="rId6"/>
    <p:sldId id="263" r:id="rId7"/>
    <p:sldId id="266" r:id="rId8"/>
    <p:sldId id="265" r:id="rId9"/>
    <p:sldId id="264" r:id="rId10"/>
    <p:sldId id="269"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3539" autoAdjust="0"/>
  </p:normalViewPr>
  <p:slideViewPr>
    <p:cSldViewPr snapToGrid="0">
      <p:cViewPr>
        <p:scale>
          <a:sx n="70" d="100"/>
          <a:sy n="70" d="100"/>
        </p:scale>
        <p:origin x="388"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9FD50-E9D8-4FFA-A60C-EA15C8CFFEE6}"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EC0DB-8490-4BCE-A466-959BC62AFB79}" type="slidenum">
              <a:rPr lang="en-US" smtClean="0"/>
              <a:t>‹#›</a:t>
            </a:fld>
            <a:endParaRPr lang="en-US"/>
          </a:p>
        </p:txBody>
      </p:sp>
    </p:spTree>
    <p:extLst>
      <p:ext uri="{BB962C8B-B14F-4D97-AF65-F5344CB8AC3E}">
        <p14:creationId xmlns:p14="http://schemas.microsoft.com/office/powerpoint/2010/main" val="382741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EC0DB-8490-4BCE-A466-959BC62AFB79}" type="slidenum">
              <a:rPr lang="en-US" smtClean="0"/>
              <a:t>9</a:t>
            </a:fld>
            <a:endParaRPr lang="en-US"/>
          </a:p>
        </p:txBody>
      </p:sp>
    </p:spTree>
    <p:extLst>
      <p:ext uri="{BB962C8B-B14F-4D97-AF65-F5344CB8AC3E}">
        <p14:creationId xmlns:p14="http://schemas.microsoft.com/office/powerpoint/2010/main" val="417613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12A2B2-153E-4F72-94B9-97431136DAA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224853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12A2B2-153E-4F72-94B9-97431136DAA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344352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12A2B2-153E-4F72-94B9-97431136DAA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416556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12A2B2-153E-4F72-94B9-97431136DAA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44591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12A2B2-153E-4F72-94B9-97431136DAA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234361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12A2B2-153E-4F72-94B9-97431136DAA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335308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12A2B2-153E-4F72-94B9-97431136DAA6}"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83863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12A2B2-153E-4F72-94B9-97431136DAA6}"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50001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2A2B2-153E-4F72-94B9-97431136DAA6}"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95859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12A2B2-153E-4F72-94B9-97431136DAA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141587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12A2B2-153E-4F72-94B9-97431136DAA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444F1-68B0-4855-8B9D-C3C1D13FDA26}" type="slidenum">
              <a:rPr lang="en-US" smtClean="0"/>
              <a:t>‹#›</a:t>
            </a:fld>
            <a:endParaRPr lang="en-US"/>
          </a:p>
        </p:txBody>
      </p:sp>
    </p:spTree>
    <p:extLst>
      <p:ext uri="{BB962C8B-B14F-4D97-AF65-F5344CB8AC3E}">
        <p14:creationId xmlns:p14="http://schemas.microsoft.com/office/powerpoint/2010/main" val="174531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2A2B2-153E-4F72-94B9-97431136DAA6}"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444F1-68B0-4855-8B9D-C3C1D13FDA26}" type="slidenum">
              <a:rPr lang="en-US" smtClean="0"/>
              <a:t>‹#›</a:t>
            </a:fld>
            <a:endParaRPr lang="en-US"/>
          </a:p>
        </p:txBody>
      </p:sp>
    </p:spTree>
    <p:extLst>
      <p:ext uri="{BB962C8B-B14F-4D97-AF65-F5344CB8AC3E}">
        <p14:creationId xmlns:p14="http://schemas.microsoft.com/office/powerpoint/2010/main" val="3951582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689" y="347242"/>
            <a:ext cx="11435787" cy="2619242"/>
          </a:xfrm>
        </p:spPr>
        <p:txBody>
          <a:bodyPr>
            <a:normAutofit fontScale="90000"/>
          </a:bodyPr>
          <a:lstStyle/>
          <a:p>
            <a:r>
              <a:rPr lang="en-US" sz="2400" dirty="0" smtClean="0">
                <a:latin typeface="Comic Sans MS" panose="030F0702030302020204" pitchFamily="66" charset="0"/>
              </a:rPr>
              <a:t/>
            </a:r>
            <a:br>
              <a:rPr lang="en-US" sz="2400" dirty="0" smtClean="0">
                <a:latin typeface="Comic Sans MS" panose="030F0702030302020204" pitchFamily="66" charset="0"/>
              </a:rPr>
            </a:br>
            <a:r>
              <a:rPr lang="en-US" sz="2400" dirty="0">
                <a:latin typeface="Comic Sans MS" panose="030F0702030302020204" pitchFamily="66" charset="0"/>
              </a:rPr>
              <a:t/>
            </a:r>
            <a:br>
              <a:rPr lang="en-US" sz="2400" dirty="0">
                <a:latin typeface="Comic Sans MS" panose="030F0702030302020204" pitchFamily="66" charset="0"/>
              </a:rPr>
            </a:br>
            <a:r>
              <a:rPr lang="en-US" sz="2400" dirty="0" smtClean="0">
                <a:latin typeface="Comic Sans MS" panose="030F0702030302020204" pitchFamily="66" charset="0"/>
              </a:rPr>
              <a:t/>
            </a:r>
            <a:br>
              <a:rPr lang="en-US" sz="2400" dirty="0" smtClean="0">
                <a:latin typeface="Comic Sans MS" panose="030F0702030302020204" pitchFamily="66" charset="0"/>
              </a:rPr>
            </a:br>
            <a:r>
              <a:rPr lang="en-US" sz="2400" dirty="0" smtClean="0">
                <a:latin typeface="Comic Sans MS" panose="030F0702030302020204" pitchFamily="66" charset="0"/>
              </a:rPr>
              <a:t/>
            </a:r>
            <a:br>
              <a:rPr lang="en-US" sz="2400" dirty="0" smtClean="0">
                <a:latin typeface="Comic Sans MS" panose="030F0702030302020204" pitchFamily="66" charset="0"/>
              </a:rPr>
            </a:br>
            <a:r>
              <a:rPr lang="en-US" sz="2400" dirty="0">
                <a:latin typeface="Comic Sans MS" panose="030F0702030302020204" pitchFamily="66" charset="0"/>
              </a:rPr>
              <a:t/>
            </a:r>
            <a:br>
              <a:rPr lang="en-US" sz="2400" dirty="0">
                <a:latin typeface="Comic Sans MS" panose="030F0702030302020204" pitchFamily="66" charset="0"/>
              </a:rPr>
            </a:br>
            <a:r>
              <a:rPr lang="en-US" sz="2000" b="1" i="1" dirty="0" smtClean="0">
                <a:solidFill>
                  <a:schemeClr val="accent1">
                    <a:lumMod val="75000"/>
                  </a:schemeClr>
                </a:solidFill>
                <a:latin typeface="Century Schoolbook" panose="02040604050505020304" pitchFamily="18" charset="0"/>
              </a:rPr>
              <a:t>Omega-P R&amp;D, Inc.</a:t>
            </a:r>
            <a:br>
              <a:rPr lang="en-US" sz="2000" b="1" i="1" dirty="0" smtClean="0">
                <a:solidFill>
                  <a:schemeClr val="accent1">
                    <a:lumMod val="75000"/>
                  </a:schemeClr>
                </a:solidFill>
                <a:latin typeface="Century Schoolbook" panose="02040604050505020304" pitchFamily="18" charset="0"/>
              </a:rPr>
            </a:br>
            <a:r>
              <a:rPr lang="en-US" sz="1800" dirty="0" smtClean="0">
                <a:latin typeface="Comic Sans MS" panose="030F0702030302020204" pitchFamily="66" charset="0"/>
              </a:rPr>
              <a:t>Presentation at 2022 Advanced Accelerator Concepts Workshop</a:t>
            </a:r>
            <a:r>
              <a:rPr lang="en-US" sz="2400" dirty="0" smtClean="0">
                <a:latin typeface="Comic Sans MS" panose="030F0702030302020204" pitchFamily="66" charset="0"/>
              </a:rPr>
              <a:t/>
            </a:r>
            <a:br>
              <a:rPr lang="en-US" sz="2400" dirty="0" smtClean="0">
                <a:latin typeface="Comic Sans MS" panose="030F0702030302020204" pitchFamily="66" charset="0"/>
              </a:rPr>
            </a:br>
            <a:r>
              <a:rPr lang="en-US" sz="2400" dirty="0" smtClean="0">
                <a:latin typeface="Comic Sans MS" panose="030F0702030302020204" pitchFamily="66" charset="0"/>
              </a:rPr>
              <a:t/>
            </a:r>
            <a:br>
              <a:rPr lang="en-US" sz="2400" dirty="0" smtClean="0">
                <a:latin typeface="Comic Sans MS" panose="030F0702030302020204" pitchFamily="66" charset="0"/>
              </a:rPr>
            </a:br>
            <a:r>
              <a:rPr lang="en-US" sz="2700" b="1" cap="all" dirty="0" smtClean="0">
                <a:solidFill>
                  <a:srgbClr val="0070C0"/>
                </a:solidFill>
                <a:latin typeface="Comic Sans MS" panose="030F0702030302020204" pitchFamily="66" charset="0"/>
              </a:rPr>
              <a:t>HIGHLY-EFFICIENT 20-MW L-BAND MULTI-BEAM KLYSTRON*</a:t>
            </a:r>
            <a:r>
              <a:rPr lang="en-US" sz="2700" dirty="0" smtClean="0">
                <a:solidFill>
                  <a:srgbClr val="0070C0"/>
                </a:solidFill>
                <a:latin typeface="Comic Sans MS" panose="030F0702030302020204" pitchFamily="66" charset="0"/>
              </a:rPr>
              <a:t/>
            </a:r>
            <a:br>
              <a:rPr lang="en-US" sz="2700" dirty="0" smtClean="0">
                <a:solidFill>
                  <a:srgbClr val="0070C0"/>
                </a:solidFill>
                <a:latin typeface="Comic Sans MS" panose="030F0702030302020204" pitchFamily="66" charset="0"/>
              </a:rPr>
            </a:br>
            <a:r>
              <a:rPr lang="en-US" sz="2700" dirty="0" smtClean="0">
                <a:solidFill>
                  <a:srgbClr val="0070C0"/>
                </a:solidFill>
                <a:latin typeface="Comic Sans MS" panose="030F0702030302020204" pitchFamily="66" charset="0"/>
              </a:rPr>
              <a:t/>
            </a:r>
            <a:br>
              <a:rPr lang="en-US" sz="2700" dirty="0" smtClean="0">
                <a:solidFill>
                  <a:srgbClr val="0070C0"/>
                </a:solidFill>
                <a:latin typeface="Comic Sans MS" panose="030F0702030302020204" pitchFamily="66" charset="0"/>
              </a:rPr>
            </a:br>
            <a:r>
              <a:rPr lang="en-US" sz="2200" dirty="0" smtClean="0">
                <a:latin typeface="Comic Sans MS" panose="030F0702030302020204" pitchFamily="66" charset="0"/>
              </a:rPr>
              <a:t>Vladimir </a:t>
            </a:r>
            <a:r>
              <a:rPr lang="en-US" sz="2200" dirty="0">
                <a:latin typeface="Comic Sans MS" panose="030F0702030302020204" pitchFamily="66" charset="0"/>
              </a:rPr>
              <a:t>E. </a:t>
            </a:r>
            <a:r>
              <a:rPr lang="en-US" sz="2200" dirty="0" err="1">
                <a:latin typeface="Comic Sans MS" panose="030F0702030302020204" pitchFamily="66" charset="0"/>
              </a:rPr>
              <a:t>Teryaev</a:t>
            </a:r>
            <a:r>
              <a:rPr lang="en-US" sz="2200" dirty="0">
                <a:latin typeface="Comic Sans MS" panose="030F0702030302020204" pitchFamily="66" charset="0"/>
              </a:rPr>
              <a:t>, </a:t>
            </a:r>
            <a:r>
              <a:rPr lang="en-US" sz="2200" dirty="0" err="1">
                <a:latin typeface="Comic Sans MS" panose="030F0702030302020204" pitchFamily="66" charset="0"/>
              </a:rPr>
              <a:t>Budker</a:t>
            </a:r>
            <a:r>
              <a:rPr lang="en-US" sz="2200" dirty="0">
                <a:latin typeface="Comic Sans MS" panose="030F0702030302020204" pitchFamily="66" charset="0"/>
              </a:rPr>
              <a:t> Institute of Nuclear Physics, 630090 Novosibirsk, Russia</a:t>
            </a:r>
            <a:br>
              <a:rPr lang="en-US" sz="2200" dirty="0">
                <a:latin typeface="Comic Sans MS" panose="030F0702030302020204" pitchFamily="66" charset="0"/>
              </a:rPr>
            </a:br>
            <a:r>
              <a:rPr lang="en-US" sz="2200" dirty="0">
                <a:latin typeface="Comic Sans MS" panose="030F0702030302020204" pitchFamily="66" charset="0"/>
              </a:rPr>
              <a:t>Nikolay </a:t>
            </a:r>
            <a:r>
              <a:rPr lang="en-US" sz="2200" dirty="0" err="1">
                <a:latin typeface="Comic Sans MS" panose="030F0702030302020204" pitchFamily="66" charset="0"/>
              </a:rPr>
              <a:t>Solyak</a:t>
            </a:r>
            <a:r>
              <a:rPr lang="en-US" sz="2200" dirty="0">
                <a:latin typeface="Comic Sans MS" panose="030F0702030302020204" pitchFamily="66" charset="0"/>
              </a:rPr>
              <a:t>, Fermi National Accelerator Laboratory, Batavia, </a:t>
            </a:r>
            <a:r>
              <a:rPr lang="en-US" sz="2200" dirty="0" smtClean="0">
                <a:latin typeface="Comic Sans MS" panose="030F0702030302020204" pitchFamily="66" charset="0"/>
              </a:rPr>
              <a:t>IL 60510-5011 </a:t>
            </a:r>
            <a:r>
              <a:rPr lang="en-US" sz="2200" dirty="0">
                <a:latin typeface="Comic Sans MS" panose="030F0702030302020204" pitchFamily="66" charset="0"/>
              </a:rPr>
              <a:t/>
            </a:r>
            <a:br>
              <a:rPr lang="en-US" sz="2200" dirty="0">
                <a:latin typeface="Comic Sans MS" panose="030F0702030302020204" pitchFamily="66" charset="0"/>
              </a:rPr>
            </a:br>
            <a:r>
              <a:rPr lang="en-US" sz="2200" dirty="0">
                <a:latin typeface="Comic Sans MS" panose="030F0702030302020204" pitchFamily="66" charset="0"/>
              </a:rPr>
              <a:t> </a:t>
            </a:r>
            <a:r>
              <a:rPr lang="en-US" sz="2200" dirty="0" err="1">
                <a:latin typeface="Comic Sans MS" panose="030F0702030302020204" pitchFamily="66" charset="0"/>
              </a:rPr>
              <a:t>Xiangyun</a:t>
            </a:r>
            <a:r>
              <a:rPr lang="en-US" sz="2200" dirty="0">
                <a:latin typeface="Comic Sans MS" panose="030F0702030302020204" pitchFamily="66" charset="0"/>
              </a:rPr>
              <a:t> </a:t>
            </a:r>
            <a:r>
              <a:rPr lang="en-US" sz="2200" dirty="0" smtClean="0">
                <a:latin typeface="Comic Sans MS" panose="030F0702030302020204" pitchFamily="66" charset="0"/>
              </a:rPr>
              <a:t>Chang</a:t>
            </a:r>
            <a:r>
              <a:rPr lang="en-US" sz="2200" u="sng" dirty="0">
                <a:latin typeface="Comic Sans MS" panose="030F0702030302020204" pitchFamily="66" charset="0"/>
              </a:rPr>
              <a:t> </a:t>
            </a:r>
            <a:r>
              <a:rPr lang="en-US" sz="2200" dirty="0" smtClean="0">
                <a:latin typeface="Comic Sans MS" panose="030F0702030302020204" pitchFamily="66" charset="0"/>
              </a:rPr>
              <a:t>and </a:t>
            </a:r>
            <a:r>
              <a:rPr lang="en-US" sz="2200" u="sng" dirty="0">
                <a:latin typeface="Comic Sans MS" panose="030F0702030302020204" pitchFamily="66" charset="0"/>
              </a:rPr>
              <a:t>Jay L. Hirshfield</a:t>
            </a:r>
            <a:r>
              <a:rPr lang="en-US" sz="2200" dirty="0">
                <a:latin typeface="Comic Sans MS" panose="030F0702030302020204" pitchFamily="66" charset="0"/>
              </a:rPr>
              <a:t>, Omega-P R&amp;D, Inc., New Haven, </a:t>
            </a:r>
            <a:r>
              <a:rPr lang="en-US" sz="2200" dirty="0" smtClean="0">
                <a:latin typeface="Comic Sans MS" panose="030F0702030302020204" pitchFamily="66" charset="0"/>
              </a:rPr>
              <a:t>CT 06511</a:t>
            </a:r>
            <a:endParaRPr lang="en-US" sz="2200" dirty="0">
              <a:latin typeface="Comic Sans MS" panose="030F0702030302020204" pitchFamily="66" charset="0"/>
            </a:endParaRPr>
          </a:p>
        </p:txBody>
      </p:sp>
      <p:sp>
        <p:nvSpPr>
          <p:cNvPr id="3" name="Subtitle 2"/>
          <p:cNvSpPr>
            <a:spLocks noGrp="1"/>
          </p:cNvSpPr>
          <p:nvPr>
            <p:ph type="subTitle" idx="1"/>
          </p:nvPr>
        </p:nvSpPr>
        <p:spPr>
          <a:xfrm>
            <a:off x="338329" y="3200400"/>
            <a:ext cx="11514148" cy="3657600"/>
          </a:xfrm>
          <a:solidFill>
            <a:schemeClr val="accent4">
              <a:lumMod val="20000"/>
              <a:lumOff val="80000"/>
            </a:schemeClr>
          </a:solidFill>
          <a:ln>
            <a:solidFill>
              <a:srgbClr val="FF0000"/>
            </a:solidFill>
          </a:ln>
        </p:spPr>
        <p:txBody>
          <a:bodyPr>
            <a:normAutofit lnSpcReduction="10000"/>
          </a:bodyPr>
          <a:lstStyle/>
          <a:p>
            <a:pPr algn="l">
              <a:lnSpc>
                <a:spcPct val="100000"/>
              </a:lnSpc>
            </a:pPr>
            <a:r>
              <a:rPr lang="en-US" sz="2100" b="1" dirty="0" smtClean="0">
                <a:latin typeface="Comic Sans MS" panose="030F0702030302020204" pitchFamily="66" charset="0"/>
              </a:rPr>
              <a:t>Abstract of talk:   </a:t>
            </a:r>
            <a:r>
              <a:rPr lang="en-US" sz="2100" dirty="0" smtClean="0">
                <a:latin typeface="Comic Sans MS" panose="030F0702030302020204" pitchFamily="66" charset="0"/>
              </a:rPr>
              <a:t>A relatively new </a:t>
            </a:r>
            <a:r>
              <a:rPr lang="en-US" sz="2100" dirty="0">
                <a:latin typeface="Comic Sans MS" panose="030F0702030302020204" pitchFamily="66" charset="0"/>
              </a:rPr>
              <a:t>concept for a high-power L-band RF amplifier is described, namely a </a:t>
            </a:r>
            <a:r>
              <a:rPr lang="en-US" sz="2100" b="1" u="sng" dirty="0">
                <a:solidFill>
                  <a:schemeClr val="accent5">
                    <a:lumMod val="75000"/>
                  </a:schemeClr>
                </a:solidFill>
                <a:latin typeface="Comic Sans MS" panose="030F0702030302020204" pitchFamily="66" charset="0"/>
              </a:rPr>
              <a:t>Two-Stage</a:t>
            </a:r>
            <a:r>
              <a:rPr lang="en-US" sz="2100" dirty="0">
                <a:latin typeface="Comic Sans MS" panose="030F0702030302020204" pitchFamily="66" charset="0"/>
              </a:rPr>
              <a:t> Multi Beam Klystron (TS-MBK) operating with </a:t>
            </a:r>
            <a:r>
              <a:rPr lang="en-US" sz="2100" u="sng" dirty="0">
                <a:latin typeface="Comic Sans MS" panose="030F0702030302020204" pitchFamily="66" charset="0"/>
              </a:rPr>
              <a:t>12 </a:t>
            </a:r>
            <a:r>
              <a:rPr lang="en-US" sz="2100" b="1" u="sng" dirty="0">
                <a:solidFill>
                  <a:schemeClr val="accent5">
                    <a:lumMod val="75000"/>
                  </a:schemeClr>
                </a:solidFill>
                <a:latin typeface="Comic Sans MS" panose="030F0702030302020204" pitchFamily="66" charset="0"/>
              </a:rPr>
              <a:t>hollow</a:t>
            </a:r>
            <a:r>
              <a:rPr lang="en-US" sz="2100" u="sng" dirty="0">
                <a:latin typeface="Comic Sans MS" panose="030F0702030302020204" pitchFamily="66" charset="0"/>
              </a:rPr>
              <a:t> </a:t>
            </a:r>
            <a:r>
              <a:rPr lang="en-US" sz="2100" b="1" u="sng" dirty="0" err="1">
                <a:solidFill>
                  <a:srgbClr val="0070C0"/>
                </a:solidFill>
                <a:latin typeface="Comic Sans MS" panose="030F0702030302020204" pitchFamily="66" charset="0"/>
              </a:rPr>
              <a:t>beamlets</a:t>
            </a:r>
            <a:r>
              <a:rPr lang="en-US" sz="2100" b="1" dirty="0" smtClean="0">
                <a:solidFill>
                  <a:srgbClr val="0070C0"/>
                </a:solidFill>
                <a:latin typeface="Comic Sans MS" panose="030F0702030302020204" pitchFamily="66" charset="0"/>
              </a:rPr>
              <a:t>.</a:t>
            </a:r>
            <a:r>
              <a:rPr lang="en-US" sz="2100" dirty="0" smtClean="0">
                <a:latin typeface="Comic Sans MS" panose="030F0702030302020204" pitchFamily="66" charset="0"/>
              </a:rPr>
              <a:t>**  </a:t>
            </a:r>
            <a:r>
              <a:rPr lang="en-US" sz="2100" dirty="0">
                <a:latin typeface="Comic Sans MS" panose="030F0702030302020204" pitchFamily="66" charset="0"/>
              </a:rPr>
              <a:t>This configuration allows for a remarkably high RF electronic efficiency of up to 90%, with a compact electro-mechanical layout. </a:t>
            </a:r>
            <a:r>
              <a:rPr lang="en-US" sz="2100" dirty="0" smtClean="0">
                <a:latin typeface="Comic Sans MS" panose="030F0702030302020204" pitchFamily="66" charset="0"/>
              </a:rPr>
              <a:t>The </a:t>
            </a:r>
            <a:r>
              <a:rPr lang="en-US" sz="2100" dirty="0">
                <a:latin typeface="Comic Sans MS" panose="030F0702030302020204" pitchFamily="66" charset="0"/>
              </a:rPr>
              <a:t>conceptual </a:t>
            </a:r>
            <a:r>
              <a:rPr lang="en-US" sz="2100" dirty="0" smtClean="0">
                <a:latin typeface="Comic Sans MS" panose="030F0702030302020204" pitchFamily="66" charset="0"/>
              </a:rPr>
              <a:t>design described here is </a:t>
            </a:r>
            <a:r>
              <a:rPr lang="en-US" sz="2100" dirty="0">
                <a:latin typeface="Comic Sans MS" panose="030F0702030302020204" pitchFamily="66" charset="0"/>
              </a:rPr>
              <a:t>for </a:t>
            </a:r>
            <a:r>
              <a:rPr lang="en-US" sz="2100" dirty="0" smtClean="0">
                <a:latin typeface="Comic Sans MS" panose="030F0702030302020204" pitchFamily="66" charset="0"/>
              </a:rPr>
              <a:t>an 87% efficient, </a:t>
            </a:r>
            <a:r>
              <a:rPr lang="en-US" sz="2100" dirty="0">
                <a:latin typeface="Comic Sans MS" panose="030F0702030302020204" pitchFamily="66" charset="0"/>
              </a:rPr>
              <a:t>1.0 GHz, </a:t>
            </a:r>
            <a:r>
              <a:rPr lang="en-US" sz="2100" dirty="0" smtClean="0">
                <a:latin typeface="Comic Sans MS" panose="030F0702030302020204" pitchFamily="66" charset="0"/>
              </a:rPr>
              <a:t>20 </a:t>
            </a:r>
            <a:r>
              <a:rPr lang="en-US" sz="2100" dirty="0">
                <a:latin typeface="Comic Sans MS" panose="030F0702030302020204" pitchFamily="66" charset="0"/>
              </a:rPr>
              <a:t>MW peak-power </a:t>
            </a:r>
            <a:r>
              <a:rPr lang="en-US" sz="2100" dirty="0" smtClean="0">
                <a:latin typeface="Comic Sans MS" panose="030F0702030302020204" pitchFamily="66" charset="0"/>
              </a:rPr>
              <a:t>TS-MBK.  </a:t>
            </a:r>
            <a:r>
              <a:rPr lang="en-US" sz="2100" dirty="0">
                <a:latin typeface="Comic Sans MS" panose="030F0702030302020204" pitchFamily="66" charset="0"/>
              </a:rPr>
              <a:t>D</a:t>
            </a:r>
            <a:r>
              <a:rPr lang="en-US" sz="2100" dirty="0" smtClean="0">
                <a:latin typeface="Comic Sans MS" panose="030F0702030302020204" pitchFamily="66" charset="0"/>
              </a:rPr>
              <a:t>evelopment of this tube or other related L-band versions for future advanced accelerators should presage significant savings in operating costs.</a:t>
            </a:r>
          </a:p>
          <a:p>
            <a:pPr algn="l">
              <a:lnSpc>
                <a:spcPct val="100000"/>
              </a:lnSpc>
            </a:pPr>
            <a:r>
              <a:rPr lang="en-US" sz="1900" dirty="0" smtClean="0">
                <a:latin typeface="Comic Sans MS" panose="030F0702030302020204" pitchFamily="66" charset="0"/>
              </a:rPr>
              <a:t>_______________________</a:t>
            </a:r>
          </a:p>
          <a:p>
            <a:pPr algn="l">
              <a:lnSpc>
                <a:spcPct val="100000"/>
              </a:lnSpc>
            </a:pPr>
            <a:r>
              <a:rPr lang="en-US" sz="1900" dirty="0">
                <a:latin typeface="Comic Sans MS" panose="030F0702030302020204" pitchFamily="66" charset="0"/>
              </a:rPr>
              <a:t>*</a:t>
            </a:r>
            <a:r>
              <a:rPr lang="en-US" sz="1900" dirty="0" smtClean="0">
                <a:latin typeface="Comic Sans MS" panose="030F0702030302020204" pitchFamily="66" charset="0"/>
              </a:rPr>
              <a:t>Sponsored in part under DOE Phase </a:t>
            </a:r>
            <a:r>
              <a:rPr lang="en-US" sz="1900" dirty="0">
                <a:latin typeface="Comic Sans MS" panose="030F0702030302020204" pitchFamily="66" charset="0"/>
              </a:rPr>
              <a:t>I SBIR grant #</a:t>
            </a:r>
            <a:r>
              <a:rPr lang="en-US" sz="1900" dirty="0" smtClean="0">
                <a:latin typeface="Comic Sans MS" panose="030F0702030302020204" pitchFamily="66" charset="0"/>
              </a:rPr>
              <a:t>DE-SC0022580, awarded 9/29/2022.</a:t>
            </a:r>
          </a:p>
          <a:p>
            <a:pPr algn="l">
              <a:lnSpc>
                <a:spcPct val="100000"/>
              </a:lnSpc>
            </a:pPr>
            <a:r>
              <a:rPr lang="en-US" sz="1900" dirty="0" smtClean="0">
                <a:latin typeface="Comic Sans MS" panose="030F0702030302020204" pitchFamily="66" charset="0"/>
              </a:rPr>
              <a:t>**V. </a:t>
            </a:r>
            <a:r>
              <a:rPr lang="en-US" sz="1900" dirty="0">
                <a:latin typeface="Comic Sans MS" panose="030F0702030302020204" pitchFamily="66" charset="0"/>
              </a:rPr>
              <a:t>E. </a:t>
            </a:r>
            <a:r>
              <a:rPr lang="en-US" sz="1900" dirty="0" err="1">
                <a:latin typeface="Comic Sans MS" panose="030F0702030302020204" pitchFamily="66" charset="0"/>
              </a:rPr>
              <a:t>Teryaev</a:t>
            </a:r>
            <a:r>
              <a:rPr lang="en-US" sz="1900" dirty="0">
                <a:latin typeface="Comic Sans MS" panose="030F0702030302020204" pitchFamily="66" charset="0"/>
              </a:rPr>
              <a:t>, </a:t>
            </a:r>
            <a:r>
              <a:rPr lang="en-US" sz="1900" dirty="0" smtClean="0">
                <a:latin typeface="Comic Sans MS" panose="030F0702030302020204" pitchFamily="66" charset="0"/>
              </a:rPr>
              <a:t>S. </a:t>
            </a:r>
            <a:r>
              <a:rPr lang="en-US" sz="1900" dirty="0">
                <a:latin typeface="Comic Sans MS" panose="030F0702030302020204" pitchFamily="66" charset="0"/>
              </a:rPr>
              <a:t>V. </a:t>
            </a:r>
            <a:r>
              <a:rPr lang="en-US" sz="1900" dirty="0" err="1">
                <a:latin typeface="Comic Sans MS" panose="030F0702030302020204" pitchFamily="66" charset="0"/>
              </a:rPr>
              <a:t>Shchelkunov</a:t>
            </a:r>
            <a:r>
              <a:rPr lang="en-US" sz="1900" dirty="0">
                <a:latin typeface="Comic Sans MS" panose="030F0702030302020204" pitchFamily="66" charset="0"/>
              </a:rPr>
              <a:t>, </a:t>
            </a:r>
            <a:r>
              <a:rPr lang="en-US" sz="1900" dirty="0" smtClean="0">
                <a:latin typeface="Comic Sans MS" panose="030F0702030302020204" pitchFamily="66" charset="0"/>
              </a:rPr>
              <a:t>J. </a:t>
            </a:r>
            <a:r>
              <a:rPr lang="en-US" sz="1900" dirty="0">
                <a:latin typeface="Comic Sans MS" panose="030F0702030302020204" pitchFamily="66" charset="0"/>
              </a:rPr>
              <a:t>L. </a:t>
            </a:r>
            <a:r>
              <a:rPr lang="en-US" sz="1900" dirty="0" smtClean="0">
                <a:latin typeface="Comic Sans MS" panose="030F0702030302020204" pitchFamily="66" charset="0"/>
              </a:rPr>
              <a:t>Hirshfield, “90</a:t>
            </a:r>
            <a:r>
              <a:rPr lang="en-US" sz="1900" dirty="0">
                <a:latin typeface="Comic Sans MS" panose="030F0702030302020204" pitchFamily="66" charset="0"/>
              </a:rPr>
              <a:t>% efficient two-stage </a:t>
            </a:r>
            <a:r>
              <a:rPr lang="en-US" sz="1900" dirty="0" err="1">
                <a:latin typeface="Comic Sans MS" panose="030F0702030302020204" pitchFamily="66" charset="0"/>
              </a:rPr>
              <a:t>multibeam</a:t>
            </a:r>
            <a:r>
              <a:rPr lang="en-US" sz="1900" dirty="0">
                <a:latin typeface="Comic Sans MS" panose="030F0702030302020204" pitchFamily="66" charset="0"/>
              </a:rPr>
              <a:t> klystron:  modeling and design study,” </a:t>
            </a:r>
            <a:r>
              <a:rPr lang="en-US" sz="1900" dirty="0" smtClean="0">
                <a:latin typeface="Comic Sans MS" panose="030F0702030302020204" pitchFamily="66" charset="0"/>
              </a:rPr>
              <a:t>, </a:t>
            </a:r>
            <a:r>
              <a:rPr lang="en-US" sz="1900" i="1" dirty="0">
                <a:latin typeface="Comic Sans MS" panose="030F0702030302020204" pitchFamily="66" charset="0"/>
              </a:rPr>
              <a:t>IEEE Trans. Electron </a:t>
            </a:r>
            <a:r>
              <a:rPr lang="en-US" sz="1900" i="1" dirty="0" smtClean="0">
                <a:latin typeface="Comic Sans MS" panose="030F0702030302020204" pitchFamily="66" charset="0"/>
              </a:rPr>
              <a:t>Devices</a:t>
            </a:r>
            <a:r>
              <a:rPr lang="en-US" sz="1900" dirty="0">
                <a:latin typeface="Comic Sans MS" panose="030F0702030302020204" pitchFamily="66" charset="0"/>
              </a:rPr>
              <a:t> </a:t>
            </a:r>
            <a:r>
              <a:rPr lang="en-US" sz="1900" b="1" dirty="0" smtClean="0">
                <a:latin typeface="Comic Sans MS" panose="030F0702030302020204" pitchFamily="66" charset="0"/>
              </a:rPr>
              <a:t>67</a:t>
            </a:r>
            <a:r>
              <a:rPr lang="en-US" sz="1900" dirty="0">
                <a:latin typeface="Comic Sans MS" panose="030F0702030302020204" pitchFamily="66" charset="0"/>
              </a:rPr>
              <a:t> </a:t>
            </a:r>
            <a:r>
              <a:rPr lang="en-US" sz="1900" dirty="0" smtClean="0">
                <a:latin typeface="Comic Sans MS" panose="030F0702030302020204" pitchFamily="66" charset="0"/>
              </a:rPr>
              <a:t>(12), </a:t>
            </a:r>
            <a:r>
              <a:rPr lang="en-US" sz="1900" dirty="0">
                <a:latin typeface="Comic Sans MS" panose="030F0702030302020204" pitchFamily="66" charset="0"/>
              </a:rPr>
              <a:t>Dec. 2020.</a:t>
            </a:r>
          </a:p>
          <a:p>
            <a:pPr algn="l">
              <a:lnSpc>
                <a:spcPct val="100000"/>
              </a:lnSpc>
            </a:pPr>
            <a:endParaRPr lang="en-US" dirty="0"/>
          </a:p>
        </p:txBody>
      </p:sp>
    </p:spTree>
    <p:extLst>
      <p:ext uri="{BB962C8B-B14F-4D97-AF65-F5344CB8AC3E}">
        <p14:creationId xmlns:p14="http://schemas.microsoft.com/office/powerpoint/2010/main" val="1664380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038" y="425303"/>
            <a:ext cx="11406962" cy="615553"/>
          </a:xfrm>
          <a:prstGeom prst="rect">
            <a:avLst/>
          </a:prstGeom>
        </p:spPr>
        <p:txBody>
          <a:bodyPr wrap="square">
            <a:spAutoFit/>
          </a:bodyPr>
          <a:lstStyle/>
          <a:p>
            <a:pPr algn="ctr"/>
            <a:r>
              <a:rPr lang="en-US" b="1" i="1" dirty="0">
                <a:solidFill>
                  <a:schemeClr val="accent1">
                    <a:lumMod val="75000"/>
                  </a:schemeClr>
                </a:solidFill>
                <a:latin typeface="Century Schoolbook" panose="02040604050505020304" pitchFamily="18" charset="0"/>
              </a:rPr>
              <a:t>Omega-P R&amp;D, Inc.</a:t>
            </a:r>
            <a:br>
              <a:rPr lang="en-US" b="1" i="1" dirty="0">
                <a:solidFill>
                  <a:schemeClr val="accent1">
                    <a:lumMod val="75000"/>
                  </a:schemeClr>
                </a:solidFill>
                <a:latin typeface="Century Schoolbook" panose="02040604050505020304" pitchFamily="18" charset="0"/>
              </a:rPr>
            </a:br>
            <a:r>
              <a:rPr lang="en-US" sz="1600" dirty="0">
                <a:latin typeface="Comic Sans MS" panose="030F0702030302020204" pitchFamily="66" charset="0"/>
              </a:rPr>
              <a:t>Presentation at 2022 Advanced Accelerator Concepts </a:t>
            </a:r>
            <a:r>
              <a:rPr lang="en-US" sz="1600" dirty="0" smtClean="0">
                <a:latin typeface="Comic Sans MS" panose="030F0702030302020204" pitchFamily="66" charset="0"/>
              </a:rPr>
              <a:t>Workshop</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1967261251"/>
              </p:ext>
            </p:extLst>
          </p:nvPr>
        </p:nvGraphicFramePr>
        <p:xfrm>
          <a:off x="1041401" y="1346197"/>
          <a:ext cx="10248900" cy="5334011"/>
        </p:xfrm>
        <a:graphic>
          <a:graphicData uri="http://schemas.openxmlformats.org/drawingml/2006/table">
            <a:tbl>
              <a:tblPr>
                <a:tableStyleId>{5C22544A-7EE6-4342-B048-85BDC9FD1C3A}</a:tableStyleId>
              </a:tblPr>
              <a:tblGrid>
                <a:gridCol w="4382113">
                  <a:extLst>
                    <a:ext uri="{9D8B030D-6E8A-4147-A177-3AD203B41FA5}">
                      <a16:colId xmlns:a16="http://schemas.microsoft.com/office/drawing/2014/main" val="1809234150"/>
                    </a:ext>
                  </a:extLst>
                </a:gridCol>
                <a:gridCol w="3124139">
                  <a:extLst>
                    <a:ext uri="{9D8B030D-6E8A-4147-A177-3AD203B41FA5}">
                      <a16:colId xmlns:a16="http://schemas.microsoft.com/office/drawing/2014/main" val="1457989904"/>
                    </a:ext>
                  </a:extLst>
                </a:gridCol>
                <a:gridCol w="2742648">
                  <a:extLst>
                    <a:ext uri="{9D8B030D-6E8A-4147-A177-3AD203B41FA5}">
                      <a16:colId xmlns:a16="http://schemas.microsoft.com/office/drawing/2014/main" val="812261255"/>
                    </a:ext>
                  </a:extLst>
                </a:gridCol>
              </a:tblGrid>
              <a:tr h="311795">
                <a:tc gridSpan="3">
                  <a:txBody>
                    <a:bodyPr/>
                    <a:lstStyle/>
                    <a:p>
                      <a:pPr marL="0" marR="0" algn="ctr">
                        <a:lnSpc>
                          <a:spcPct val="107000"/>
                        </a:lnSpc>
                        <a:spcBef>
                          <a:spcPts val="100"/>
                        </a:spcBef>
                        <a:spcAft>
                          <a:spcPts val="100"/>
                        </a:spcAft>
                      </a:pPr>
                      <a:r>
                        <a:rPr lang="en-US" sz="1900" b="1" dirty="0" smtClean="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DESIGN PARAMETERS FOR 20-MW</a:t>
                      </a:r>
                      <a:r>
                        <a:rPr lang="en-US" sz="1900" b="1" baseline="0" dirty="0" smtClean="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L-BAND TS-MBK</a:t>
                      </a:r>
                    </a:p>
                  </a:txBody>
                  <a:tcPr marL="68580" marR="68580" marT="0" marB="0"/>
                </a:tc>
                <a:tc hMerge="1">
                  <a:txBody>
                    <a:bodyPr/>
                    <a:lstStyle/>
                    <a:p>
                      <a:pPr marL="0" marR="0" algn="ctr">
                        <a:lnSpc>
                          <a:spcPct val="107000"/>
                        </a:lnSpc>
                        <a:spcBef>
                          <a:spcPts val="100"/>
                        </a:spcBef>
                        <a:spcAft>
                          <a:spcPts val="100"/>
                        </a:spcAft>
                      </a:pP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ctr">
                        <a:lnSpc>
                          <a:spcPct val="107000"/>
                        </a:lnSpc>
                        <a:spcBef>
                          <a:spcPts val="100"/>
                        </a:spcBef>
                        <a:spcAft>
                          <a:spcPts val="100"/>
                        </a:spcAft>
                      </a:pP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5111595"/>
                  </a:ext>
                </a:extLst>
              </a:tr>
              <a:tr h="279012">
                <a:tc>
                  <a:txBody>
                    <a:bodyPr/>
                    <a:lstStyle/>
                    <a:p>
                      <a:pPr marL="0" marR="0" algn="l">
                        <a:lnSpc>
                          <a:spcPct val="107000"/>
                        </a:lnSpc>
                        <a:spcBef>
                          <a:spcPts val="100"/>
                        </a:spcBef>
                        <a:spcAft>
                          <a:spcPts val="100"/>
                        </a:spcAft>
                      </a:pPr>
                      <a:r>
                        <a:rPr lang="en-GB" sz="1700" kern="800" dirty="0">
                          <a:effectLst/>
                        </a:rPr>
                        <a:t>Operating frequency</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US" sz="1700" kern="800" dirty="0">
                          <a:effectLst/>
                        </a:rPr>
                        <a:t>1000</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MHz</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9091113"/>
                  </a:ext>
                </a:extLst>
              </a:tr>
              <a:tr h="279012">
                <a:tc>
                  <a:txBody>
                    <a:bodyPr/>
                    <a:lstStyle/>
                    <a:p>
                      <a:pPr marL="0" marR="0" algn="l">
                        <a:lnSpc>
                          <a:spcPct val="107000"/>
                        </a:lnSpc>
                        <a:spcBef>
                          <a:spcPts val="100"/>
                        </a:spcBef>
                        <a:spcAft>
                          <a:spcPts val="100"/>
                        </a:spcAft>
                      </a:pPr>
                      <a:r>
                        <a:rPr lang="en-GB" sz="1700" kern="800" dirty="0">
                          <a:effectLst/>
                        </a:rPr>
                        <a:t>Beam voltage at the</a:t>
                      </a:r>
                      <a:r>
                        <a:rPr lang="en-US" sz="1700" kern="800" dirty="0">
                          <a:effectLst/>
                        </a:rPr>
                        <a:t> 1</a:t>
                      </a:r>
                      <a:r>
                        <a:rPr lang="en-GB" sz="1700" kern="800" baseline="30000" dirty="0" err="1">
                          <a:effectLst/>
                        </a:rPr>
                        <a:t>st</a:t>
                      </a:r>
                      <a:r>
                        <a:rPr lang="en-GB" sz="1700" kern="800" dirty="0">
                          <a:effectLst/>
                        </a:rPr>
                        <a:t> stage</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US" sz="1700" kern="800" dirty="0">
                          <a:effectLst/>
                        </a:rPr>
                        <a:t>30</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kV</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2513987"/>
                  </a:ext>
                </a:extLst>
              </a:tr>
              <a:tr h="279012">
                <a:tc>
                  <a:txBody>
                    <a:bodyPr/>
                    <a:lstStyle/>
                    <a:p>
                      <a:pPr marL="0" marR="0" algn="l">
                        <a:lnSpc>
                          <a:spcPct val="107000"/>
                        </a:lnSpc>
                        <a:spcBef>
                          <a:spcPts val="100"/>
                        </a:spcBef>
                        <a:spcAft>
                          <a:spcPts val="100"/>
                        </a:spcAft>
                      </a:pPr>
                      <a:r>
                        <a:rPr lang="en-GB" sz="1700" kern="800" dirty="0">
                          <a:effectLst/>
                        </a:rPr>
                        <a:t>Net beam voltage at the</a:t>
                      </a:r>
                      <a:r>
                        <a:rPr lang="en-US" sz="1700" kern="800" dirty="0">
                          <a:effectLst/>
                        </a:rPr>
                        <a:t> 2</a:t>
                      </a:r>
                      <a:r>
                        <a:rPr lang="en-GB" sz="1700" kern="800" baseline="30000" dirty="0" err="1">
                          <a:effectLst/>
                        </a:rPr>
                        <a:t>nd</a:t>
                      </a:r>
                      <a:r>
                        <a:rPr lang="en-GB" sz="1700" kern="800" dirty="0">
                          <a:effectLst/>
                        </a:rPr>
                        <a:t> stage</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US" sz="1700" kern="800" dirty="0">
                          <a:effectLst/>
                        </a:rPr>
                        <a:t>180</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kV</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954447"/>
                  </a:ext>
                </a:extLst>
              </a:tr>
              <a:tr h="279012">
                <a:tc>
                  <a:txBody>
                    <a:bodyPr/>
                    <a:lstStyle/>
                    <a:p>
                      <a:pPr marL="0" marR="0" algn="l">
                        <a:lnSpc>
                          <a:spcPct val="107000"/>
                        </a:lnSpc>
                        <a:spcBef>
                          <a:spcPts val="100"/>
                        </a:spcBef>
                        <a:spcAft>
                          <a:spcPts val="100"/>
                        </a:spcAft>
                      </a:pPr>
                      <a:r>
                        <a:rPr lang="en-GB" sz="1700" kern="800" dirty="0">
                          <a:effectLst/>
                        </a:rPr>
                        <a:t>Total beam current</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144</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A</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4284321"/>
                  </a:ext>
                </a:extLst>
              </a:tr>
              <a:tr h="279012">
                <a:tc>
                  <a:txBody>
                    <a:bodyPr/>
                    <a:lstStyle/>
                    <a:p>
                      <a:pPr marL="0" marR="0" algn="l">
                        <a:lnSpc>
                          <a:spcPct val="107000"/>
                        </a:lnSpc>
                        <a:spcBef>
                          <a:spcPts val="100"/>
                        </a:spcBef>
                        <a:spcAft>
                          <a:spcPts val="100"/>
                        </a:spcAft>
                      </a:pPr>
                      <a:r>
                        <a:rPr lang="en-GB" sz="1700" kern="800" dirty="0">
                          <a:effectLst/>
                        </a:rPr>
                        <a:t>Number of </a:t>
                      </a:r>
                      <a:r>
                        <a:rPr lang="en-GB" sz="1700" kern="800" dirty="0" err="1">
                          <a:effectLst/>
                        </a:rPr>
                        <a:t>beamlets</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12</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 </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5813984"/>
                  </a:ext>
                </a:extLst>
              </a:tr>
              <a:tr h="279012">
                <a:tc>
                  <a:txBody>
                    <a:bodyPr/>
                    <a:lstStyle/>
                    <a:p>
                      <a:pPr marL="0" marR="0" algn="l">
                        <a:lnSpc>
                          <a:spcPct val="107000"/>
                        </a:lnSpc>
                        <a:spcBef>
                          <a:spcPts val="100"/>
                        </a:spcBef>
                        <a:spcAft>
                          <a:spcPts val="100"/>
                        </a:spcAft>
                      </a:pPr>
                      <a:r>
                        <a:rPr lang="en-GB" sz="1700" kern="800" dirty="0" err="1">
                          <a:effectLst/>
                        </a:rPr>
                        <a:t>Beamlet</a:t>
                      </a:r>
                      <a:r>
                        <a:rPr lang="en-GB" sz="1700" kern="800" dirty="0">
                          <a:effectLst/>
                        </a:rPr>
                        <a:t> </a:t>
                      </a:r>
                      <a:r>
                        <a:rPr lang="en-GB" sz="1700" kern="800" dirty="0" err="1">
                          <a:effectLst/>
                        </a:rPr>
                        <a:t>perveance</a:t>
                      </a:r>
                      <a:r>
                        <a:rPr lang="en-GB" sz="1700" kern="800" dirty="0">
                          <a:effectLst/>
                        </a:rPr>
                        <a:t> in the 1</a:t>
                      </a:r>
                      <a:r>
                        <a:rPr lang="en-GB" sz="1700" kern="800" baseline="30000" dirty="0">
                          <a:effectLst/>
                        </a:rPr>
                        <a:t>st</a:t>
                      </a:r>
                      <a:r>
                        <a:rPr lang="en-GB" sz="1700" kern="800" dirty="0">
                          <a:effectLst/>
                        </a:rPr>
                        <a:t> stage</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2.31</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a:effectLst/>
                        </a:rPr>
                        <a:t>µA/V</a:t>
                      </a:r>
                      <a:r>
                        <a:rPr lang="en-GB" sz="1700" kern="800" baseline="30000">
                          <a:effectLst/>
                        </a:rPr>
                        <a:t>3/2</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4582855"/>
                  </a:ext>
                </a:extLst>
              </a:tr>
              <a:tr h="279012">
                <a:tc>
                  <a:txBody>
                    <a:bodyPr/>
                    <a:lstStyle/>
                    <a:p>
                      <a:pPr marL="0" marR="0" algn="l">
                        <a:lnSpc>
                          <a:spcPct val="107000"/>
                        </a:lnSpc>
                        <a:spcBef>
                          <a:spcPts val="100"/>
                        </a:spcBef>
                        <a:spcAft>
                          <a:spcPts val="100"/>
                        </a:spcAft>
                      </a:pPr>
                      <a:r>
                        <a:rPr lang="en-GB" sz="1700" kern="800" dirty="0" err="1">
                          <a:effectLst/>
                        </a:rPr>
                        <a:t>Beamlet</a:t>
                      </a:r>
                      <a:r>
                        <a:rPr lang="en-GB" sz="1700" kern="800" dirty="0">
                          <a:effectLst/>
                        </a:rPr>
                        <a:t> </a:t>
                      </a:r>
                      <a:r>
                        <a:rPr lang="en-GB" sz="1700" kern="800" dirty="0" err="1">
                          <a:effectLst/>
                        </a:rPr>
                        <a:t>perveance</a:t>
                      </a:r>
                      <a:r>
                        <a:rPr lang="en-GB" sz="1700" kern="800" dirty="0">
                          <a:effectLst/>
                        </a:rPr>
                        <a:t> in the 2</a:t>
                      </a:r>
                      <a:r>
                        <a:rPr lang="en-GB" sz="1700" kern="800" baseline="30000" dirty="0">
                          <a:effectLst/>
                        </a:rPr>
                        <a:t>st</a:t>
                      </a:r>
                      <a:r>
                        <a:rPr lang="en-GB" sz="1700" kern="800" dirty="0">
                          <a:effectLst/>
                        </a:rPr>
                        <a:t> stage</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0.157</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a:effectLst/>
                        </a:rPr>
                        <a:t>µA/V</a:t>
                      </a:r>
                      <a:r>
                        <a:rPr lang="en-GB" sz="1700" kern="800" baseline="30000">
                          <a:effectLst/>
                        </a:rPr>
                        <a:t>3/2</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3040728"/>
                  </a:ext>
                </a:extLst>
              </a:tr>
              <a:tr h="279012">
                <a:tc>
                  <a:txBody>
                    <a:bodyPr/>
                    <a:lstStyle/>
                    <a:p>
                      <a:pPr marL="0" marR="0" algn="l">
                        <a:lnSpc>
                          <a:spcPct val="107000"/>
                        </a:lnSpc>
                        <a:spcBef>
                          <a:spcPts val="100"/>
                        </a:spcBef>
                        <a:spcAft>
                          <a:spcPts val="100"/>
                        </a:spcAft>
                      </a:pPr>
                      <a:r>
                        <a:rPr lang="en-GB" sz="1700" kern="800" dirty="0">
                          <a:effectLst/>
                        </a:rPr>
                        <a:t>Saturated external output RF power</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22.5</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MW</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5392220"/>
                  </a:ext>
                </a:extLst>
              </a:tr>
              <a:tr h="279012">
                <a:tc>
                  <a:txBody>
                    <a:bodyPr/>
                    <a:lstStyle/>
                    <a:p>
                      <a:pPr marL="0" marR="0" algn="l">
                        <a:lnSpc>
                          <a:spcPct val="107000"/>
                        </a:lnSpc>
                        <a:spcBef>
                          <a:spcPts val="100"/>
                        </a:spcBef>
                        <a:spcAft>
                          <a:spcPts val="100"/>
                        </a:spcAft>
                      </a:pPr>
                      <a:r>
                        <a:rPr lang="en-GB" sz="1700" kern="800" dirty="0" err="1">
                          <a:effectLst/>
                        </a:rPr>
                        <a:t>Ohmic</a:t>
                      </a:r>
                      <a:r>
                        <a:rPr lang="en-GB" sz="1700" kern="800" dirty="0">
                          <a:effectLst/>
                        </a:rPr>
                        <a:t> loss in wall of output cavity</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150</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kW</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6745563"/>
                  </a:ext>
                </a:extLst>
              </a:tr>
              <a:tr h="279012">
                <a:tc>
                  <a:txBody>
                    <a:bodyPr/>
                    <a:lstStyle/>
                    <a:p>
                      <a:pPr marL="0" marR="0" algn="l">
                        <a:lnSpc>
                          <a:spcPct val="107000"/>
                        </a:lnSpc>
                        <a:spcBef>
                          <a:spcPts val="100"/>
                        </a:spcBef>
                        <a:spcAft>
                          <a:spcPts val="100"/>
                        </a:spcAft>
                      </a:pPr>
                      <a:r>
                        <a:rPr lang="en-GB" sz="1700" kern="800">
                          <a:effectLst/>
                        </a:rPr>
                        <a:t>Electronic efficiency</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87.0</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6275669"/>
                  </a:ext>
                </a:extLst>
              </a:tr>
              <a:tr h="279012">
                <a:tc>
                  <a:txBody>
                    <a:bodyPr/>
                    <a:lstStyle/>
                    <a:p>
                      <a:pPr marL="0" marR="0" algn="l">
                        <a:lnSpc>
                          <a:spcPct val="107000"/>
                        </a:lnSpc>
                        <a:spcBef>
                          <a:spcPts val="100"/>
                        </a:spcBef>
                        <a:spcAft>
                          <a:spcPts val="100"/>
                        </a:spcAft>
                      </a:pPr>
                      <a:r>
                        <a:rPr lang="en-GB" sz="1700" kern="800">
                          <a:effectLst/>
                        </a:rPr>
                        <a:t>Output RF efficiency</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86.6</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068422"/>
                  </a:ext>
                </a:extLst>
              </a:tr>
              <a:tr h="279012">
                <a:tc>
                  <a:txBody>
                    <a:bodyPr/>
                    <a:lstStyle/>
                    <a:p>
                      <a:pPr marL="0" marR="0" algn="l">
                        <a:lnSpc>
                          <a:spcPct val="107000"/>
                        </a:lnSpc>
                        <a:spcBef>
                          <a:spcPts val="100"/>
                        </a:spcBef>
                        <a:spcAft>
                          <a:spcPts val="100"/>
                        </a:spcAft>
                      </a:pPr>
                      <a:r>
                        <a:rPr lang="en-GB" sz="1700" kern="800">
                          <a:effectLst/>
                        </a:rPr>
                        <a:t>Saturated power gain</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53</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dB</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3242133"/>
                  </a:ext>
                </a:extLst>
              </a:tr>
              <a:tr h="279012">
                <a:tc>
                  <a:txBody>
                    <a:bodyPr/>
                    <a:lstStyle/>
                    <a:p>
                      <a:pPr marL="0" marR="0" algn="l">
                        <a:lnSpc>
                          <a:spcPct val="107000"/>
                        </a:lnSpc>
                        <a:spcBef>
                          <a:spcPts val="100"/>
                        </a:spcBef>
                        <a:spcAft>
                          <a:spcPts val="100"/>
                        </a:spcAft>
                      </a:pPr>
                      <a:r>
                        <a:rPr lang="en-GB" sz="1700" kern="800">
                          <a:effectLst/>
                        </a:rPr>
                        <a:t>Peak electric field in output cavity</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80</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kV/cm</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7148644"/>
                  </a:ext>
                </a:extLst>
              </a:tr>
              <a:tr h="279012">
                <a:tc>
                  <a:txBody>
                    <a:bodyPr/>
                    <a:lstStyle/>
                    <a:p>
                      <a:pPr marL="0" marR="0" algn="l">
                        <a:lnSpc>
                          <a:spcPct val="107000"/>
                        </a:lnSpc>
                        <a:spcBef>
                          <a:spcPts val="100"/>
                        </a:spcBef>
                        <a:spcAft>
                          <a:spcPts val="100"/>
                        </a:spcAft>
                      </a:pPr>
                      <a:r>
                        <a:rPr lang="en-GB" sz="1700" kern="800">
                          <a:effectLst/>
                        </a:rPr>
                        <a:t>Cathode loading</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a:effectLst/>
                        </a:rPr>
                        <a:t>2.7</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A/cm</a:t>
                      </a:r>
                      <a:r>
                        <a:rPr lang="en-GB" sz="1700" kern="800" baseline="30000" dirty="0">
                          <a:effectLst/>
                        </a:rPr>
                        <a:t>2</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9004144"/>
                  </a:ext>
                </a:extLst>
              </a:tr>
              <a:tr h="279012">
                <a:tc>
                  <a:txBody>
                    <a:bodyPr/>
                    <a:lstStyle/>
                    <a:p>
                      <a:pPr marL="0" marR="0" algn="l">
                        <a:lnSpc>
                          <a:spcPct val="107000"/>
                        </a:lnSpc>
                        <a:spcBef>
                          <a:spcPts val="100"/>
                        </a:spcBef>
                        <a:spcAft>
                          <a:spcPts val="100"/>
                        </a:spcAft>
                      </a:pPr>
                      <a:r>
                        <a:rPr lang="en-GB" sz="1700" kern="800">
                          <a:effectLst/>
                        </a:rPr>
                        <a:t>Focusing magnetic field</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a:effectLst/>
                        </a:rPr>
                        <a:t>0.14</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T</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4326546"/>
                  </a:ext>
                </a:extLst>
              </a:tr>
              <a:tr h="279012">
                <a:tc>
                  <a:txBody>
                    <a:bodyPr/>
                    <a:lstStyle/>
                    <a:p>
                      <a:pPr marL="0" marR="0" algn="l">
                        <a:lnSpc>
                          <a:spcPct val="107000"/>
                        </a:lnSpc>
                        <a:spcBef>
                          <a:spcPts val="100"/>
                        </a:spcBef>
                        <a:spcAft>
                          <a:spcPts val="100"/>
                        </a:spcAft>
                      </a:pPr>
                      <a:r>
                        <a:rPr lang="en-GB" sz="1700" kern="800">
                          <a:effectLst/>
                        </a:rPr>
                        <a:t>Solenoid power</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a:effectLst/>
                        </a:rPr>
                        <a:t>&lt;10</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kW</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3172031"/>
                  </a:ext>
                </a:extLst>
              </a:tr>
              <a:tr h="279012">
                <a:tc>
                  <a:txBody>
                    <a:bodyPr/>
                    <a:lstStyle/>
                    <a:p>
                      <a:pPr marL="0" marR="0" algn="l">
                        <a:lnSpc>
                          <a:spcPct val="107000"/>
                        </a:lnSpc>
                        <a:spcBef>
                          <a:spcPts val="100"/>
                        </a:spcBef>
                        <a:spcAft>
                          <a:spcPts val="100"/>
                        </a:spcAft>
                      </a:pPr>
                      <a:r>
                        <a:rPr lang="en-GB" sz="1700" kern="800">
                          <a:effectLst/>
                        </a:rPr>
                        <a:t>Collector power (4% duty factor)</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a:effectLst/>
                        </a:rPr>
                        <a:t>100</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kW</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1322359"/>
                  </a:ext>
                </a:extLst>
              </a:tr>
              <a:tr h="279012">
                <a:tc>
                  <a:txBody>
                    <a:bodyPr/>
                    <a:lstStyle/>
                    <a:p>
                      <a:pPr marL="0" marR="0" algn="l">
                        <a:lnSpc>
                          <a:spcPct val="107000"/>
                        </a:lnSpc>
                        <a:spcBef>
                          <a:spcPts val="100"/>
                        </a:spcBef>
                        <a:spcAft>
                          <a:spcPts val="100"/>
                        </a:spcAft>
                      </a:pPr>
                      <a:r>
                        <a:rPr lang="en-GB" sz="1700" kern="800" dirty="0">
                          <a:effectLst/>
                        </a:rPr>
                        <a:t>Length of RF cavity circuit</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a:effectLst/>
                        </a:rPr>
                        <a:t>1090</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100"/>
                        </a:spcBef>
                        <a:spcAft>
                          <a:spcPts val="100"/>
                        </a:spcAft>
                      </a:pPr>
                      <a:r>
                        <a:rPr lang="en-GB" sz="1700" kern="800" dirty="0">
                          <a:effectLst/>
                        </a:rPr>
                        <a:t>mm</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5146950"/>
                  </a:ext>
                </a:extLst>
              </a:tr>
            </a:tbl>
          </a:graphicData>
        </a:graphic>
      </p:graphicFrame>
    </p:spTree>
    <p:extLst>
      <p:ext uri="{BB962C8B-B14F-4D97-AF65-F5344CB8AC3E}">
        <p14:creationId xmlns:p14="http://schemas.microsoft.com/office/powerpoint/2010/main" val="3988981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457"/>
            <a:ext cx="10515600" cy="832287"/>
          </a:xfrm>
        </p:spPr>
        <p:txBody>
          <a:bodyPr>
            <a:normAutofit/>
          </a:bodyPr>
          <a:lstStyle/>
          <a:p>
            <a:pPr algn="ctr"/>
            <a:r>
              <a:rPr lang="en-US" sz="1800" b="1" i="1" dirty="0">
                <a:solidFill>
                  <a:schemeClr val="accent1">
                    <a:lumMod val="75000"/>
                  </a:schemeClr>
                </a:solidFill>
                <a:latin typeface="Century" panose="02040604050505020304" pitchFamily="18" charset="0"/>
              </a:rPr>
              <a:t>Omega-P R&amp;D, Inc</a:t>
            </a:r>
            <a:r>
              <a:rPr lang="en-US" sz="1800" b="1" i="1" dirty="0" smtClean="0">
                <a:solidFill>
                  <a:schemeClr val="accent1">
                    <a:lumMod val="75000"/>
                  </a:schemeClr>
                </a:solidFill>
                <a:latin typeface="Century" panose="02040604050505020304" pitchFamily="18" charset="0"/>
              </a:rPr>
              <a:t>.</a:t>
            </a:r>
            <a:br>
              <a:rPr lang="en-US" sz="1800" b="1" i="1" dirty="0" smtClean="0">
                <a:solidFill>
                  <a:schemeClr val="accent1">
                    <a:lumMod val="75000"/>
                  </a:schemeClr>
                </a:solidFill>
                <a:latin typeface="Century" panose="02040604050505020304" pitchFamily="18" charset="0"/>
              </a:rPr>
            </a:br>
            <a:r>
              <a:rPr lang="en-US" sz="1800" dirty="0">
                <a:latin typeface="Comic Sans MS" panose="030F0702030302020204" pitchFamily="66" charset="0"/>
              </a:rPr>
              <a:t>Presentation at 2022 Advanced Accelerator Concepts </a:t>
            </a:r>
            <a:r>
              <a:rPr lang="en-US" sz="1800" dirty="0" smtClean="0">
                <a:latin typeface="Comic Sans MS" panose="030F0702030302020204" pitchFamily="66" charset="0"/>
              </a:rPr>
              <a:t>Workshop</a:t>
            </a:r>
            <a:r>
              <a:rPr lang="en-US" sz="1800" b="1" i="1" dirty="0">
                <a:solidFill>
                  <a:schemeClr val="accent1">
                    <a:lumMod val="75000"/>
                  </a:schemeClr>
                </a:solidFill>
                <a:latin typeface="Century" panose="02040604050505020304" pitchFamily="18" charset="0"/>
              </a:rPr>
              <a:t/>
            </a:r>
            <a:br>
              <a:rPr lang="en-US" sz="1800" b="1" i="1" dirty="0">
                <a:solidFill>
                  <a:schemeClr val="accent1">
                    <a:lumMod val="75000"/>
                  </a:schemeClr>
                </a:solidFill>
                <a:latin typeface="Century" panose="02040604050505020304" pitchFamily="18" charset="0"/>
              </a:rPr>
            </a:br>
            <a:r>
              <a:rPr lang="en-US" sz="1800" b="1" cap="all" dirty="0">
                <a:latin typeface="+mn-lt"/>
              </a:rPr>
              <a:t>HIGHLY-EFFICIENT 20-MW L-BAND MULTI-BEAM KLYSTRON</a:t>
            </a:r>
            <a:endParaRPr lang="en-US" sz="1800" b="1" dirty="0">
              <a:latin typeface="+mn-lt"/>
            </a:endParaRPr>
          </a:p>
        </p:txBody>
      </p:sp>
      <p:sp>
        <p:nvSpPr>
          <p:cNvPr id="3" name="Content Placeholder 2"/>
          <p:cNvSpPr>
            <a:spLocks noGrp="1"/>
          </p:cNvSpPr>
          <p:nvPr>
            <p:ph idx="1"/>
          </p:nvPr>
        </p:nvSpPr>
        <p:spPr>
          <a:xfrm>
            <a:off x="182879" y="1333500"/>
            <a:ext cx="11916971" cy="5387340"/>
          </a:xfrm>
          <a:solidFill>
            <a:schemeClr val="accent4">
              <a:lumMod val="20000"/>
              <a:lumOff val="80000"/>
            </a:schemeClr>
          </a:solidFill>
        </p:spPr>
        <p:txBody>
          <a:bodyPr>
            <a:normAutofit fontScale="92500" lnSpcReduction="10000"/>
          </a:bodyPr>
          <a:lstStyle/>
          <a:p>
            <a:pPr marL="0" indent="0">
              <a:buNone/>
            </a:pPr>
            <a:r>
              <a:rPr lang="en-US" sz="2400" b="1" u="sng" dirty="0" smtClean="0"/>
              <a:t>IMPLICATIONS FOR HIGH EFFICIENCY:</a:t>
            </a:r>
          </a:p>
          <a:p>
            <a:r>
              <a:rPr lang="en-US" dirty="0"/>
              <a:t>F</a:t>
            </a:r>
            <a:r>
              <a:rPr lang="en-US" dirty="0" smtClean="0"/>
              <a:t>or </a:t>
            </a:r>
            <a:r>
              <a:rPr lang="en-US" dirty="0"/>
              <a:t>the </a:t>
            </a:r>
            <a:r>
              <a:rPr lang="en-US" dirty="0" smtClean="0"/>
              <a:t>proposed 3-TeV </a:t>
            </a:r>
            <a:r>
              <a:rPr lang="en-US" dirty="0"/>
              <a:t>CLIC drive </a:t>
            </a:r>
            <a:r>
              <a:rPr lang="en-US" dirty="0" smtClean="0"/>
              <a:t>beam, about 1230 </a:t>
            </a:r>
            <a:r>
              <a:rPr lang="en-US" dirty="0"/>
              <a:t>1.0 GHz </a:t>
            </a:r>
            <a:r>
              <a:rPr lang="en-US" dirty="0" smtClean="0"/>
              <a:t>tubes are required, </a:t>
            </a:r>
            <a:r>
              <a:rPr lang="en-US" dirty="0"/>
              <a:t>supplying a total average power of 184 </a:t>
            </a:r>
            <a:r>
              <a:rPr lang="en-US" dirty="0" smtClean="0"/>
              <a:t>MW..  For this, the </a:t>
            </a:r>
            <a:r>
              <a:rPr lang="en-US" dirty="0"/>
              <a:t>difference in power demand between 70% and 90% efficient tubes is </a:t>
            </a:r>
            <a:r>
              <a:rPr lang="en-US" dirty="0" smtClean="0"/>
              <a:t>59 </a:t>
            </a:r>
            <a:r>
              <a:rPr lang="en-US" dirty="0"/>
              <a:t>MW which, for 5000 </a:t>
            </a:r>
            <a:r>
              <a:rPr lang="en-US" dirty="0" err="1"/>
              <a:t>hrs</a:t>
            </a:r>
            <a:r>
              <a:rPr lang="en-US" dirty="0"/>
              <a:t>/year </a:t>
            </a:r>
            <a:r>
              <a:rPr lang="en-US" dirty="0" smtClean="0"/>
              <a:t>@$</a:t>
            </a:r>
            <a:r>
              <a:rPr lang="en-US" dirty="0"/>
              <a:t>0.10/kW-hr is a </a:t>
            </a:r>
            <a:r>
              <a:rPr lang="en-US" dirty="0" smtClean="0"/>
              <a:t>$29M </a:t>
            </a:r>
            <a:r>
              <a:rPr lang="en-US" dirty="0"/>
              <a:t>difference in energy </a:t>
            </a:r>
            <a:r>
              <a:rPr lang="en-US" dirty="0" smtClean="0"/>
              <a:t>cost per year.  </a:t>
            </a:r>
            <a:r>
              <a:rPr lang="en-US" dirty="0"/>
              <a:t>Waste heat would be lower by </a:t>
            </a:r>
            <a:r>
              <a:rPr lang="en-US" dirty="0" smtClean="0"/>
              <a:t>59 </a:t>
            </a:r>
            <a:r>
              <a:rPr lang="en-US" dirty="0"/>
              <a:t>MW for tubes with 90% </a:t>
            </a:r>
            <a:r>
              <a:rPr lang="en-US" i="1" dirty="0"/>
              <a:t>vs </a:t>
            </a:r>
            <a:r>
              <a:rPr lang="en-US" dirty="0"/>
              <a:t>70% efficiencies.</a:t>
            </a:r>
            <a:endParaRPr lang="en-US" b="1" dirty="0"/>
          </a:p>
          <a:p>
            <a:r>
              <a:rPr lang="en-US" dirty="0" err="1" smtClean="0"/>
              <a:t>Dr</a:t>
            </a:r>
            <a:r>
              <a:rPr lang="en-US" dirty="0" err="1" smtClean="0"/>
              <a:t>riving</a:t>
            </a:r>
            <a:r>
              <a:rPr lang="en-US" dirty="0" smtClean="0"/>
              <a:t> </a:t>
            </a:r>
            <a:r>
              <a:rPr lang="en-US" dirty="0" smtClean="0"/>
              <a:t>an industrial accelerator for </a:t>
            </a:r>
            <a:r>
              <a:rPr lang="en-US" dirty="0" smtClean="0"/>
              <a:t>applications </a:t>
            </a:r>
            <a:r>
              <a:rPr lang="en-US" dirty="0" smtClean="0"/>
              <a:t>such as replacement of radioactive sources used in sterilization or pollution remediation, requires an efficient (up to) 10-MeV, MW-class electron accelerator such as </a:t>
            </a:r>
            <a:r>
              <a:rPr lang="en-US" dirty="0" err="1" smtClean="0"/>
              <a:t>eCRA</a:t>
            </a:r>
            <a:r>
              <a:rPr lang="en-US" dirty="0" smtClean="0"/>
              <a:t>,*  High efficiency is critical for industrial applications.  </a:t>
            </a:r>
            <a:r>
              <a:rPr lang="en-US" dirty="0" smtClean="0"/>
              <a:t>Thus, d</a:t>
            </a:r>
            <a:r>
              <a:rPr lang="en-US" dirty="0" smtClean="0"/>
              <a:t>evelopment of </a:t>
            </a:r>
            <a:r>
              <a:rPr lang="en-US" dirty="0" smtClean="0"/>
              <a:t>this MW-class average </a:t>
            </a:r>
            <a:r>
              <a:rPr lang="en-US" dirty="0" smtClean="0"/>
              <a:t>power</a:t>
            </a:r>
            <a:r>
              <a:rPr lang="en-US" smtClean="0"/>
              <a:t>, efficient </a:t>
            </a:r>
            <a:r>
              <a:rPr lang="en-US" dirty="0" smtClean="0"/>
              <a:t>pulsed 20-MW L-band RF source could be a game changer.  </a:t>
            </a:r>
          </a:p>
          <a:p>
            <a:pPr marL="0" indent="0">
              <a:buNone/>
            </a:pPr>
            <a:r>
              <a:rPr lang="en-US" sz="2400" dirty="0" smtClean="0"/>
              <a:t>__________</a:t>
            </a:r>
          </a:p>
          <a:p>
            <a:pPr marL="0" indent="0">
              <a:buNone/>
            </a:pPr>
            <a:r>
              <a:rPr lang="en-US" sz="2400" dirty="0" smtClean="0"/>
              <a:t>*Development of </a:t>
            </a:r>
            <a:r>
              <a:rPr lang="en-US" sz="2400" dirty="0" err="1" smtClean="0"/>
              <a:t>eCRA</a:t>
            </a:r>
            <a:r>
              <a:rPr lang="en-US" sz="2400" dirty="0" smtClean="0"/>
              <a:t> is underway with LDRD support at BNL, recently approved for three more years, beginning in FY23.   </a:t>
            </a:r>
            <a:r>
              <a:rPr lang="en-US" sz="2400" u="sng" dirty="0" smtClean="0"/>
              <a:t>Stay tuned for the next presentation.  </a:t>
            </a:r>
            <a:r>
              <a:rPr lang="en-US" sz="2400" dirty="0" smtClean="0"/>
              <a:t>No efficient high average power accelerator can be realized without efficient high-power RF sources.  Further, 1000 MHz may be optimal for </a:t>
            </a:r>
            <a:r>
              <a:rPr lang="en-US" sz="2400" dirty="0" err="1" smtClean="0"/>
              <a:t>eCRA</a:t>
            </a:r>
            <a:r>
              <a:rPr lang="en-US" sz="2400" dirty="0" smtClean="0"/>
              <a:t>.</a:t>
            </a:r>
            <a:endParaRPr lang="en-US" sz="2400" dirty="0"/>
          </a:p>
        </p:txBody>
      </p:sp>
    </p:spTree>
    <p:extLst>
      <p:ext uri="{BB962C8B-B14F-4D97-AF65-F5344CB8AC3E}">
        <p14:creationId xmlns:p14="http://schemas.microsoft.com/office/powerpoint/2010/main" val="1426249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98500"/>
            <a:ext cx="11493500" cy="812800"/>
          </a:xfrm>
        </p:spPr>
        <p:txBody>
          <a:bodyPr>
            <a:noAutofit/>
          </a:bodyPr>
          <a:lstStyle/>
          <a:p>
            <a:pPr algn="ctr"/>
            <a:r>
              <a:rPr lang="en-US" sz="1800" b="1" i="1" dirty="0">
                <a:solidFill>
                  <a:schemeClr val="accent1">
                    <a:lumMod val="75000"/>
                  </a:schemeClr>
                </a:solidFill>
                <a:latin typeface="Century Schoolbook" panose="02040604050505020304" pitchFamily="18" charset="0"/>
              </a:rPr>
              <a:t>Omega-P R&amp;D, Inc.</a:t>
            </a:r>
            <a:br>
              <a:rPr lang="en-US" sz="1800" b="1" i="1" dirty="0">
                <a:solidFill>
                  <a:schemeClr val="accent1">
                    <a:lumMod val="75000"/>
                  </a:schemeClr>
                </a:solidFill>
                <a:latin typeface="Century Schoolbook" panose="02040604050505020304" pitchFamily="18" charset="0"/>
              </a:rPr>
            </a:br>
            <a:r>
              <a:rPr lang="en-US" sz="1600" dirty="0">
                <a:latin typeface="Comic Sans MS" panose="030F0702030302020204" pitchFamily="66" charset="0"/>
              </a:rPr>
              <a:t>Presentation at 2022 Advanced Accelerator Concepts Workshop</a:t>
            </a:r>
            <a:br>
              <a:rPr lang="en-US" sz="1600" dirty="0">
                <a:latin typeface="Comic Sans MS" panose="030F0702030302020204" pitchFamily="66" charset="0"/>
              </a:rPr>
            </a:br>
            <a:r>
              <a:rPr lang="en-US" sz="1600" b="1" cap="all" dirty="0" smtClean="0">
                <a:latin typeface="Comic Sans MS" panose="030F0702030302020204" pitchFamily="66" charset="0"/>
              </a:rPr>
              <a:t>HIGHLY-EFFICIENT </a:t>
            </a:r>
            <a:r>
              <a:rPr lang="en-US" sz="1600" b="1" cap="all" dirty="0">
                <a:latin typeface="Comic Sans MS" panose="030F0702030302020204" pitchFamily="66" charset="0"/>
              </a:rPr>
              <a:t>20-MW L-BAND MULTI-BEAM </a:t>
            </a:r>
            <a:r>
              <a:rPr lang="en-US" sz="1600" b="1" cap="all" dirty="0" smtClean="0">
                <a:latin typeface="Comic Sans MS" panose="030F0702030302020204" pitchFamily="66" charset="0"/>
              </a:rPr>
              <a:t>KLYSTRON</a:t>
            </a:r>
            <a:r>
              <a:rPr lang="en-US" sz="1600" dirty="0">
                <a:latin typeface="Comic Sans MS" panose="030F0702030302020204" pitchFamily="66" charset="0"/>
              </a:rPr>
              <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endParaRPr lang="en-US" sz="1600" dirty="0"/>
          </a:p>
        </p:txBody>
      </p:sp>
      <p:pic>
        <p:nvPicPr>
          <p:cNvPr id="6" name="Content Placeholder 5"/>
          <p:cNvPicPr>
            <a:picLocks noGrp="1" noChangeAspect="1"/>
          </p:cNvPicPr>
          <p:nvPr>
            <p:ph idx="1"/>
          </p:nvPr>
        </p:nvPicPr>
        <p:blipFill>
          <a:blip r:embed="rId2"/>
          <a:stretch>
            <a:fillRect/>
          </a:stretch>
        </p:blipFill>
        <p:spPr>
          <a:xfrm>
            <a:off x="2814705" y="1511300"/>
            <a:ext cx="6740861" cy="5143500"/>
          </a:xfrm>
          <a:prstGeom prst="rect">
            <a:avLst/>
          </a:prstGeom>
        </p:spPr>
      </p:pic>
    </p:spTree>
    <p:extLst>
      <p:ext uri="{BB962C8B-B14F-4D97-AF65-F5344CB8AC3E}">
        <p14:creationId xmlns:p14="http://schemas.microsoft.com/office/powerpoint/2010/main" val="226940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705" y="508000"/>
            <a:ext cx="10820401" cy="1587500"/>
          </a:xfrm>
        </p:spPr>
        <p:txBody>
          <a:bodyPr>
            <a:normAutofit fontScale="90000"/>
          </a:bodyPr>
          <a:lstStyle/>
          <a:p>
            <a:r>
              <a:rPr lang="en-US" sz="2000" b="1" i="1" dirty="0">
                <a:solidFill>
                  <a:schemeClr val="accent1">
                    <a:lumMod val="75000"/>
                  </a:schemeClr>
                </a:solidFill>
                <a:latin typeface="Century Schoolbook" panose="02040604050505020304" pitchFamily="18" charset="0"/>
              </a:rPr>
              <a:t>Omega-P R&amp;D, Inc.</a:t>
            </a:r>
            <a:br>
              <a:rPr lang="en-US" sz="2000" b="1" i="1" dirty="0">
                <a:solidFill>
                  <a:schemeClr val="accent1">
                    <a:lumMod val="75000"/>
                  </a:schemeClr>
                </a:solidFill>
                <a:latin typeface="Century Schoolbook" panose="02040604050505020304" pitchFamily="18" charset="0"/>
              </a:rPr>
            </a:br>
            <a:r>
              <a:rPr lang="en-US" sz="1800" dirty="0">
                <a:latin typeface="Comic Sans MS" panose="030F0702030302020204" pitchFamily="66" charset="0"/>
              </a:rPr>
              <a:t>Presentation at 2022 Advanced Accelerator Concepts Workshop</a:t>
            </a:r>
            <a:br>
              <a:rPr lang="en-US" sz="1800" dirty="0">
                <a:latin typeface="Comic Sans MS" panose="030F0702030302020204" pitchFamily="66" charset="0"/>
              </a:rPr>
            </a:br>
            <a:r>
              <a:rPr lang="en-US" sz="1800" b="1" cap="all" dirty="0">
                <a:latin typeface="Comic Sans MS" panose="030F0702030302020204" pitchFamily="66" charset="0"/>
              </a:rPr>
              <a:t>HIGHLY-EFFICIENT 20-MW L-BAND MULTI-BEAM </a:t>
            </a:r>
            <a:r>
              <a:rPr lang="en-US" sz="1800" b="1" cap="all" dirty="0" smtClean="0">
                <a:latin typeface="Comic Sans MS" panose="030F0702030302020204" pitchFamily="66" charset="0"/>
              </a:rPr>
              <a:t>KLYSTRON</a:t>
            </a:r>
            <a:br>
              <a:rPr lang="en-US" sz="1800" b="1" cap="all" dirty="0" smtClean="0">
                <a:latin typeface="Comic Sans MS" panose="030F0702030302020204" pitchFamily="66" charset="0"/>
              </a:rPr>
            </a:br>
            <a:r>
              <a:rPr lang="en-US" sz="2800" b="1" cap="all" dirty="0">
                <a:latin typeface="Comic Sans MS" panose="030F0702030302020204" pitchFamily="66" charset="0"/>
              </a:rPr>
              <a:t/>
            </a:r>
            <a:br>
              <a:rPr lang="en-US" sz="2800" b="1" cap="all" dirty="0">
                <a:latin typeface="Comic Sans MS" panose="030F0702030302020204" pitchFamily="66" charset="0"/>
              </a:rPr>
            </a:br>
            <a:r>
              <a:rPr lang="en-US" sz="2800" b="1" cap="all" dirty="0" smtClean="0">
                <a:solidFill>
                  <a:srgbClr val="0070C0"/>
                </a:solidFill>
                <a:latin typeface="Comic Sans MS" panose="030F0702030302020204" pitchFamily="66" charset="0"/>
              </a:rPr>
              <a:t> </a:t>
            </a:r>
            <a:r>
              <a:rPr lang="en-US" sz="2400" b="1" dirty="0" smtClean="0">
                <a:solidFill>
                  <a:srgbClr val="0070C0"/>
                </a:solidFill>
                <a:latin typeface="Comic Sans MS" panose="030F0702030302020204" pitchFamily="66" charset="0"/>
              </a:rPr>
              <a:t>Concept of a two-stage </a:t>
            </a:r>
            <a:r>
              <a:rPr lang="en-US" sz="2400" b="1" dirty="0" err="1" smtClean="0">
                <a:solidFill>
                  <a:srgbClr val="0070C0"/>
                </a:solidFill>
                <a:latin typeface="Comic Sans MS" panose="030F0702030302020204" pitchFamily="66" charset="0"/>
              </a:rPr>
              <a:t>multibeam</a:t>
            </a:r>
            <a:r>
              <a:rPr lang="en-US" sz="2400" b="1" dirty="0" smtClean="0">
                <a:solidFill>
                  <a:srgbClr val="0070C0"/>
                </a:solidFill>
                <a:latin typeface="Comic Sans MS" panose="030F0702030302020204" pitchFamily="66" charset="0"/>
              </a:rPr>
              <a:t> klystron</a:t>
            </a:r>
            <a:endParaRPr lang="en-US" sz="2800" dirty="0">
              <a:solidFill>
                <a:srgbClr val="0070C0"/>
              </a:solidFill>
              <a:latin typeface="Comic Sans MS" panose="030F0702030302020204" pitchFamily="66" charset="0"/>
            </a:endParaRPr>
          </a:p>
        </p:txBody>
      </p:sp>
      <p:pic>
        <p:nvPicPr>
          <p:cNvPr id="4" name="Picture 3" descr="Diagram&#10;&#10;Description automatically generated"/>
          <p:cNvPicPr/>
          <p:nvPr/>
        </p:nvPicPr>
        <p:blipFill>
          <a:blip r:embed="rId2"/>
          <a:stretch>
            <a:fillRect/>
          </a:stretch>
        </p:blipFill>
        <p:spPr>
          <a:xfrm>
            <a:off x="7206248" y="2222499"/>
            <a:ext cx="3842752" cy="4336900"/>
          </a:xfrm>
          <a:prstGeom prst="rect">
            <a:avLst/>
          </a:prstGeom>
        </p:spPr>
      </p:pic>
      <p:sp>
        <p:nvSpPr>
          <p:cNvPr id="7" name="Rectangle 1"/>
          <p:cNvSpPr>
            <a:spLocks noGrp="1" noChangeArrowheads="1"/>
          </p:cNvSpPr>
          <p:nvPr>
            <p:ph type="subTitle" idx="1"/>
          </p:nvPr>
        </p:nvSpPr>
        <p:spPr bwMode="auto">
          <a:xfrm>
            <a:off x="14791054" y="4157690"/>
            <a:ext cx="1515000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TABLE I.  Design and simulated parameters of the TS </a:t>
            </a:r>
            <a:r>
              <a:rPr kumimoji="0" lang="en-US" altLang="en-US" sz="1100" b="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MBfor</a:t>
            </a:r>
            <a:r>
              <a:rPr kumimoji="0" lang="en-US" altLang="en-US" sz="11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FCC.</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851760" y="3428999"/>
            <a:ext cx="6096000" cy="646331"/>
          </a:xfrm>
          <a:prstGeom prst="rect">
            <a:avLst/>
          </a:prstGeom>
        </p:spPr>
        <p:txBody>
          <a:bodyPr>
            <a:spAutoFit/>
          </a:bodyPr>
          <a:lstStyle/>
          <a:p>
            <a:r>
              <a:rPr lang="en-US" b="1" i="1" dirty="0">
                <a:latin typeface="Century" panose="02040604050505020304" pitchFamily="18" charset="0"/>
              </a:rPr>
              <a:t/>
            </a:r>
            <a:br>
              <a:rPr lang="en-US" b="1" i="1" dirty="0">
                <a:latin typeface="Century" panose="02040604050505020304" pitchFamily="18" charset="0"/>
              </a:rPr>
            </a:br>
            <a:endParaRPr lang="en-US" dirty="0"/>
          </a:p>
        </p:txBody>
      </p:sp>
      <p:pic>
        <p:nvPicPr>
          <p:cNvPr id="11" name="Picture 10" descr="Diagram, schematic&#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1308100" y="2222499"/>
            <a:ext cx="4897520" cy="3907111"/>
          </a:xfrm>
          <a:prstGeom prst="rect">
            <a:avLst/>
          </a:prstGeom>
        </p:spPr>
      </p:pic>
    </p:spTree>
    <p:extLst>
      <p:ext uri="{BB962C8B-B14F-4D97-AF65-F5344CB8AC3E}">
        <p14:creationId xmlns:p14="http://schemas.microsoft.com/office/powerpoint/2010/main" val="2484416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44" y="482600"/>
            <a:ext cx="11840902" cy="2022856"/>
          </a:xfrm>
        </p:spPr>
        <p:txBody>
          <a:bodyPr>
            <a:normAutofit fontScale="90000"/>
          </a:bodyPr>
          <a:lstStyle/>
          <a:p>
            <a:pPr algn="ctr"/>
            <a:r>
              <a:rPr lang="en-US" sz="2000" b="1" i="1" dirty="0">
                <a:solidFill>
                  <a:schemeClr val="accent1">
                    <a:lumMod val="75000"/>
                  </a:schemeClr>
                </a:solidFill>
                <a:latin typeface="Century Schoolbook" panose="02040604050505020304" pitchFamily="18" charset="0"/>
              </a:rPr>
              <a:t>Omega-P R&amp;D, Inc.</a:t>
            </a:r>
            <a:br>
              <a:rPr lang="en-US" sz="2000" b="1" i="1" dirty="0">
                <a:solidFill>
                  <a:schemeClr val="accent1">
                    <a:lumMod val="75000"/>
                  </a:schemeClr>
                </a:solidFill>
                <a:latin typeface="Century Schoolbook" panose="02040604050505020304" pitchFamily="18" charset="0"/>
              </a:rPr>
            </a:br>
            <a:r>
              <a:rPr lang="en-US" sz="1800" dirty="0">
                <a:latin typeface="Comic Sans MS" panose="030F0702030302020204" pitchFamily="66" charset="0"/>
              </a:rPr>
              <a:t>Presentation at 2022 Advanced Accelerator </a:t>
            </a:r>
            <a:r>
              <a:rPr lang="en-US" sz="1800" dirty="0" smtClean="0">
                <a:latin typeface="Comic Sans MS" panose="030F0702030302020204" pitchFamily="66" charset="0"/>
              </a:rPr>
              <a:t>Concepts Workshop</a:t>
            </a:r>
            <a:br>
              <a:rPr lang="en-US" sz="1800" dirty="0" smtClean="0">
                <a:latin typeface="Comic Sans MS" panose="030F0702030302020204" pitchFamily="66" charset="0"/>
              </a:rPr>
            </a:br>
            <a:r>
              <a:rPr lang="en-US" sz="1800" b="1" cap="all" dirty="0">
                <a:latin typeface="Comic Sans MS" panose="030F0702030302020204" pitchFamily="66" charset="0"/>
              </a:rPr>
              <a:t>HIGHLY-EFFICIENT 20-MW L-BAND MULTI-BEAM KLYSTRON</a:t>
            </a:r>
            <a:r>
              <a:rPr lang="en-US" sz="1800" dirty="0" smtClean="0">
                <a:latin typeface="Comic Sans MS" panose="030F0702030302020204" pitchFamily="66" charset="0"/>
              </a:rPr>
              <a:t> </a:t>
            </a:r>
            <a:br>
              <a:rPr lang="en-US" sz="1800" dirty="0" smtClean="0">
                <a:latin typeface="Comic Sans MS" panose="030F0702030302020204" pitchFamily="66" charset="0"/>
              </a:rPr>
            </a:br>
            <a:r>
              <a:rPr lang="en-US" sz="2800" dirty="0">
                <a:latin typeface="Comic Sans MS" panose="030F0702030302020204" pitchFamily="66" charset="0"/>
              </a:rPr>
              <a:t/>
            </a:r>
            <a:br>
              <a:rPr lang="en-US" sz="2800" dirty="0">
                <a:latin typeface="Comic Sans MS" panose="030F0702030302020204" pitchFamily="66" charset="0"/>
              </a:rPr>
            </a:br>
            <a:r>
              <a:rPr lang="en-US" sz="2700" dirty="0" smtClean="0">
                <a:solidFill>
                  <a:srgbClr val="0070C0"/>
                </a:solidFill>
                <a:latin typeface="Comic Sans MS" panose="030F0702030302020204" pitchFamily="66" charset="0"/>
              </a:rPr>
              <a:t>Beam optics is simplified by use of immersed cathodes.</a:t>
            </a:r>
            <a:br>
              <a:rPr lang="en-US" sz="2700" dirty="0" smtClean="0">
                <a:solidFill>
                  <a:srgbClr val="0070C0"/>
                </a:solidFill>
                <a:latin typeface="Comic Sans MS" panose="030F0702030302020204" pitchFamily="66" charset="0"/>
              </a:rPr>
            </a:br>
            <a:r>
              <a:rPr lang="en-US" sz="2700" dirty="0" smtClean="0">
                <a:solidFill>
                  <a:srgbClr val="0070C0"/>
                </a:solidFill>
                <a:latin typeface="Comic Sans MS" panose="030F0702030302020204" pitchFamily="66" charset="0"/>
              </a:rPr>
              <a:t>12 hollow 12-A, 30-kV </a:t>
            </a:r>
            <a:r>
              <a:rPr lang="en-US" sz="2700" dirty="0" err="1" smtClean="0">
                <a:solidFill>
                  <a:srgbClr val="0070C0"/>
                </a:solidFill>
                <a:latin typeface="Comic Sans MS" panose="030F0702030302020204" pitchFamily="66" charset="0"/>
              </a:rPr>
              <a:t>beamlets</a:t>
            </a:r>
            <a:r>
              <a:rPr lang="en-US" sz="2700" dirty="0" smtClean="0">
                <a:solidFill>
                  <a:srgbClr val="0070C0"/>
                </a:solidFill>
                <a:latin typeface="Comic Sans MS" panose="030F0702030302020204" pitchFamily="66" charset="0"/>
              </a:rPr>
              <a:t>, in a 0.14T magnetic field, are </a:t>
            </a:r>
            <a:r>
              <a:rPr lang="en-US" sz="2700" dirty="0" smtClean="0">
                <a:solidFill>
                  <a:srgbClr val="0070C0"/>
                </a:solidFill>
                <a:latin typeface="Comic Sans MS" panose="030F0702030302020204" pitchFamily="66" charset="0"/>
              </a:rPr>
              <a:t>placed</a:t>
            </a:r>
            <a:r>
              <a:rPr lang="en-US" sz="2700" dirty="0" smtClean="0">
                <a:solidFill>
                  <a:srgbClr val="0070C0"/>
                </a:solidFill>
                <a:latin typeface="Comic Sans MS" panose="030F0702030302020204" pitchFamily="66" charset="0"/>
              </a:rPr>
              <a:t> </a:t>
            </a:r>
            <a:r>
              <a:rPr lang="en-US" sz="2700" dirty="0" smtClean="0">
                <a:solidFill>
                  <a:srgbClr val="0070C0"/>
                </a:solidFill>
                <a:latin typeface="Comic Sans MS" panose="030F0702030302020204" pitchFamily="66" charset="0"/>
              </a:rPr>
              <a:t>around a 90-mm circle, each with </a:t>
            </a:r>
            <a:r>
              <a:rPr lang="en-US" sz="2700" dirty="0" err="1" smtClean="0">
                <a:solidFill>
                  <a:srgbClr val="0070C0"/>
                </a:solidFill>
                <a:latin typeface="Comic Sans MS" panose="030F0702030302020204" pitchFamily="66" charset="0"/>
              </a:rPr>
              <a:t>perveance</a:t>
            </a:r>
            <a:r>
              <a:rPr lang="en-US" sz="2700" dirty="0" smtClean="0">
                <a:solidFill>
                  <a:srgbClr val="0070C0"/>
                </a:solidFill>
                <a:latin typeface="Comic Sans MS" panose="030F0702030302020204" pitchFamily="66" charset="0"/>
              </a:rPr>
              <a:t> of 2.3 </a:t>
            </a:r>
            <a:r>
              <a:rPr lang="el-GR" sz="2700" dirty="0" smtClean="0">
                <a:solidFill>
                  <a:srgbClr val="0070C0"/>
                </a:solidFill>
                <a:latin typeface="Comic Sans MS" panose="030F0702030302020204" pitchFamily="66" charset="0"/>
              </a:rPr>
              <a:t>μ</a:t>
            </a:r>
            <a:r>
              <a:rPr lang="en-US" sz="2700" dirty="0" smtClean="0">
                <a:solidFill>
                  <a:srgbClr val="0070C0"/>
                </a:solidFill>
                <a:latin typeface="Comic Sans MS" panose="030F0702030302020204" pitchFamily="66" charset="0"/>
              </a:rPr>
              <a:t>A/V^1.5.    </a:t>
            </a:r>
            <a:r>
              <a:rPr lang="en-US" sz="2800" dirty="0" smtClean="0">
                <a:solidFill>
                  <a:srgbClr val="0070C0"/>
                </a:solidFill>
                <a:latin typeface="Comic Sans MS" panose="030F0702030302020204" pitchFamily="66" charset="0"/>
              </a:rPr>
              <a:t> </a:t>
            </a:r>
            <a:endParaRPr lang="en-US" sz="2800" dirty="0">
              <a:solidFill>
                <a:srgbClr val="0070C0"/>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stretch>
            <a:fillRect/>
          </a:stretch>
        </p:blipFill>
        <p:spPr>
          <a:xfrm>
            <a:off x="3428999" y="2806700"/>
            <a:ext cx="4706559" cy="3824079"/>
          </a:xfrm>
          <a:prstGeom prst="rect">
            <a:avLst/>
          </a:prstGeom>
        </p:spPr>
      </p:pic>
    </p:spTree>
    <p:extLst>
      <p:ext uri="{BB962C8B-B14F-4D97-AF65-F5344CB8AC3E}">
        <p14:creationId xmlns:p14="http://schemas.microsoft.com/office/powerpoint/2010/main" val="3771899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0"/>
            <a:ext cx="11696700" cy="3022599"/>
          </a:xfrm>
        </p:spPr>
        <p:txBody>
          <a:bodyPr>
            <a:normAutofit/>
          </a:bodyPr>
          <a:lstStyle/>
          <a:p>
            <a:pPr algn="ctr"/>
            <a:r>
              <a:rPr lang="en-US" sz="1800" b="1" i="1" dirty="0">
                <a:solidFill>
                  <a:schemeClr val="accent1">
                    <a:lumMod val="75000"/>
                  </a:schemeClr>
                </a:solidFill>
                <a:latin typeface="Century Schoolbook" panose="02040604050505020304" pitchFamily="18" charset="0"/>
              </a:rPr>
              <a:t>Omega-P R&amp;D, Inc.</a:t>
            </a:r>
            <a:r>
              <a:rPr lang="en-US" sz="2800" b="1" i="1" dirty="0">
                <a:solidFill>
                  <a:schemeClr val="accent1">
                    <a:lumMod val="75000"/>
                  </a:schemeClr>
                </a:solidFill>
                <a:latin typeface="Century Schoolbook" panose="02040604050505020304" pitchFamily="18" charset="0"/>
              </a:rPr>
              <a:t/>
            </a:r>
            <a:br>
              <a:rPr lang="en-US" sz="2800" b="1" i="1" dirty="0">
                <a:solidFill>
                  <a:schemeClr val="accent1">
                    <a:lumMod val="75000"/>
                  </a:schemeClr>
                </a:solidFill>
                <a:latin typeface="Century Schoolbook" panose="02040604050505020304" pitchFamily="18" charset="0"/>
              </a:rPr>
            </a:br>
            <a:r>
              <a:rPr lang="en-US" sz="1600" dirty="0">
                <a:latin typeface="Comic Sans MS" panose="030F0702030302020204" pitchFamily="66" charset="0"/>
              </a:rPr>
              <a:t>Presentation at 2022 Advanced Accelerator Concepts </a:t>
            </a:r>
            <a:r>
              <a:rPr lang="en-US" sz="1600" dirty="0" smtClean="0">
                <a:latin typeface="Comic Sans MS" panose="030F0702030302020204" pitchFamily="66" charset="0"/>
              </a:rPr>
              <a:t>Workshop</a:t>
            </a:r>
            <a:r>
              <a:rPr lang="en-US" sz="1600" b="1" cap="all" dirty="0" smtClean="0">
                <a:latin typeface="Comic Sans MS" panose="030F0702030302020204" pitchFamily="66" charset="0"/>
              </a:rPr>
              <a:t/>
            </a:r>
            <a:br>
              <a:rPr lang="en-US" sz="1600" b="1" cap="all" dirty="0" smtClean="0">
                <a:latin typeface="Comic Sans MS" panose="030F0702030302020204" pitchFamily="66" charset="0"/>
              </a:rPr>
            </a:br>
            <a:r>
              <a:rPr lang="en-US" sz="1600" b="1" cap="all" dirty="0" smtClean="0">
                <a:latin typeface="Comic Sans MS" panose="030F0702030302020204" pitchFamily="66" charset="0"/>
              </a:rPr>
              <a:t>HIGHLY-EFFICIENT </a:t>
            </a:r>
            <a:r>
              <a:rPr lang="en-US" sz="1600" b="1" cap="all" dirty="0">
                <a:latin typeface="Comic Sans MS" panose="030F0702030302020204" pitchFamily="66" charset="0"/>
              </a:rPr>
              <a:t>20-MW L-BAND MULTI-BEAM KLYSTRON </a:t>
            </a:r>
            <a:r>
              <a:rPr lang="en-US" sz="2800" b="1" cap="all" dirty="0" smtClean="0">
                <a:latin typeface="Comic Sans MS" panose="030F0702030302020204" pitchFamily="66" charset="0"/>
              </a:rPr>
              <a:t/>
            </a:r>
            <a:br>
              <a:rPr lang="en-US" sz="2800" b="1" cap="all" dirty="0" smtClean="0">
                <a:latin typeface="Comic Sans MS" panose="030F0702030302020204" pitchFamily="66" charset="0"/>
              </a:rPr>
            </a:br>
            <a:r>
              <a:rPr lang="en-US" sz="2800" b="1" cap="all" dirty="0">
                <a:latin typeface="Comic Sans MS" panose="030F0702030302020204" pitchFamily="66" charset="0"/>
              </a:rPr>
              <a:t/>
            </a:r>
            <a:br>
              <a:rPr lang="en-US" sz="2800" b="1" cap="all" dirty="0">
                <a:latin typeface="Comic Sans MS" panose="030F0702030302020204" pitchFamily="66" charset="0"/>
              </a:rPr>
            </a:br>
            <a:r>
              <a:rPr lang="en-US" sz="2400" dirty="0" smtClean="0">
                <a:solidFill>
                  <a:srgbClr val="0070C0"/>
                </a:solidFill>
                <a:latin typeface="Comic Sans MS" panose="030F0702030302020204" pitchFamily="66" charset="0"/>
              </a:rPr>
              <a:t>Image below shows the outline along one </a:t>
            </a:r>
            <a:r>
              <a:rPr lang="en-US" sz="2400" dirty="0" err="1" smtClean="0">
                <a:solidFill>
                  <a:srgbClr val="0070C0"/>
                </a:solidFill>
                <a:latin typeface="Comic Sans MS" panose="030F0702030302020204" pitchFamily="66" charset="0"/>
              </a:rPr>
              <a:t>beamlet</a:t>
            </a:r>
            <a:r>
              <a:rPr lang="en-US" sz="2400" dirty="0" smtClean="0">
                <a:solidFill>
                  <a:srgbClr val="0070C0"/>
                </a:solidFill>
                <a:latin typeface="Comic Sans MS" panose="030F0702030302020204" pitchFamily="66" charset="0"/>
              </a:rPr>
              <a:t> axis for the 1000 MHz two-stage </a:t>
            </a:r>
            <a:r>
              <a:rPr lang="en-US" sz="2400" dirty="0" err="1" smtClean="0">
                <a:solidFill>
                  <a:srgbClr val="0070C0"/>
                </a:solidFill>
                <a:latin typeface="Comic Sans MS" panose="030F0702030302020204" pitchFamily="66" charset="0"/>
              </a:rPr>
              <a:t>multibeam</a:t>
            </a:r>
            <a:r>
              <a:rPr lang="en-US" sz="2400" dirty="0" smtClean="0">
                <a:solidFill>
                  <a:srgbClr val="0070C0"/>
                </a:solidFill>
                <a:latin typeface="Comic Sans MS" panose="030F0702030302020204" pitchFamily="66" charset="0"/>
              </a:rPr>
              <a:t> klystron (TS-MBK).  RF circuit length is about 1100 mm. </a:t>
            </a:r>
            <a:endParaRPr lang="en-US" sz="2400" dirty="0">
              <a:solidFill>
                <a:srgbClr val="0070C0"/>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stretch>
            <a:fillRect/>
          </a:stretch>
        </p:blipFill>
        <p:spPr>
          <a:xfrm>
            <a:off x="1745726" y="3136438"/>
            <a:ext cx="8920357" cy="3910294"/>
          </a:xfrm>
          <a:prstGeom prst="rect">
            <a:avLst/>
          </a:prstGeom>
        </p:spPr>
      </p:pic>
    </p:spTree>
    <p:extLst>
      <p:ext uri="{BB962C8B-B14F-4D97-AF65-F5344CB8AC3E}">
        <p14:creationId xmlns:p14="http://schemas.microsoft.com/office/powerpoint/2010/main" val="3108296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93" y="365124"/>
            <a:ext cx="11759878" cy="2682875"/>
          </a:xfrm>
        </p:spPr>
        <p:txBody>
          <a:bodyPr>
            <a:normAutofit/>
          </a:bodyPr>
          <a:lstStyle/>
          <a:p>
            <a:pPr algn="ctr"/>
            <a:r>
              <a:rPr lang="en-US" sz="2000" b="1" i="1" dirty="0">
                <a:solidFill>
                  <a:schemeClr val="accent1">
                    <a:lumMod val="75000"/>
                  </a:schemeClr>
                </a:solidFill>
                <a:latin typeface="Century Schoolbook" panose="02040604050505020304" pitchFamily="18" charset="0"/>
              </a:rPr>
              <a:t>Omega-P R&amp;D, Inc.</a:t>
            </a:r>
            <a:br>
              <a:rPr lang="en-US" sz="2000" b="1" i="1" dirty="0">
                <a:solidFill>
                  <a:schemeClr val="accent1">
                    <a:lumMod val="75000"/>
                  </a:schemeClr>
                </a:solidFill>
                <a:latin typeface="Century Schoolbook" panose="02040604050505020304" pitchFamily="18" charset="0"/>
              </a:rPr>
            </a:br>
            <a:r>
              <a:rPr lang="en-US" sz="1600" dirty="0">
                <a:latin typeface="Comic Sans MS" panose="030F0702030302020204" pitchFamily="66" charset="0"/>
              </a:rPr>
              <a:t>Presentation at 2022 Advanced Accelerator Concepts </a:t>
            </a:r>
            <a:r>
              <a:rPr lang="en-US" sz="1600" dirty="0" smtClean="0">
                <a:latin typeface="Comic Sans MS" panose="030F0702030302020204" pitchFamily="66" charset="0"/>
              </a:rPr>
              <a:t>Workshop</a:t>
            </a:r>
            <a:br>
              <a:rPr lang="en-US" sz="1600" dirty="0" smtClean="0">
                <a:latin typeface="Comic Sans MS" panose="030F0702030302020204" pitchFamily="66" charset="0"/>
              </a:rPr>
            </a:br>
            <a:r>
              <a:rPr lang="en-US" sz="1600" b="1" cap="all" dirty="0">
                <a:latin typeface="Comic Sans MS" panose="030F0702030302020204" pitchFamily="66" charset="0"/>
              </a:rPr>
              <a:t>HIGHLY-EFFICIENT 20-MW L-BAND MULTI-BEAM KLYSTRON</a:t>
            </a:r>
            <a:r>
              <a:rPr lang="en-US" sz="1600" b="1" cap="all" dirty="0" smtClean="0">
                <a:latin typeface="Comic Sans MS" panose="030F0702030302020204" pitchFamily="66" charset="0"/>
              </a:rPr>
              <a:t/>
            </a:r>
            <a:br>
              <a:rPr lang="en-US" sz="1600" b="1" cap="all" dirty="0" smtClean="0">
                <a:latin typeface="Comic Sans MS" panose="030F0702030302020204" pitchFamily="66" charset="0"/>
              </a:rPr>
            </a:br>
            <a:r>
              <a:rPr lang="en-US" sz="2800" b="1" cap="all" dirty="0">
                <a:latin typeface="Comic Sans MS" panose="030F0702030302020204" pitchFamily="66" charset="0"/>
              </a:rPr>
              <a:t/>
            </a:r>
            <a:br>
              <a:rPr lang="en-US" sz="2800" b="1" cap="all" dirty="0">
                <a:latin typeface="Comic Sans MS" panose="030F0702030302020204" pitchFamily="66" charset="0"/>
              </a:rPr>
            </a:br>
            <a:r>
              <a:rPr lang="en-US" sz="2400" dirty="0" smtClean="0">
                <a:solidFill>
                  <a:srgbClr val="0070C0"/>
                </a:solidFill>
                <a:latin typeface="Comic Sans MS" panose="030F0702030302020204" pitchFamily="66" charset="0"/>
              </a:rPr>
              <a:t>The first RF stage (“</a:t>
            </a:r>
            <a:r>
              <a:rPr lang="en-US" sz="2400" dirty="0" err="1" smtClean="0">
                <a:solidFill>
                  <a:srgbClr val="0070C0"/>
                </a:solidFill>
                <a:latin typeface="Comic Sans MS" panose="030F0702030302020204" pitchFamily="66" charset="0"/>
              </a:rPr>
              <a:t>buncher</a:t>
            </a:r>
            <a:r>
              <a:rPr lang="en-US" sz="2400" dirty="0" smtClean="0">
                <a:solidFill>
                  <a:srgbClr val="0070C0"/>
                </a:solidFill>
                <a:latin typeface="Comic Sans MS" panose="030F0702030302020204" pitchFamily="66" charset="0"/>
              </a:rPr>
              <a:t>”) comprises six cavities operating in coaxial TM010 modes, the third of which is second harmonic.  Hollow </a:t>
            </a:r>
            <a:r>
              <a:rPr lang="en-US" sz="2400" dirty="0" err="1" smtClean="0">
                <a:solidFill>
                  <a:srgbClr val="0070C0"/>
                </a:solidFill>
                <a:latin typeface="Comic Sans MS" panose="030F0702030302020204" pitchFamily="66" charset="0"/>
              </a:rPr>
              <a:t>beamlets</a:t>
            </a:r>
            <a:r>
              <a:rPr lang="en-US" sz="2400" dirty="0" smtClean="0">
                <a:solidFill>
                  <a:srgbClr val="0070C0"/>
                </a:solidFill>
                <a:latin typeface="Comic Sans MS" panose="030F0702030302020204" pitchFamily="66" charset="0"/>
              </a:rPr>
              <a:t> allow for high beam current harmonics after PA gap.</a:t>
            </a:r>
            <a:endParaRPr lang="en-US" sz="2400" dirty="0">
              <a:solidFill>
                <a:srgbClr val="0070C0"/>
              </a:solidFill>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6350000" y="3415809"/>
            <a:ext cx="5197913" cy="2893875"/>
          </a:xfrm>
          <a:prstGeom prst="rect">
            <a:avLst/>
          </a:prstGeom>
        </p:spPr>
      </p:pic>
      <p:pic>
        <p:nvPicPr>
          <p:cNvPr id="7" name="Picture 6"/>
          <p:cNvPicPr>
            <a:picLocks noChangeAspect="1"/>
          </p:cNvPicPr>
          <p:nvPr/>
        </p:nvPicPr>
        <p:blipFill>
          <a:blip r:embed="rId3"/>
          <a:stretch>
            <a:fillRect/>
          </a:stretch>
        </p:blipFill>
        <p:spPr>
          <a:xfrm>
            <a:off x="647205" y="3534535"/>
            <a:ext cx="5361785" cy="2161705"/>
          </a:xfrm>
          <a:prstGeom prst="rect">
            <a:avLst/>
          </a:prstGeom>
        </p:spPr>
      </p:pic>
      <p:sp>
        <p:nvSpPr>
          <p:cNvPr id="3" name="Content Placeholder 2"/>
          <p:cNvSpPr>
            <a:spLocks noGrp="1"/>
          </p:cNvSpPr>
          <p:nvPr>
            <p:ph idx="1"/>
          </p:nvPr>
        </p:nvSpPr>
        <p:spPr>
          <a:xfrm>
            <a:off x="1790699" y="2730499"/>
            <a:ext cx="9644123" cy="3769779"/>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55204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317501"/>
            <a:ext cx="11825658" cy="2476500"/>
          </a:xfrm>
        </p:spPr>
        <p:txBody>
          <a:bodyPr>
            <a:normAutofit/>
          </a:bodyPr>
          <a:lstStyle/>
          <a:p>
            <a:pPr algn="ctr"/>
            <a:r>
              <a:rPr lang="en-US" sz="2000" b="1" i="1" dirty="0">
                <a:solidFill>
                  <a:schemeClr val="accent1">
                    <a:lumMod val="75000"/>
                  </a:schemeClr>
                </a:solidFill>
                <a:latin typeface="Century Schoolbook" panose="02040604050505020304" pitchFamily="18" charset="0"/>
              </a:rPr>
              <a:t>Omega-P R&amp;D, Inc.</a:t>
            </a:r>
            <a:br>
              <a:rPr lang="en-US" sz="2000" b="1" i="1" dirty="0">
                <a:solidFill>
                  <a:schemeClr val="accent1">
                    <a:lumMod val="75000"/>
                  </a:schemeClr>
                </a:solidFill>
                <a:latin typeface="Century Schoolbook" panose="02040604050505020304" pitchFamily="18" charset="0"/>
              </a:rPr>
            </a:br>
            <a:r>
              <a:rPr lang="en-US" sz="1800" dirty="0">
                <a:latin typeface="Comic Sans MS" panose="030F0702030302020204" pitchFamily="66" charset="0"/>
              </a:rPr>
              <a:t>Presentation at 2022 Advanced Accelerator Concepts Workshop</a:t>
            </a:r>
            <a:br>
              <a:rPr lang="en-US" sz="1800" dirty="0">
                <a:latin typeface="Comic Sans MS" panose="030F0702030302020204" pitchFamily="66" charset="0"/>
              </a:rPr>
            </a:br>
            <a:r>
              <a:rPr lang="en-US" sz="1800" b="1" cap="all" dirty="0">
                <a:latin typeface="Comic Sans MS" panose="030F0702030302020204" pitchFamily="66" charset="0"/>
              </a:rPr>
              <a:t>HIGHLY-EFFICIENT 20-MW </a:t>
            </a:r>
            <a:r>
              <a:rPr lang="en-US" sz="1800" b="1" cap="all" dirty="0" smtClean="0">
                <a:latin typeface="Comic Sans MS" panose="030F0702030302020204" pitchFamily="66" charset="0"/>
              </a:rPr>
              <a:t>L-BAND </a:t>
            </a:r>
            <a:r>
              <a:rPr lang="en-US" sz="1800" b="1" cap="all" dirty="0">
                <a:latin typeface="Comic Sans MS" panose="030F0702030302020204" pitchFamily="66" charset="0"/>
              </a:rPr>
              <a:t>MULTI-BEAM </a:t>
            </a:r>
            <a:r>
              <a:rPr lang="en-US" sz="1800" b="1" cap="all" dirty="0" smtClean="0">
                <a:latin typeface="Comic Sans MS" panose="030F0702030302020204" pitchFamily="66" charset="0"/>
              </a:rPr>
              <a:t>KLYSTRON</a:t>
            </a:r>
            <a:br>
              <a:rPr lang="en-US" sz="1800" b="1" cap="all" dirty="0" smtClean="0">
                <a:latin typeface="Comic Sans MS" panose="030F0702030302020204" pitchFamily="66" charset="0"/>
              </a:rPr>
            </a:br>
            <a:r>
              <a:rPr lang="en-US" sz="2800" b="1" cap="all" dirty="0">
                <a:latin typeface="Comic Sans MS" panose="030F0702030302020204" pitchFamily="66" charset="0"/>
              </a:rPr>
              <a:t/>
            </a:r>
            <a:br>
              <a:rPr lang="en-US" sz="2800" b="1" cap="all" dirty="0">
                <a:latin typeface="Comic Sans MS" panose="030F0702030302020204" pitchFamily="66" charset="0"/>
              </a:rPr>
            </a:br>
            <a:r>
              <a:rPr lang="en-US" sz="2800" b="1" cap="all" dirty="0" smtClean="0">
                <a:latin typeface="Comic Sans MS" panose="030F0702030302020204" pitchFamily="66" charset="0"/>
              </a:rPr>
              <a:t> </a:t>
            </a:r>
            <a:r>
              <a:rPr lang="en-US" sz="2400" dirty="0" smtClean="0">
                <a:solidFill>
                  <a:srgbClr val="0070C0"/>
                </a:solidFill>
                <a:latin typeface="Comic Sans MS" panose="030F0702030302020204" pitchFamily="66" charset="0"/>
              </a:rPr>
              <a:t>The post-acceleration gap </a:t>
            </a:r>
            <a:r>
              <a:rPr lang="en-US" sz="2400" dirty="0" smtClean="0">
                <a:solidFill>
                  <a:srgbClr val="0070C0"/>
                </a:solidFill>
                <a:latin typeface="Comic Sans MS" panose="030F0702030302020204" pitchFamily="66" charset="0"/>
              </a:rPr>
              <a:t>would allow</a:t>
            </a:r>
            <a:r>
              <a:rPr lang="en-US" sz="2400" dirty="0" smtClean="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radiation loss (at left) that lowers the tube’s efficiency. </a:t>
            </a:r>
            <a:r>
              <a:rPr lang="en-US" sz="2400" dirty="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Our rejection </a:t>
            </a:r>
            <a:r>
              <a:rPr lang="en-US" sz="2400" dirty="0" smtClean="0">
                <a:solidFill>
                  <a:srgbClr val="0070C0"/>
                </a:solidFill>
                <a:latin typeface="Comic Sans MS" panose="030F0702030302020204" pitchFamily="66" charset="0"/>
              </a:rPr>
              <a:t>filter design reduces loss from 47 kW to 37 W.  </a:t>
            </a:r>
            <a:endParaRPr lang="en-US" sz="2400" dirty="0">
              <a:solidFill>
                <a:srgbClr val="0070C0"/>
              </a:solidFill>
              <a:latin typeface="Comic Sans MS" panose="030F0702030302020204" pitchFamily="66" charset="0"/>
            </a:endParaRPr>
          </a:p>
        </p:txBody>
      </p:sp>
      <p:sp>
        <p:nvSpPr>
          <p:cNvPr id="3" name="Content Placeholder 2"/>
          <p:cNvSpPr>
            <a:spLocks noGrp="1"/>
          </p:cNvSpPr>
          <p:nvPr>
            <p:ph idx="1"/>
          </p:nvPr>
        </p:nvSpPr>
        <p:spPr>
          <a:xfrm>
            <a:off x="651847" y="4368800"/>
            <a:ext cx="11154330" cy="2194017"/>
          </a:xfrm>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4242552" y="3255478"/>
            <a:ext cx="3972920" cy="2403200"/>
          </a:xfrm>
          <a:prstGeom prst="rect">
            <a:avLst/>
          </a:prstGeom>
        </p:spPr>
      </p:pic>
      <p:pic>
        <p:nvPicPr>
          <p:cNvPr id="5" name="Picture 4"/>
          <p:cNvPicPr>
            <a:picLocks noChangeAspect="1"/>
          </p:cNvPicPr>
          <p:nvPr/>
        </p:nvPicPr>
        <p:blipFill>
          <a:blip r:embed="rId3"/>
          <a:stretch>
            <a:fillRect/>
          </a:stretch>
        </p:blipFill>
        <p:spPr>
          <a:xfrm>
            <a:off x="8156137" y="3372504"/>
            <a:ext cx="3915131" cy="2387437"/>
          </a:xfrm>
          <a:prstGeom prst="rect">
            <a:avLst/>
          </a:prstGeom>
        </p:spPr>
      </p:pic>
      <p:pic>
        <p:nvPicPr>
          <p:cNvPr id="6" name="Picture 5"/>
          <p:cNvPicPr>
            <a:picLocks noChangeAspect="1"/>
          </p:cNvPicPr>
          <p:nvPr/>
        </p:nvPicPr>
        <p:blipFill>
          <a:blip r:embed="rId4"/>
          <a:stretch>
            <a:fillRect/>
          </a:stretch>
        </p:blipFill>
        <p:spPr>
          <a:xfrm>
            <a:off x="386756" y="3149600"/>
            <a:ext cx="3796807" cy="2509078"/>
          </a:xfrm>
          <a:prstGeom prst="rect">
            <a:avLst/>
          </a:prstGeom>
        </p:spPr>
      </p:pic>
    </p:spTree>
    <p:extLst>
      <p:ext uri="{BB962C8B-B14F-4D97-AF65-F5344CB8AC3E}">
        <p14:creationId xmlns:p14="http://schemas.microsoft.com/office/powerpoint/2010/main" val="2035813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27001"/>
            <a:ext cx="11798300" cy="2476499"/>
          </a:xfrm>
        </p:spPr>
        <p:txBody>
          <a:bodyPr>
            <a:normAutofit fontScale="90000"/>
          </a:bodyPr>
          <a:lstStyle/>
          <a:p>
            <a:pPr algn="ctr"/>
            <a:r>
              <a:rPr lang="en-US" sz="2000" b="1" i="1" dirty="0">
                <a:solidFill>
                  <a:schemeClr val="accent1">
                    <a:lumMod val="75000"/>
                  </a:schemeClr>
                </a:solidFill>
                <a:latin typeface="Century Schoolbook" panose="02040604050505020304" pitchFamily="18" charset="0"/>
              </a:rPr>
              <a:t>Omega-P R&amp;D, Inc.</a:t>
            </a:r>
            <a:br>
              <a:rPr lang="en-US" sz="2000" b="1" i="1" dirty="0">
                <a:solidFill>
                  <a:schemeClr val="accent1">
                    <a:lumMod val="75000"/>
                  </a:schemeClr>
                </a:solidFill>
                <a:latin typeface="Century Schoolbook" panose="02040604050505020304" pitchFamily="18" charset="0"/>
              </a:rPr>
            </a:br>
            <a:r>
              <a:rPr lang="en-US" sz="1800" dirty="0">
                <a:latin typeface="Comic Sans MS" panose="030F0702030302020204" pitchFamily="66" charset="0"/>
              </a:rPr>
              <a:t>Presentation at 2022 Advanced Accelerator Concepts Workshop</a:t>
            </a:r>
            <a:br>
              <a:rPr lang="en-US" sz="1800" dirty="0">
                <a:latin typeface="Comic Sans MS" panose="030F0702030302020204" pitchFamily="66" charset="0"/>
              </a:rPr>
            </a:br>
            <a:r>
              <a:rPr lang="en-US" sz="1800" b="1" cap="all" dirty="0">
                <a:latin typeface="Comic Sans MS" panose="030F0702030302020204" pitchFamily="66" charset="0"/>
              </a:rPr>
              <a:t>HIGHLY-EFFICIENT 20-MW L-BAND MULTI-BEAM </a:t>
            </a:r>
            <a:r>
              <a:rPr lang="en-US" sz="1800" b="1" cap="all" dirty="0" smtClean="0">
                <a:latin typeface="Comic Sans MS" panose="030F0702030302020204" pitchFamily="66" charset="0"/>
              </a:rPr>
              <a:t>KLYSTRON</a:t>
            </a:r>
            <a:r>
              <a:rPr lang="en-US" sz="1800" b="1" cap="all" dirty="0">
                <a:latin typeface="Comic Sans MS" panose="030F0702030302020204" pitchFamily="66" charset="0"/>
              </a:rPr>
              <a:t/>
            </a:r>
            <a:br>
              <a:rPr lang="en-US" sz="1800" b="1" cap="all" dirty="0">
                <a:latin typeface="Comic Sans MS" panose="030F0702030302020204" pitchFamily="66" charset="0"/>
              </a:rPr>
            </a:br>
            <a:r>
              <a:rPr lang="en-US" sz="2800" b="1" cap="all" dirty="0" smtClean="0">
                <a:latin typeface="Comic Sans MS" panose="030F0702030302020204" pitchFamily="66" charset="0"/>
              </a:rPr>
              <a:t/>
            </a:r>
            <a:br>
              <a:rPr lang="en-US" sz="2800" b="1" cap="all" dirty="0" smtClean="0">
                <a:latin typeface="Comic Sans MS" panose="030F0702030302020204" pitchFamily="66" charset="0"/>
              </a:rPr>
            </a:br>
            <a:r>
              <a:rPr lang="en-US" sz="2700" dirty="0" smtClean="0">
                <a:solidFill>
                  <a:srgbClr val="0070C0"/>
                </a:solidFill>
                <a:latin typeface="Comic Sans MS" panose="030F0702030302020204" pitchFamily="66" charset="0"/>
              </a:rPr>
              <a:t>RF beam </a:t>
            </a:r>
            <a:r>
              <a:rPr lang="en-US" sz="2700" dirty="0" smtClean="0">
                <a:solidFill>
                  <a:srgbClr val="0070C0"/>
                </a:solidFill>
                <a:latin typeface="Comic Sans MS" panose="030F0702030302020204" pitchFamily="66" charset="0"/>
              </a:rPr>
              <a:t>dynamics, </a:t>
            </a:r>
            <a:r>
              <a:rPr lang="en-US" sz="2700" dirty="0" smtClean="0">
                <a:solidFill>
                  <a:srgbClr val="0070C0"/>
                </a:solidFill>
                <a:latin typeface="Comic Sans MS" panose="030F0702030302020204" pitchFamily="66" charset="0"/>
              </a:rPr>
              <a:t>modeled using equivalent MAGIC-2D, shown </a:t>
            </a:r>
            <a:r>
              <a:rPr lang="en-US" sz="2700" dirty="0" smtClean="0">
                <a:solidFill>
                  <a:srgbClr val="0070C0"/>
                </a:solidFill>
                <a:latin typeface="Comic Sans MS" panose="030F0702030302020204" pitchFamily="66" charset="0"/>
              </a:rPr>
              <a:t>(at left</a:t>
            </a:r>
            <a:r>
              <a:rPr lang="en-US" sz="2700" dirty="0" smtClean="0">
                <a:solidFill>
                  <a:srgbClr val="0070C0"/>
                </a:solidFill>
                <a:latin typeface="Comic Sans MS" panose="030F0702030302020204" pitchFamily="66" charset="0"/>
              </a:rPr>
              <a:t>) for one annular </a:t>
            </a:r>
            <a:r>
              <a:rPr lang="en-US" sz="2700" dirty="0" err="1" smtClean="0">
                <a:solidFill>
                  <a:srgbClr val="0070C0"/>
                </a:solidFill>
                <a:latin typeface="Comic Sans MS" panose="030F0702030302020204" pitchFamily="66" charset="0"/>
              </a:rPr>
              <a:t>beamlet</a:t>
            </a:r>
            <a:r>
              <a:rPr lang="en-US" sz="2700" dirty="0" smtClean="0">
                <a:solidFill>
                  <a:srgbClr val="0070C0"/>
                </a:solidFill>
                <a:latin typeface="Comic Sans MS" panose="030F0702030302020204" pitchFamily="66" charset="0"/>
              </a:rPr>
              <a:t>.  Particle dynamics, energy distribution, and harmonic </a:t>
            </a:r>
            <a:r>
              <a:rPr lang="en-US" sz="2700" dirty="0" smtClean="0">
                <a:solidFill>
                  <a:srgbClr val="0070C0"/>
                </a:solidFill>
                <a:latin typeface="Comic Sans MS" panose="030F0702030302020204" pitchFamily="66" charset="0"/>
              </a:rPr>
              <a:t>currents shown (at center</a:t>
            </a:r>
            <a:r>
              <a:rPr lang="en-US" sz="2700" dirty="0" smtClean="0">
                <a:solidFill>
                  <a:srgbClr val="0070C0"/>
                </a:solidFill>
                <a:latin typeface="Comic Sans MS" panose="030F0702030302020204" pitchFamily="66" charset="0"/>
              </a:rPr>
              <a:t>); power balance and beam deceleration in output gap </a:t>
            </a:r>
            <a:r>
              <a:rPr lang="en-US" sz="2700" dirty="0" smtClean="0">
                <a:solidFill>
                  <a:srgbClr val="0070C0"/>
                </a:solidFill>
                <a:latin typeface="Comic Sans MS" panose="030F0702030302020204" pitchFamily="66" charset="0"/>
              </a:rPr>
              <a:t>(at right</a:t>
            </a:r>
            <a:r>
              <a:rPr lang="en-US" sz="2700" dirty="0" smtClean="0">
                <a:solidFill>
                  <a:srgbClr val="0070C0"/>
                </a:solidFill>
                <a:latin typeface="Comic Sans MS" panose="030F0702030302020204" pitchFamily="66" charset="0"/>
              </a:rPr>
              <a:t>).</a:t>
            </a:r>
            <a:endParaRPr lang="en-US" sz="2700" dirty="0">
              <a:solidFill>
                <a:srgbClr val="0070C0"/>
              </a:solidFill>
              <a:latin typeface="Comic Sans MS" panose="030F0702030302020204" pitchFamily="66" charset="0"/>
            </a:endParaRPr>
          </a:p>
        </p:txBody>
      </p:sp>
      <p:pic>
        <p:nvPicPr>
          <p:cNvPr id="5" name="Content Placeholder 3"/>
          <p:cNvPicPr>
            <a:picLocks noChangeAspect="1"/>
          </p:cNvPicPr>
          <p:nvPr/>
        </p:nvPicPr>
        <p:blipFill>
          <a:blip r:embed="rId2"/>
          <a:stretch>
            <a:fillRect/>
          </a:stretch>
        </p:blipFill>
        <p:spPr>
          <a:xfrm>
            <a:off x="335702" y="3361042"/>
            <a:ext cx="4173638" cy="2258432"/>
          </a:xfrm>
          <a:prstGeom prst="rect">
            <a:avLst/>
          </a:prstGeom>
        </p:spPr>
      </p:pic>
      <p:pic>
        <p:nvPicPr>
          <p:cNvPr id="6" name="Content Placeholder 3"/>
          <p:cNvPicPr>
            <a:picLocks noChangeAspect="1"/>
          </p:cNvPicPr>
          <p:nvPr/>
        </p:nvPicPr>
        <p:blipFill>
          <a:blip r:embed="rId3"/>
          <a:stretch>
            <a:fillRect/>
          </a:stretch>
        </p:blipFill>
        <p:spPr>
          <a:xfrm>
            <a:off x="8308932" y="3361042"/>
            <a:ext cx="3462564" cy="2891128"/>
          </a:xfrm>
          <a:prstGeom prst="rect">
            <a:avLst/>
          </a:prstGeom>
        </p:spPr>
      </p:pic>
      <p:pic>
        <p:nvPicPr>
          <p:cNvPr id="8" name="Content Placeholder 7"/>
          <p:cNvPicPr>
            <a:picLocks noGrp="1" noChangeAspect="1"/>
          </p:cNvPicPr>
          <p:nvPr>
            <p:ph idx="1"/>
          </p:nvPr>
        </p:nvPicPr>
        <p:blipFill>
          <a:blip r:embed="rId4"/>
          <a:stretch>
            <a:fillRect/>
          </a:stretch>
        </p:blipFill>
        <p:spPr>
          <a:xfrm>
            <a:off x="4624342" y="2819400"/>
            <a:ext cx="3454586" cy="3732815"/>
          </a:xfrm>
          <a:prstGeom prst="rect">
            <a:avLst/>
          </a:prstGeom>
        </p:spPr>
      </p:pic>
    </p:spTree>
    <p:extLst>
      <p:ext uri="{BB962C8B-B14F-4D97-AF65-F5344CB8AC3E}">
        <p14:creationId xmlns:p14="http://schemas.microsoft.com/office/powerpoint/2010/main" val="2391325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1"/>
            <a:ext cx="10515600" cy="2146300"/>
          </a:xfrm>
        </p:spPr>
        <p:txBody>
          <a:bodyPr>
            <a:normAutofit/>
          </a:bodyPr>
          <a:lstStyle/>
          <a:p>
            <a:pPr algn="ctr"/>
            <a:r>
              <a:rPr lang="en-US" sz="2000" b="1" i="1" dirty="0">
                <a:solidFill>
                  <a:schemeClr val="accent1">
                    <a:lumMod val="75000"/>
                  </a:schemeClr>
                </a:solidFill>
                <a:latin typeface="Century Schoolbook" panose="02040604050505020304" pitchFamily="18" charset="0"/>
              </a:rPr>
              <a:t>Omega-P R&amp;D, Inc.</a:t>
            </a:r>
            <a:br>
              <a:rPr lang="en-US" sz="2000" b="1" i="1" dirty="0">
                <a:solidFill>
                  <a:schemeClr val="accent1">
                    <a:lumMod val="75000"/>
                  </a:schemeClr>
                </a:solidFill>
                <a:latin typeface="Century Schoolbook" panose="02040604050505020304" pitchFamily="18" charset="0"/>
              </a:rPr>
            </a:br>
            <a:r>
              <a:rPr lang="en-US" sz="1600" dirty="0">
                <a:latin typeface="Comic Sans MS" panose="030F0702030302020204" pitchFamily="66" charset="0"/>
              </a:rPr>
              <a:t>Presentation at 2022 Advanced Accelerator Concepts Workshop</a:t>
            </a:r>
            <a:br>
              <a:rPr lang="en-US" sz="1600" dirty="0">
                <a:latin typeface="Comic Sans MS" panose="030F0702030302020204" pitchFamily="66" charset="0"/>
              </a:rPr>
            </a:br>
            <a:r>
              <a:rPr lang="en-US" sz="1600" b="1" cap="all" dirty="0">
                <a:latin typeface="Comic Sans MS" panose="030F0702030302020204" pitchFamily="66" charset="0"/>
              </a:rPr>
              <a:t>HIGHLY-EFFICIENT 20-MW L-BAND MULTI-BEAM </a:t>
            </a:r>
            <a:r>
              <a:rPr lang="en-US" sz="1600" b="1" cap="all" dirty="0" smtClean="0">
                <a:latin typeface="Comic Sans MS" panose="030F0702030302020204" pitchFamily="66" charset="0"/>
              </a:rPr>
              <a:t>KLYSTRON</a:t>
            </a:r>
            <a:br>
              <a:rPr lang="en-US" sz="1600" b="1" cap="all" dirty="0" smtClean="0">
                <a:latin typeface="Comic Sans MS" panose="030F0702030302020204" pitchFamily="66" charset="0"/>
              </a:rPr>
            </a:br>
            <a:r>
              <a:rPr lang="en-US" sz="1600" b="1" cap="all" dirty="0">
                <a:latin typeface="Comic Sans MS" panose="030F0702030302020204" pitchFamily="66" charset="0"/>
              </a:rPr>
              <a:t/>
            </a:r>
            <a:br>
              <a:rPr lang="en-US" sz="1600" b="1" cap="all" dirty="0">
                <a:latin typeface="Comic Sans MS" panose="030F0702030302020204" pitchFamily="66" charset="0"/>
              </a:rPr>
            </a:br>
            <a:r>
              <a:rPr lang="en-US" sz="2400" dirty="0">
                <a:solidFill>
                  <a:srgbClr val="0070C0"/>
                </a:solidFill>
                <a:latin typeface="Comic Sans MS" panose="030F0702030302020204" pitchFamily="66" charset="0"/>
              </a:rPr>
              <a:t>P</a:t>
            </a:r>
            <a:r>
              <a:rPr lang="en-US" sz="2400" dirty="0" smtClean="0">
                <a:solidFill>
                  <a:srgbClr val="0070C0"/>
                </a:solidFill>
                <a:latin typeface="Comic Sans MS" panose="030F0702030302020204" pitchFamily="66" charset="0"/>
              </a:rPr>
              <a:t>ower </a:t>
            </a:r>
            <a:r>
              <a:rPr lang="en-US" sz="2400" dirty="0" smtClean="0">
                <a:solidFill>
                  <a:srgbClr val="0070C0"/>
                </a:solidFill>
                <a:latin typeface="Comic Sans MS" panose="030F0702030302020204" pitchFamily="66" charset="0"/>
              </a:rPr>
              <a:t>output from one </a:t>
            </a:r>
            <a:r>
              <a:rPr lang="en-US" sz="2400" dirty="0" err="1" smtClean="0">
                <a:solidFill>
                  <a:srgbClr val="0070C0"/>
                </a:solidFill>
                <a:latin typeface="Comic Sans MS" panose="030F0702030302020204" pitchFamily="66" charset="0"/>
              </a:rPr>
              <a:t>beamlet</a:t>
            </a:r>
            <a:r>
              <a:rPr lang="en-US" sz="2400" dirty="0" smtClean="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(at left</a:t>
            </a:r>
            <a:r>
              <a:rPr lang="en-US" sz="2400" dirty="0" smtClean="0">
                <a:solidFill>
                  <a:srgbClr val="0070C0"/>
                </a:solidFill>
                <a:latin typeface="Comic Sans MS" panose="030F0702030302020204" pitchFamily="66" charset="0"/>
              </a:rPr>
              <a:t>), </a:t>
            </a:r>
            <a:br>
              <a:rPr lang="en-US" sz="2400" dirty="0" smtClean="0">
                <a:solidFill>
                  <a:srgbClr val="0070C0"/>
                </a:solidFill>
                <a:latin typeface="Comic Sans MS" panose="030F0702030302020204" pitchFamily="66" charset="0"/>
              </a:rPr>
            </a:br>
            <a:r>
              <a:rPr lang="en-US" sz="2400" dirty="0" smtClean="0">
                <a:solidFill>
                  <a:srgbClr val="0070C0"/>
                </a:solidFill>
                <a:latin typeface="Comic Sans MS" panose="030F0702030302020204" pitchFamily="66" charset="0"/>
              </a:rPr>
              <a:t>and RF efficiency </a:t>
            </a:r>
            <a:r>
              <a:rPr lang="en-US" sz="2400" i="1" dirty="0" smtClean="0">
                <a:solidFill>
                  <a:srgbClr val="0070C0"/>
                </a:solidFill>
                <a:latin typeface="Comic Sans MS" panose="030F0702030302020204" pitchFamily="66" charset="0"/>
              </a:rPr>
              <a:t>vs </a:t>
            </a:r>
            <a:r>
              <a:rPr lang="en-US" sz="2400" dirty="0" smtClean="0">
                <a:solidFill>
                  <a:srgbClr val="0070C0"/>
                </a:solidFill>
                <a:latin typeface="Comic Sans MS" panose="030F0702030302020204" pitchFamily="66" charset="0"/>
              </a:rPr>
              <a:t>drive power </a:t>
            </a:r>
            <a:r>
              <a:rPr lang="en-US" sz="2400" dirty="0" smtClean="0">
                <a:solidFill>
                  <a:srgbClr val="0070C0"/>
                </a:solidFill>
                <a:latin typeface="Comic Sans MS" panose="030F0702030302020204" pitchFamily="66" charset="0"/>
              </a:rPr>
              <a:t>(at right</a:t>
            </a:r>
            <a:r>
              <a:rPr lang="en-US" sz="2400" dirty="0" smtClean="0">
                <a:solidFill>
                  <a:srgbClr val="0070C0"/>
                </a:solidFill>
                <a:latin typeface="Comic Sans MS" panose="030F0702030302020204" pitchFamily="66" charset="0"/>
              </a:rPr>
              <a:t>). </a:t>
            </a:r>
            <a:endParaRPr lang="en-US" sz="2400" dirty="0">
              <a:solidFill>
                <a:srgbClr val="0070C0"/>
              </a:solidFill>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990600" y="2818366"/>
            <a:ext cx="4296125" cy="2394195"/>
          </a:xfrm>
          <a:prstGeom prst="rect">
            <a:avLst/>
          </a:prstGeom>
        </p:spPr>
      </p:pic>
      <p:pic>
        <p:nvPicPr>
          <p:cNvPr id="6" name="Picture 5"/>
          <p:cNvPicPr>
            <a:picLocks noChangeAspect="1"/>
          </p:cNvPicPr>
          <p:nvPr/>
        </p:nvPicPr>
        <p:blipFill>
          <a:blip r:embed="rId4"/>
          <a:stretch>
            <a:fillRect/>
          </a:stretch>
        </p:blipFill>
        <p:spPr>
          <a:xfrm>
            <a:off x="5859114" y="2802336"/>
            <a:ext cx="4669186" cy="2709464"/>
          </a:xfrm>
          <a:prstGeom prst="rect">
            <a:avLst/>
          </a:prstGeom>
        </p:spPr>
      </p:pic>
      <p:sp>
        <p:nvSpPr>
          <p:cNvPr id="3" name="Content Placeholder 2"/>
          <p:cNvSpPr>
            <a:spLocks noGrp="1"/>
          </p:cNvSpPr>
          <p:nvPr>
            <p:ph idx="1"/>
          </p:nvPr>
        </p:nvSpPr>
        <p:spPr>
          <a:xfrm>
            <a:off x="745602" y="3086099"/>
            <a:ext cx="4816998" cy="3221731"/>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1698059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983</Words>
  <Application>Microsoft Office PowerPoint</Application>
  <PresentationFormat>Widescreen</PresentationFormat>
  <Paragraphs>90</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SimSun</vt:lpstr>
      <vt:lpstr>Arial</vt:lpstr>
      <vt:lpstr>Calibri</vt:lpstr>
      <vt:lpstr>Calibri Light</vt:lpstr>
      <vt:lpstr>Century</vt:lpstr>
      <vt:lpstr>Century Schoolbook</vt:lpstr>
      <vt:lpstr>Comic Sans MS</vt:lpstr>
      <vt:lpstr>Times New Roman</vt:lpstr>
      <vt:lpstr>Office Theme</vt:lpstr>
      <vt:lpstr>     Omega-P R&amp;D, Inc. Presentation at 2022 Advanced Accelerator Concepts Workshop  HIGHLY-EFFICIENT 20-MW L-BAND MULTI-BEAM KLYSTRON*  Vladimir E. Teryaev, Budker Institute of Nuclear Physics, 630090 Novosibirsk, Russia Nikolay Solyak, Fermi National Accelerator Laboratory, Batavia, IL 60510-5011   Xiangyun Chang and Jay L. Hirshfield, Omega-P R&amp;D, Inc., New Haven, CT 06511</vt:lpstr>
      <vt:lpstr>Omega-P R&amp;D, Inc. Presentation at 2022 Advanced Accelerator Concepts Workshop HIGHLY-EFFICIENT 20-MW L-BAND MULTI-BEAM KLYSTRON  </vt:lpstr>
      <vt:lpstr>Omega-P R&amp;D, Inc. Presentation at 2022 Advanced Accelerator Concepts Workshop HIGHLY-EFFICIENT 20-MW L-BAND MULTI-BEAM KLYSTRON   Concept of a two-stage multibeam klystron</vt:lpstr>
      <vt:lpstr>Omega-P R&amp;D, Inc. Presentation at 2022 Advanced Accelerator Concepts Workshop HIGHLY-EFFICIENT 20-MW L-BAND MULTI-BEAM KLYSTRON   Beam optics is simplified by use of immersed cathodes. 12 hollow 12-A, 30-kV beamlets, in a 0.14T magnetic field, are placed around a 90-mm circle, each with perveance of 2.3 μA/V^1.5.     </vt:lpstr>
      <vt:lpstr>Omega-P R&amp;D, Inc. Presentation at 2022 Advanced Accelerator Concepts Workshop HIGHLY-EFFICIENT 20-MW L-BAND MULTI-BEAM KLYSTRON   Image below shows the outline along one beamlet axis for the 1000 MHz two-stage multibeam klystron (TS-MBK).  RF circuit length is about 1100 mm. </vt:lpstr>
      <vt:lpstr>Omega-P R&amp;D, Inc. Presentation at 2022 Advanced Accelerator Concepts Workshop HIGHLY-EFFICIENT 20-MW L-BAND MULTI-BEAM KLYSTRON  The first RF stage (“buncher”) comprises six cavities operating in coaxial TM010 modes, the third of which is second harmonic.  Hollow beamlets allow for high beam current harmonics after PA gap.</vt:lpstr>
      <vt:lpstr>Omega-P R&amp;D, Inc. Presentation at 2022 Advanced Accelerator Concepts Workshop HIGHLY-EFFICIENT 20-MW L-BAND MULTI-BEAM KLYSTRON   The post-acceleration gap would allow radiation loss (at left) that lowers the tube’s efficiency.  Our rejection filter design reduces loss from 47 kW to 37 W.  </vt:lpstr>
      <vt:lpstr>Omega-P R&amp;D, Inc. Presentation at 2022 Advanced Accelerator Concepts Workshop HIGHLY-EFFICIENT 20-MW L-BAND MULTI-BEAM KLYSTRON  RF beam dynamics, modeled using equivalent MAGIC-2D, shown (at left) for one annular beamlet.  Particle dynamics, energy distribution, and harmonic currents shown (at center); power balance and beam deceleration in output gap (at right).</vt:lpstr>
      <vt:lpstr>Omega-P R&amp;D, Inc. Presentation at 2022 Advanced Accelerator Concepts Workshop HIGHLY-EFFICIENT 20-MW L-BAND MULTI-BEAM KLYSTRON  Power output from one beamlet (at left),  and RF efficiency vs drive power (at right). </vt:lpstr>
      <vt:lpstr>PowerPoint Presentation</vt:lpstr>
      <vt:lpstr>Omega-P R&amp;D, Inc. Presentation at 2022 Advanced Accelerator Concepts Workshop HIGHLY-EFFICIENT 20-MW L-BAND MULTI-BEAM KLYSTRON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PI/PM one-on-one discussion – 10/18/2022 Phase I SBIR grant #DE-SC000xxx HIGHLY-EFFICIENT 20-MW L-BAND MULTI-BEAM KLYSTRON Dr. Xiangyun Chang, Principal Investigator</dc:title>
  <dc:creator>Hirshfield, Jay</dc:creator>
  <cp:lastModifiedBy>Hirshfield, Jay</cp:lastModifiedBy>
  <cp:revision>88</cp:revision>
  <dcterms:created xsi:type="dcterms:W3CDTF">2022-10-02T14:53:21Z</dcterms:created>
  <dcterms:modified xsi:type="dcterms:W3CDTF">2022-11-08T14:46:13Z</dcterms:modified>
</cp:coreProperties>
</file>