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60" r:id="rId5"/>
    <p:sldId id="1353" r:id="rId6"/>
    <p:sldId id="715" r:id="rId7"/>
    <p:sldId id="1340" r:id="rId8"/>
    <p:sldId id="947" r:id="rId9"/>
    <p:sldId id="1345" r:id="rId10"/>
    <p:sldId id="1348" r:id="rId11"/>
    <p:sldId id="1349" r:id="rId12"/>
    <p:sldId id="1346" r:id="rId13"/>
    <p:sldId id="1341" r:id="rId14"/>
    <p:sldId id="948" r:id="rId15"/>
    <p:sldId id="949" r:id="rId16"/>
    <p:sldId id="1355" r:id="rId17"/>
    <p:sldId id="1351" r:id="rId18"/>
    <p:sldId id="1354" r:id="rId19"/>
    <p:sldId id="1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11D"/>
    <a:srgbClr val="FBCEC9"/>
    <a:srgbClr val="FF9999"/>
    <a:srgbClr val="FFCCCC"/>
    <a:srgbClr val="FF3737"/>
    <a:srgbClr val="FF50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65" d="100"/>
          <a:sy n="65" d="100"/>
        </p:scale>
        <p:origin x="652" y="32"/>
      </p:cViewPr>
      <p:guideLst/>
    </p:cSldViewPr>
  </p:slideViewPr>
  <p:notesTextViewPr>
    <p:cViewPr>
      <p:scale>
        <a:sx n="1" d="1"/>
        <a:sy n="1" d="1"/>
      </p:scale>
      <p:origin x="0" y="0"/>
    </p:cViewPr>
  </p:notesTextViewPr>
  <p:sorterViewPr>
    <p:cViewPr varScale="1">
      <p:scale>
        <a:sx n="1" d="1"/>
        <a:sy n="1" d="1"/>
      </p:scale>
      <p:origin x="0" y="-1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C5DF5-1B6D-4F26-AB56-B35629EF3457}" type="slidenum">
              <a:rPr lang="en-US" smtClean="0"/>
              <a:pPr>
                <a:defRPr/>
              </a:pPr>
              <a:t>3</a:t>
            </a:fld>
            <a:endParaRPr lang="en-US"/>
          </a:p>
        </p:txBody>
      </p:sp>
    </p:spTree>
    <p:extLst>
      <p:ext uri="{BB962C8B-B14F-4D97-AF65-F5344CB8AC3E}">
        <p14:creationId xmlns:p14="http://schemas.microsoft.com/office/powerpoint/2010/main" val="2927964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
        <p:nvSpPr>
          <p:cNvPr id="4" name="TextBox 3">
            <a:extLst>
              <a:ext uri="{FF2B5EF4-FFF2-40B4-BE49-F238E27FC236}">
                <a16:creationId xmlns:a16="http://schemas.microsoft.com/office/drawing/2014/main" id="{4C2F2564-7CC2-3F48-B494-6B8778128817}"/>
              </a:ext>
            </a:extLst>
          </p:cNvPr>
          <p:cNvSpPr txBox="1"/>
          <p:nvPr userDrawn="1"/>
        </p:nvSpPr>
        <p:spPr>
          <a:xfrm>
            <a:off x="4084320" y="6319520"/>
            <a:ext cx="4060984" cy="276999"/>
          </a:xfrm>
          <a:prstGeom prst="rect">
            <a:avLst/>
          </a:prstGeom>
          <a:noFill/>
        </p:spPr>
        <p:txBody>
          <a:bodyPr wrap="none" rtlCol="0">
            <a:spAutoFit/>
          </a:bodyPr>
          <a:lstStyle/>
          <a:p>
            <a:r>
              <a:rPr lang="en-US" sz="1200"/>
              <a:t>ATF Virtual Operations Review – September 21-23, 2021</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02.png@01D68AB8.E2D7890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AAC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4" y="4423911"/>
            <a:ext cx="10334625" cy="1259607"/>
          </a:xfrm>
        </p:spPr>
        <p:txBody>
          <a:bodyPr/>
          <a:lstStyle/>
          <a:p>
            <a:r>
              <a:rPr lang="en-US" dirty="0"/>
              <a:t>Igor Pogorelsky (ATF)</a:t>
            </a:r>
          </a:p>
          <a:p>
            <a:r>
              <a:rPr lang="en-US" dirty="0"/>
              <a:t>co-authors: </a:t>
            </a:r>
            <a:r>
              <a:rPr lang="fr-FR" sz="2400" dirty="0">
                <a:effectLst/>
                <a:ea typeface="Times New Roman" panose="02020603050405020304" pitchFamily="18" charset="0"/>
              </a:rPr>
              <a:t>M. N. Polyanskiy </a:t>
            </a:r>
            <a:r>
              <a:rPr lang="en-US" sz="2400" dirty="0">
                <a:effectLst/>
                <a:ea typeface="Times New Roman" panose="02020603050405020304" pitchFamily="18" charset="0"/>
              </a:rPr>
              <a:t>(ATF) and T. </a:t>
            </a:r>
            <a:r>
              <a:rPr lang="en-US" sz="2400">
                <a:effectLst/>
                <a:ea typeface="Times New Roman" panose="02020603050405020304" pitchFamily="18" charset="0"/>
              </a:rPr>
              <a:t>Shaftan (NSLS II)</a:t>
            </a:r>
          </a:p>
          <a:p>
            <a:pPr marL="0" marR="0">
              <a:spcBef>
                <a:spcPts val="0"/>
              </a:spcBef>
              <a:spcAft>
                <a:spcPts val="0"/>
              </a:spcAft>
            </a:pPr>
            <a:endParaRPr lang="en-US" sz="18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7C69700-AE9C-7344-9969-2EDD560B5FF6}"/>
              </a:ext>
            </a:extLst>
          </p:cNvPr>
          <p:cNvSpPr txBox="1"/>
          <p:nvPr/>
        </p:nvSpPr>
        <p:spPr>
          <a:xfrm>
            <a:off x="5757803" y="6211669"/>
            <a:ext cx="6434197" cy="646331"/>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r>
              <a:rPr lang="en-US" sz="3600" b="1" i="1" cap="none" spc="0">
                <a:ln w="13462">
                  <a:solidFill>
                    <a:schemeClr val="bg2"/>
                  </a:solidFill>
                  <a:prstDash val="solid"/>
                </a:ln>
                <a:solidFill>
                  <a:schemeClr val="accent2">
                    <a:lumMod val="75000"/>
                  </a:schemeClr>
                </a:solidFill>
                <a:effectLst>
                  <a:outerShdw dist="38100" dir="2700000" algn="bl" rotWithShape="0">
                    <a:schemeClr val="tx1">
                      <a:lumMod val="50000"/>
                      <a:lumOff val="50000"/>
                    </a:schemeClr>
                  </a:outerShdw>
                </a:effectLst>
                <a:latin typeface="+mn-lt"/>
              </a:rPr>
              <a:t>The Accelerator Test Facility</a:t>
            </a:r>
          </a:p>
        </p:txBody>
      </p:sp>
      <p:sp>
        <p:nvSpPr>
          <p:cNvPr id="8" name="Title 1">
            <a:extLst>
              <a:ext uri="{FF2B5EF4-FFF2-40B4-BE49-F238E27FC236}">
                <a16:creationId xmlns:a16="http://schemas.microsoft.com/office/drawing/2014/main" id="{A4DE4154-540F-9152-94EF-81940D61FC40}"/>
              </a:ext>
            </a:extLst>
          </p:cNvPr>
          <p:cNvSpPr>
            <a:spLocks noGrp="1"/>
          </p:cNvSpPr>
          <p:nvPr>
            <p:ph type="ctrTitle"/>
          </p:nvPr>
        </p:nvSpPr>
        <p:spPr>
          <a:xfrm>
            <a:off x="1508119" y="2058703"/>
            <a:ext cx="11139714" cy="2001328"/>
          </a:xfrm>
        </p:spPr>
        <p:txBody>
          <a:bodyPr>
            <a:noAutofit/>
          </a:bodyPr>
          <a:lstStyle/>
          <a:p>
            <a:pPr>
              <a:lnSpc>
                <a:spcPct val="107000"/>
              </a:lnSpc>
              <a:spcBef>
                <a:spcPts val="0"/>
              </a:spcBef>
              <a:tabLst>
                <a:tab pos="2943225" algn="ctr"/>
                <a:tab pos="6286500" algn="ctr"/>
              </a:tabLst>
            </a:pPr>
            <a:r>
              <a:rPr lang="en-US" sz="4000" b="1" cap="all" dirty="0">
                <a:effectLst/>
                <a:latin typeface="+mj-lt"/>
                <a:ea typeface="Calibri" panose="020F0502020204030204" pitchFamily="34" charset="0"/>
                <a:cs typeface="Times New Roman" panose="02020603050405020304" pitchFamily="18" charset="0"/>
              </a:rPr>
              <a:t>high-brilliance </a:t>
            </a:r>
            <a:br>
              <a:rPr lang="en-US" sz="4000" b="1" cap="all" dirty="0">
                <a:effectLst/>
                <a:latin typeface="+mj-lt"/>
                <a:ea typeface="Calibri" panose="020F0502020204030204" pitchFamily="34" charset="0"/>
                <a:cs typeface="Times New Roman" panose="02020603050405020304" pitchFamily="18" charset="0"/>
              </a:rPr>
            </a:br>
            <a:r>
              <a:rPr lang="en-US" sz="4000" b="1" cap="all" dirty="0">
                <a:effectLst/>
                <a:latin typeface="+mj-lt"/>
                <a:ea typeface="Calibri" panose="020F0502020204030204" pitchFamily="34" charset="0"/>
                <a:cs typeface="Times New Roman" panose="02020603050405020304" pitchFamily="18" charset="0"/>
              </a:rPr>
              <a:t>COMPTON LIGHT SOURCES </a:t>
            </a:r>
            <a:br>
              <a:rPr lang="en-US" sz="4000" b="1" cap="all" dirty="0">
                <a:effectLst/>
                <a:latin typeface="+mj-lt"/>
                <a:ea typeface="Calibri" panose="020F0502020204030204" pitchFamily="34" charset="0"/>
                <a:cs typeface="Times New Roman" panose="02020603050405020304" pitchFamily="18" charset="0"/>
              </a:rPr>
            </a:br>
            <a:r>
              <a:rPr lang="en-US" sz="4000" b="1" cap="all" dirty="0">
                <a:effectLst/>
                <a:latin typeface="+mj-lt"/>
                <a:ea typeface="Calibri" panose="020F0502020204030204" pitchFamily="34" charset="0"/>
                <a:cs typeface="Times New Roman" panose="02020603050405020304" pitchFamily="18" charset="0"/>
              </a:rPr>
              <a:t>based on CO</a:t>
            </a:r>
            <a:r>
              <a:rPr lang="en-US" sz="4000" b="1" cap="all" baseline="-25000" dirty="0">
                <a:effectLst/>
                <a:latin typeface="+mj-lt"/>
                <a:ea typeface="Calibri" panose="020F0502020204030204" pitchFamily="34" charset="0"/>
                <a:cs typeface="Times New Roman" panose="02020603050405020304" pitchFamily="18" charset="0"/>
              </a:rPr>
              <a:t>2</a:t>
            </a:r>
            <a:r>
              <a:rPr lang="en-US" sz="4000" b="1" cap="all" dirty="0">
                <a:effectLst/>
                <a:latin typeface="+mj-lt"/>
                <a:ea typeface="Calibri" panose="020F0502020204030204" pitchFamily="34" charset="0"/>
                <a:cs typeface="Times New Roman" panose="02020603050405020304" pitchFamily="18" charset="0"/>
              </a:rPr>
              <a:t> LASERs</a:t>
            </a:r>
            <a:endParaRPr lang="en-US" sz="4000" dirty="0">
              <a:solidFill>
                <a:schemeClr val="bg1">
                  <a:lumMod val="95000"/>
                </a:schemeClr>
              </a:solidFill>
              <a:latin typeface="+mj-lt"/>
            </a:endParaRPr>
          </a:p>
        </p:txBody>
      </p:sp>
    </p:spTree>
    <p:extLst>
      <p:ext uri="{BB962C8B-B14F-4D97-AF65-F5344CB8AC3E}">
        <p14:creationId xmlns:p14="http://schemas.microsoft.com/office/powerpoint/2010/main" val="70580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F6B1-CA8F-94C3-B928-CBA564E685FD}"/>
              </a:ext>
            </a:extLst>
          </p:cNvPr>
          <p:cNvSpPr>
            <a:spLocks noGrp="1"/>
          </p:cNvSpPr>
          <p:nvPr>
            <p:ph type="sldNum" sz="quarter" idx="4"/>
          </p:nvPr>
        </p:nvSpPr>
        <p:spPr/>
        <p:txBody>
          <a:bodyPr/>
          <a:lstStyle/>
          <a:p>
            <a:fld id="{933A556B-7C63-244D-9B7C-B0EA8042B330}" type="slidenum">
              <a:rPr lang="en-US" smtClean="0"/>
              <a:pPr/>
              <a:t>10</a:t>
            </a:fld>
            <a:endParaRPr lang="en-US" sz="1000"/>
          </a:p>
        </p:txBody>
      </p:sp>
      <p:pic>
        <p:nvPicPr>
          <p:cNvPr id="4" name="Picture 3">
            <a:extLst>
              <a:ext uri="{FF2B5EF4-FFF2-40B4-BE49-F238E27FC236}">
                <a16:creationId xmlns:a16="http://schemas.microsoft.com/office/drawing/2014/main" id="{5E548644-756A-7C0D-C467-C18F82DED206}"/>
              </a:ext>
            </a:extLst>
          </p:cNvPr>
          <p:cNvPicPr>
            <a:picLocks noChangeAspect="1"/>
          </p:cNvPicPr>
          <p:nvPr/>
        </p:nvPicPr>
        <p:blipFill>
          <a:blip r:embed="rId2"/>
          <a:stretch>
            <a:fillRect/>
          </a:stretch>
        </p:blipFill>
        <p:spPr>
          <a:xfrm>
            <a:off x="293680" y="656271"/>
            <a:ext cx="4327159" cy="1761192"/>
          </a:xfrm>
          <a:prstGeom prst="rect">
            <a:avLst/>
          </a:prstGeom>
        </p:spPr>
      </p:pic>
      <p:pic>
        <p:nvPicPr>
          <p:cNvPr id="6" name="Picture 5">
            <a:extLst>
              <a:ext uri="{FF2B5EF4-FFF2-40B4-BE49-F238E27FC236}">
                <a16:creationId xmlns:a16="http://schemas.microsoft.com/office/drawing/2014/main" id="{8D86B65A-CF67-2788-736D-5DF3D4C024DC}"/>
              </a:ext>
            </a:extLst>
          </p:cNvPr>
          <p:cNvPicPr>
            <a:picLocks noChangeAspect="1"/>
          </p:cNvPicPr>
          <p:nvPr/>
        </p:nvPicPr>
        <p:blipFill>
          <a:blip r:embed="rId3"/>
          <a:stretch>
            <a:fillRect/>
          </a:stretch>
        </p:blipFill>
        <p:spPr>
          <a:xfrm>
            <a:off x="5533653" y="1233681"/>
            <a:ext cx="5654361" cy="805906"/>
          </a:xfrm>
          <a:prstGeom prst="rect">
            <a:avLst/>
          </a:prstGeom>
        </p:spPr>
      </p:pic>
      <p:pic>
        <p:nvPicPr>
          <p:cNvPr id="8" name="Picture 7">
            <a:extLst>
              <a:ext uri="{FF2B5EF4-FFF2-40B4-BE49-F238E27FC236}">
                <a16:creationId xmlns:a16="http://schemas.microsoft.com/office/drawing/2014/main" id="{F644F6B9-B897-0CB1-E50E-2F39105C79B5}"/>
              </a:ext>
            </a:extLst>
          </p:cNvPr>
          <p:cNvPicPr>
            <a:picLocks noChangeAspect="1"/>
          </p:cNvPicPr>
          <p:nvPr/>
        </p:nvPicPr>
        <p:blipFill>
          <a:blip r:embed="rId4"/>
          <a:stretch>
            <a:fillRect/>
          </a:stretch>
        </p:blipFill>
        <p:spPr>
          <a:xfrm>
            <a:off x="890510" y="2962596"/>
            <a:ext cx="3592175" cy="494415"/>
          </a:xfrm>
          <a:prstGeom prst="rect">
            <a:avLst/>
          </a:prstGeom>
        </p:spPr>
      </p:pic>
      <p:pic>
        <p:nvPicPr>
          <p:cNvPr id="10" name="Picture 9">
            <a:extLst>
              <a:ext uri="{FF2B5EF4-FFF2-40B4-BE49-F238E27FC236}">
                <a16:creationId xmlns:a16="http://schemas.microsoft.com/office/drawing/2014/main" id="{27CDC169-FEDB-C57F-655A-BE51D069686D}"/>
              </a:ext>
            </a:extLst>
          </p:cNvPr>
          <p:cNvPicPr>
            <a:picLocks noChangeAspect="1"/>
          </p:cNvPicPr>
          <p:nvPr/>
        </p:nvPicPr>
        <p:blipFill>
          <a:blip r:embed="rId5"/>
          <a:stretch>
            <a:fillRect/>
          </a:stretch>
        </p:blipFill>
        <p:spPr>
          <a:xfrm>
            <a:off x="5443629" y="2879044"/>
            <a:ext cx="5533236" cy="544921"/>
          </a:xfrm>
          <a:prstGeom prst="rect">
            <a:avLst/>
          </a:prstGeom>
        </p:spPr>
      </p:pic>
      <p:pic>
        <p:nvPicPr>
          <p:cNvPr id="12" name="Picture 11">
            <a:extLst>
              <a:ext uri="{FF2B5EF4-FFF2-40B4-BE49-F238E27FC236}">
                <a16:creationId xmlns:a16="http://schemas.microsoft.com/office/drawing/2014/main" id="{A1C5EB85-9089-185C-C23A-8F2B459E54AF}"/>
              </a:ext>
            </a:extLst>
          </p:cNvPr>
          <p:cNvPicPr>
            <a:picLocks noChangeAspect="1"/>
          </p:cNvPicPr>
          <p:nvPr/>
        </p:nvPicPr>
        <p:blipFill>
          <a:blip r:embed="rId6"/>
          <a:stretch>
            <a:fillRect/>
          </a:stretch>
        </p:blipFill>
        <p:spPr>
          <a:xfrm>
            <a:off x="890510" y="4025964"/>
            <a:ext cx="3592175" cy="917226"/>
          </a:xfrm>
          <a:prstGeom prst="rect">
            <a:avLst/>
          </a:prstGeom>
        </p:spPr>
      </p:pic>
      <p:pic>
        <p:nvPicPr>
          <p:cNvPr id="14" name="Picture 13">
            <a:extLst>
              <a:ext uri="{FF2B5EF4-FFF2-40B4-BE49-F238E27FC236}">
                <a16:creationId xmlns:a16="http://schemas.microsoft.com/office/drawing/2014/main" id="{09EFE825-7411-7DAE-A127-C51565360919}"/>
              </a:ext>
            </a:extLst>
          </p:cNvPr>
          <p:cNvPicPr>
            <a:picLocks noChangeAspect="1"/>
          </p:cNvPicPr>
          <p:nvPr/>
        </p:nvPicPr>
        <p:blipFill rotWithShape="1">
          <a:blip r:embed="rId7"/>
          <a:srcRect t="12361"/>
          <a:stretch/>
        </p:blipFill>
        <p:spPr>
          <a:xfrm>
            <a:off x="5390092" y="4139016"/>
            <a:ext cx="5941481" cy="708419"/>
          </a:xfrm>
          <a:prstGeom prst="rect">
            <a:avLst/>
          </a:prstGeom>
        </p:spPr>
      </p:pic>
      <p:sp>
        <p:nvSpPr>
          <p:cNvPr id="5" name="TextBox 4">
            <a:extLst>
              <a:ext uri="{FF2B5EF4-FFF2-40B4-BE49-F238E27FC236}">
                <a16:creationId xmlns:a16="http://schemas.microsoft.com/office/drawing/2014/main" id="{28EECF3A-4664-FFD5-C093-291A9243325A}"/>
              </a:ext>
            </a:extLst>
          </p:cNvPr>
          <p:cNvSpPr txBox="1"/>
          <p:nvPr/>
        </p:nvSpPr>
        <p:spPr>
          <a:xfrm>
            <a:off x="765127" y="121036"/>
            <a:ext cx="9080685" cy="658578"/>
          </a:xfrm>
          <a:prstGeom prst="rect">
            <a:avLst/>
          </a:prstGeom>
          <a:noFill/>
        </p:spPr>
        <p:txBody>
          <a:bodyPr wrap="square">
            <a:spAutoFit/>
          </a:bodyPr>
          <a:lstStyle/>
          <a:p>
            <a:pPr marR="0" lvl="0">
              <a:lnSpc>
                <a:spcPct val="107000"/>
              </a:lnSpc>
              <a:spcBef>
                <a:spcPts val="0"/>
              </a:spcBef>
              <a:spcAft>
                <a:spcPts val="800"/>
              </a:spcAft>
            </a:pPr>
            <a:r>
              <a:rPr lang="en-US" sz="3600" b="1" cap="all" dirty="0">
                <a:effectLst/>
                <a:latin typeface="+mj-lt"/>
                <a:ea typeface="Calibri" panose="020F0502020204030204" pitchFamily="34" charset="0"/>
                <a:cs typeface="Times New Roman" panose="02020603050405020304" pitchFamily="18" charset="0"/>
              </a:rPr>
              <a:t>essential expressions </a:t>
            </a:r>
            <a:endParaRPr lang="en-US" sz="36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E02D9-C8C9-751B-C0CD-FC65BF0F26C1}"/>
                  </a:ext>
                </a:extLst>
              </p:cNvPr>
              <p:cNvSpPr txBox="1"/>
              <p:nvPr/>
            </p:nvSpPr>
            <p:spPr>
              <a:xfrm>
                <a:off x="4282028" y="5021207"/>
                <a:ext cx="5784260" cy="11517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231F20"/>
                              </a:solidFill>
                              <a:effectLst/>
                              <a:latin typeface="Cambria Math" panose="02040503050406030204" pitchFamily="18" charset="0"/>
                              <a:ea typeface="Times New Roman" panose="02020603050405020304" pitchFamily="18" charset="0"/>
                              <a:cs typeface="AdvOT483a8203"/>
                            </a:rPr>
                          </m:ctrlPr>
                        </m:sSubPr>
                        <m:e>
                          <m:r>
                            <a:rPr lang="en-US" sz="2800" i="1">
                              <a:solidFill>
                                <a:srgbClr val="231F20"/>
                              </a:solidFill>
                              <a:effectLst/>
                              <a:latin typeface="Cambria Math" panose="02040503050406030204" pitchFamily="18" charset="0"/>
                              <a:ea typeface="Times New Roman" panose="02020603050405020304" pitchFamily="18" charset="0"/>
                              <a:cs typeface="AdvOT483a8203"/>
                            </a:rPr>
                            <m:t>𝑆𝑃𝐷</m:t>
                          </m:r>
                        </m:e>
                        <m:sub>
                          <m:r>
                            <a:rPr lang="en-US" sz="2800" i="1">
                              <a:solidFill>
                                <a:srgbClr val="231F20"/>
                              </a:solidFill>
                              <a:effectLst/>
                              <a:latin typeface="Cambria Math" panose="02040503050406030204" pitchFamily="18" charset="0"/>
                              <a:ea typeface="Times New Roman" panose="02020603050405020304" pitchFamily="18" charset="0"/>
                              <a:cs typeface="AdvOT483a8203"/>
                            </a:rPr>
                            <m:t>𝑎𝑣</m:t>
                          </m:r>
                          <m:r>
                            <a:rPr lang="en-US" sz="2800" i="1">
                              <a:solidFill>
                                <a:srgbClr val="231F20"/>
                              </a:solidFill>
                              <a:effectLst/>
                              <a:latin typeface="Cambria Math" panose="02040503050406030204" pitchFamily="18" charset="0"/>
                              <a:ea typeface="Times New Roman" panose="02020603050405020304" pitchFamily="18" charset="0"/>
                              <a:cs typeface="AdvOT483a8203"/>
                            </a:rPr>
                            <m:t>,</m:t>
                          </m:r>
                          <m:r>
                            <a:rPr lang="en-US" sz="2800" i="1">
                              <a:solidFill>
                                <a:srgbClr val="231F20"/>
                              </a:solidFill>
                              <a:effectLst/>
                              <a:latin typeface="Cambria Math" panose="02040503050406030204" pitchFamily="18" charset="0"/>
                              <a:ea typeface="Times New Roman" panose="02020603050405020304" pitchFamily="18" charset="0"/>
                              <a:cs typeface="AdvOT483a8203"/>
                            </a:rPr>
                            <m:t>𝑝</m:t>
                          </m:r>
                        </m:sub>
                      </m:sSub>
                      <m:d>
                        <m:dPr>
                          <m:begChr m:val="["/>
                          <m:endChr m:val="]"/>
                          <m:ctrlPr>
                            <a:rPr lang="en-US" sz="2800" i="1">
                              <a:solidFill>
                                <a:srgbClr val="231F20"/>
                              </a:solidFill>
                              <a:effectLst/>
                              <a:latin typeface="Cambria Math" panose="02040503050406030204" pitchFamily="18" charset="0"/>
                              <a:ea typeface="Calibri" panose="020F0502020204030204" pitchFamily="34" charset="0"/>
                              <a:cs typeface="AdvOT483a8203"/>
                            </a:rPr>
                          </m:ctrlPr>
                        </m:dPr>
                        <m:e>
                          <m:f>
                            <m:fPr>
                              <m:ctrlPr>
                                <a:rPr lang="en-US" sz="2800" i="1">
                                  <a:solidFill>
                                    <a:srgbClr val="231F20"/>
                                  </a:solidFill>
                                  <a:effectLst/>
                                  <a:latin typeface="Cambria Math" panose="02040503050406030204" pitchFamily="18" charset="0"/>
                                  <a:ea typeface="Calibri" panose="020F0502020204030204" pitchFamily="34" charset="0"/>
                                  <a:cs typeface="AdvOT483a8203"/>
                                </a:rPr>
                              </m:ctrlPr>
                            </m:fPr>
                            <m:num>
                              <m:r>
                                <a:rPr lang="en-US" sz="2800" i="1">
                                  <a:solidFill>
                                    <a:srgbClr val="231F20"/>
                                  </a:solidFill>
                                  <a:effectLst/>
                                  <a:latin typeface="Cambria Math" panose="02040503050406030204" pitchFamily="18" charset="0"/>
                                  <a:ea typeface="Calibri" panose="020F0502020204030204" pitchFamily="34" charset="0"/>
                                  <a:cs typeface="AdvOT483a8203"/>
                                </a:rPr>
                                <m:t>𝑝h</m:t>
                              </m:r>
                            </m:num>
                            <m:den>
                              <m:r>
                                <a:rPr lang="en-US" sz="2800" i="1">
                                  <a:solidFill>
                                    <a:srgbClr val="231F20"/>
                                  </a:solidFill>
                                  <a:effectLst/>
                                  <a:latin typeface="Cambria Math" panose="02040503050406030204" pitchFamily="18" charset="0"/>
                                  <a:ea typeface="Calibri" panose="020F0502020204030204" pitchFamily="34" charset="0"/>
                                  <a:cs typeface="AdvOT483a8203"/>
                                </a:rPr>
                                <m:t>𝑠</m:t>
                              </m:r>
                              <m:r>
                                <a:rPr lang="en-US" sz="2800" i="1">
                                  <a:solidFill>
                                    <a:srgbClr val="231F20"/>
                                  </a:solidFill>
                                  <a:effectLst/>
                                  <a:latin typeface="Cambria Math" panose="02040503050406030204" pitchFamily="18" charset="0"/>
                                  <a:ea typeface="Calibri" panose="020F0502020204030204" pitchFamily="34" charset="0"/>
                                  <a:cs typeface="AdvOT483a8203"/>
                                </a:rPr>
                                <m:t>∙</m:t>
                              </m:r>
                              <m:r>
                                <a:rPr lang="en-US" sz="2800" i="1">
                                  <a:solidFill>
                                    <a:srgbClr val="231F20"/>
                                  </a:solidFill>
                                  <a:effectLst/>
                                  <a:latin typeface="Cambria Math" panose="02040503050406030204" pitchFamily="18" charset="0"/>
                                  <a:ea typeface="Calibri" panose="020F0502020204030204" pitchFamily="34" charset="0"/>
                                  <a:cs typeface="AdvOT483a8203"/>
                                </a:rPr>
                                <m:t>𝑒𝑉</m:t>
                              </m:r>
                            </m:den>
                          </m:f>
                        </m:e>
                      </m:d>
                      <m:r>
                        <a:rPr lang="en-US" sz="2800" i="1">
                          <a:solidFill>
                            <a:srgbClr val="231F20"/>
                          </a:solidFill>
                          <a:effectLst/>
                          <a:latin typeface="Cambria Math" panose="02040503050406030204" pitchFamily="18" charset="0"/>
                          <a:ea typeface="Calibri" panose="020F0502020204030204" pitchFamily="34" charset="0"/>
                          <a:cs typeface="AdvOT483a8203"/>
                        </a:rPr>
                        <m:t>≡</m:t>
                      </m:r>
                      <m:f>
                        <m:fPr>
                          <m:ctrlPr>
                            <a:rPr lang="en-US" sz="2800" i="1">
                              <a:solidFill>
                                <a:srgbClr val="231F20"/>
                              </a:solidFill>
                              <a:effectLst/>
                              <a:latin typeface="Cambria Math" panose="02040503050406030204" pitchFamily="18" charset="0"/>
                              <a:ea typeface="Calibri" panose="020F0502020204030204" pitchFamily="34" charset="0"/>
                              <a:cs typeface="AdvOT483a8203"/>
                            </a:rPr>
                          </m:ctrlPr>
                        </m:fPr>
                        <m:num>
                          <m:sSubSup>
                            <m:sSubSupPr>
                              <m:ctrlPr>
                                <a:rPr lang="en-US" sz="2800" i="1">
                                  <a:solidFill>
                                    <a:srgbClr val="231F20"/>
                                  </a:solidFill>
                                  <a:effectLst/>
                                  <a:latin typeface="Cambria Math" panose="02040503050406030204" pitchFamily="18" charset="0"/>
                                  <a:ea typeface="Calibri" panose="020F0502020204030204" pitchFamily="34" charset="0"/>
                                  <a:cs typeface="AdvOT483a8203"/>
                                </a:rPr>
                              </m:ctrlPr>
                            </m:sSubSupPr>
                            <m:e>
                              <m:r>
                                <a:rPr lang="en-US" sz="2800" i="1">
                                  <a:solidFill>
                                    <a:srgbClr val="231F20"/>
                                  </a:solidFill>
                                  <a:effectLst/>
                                  <a:latin typeface="Cambria Math" panose="02040503050406030204" pitchFamily="18" charset="0"/>
                                  <a:ea typeface="Calibri" panose="020F0502020204030204" pitchFamily="34" charset="0"/>
                                  <a:cs typeface="AdvOT483a8203"/>
                                </a:rPr>
                                <m:t>ℱ</m:t>
                              </m:r>
                            </m:e>
                            <m:sub>
                              <m:r>
                                <a:rPr lang="en-US" sz="2800" i="1">
                                  <a:solidFill>
                                    <a:srgbClr val="231F20"/>
                                  </a:solidFill>
                                  <a:effectLst/>
                                  <a:latin typeface="Cambria Math" panose="02040503050406030204" pitchFamily="18" charset="0"/>
                                  <a:ea typeface="Calibri" panose="020F0502020204030204" pitchFamily="34" charset="0"/>
                                  <a:cs typeface="AdvOT483a8203"/>
                                </a:rPr>
                                <m:t>𝑎𝑣</m:t>
                              </m:r>
                              <m:r>
                                <a:rPr lang="en-US" sz="2800" i="1">
                                  <a:solidFill>
                                    <a:srgbClr val="231F20"/>
                                  </a:solidFill>
                                  <a:effectLst/>
                                  <a:latin typeface="Cambria Math" panose="02040503050406030204" pitchFamily="18" charset="0"/>
                                  <a:ea typeface="Calibri" panose="020F0502020204030204" pitchFamily="34" charset="0"/>
                                  <a:cs typeface="AdvOT483a8203"/>
                                </a:rPr>
                                <m:t>,</m:t>
                              </m:r>
                              <m:r>
                                <a:rPr lang="en-US" sz="2800" i="1">
                                  <a:solidFill>
                                    <a:srgbClr val="231F20"/>
                                  </a:solidFill>
                                  <a:effectLst/>
                                  <a:latin typeface="Cambria Math" panose="02040503050406030204" pitchFamily="18" charset="0"/>
                                  <a:ea typeface="Calibri" panose="020F0502020204030204" pitchFamily="34" charset="0"/>
                                  <a:cs typeface="AdvOT483a8203"/>
                                </a:rPr>
                                <m:t>𝑝</m:t>
                              </m:r>
                            </m:sub>
                            <m:sup>
                              <m:r>
                                <a:rPr lang="en-US" sz="2800" i="1">
                                  <a:solidFill>
                                    <a:srgbClr val="231F20"/>
                                  </a:solidFill>
                                  <a:effectLst/>
                                  <a:latin typeface="Cambria Math" panose="02040503050406030204" pitchFamily="18" charset="0"/>
                                  <a:ea typeface="Calibri" panose="020F0502020204030204" pitchFamily="34" charset="0"/>
                                  <a:cs typeface="AdvOT483a8203"/>
                                </a:rPr>
                                <m:t>𝑏𝑤</m:t>
                              </m:r>
                            </m:sup>
                          </m:sSubSup>
                        </m:num>
                        <m:den>
                          <m:rad>
                            <m:radPr>
                              <m:degHide m:val="on"/>
                              <m:ctrlPr>
                                <a:rPr lang="en-US" sz="2800" i="1">
                                  <a:solidFill>
                                    <a:srgbClr val="231F20"/>
                                  </a:solidFill>
                                  <a:effectLst/>
                                  <a:latin typeface="Cambria Math" panose="02040503050406030204" pitchFamily="18" charset="0"/>
                                  <a:ea typeface="Calibri" panose="020F0502020204030204" pitchFamily="34" charset="0"/>
                                  <a:cs typeface="AdvOT483a8203"/>
                                </a:rPr>
                              </m:ctrlPr>
                            </m:radPr>
                            <m:deg/>
                            <m:e>
                              <m:r>
                                <a:rPr lang="en-US" sz="2800" i="1">
                                  <a:solidFill>
                                    <a:srgbClr val="231F20"/>
                                  </a:solidFill>
                                  <a:effectLst/>
                                  <a:latin typeface="Cambria Math" panose="02040503050406030204" pitchFamily="18" charset="0"/>
                                  <a:ea typeface="Calibri" panose="020F0502020204030204" pitchFamily="34" charset="0"/>
                                  <a:cs typeface="AdvOT483a8203"/>
                                </a:rPr>
                                <m:t>2</m:t>
                              </m:r>
                              <m:r>
                                <a:rPr lang="en-US" sz="2800" i="1">
                                  <a:solidFill>
                                    <a:srgbClr val="231F20"/>
                                  </a:solidFill>
                                  <a:effectLst/>
                                  <a:latin typeface="Cambria Math" panose="02040503050406030204" pitchFamily="18" charset="0"/>
                                  <a:ea typeface="Calibri" panose="020F0502020204030204" pitchFamily="34" charset="0"/>
                                  <a:cs typeface="AdvOT483a8203"/>
                                </a:rPr>
                                <m:t>𝜋</m:t>
                              </m:r>
                            </m:e>
                          </m:rad>
                          <m:r>
                            <a:rPr lang="en-US" sz="2800" i="1">
                              <a:solidFill>
                                <a:srgbClr val="231F20"/>
                              </a:solidFill>
                              <a:effectLst/>
                              <a:latin typeface="Cambria Math" panose="02040503050406030204" pitchFamily="18" charset="0"/>
                              <a:ea typeface="Calibri" panose="020F0502020204030204" pitchFamily="34" charset="0"/>
                              <a:cs typeface="AdvOT483a8203"/>
                            </a:rPr>
                            <m:t>∆</m:t>
                          </m:r>
                          <m:sSub>
                            <m:sSubPr>
                              <m:ctrlPr>
                                <a:rPr lang="en-US" sz="2800" i="1">
                                  <a:solidFill>
                                    <a:srgbClr val="231F20"/>
                                  </a:solidFill>
                                  <a:effectLst/>
                                  <a:latin typeface="Cambria Math" panose="02040503050406030204" pitchFamily="18" charset="0"/>
                                  <a:ea typeface="Calibri" panose="020F0502020204030204" pitchFamily="34" charset="0"/>
                                  <a:cs typeface="AdvOT483a8203"/>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2800" i="1">
                                  <a:solidFill>
                                    <a:srgbClr val="231F20"/>
                                  </a:solidFill>
                                  <a:effectLst/>
                                  <a:latin typeface="Cambria Math" panose="02040503050406030204" pitchFamily="18" charset="0"/>
                                  <a:ea typeface="Calibri" panose="020F0502020204030204" pitchFamily="34" charset="0"/>
                                  <a:cs typeface="AdvOT483a8203"/>
                                </a:rPr>
                                <m:t>𝛾</m:t>
                              </m:r>
                            </m:sub>
                          </m:sSub>
                        </m:den>
                      </m:f>
                    </m:oMath>
                  </m:oMathPara>
                </a14:m>
                <a:endParaRPr lang="en-US" sz="2800" dirty="0"/>
              </a:p>
            </p:txBody>
          </p:sp>
        </mc:Choice>
        <mc:Fallback xmlns="">
          <p:sp>
            <p:nvSpPr>
              <p:cNvPr id="7" name="TextBox 6">
                <a:extLst>
                  <a:ext uri="{FF2B5EF4-FFF2-40B4-BE49-F238E27FC236}">
                    <a16:creationId xmlns:a16="http://schemas.microsoft.com/office/drawing/2014/main" id="{A0FE02D9-C8C9-751B-C0CD-FC65BF0F26C1}"/>
                  </a:ext>
                </a:extLst>
              </p:cNvPr>
              <p:cNvSpPr txBox="1">
                <a:spLocks noRot="1" noChangeAspect="1" noMove="1" noResize="1" noEditPoints="1" noAdjustHandles="1" noChangeArrowheads="1" noChangeShapeType="1" noTextEdit="1"/>
              </p:cNvSpPr>
              <p:nvPr/>
            </p:nvSpPr>
            <p:spPr>
              <a:xfrm>
                <a:off x="4282028" y="5021207"/>
                <a:ext cx="5784260" cy="1151726"/>
              </a:xfrm>
              <a:prstGeom prst="rect">
                <a:avLst/>
              </a:prstGeom>
              <a:blipFill>
                <a:blip r:embed="rId8"/>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D11C7B5-0A63-57DF-7FD8-107575E04035}"/>
              </a:ext>
            </a:extLst>
          </p:cNvPr>
          <p:cNvSpPr txBox="1"/>
          <p:nvPr/>
        </p:nvSpPr>
        <p:spPr>
          <a:xfrm>
            <a:off x="1689153" y="756212"/>
            <a:ext cx="2339102" cy="400110"/>
          </a:xfrm>
          <a:prstGeom prst="rect">
            <a:avLst/>
          </a:prstGeom>
          <a:noFill/>
        </p:spPr>
        <p:txBody>
          <a:bodyPr wrap="none" rtlCol="0">
            <a:spAutoFit/>
          </a:bodyPr>
          <a:lstStyle/>
          <a:p>
            <a:r>
              <a:rPr lang="en-US" sz="2000" dirty="0"/>
              <a:t> </a:t>
            </a:r>
            <a:r>
              <a:rPr lang="en-US" sz="2000" dirty="0">
                <a:latin typeface="Symbol" panose="05050102010706020507" pitchFamily="18" charset="2"/>
              </a:rPr>
              <a:t>g</a:t>
            </a:r>
            <a:r>
              <a:rPr lang="en-US" sz="2000" dirty="0"/>
              <a:t> photons per shot</a:t>
            </a:r>
          </a:p>
        </p:txBody>
      </p:sp>
      <p:sp>
        <p:nvSpPr>
          <p:cNvPr id="11" name="TextBox 10">
            <a:extLst>
              <a:ext uri="{FF2B5EF4-FFF2-40B4-BE49-F238E27FC236}">
                <a16:creationId xmlns:a16="http://schemas.microsoft.com/office/drawing/2014/main" id="{96309449-ED93-A922-A953-AD6F4858CCCE}"/>
              </a:ext>
            </a:extLst>
          </p:cNvPr>
          <p:cNvSpPr txBox="1"/>
          <p:nvPr/>
        </p:nvSpPr>
        <p:spPr>
          <a:xfrm>
            <a:off x="5667144" y="765658"/>
            <a:ext cx="3558988" cy="400110"/>
          </a:xfrm>
          <a:prstGeom prst="rect">
            <a:avLst/>
          </a:prstGeom>
          <a:noFill/>
        </p:spPr>
        <p:txBody>
          <a:bodyPr wrap="none" rtlCol="0">
            <a:spAutoFit/>
          </a:bodyPr>
          <a:lstStyle/>
          <a:p>
            <a:r>
              <a:rPr lang="en-US" sz="2000" dirty="0"/>
              <a:t> Intensity (peak and average)</a:t>
            </a:r>
          </a:p>
        </p:txBody>
      </p:sp>
      <p:sp>
        <p:nvSpPr>
          <p:cNvPr id="13" name="TextBox 12">
            <a:extLst>
              <a:ext uri="{FF2B5EF4-FFF2-40B4-BE49-F238E27FC236}">
                <a16:creationId xmlns:a16="http://schemas.microsoft.com/office/drawing/2014/main" id="{B0AE5761-8AFC-7AB5-610C-69D550C97F02}"/>
              </a:ext>
            </a:extLst>
          </p:cNvPr>
          <p:cNvSpPr txBox="1"/>
          <p:nvPr/>
        </p:nvSpPr>
        <p:spPr>
          <a:xfrm>
            <a:off x="1215135" y="2485424"/>
            <a:ext cx="2534668" cy="400110"/>
          </a:xfrm>
          <a:prstGeom prst="rect">
            <a:avLst/>
          </a:prstGeom>
          <a:noFill/>
        </p:spPr>
        <p:txBody>
          <a:bodyPr wrap="none" rtlCol="0">
            <a:spAutoFit/>
          </a:bodyPr>
          <a:lstStyle/>
          <a:p>
            <a:r>
              <a:rPr lang="en-US" sz="2000" dirty="0"/>
              <a:t>Photons in 0.1% BW</a:t>
            </a:r>
          </a:p>
        </p:txBody>
      </p:sp>
      <p:sp>
        <p:nvSpPr>
          <p:cNvPr id="15" name="TextBox 14">
            <a:extLst>
              <a:ext uri="{FF2B5EF4-FFF2-40B4-BE49-F238E27FC236}">
                <a16:creationId xmlns:a16="http://schemas.microsoft.com/office/drawing/2014/main" id="{61D9C25C-7F97-7D35-AEF7-8BAB8ED855B2}"/>
              </a:ext>
            </a:extLst>
          </p:cNvPr>
          <p:cNvSpPr txBox="1"/>
          <p:nvPr/>
        </p:nvSpPr>
        <p:spPr>
          <a:xfrm>
            <a:off x="5839429" y="2473562"/>
            <a:ext cx="2534668" cy="400110"/>
          </a:xfrm>
          <a:prstGeom prst="rect">
            <a:avLst/>
          </a:prstGeom>
          <a:noFill/>
        </p:spPr>
        <p:txBody>
          <a:bodyPr wrap="none" rtlCol="0">
            <a:spAutoFit/>
          </a:bodyPr>
          <a:lstStyle/>
          <a:p>
            <a:r>
              <a:rPr lang="en-US" sz="2000" dirty="0"/>
              <a:t>Intensity in 0.1% BW</a:t>
            </a:r>
          </a:p>
        </p:txBody>
      </p:sp>
      <p:sp>
        <p:nvSpPr>
          <p:cNvPr id="16" name="TextBox 15">
            <a:extLst>
              <a:ext uri="{FF2B5EF4-FFF2-40B4-BE49-F238E27FC236}">
                <a16:creationId xmlns:a16="http://schemas.microsoft.com/office/drawing/2014/main" id="{EE31F116-1D58-B186-EDAE-B5EC3C8DBAB5}"/>
              </a:ext>
            </a:extLst>
          </p:cNvPr>
          <p:cNvSpPr txBox="1"/>
          <p:nvPr/>
        </p:nvSpPr>
        <p:spPr>
          <a:xfrm>
            <a:off x="1296633" y="3663402"/>
            <a:ext cx="2779928" cy="400110"/>
          </a:xfrm>
          <a:prstGeom prst="rect">
            <a:avLst/>
          </a:prstGeom>
          <a:noFill/>
        </p:spPr>
        <p:txBody>
          <a:bodyPr wrap="none" rtlCol="0">
            <a:spAutoFit/>
          </a:bodyPr>
          <a:lstStyle/>
          <a:p>
            <a:r>
              <a:rPr lang="en-US" sz="2000" dirty="0"/>
              <a:t>Brightness or brilliance</a:t>
            </a:r>
          </a:p>
        </p:txBody>
      </p:sp>
      <p:sp>
        <p:nvSpPr>
          <p:cNvPr id="17" name="TextBox 16">
            <a:extLst>
              <a:ext uri="{FF2B5EF4-FFF2-40B4-BE49-F238E27FC236}">
                <a16:creationId xmlns:a16="http://schemas.microsoft.com/office/drawing/2014/main" id="{636E4F2E-9830-F8FC-BA96-0CCC0E8A46AE}"/>
              </a:ext>
            </a:extLst>
          </p:cNvPr>
          <p:cNvSpPr txBox="1"/>
          <p:nvPr/>
        </p:nvSpPr>
        <p:spPr>
          <a:xfrm>
            <a:off x="2273145" y="5397015"/>
            <a:ext cx="2008883" cy="400110"/>
          </a:xfrm>
          <a:prstGeom prst="rect">
            <a:avLst/>
          </a:prstGeom>
          <a:noFill/>
        </p:spPr>
        <p:txBody>
          <a:bodyPr wrap="none" rtlCol="0">
            <a:spAutoFit/>
          </a:bodyPr>
          <a:lstStyle/>
          <a:p>
            <a:r>
              <a:rPr lang="en-US" sz="2000" dirty="0"/>
              <a:t>Spectral density</a:t>
            </a:r>
          </a:p>
        </p:txBody>
      </p:sp>
      <p:sp>
        <p:nvSpPr>
          <p:cNvPr id="3" name="Rectangle 2">
            <a:extLst>
              <a:ext uri="{FF2B5EF4-FFF2-40B4-BE49-F238E27FC236}">
                <a16:creationId xmlns:a16="http://schemas.microsoft.com/office/drawing/2014/main" id="{857D8943-212B-518C-CB6B-1EFA51600B60}"/>
              </a:ext>
            </a:extLst>
          </p:cNvPr>
          <p:cNvSpPr/>
          <p:nvPr/>
        </p:nvSpPr>
        <p:spPr>
          <a:xfrm>
            <a:off x="4028255" y="6316595"/>
            <a:ext cx="4122517" cy="342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99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E1DB0-F88B-4793-9FD6-A7938721E0C0}"/>
              </a:ext>
            </a:extLst>
          </p:cNvPr>
          <p:cNvSpPr>
            <a:spLocks noGrp="1"/>
          </p:cNvSpPr>
          <p:nvPr>
            <p:ph type="sldNum" sz="quarter" idx="12"/>
          </p:nvPr>
        </p:nvSpPr>
        <p:spPr>
          <a:xfrm>
            <a:off x="4724400" y="633710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11</a:t>
            </a:fld>
            <a:endParaRPr lang="en-US"/>
          </a:p>
        </p:txBody>
      </p:sp>
      <p:sp>
        <p:nvSpPr>
          <p:cNvPr id="6" name="Rectangle 1">
            <a:extLst>
              <a:ext uri="{FF2B5EF4-FFF2-40B4-BE49-F238E27FC236}">
                <a16:creationId xmlns:a16="http://schemas.microsoft.com/office/drawing/2014/main" id="{3FF372EC-6330-400C-9D79-D4D447E4BF35}"/>
              </a:ext>
            </a:extLst>
          </p:cNvPr>
          <p:cNvSpPr>
            <a:spLocks noChangeArrowheads="1"/>
          </p:cNvSpPr>
          <p:nvPr/>
        </p:nvSpPr>
        <p:spPr bwMode="auto">
          <a:xfrm>
            <a:off x="40515" y="-40913"/>
            <a:ext cx="1181430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Parameters of ICS sources based on CBETA and DA</a:t>
            </a:r>
            <a:r>
              <a:rPr kumimoji="0" lang="en-US" altLang="en-US" sz="3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F</a:t>
            </a: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NE electron accelerators driven by </a:t>
            </a:r>
            <a:r>
              <a:rPr kumimoji="0" lang="en-US" altLang="en-US" sz="3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Nd:YAG</a:t>
            </a: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CO</a:t>
            </a:r>
            <a:r>
              <a:rPr kumimoji="0" lang="en-US" altLang="en-US" sz="3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a:t>
            </a: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lasers</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4C72A22-A965-4035-834F-E6735DF77829}"/>
              </a:ext>
            </a:extLst>
          </p:cNvPr>
          <p:cNvPicPr>
            <a:picLocks noChangeAspect="1"/>
          </p:cNvPicPr>
          <p:nvPr/>
        </p:nvPicPr>
        <p:blipFill rotWithShape="1">
          <a:blip r:embed="rId2"/>
          <a:srcRect b="50133"/>
          <a:stretch/>
        </p:blipFill>
        <p:spPr>
          <a:xfrm>
            <a:off x="337183" y="1043929"/>
            <a:ext cx="5812403" cy="3419856"/>
          </a:xfrm>
          <a:prstGeom prst="rect">
            <a:avLst/>
          </a:prstGeom>
        </p:spPr>
      </p:pic>
      <p:pic>
        <p:nvPicPr>
          <p:cNvPr id="10" name="Picture 9">
            <a:extLst>
              <a:ext uri="{FF2B5EF4-FFF2-40B4-BE49-F238E27FC236}">
                <a16:creationId xmlns:a16="http://schemas.microsoft.com/office/drawing/2014/main" id="{22DBF7A8-D0BC-44CF-BCC3-E409731EC77B}"/>
              </a:ext>
            </a:extLst>
          </p:cNvPr>
          <p:cNvPicPr>
            <a:picLocks noChangeAspect="1"/>
          </p:cNvPicPr>
          <p:nvPr/>
        </p:nvPicPr>
        <p:blipFill rotWithShape="1">
          <a:blip r:embed="rId2"/>
          <a:srcRect t="49867"/>
          <a:stretch/>
        </p:blipFill>
        <p:spPr>
          <a:xfrm>
            <a:off x="6213697" y="1275904"/>
            <a:ext cx="5812403" cy="3438144"/>
          </a:xfrm>
          <a:prstGeom prst="rect">
            <a:avLst/>
          </a:prstGeom>
        </p:spPr>
      </p:pic>
      <p:sp>
        <p:nvSpPr>
          <p:cNvPr id="11" name="TextBox 10">
            <a:extLst>
              <a:ext uri="{FF2B5EF4-FFF2-40B4-BE49-F238E27FC236}">
                <a16:creationId xmlns:a16="http://schemas.microsoft.com/office/drawing/2014/main" id="{356EF0CD-D34C-4A83-BD3F-F66809BF056C}"/>
              </a:ext>
            </a:extLst>
          </p:cNvPr>
          <p:cNvSpPr txBox="1"/>
          <p:nvPr/>
        </p:nvSpPr>
        <p:spPr>
          <a:xfrm>
            <a:off x="397258" y="4639905"/>
            <a:ext cx="11100816" cy="164660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effectLst/>
                <a:ea typeface="Times New Roman" panose="02020603050405020304" pitchFamily="18" charset="0"/>
              </a:rPr>
              <a:t>Facing a diversity of potential requirements for future ICS applications, we offer here a comprehensive performance characterization for ICS sources based on concrete examples of circular accelerators, including DA</a:t>
            </a:r>
            <a:r>
              <a:rPr lang="en-US" sz="1600" dirty="0">
                <a:effectLst/>
                <a:latin typeface="Symbol" panose="05050102010706020507" pitchFamily="18" charset="2"/>
                <a:ea typeface="Times New Roman" panose="02020603050405020304" pitchFamily="18" charset="0"/>
              </a:rPr>
              <a:t>F</a:t>
            </a:r>
            <a:r>
              <a:rPr lang="en-US" sz="1600" dirty="0">
                <a:effectLst/>
                <a:ea typeface="Times New Roman" panose="02020603050405020304" pitchFamily="18" charset="0"/>
              </a:rPr>
              <a:t>NE (synchrotron) and CBETA (S-ERL) paired to either an NIR solid-state laser or an LWIR CO</a:t>
            </a:r>
            <a:r>
              <a:rPr lang="en-US" sz="1600" baseline="-25000" dirty="0">
                <a:effectLst/>
                <a:ea typeface="Times New Roman" panose="02020603050405020304" pitchFamily="18" charset="0"/>
              </a:rPr>
              <a:t>2</a:t>
            </a:r>
            <a:r>
              <a:rPr lang="en-US" sz="1600" dirty="0">
                <a:effectLst/>
                <a:ea typeface="Times New Roman" panose="02020603050405020304" pitchFamily="18" charset="0"/>
              </a:rPr>
              <a:t> gas laser.</a:t>
            </a:r>
            <a:endParaRPr lang="en-US" sz="1600" dirty="0"/>
          </a:p>
          <a:p>
            <a:pPr marL="285750" indent="-285750">
              <a:spcBef>
                <a:spcPts val="600"/>
              </a:spcBef>
              <a:buFont typeface="Arial" panose="020B0604020202020204" pitchFamily="34" charset="0"/>
              <a:buChar char="•"/>
            </a:pPr>
            <a:r>
              <a:rPr lang="en-US" sz="1600" dirty="0"/>
              <a:t>Due to high laser energy per pulse, combined with order-of-magnitude higher number of laser photons per Joule of laser energy, LWIR approach allows us to increase the x-ray </a:t>
            </a:r>
            <a:r>
              <a:rPr lang="en-US" sz="1600" i="1" dirty="0"/>
              <a:t>peak </a:t>
            </a:r>
            <a:r>
              <a:rPr lang="en-US" sz="1600" dirty="0"/>
              <a:t>flux and brilliance by four orders of magnitude while maintaining essentially the same </a:t>
            </a:r>
            <a:r>
              <a:rPr lang="en-US" sz="1600" i="1" dirty="0"/>
              <a:t>average </a:t>
            </a:r>
            <a:r>
              <a:rPr lang="en-US" sz="1600" dirty="0"/>
              <a:t>brilliance. </a:t>
            </a:r>
          </a:p>
        </p:txBody>
      </p:sp>
      <p:sp>
        <p:nvSpPr>
          <p:cNvPr id="2" name="Rectangle 1">
            <a:extLst>
              <a:ext uri="{FF2B5EF4-FFF2-40B4-BE49-F238E27FC236}">
                <a16:creationId xmlns:a16="http://schemas.microsoft.com/office/drawing/2014/main" id="{5BBCE6AB-511C-4D8D-BAAA-56BD402E289F}"/>
              </a:ext>
            </a:extLst>
          </p:cNvPr>
          <p:cNvSpPr/>
          <p:nvPr/>
        </p:nvSpPr>
        <p:spPr>
          <a:xfrm>
            <a:off x="6306207" y="3416415"/>
            <a:ext cx="5548611" cy="19202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F7C9CC-F1B7-433A-B41B-D030721B8491}"/>
              </a:ext>
            </a:extLst>
          </p:cNvPr>
          <p:cNvSpPr/>
          <p:nvPr/>
        </p:nvSpPr>
        <p:spPr>
          <a:xfrm>
            <a:off x="6306207" y="1470987"/>
            <a:ext cx="5580666" cy="19202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658A25-0C66-FFED-D8CD-43F7431CA58D}"/>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4">
            <a:extLst>
              <a:ext uri="{FF2B5EF4-FFF2-40B4-BE49-F238E27FC236}">
                <a16:creationId xmlns:a16="http://schemas.microsoft.com/office/drawing/2014/main" id="{74ABAD94-F21C-5747-8AF0-FDD11F65F2EF}"/>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11</a:t>
            </a:fld>
            <a:endParaRPr lang="en-US" sz="1000"/>
          </a:p>
        </p:txBody>
      </p:sp>
      <p:pic>
        <p:nvPicPr>
          <p:cNvPr id="7" name="Picture 6">
            <a:extLst>
              <a:ext uri="{FF2B5EF4-FFF2-40B4-BE49-F238E27FC236}">
                <a16:creationId xmlns:a16="http://schemas.microsoft.com/office/drawing/2014/main" id="{E8248C17-FE0E-1875-6ACF-4E626C08D54B}"/>
              </a:ext>
            </a:extLst>
          </p:cNvPr>
          <p:cNvPicPr>
            <a:picLocks noChangeAspect="1"/>
          </p:cNvPicPr>
          <p:nvPr/>
        </p:nvPicPr>
        <p:blipFill rotWithShape="1">
          <a:blip r:embed="rId2"/>
          <a:srcRect b="96257"/>
          <a:stretch/>
        </p:blipFill>
        <p:spPr>
          <a:xfrm>
            <a:off x="6213697" y="1036046"/>
            <a:ext cx="5812403" cy="256727"/>
          </a:xfrm>
          <a:prstGeom prst="rect">
            <a:avLst/>
          </a:prstGeom>
        </p:spPr>
      </p:pic>
    </p:spTree>
    <p:extLst>
      <p:ext uri="{BB962C8B-B14F-4D97-AF65-F5344CB8AC3E}">
        <p14:creationId xmlns:p14="http://schemas.microsoft.com/office/powerpoint/2010/main" val="5404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983F-13CC-43DD-8DC1-C7CA35C1FC00}"/>
              </a:ext>
            </a:extLst>
          </p:cNvPr>
          <p:cNvSpPr>
            <a:spLocks noGrp="1"/>
          </p:cNvSpPr>
          <p:nvPr>
            <p:ph type="title"/>
          </p:nvPr>
        </p:nvSpPr>
        <p:spPr>
          <a:xfrm>
            <a:off x="361333" y="185234"/>
            <a:ext cx="11105321" cy="1325563"/>
          </a:xfrm>
        </p:spPr>
        <p:txBody>
          <a:bodyPr>
            <a:noAutofit/>
          </a:bodyPr>
          <a:lstStyle/>
          <a:p>
            <a:r>
              <a:rPr lang="en-US" sz="3200" dirty="0"/>
              <a:t>Positioning ICS sources CBETA-9</a:t>
            </a:r>
            <a:r>
              <a:rPr lang="en-US" sz="3200" dirty="0">
                <a:latin typeface="Symbol" panose="05050102010706020507" pitchFamily="18" charset="2"/>
              </a:rPr>
              <a:t>m</a:t>
            </a:r>
            <a:r>
              <a:rPr lang="en-US" sz="3200" dirty="0"/>
              <a:t>m and DA</a:t>
            </a:r>
            <a:r>
              <a:rPr lang="en-US" sz="3200" dirty="0">
                <a:latin typeface="Symbol" panose="05050102010706020507" pitchFamily="18" charset="2"/>
              </a:rPr>
              <a:t>F</a:t>
            </a:r>
            <a:r>
              <a:rPr lang="en-US" sz="3200" dirty="0"/>
              <a:t>NE-9</a:t>
            </a:r>
            <a:r>
              <a:rPr lang="en-US" sz="3200" dirty="0">
                <a:latin typeface="Symbol" panose="05050102010706020507" pitchFamily="18" charset="2"/>
              </a:rPr>
              <a:t>m</a:t>
            </a:r>
            <a:r>
              <a:rPr lang="en-US" sz="3200" dirty="0"/>
              <a:t>m in terms of their peak brightness compared to               3</a:t>
            </a:r>
            <a:r>
              <a:rPr lang="en-US" sz="3200" baseline="30000" dirty="0"/>
              <a:t>rd</a:t>
            </a:r>
            <a:r>
              <a:rPr lang="en-US" sz="3200" dirty="0"/>
              <a:t> generation SLSs and ELI-NP. </a:t>
            </a:r>
          </a:p>
        </p:txBody>
      </p:sp>
      <p:sp>
        <p:nvSpPr>
          <p:cNvPr id="4" name="Slide Number Placeholder 3">
            <a:extLst>
              <a:ext uri="{FF2B5EF4-FFF2-40B4-BE49-F238E27FC236}">
                <a16:creationId xmlns:a16="http://schemas.microsoft.com/office/drawing/2014/main" id="{AD9AB640-E4B7-4498-9496-647F1686ECEE}"/>
              </a:ext>
            </a:extLst>
          </p:cNvPr>
          <p:cNvSpPr>
            <a:spLocks noGrp="1"/>
          </p:cNvSpPr>
          <p:nvPr>
            <p:ph type="sldNum" sz="quarter" idx="12"/>
          </p:nvPr>
        </p:nvSpPr>
        <p:spPr>
          <a:xfrm>
            <a:off x="4724400" y="633710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12</a:t>
            </a:fld>
            <a:endParaRPr lang="en-US"/>
          </a:p>
        </p:txBody>
      </p:sp>
      <p:pic>
        <p:nvPicPr>
          <p:cNvPr id="5" name="Picture 4">
            <a:extLst>
              <a:ext uri="{FF2B5EF4-FFF2-40B4-BE49-F238E27FC236}">
                <a16:creationId xmlns:a16="http://schemas.microsoft.com/office/drawing/2014/main" id="{A170540E-23C1-48AF-823E-B299A93E0A3B}"/>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2430" y="2217934"/>
            <a:ext cx="8380071" cy="4168247"/>
          </a:xfrm>
          <a:prstGeom prst="rect">
            <a:avLst/>
          </a:prstGeom>
          <a:noFill/>
          <a:ln>
            <a:noFill/>
          </a:ln>
        </p:spPr>
      </p:pic>
      <p:sp>
        <p:nvSpPr>
          <p:cNvPr id="6" name="TextBox 5">
            <a:extLst>
              <a:ext uri="{FF2B5EF4-FFF2-40B4-BE49-F238E27FC236}">
                <a16:creationId xmlns:a16="http://schemas.microsoft.com/office/drawing/2014/main" id="{F0ECBF46-5F84-443E-ACB6-BD9F9CF1287D}"/>
              </a:ext>
            </a:extLst>
          </p:cNvPr>
          <p:cNvSpPr txBox="1"/>
          <p:nvPr/>
        </p:nvSpPr>
        <p:spPr>
          <a:xfrm>
            <a:off x="8281349" y="2194891"/>
            <a:ext cx="3703899" cy="45550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We see that with </a:t>
            </a:r>
            <a:r>
              <a:rPr lang="en-US" sz="2000" i="1" dirty="0"/>
              <a:t>peak</a:t>
            </a:r>
            <a:r>
              <a:rPr lang="en-US" sz="2000" dirty="0"/>
              <a:t> brightness 10</a:t>
            </a:r>
            <a:r>
              <a:rPr lang="en-US" sz="2000" baseline="30000" dirty="0"/>
              <a:t>20</a:t>
            </a:r>
            <a:r>
              <a:rPr lang="en-US" sz="2000" dirty="0"/>
              <a:t>-10</a:t>
            </a:r>
            <a:r>
              <a:rPr lang="en-US" sz="2000" baseline="30000" dirty="0"/>
              <a:t>21</a:t>
            </a:r>
            <a:r>
              <a:rPr lang="en-US" sz="2000" dirty="0"/>
              <a:t>   in hard x-rays range the proposed sources are comparable or exceed the capabilities of contemporary synchrotron light sources (SLSs) and complement the ELI facility.</a:t>
            </a:r>
          </a:p>
          <a:p>
            <a:pPr marL="285750" indent="-285750">
              <a:spcBef>
                <a:spcPts val="600"/>
              </a:spcBef>
              <a:buFont typeface="Arial" panose="020B0604020202020204" pitchFamily="34" charset="0"/>
              <a:buChar char="•"/>
            </a:pPr>
            <a:r>
              <a:rPr lang="en-US" sz="2000" dirty="0"/>
              <a:t>They will be about 100 times smaller in footprint compared to those synchrotron sources.</a:t>
            </a:r>
          </a:p>
          <a:p>
            <a:pPr marL="285750" indent="-285750">
              <a:spcBef>
                <a:spcPts val="600"/>
              </a:spcBef>
              <a:buFont typeface="Arial" panose="020B0604020202020204" pitchFamily="34" charset="0"/>
              <a:buChar char="•"/>
            </a:pPr>
            <a:endParaRPr lang="en-US" sz="2000" dirty="0"/>
          </a:p>
        </p:txBody>
      </p:sp>
      <p:sp>
        <p:nvSpPr>
          <p:cNvPr id="3" name="Rectangle 2">
            <a:extLst>
              <a:ext uri="{FF2B5EF4-FFF2-40B4-BE49-F238E27FC236}">
                <a16:creationId xmlns:a16="http://schemas.microsoft.com/office/drawing/2014/main" id="{406DE95D-004D-D276-9583-B408B50B0889}"/>
              </a:ext>
            </a:extLst>
          </p:cNvPr>
          <p:cNvSpPr/>
          <p:nvPr/>
        </p:nvSpPr>
        <p:spPr>
          <a:xfrm>
            <a:off x="4096512" y="6337102"/>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4">
            <a:extLst>
              <a:ext uri="{FF2B5EF4-FFF2-40B4-BE49-F238E27FC236}">
                <a16:creationId xmlns:a16="http://schemas.microsoft.com/office/drawing/2014/main" id="{DEFAD953-DD9D-CAFE-296A-489ED905907F}"/>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12</a:t>
            </a:fld>
            <a:endParaRPr lang="en-US" sz="1000"/>
          </a:p>
        </p:txBody>
      </p:sp>
      <p:sp>
        <p:nvSpPr>
          <p:cNvPr id="9" name="TextBox 8">
            <a:extLst>
              <a:ext uri="{FF2B5EF4-FFF2-40B4-BE49-F238E27FC236}">
                <a16:creationId xmlns:a16="http://schemas.microsoft.com/office/drawing/2014/main" id="{E525096F-6A1A-38EF-D06A-EBEA96EE3B38}"/>
              </a:ext>
            </a:extLst>
          </p:cNvPr>
          <p:cNvSpPr txBox="1"/>
          <p:nvPr/>
        </p:nvSpPr>
        <p:spPr>
          <a:xfrm>
            <a:off x="537405" y="1537417"/>
            <a:ext cx="11159862" cy="653897"/>
          </a:xfrm>
          <a:prstGeom prst="rect">
            <a:avLst/>
          </a:prstGeom>
          <a:noFill/>
        </p:spPr>
        <p:txBody>
          <a:bodyPr wrap="square">
            <a:spAutoFit/>
          </a:bodyPr>
          <a:lstStyle/>
          <a:p>
            <a:pPr marL="285750" marR="74295" indent="-285750" algn="just" hangingPunct="0">
              <a:lnSpc>
                <a:spcPct val="105000"/>
              </a:lnSpc>
              <a:spcBef>
                <a:spcPts val="475"/>
              </a:spcBef>
              <a:spcAft>
                <a:spcPts val="0"/>
              </a:spcAft>
              <a:buFont typeface="Arial" panose="020B0604020202020204" pitchFamily="34" charset="0"/>
              <a:buChar char="•"/>
            </a:pPr>
            <a:r>
              <a:rPr lang="en-US" sz="1800" dirty="0">
                <a:effectLst/>
                <a:ea typeface="Times New Roman" panose="02020603050405020304" pitchFamily="18" charset="0"/>
              </a:rPr>
              <a:t>The x-ray brightness is usually the main parameter used to characterize and compare different light sources. Therefore, it is instructive to compare existing and emerging light sources by this parameter. </a:t>
            </a:r>
          </a:p>
        </p:txBody>
      </p:sp>
    </p:spTree>
    <p:extLst>
      <p:ext uri="{BB962C8B-B14F-4D97-AF65-F5344CB8AC3E}">
        <p14:creationId xmlns:p14="http://schemas.microsoft.com/office/powerpoint/2010/main" val="325513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036DFE-C9E3-902C-07B8-E194F86D4477}"/>
              </a:ext>
            </a:extLst>
          </p:cNvPr>
          <p:cNvSpPr>
            <a:spLocks noGrp="1"/>
          </p:cNvSpPr>
          <p:nvPr>
            <p:ph type="sldNum" sz="quarter" idx="4"/>
          </p:nvPr>
        </p:nvSpPr>
        <p:spPr/>
        <p:txBody>
          <a:bodyPr/>
          <a:lstStyle/>
          <a:p>
            <a:fld id="{933A556B-7C63-244D-9B7C-B0EA8042B330}" type="slidenum">
              <a:rPr lang="en-US" smtClean="0"/>
              <a:pPr/>
              <a:t>13</a:t>
            </a:fld>
            <a:endParaRPr lang="en-US" sz="1000"/>
          </a:p>
        </p:txBody>
      </p:sp>
      <p:sp>
        <p:nvSpPr>
          <p:cNvPr id="6" name="TextBox 5">
            <a:extLst>
              <a:ext uri="{FF2B5EF4-FFF2-40B4-BE49-F238E27FC236}">
                <a16:creationId xmlns:a16="http://schemas.microsoft.com/office/drawing/2014/main" id="{4B7ACA24-5697-435C-1FBE-97825F0432C1}"/>
              </a:ext>
            </a:extLst>
          </p:cNvPr>
          <p:cNvSpPr txBox="1"/>
          <p:nvPr/>
        </p:nvSpPr>
        <p:spPr>
          <a:xfrm>
            <a:off x="726041" y="678898"/>
            <a:ext cx="11465959" cy="5840766"/>
          </a:xfrm>
          <a:prstGeom prst="rect">
            <a:avLst/>
          </a:prstGeom>
          <a:noFill/>
        </p:spPr>
        <p:txBody>
          <a:bodyPr wrap="square">
            <a:spAutoFit/>
          </a:bodyPr>
          <a:lstStyle/>
          <a:p>
            <a:pPr marL="285750" marR="74295" indent="-285750" hangingPunct="0">
              <a:lnSpc>
                <a:spcPct val="105000"/>
              </a:lnSpc>
              <a:spcBef>
                <a:spcPts val="475"/>
              </a:spcBef>
              <a:spcAft>
                <a:spcPts val="0"/>
              </a:spcAft>
              <a:buFont typeface="Arial" panose="020B0604020202020204" pitchFamily="34" charset="0"/>
              <a:buChar char="•"/>
            </a:pPr>
            <a:r>
              <a:rPr lang="en-US" sz="2000" dirty="0">
                <a:effectLst/>
                <a:ea typeface="Times New Roman" panose="02020603050405020304" pitchFamily="18" charset="0"/>
              </a:rPr>
              <a:t>In addition to the typical applications attained with 3</a:t>
            </a:r>
            <a:r>
              <a:rPr lang="en-US" sz="2000" baseline="30000" dirty="0">
                <a:effectLst/>
                <a:ea typeface="Times New Roman" panose="02020603050405020304" pitchFamily="18" charset="0"/>
              </a:rPr>
              <a:t>rd</a:t>
            </a:r>
            <a:r>
              <a:rPr lang="en-US" sz="2000" dirty="0">
                <a:effectLst/>
                <a:ea typeface="Times New Roman" panose="02020603050405020304" pitchFamily="18" charset="0"/>
              </a:rPr>
              <a:t> generation SLSs, the CBETA 50-keV x-ray source can be used for time-resolved studies where high-repetition machines are difficult to fit. These applications, more typical for 4</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generation coherent SLSs, include:</a:t>
            </a: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Dynamic molecular reaction microscopes</a:t>
            </a:r>
            <a:endParaRPr lang="en-US" sz="20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Time-resolved photoemission and absorption spectroscopy</a:t>
            </a:r>
            <a:endParaRPr lang="en-US" sz="20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Time-resolved resonant inelastic x-ray scattering </a:t>
            </a:r>
            <a:endParaRPr lang="en-US" sz="20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X-ray photon correlation spectroscopy</a:t>
            </a:r>
            <a:endParaRPr lang="en-US" sz="20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Time-resolved x-ray scattering</a:t>
            </a:r>
            <a:endParaRPr lang="en-US" sz="2000"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effectLst/>
                <a:ea typeface="Times New Roman" panose="02020603050405020304" pitchFamily="18" charset="0"/>
                <a:cs typeface="Times New Roman" panose="02020603050405020304" pitchFamily="18" charset="0"/>
              </a:rPr>
              <a:t>Pump/probe experiments</a:t>
            </a:r>
          </a:p>
          <a:p>
            <a:pPr marL="800100" lvl="1" indent="-34290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Additive manufacturing</a:t>
            </a:r>
          </a:p>
          <a:p>
            <a:pPr marL="342900" indent="-342900">
              <a:lnSpc>
                <a:spcPct val="105000"/>
              </a:lnSpc>
              <a:spcBef>
                <a:spcPts val="1200"/>
              </a:spcBef>
              <a:spcAft>
                <a:spcPts val="600"/>
              </a:spcAft>
              <a:buFont typeface="Arial" panose="020B0604020202020204" pitchFamily="34" charset="0"/>
              <a:buChar char="•"/>
            </a:pPr>
            <a:r>
              <a:rPr lang="en-US" sz="2000" dirty="0">
                <a:effectLst/>
                <a:ea typeface="Times New Roman" panose="02020603050405020304" pitchFamily="18" charset="0"/>
              </a:rPr>
              <a:t>DA</a:t>
            </a:r>
            <a:r>
              <a:rPr lang="en-US" sz="2000" dirty="0">
                <a:effectLst/>
                <a:latin typeface="Symbol" panose="05050102010706020507" pitchFamily="18" charset="2"/>
                <a:ea typeface="Times New Roman" panose="02020603050405020304" pitchFamily="18" charset="0"/>
              </a:rPr>
              <a:t>F</a:t>
            </a:r>
            <a:r>
              <a:rPr lang="en-US" sz="2000" dirty="0">
                <a:effectLst/>
                <a:ea typeface="Times New Roman" panose="02020603050405020304" pitchFamily="18" charset="0"/>
              </a:rPr>
              <a:t>NE ICS source will offer extended spectral coverage into the gamma range, up to 900 keV, where it can be compared in the peak brightness and repetition rate only to the Extreme Light Infrastructure Nuclear Physics (ELI-NP) facility. </a:t>
            </a:r>
          </a:p>
          <a:p>
            <a:pPr marL="342900" indent="-342900">
              <a:lnSpc>
                <a:spcPct val="105000"/>
              </a:lnSpc>
              <a:spcBef>
                <a:spcPts val="600"/>
              </a:spcBef>
              <a:spcAft>
                <a:spcPts val="600"/>
              </a:spcAft>
              <a:buFont typeface="Arial" panose="020B0604020202020204" pitchFamily="34" charset="0"/>
              <a:buChar char="•"/>
            </a:pPr>
            <a:r>
              <a:rPr lang="en-US" sz="2000" dirty="0">
                <a:effectLst/>
                <a:ea typeface="Times New Roman" panose="02020603050405020304" pitchFamily="18" charset="0"/>
              </a:rPr>
              <a:t>Similar to ELI-NP, with the proposed DA</a:t>
            </a:r>
            <a:r>
              <a:rPr lang="en-US" sz="2000" dirty="0">
                <a:effectLst/>
                <a:latin typeface="Symbol" panose="05050102010706020507" pitchFamily="18" charset="2"/>
                <a:ea typeface="Times New Roman" panose="02020603050405020304" pitchFamily="18" charset="0"/>
              </a:rPr>
              <a:t>F</a:t>
            </a:r>
            <a:r>
              <a:rPr lang="en-US" sz="2000" dirty="0">
                <a:effectLst/>
                <a:ea typeface="Times New Roman" panose="02020603050405020304" pitchFamily="18" charset="0"/>
              </a:rPr>
              <a:t>NE ICS, researchers will be able to investigate fundamental problems and applications in the field of nuclear physics, such as the study of photonuclear processes using tunable energy, high resolution γ-ray beams.</a:t>
            </a:r>
          </a:p>
          <a:p>
            <a:pPr marL="800100" lvl="1" indent="-342900">
              <a:lnSpc>
                <a:spcPct val="105000"/>
              </a:lnSpc>
              <a:spcAft>
                <a:spcPts val="600"/>
              </a:spcAft>
              <a:buFont typeface="Arial" panose="020B0604020202020204" pitchFamily="34" charset="0"/>
              <a:buChar char="•"/>
            </a:pPr>
            <a:endParaRPr lang="en-US" sz="2000" dirty="0">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7F8E890E-0068-8182-3312-DDCE99ED8C8B}"/>
              </a:ext>
            </a:extLst>
          </p:cNvPr>
          <p:cNvSpPr>
            <a:spLocks noGrp="1"/>
          </p:cNvSpPr>
          <p:nvPr>
            <p:ph type="title"/>
          </p:nvPr>
        </p:nvSpPr>
        <p:spPr>
          <a:xfrm>
            <a:off x="726041" y="0"/>
            <a:ext cx="11105321" cy="615399"/>
          </a:xfrm>
        </p:spPr>
        <p:txBody>
          <a:bodyPr>
            <a:normAutofit/>
          </a:bodyPr>
          <a:lstStyle/>
          <a:p>
            <a:r>
              <a:rPr lang="en-US" sz="3600" dirty="0"/>
              <a:t>Utility</a:t>
            </a:r>
          </a:p>
        </p:txBody>
      </p:sp>
      <p:sp>
        <p:nvSpPr>
          <p:cNvPr id="3" name="Rectangle 2">
            <a:extLst>
              <a:ext uri="{FF2B5EF4-FFF2-40B4-BE49-F238E27FC236}">
                <a16:creationId xmlns:a16="http://schemas.microsoft.com/office/drawing/2014/main" id="{CB963C08-2036-192A-B8DA-FFB08D4D4878}"/>
              </a:ext>
            </a:extLst>
          </p:cNvPr>
          <p:cNvSpPr/>
          <p:nvPr/>
        </p:nvSpPr>
        <p:spPr>
          <a:xfrm>
            <a:off x="4096512" y="6337102"/>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01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036DFE-C9E3-902C-07B8-E194F86D4477}"/>
              </a:ext>
            </a:extLst>
          </p:cNvPr>
          <p:cNvSpPr>
            <a:spLocks noGrp="1"/>
          </p:cNvSpPr>
          <p:nvPr>
            <p:ph type="sldNum" sz="quarter" idx="4"/>
          </p:nvPr>
        </p:nvSpPr>
        <p:spPr/>
        <p:txBody>
          <a:bodyPr/>
          <a:lstStyle/>
          <a:p>
            <a:fld id="{933A556B-7C63-244D-9B7C-B0EA8042B330}" type="slidenum">
              <a:rPr lang="en-US" smtClean="0"/>
              <a:pPr/>
              <a:t>14</a:t>
            </a:fld>
            <a:endParaRPr lang="en-US" sz="1000"/>
          </a:p>
        </p:txBody>
      </p:sp>
      <p:sp>
        <p:nvSpPr>
          <p:cNvPr id="6" name="TextBox 5">
            <a:extLst>
              <a:ext uri="{FF2B5EF4-FFF2-40B4-BE49-F238E27FC236}">
                <a16:creationId xmlns:a16="http://schemas.microsoft.com/office/drawing/2014/main" id="{4B7ACA24-5697-435C-1FBE-97825F0432C1}"/>
              </a:ext>
            </a:extLst>
          </p:cNvPr>
          <p:cNvSpPr txBox="1"/>
          <p:nvPr/>
        </p:nvSpPr>
        <p:spPr>
          <a:xfrm>
            <a:off x="510411" y="764712"/>
            <a:ext cx="10359914" cy="5466305"/>
          </a:xfrm>
          <a:prstGeom prst="rect">
            <a:avLst/>
          </a:prstGeom>
          <a:noFill/>
        </p:spPr>
        <p:txBody>
          <a:bodyPr wrap="square">
            <a:spAutoFit/>
          </a:bodyPr>
          <a:lstStyle/>
          <a:p>
            <a:pPr marL="285750" marR="74295" indent="-285750" algn="just" hangingPunct="0">
              <a:lnSpc>
                <a:spcPct val="105000"/>
              </a:lnSpc>
              <a:spcBef>
                <a:spcPts val="475"/>
              </a:spcBef>
              <a:spcAft>
                <a:spcPts val="1200"/>
              </a:spcAft>
              <a:buFont typeface="Arial" panose="020B0604020202020204" pitchFamily="34" charset="0"/>
              <a:buChar char="•"/>
            </a:pPr>
            <a:r>
              <a:rPr lang="en-US" sz="2000" dirty="0">
                <a:effectLst/>
                <a:ea typeface="Times New Roman" panose="02020603050405020304" pitchFamily="18" charset="0"/>
              </a:rPr>
              <a:t>We introduced a concept of using bursts of LWIR laser pulses for building high peak brightness ICS sources based on existing RF electron accelerators. </a:t>
            </a:r>
          </a:p>
          <a:p>
            <a:pPr marL="285750" marR="74295" indent="-285750" algn="just" hangingPunct="0">
              <a:lnSpc>
                <a:spcPct val="105000"/>
              </a:lnSpc>
              <a:spcBef>
                <a:spcPts val="475"/>
              </a:spcBef>
              <a:spcAft>
                <a:spcPts val="1200"/>
              </a:spcAft>
              <a:buFont typeface="Arial" panose="020B0604020202020204" pitchFamily="34" charset="0"/>
              <a:buChar char="•"/>
            </a:pPr>
            <a:r>
              <a:rPr lang="en-US" sz="2000" dirty="0">
                <a:effectLst/>
                <a:ea typeface="Times New Roman" panose="02020603050405020304" pitchFamily="18" charset="0"/>
              </a:rPr>
              <a:t>To realize this concept, we proposed a new architecture of LWIR laser based on available and emerging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gas laser technology. </a:t>
            </a:r>
          </a:p>
          <a:p>
            <a:pPr marL="285750" marR="74295" indent="-285750" algn="just" hangingPunct="0">
              <a:lnSpc>
                <a:spcPct val="105000"/>
              </a:lnSpc>
              <a:spcBef>
                <a:spcPts val="475"/>
              </a:spcBef>
              <a:spcAft>
                <a:spcPts val="1200"/>
              </a:spcAft>
              <a:buFont typeface="Arial" panose="020B0604020202020204" pitchFamily="34" charset="0"/>
              <a:buChar char="•"/>
            </a:pPr>
            <a:r>
              <a:rPr lang="en-US" sz="2000" dirty="0">
                <a:effectLst/>
                <a:ea typeface="Times New Roman" panose="02020603050405020304" pitchFamily="18" charset="0"/>
              </a:rPr>
              <a:t>As examples, we elaborated here on ICS source design parameters of the DA</a:t>
            </a:r>
            <a:r>
              <a:rPr lang="en-US" sz="2000" dirty="0">
                <a:effectLst/>
                <a:latin typeface="Symbol" panose="05050102010706020507" pitchFamily="18" charset="2"/>
                <a:ea typeface="Times New Roman" panose="02020603050405020304" pitchFamily="18" charset="0"/>
              </a:rPr>
              <a:t>F</a:t>
            </a:r>
            <a:r>
              <a:rPr lang="en-US" sz="2000" dirty="0">
                <a:effectLst/>
                <a:ea typeface="Times New Roman" panose="02020603050405020304" pitchFamily="18" charset="0"/>
              </a:rPr>
              <a:t>NE and CBETA electron accelerators, which have been considered for conversion into x-ray and gamma-ray user facilities. </a:t>
            </a:r>
          </a:p>
          <a:p>
            <a:pPr marL="285750" marR="74295" indent="-285750" algn="just" hangingPunct="0">
              <a:lnSpc>
                <a:spcPct val="105000"/>
              </a:lnSpc>
              <a:spcBef>
                <a:spcPts val="475"/>
              </a:spcBef>
              <a:spcAft>
                <a:spcPts val="1200"/>
              </a:spcAft>
              <a:buFont typeface="Arial" panose="020B0604020202020204" pitchFamily="34" charset="0"/>
              <a:buChar char="•"/>
            </a:pPr>
            <a:r>
              <a:rPr lang="en-US" sz="2000" dirty="0">
                <a:effectLst/>
                <a:ea typeface="Times New Roman" panose="02020603050405020304" pitchFamily="18" charset="0"/>
              </a:rPr>
              <a:t>Overall, the desired x-ray and γ-ray energy is case-specific with the spectral coverage spanning several decades, which cannot be satisfied with a single source. Therefore, a variety of different kinds of ICS sources based on the combined capabilities of ring-based and </a:t>
            </a:r>
            <a:r>
              <a:rPr lang="en-US" sz="2000" dirty="0" err="1">
                <a:effectLst/>
                <a:ea typeface="Times New Roman" panose="02020603050405020304" pitchFamily="18" charset="0"/>
              </a:rPr>
              <a:t>linac</a:t>
            </a:r>
            <a:r>
              <a:rPr lang="en-US" sz="2000" dirty="0">
                <a:effectLst/>
                <a:ea typeface="Times New Roman" panose="02020603050405020304" pitchFamily="18" charset="0"/>
              </a:rPr>
              <a:t>-based machines, as well as different laser drivers, will be needed to provide a sufficiently broad range of characteristics required to meet current user requirements and future challenges. </a:t>
            </a:r>
          </a:p>
          <a:p>
            <a:pPr marL="285750" marR="74295" indent="-285750" algn="just" hangingPunct="0">
              <a:lnSpc>
                <a:spcPct val="105000"/>
              </a:lnSpc>
              <a:spcBef>
                <a:spcPts val="475"/>
              </a:spcBef>
              <a:spcAft>
                <a:spcPts val="0"/>
              </a:spcAft>
              <a:buFont typeface="Arial" panose="020B0604020202020204" pitchFamily="34" charset="0"/>
              <a:buChar char="•"/>
            </a:pPr>
            <a:endParaRPr lang="en-US" sz="2000" dirty="0">
              <a:effectLst/>
              <a:ea typeface="Times New Roman" panose="02020603050405020304" pitchFamily="18" charset="0"/>
            </a:endParaRPr>
          </a:p>
        </p:txBody>
      </p:sp>
      <p:sp>
        <p:nvSpPr>
          <p:cNvPr id="2" name="Title 1">
            <a:extLst>
              <a:ext uri="{FF2B5EF4-FFF2-40B4-BE49-F238E27FC236}">
                <a16:creationId xmlns:a16="http://schemas.microsoft.com/office/drawing/2014/main" id="{7F8E890E-0068-8182-3312-DDCE99ED8C8B}"/>
              </a:ext>
            </a:extLst>
          </p:cNvPr>
          <p:cNvSpPr>
            <a:spLocks noGrp="1"/>
          </p:cNvSpPr>
          <p:nvPr>
            <p:ph type="title"/>
          </p:nvPr>
        </p:nvSpPr>
        <p:spPr>
          <a:xfrm>
            <a:off x="726041" y="0"/>
            <a:ext cx="11105321" cy="615399"/>
          </a:xfrm>
        </p:spPr>
        <p:txBody>
          <a:bodyPr>
            <a:normAutofit/>
          </a:bodyPr>
          <a:lstStyle/>
          <a:p>
            <a:r>
              <a:rPr lang="en-US" sz="3600" dirty="0"/>
              <a:t>Conclusions</a:t>
            </a:r>
          </a:p>
        </p:txBody>
      </p:sp>
      <p:sp>
        <p:nvSpPr>
          <p:cNvPr id="3" name="Rectangle 2">
            <a:extLst>
              <a:ext uri="{FF2B5EF4-FFF2-40B4-BE49-F238E27FC236}">
                <a16:creationId xmlns:a16="http://schemas.microsoft.com/office/drawing/2014/main" id="{CB963C08-2036-192A-B8DA-FFB08D4D4878}"/>
              </a:ext>
            </a:extLst>
          </p:cNvPr>
          <p:cNvSpPr/>
          <p:nvPr/>
        </p:nvSpPr>
        <p:spPr>
          <a:xfrm>
            <a:off x="4096512" y="6337102"/>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04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38EC01-CB9F-EDC9-3D45-22675B96A34B}"/>
              </a:ext>
            </a:extLst>
          </p:cNvPr>
          <p:cNvSpPr>
            <a:spLocks noGrp="1"/>
          </p:cNvSpPr>
          <p:nvPr>
            <p:ph type="sldNum" sz="quarter" idx="4"/>
          </p:nvPr>
        </p:nvSpPr>
        <p:spPr/>
        <p:txBody>
          <a:bodyPr/>
          <a:lstStyle/>
          <a:p>
            <a:fld id="{933A556B-7C63-244D-9B7C-B0EA8042B330}" type="slidenum">
              <a:rPr lang="en-US" smtClean="0"/>
              <a:pPr/>
              <a:t>15</a:t>
            </a:fld>
            <a:endParaRPr lang="en-US" sz="1000"/>
          </a:p>
        </p:txBody>
      </p:sp>
      <p:sp>
        <p:nvSpPr>
          <p:cNvPr id="5" name="TextBox 4">
            <a:extLst>
              <a:ext uri="{FF2B5EF4-FFF2-40B4-BE49-F238E27FC236}">
                <a16:creationId xmlns:a16="http://schemas.microsoft.com/office/drawing/2014/main" id="{8B81048A-8CF2-4E59-C15D-62C70B48E442}"/>
              </a:ext>
            </a:extLst>
          </p:cNvPr>
          <p:cNvSpPr txBox="1"/>
          <p:nvPr/>
        </p:nvSpPr>
        <p:spPr>
          <a:xfrm>
            <a:off x="2770631" y="1471701"/>
            <a:ext cx="6183729" cy="1323439"/>
          </a:xfrm>
          <a:prstGeom prst="rect">
            <a:avLst/>
          </a:prstGeom>
          <a:noFill/>
        </p:spPr>
        <p:txBody>
          <a:bodyPr wrap="square" rtlCol="0">
            <a:spAutoFit/>
          </a:bodyPr>
          <a:lstStyle/>
          <a:p>
            <a:r>
              <a:rPr lang="en-US" sz="8000" b="1" dirty="0"/>
              <a:t>Thank you!</a:t>
            </a:r>
          </a:p>
        </p:txBody>
      </p:sp>
      <p:sp>
        <p:nvSpPr>
          <p:cNvPr id="6" name="TextBox 5">
            <a:extLst>
              <a:ext uri="{FF2B5EF4-FFF2-40B4-BE49-F238E27FC236}">
                <a16:creationId xmlns:a16="http://schemas.microsoft.com/office/drawing/2014/main" id="{F348A8EE-AC6D-0B99-83BC-8E463AFCA24A}"/>
              </a:ext>
            </a:extLst>
          </p:cNvPr>
          <p:cNvSpPr txBox="1"/>
          <p:nvPr/>
        </p:nvSpPr>
        <p:spPr>
          <a:xfrm>
            <a:off x="1335024" y="2916936"/>
            <a:ext cx="9710928" cy="1200329"/>
          </a:xfrm>
          <a:prstGeom prst="rect">
            <a:avLst/>
          </a:prstGeom>
          <a:noFill/>
        </p:spPr>
        <p:txBody>
          <a:bodyPr wrap="square" rtlCol="0">
            <a:spAutoFit/>
          </a:bodyPr>
          <a:lstStyle/>
          <a:p>
            <a:r>
              <a:rPr lang="en-US" i="1" dirty="0"/>
              <a:t>Further reading:</a:t>
            </a:r>
          </a:p>
          <a:p>
            <a:r>
              <a:rPr lang="en-US" i="1" dirty="0"/>
              <a:t>“Converting conventional electron accelerators to high peak brilliance Compton light sources”, PRAB v.</a:t>
            </a:r>
            <a:r>
              <a:rPr lang="en-US" dirty="0"/>
              <a:t>23, p.120702 (2020)</a:t>
            </a:r>
            <a:endParaRPr lang="en-US" i="1" dirty="0"/>
          </a:p>
          <a:p>
            <a:endParaRPr lang="en-US" dirty="0"/>
          </a:p>
        </p:txBody>
      </p:sp>
      <p:sp>
        <p:nvSpPr>
          <p:cNvPr id="7" name="Rectangle 6">
            <a:extLst>
              <a:ext uri="{FF2B5EF4-FFF2-40B4-BE49-F238E27FC236}">
                <a16:creationId xmlns:a16="http://schemas.microsoft.com/office/drawing/2014/main" id="{3C4FCB9B-A31A-10C1-C2B8-1C13E6C9CEAC}"/>
              </a:ext>
            </a:extLst>
          </p:cNvPr>
          <p:cNvSpPr/>
          <p:nvPr/>
        </p:nvSpPr>
        <p:spPr>
          <a:xfrm>
            <a:off x="4096512" y="6337102"/>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8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86572-FEFA-6816-F0D8-915DD17723BF}"/>
              </a:ext>
            </a:extLst>
          </p:cNvPr>
          <p:cNvSpPr>
            <a:spLocks noGrp="1"/>
          </p:cNvSpPr>
          <p:nvPr>
            <p:ph type="sldNum" sz="quarter" idx="4"/>
          </p:nvPr>
        </p:nvSpPr>
        <p:spPr/>
        <p:txBody>
          <a:bodyPr/>
          <a:lstStyle/>
          <a:p>
            <a:fld id="{933A556B-7C63-244D-9B7C-B0EA8042B330}" type="slidenum">
              <a:rPr lang="en-US" smtClean="0"/>
              <a:pPr/>
              <a:t>16</a:t>
            </a:fld>
            <a:endParaRPr lang="en-US" sz="100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5D17BF-F9BE-F3AC-4873-6AD779A872B4}"/>
                  </a:ext>
                </a:extLst>
              </p:cNvPr>
              <p:cNvSpPr txBox="1"/>
              <p:nvPr/>
            </p:nvSpPr>
            <p:spPr>
              <a:xfrm>
                <a:off x="275690" y="378495"/>
                <a:ext cx="11640620" cy="2572756"/>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Finally, a contribution from a limiting aperture centered on the beam’s axis or a finite observation solid angle (“acceptance”) with half-opening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𝜃</m:t>
                        </m:r>
                      </m:e>
                      <m:sub>
                        <m:r>
                          <a:rPr lang="en-US" sz="1800" i="1">
                            <a:effectLst/>
                            <a:latin typeface="Cambria Math" panose="02040503050406030204" pitchFamily="18" charset="0"/>
                            <a:ea typeface="Times New Roman" panose="02020603050405020304" pitchFamily="18" charset="0"/>
                          </a:rPr>
                          <m:t>𝑚𝑎𝑥</m:t>
                        </m:r>
                      </m:sub>
                    </m:sSub>
                  </m:oMath>
                </a14:m>
                <a:r>
                  <a:rPr lang="en-US" sz="1800" dirty="0">
                    <a:effectLst/>
                    <a:latin typeface="Times New Roman" panose="02020603050405020304" pitchFamily="18" charset="0"/>
                    <a:ea typeface="Times New Roman" panose="02020603050405020304" pitchFamily="18" charset="0"/>
                  </a:rPr>
                  <a:t> is defined in the following way:</a:t>
                </a:r>
              </a:p>
              <a:p>
                <a:pPr marR="0" lvl="0" algn="just">
                  <a:lnSpc>
                    <a:spcPct val="107000"/>
                  </a:lnSpc>
                  <a:spcBef>
                    <a:spcPts val="0"/>
                  </a:spcBef>
                  <a:spcAft>
                    <a:spcPts val="8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𝛹</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𝛹</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𝛹</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practical to choose this aperture close to transmitting all the photons within the total partial bandwidth defined by all the contributions above. Therefore, this contribution is typically set equal to the mean square of all preceding contributions.</a:t>
                </a:r>
              </a:p>
              <a:p>
                <a:pPr algn="just">
                  <a:lnSpc>
                    <a:spcPct val="107000"/>
                  </a:lnSpc>
                  <a:spcAft>
                    <a:spcPts val="800"/>
                  </a:spcAft>
                </a:pPr>
                <a:r>
                  <a:rPr lang="en-US" sz="1800" dirty="0">
                    <a:solidFill>
                      <a:srgbClr val="231F20"/>
                    </a:solidFill>
                    <a:effectLst/>
                    <a:latin typeface="Times New Roman" panose="02020603050405020304" pitchFamily="18" charset="0"/>
                    <a:ea typeface="Times New Roman" panose="02020603050405020304" pitchFamily="18" charset="0"/>
                  </a:rPr>
                  <a:t>The total combined rms bandwidth becomes</a:t>
                </a:r>
                <a:r>
                  <a:rPr lang="en-US" sz="1800" dirty="0">
                    <a:effectLst/>
                    <a:latin typeface="Times New Roman" panose="02020603050405020304" pitchFamily="18" charset="0"/>
                    <a:ea typeface="Times New Roman" panose="02020603050405020304" pitchFamily="18" charset="0"/>
                  </a:rPr>
                  <a:t>   </a:t>
                </a:r>
              </a:p>
              <a:p>
                <a:pPr marL="342900" marR="0" lvl="0" indent="-342900" algn="just">
                  <a:lnSpc>
                    <a:spcPct val="107000"/>
                  </a:lnSpc>
                  <a:spcBef>
                    <a:spcPts val="0"/>
                  </a:spcBef>
                  <a:spcAft>
                    <a:spcPts val="800"/>
                  </a:spcAft>
                  <a:buFont typeface="Times New Roman" panose="02020603050405020304" pitchFamily="18" charset="0"/>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55D17BF-F9BE-F3AC-4873-6AD779A872B4}"/>
                  </a:ext>
                </a:extLst>
              </p:cNvPr>
              <p:cNvSpPr txBox="1">
                <a:spLocks noRot="1" noChangeAspect="1" noMove="1" noResize="1" noEditPoints="1" noAdjustHandles="1" noChangeArrowheads="1" noChangeShapeType="1" noTextEdit="1"/>
              </p:cNvSpPr>
              <p:nvPr/>
            </p:nvSpPr>
            <p:spPr>
              <a:xfrm>
                <a:off x="275690" y="378495"/>
                <a:ext cx="11640620" cy="2572756"/>
              </a:xfrm>
              <a:prstGeom prst="rect">
                <a:avLst/>
              </a:prstGeom>
              <a:blipFill>
                <a:blip r:embed="rId2"/>
                <a:stretch>
                  <a:fillRect l="-419" t="-1185" r="-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30D7797-8337-18C0-2FE5-673265C8EE84}"/>
                  </a:ext>
                </a:extLst>
              </p:cNvPr>
              <p:cNvSpPr txBox="1"/>
              <p:nvPr/>
            </p:nvSpPr>
            <p:spPr>
              <a:xfrm>
                <a:off x="904126" y="2569909"/>
                <a:ext cx="8283539" cy="1187697"/>
              </a:xfrm>
              <a:prstGeom prst="rect">
                <a:avLst/>
              </a:prstGeom>
              <a:noFill/>
            </p:spPr>
            <p:txBody>
              <a:bodyPr wrap="square">
                <a:spAutoFit/>
              </a:bodyPr>
              <a:lstStyle/>
              <a:p>
                <a:pPr marL="0" marR="0" algn="r">
                  <a:spcBef>
                    <a:spcPts val="0"/>
                  </a:spcBef>
                  <a:spcAft>
                    <a:spcPts val="0"/>
                  </a:spcAft>
                </a:pP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𝐵𝑊</m:t>
                    </m:r>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r>
                      <a:rPr lang="en-US" sz="1800" i="1">
                        <a:effectLst/>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𝜈</m:t>
                                </m:r>
                              </m:e>
                              <m:sub>
                                <m:r>
                                  <a:rPr lang="en-US" sz="1800" i="1">
                                    <a:effectLst/>
                                    <a:latin typeface="Cambria Math" panose="02040503050406030204" pitchFamily="18" charset="0"/>
                                    <a:ea typeface="Times New Roman" panose="02020603050405020304" pitchFamily="18" charset="0"/>
                                  </a:rPr>
                                  <m:t>𝐿</m:t>
                                </m:r>
                              </m:sub>
                            </m:sSub>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𝑑</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𝑎</m:t>
                                </m:r>
                              </m:e>
                              <m:sub>
                                <m:r>
                                  <a:rPr lang="en-US" sz="1800" i="1">
                                    <a:effectLst/>
                                    <a:latin typeface="Cambria Math" panose="02040503050406030204" pitchFamily="18" charset="0"/>
                                    <a:ea typeface="Times New Roman" panose="02020603050405020304" pitchFamily="18" charset="0"/>
                                  </a:rPr>
                                  <m:t>0</m:t>
                                </m:r>
                              </m:sub>
                            </m:sSub>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𝜖</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𝛥𝛾</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𝛹</m:t>
                            </m:r>
                          </m:sub>
                          <m:sup>
                            <m:r>
                              <a:rPr lang="en-US" sz="1800" i="1">
                                <a:effectLst/>
                                <a:latin typeface="Cambria Math" panose="02040503050406030204" pitchFamily="18" charset="0"/>
                                <a:ea typeface="Times New Roman" panose="02020603050405020304" pitchFamily="18" charset="0"/>
                              </a:rPr>
                              <m:t>2</m:t>
                            </m:r>
                          </m:sup>
                        </m:sSubSup>
                      </m:e>
                    </m:rad>
                  </m:oMath>
                </a14:m>
                <a:r>
                  <a:rPr lang="en-US" sz="1800" dirty="0">
                    <a:effectLst/>
                    <a:latin typeface="Times New Roman" panose="02020603050405020304" pitchFamily="18" charset="0"/>
                    <a:ea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530D7797-8337-18C0-2FE5-673265C8EE84}"/>
                  </a:ext>
                </a:extLst>
              </p:cNvPr>
              <p:cNvSpPr txBox="1">
                <a:spLocks noRot="1" noChangeAspect="1" noMove="1" noResize="1" noEditPoints="1" noAdjustHandles="1" noChangeArrowheads="1" noChangeShapeType="1" noTextEdit="1"/>
              </p:cNvSpPr>
              <p:nvPr/>
            </p:nvSpPr>
            <p:spPr>
              <a:xfrm>
                <a:off x="904126" y="2569909"/>
                <a:ext cx="8283539" cy="11876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8C8A12-C387-2103-9B1F-4B905DFB1805}"/>
                  </a:ext>
                </a:extLst>
              </p:cNvPr>
              <p:cNvSpPr txBox="1"/>
              <p:nvPr/>
            </p:nvSpPr>
            <p:spPr>
              <a:xfrm>
                <a:off x="450350" y="3429000"/>
                <a:ext cx="11465960" cy="2753511"/>
              </a:xfrm>
              <a:prstGeom prst="rect">
                <a:avLst/>
              </a:prstGeom>
              <a:noFill/>
            </p:spPr>
            <p:txBody>
              <a:bodyPr wrap="square">
                <a:spAutoFit/>
              </a:bodyPr>
              <a:lstStyle/>
              <a:p>
                <a:pPr marL="0" marR="74295" algn="just" hangingPunct="0">
                  <a:lnSpc>
                    <a:spcPct val="105000"/>
                  </a:lnSpc>
                  <a:spcBef>
                    <a:spcPts val="475"/>
                  </a:spcBef>
                  <a:spcAft>
                    <a:spcPts val="0"/>
                  </a:spcAft>
                </a:pPr>
                <a:r>
                  <a:rPr lang="en-US" sz="1800" dirty="0">
                    <a:effectLst/>
                    <a:latin typeface="Times New Roman" panose="02020603050405020304" pitchFamily="18" charset="0"/>
                    <a:ea typeface="Times New Roman" panose="02020603050405020304" pitchFamily="18" charset="0"/>
                  </a:rPr>
                  <a:t>It is also customary for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oMath>
                </a14:m>
                <a:r>
                  <a:rPr lang="en-US" sz="1800" dirty="0">
                    <a:effectLst/>
                    <a:latin typeface="Times New Roman" panose="02020603050405020304" pitchFamily="18" charset="0"/>
                    <a:ea typeface="Times New Roman" panose="02020603050405020304" pitchFamily="18" charset="0"/>
                  </a:rPr>
                  <a:t> -limited sources to measure their output characteristics within this combined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oMath>
                </a14:m>
                <a:r>
                  <a:rPr lang="en-US" sz="1800" dirty="0">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The number of photons in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oMath>
                </a14:m>
                <a:r>
                  <a:rPr lang="en-US" sz="1800" dirty="0">
                    <a:solidFill>
                      <a:srgbClr val="231F20"/>
                    </a:solidFill>
                    <a:effectLst/>
                    <a:latin typeface="Times New Roman" panose="02020603050405020304" pitchFamily="18" charset="0"/>
                    <a:ea typeface="Times New Roman" panose="02020603050405020304" pitchFamily="18" charset="0"/>
                  </a:rPr>
                  <a:t> and fluxes in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oMath>
                </a14:m>
                <a:r>
                  <a:rPr lang="en-US" sz="1800" dirty="0">
                    <a:solidFill>
                      <a:srgbClr val="231F2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 small normalized collecting angles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𝛹</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are approximately determined by multiplying the corresponding total numbers by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𝛹</m:t>
                        </m:r>
                      </m:e>
                      <m:sup>
                        <m:r>
                          <a:rPr lang="en-US" sz="1800" i="1">
                            <a:effectLst/>
                            <a:latin typeface="Cambria Math" panose="02040503050406030204" pitchFamily="18" charset="0"/>
                            <a:ea typeface="Times New Roman" panose="02020603050405020304" pitchFamily="18" charset="0"/>
                          </a:rPr>
                          <m:t>2</m:t>
                        </m:r>
                      </m:sup>
                    </m:sSup>
                  </m:oMath>
                </a14:m>
                <a:r>
                  <a:rPr lang="en-US" sz="1800" dirty="0">
                    <a:solidFill>
                      <a:srgbClr val="231F20"/>
                    </a:solidFill>
                    <a:effectLst/>
                    <a:latin typeface="AdvOT483a8203"/>
                    <a:ea typeface="Times New Roman" panose="02020603050405020304" pitchFamily="18" charset="0"/>
                    <a:cs typeface="AdvOT483a8203"/>
                  </a:rPr>
                  <a:t>.  For example,</a:t>
                </a:r>
                <a:r>
                  <a:rPr lang="en-US" sz="1800" dirty="0">
                    <a:effectLst/>
                    <a:latin typeface="TimesNewRoman"/>
                    <a:ea typeface="Times New Roman" panose="02020603050405020304" pitchFamily="18" charset="0"/>
                    <a:cs typeface="TimesNewRoman"/>
                  </a:rPr>
                  <a:t> </a:t>
                </a:r>
                <a14:m>
                  <m:oMath xmlns:m="http://schemas.openxmlformats.org/officeDocument/2006/math">
                    <m:sSubSup>
                      <m:sSubSupPr>
                        <m:ctrlPr>
                          <a:rPr lang="en-US" sz="1800" i="1">
                            <a:effectLst/>
                            <a:latin typeface="Cambria Math" panose="02040503050406030204" pitchFamily="18" charset="0"/>
                            <a:ea typeface="Arial Unicode MS"/>
                            <a:cs typeface="Arial Unicode MS"/>
                          </a:rPr>
                        </m:ctrlPr>
                      </m:sSubSupPr>
                      <m:e>
                        <m:r>
                          <a:rPr lang="en-US" sz="1800" i="1">
                            <a:effectLst/>
                            <a:latin typeface="Cambria Math" panose="02040503050406030204" pitchFamily="18" charset="0"/>
                            <a:ea typeface="Arial Unicode MS"/>
                            <a:cs typeface="Arial Unicode MS"/>
                          </a:rPr>
                          <m:t>ℱ</m:t>
                        </m:r>
                      </m:e>
                      <m:sub>
                        <m:r>
                          <a:rPr lang="en-US" sz="1800" i="1">
                            <a:effectLst/>
                            <a:latin typeface="Cambria Math" panose="02040503050406030204" pitchFamily="18" charset="0"/>
                            <a:ea typeface="Arial Unicode MS"/>
                            <a:cs typeface="Arial Unicode MS"/>
                          </a:rPr>
                          <m:t>𝑎𝑣</m:t>
                        </m:r>
                        <m:r>
                          <a:rPr lang="en-US" sz="1800" i="1">
                            <a:effectLst/>
                            <a:latin typeface="Cambria Math" panose="02040503050406030204" pitchFamily="18" charset="0"/>
                            <a:ea typeface="Arial Unicode MS"/>
                            <a:cs typeface="Arial Unicode MS"/>
                          </a:rPr>
                          <m:t>,</m:t>
                        </m:r>
                        <m:r>
                          <a:rPr lang="en-US" sz="1800" i="1">
                            <a:effectLst/>
                            <a:latin typeface="Cambria Math" panose="02040503050406030204" pitchFamily="18" charset="0"/>
                            <a:ea typeface="Arial Unicode MS"/>
                            <a:cs typeface="Arial Unicode MS"/>
                          </a:rPr>
                          <m:t>𝑝</m:t>
                        </m:r>
                      </m:sub>
                      <m:sup>
                        <m:r>
                          <a:rPr lang="en-US" sz="1800" i="1">
                            <a:effectLst/>
                            <a:latin typeface="Cambria Math" panose="02040503050406030204" pitchFamily="18" charset="0"/>
                            <a:ea typeface="Arial Unicode MS"/>
                            <a:cs typeface="Arial Unicode MS"/>
                          </a:rPr>
                          <m:t>𝑏𝑤</m:t>
                        </m:r>
                      </m:sup>
                    </m:sSubSup>
                  </m:oMath>
                </a14:m>
                <a:r>
                  <a:rPr lang="en-US" sz="1800" dirty="0">
                    <a:effectLst/>
                    <a:latin typeface="Cambria" panose="02040503050406030204" pitchFamily="18" charset="0"/>
                    <a:ea typeface="Times New Roman" panose="02020603050405020304" pitchFamily="18" charset="0"/>
                    <a:cs typeface="AdvOT483a8203"/>
                  </a:rPr>
                  <a:t>≈</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𝛹</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Arial Unicode MS"/>
                            <a:cs typeface="Arial Unicode MS"/>
                          </a:rPr>
                        </m:ctrlPr>
                      </m:sSubPr>
                      <m:e>
                        <m:r>
                          <a:rPr lang="en-US" sz="1800" i="1">
                            <a:effectLst/>
                            <a:latin typeface="Cambria Math" panose="02040503050406030204" pitchFamily="18" charset="0"/>
                            <a:ea typeface="Arial Unicode MS"/>
                            <a:cs typeface="Arial Unicode MS"/>
                          </a:rPr>
                          <m:t>ℱ</m:t>
                        </m:r>
                      </m:e>
                      <m:sub>
                        <m:r>
                          <a:rPr lang="en-US" sz="1800" i="1">
                            <a:effectLst/>
                            <a:latin typeface="Cambria Math" panose="02040503050406030204" pitchFamily="18" charset="0"/>
                            <a:ea typeface="Arial Unicode MS"/>
                            <a:cs typeface="Arial Unicode MS"/>
                          </a:rPr>
                          <m:t>𝑎𝑣</m:t>
                        </m:r>
                        <m:r>
                          <a:rPr lang="en-US" sz="1800" i="1">
                            <a:effectLst/>
                            <a:latin typeface="Cambria Math" panose="02040503050406030204" pitchFamily="18" charset="0"/>
                            <a:ea typeface="Arial Unicode MS"/>
                            <a:cs typeface="Arial Unicode MS"/>
                          </a:rPr>
                          <m:t>,</m:t>
                        </m:r>
                        <m:r>
                          <a:rPr lang="en-US" sz="1800" i="1">
                            <a:effectLst/>
                            <a:latin typeface="Cambria Math" panose="02040503050406030204" pitchFamily="18" charset="0"/>
                            <a:ea typeface="Arial Unicode MS"/>
                            <a:cs typeface="Arial Unicode MS"/>
                          </a:rPr>
                          <m:t>𝑝</m:t>
                        </m:r>
                      </m:sub>
                    </m:sSub>
                  </m:oMath>
                </a14:m>
                <a:r>
                  <a:rPr lang="en-US" sz="1800" dirty="0">
                    <a:effectLst/>
                    <a:latin typeface="Cambria" panose="02040503050406030204" pitchFamily="18" charset="0"/>
                    <a:ea typeface="Times New Roman" panose="02020603050405020304" pitchFamily="18" charset="0"/>
                    <a:cs typeface="AdvOT483a8203"/>
                  </a:rPr>
                  <a:t>.</a:t>
                </a:r>
                <a:r>
                  <a:rPr lang="en-US" sz="1800" dirty="0">
                    <a:effectLst/>
                    <a:latin typeface="Times New Roman" panose="02020603050405020304" pitchFamily="18" charset="0"/>
                    <a:ea typeface="Times New Roman" panose="02020603050405020304" pitchFamily="18" charset="0"/>
                  </a:rPr>
                  <a:t> </a:t>
                </a:r>
              </a:p>
              <a:p>
                <a:pPr marL="0" marR="74295" algn="just" hangingPunct="0">
                  <a:lnSpc>
                    <a:spcPct val="105000"/>
                  </a:lnSpc>
                  <a:spcBef>
                    <a:spcPts val="475"/>
                  </a:spcBef>
                  <a:spcAft>
                    <a:spcPts val="0"/>
                  </a:spcAft>
                </a:pPr>
                <a:r>
                  <a:rPr lang="en-US" sz="1800" dirty="0">
                    <a:effectLst/>
                    <a:latin typeface="TimesNewRoman"/>
                    <a:ea typeface="Times New Roman" panose="02020603050405020304" pitchFamily="18" charset="0"/>
                    <a:cs typeface="TimesNewRoman"/>
                  </a:rPr>
                  <a:t>The spectral density (SPD), defined as a ratio between the photon flux in the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oMath>
                </a14:m>
                <a:r>
                  <a:rPr lang="en-US" sz="1800" dirty="0">
                    <a:effectLst/>
                    <a:latin typeface="TimesNewRoman"/>
                    <a:ea typeface="Times New Roman" panose="02020603050405020304" pitchFamily="18" charset="0"/>
                    <a:cs typeface="TimesNewRoman"/>
                  </a:rPr>
                  <a:t> and the rms value of the bandwidth, can be finally calculated by:</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a:solidFill>
                                <a:srgbClr val="231F20"/>
                              </a:solidFill>
                              <a:effectLst/>
                              <a:latin typeface="Cambria Math" panose="02040503050406030204" pitchFamily="18" charset="0"/>
                              <a:ea typeface="Times New Roman" panose="02020603050405020304" pitchFamily="18" charset="0"/>
                              <a:cs typeface="AdvOT483a8203"/>
                            </a:rPr>
                          </m:ctrlPr>
                        </m:sSubPr>
                        <m:e>
                          <m:r>
                            <a:rPr lang="en-US" sz="1800" i="1">
                              <a:solidFill>
                                <a:srgbClr val="231F20"/>
                              </a:solidFill>
                              <a:effectLst/>
                              <a:latin typeface="Cambria Math" panose="02040503050406030204" pitchFamily="18" charset="0"/>
                              <a:ea typeface="Times New Roman" panose="02020603050405020304" pitchFamily="18" charset="0"/>
                              <a:cs typeface="AdvOT483a8203"/>
                            </a:rPr>
                            <m:t>𝑆𝑃𝐷</m:t>
                          </m:r>
                        </m:e>
                        <m:sub>
                          <m:r>
                            <a:rPr lang="en-US" sz="1800" i="1">
                              <a:solidFill>
                                <a:srgbClr val="231F20"/>
                              </a:solidFill>
                              <a:effectLst/>
                              <a:latin typeface="Cambria Math" panose="02040503050406030204" pitchFamily="18" charset="0"/>
                              <a:ea typeface="Times New Roman" panose="02020603050405020304" pitchFamily="18" charset="0"/>
                              <a:cs typeface="AdvOT483a8203"/>
                            </a:rPr>
                            <m:t>𝑎𝑣</m:t>
                          </m:r>
                          <m:r>
                            <a:rPr lang="en-US" sz="1800" i="1">
                              <a:solidFill>
                                <a:srgbClr val="231F20"/>
                              </a:solidFill>
                              <a:effectLst/>
                              <a:latin typeface="Cambria Math" panose="02040503050406030204" pitchFamily="18" charset="0"/>
                              <a:ea typeface="Times New Roman" panose="02020603050405020304" pitchFamily="18" charset="0"/>
                              <a:cs typeface="AdvOT483a8203"/>
                            </a:rPr>
                            <m:t>,</m:t>
                          </m:r>
                          <m:r>
                            <a:rPr lang="en-US" sz="1800" i="1">
                              <a:solidFill>
                                <a:srgbClr val="231F20"/>
                              </a:solidFill>
                              <a:effectLst/>
                              <a:latin typeface="Cambria Math" panose="02040503050406030204" pitchFamily="18" charset="0"/>
                              <a:ea typeface="Times New Roman" panose="02020603050405020304" pitchFamily="18" charset="0"/>
                              <a:cs typeface="AdvOT483a8203"/>
                            </a:rPr>
                            <m:t>𝑝</m:t>
                          </m:r>
                        </m:sub>
                      </m:sSub>
                      <m:d>
                        <m:dPr>
                          <m:begChr m:val="["/>
                          <m:endChr m:val="]"/>
                          <m:ctrlPr>
                            <a:rPr lang="en-US" sz="1800" i="1">
                              <a:solidFill>
                                <a:srgbClr val="231F20"/>
                              </a:solidFill>
                              <a:effectLst/>
                              <a:latin typeface="Cambria Math" panose="02040503050406030204" pitchFamily="18" charset="0"/>
                              <a:ea typeface="Calibri" panose="020F0502020204030204" pitchFamily="34" charset="0"/>
                              <a:cs typeface="AdvOT483a8203"/>
                            </a:rPr>
                          </m:ctrlPr>
                        </m:dPr>
                        <m:e>
                          <m:f>
                            <m:fPr>
                              <m:ctrlPr>
                                <a:rPr lang="en-US" sz="1800" i="1">
                                  <a:solidFill>
                                    <a:srgbClr val="231F20"/>
                                  </a:solidFill>
                                  <a:effectLst/>
                                  <a:latin typeface="Cambria Math" panose="02040503050406030204" pitchFamily="18" charset="0"/>
                                  <a:ea typeface="Calibri" panose="020F0502020204030204" pitchFamily="34" charset="0"/>
                                  <a:cs typeface="AdvOT483a8203"/>
                                </a:rPr>
                              </m:ctrlPr>
                            </m:fPr>
                            <m:num>
                              <m:r>
                                <a:rPr lang="en-US" sz="1800" i="1">
                                  <a:solidFill>
                                    <a:srgbClr val="231F20"/>
                                  </a:solidFill>
                                  <a:effectLst/>
                                  <a:latin typeface="Cambria Math" panose="02040503050406030204" pitchFamily="18" charset="0"/>
                                  <a:ea typeface="Calibri" panose="020F0502020204030204" pitchFamily="34" charset="0"/>
                                  <a:cs typeface="AdvOT483a8203"/>
                                </a:rPr>
                                <m:t>𝑝h</m:t>
                              </m:r>
                            </m:num>
                            <m:den>
                              <m:r>
                                <a:rPr lang="en-US" sz="1800" i="1">
                                  <a:solidFill>
                                    <a:srgbClr val="231F20"/>
                                  </a:solidFill>
                                  <a:effectLst/>
                                  <a:latin typeface="Cambria Math" panose="02040503050406030204" pitchFamily="18" charset="0"/>
                                  <a:ea typeface="Calibri" panose="020F0502020204030204" pitchFamily="34" charset="0"/>
                                  <a:cs typeface="AdvOT483a8203"/>
                                </a:rPr>
                                <m:t>𝑠</m:t>
                              </m:r>
                              <m:r>
                                <a:rPr lang="en-US" sz="1800" i="1">
                                  <a:solidFill>
                                    <a:srgbClr val="231F20"/>
                                  </a:solidFill>
                                  <a:effectLst/>
                                  <a:latin typeface="Cambria Math" panose="02040503050406030204" pitchFamily="18" charset="0"/>
                                  <a:ea typeface="Calibri" panose="020F0502020204030204" pitchFamily="34" charset="0"/>
                                  <a:cs typeface="AdvOT483a8203"/>
                                </a:rPr>
                                <m:t>∙</m:t>
                              </m:r>
                              <m:r>
                                <a:rPr lang="en-US" sz="1800" i="1">
                                  <a:solidFill>
                                    <a:srgbClr val="231F20"/>
                                  </a:solidFill>
                                  <a:effectLst/>
                                  <a:latin typeface="Cambria Math" panose="02040503050406030204" pitchFamily="18" charset="0"/>
                                  <a:ea typeface="Calibri" panose="020F0502020204030204" pitchFamily="34" charset="0"/>
                                  <a:cs typeface="AdvOT483a8203"/>
                                </a:rPr>
                                <m:t>𝑒𝑉</m:t>
                              </m:r>
                            </m:den>
                          </m:f>
                        </m:e>
                      </m:d>
                      <m:r>
                        <a:rPr lang="en-US" sz="1800" i="1">
                          <a:solidFill>
                            <a:srgbClr val="231F20"/>
                          </a:solidFill>
                          <a:effectLst/>
                          <a:latin typeface="Cambria Math" panose="02040503050406030204" pitchFamily="18" charset="0"/>
                          <a:ea typeface="Calibri" panose="020F0502020204030204" pitchFamily="34" charset="0"/>
                          <a:cs typeface="AdvOT483a8203"/>
                        </a:rPr>
                        <m:t>≡</m:t>
                      </m:r>
                      <m:f>
                        <m:fPr>
                          <m:ctrlPr>
                            <a:rPr lang="en-US" sz="1800" i="1">
                              <a:solidFill>
                                <a:srgbClr val="231F20"/>
                              </a:solidFill>
                              <a:effectLst/>
                              <a:latin typeface="Cambria Math" panose="02040503050406030204" pitchFamily="18" charset="0"/>
                              <a:ea typeface="Calibri" panose="020F0502020204030204" pitchFamily="34" charset="0"/>
                              <a:cs typeface="AdvOT483a8203"/>
                            </a:rPr>
                          </m:ctrlPr>
                        </m:fPr>
                        <m:num>
                          <m:sSubSup>
                            <m:sSubSupPr>
                              <m:ctrlPr>
                                <a:rPr lang="en-US" sz="1800" i="1">
                                  <a:solidFill>
                                    <a:srgbClr val="231F20"/>
                                  </a:solidFill>
                                  <a:effectLst/>
                                  <a:latin typeface="Cambria Math" panose="02040503050406030204" pitchFamily="18" charset="0"/>
                                  <a:ea typeface="Calibri" panose="020F0502020204030204" pitchFamily="34" charset="0"/>
                                  <a:cs typeface="AdvOT483a8203"/>
                                </a:rPr>
                              </m:ctrlPr>
                            </m:sSubSupPr>
                            <m:e>
                              <m:r>
                                <a:rPr lang="en-US" sz="1800" i="1">
                                  <a:solidFill>
                                    <a:srgbClr val="231F20"/>
                                  </a:solidFill>
                                  <a:effectLst/>
                                  <a:latin typeface="Cambria Math" panose="02040503050406030204" pitchFamily="18" charset="0"/>
                                  <a:ea typeface="Calibri" panose="020F0502020204030204" pitchFamily="34" charset="0"/>
                                  <a:cs typeface="AdvOT483a8203"/>
                                </a:rPr>
                                <m:t>ℱ</m:t>
                              </m:r>
                            </m:e>
                            <m:sub>
                              <m:r>
                                <a:rPr lang="en-US" sz="1800" i="1">
                                  <a:solidFill>
                                    <a:srgbClr val="231F20"/>
                                  </a:solidFill>
                                  <a:effectLst/>
                                  <a:latin typeface="Cambria Math" panose="02040503050406030204" pitchFamily="18" charset="0"/>
                                  <a:ea typeface="Calibri" panose="020F0502020204030204" pitchFamily="34" charset="0"/>
                                  <a:cs typeface="AdvOT483a8203"/>
                                </a:rPr>
                                <m:t>𝑎𝑣</m:t>
                              </m:r>
                              <m:r>
                                <a:rPr lang="en-US" sz="1800" i="1">
                                  <a:solidFill>
                                    <a:srgbClr val="231F20"/>
                                  </a:solidFill>
                                  <a:effectLst/>
                                  <a:latin typeface="Cambria Math" panose="02040503050406030204" pitchFamily="18" charset="0"/>
                                  <a:ea typeface="Calibri" panose="020F0502020204030204" pitchFamily="34" charset="0"/>
                                  <a:cs typeface="AdvOT483a8203"/>
                                </a:rPr>
                                <m:t>,</m:t>
                              </m:r>
                              <m:r>
                                <a:rPr lang="en-US" sz="1800" i="1">
                                  <a:solidFill>
                                    <a:srgbClr val="231F20"/>
                                  </a:solidFill>
                                  <a:effectLst/>
                                  <a:latin typeface="Cambria Math" panose="02040503050406030204" pitchFamily="18" charset="0"/>
                                  <a:ea typeface="Calibri" panose="020F0502020204030204" pitchFamily="34" charset="0"/>
                                  <a:cs typeface="AdvOT483a8203"/>
                                </a:rPr>
                                <m:t>𝑝</m:t>
                              </m:r>
                            </m:sub>
                            <m:sup>
                              <m:r>
                                <a:rPr lang="en-US" sz="1800" i="1">
                                  <a:solidFill>
                                    <a:srgbClr val="231F20"/>
                                  </a:solidFill>
                                  <a:effectLst/>
                                  <a:latin typeface="Cambria Math" panose="02040503050406030204" pitchFamily="18" charset="0"/>
                                  <a:ea typeface="Calibri" panose="020F0502020204030204" pitchFamily="34" charset="0"/>
                                  <a:cs typeface="AdvOT483a8203"/>
                                </a:rPr>
                                <m:t>𝑏𝑤</m:t>
                              </m:r>
                            </m:sup>
                          </m:sSubSup>
                        </m:num>
                        <m:den>
                          <m:rad>
                            <m:radPr>
                              <m:degHide m:val="on"/>
                              <m:ctrlPr>
                                <a:rPr lang="en-US" sz="1800" i="1">
                                  <a:solidFill>
                                    <a:srgbClr val="231F20"/>
                                  </a:solidFill>
                                  <a:effectLst/>
                                  <a:latin typeface="Cambria Math" panose="02040503050406030204" pitchFamily="18" charset="0"/>
                                  <a:ea typeface="Calibri" panose="020F0502020204030204" pitchFamily="34" charset="0"/>
                                  <a:cs typeface="AdvOT483a8203"/>
                                </a:rPr>
                              </m:ctrlPr>
                            </m:radPr>
                            <m:deg/>
                            <m:e>
                              <m:r>
                                <a:rPr lang="en-US" sz="1800" i="1">
                                  <a:solidFill>
                                    <a:srgbClr val="231F20"/>
                                  </a:solidFill>
                                  <a:effectLst/>
                                  <a:latin typeface="Cambria Math" panose="02040503050406030204" pitchFamily="18" charset="0"/>
                                  <a:ea typeface="Calibri" panose="020F0502020204030204" pitchFamily="34" charset="0"/>
                                  <a:cs typeface="AdvOT483a8203"/>
                                </a:rPr>
                                <m:t>2</m:t>
                              </m:r>
                              <m:r>
                                <a:rPr lang="en-US" sz="1800" i="1">
                                  <a:solidFill>
                                    <a:srgbClr val="231F20"/>
                                  </a:solidFill>
                                  <a:effectLst/>
                                  <a:latin typeface="Cambria Math" panose="02040503050406030204" pitchFamily="18" charset="0"/>
                                  <a:ea typeface="Calibri" panose="020F0502020204030204" pitchFamily="34" charset="0"/>
                                  <a:cs typeface="AdvOT483a8203"/>
                                </a:rPr>
                                <m:t>𝜋</m:t>
                              </m:r>
                            </m:e>
                          </m:rad>
                          <m:r>
                            <a:rPr lang="en-US" sz="1800" i="1">
                              <a:solidFill>
                                <a:srgbClr val="231F20"/>
                              </a:solidFill>
                              <a:effectLst/>
                              <a:latin typeface="Cambria Math" panose="02040503050406030204" pitchFamily="18" charset="0"/>
                              <a:ea typeface="Calibri" panose="020F0502020204030204" pitchFamily="34" charset="0"/>
                              <a:cs typeface="AdvOT483a8203"/>
                            </a:rPr>
                            <m:t>∆</m:t>
                          </m:r>
                          <m:sSub>
                            <m:sSubPr>
                              <m:ctrlPr>
                                <a:rPr lang="en-US" sz="1800" i="1">
                                  <a:solidFill>
                                    <a:srgbClr val="231F20"/>
                                  </a:solidFill>
                                  <a:effectLst/>
                                  <a:latin typeface="Cambria Math" panose="02040503050406030204" pitchFamily="18" charset="0"/>
                                  <a:ea typeface="Calibri" panose="020F0502020204030204" pitchFamily="34" charset="0"/>
                                  <a:cs typeface="AdvOT483a8203"/>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solidFill>
                                    <a:srgbClr val="231F20"/>
                                  </a:solidFill>
                                  <a:effectLst/>
                                  <a:latin typeface="Cambria Math" panose="02040503050406030204" pitchFamily="18" charset="0"/>
                                  <a:ea typeface="Calibri" panose="020F0502020204030204" pitchFamily="34" charset="0"/>
                                  <a:cs typeface="AdvOT483a8203"/>
                                </a:rPr>
                                <m:t>𝛾</m:t>
                              </m:r>
                            </m:sub>
                          </m:sSub>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31F20"/>
                    </a:solidFill>
                    <a:effectLst/>
                    <a:latin typeface="Times New Roman" panose="02020603050405020304" pitchFamily="18" charset="0"/>
                    <a:ea typeface="Times New Roman" panose="02020603050405020304" pitchFamily="18" charset="0"/>
                  </a:rPr>
                  <a:t>The above expressions are routinely used to characterize performance of SLSs.</a:t>
                </a:r>
                <a:endParaRPr lang="en-US" dirty="0"/>
              </a:p>
            </p:txBody>
          </p:sp>
        </mc:Choice>
        <mc:Fallback xmlns="">
          <p:sp>
            <p:nvSpPr>
              <p:cNvPr id="8" name="TextBox 7">
                <a:extLst>
                  <a:ext uri="{FF2B5EF4-FFF2-40B4-BE49-F238E27FC236}">
                    <a16:creationId xmlns:a16="http://schemas.microsoft.com/office/drawing/2014/main" id="{5F8C8A12-C387-2103-9B1F-4B905DFB1805}"/>
                  </a:ext>
                </a:extLst>
              </p:cNvPr>
              <p:cNvSpPr txBox="1">
                <a:spLocks noRot="1" noChangeAspect="1" noMove="1" noResize="1" noEditPoints="1" noAdjustHandles="1" noChangeArrowheads="1" noChangeShapeType="1" noTextEdit="1"/>
              </p:cNvSpPr>
              <p:nvPr/>
            </p:nvSpPr>
            <p:spPr>
              <a:xfrm>
                <a:off x="450350" y="3429000"/>
                <a:ext cx="11465960" cy="2753511"/>
              </a:xfrm>
              <a:prstGeom prst="rect">
                <a:avLst/>
              </a:prstGeom>
              <a:blipFill>
                <a:blip r:embed="rId4"/>
                <a:stretch>
                  <a:fillRect l="-478" t="-1552" b="-266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6CEE396-C525-6C7B-119C-FFEC24AC6EEC}"/>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814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4F8227-470C-1ADB-CA81-CD5ABE95F06B}"/>
              </a:ext>
            </a:extLst>
          </p:cNvPr>
          <p:cNvSpPr>
            <a:spLocks noGrp="1"/>
          </p:cNvSpPr>
          <p:nvPr>
            <p:ph type="sldNum" sz="quarter" idx="4"/>
          </p:nvPr>
        </p:nvSpPr>
        <p:spPr/>
        <p:txBody>
          <a:bodyPr/>
          <a:lstStyle/>
          <a:p>
            <a:fld id="{933A556B-7C63-244D-9B7C-B0EA8042B330}" type="slidenum">
              <a:rPr lang="en-US" smtClean="0"/>
              <a:pPr/>
              <a:t>2</a:t>
            </a:fld>
            <a:endParaRPr lang="en-US" sz="1000"/>
          </a:p>
        </p:txBody>
      </p:sp>
      <p:pic>
        <p:nvPicPr>
          <p:cNvPr id="5" name="Immagine 4">
            <a:extLst>
              <a:ext uri="{FF2B5EF4-FFF2-40B4-BE49-F238E27FC236}">
                <a16:creationId xmlns:a16="http://schemas.microsoft.com/office/drawing/2014/main" id="{087CD63B-5B9E-76FD-E380-1D3A98E85309}"/>
              </a:ext>
            </a:extLst>
          </p:cNvPr>
          <p:cNvPicPr>
            <a:picLocks noChangeAspect="1"/>
          </p:cNvPicPr>
          <p:nvPr/>
        </p:nvPicPr>
        <p:blipFill rotWithShape="1">
          <a:blip r:embed="rId2"/>
          <a:srcRect l="19719" t="12648" r="23148"/>
          <a:stretch/>
        </p:blipFill>
        <p:spPr>
          <a:xfrm>
            <a:off x="1145774" y="973476"/>
            <a:ext cx="3256497" cy="4911047"/>
          </a:xfrm>
          <a:prstGeom prst="rect">
            <a:avLst/>
          </a:prstGeom>
        </p:spPr>
      </p:pic>
      <p:pic>
        <p:nvPicPr>
          <p:cNvPr id="7" name="Picture 6">
            <a:extLst>
              <a:ext uri="{FF2B5EF4-FFF2-40B4-BE49-F238E27FC236}">
                <a16:creationId xmlns:a16="http://schemas.microsoft.com/office/drawing/2014/main" id="{538886E2-320E-DC2C-FED6-D8DD5F8F3F57}"/>
              </a:ext>
            </a:extLst>
          </p:cNvPr>
          <p:cNvPicPr>
            <a:picLocks noChangeAspect="1"/>
          </p:cNvPicPr>
          <p:nvPr/>
        </p:nvPicPr>
        <p:blipFill rotWithShape="1">
          <a:blip r:embed="rId3"/>
          <a:srcRect l="52586" t="7469" r="352" b="77791"/>
          <a:stretch/>
        </p:blipFill>
        <p:spPr>
          <a:xfrm>
            <a:off x="5322770" y="1184383"/>
            <a:ext cx="6612555" cy="1106430"/>
          </a:xfrm>
          <a:prstGeom prst="rect">
            <a:avLst/>
          </a:prstGeom>
        </p:spPr>
      </p:pic>
      <p:sp>
        <p:nvSpPr>
          <p:cNvPr id="8" name="Rectangle 7">
            <a:extLst>
              <a:ext uri="{FF2B5EF4-FFF2-40B4-BE49-F238E27FC236}">
                <a16:creationId xmlns:a16="http://schemas.microsoft.com/office/drawing/2014/main" id="{6A5259A1-C41D-A183-ABBA-0D988BEEF8E2}"/>
              </a:ext>
            </a:extLst>
          </p:cNvPr>
          <p:cNvSpPr/>
          <p:nvPr/>
        </p:nvSpPr>
        <p:spPr>
          <a:xfrm>
            <a:off x="4075176" y="63868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3C6BE2-AFC3-4AE3-F982-59D82E27039D}"/>
              </a:ext>
            </a:extLst>
          </p:cNvPr>
          <p:cNvSpPr txBox="1"/>
          <p:nvPr/>
        </p:nvSpPr>
        <p:spPr>
          <a:xfrm>
            <a:off x="756195" y="77105"/>
            <a:ext cx="10320308" cy="646331"/>
          </a:xfrm>
          <a:prstGeom prst="rect">
            <a:avLst/>
          </a:prstGeom>
          <a:noFill/>
        </p:spPr>
        <p:txBody>
          <a:bodyPr wrap="square">
            <a:spAutoFit/>
          </a:bodyPr>
          <a:lstStyle/>
          <a:p>
            <a:pPr eaLnBrk="1" hangingPunct="1"/>
            <a:r>
              <a:rPr lang="en-US" altLang="en-US" sz="3600" b="1" dirty="0"/>
              <a:t>State of the art</a:t>
            </a:r>
          </a:p>
        </p:txBody>
      </p:sp>
      <p:pic>
        <p:nvPicPr>
          <p:cNvPr id="6" name="Picture 5">
            <a:extLst>
              <a:ext uri="{FF2B5EF4-FFF2-40B4-BE49-F238E27FC236}">
                <a16:creationId xmlns:a16="http://schemas.microsoft.com/office/drawing/2014/main" id="{9C13D368-E8D0-DFDF-E2FB-9F31969AA047}"/>
              </a:ext>
            </a:extLst>
          </p:cNvPr>
          <p:cNvPicPr>
            <a:picLocks noChangeAspect="1"/>
          </p:cNvPicPr>
          <p:nvPr/>
        </p:nvPicPr>
        <p:blipFill rotWithShape="1">
          <a:blip r:embed="rId3"/>
          <a:srcRect l="52586" t="22999" r="352" b="57766"/>
          <a:stretch/>
        </p:blipFill>
        <p:spPr>
          <a:xfrm>
            <a:off x="5322770" y="4350423"/>
            <a:ext cx="6612555" cy="1443790"/>
          </a:xfrm>
          <a:prstGeom prst="rect">
            <a:avLst/>
          </a:prstGeom>
        </p:spPr>
      </p:pic>
      <p:pic>
        <p:nvPicPr>
          <p:cNvPr id="10" name="Picture 9">
            <a:extLst>
              <a:ext uri="{FF2B5EF4-FFF2-40B4-BE49-F238E27FC236}">
                <a16:creationId xmlns:a16="http://schemas.microsoft.com/office/drawing/2014/main" id="{189E416F-13D3-E148-F857-D50336CAFF8E}"/>
              </a:ext>
            </a:extLst>
          </p:cNvPr>
          <p:cNvPicPr>
            <a:picLocks noChangeAspect="1"/>
          </p:cNvPicPr>
          <p:nvPr/>
        </p:nvPicPr>
        <p:blipFill rotWithShape="1">
          <a:blip r:embed="rId3"/>
          <a:srcRect l="52586" t="47769" r="352" b="29915"/>
          <a:stretch/>
        </p:blipFill>
        <p:spPr>
          <a:xfrm>
            <a:off x="5117432" y="2290813"/>
            <a:ext cx="6612555" cy="1675075"/>
          </a:xfrm>
          <a:prstGeom prst="rect">
            <a:avLst/>
          </a:prstGeom>
        </p:spPr>
      </p:pic>
      <p:sp>
        <p:nvSpPr>
          <p:cNvPr id="11" name="TextBox 10">
            <a:extLst>
              <a:ext uri="{FF2B5EF4-FFF2-40B4-BE49-F238E27FC236}">
                <a16:creationId xmlns:a16="http://schemas.microsoft.com/office/drawing/2014/main" id="{8B276930-4B17-2C01-F86D-1068271F12EE}"/>
              </a:ext>
            </a:extLst>
          </p:cNvPr>
          <p:cNvSpPr txBox="1"/>
          <p:nvPr/>
        </p:nvSpPr>
        <p:spPr>
          <a:xfrm>
            <a:off x="4961063" y="1149362"/>
            <a:ext cx="537327" cy="369332"/>
          </a:xfrm>
          <a:prstGeom prst="rect">
            <a:avLst/>
          </a:prstGeom>
          <a:noFill/>
        </p:spPr>
        <p:txBody>
          <a:bodyPr wrap="none" rtlCol="0">
            <a:spAutoFit/>
          </a:bodyPr>
          <a:lstStyle/>
          <a:p>
            <a:pPr marL="285750" indent="-285750">
              <a:buFont typeface="Wingdings" panose="05000000000000000000" pitchFamily="2" charset="2"/>
              <a:buChar char="§"/>
            </a:pPr>
            <a:r>
              <a:rPr lang="en-US" dirty="0"/>
              <a:t> </a:t>
            </a:r>
          </a:p>
        </p:txBody>
      </p:sp>
      <p:sp>
        <p:nvSpPr>
          <p:cNvPr id="12" name="TextBox 11">
            <a:extLst>
              <a:ext uri="{FF2B5EF4-FFF2-40B4-BE49-F238E27FC236}">
                <a16:creationId xmlns:a16="http://schemas.microsoft.com/office/drawing/2014/main" id="{2C328C7A-C11C-56F5-F8EB-1F6C428B9370}"/>
              </a:ext>
            </a:extLst>
          </p:cNvPr>
          <p:cNvSpPr txBox="1"/>
          <p:nvPr/>
        </p:nvSpPr>
        <p:spPr>
          <a:xfrm>
            <a:off x="4961062" y="4342488"/>
            <a:ext cx="537327" cy="369332"/>
          </a:xfrm>
          <a:prstGeom prst="rect">
            <a:avLst/>
          </a:prstGeom>
          <a:noFill/>
        </p:spPr>
        <p:txBody>
          <a:bodyPr wrap="none" rtlCol="0">
            <a:spAutoFit/>
          </a:bodyPr>
          <a:lstStyle/>
          <a:p>
            <a:pPr marL="285750" indent="-285750">
              <a:buFont typeface="Wingdings" panose="05000000000000000000" pitchFamily="2" charset="2"/>
              <a:buChar char="§"/>
            </a:pPr>
            <a:r>
              <a:rPr lang="en-US" dirty="0"/>
              <a:t> </a:t>
            </a:r>
          </a:p>
        </p:txBody>
      </p:sp>
    </p:spTree>
    <p:extLst>
      <p:ext uri="{BB962C8B-B14F-4D97-AF65-F5344CB8AC3E}">
        <p14:creationId xmlns:p14="http://schemas.microsoft.com/office/powerpoint/2010/main" val="422041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2937" y="2505694"/>
            <a:ext cx="2669976" cy="651662"/>
          </a:xfrm>
          <a:prstGeom prst="rect">
            <a:avLst/>
          </a:prstGeom>
          <a:noFill/>
        </p:spPr>
        <p:txBody>
          <a:bodyPr wrap="square" rtlCol="0">
            <a:spAutoFit/>
          </a:bodyPr>
          <a:lstStyle/>
          <a:p>
            <a:r>
              <a:rPr lang="en-US" dirty="0" err="1"/>
              <a:t>Laboratoire</a:t>
            </a:r>
            <a:r>
              <a:rPr lang="en-US" dirty="0"/>
              <a:t> de </a:t>
            </a:r>
            <a:r>
              <a:rPr lang="en-US" dirty="0" err="1"/>
              <a:t>l’Accélérateur</a:t>
            </a:r>
            <a:r>
              <a:rPr lang="en-US" dirty="0"/>
              <a:t> </a:t>
            </a:r>
            <a:r>
              <a:rPr lang="en-US" dirty="0" err="1"/>
              <a:t>Linéaire</a:t>
            </a:r>
            <a:endParaRPr lang="en-US" dirty="0"/>
          </a:p>
        </p:txBody>
      </p:sp>
      <p:grpSp>
        <p:nvGrpSpPr>
          <p:cNvPr id="2" name="Group 1">
            <a:extLst>
              <a:ext uri="{FF2B5EF4-FFF2-40B4-BE49-F238E27FC236}">
                <a16:creationId xmlns:a16="http://schemas.microsoft.com/office/drawing/2014/main" id="{D34CED13-226F-05DD-E216-85951F06F2C9}"/>
              </a:ext>
            </a:extLst>
          </p:cNvPr>
          <p:cNvGrpSpPr/>
          <p:nvPr/>
        </p:nvGrpSpPr>
        <p:grpSpPr>
          <a:xfrm>
            <a:off x="7855827" y="3672437"/>
            <a:ext cx="4041647" cy="2639586"/>
            <a:chOff x="5104168" y="2229492"/>
            <a:chExt cx="4041647" cy="2639586"/>
          </a:xfrm>
        </p:grpSpPr>
        <p:grpSp>
          <p:nvGrpSpPr>
            <p:cNvPr id="9" name="Group 8"/>
            <p:cNvGrpSpPr/>
            <p:nvPr/>
          </p:nvGrpSpPr>
          <p:grpSpPr>
            <a:xfrm>
              <a:off x="5104168" y="2229492"/>
              <a:ext cx="4041647" cy="2639586"/>
              <a:chOff x="1396841" y="838200"/>
              <a:chExt cx="6399372" cy="5054950"/>
            </a:xfrm>
          </p:grpSpPr>
          <p:pic>
            <p:nvPicPr>
              <p:cNvPr id="10" name="Picture 2"/>
              <p:cNvPicPr>
                <a:picLocks noChangeAspect="1" noChangeArrowheads="1"/>
              </p:cNvPicPr>
              <p:nvPr/>
            </p:nvPicPr>
            <p:blipFill rotWithShape="1">
              <a:blip r:embed="rId3" cstate="print"/>
              <a:srcRect l="16629"/>
              <a:stretch/>
            </p:blipFill>
            <p:spPr bwMode="auto">
              <a:xfrm>
                <a:off x="2058745" y="917531"/>
                <a:ext cx="5737468" cy="4975619"/>
              </a:xfrm>
              <a:prstGeom prst="rect">
                <a:avLst/>
              </a:prstGeom>
              <a:noFill/>
              <a:ln w="9525">
                <a:noFill/>
                <a:miter lim="800000"/>
                <a:headEnd/>
                <a:tailEnd/>
              </a:ln>
              <a:effectLst/>
            </p:spPr>
          </p:pic>
          <p:sp>
            <p:nvSpPr>
              <p:cNvPr id="11" name="Rectangle 10"/>
              <p:cNvSpPr/>
              <p:nvPr/>
            </p:nvSpPr>
            <p:spPr>
              <a:xfrm>
                <a:off x="2024370" y="914400"/>
                <a:ext cx="247143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986164"/>
                <a:ext cx="16002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14800" y="8382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257053">
                <a:off x="3530546" y="3702011"/>
                <a:ext cx="457200" cy="22357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308580">
                <a:off x="2064246" y="3166999"/>
                <a:ext cx="457200" cy="223573"/>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8284599">
                <a:off x="5974059" y="1686158"/>
                <a:ext cx="457200" cy="266334"/>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9485034">
                <a:off x="1624167" y="3646850"/>
                <a:ext cx="872875" cy="437647"/>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0301118">
                <a:off x="2740294" y="3874539"/>
                <a:ext cx="1445336" cy="593238"/>
              </a:xfrm>
              <a:prstGeom prst="rect">
                <a:avLst/>
              </a:prstGeom>
              <a:noFill/>
            </p:spPr>
            <p:txBody>
              <a:bodyPr wrap="square" rtlCol="0">
                <a:spAutoFit/>
              </a:bodyPr>
              <a:lstStyle/>
              <a:p>
                <a:r>
                  <a:rPr lang="en-US" dirty="0">
                    <a:solidFill>
                      <a:schemeClr val="bg1"/>
                    </a:solidFill>
                  </a:rPr>
                  <a:t>laser</a:t>
                </a:r>
              </a:p>
            </p:txBody>
          </p:sp>
          <p:sp>
            <p:nvSpPr>
              <p:cNvPr id="19" name="TextBox 18"/>
              <p:cNvSpPr txBox="1"/>
              <p:nvPr/>
            </p:nvSpPr>
            <p:spPr>
              <a:xfrm rot="19189633">
                <a:off x="5401135" y="1150949"/>
                <a:ext cx="1602115" cy="583350"/>
              </a:xfrm>
              <a:prstGeom prst="rect">
                <a:avLst/>
              </a:prstGeom>
              <a:noFill/>
            </p:spPr>
            <p:txBody>
              <a:bodyPr wrap="square" rtlCol="0">
                <a:spAutoFit/>
              </a:bodyPr>
              <a:lstStyle/>
              <a:p>
                <a:r>
                  <a:rPr lang="en-US" dirty="0">
                    <a:solidFill>
                      <a:schemeClr val="bg1"/>
                    </a:solidFill>
                  </a:rPr>
                  <a:t>e-beam</a:t>
                </a:r>
              </a:p>
            </p:txBody>
          </p:sp>
          <p:sp>
            <p:nvSpPr>
              <p:cNvPr id="20" name="TextBox 19"/>
              <p:cNvSpPr txBox="1"/>
              <p:nvPr/>
            </p:nvSpPr>
            <p:spPr>
              <a:xfrm rot="20113786">
                <a:off x="1396841" y="3946195"/>
                <a:ext cx="1614079" cy="583350"/>
              </a:xfrm>
              <a:prstGeom prst="rect">
                <a:avLst/>
              </a:prstGeom>
              <a:noFill/>
            </p:spPr>
            <p:txBody>
              <a:bodyPr wrap="square" rtlCol="0">
                <a:spAutoFit/>
              </a:bodyPr>
              <a:lstStyle/>
              <a:p>
                <a:r>
                  <a:rPr lang="en-US" dirty="0"/>
                  <a:t>X-rays</a:t>
                </a:r>
              </a:p>
            </p:txBody>
          </p:sp>
        </p:grpSp>
        <p:sp>
          <p:nvSpPr>
            <p:cNvPr id="21" name="TextBox 20"/>
            <p:cNvSpPr txBox="1"/>
            <p:nvPr/>
          </p:nvSpPr>
          <p:spPr>
            <a:xfrm>
              <a:off x="6061554" y="2593124"/>
              <a:ext cx="685800" cy="369332"/>
            </a:xfrm>
            <a:prstGeom prst="rect">
              <a:avLst/>
            </a:prstGeom>
            <a:noFill/>
          </p:spPr>
          <p:txBody>
            <a:bodyPr wrap="square" rtlCol="0">
              <a:spAutoFit/>
            </a:bodyPr>
            <a:lstStyle/>
            <a:p>
              <a:r>
                <a:rPr lang="en-US" dirty="0"/>
                <a:t>KEK</a:t>
              </a:r>
            </a:p>
          </p:txBody>
        </p:sp>
      </p:grpSp>
      <mc:AlternateContent xmlns:mc="http://schemas.openxmlformats.org/markup-compatibility/2006" xmlns:a14="http://schemas.microsoft.com/office/drawing/2010/main">
        <mc:Choice Requires="a14">
          <p:sp>
            <p:nvSpPr>
              <p:cNvPr id="22" name="TextBox 21"/>
              <p:cNvSpPr txBox="1"/>
              <p:nvPr/>
            </p:nvSpPr>
            <p:spPr>
              <a:xfrm>
                <a:off x="231630" y="841521"/>
                <a:ext cx="11665844" cy="1708160"/>
              </a:xfrm>
              <a:prstGeom prst="rect">
                <a:avLst/>
              </a:prstGeom>
              <a:noFill/>
            </p:spPr>
            <p:txBody>
              <a:bodyPr wrap="square" rtlCol="0">
                <a:spAutoFit/>
              </a:bodyPr>
              <a:lstStyle/>
              <a:p>
                <a:pPr marL="285750" indent="-285750">
                  <a:buFont typeface="Arial"/>
                  <a:buChar char="•"/>
                </a:pPr>
                <a:r>
                  <a:rPr lang="en-US" sz="2000" dirty="0"/>
                  <a:t>Prospects for </a:t>
                </a:r>
                <a14:m>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ℬ</m:t>
                    </m:r>
                  </m:oMath>
                </a14:m>
                <a:r>
                  <a:rPr lang="en-US" sz="2000" i="1" baseline="-25000" dirty="0" err="1"/>
                  <a:t>av</a:t>
                </a:r>
                <a:r>
                  <a:rPr lang="en-US" sz="2000" dirty="0"/>
                  <a:t>=</a:t>
                </a:r>
                <a:r>
                  <a:rPr lang="en-US" sz="2000" dirty="0">
                    <a:solidFill>
                      <a:schemeClr val="tx1">
                        <a:lumMod val="85000"/>
                        <a:lumOff val="15000"/>
                      </a:schemeClr>
                    </a:solidFill>
                  </a:rPr>
                  <a:t>10</a:t>
                </a:r>
                <a:r>
                  <a:rPr lang="en-US" sz="2000" baseline="30000" dirty="0">
                    <a:solidFill>
                      <a:schemeClr val="tx1">
                        <a:lumMod val="85000"/>
                        <a:lumOff val="15000"/>
                      </a:schemeClr>
                    </a:solidFill>
                  </a:rPr>
                  <a:t>13 </a:t>
                </a:r>
                <a:r>
                  <a:rPr lang="en-US" sz="2000" dirty="0">
                    <a:solidFill>
                      <a:schemeClr val="tx1">
                        <a:lumMod val="85000"/>
                        <a:lumOff val="15000"/>
                      </a:schemeClr>
                    </a:solidFill>
                  </a:rPr>
                  <a:t>-10</a:t>
                </a:r>
                <a:r>
                  <a:rPr lang="en-US" sz="2000" baseline="30000" dirty="0">
                    <a:solidFill>
                      <a:schemeClr val="tx1">
                        <a:lumMod val="85000"/>
                        <a:lumOff val="15000"/>
                      </a:schemeClr>
                    </a:solidFill>
                  </a:rPr>
                  <a:t>14</a:t>
                </a:r>
                <a:r>
                  <a:rPr lang="en-US" sz="2000" dirty="0">
                    <a:solidFill>
                      <a:schemeClr val="tx1">
                        <a:lumMod val="85000"/>
                        <a:lumOff val="15000"/>
                      </a:schemeClr>
                    </a:solidFill>
                  </a:rPr>
                  <a:t> photons/s-mm</a:t>
                </a:r>
                <a:r>
                  <a:rPr lang="en-US" sz="2000" baseline="30000" dirty="0">
                    <a:solidFill>
                      <a:schemeClr val="tx1">
                        <a:lumMod val="85000"/>
                        <a:lumOff val="15000"/>
                      </a:schemeClr>
                    </a:solidFill>
                  </a:rPr>
                  <a:t>2</a:t>
                </a:r>
                <a:r>
                  <a:rPr lang="en-US" sz="2000" dirty="0">
                    <a:solidFill>
                      <a:schemeClr val="tx1">
                        <a:lumMod val="85000"/>
                        <a:lumOff val="15000"/>
                      </a:schemeClr>
                    </a:solidFill>
                  </a:rPr>
                  <a:t>-mrad</a:t>
                </a:r>
                <a:r>
                  <a:rPr lang="en-US" sz="2000" baseline="30000" dirty="0">
                    <a:solidFill>
                      <a:schemeClr val="tx1">
                        <a:lumMod val="85000"/>
                        <a:lumOff val="15000"/>
                      </a:schemeClr>
                    </a:solidFill>
                  </a:rPr>
                  <a:t>2</a:t>
                </a:r>
                <a:r>
                  <a:rPr lang="en-US" sz="2000" dirty="0">
                    <a:solidFill>
                      <a:schemeClr val="tx1">
                        <a:lumMod val="85000"/>
                        <a:lumOff val="15000"/>
                      </a:schemeClr>
                    </a:solidFill>
                  </a:rPr>
                  <a:t>-0.1%BW (comparable with 2</a:t>
                </a:r>
                <a:r>
                  <a:rPr lang="en-US" sz="2000" baseline="30000" dirty="0">
                    <a:solidFill>
                      <a:schemeClr val="tx1">
                        <a:lumMod val="85000"/>
                        <a:lumOff val="15000"/>
                      </a:schemeClr>
                    </a:solidFill>
                  </a:rPr>
                  <a:t>nd</a:t>
                </a:r>
                <a:r>
                  <a:rPr lang="en-US" sz="2000" dirty="0">
                    <a:solidFill>
                      <a:schemeClr val="tx1">
                        <a:lumMod val="85000"/>
                        <a:lumOff val="15000"/>
                      </a:schemeClr>
                    </a:solidFill>
                  </a:rPr>
                  <a:t> generation SLSs) upon the cavity finesse increase to 10,000.</a:t>
                </a:r>
                <a:endParaRPr lang="en-US" sz="2000" dirty="0"/>
              </a:p>
              <a:p>
                <a:pPr marL="285750" indent="-285750">
                  <a:spcBef>
                    <a:spcPts val="600"/>
                  </a:spcBef>
                  <a:buFont typeface="Arial"/>
                  <a:buChar char="•"/>
                </a:pPr>
                <a:r>
                  <a:rPr lang="en-US" sz="2000" dirty="0"/>
                  <a:t>However, the extreme tolerances to the components’ stability and alignment, the optical-diffraction losses, and reduced efficiency of crossed-beam interaction ( compared to counter-propagation) make this goal very challenging. </a:t>
                </a:r>
              </a:p>
            </p:txBody>
          </p:sp>
        </mc:Choice>
        <mc:Fallback xmlns="">
          <p:sp>
            <p:nvSpPr>
              <p:cNvPr id="22" name="TextBox 21"/>
              <p:cNvSpPr txBox="1">
                <a:spLocks noRot="1" noChangeAspect="1" noMove="1" noResize="1" noEditPoints="1" noAdjustHandles="1" noChangeArrowheads="1" noChangeShapeType="1" noTextEdit="1"/>
              </p:cNvSpPr>
              <p:nvPr/>
            </p:nvSpPr>
            <p:spPr>
              <a:xfrm>
                <a:off x="231630" y="841521"/>
                <a:ext cx="11665844" cy="1708160"/>
              </a:xfrm>
              <a:prstGeom prst="rect">
                <a:avLst/>
              </a:prstGeom>
              <a:blipFill>
                <a:blip r:embed="rId5"/>
                <a:stretch>
                  <a:fillRect l="-470" t="-1429" r="-940" b="-571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570FF95D-9F37-9DCA-FCC5-3152A58A516E}"/>
              </a:ext>
            </a:extLst>
          </p:cNvPr>
          <p:cNvSpPr txBox="1"/>
          <p:nvPr/>
        </p:nvSpPr>
        <p:spPr>
          <a:xfrm>
            <a:off x="766469" y="52252"/>
            <a:ext cx="10320308" cy="646331"/>
          </a:xfrm>
          <a:prstGeom prst="rect">
            <a:avLst/>
          </a:prstGeom>
          <a:noFill/>
        </p:spPr>
        <p:txBody>
          <a:bodyPr wrap="square">
            <a:spAutoFit/>
          </a:bodyPr>
          <a:lstStyle/>
          <a:p>
            <a:pPr eaLnBrk="1" hangingPunct="1"/>
            <a:r>
              <a:rPr lang="en-US" altLang="en-US" sz="3600" b="1" dirty="0"/>
              <a:t>Super-cavity Compton source</a:t>
            </a:r>
          </a:p>
        </p:txBody>
      </p:sp>
      <p:sp>
        <p:nvSpPr>
          <p:cNvPr id="24" name="Rectangle 23">
            <a:extLst>
              <a:ext uri="{FF2B5EF4-FFF2-40B4-BE49-F238E27FC236}">
                <a16:creationId xmlns:a16="http://schemas.microsoft.com/office/drawing/2014/main" id="{76618964-1918-CE16-0A69-DA18B5F3F030}"/>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3166EAEB-261D-25C5-8891-FAD1DB20A27F}"/>
              </a:ext>
            </a:extLst>
          </p:cNvPr>
          <p:cNvSpPr>
            <a:spLocks noGrp="1"/>
          </p:cNvSpPr>
          <p:nvPr>
            <p:ph type="sldNum" sz="quarter" idx="4"/>
          </p:nvPr>
        </p:nvSpPr>
        <p:spPr/>
        <p:txBody>
          <a:bodyPr/>
          <a:lstStyle/>
          <a:p>
            <a:fld id="{933A556B-7C63-244D-9B7C-B0EA8042B330}" type="slidenum">
              <a:rPr lang="en-US" smtClean="0"/>
              <a:pPr/>
              <a:t>3</a:t>
            </a:fld>
            <a:endParaRPr lang="en-US" sz="1000"/>
          </a:p>
        </p:txBody>
      </p:sp>
      <p:pic>
        <p:nvPicPr>
          <p:cNvPr id="26" name="Immagine 3">
            <a:extLst>
              <a:ext uri="{FF2B5EF4-FFF2-40B4-BE49-F238E27FC236}">
                <a16:creationId xmlns:a16="http://schemas.microsoft.com/office/drawing/2014/main" id="{68903687-71EA-8F2B-068E-A409943005C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073" y="3191897"/>
            <a:ext cx="8148948" cy="3353232"/>
          </a:xfrm>
          <a:prstGeom prst="rect">
            <a:avLst/>
          </a:prstGeom>
        </p:spPr>
      </p:pic>
      <p:pic>
        <p:nvPicPr>
          <p:cNvPr id="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76" t="5293" r="9625" b="8689"/>
          <a:stretch/>
        </p:blipFill>
        <p:spPr bwMode="auto">
          <a:xfrm>
            <a:off x="5552579" y="2245662"/>
            <a:ext cx="2910726" cy="22816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D6950D-B0C9-5966-BCF3-40F716C2F54E}"/>
              </a:ext>
            </a:extLst>
          </p:cNvPr>
          <p:cNvSpPr>
            <a:spLocks noGrp="1"/>
          </p:cNvSpPr>
          <p:nvPr>
            <p:ph type="sldNum" sz="quarter" idx="4"/>
          </p:nvPr>
        </p:nvSpPr>
        <p:spPr/>
        <p:txBody>
          <a:bodyPr/>
          <a:lstStyle/>
          <a:p>
            <a:fld id="{933A556B-7C63-244D-9B7C-B0EA8042B330}" type="slidenum">
              <a:rPr lang="en-US" smtClean="0"/>
              <a:pPr/>
              <a:t>4</a:t>
            </a:fld>
            <a:endParaRPr lang="en-US" sz="1000"/>
          </a:p>
        </p:txBody>
      </p:sp>
      <p:sp>
        <p:nvSpPr>
          <p:cNvPr id="4" name="Rectangle 3">
            <a:extLst>
              <a:ext uri="{FF2B5EF4-FFF2-40B4-BE49-F238E27FC236}">
                <a16:creationId xmlns:a16="http://schemas.microsoft.com/office/drawing/2014/main" id="{9217885C-9240-99A3-E8A1-E19E4282F87C}"/>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946091-C600-5A0A-8357-E1CADD8B4D03}"/>
              </a:ext>
            </a:extLst>
          </p:cNvPr>
          <p:cNvSpPr txBox="1"/>
          <p:nvPr/>
        </p:nvSpPr>
        <p:spPr>
          <a:xfrm>
            <a:off x="766469" y="52252"/>
            <a:ext cx="10320308" cy="646331"/>
          </a:xfrm>
          <a:prstGeom prst="rect">
            <a:avLst/>
          </a:prstGeom>
          <a:noFill/>
        </p:spPr>
        <p:txBody>
          <a:bodyPr wrap="square">
            <a:spAutoFit/>
          </a:bodyPr>
          <a:lstStyle/>
          <a:p>
            <a:pPr eaLnBrk="1" hangingPunct="1"/>
            <a:r>
              <a:rPr lang="en-US" altLang="en-US" sz="3600" b="1" dirty="0"/>
              <a:t>Alternative approach with CO2 lasers</a:t>
            </a:r>
          </a:p>
        </p:txBody>
      </p:sp>
      <p:sp>
        <p:nvSpPr>
          <p:cNvPr id="7" name="TextBox 6">
            <a:extLst>
              <a:ext uri="{FF2B5EF4-FFF2-40B4-BE49-F238E27FC236}">
                <a16:creationId xmlns:a16="http://schemas.microsoft.com/office/drawing/2014/main" id="{8EBF3823-E823-E642-FC18-56653D687F96}"/>
              </a:ext>
            </a:extLst>
          </p:cNvPr>
          <p:cNvSpPr txBox="1"/>
          <p:nvPr/>
        </p:nvSpPr>
        <p:spPr>
          <a:xfrm>
            <a:off x="766469" y="975985"/>
            <a:ext cx="11089909" cy="5447645"/>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US" sz="2000" dirty="0">
                <a:ea typeface="Times New Roman" panose="02020603050405020304" pitchFamily="18" charset="0"/>
              </a:rPr>
              <a:t>Currently limited to the 0.1-1 </a:t>
            </a:r>
            <a:r>
              <a:rPr lang="en-US" sz="2000" dirty="0" err="1">
                <a:ea typeface="Times New Roman" panose="02020603050405020304" pitchFamily="18" charset="0"/>
              </a:rPr>
              <a:t>mJ</a:t>
            </a:r>
            <a:r>
              <a:rPr lang="en-US" sz="2000" dirty="0">
                <a:ea typeface="Times New Roman" panose="02020603050405020304" pitchFamily="18" charset="0"/>
              </a:rPr>
              <a:t> energy per near-IR laser pulse circulating inside a F-P cavity single-shot x-ray yields from such ICS sources don’t exceed thousands of photons per pulse, which is usually below the requirements for pump-probe studies.</a:t>
            </a:r>
          </a:p>
          <a:p>
            <a:pPr marL="285750" indent="-285750">
              <a:spcBef>
                <a:spcPts val="1200"/>
              </a:spcBef>
              <a:buFont typeface="Arial" panose="020B0604020202020204" pitchFamily="34" charset="0"/>
              <a:buChar char="•"/>
            </a:pPr>
            <a:r>
              <a:rPr lang="en-US" sz="2000" dirty="0">
                <a:effectLst/>
                <a:ea typeface="Times New Roman" panose="02020603050405020304" pitchFamily="18" charset="0"/>
              </a:rPr>
              <a:t>Our approach is based on </a:t>
            </a:r>
            <a:r>
              <a:rPr lang="en-US" sz="2000" dirty="0">
                <a:ea typeface="Times New Roman" panose="02020603050405020304" pitchFamily="18" charset="0"/>
              </a:rPr>
              <a:t>Joule-class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lasers. Conventional atmospheric-pressure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lasers are not well-suited for a quasi-CW, mode-locked regime due to the narrow spectral bandwidth of the active medium. Instead, our proposed concept is based on high-pressure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 amplifiers known to produce picosecond pulses. </a:t>
            </a:r>
          </a:p>
          <a:p>
            <a:pPr marL="285750" indent="-285750">
              <a:spcBef>
                <a:spcPts val="1200"/>
              </a:spcBef>
              <a:buFont typeface="Arial" panose="020B0604020202020204" pitchFamily="34" charset="0"/>
              <a:buChar char="•"/>
            </a:pPr>
            <a:r>
              <a:rPr lang="en-US" sz="2000" dirty="0">
                <a:effectLst/>
                <a:ea typeface="Times New Roman" panose="02020603050405020304" pitchFamily="18" charset="0"/>
              </a:rPr>
              <a:t>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lasers can deliver high concentrations of laser photons in the laser/e-beam interaction region to produce instantaneous picosecond x-ray fluxes that exceed those attained with NIR- based ICS sources by several orders of magnitude. This makes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laser-based ICS sources better positioned for pump-probe experiments.</a:t>
            </a:r>
          </a:p>
          <a:p>
            <a:pPr marL="285750" indent="-285750">
              <a:spcBef>
                <a:spcPts val="1200"/>
              </a:spcBef>
              <a:buFont typeface="Arial" panose="020B0604020202020204" pitchFamily="34" charset="0"/>
              <a:buChar char="•"/>
            </a:pPr>
            <a:r>
              <a:rPr lang="en-US" sz="2000" dirty="0">
                <a:effectLst/>
                <a:ea typeface="Times New Roman" panose="02020603050405020304" pitchFamily="18" charset="0"/>
              </a:rPr>
              <a:t>Admittedly, near-IR lasers provide easier access to the gamma region compared to CO</a:t>
            </a:r>
            <a:r>
              <a:rPr lang="en-US" sz="2000" baseline="-25000" dirty="0">
                <a:effectLst/>
                <a:ea typeface="Times New Roman" panose="02020603050405020304" pitchFamily="18" charset="0"/>
              </a:rPr>
              <a:t>2</a:t>
            </a:r>
            <a:r>
              <a:rPr lang="en-US" sz="2000" dirty="0">
                <a:effectLst/>
                <a:ea typeface="Times New Roman" panose="02020603050405020304" pitchFamily="18" charset="0"/>
              </a:rPr>
              <a:t> lasers, which operate at 9-11 </a:t>
            </a:r>
            <a:r>
              <a:rPr lang="en-US" sz="2000" dirty="0">
                <a:effectLst/>
                <a:latin typeface="Symbol" panose="05050102010706020507" pitchFamily="18" charset="2"/>
                <a:ea typeface="Times New Roman" panose="02020603050405020304" pitchFamily="18" charset="0"/>
              </a:rPr>
              <a:t>m</a:t>
            </a:r>
            <a:r>
              <a:rPr lang="en-US" sz="2000" dirty="0">
                <a:effectLst/>
                <a:ea typeface="Times New Roman" panose="02020603050405020304" pitchFamily="18" charset="0"/>
              </a:rPr>
              <a:t>m wavelengths belonging to the LWIR spectral domain. However, the resulting shift of the ICS output towards a softer x-ray area where the major community of synchrotron radiation users is currently active has its own compelling merits.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2533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3BA9-A23E-445C-8A43-7AC4CFBBE61D}"/>
              </a:ext>
            </a:extLst>
          </p:cNvPr>
          <p:cNvSpPr>
            <a:spLocks noGrp="1"/>
          </p:cNvSpPr>
          <p:nvPr>
            <p:ph type="title"/>
          </p:nvPr>
        </p:nvSpPr>
        <p:spPr>
          <a:xfrm>
            <a:off x="298936" y="-278515"/>
            <a:ext cx="11105321" cy="1325563"/>
          </a:xfrm>
        </p:spPr>
        <p:txBody>
          <a:bodyPr>
            <a:normAutofit/>
          </a:bodyPr>
          <a:lstStyle/>
          <a:p>
            <a:r>
              <a:rPr lang="en-US" sz="3600" dirty="0"/>
              <a:t>Proposed pulse-burst CO</a:t>
            </a:r>
            <a:r>
              <a:rPr lang="en-US" sz="3600" baseline="-25000" dirty="0"/>
              <a:t>2</a:t>
            </a:r>
            <a:r>
              <a:rPr lang="en-US" sz="3600" dirty="0"/>
              <a:t> laser architecture</a:t>
            </a:r>
          </a:p>
        </p:txBody>
      </p:sp>
      <p:sp>
        <p:nvSpPr>
          <p:cNvPr id="4" name="Slide Number Placeholder 3">
            <a:extLst>
              <a:ext uri="{FF2B5EF4-FFF2-40B4-BE49-F238E27FC236}">
                <a16:creationId xmlns:a16="http://schemas.microsoft.com/office/drawing/2014/main" id="{D5BA0122-7E2C-4204-9DDF-E5E0E7EF42A6}"/>
              </a:ext>
            </a:extLst>
          </p:cNvPr>
          <p:cNvSpPr>
            <a:spLocks noGrp="1"/>
          </p:cNvSpPr>
          <p:nvPr>
            <p:ph type="sldNum" sz="quarter" idx="12"/>
          </p:nvPr>
        </p:nvSpPr>
        <p:spPr>
          <a:xfrm>
            <a:off x="4724400" y="633710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5</a:t>
            </a:fld>
            <a:endParaRPr lang="en-US"/>
          </a:p>
        </p:txBody>
      </p:sp>
      <p:grpSp>
        <p:nvGrpSpPr>
          <p:cNvPr id="7" name="Group 6">
            <a:extLst>
              <a:ext uri="{FF2B5EF4-FFF2-40B4-BE49-F238E27FC236}">
                <a16:creationId xmlns:a16="http://schemas.microsoft.com/office/drawing/2014/main" id="{C922D4B8-56D2-4D33-A4F8-95DAF2CBE454}"/>
              </a:ext>
            </a:extLst>
          </p:cNvPr>
          <p:cNvGrpSpPr/>
          <p:nvPr/>
        </p:nvGrpSpPr>
        <p:grpSpPr>
          <a:xfrm>
            <a:off x="633323" y="3606501"/>
            <a:ext cx="4423221" cy="1475643"/>
            <a:chOff x="4107804" y="30556964"/>
            <a:chExt cx="5706335" cy="1828520"/>
          </a:xfrm>
        </p:grpSpPr>
        <p:pic>
          <p:nvPicPr>
            <p:cNvPr id="8" name="Graphic 1">
              <a:extLst>
                <a:ext uri="{FF2B5EF4-FFF2-40B4-BE49-F238E27FC236}">
                  <a16:creationId xmlns:a16="http://schemas.microsoft.com/office/drawing/2014/main" id="{C4CE2CA8-F9D0-415D-A0A7-A2836153EB2C}"/>
                </a:ext>
              </a:extLst>
            </p:cNvPr>
            <p:cNvPicPr/>
            <p:nvPr/>
          </p:nvPicPr>
          <p:blipFill>
            <a:blip r:embed="rId2">
              <a:extLst>
                <a:ext uri="{96DAC541-7B7A-43D3-8B79-37D633B846F1}">
                  <asvg:svgBlip xmlns:asvg="http://schemas.microsoft.com/office/drawing/2016/SVG/main" r:embed="rId3"/>
                </a:ext>
              </a:extLst>
            </a:blip>
            <a:stretch>
              <a:fillRect/>
            </a:stretch>
          </p:blipFill>
          <p:spPr>
            <a:xfrm>
              <a:off x="4107804" y="30556964"/>
              <a:ext cx="2865120" cy="1790700"/>
            </a:xfrm>
            <a:prstGeom prst="rect">
              <a:avLst/>
            </a:prstGeom>
          </p:spPr>
        </p:pic>
        <p:pic>
          <p:nvPicPr>
            <p:cNvPr id="9" name="Graphic 3">
              <a:extLst>
                <a:ext uri="{FF2B5EF4-FFF2-40B4-BE49-F238E27FC236}">
                  <a16:creationId xmlns:a16="http://schemas.microsoft.com/office/drawing/2014/main" id="{C4735F85-E7E7-432D-9451-E1D509F69020}"/>
                </a:ext>
              </a:extLst>
            </p:cNvPr>
            <p:cNvPicPr/>
            <p:nvPr/>
          </p:nvPicPr>
          <p:blipFill>
            <a:blip r:embed="rId4">
              <a:extLst>
                <a:ext uri="{96DAC541-7B7A-43D3-8B79-37D633B846F1}">
                  <asvg:svgBlip xmlns:asvg="http://schemas.microsoft.com/office/drawing/2016/SVG/main" r:embed="rId5"/>
                </a:ext>
              </a:extLst>
            </a:blip>
            <a:stretch>
              <a:fillRect/>
            </a:stretch>
          </p:blipFill>
          <p:spPr>
            <a:xfrm>
              <a:off x="6912730" y="30568643"/>
              <a:ext cx="2901409" cy="1816841"/>
            </a:xfrm>
            <a:prstGeom prst="rect">
              <a:avLst/>
            </a:prstGeom>
          </p:spPr>
        </p:pic>
      </p:grpSp>
      <p:sp>
        <p:nvSpPr>
          <p:cNvPr id="10" name="TextBox 9">
            <a:extLst>
              <a:ext uri="{FF2B5EF4-FFF2-40B4-BE49-F238E27FC236}">
                <a16:creationId xmlns:a16="http://schemas.microsoft.com/office/drawing/2014/main" id="{57725004-2C4F-454E-BD2E-BB0B177C0426}"/>
              </a:ext>
            </a:extLst>
          </p:cNvPr>
          <p:cNvSpPr txBox="1"/>
          <p:nvPr/>
        </p:nvSpPr>
        <p:spPr>
          <a:xfrm>
            <a:off x="354026" y="5314777"/>
            <a:ext cx="5516615"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 150 Hz lasers, cumulative pulse repetition rate is 15 kHz.</a:t>
            </a:r>
          </a:p>
        </p:txBody>
      </p:sp>
      <p:sp>
        <p:nvSpPr>
          <p:cNvPr id="11" name="TextBox 10">
            <a:extLst>
              <a:ext uri="{FF2B5EF4-FFF2-40B4-BE49-F238E27FC236}">
                <a16:creationId xmlns:a16="http://schemas.microsoft.com/office/drawing/2014/main" id="{1DD5EC23-EF13-4BC9-8533-6C2142D8A991}"/>
              </a:ext>
            </a:extLst>
          </p:cNvPr>
          <p:cNvSpPr txBox="1"/>
          <p:nvPr/>
        </p:nvSpPr>
        <p:spPr>
          <a:xfrm>
            <a:off x="265164" y="915939"/>
            <a:ext cx="5710360" cy="253915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Picosecond seed via semiconductor optical slicing.</a:t>
            </a:r>
          </a:p>
          <a:p>
            <a:pPr marL="285750" indent="-285750">
              <a:spcBef>
                <a:spcPts val="600"/>
              </a:spcBef>
              <a:buFont typeface="Arial" panose="020B0604020202020204" pitchFamily="34" charset="0"/>
              <a:buChar char="•"/>
            </a:pPr>
            <a:r>
              <a:rPr lang="en-US" dirty="0"/>
              <a:t>Followed by series of high-pressure CO2 laser amplifiers.</a:t>
            </a:r>
          </a:p>
          <a:p>
            <a:pPr marL="285750" indent="-285750">
              <a:spcBef>
                <a:spcPts val="600"/>
              </a:spcBef>
              <a:buFont typeface="Arial" panose="020B0604020202020204" pitchFamily="34" charset="0"/>
              <a:buChar char="•"/>
            </a:pPr>
            <a:r>
              <a:rPr lang="en-US" dirty="0"/>
              <a:t>Pulse splitting to a train of 100 pulses in a ring amplifier.</a:t>
            </a:r>
          </a:p>
          <a:p>
            <a:pPr marL="285750" indent="-285750" algn="just">
              <a:spcBef>
                <a:spcPts val="600"/>
              </a:spcBef>
              <a:buFont typeface="Arial" panose="020B0604020202020204" pitchFamily="34" charset="0"/>
              <a:buChar char="•"/>
            </a:pPr>
            <a:r>
              <a:rPr lang="en-US" dirty="0"/>
              <a:t>Trains of 200 </a:t>
            </a:r>
            <a:r>
              <a:rPr lang="en-US" dirty="0" err="1"/>
              <a:t>mJ</a:t>
            </a:r>
            <a:r>
              <a:rPr lang="en-US" dirty="0"/>
              <a:t> picosecond pulses interact in a single pass with counterpropagating synchronized e-beam.</a:t>
            </a:r>
          </a:p>
        </p:txBody>
      </p:sp>
      <p:sp>
        <p:nvSpPr>
          <p:cNvPr id="3" name="Rectangle 2">
            <a:extLst>
              <a:ext uri="{FF2B5EF4-FFF2-40B4-BE49-F238E27FC236}">
                <a16:creationId xmlns:a16="http://schemas.microsoft.com/office/drawing/2014/main" id="{EC8F9386-A3D9-2A28-5047-2B70C07CE2F2}"/>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4">
            <a:extLst>
              <a:ext uri="{FF2B5EF4-FFF2-40B4-BE49-F238E27FC236}">
                <a16:creationId xmlns:a16="http://schemas.microsoft.com/office/drawing/2014/main" id="{D65DF347-9AC9-35B4-AE65-FC2C4FBA3F1F}"/>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5</a:t>
            </a:fld>
            <a:endParaRPr lang="en-US" sz="1000"/>
          </a:p>
        </p:txBody>
      </p:sp>
      <p:grpSp>
        <p:nvGrpSpPr>
          <p:cNvPr id="17" name="Group 16">
            <a:extLst>
              <a:ext uri="{FF2B5EF4-FFF2-40B4-BE49-F238E27FC236}">
                <a16:creationId xmlns:a16="http://schemas.microsoft.com/office/drawing/2014/main" id="{3DE49249-CDCC-C300-4A05-55F3FCF9EBC5}"/>
              </a:ext>
            </a:extLst>
          </p:cNvPr>
          <p:cNvGrpSpPr/>
          <p:nvPr/>
        </p:nvGrpSpPr>
        <p:grpSpPr>
          <a:xfrm>
            <a:off x="5870641" y="644893"/>
            <a:ext cx="6161504" cy="6213107"/>
            <a:chOff x="567161" y="693339"/>
            <a:chExt cx="5639036" cy="5826325"/>
          </a:xfrm>
        </p:grpSpPr>
        <p:pic>
          <p:nvPicPr>
            <p:cNvPr id="18" name="Picture 17">
              <a:extLst>
                <a:ext uri="{FF2B5EF4-FFF2-40B4-BE49-F238E27FC236}">
                  <a16:creationId xmlns:a16="http://schemas.microsoft.com/office/drawing/2014/main" id="{B3116E09-ACFD-79EA-8684-190C84CEDC34}"/>
                </a:ext>
              </a:extLst>
            </p:cNvPr>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161" y="693339"/>
              <a:ext cx="5639036" cy="5826325"/>
            </a:xfrm>
            <a:prstGeom prst="rect">
              <a:avLst/>
            </a:prstGeom>
            <a:noFill/>
            <a:ln>
              <a:noFill/>
            </a:ln>
          </p:spPr>
        </p:pic>
        <p:sp>
          <p:nvSpPr>
            <p:cNvPr id="19" name="TextBox 18">
              <a:extLst>
                <a:ext uri="{FF2B5EF4-FFF2-40B4-BE49-F238E27FC236}">
                  <a16:creationId xmlns:a16="http://schemas.microsoft.com/office/drawing/2014/main" id="{6AC85585-A959-4E22-2303-2769243D261C}"/>
                </a:ext>
              </a:extLst>
            </p:cNvPr>
            <p:cNvSpPr txBox="1"/>
            <p:nvPr/>
          </p:nvSpPr>
          <p:spPr>
            <a:xfrm>
              <a:off x="5085218" y="1075438"/>
              <a:ext cx="747320" cy="246221"/>
            </a:xfrm>
            <a:prstGeom prst="rect">
              <a:avLst/>
            </a:prstGeom>
            <a:noFill/>
          </p:spPr>
          <p:txBody>
            <a:bodyPr wrap="none" rtlCol="0">
              <a:spAutoFit/>
            </a:bodyPr>
            <a:lstStyle/>
            <a:p>
              <a:r>
                <a:rPr lang="en-US" sz="1000" b="1" dirty="0">
                  <a:solidFill>
                    <a:schemeClr val="tx2">
                      <a:lumMod val="75000"/>
                      <a:lumOff val="25000"/>
                    </a:schemeClr>
                  </a:solidFill>
                  <a:latin typeface="Calibri" panose="020F0502020204030204" pitchFamily="34" charset="0"/>
                  <a:cs typeface="Calibri" panose="020F0502020204030204" pitchFamily="34" charset="0"/>
                </a:rPr>
                <a:t>Multi-pass</a:t>
              </a:r>
            </a:p>
          </p:txBody>
        </p:sp>
        <p:sp>
          <p:nvSpPr>
            <p:cNvPr id="20" name="TextBox 19">
              <a:extLst>
                <a:ext uri="{FF2B5EF4-FFF2-40B4-BE49-F238E27FC236}">
                  <a16:creationId xmlns:a16="http://schemas.microsoft.com/office/drawing/2014/main" id="{9CC78CCB-BC39-8F5A-9AC8-5755543E20BF}"/>
                </a:ext>
              </a:extLst>
            </p:cNvPr>
            <p:cNvSpPr txBox="1"/>
            <p:nvPr/>
          </p:nvSpPr>
          <p:spPr>
            <a:xfrm>
              <a:off x="2429391" y="3331985"/>
              <a:ext cx="1103187" cy="246221"/>
            </a:xfrm>
            <a:prstGeom prst="rect">
              <a:avLst/>
            </a:prstGeom>
            <a:noFill/>
          </p:spPr>
          <p:txBody>
            <a:bodyPr wrap="none" rtlCol="0">
              <a:spAutoFit/>
            </a:bodyPr>
            <a:lstStyle/>
            <a:p>
              <a:r>
                <a:rPr lang="en-US" sz="1000" b="1" dirty="0">
                  <a:solidFill>
                    <a:schemeClr val="tx2">
                      <a:lumMod val="75000"/>
                      <a:lumOff val="25000"/>
                    </a:schemeClr>
                  </a:solidFill>
                  <a:latin typeface="Calibri" panose="020F0502020204030204" pitchFamily="34" charset="0"/>
                  <a:cs typeface="Calibri" panose="020F0502020204030204" pitchFamily="34" charset="0"/>
                </a:rPr>
                <a:t>(pulse multiplier)</a:t>
              </a:r>
            </a:p>
          </p:txBody>
        </p:sp>
        <p:sp>
          <p:nvSpPr>
            <p:cNvPr id="21" name="Rectangle 20">
              <a:extLst>
                <a:ext uri="{FF2B5EF4-FFF2-40B4-BE49-F238E27FC236}">
                  <a16:creationId xmlns:a16="http://schemas.microsoft.com/office/drawing/2014/main" id="{5FA1E6EF-ADFA-1A63-490C-E72426F73F77}"/>
                </a:ext>
              </a:extLst>
            </p:cNvPr>
            <p:cNvSpPr/>
            <p:nvPr/>
          </p:nvSpPr>
          <p:spPr>
            <a:xfrm>
              <a:off x="1805152" y="947471"/>
              <a:ext cx="449317" cy="159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65CF2F0-B3A2-6535-A0B1-CEB9A1C45B85}"/>
                </a:ext>
              </a:extLst>
            </p:cNvPr>
            <p:cNvSpPr txBox="1"/>
            <p:nvPr/>
          </p:nvSpPr>
          <p:spPr>
            <a:xfrm>
              <a:off x="1819256" y="915939"/>
              <a:ext cx="524503" cy="230832"/>
            </a:xfrm>
            <a:prstGeom prst="rect">
              <a:avLst/>
            </a:prstGeom>
            <a:noFill/>
          </p:spPr>
          <p:txBody>
            <a:bodyPr wrap="none" rtlCol="0">
              <a:spAutoFit/>
            </a:bodyPr>
            <a:lstStyle/>
            <a:p>
              <a:r>
                <a:rPr lang="en-US" sz="900" dirty="0">
                  <a:solidFill>
                    <a:srgbClr val="F7511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5-50 </a:t>
              </a:r>
              <a:r>
                <a:rPr lang="en-US" sz="900" dirty="0" err="1">
                  <a:solidFill>
                    <a:srgbClr val="F7511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t>
              </a:r>
              <a:endParaRPr lang="en-US" sz="900" dirty="0">
                <a:solidFill>
                  <a:srgbClr val="F7511D"/>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9217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A0206-306B-DFBF-6A83-B34011118FD3}"/>
              </a:ext>
            </a:extLst>
          </p:cNvPr>
          <p:cNvSpPr>
            <a:spLocks noGrp="1"/>
          </p:cNvSpPr>
          <p:nvPr>
            <p:ph type="sldNum" sz="quarter" idx="4"/>
          </p:nvPr>
        </p:nvSpPr>
        <p:spPr/>
        <p:txBody>
          <a:bodyPr/>
          <a:lstStyle/>
          <a:p>
            <a:fld id="{933A556B-7C63-244D-9B7C-B0EA8042B330}" type="slidenum">
              <a:rPr lang="en-US" smtClean="0"/>
              <a:pPr/>
              <a:t>6</a:t>
            </a:fld>
            <a:endParaRPr lang="en-US" sz="1000"/>
          </a:p>
        </p:txBody>
      </p:sp>
      <p:sp>
        <p:nvSpPr>
          <p:cNvPr id="4" name="TextBox 3">
            <a:extLst>
              <a:ext uri="{FF2B5EF4-FFF2-40B4-BE49-F238E27FC236}">
                <a16:creationId xmlns:a16="http://schemas.microsoft.com/office/drawing/2014/main" id="{5D84443D-162B-6AE0-71A3-2D87BE324732}"/>
              </a:ext>
            </a:extLst>
          </p:cNvPr>
          <p:cNvSpPr txBox="1"/>
          <p:nvPr/>
        </p:nvSpPr>
        <p:spPr>
          <a:xfrm>
            <a:off x="565079" y="4020041"/>
            <a:ext cx="11483083" cy="2172261"/>
          </a:xfrm>
          <a:prstGeom prst="rect">
            <a:avLst/>
          </a:prstGeom>
          <a:noFill/>
        </p:spPr>
        <p:txBody>
          <a:bodyPr wrap="square">
            <a:spAutoFit/>
          </a:bodyPr>
          <a:lstStyle/>
          <a:p>
            <a:pPr marL="285750" marR="74295" indent="-285750" algn="just" hangingPunct="0">
              <a:lnSpc>
                <a:spcPct val="105000"/>
              </a:lnSpc>
              <a:spcBef>
                <a:spcPts val="475"/>
              </a:spcBef>
              <a:spcAft>
                <a:spcPts val="0"/>
              </a:spcAft>
              <a:buFont typeface="Arial" panose="020B0604020202020204" pitchFamily="34" charset="0"/>
              <a:buChar char="•"/>
            </a:pPr>
            <a:r>
              <a:rPr lang="en-US" sz="1800" dirty="0">
                <a:effectLst/>
                <a:ea typeface="Times New Roman" panose="02020603050405020304" pitchFamily="18" charset="0"/>
              </a:rPr>
              <a:t>Commercially available from </a:t>
            </a:r>
            <a:r>
              <a:rPr lang="en-US" sz="1800" dirty="0" err="1">
                <a:effectLst/>
                <a:ea typeface="Times New Roman" panose="02020603050405020304" pitchFamily="18" charset="0"/>
              </a:rPr>
              <a:t>PaR</a:t>
            </a:r>
            <a:r>
              <a:rPr lang="en-US" sz="1800" dirty="0">
                <a:effectLst/>
                <a:ea typeface="Times New Roman" panose="02020603050405020304" pitchFamily="18" charset="0"/>
              </a:rPr>
              <a:t> Systems (USA) high-pressure CO</a:t>
            </a:r>
            <a:r>
              <a:rPr lang="en-US" sz="1800" baseline="-25000" dirty="0">
                <a:effectLst/>
                <a:ea typeface="Times New Roman" panose="02020603050405020304" pitchFamily="18" charset="0"/>
              </a:rPr>
              <a:t>2</a:t>
            </a:r>
            <a:r>
              <a:rPr lang="en-US" sz="1800" dirty="0">
                <a:effectLst/>
                <a:ea typeface="Times New Roman" panose="02020603050405020304" pitchFamily="18" charset="0"/>
              </a:rPr>
              <a:t> lasers can operate at a repetition rate of up to 300 Hz. Combined with the novel approach of multiplying the repetition rate in the pulse-burst mode, which we propose here, this can bring us up to an effective repetition rate of &gt;10 kHz. </a:t>
            </a:r>
          </a:p>
          <a:p>
            <a:pPr marL="285750" marR="74295" indent="-285750" algn="just" hangingPunct="0">
              <a:lnSpc>
                <a:spcPct val="105000"/>
              </a:lnSpc>
              <a:spcBef>
                <a:spcPts val="475"/>
              </a:spcBef>
              <a:spcAft>
                <a:spcPts val="0"/>
              </a:spcAft>
              <a:buFont typeface="Arial" panose="020B0604020202020204" pitchFamily="34" charset="0"/>
              <a:buChar char="•"/>
            </a:pPr>
            <a:r>
              <a:rPr lang="en-US" sz="1800" dirty="0">
                <a:effectLst/>
                <a:ea typeface="Times New Roman" panose="02020603050405020304" pitchFamily="18" charset="0"/>
              </a:rPr>
              <a:t>This is still by orders of magnitude below the multi-MHz repetition rate of RF accelerators and mode-locked solid-state lasers paired to them. However, a much higher pulsed energy attainable with high-pressure CO</a:t>
            </a:r>
            <a:r>
              <a:rPr lang="en-US" sz="1800" baseline="-25000" dirty="0">
                <a:effectLst/>
                <a:ea typeface="Times New Roman" panose="02020603050405020304" pitchFamily="18" charset="0"/>
              </a:rPr>
              <a:t>2</a:t>
            </a:r>
            <a:r>
              <a:rPr lang="en-US" sz="1800" dirty="0">
                <a:effectLst/>
                <a:ea typeface="Times New Roman" panose="02020603050405020304" pitchFamily="18" charset="0"/>
              </a:rPr>
              <a:t> lasers, coupled with a higher photon number per unit of the laser energy, allows us to reach the same average x-ray photon intensity as an NIR FEC approach despite the difference in the repetition rate. </a:t>
            </a:r>
          </a:p>
        </p:txBody>
      </p:sp>
      <p:pic>
        <p:nvPicPr>
          <p:cNvPr id="5" name="Picture 4">
            <a:extLst>
              <a:ext uri="{FF2B5EF4-FFF2-40B4-BE49-F238E27FC236}">
                <a16:creationId xmlns:a16="http://schemas.microsoft.com/office/drawing/2014/main" id="{9C9E625B-E5A4-8DE2-0BFF-7173EBE81C60}"/>
              </a:ext>
            </a:extLst>
          </p:cNvPr>
          <p:cNvPicPr>
            <a:picLocks noChangeAspect="1"/>
          </p:cNvPicPr>
          <p:nvPr/>
        </p:nvPicPr>
        <p:blipFill rotWithShape="1">
          <a:blip r:embed="rId2"/>
          <a:srcRect t="12789" b="8993"/>
          <a:stretch/>
        </p:blipFill>
        <p:spPr>
          <a:xfrm>
            <a:off x="298936" y="829324"/>
            <a:ext cx="9436608" cy="2794571"/>
          </a:xfrm>
          <a:prstGeom prst="rect">
            <a:avLst/>
          </a:prstGeom>
        </p:spPr>
      </p:pic>
      <p:sp>
        <p:nvSpPr>
          <p:cNvPr id="6" name="Title 1">
            <a:extLst>
              <a:ext uri="{FF2B5EF4-FFF2-40B4-BE49-F238E27FC236}">
                <a16:creationId xmlns:a16="http://schemas.microsoft.com/office/drawing/2014/main" id="{812BBB92-BAE4-D728-6ADB-E08089681DB1}"/>
              </a:ext>
            </a:extLst>
          </p:cNvPr>
          <p:cNvSpPr txBox="1">
            <a:spLocks/>
          </p:cNvSpPr>
          <p:nvPr/>
        </p:nvSpPr>
        <p:spPr>
          <a:xfrm>
            <a:off x="298936" y="176280"/>
            <a:ext cx="11105321"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t>Our scheme is based on commercial lasers </a:t>
            </a:r>
          </a:p>
        </p:txBody>
      </p:sp>
      <p:pic>
        <p:nvPicPr>
          <p:cNvPr id="8" name="Picture 7">
            <a:extLst>
              <a:ext uri="{FF2B5EF4-FFF2-40B4-BE49-F238E27FC236}">
                <a16:creationId xmlns:a16="http://schemas.microsoft.com/office/drawing/2014/main" id="{E46CDB38-2738-C0B5-B8BB-6755417F5C7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0786" y="1446193"/>
            <a:ext cx="3153083" cy="198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9">
            <a:extLst>
              <a:ext uri="{FF2B5EF4-FFF2-40B4-BE49-F238E27FC236}">
                <a16:creationId xmlns:a16="http://schemas.microsoft.com/office/drawing/2014/main" id="{111E8D89-A660-1EF5-8A2E-6286C577B94B}"/>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17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83B5C-DA8D-2611-BFBF-4DF246C92A2F}"/>
              </a:ext>
            </a:extLst>
          </p:cNvPr>
          <p:cNvSpPr>
            <a:spLocks noGrp="1"/>
          </p:cNvSpPr>
          <p:nvPr>
            <p:ph type="sldNum" sz="quarter" idx="4"/>
          </p:nvPr>
        </p:nvSpPr>
        <p:spPr/>
        <p:txBody>
          <a:bodyPr/>
          <a:lstStyle/>
          <a:p>
            <a:fld id="{933A556B-7C63-244D-9B7C-B0EA8042B330}" type="slidenum">
              <a:rPr lang="en-US" smtClean="0"/>
              <a:pPr/>
              <a:t>7</a:t>
            </a:fld>
            <a:endParaRPr lang="en-US" sz="100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A57BB32-37D9-AA05-8DBE-554580C0442F}"/>
                  </a:ext>
                </a:extLst>
              </p:cNvPr>
              <p:cNvSpPr txBox="1"/>
              <p:nvPr/>
            </p:nvSpPr>
            <p:spPr>
              <a:xfrm>
                <a:off x="421240" y="195531"/>
                <a:ext cx="11199260" cy="5467715"/>
              </a:xfrm>
              <a:prstGeom prst="rect">
                <a:avLst/>
              </a:prstGeom>
              <a:noFill/>
            </p:spPr>
            <p:txBody>
              <a:bodyPr wrap="square">
                <a:spAutoFit/>
              </a:bodyPr>
              <a:lstStyle/>
              <a:p>
                <a:pPr marL="0" marR="0" indent="457200" algn="just">
                  <a:spcBef>
                    <a:spcPts val="0"/>
                  </a:spcBef>
                  <a:spcAft>
                    <a:spcPts val="600"/>
                  </a:spcAft>
                </a:pPr>
                <a:r>
                  <a:rPr lang="en-US" sz="2800" b="1" dirty="0">
                    <a:effectLst/>
                    <a:latin typeface="+mj-lt"/>
                    <a:ea typeface="Times New Roman" panose="02020603050405020304" pitchFamily="18" charset="0"/>
                  </a:rPr>
                  <a:t>How we choose LWIR laser output parameters?</a:t>
                </a:r>
                <a:endParaRPr lang="en-US" sz="2800" dirty="0">
                  <a:effectLst/>
                  <a:latin typeface="+mj-lt"/>
                  <a:ea typeface="Times New Roman" panose="02020603050405020304" pitchFamily="18" charset="0"/>
                </a:endParaRPr>
              </a:p>
              <a:p>
                <a:pPr marL="342900" indent="-342900" algn="just">
                  <a:lnSpc>
                    <a:spcPct val="107000"/>
                  </a:lnSpc>
                  <a:spcAft>
                    <a:spcPts val="600"/>
                  </a:spcAft>
                  <a:buFont typeface="Arial" panose="020B0604020202020204" pitchFamily="34" charset="0"/>
                  <a:buChar char="•"/>
                </a:pPr>
                <a:endParaRPr lang="en-US" sz="2800" dirty="0">
                  <a:latin typeface="+mj-lt"/>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For our concept of a high-brightness ICS source, a CO</a:t>
                </a:r>
                <a:r>
                  <a:rPr lang="en-US" sz="2000" baseline="-25000" dirty="0">
                    <a:ea typeface="Calibri" panose="020F0502020204030204" pitchFamily="34" charset="0"/>
                    <a:cs typeface="Times New Roman" panose="02020603050405020304" pitchFamily="18" charset="0"/>
                  </a:rPr>
                  <a:t>2</a:t>
                </a:r>
                <a:r>
                  <a:rPr lang="en-US" sz="2000" dirty="0">
                    <a:ea typeface="Calibri" panose="020F0502020204030204" pitchFamily="34" charset="0"/>
                    <a:cs typeface="Times New Roman" panose="02020603050405020304" pitchFamily="18" charset="0"/>
                  </a:rPr>
                  <a:t> laser system is configured to maximize both </a:t>
                </a:r>
                <a:r>
                  <a:rPr lang="en-US" sz="2000" i="1" dirty="0">
                    <a:ea typeface="Calibri" panose="020F0502020204030204" pitchFamily="34" charset="0"/>
                    <a:cs typeface="Times New Roman" panose="02020603050405020304" pitchFamily="18" charset="0"/>
                  </a:rPr>
                  <a:t>peak</a:t>
                </a:r>
                <a:r>
                  <a:rPr lang="en-US" sz="2000" dirty="0">
                    <a:ea typeface="Calibri" panose="020F0502020204030204" pitchFamily="34" charset="0"/>
                    <a:cs typeface="Times New Roman" panose="02020603050405020304" pitchFamily="18" charset="0"/>
                  </a:rPr>
                  <a:t> and </a:t>
                </a:r>
                <a:r>
                  <a:rPr lang="en-US" sz="2000" i="1" dirty="0">
                    <a:ea typeface="Calibri" panose="020F0502020204030204" pitchFamily="34" charset="0"/>
                    <a:cs typeface="Times New Roman" panose="02020603050405020304" pitchFamily="18" charset="0"/>
                  </a:rPr>
                  <a:t>average</a:t>
                </a:r>
                <a:r>
                  <a:rPr lang="en-US" sz="2000" dirty="0">
                    <a:ea typeface="Calibri" panose="020F0502020204030204" pitchFamily="34" charset="0"/>
                    <a:cs typeface="Times New Roman" panose="02020603050405020304" pitchFamily="18" charset="0"/>
                  </a:rPr>
                  <a:t> ICS x-ray yields. </a:t>
                </a:r>
              </a:p>
              <a:p>
                <a:pPr marL="342900" marR="74295" indent="-342900" algn="just" hangingPunct="0">
                  <a:lnSpc>
                    <a:spcPct val="105000"/>
                  </a:lnSpc>
                  <a:spcBef>
                    <a:spcPts val="475"/>
                  </a:spcBef>
                  <a:spcAft>
                    <a:spcPts val="0"/>
                  </a:spcAft>
                  <a:buFont typeface="Arial" panose="020B0604020202020204" pitchFamily="34" charset="0"/>
                  <a:buChar char="•"/>
                </a:pPr>
                <a:r>
                  <a:rPr lang="en-US" sz="2000" dirty="0">
                    <a:effectLst/>
                    <a:ea typeface="Times New Roman" panose="02020603050405020304" pitchFamily="18" charset="0"/>
                  </a:rPr>
                  <a:t>To maximize the x-ray flux, we wish to bring as many laser photons in interaction with an electron bunch as possible. This can be accomplished by</a:t>
                </a:r>
              </a:p>
              <a:p>
                <a:pPr marL="800100" marR="74295" lvl="1" indent="-342900" algn="just" hangingPunct="0">
                  <a:lnSpc>
                    <a:spcPct val="105000"/>
                  </a:lnSpc>
                  <a:spcBef>
                    <a:spcPts val="475"/>
                  </a:spcBef>
                  <a:buFont typeface="Arial" panose="020B0604020202020204" pitchFamily="34" charset="0"/>
                  <a:buChar char="•"/>
                </a:pPr>
                <a:r>
                  <a:rPr lang="en-US" sz="2000" dirty="0">
                    <a:effectLst/>
                    <a:ea typeface="Times New Roman" panose="02020603050405020304" pitchFamily="18" charset="0"/>
                  </a:rPr>
                  <a:t>increasing the laser energy, </a:t>
                </a:r>
              </a:p>
              <a:p>
                <a:pPr marL="800100" marR="74295" lvl="1" indent="-342900" algn="just" hangingPunct="0">
                  <a:lnSpc>
                    <a:spcPct val="105000"/>
                  </a:lnSpc>
                  <a:spcBef>
                    <a:spcPts val="475"/>
                  </a:spcBef>
                  <a:buFont typeface="Arial" panose="020B0604020202020204" pitchFamily="34" charset="0"/>
                  <a:buChar char="•"/>
                </a:pPr>
                <a:r>
                  <a:rPr lang="en-US" sz="2000" dirty="0">
                    <a:effectLst/>
                    <a:ea typeface="Times New Roman" panose="02020603050405020304" pitchFamily="18" charset="0"/>
                  </a:rPr>
                  <a:t>using a counter-propagation geometry, </a:t>
                </a:r>
              </a:p>
              <a:p>
                <a:pPr marL="800100" marR="74295" lvl="1" indent="-342900" algn="just" hangingPunct="0">
                  <a:lnSpc>
                    <a:spcPct val="105000"/>
                  </a:lnSpc>
                  <a:spcBef>
                    <a:spcPts val="475"/>
                  </a:spcBef>
                  <a:buFont typeface="Arial" panose="020B0604020202020204" pitchFamily="34" charset="0"/>
                  <a:buChar char="•"/>
                </a:pPr>
                <a:r>
                  <a:rPr lang="en-US" sz="2000" dirty="0">
                    <a:effectLst/>
                    <a:ea typeface="Times New Roman" panose="02020603050405020304" pitchFamily="18" charset="0"/>
                  </a:rPr>
                  <a:t>using the laser focus spot matching the electron beam size,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𝜎</m:t>
                        </m:r>
                      </m:e>
                      <m:sub>
                        <m:r>
                          <a:rPr lang="en-US" sz="2000" i="1">
                            <a:effectLst/>
                            <a:latin typeface="Cambria Math" panose="02040503050406030204" pitchFamily="18" charset="0"/>
                            <a:ea typeface="Times New Roman" panose="02020603050405020304" pitchFamily="18" charset="0"/>
                          </a:rPr>
                          <m:t>𝐿</m:t>
                        </m:r>
                      </m:sub>
                    </m:sSub>
                  </m:oMath>
                </a14:m>
                <a:r>
                  <a:rPr lang="en-US" sz="2000" dirty="0">
                    <a:effectLst/>
                    <a:ea typeface="Times New Roman" panose="02020603050405020304" pitchFamily="18" charset="0"/>
                  </a:rPr>
                  <a:t>≈</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𝜎</m:t>
                        </m:r>
                      </m:e>
                      <m:sub>
                        <m:r>
                          <a:rPr lang="en-US" sz="2000" i="1">
                            <a:effectLst/>
                            <a:latin typeface="Cambria Math" panose="02040503050406030204" pitchFamily="18" charset="0"/>
                            <a:ea typeface="Times New Roman" panose="02020603050405020304" pitchFamily="18" charset="0"/>
                          </a:rPr>
                          <m:t>𝑒</m:t>
                        </m:r>
                      </m:sub>
                    </m:sSub>
                  </m:oMath>
                </a14:m>
                <a:r>
                  <a:rPr lang="en-US" sz="2000" dirty="0">
                    <a:effectLst/>
                    <a:ea typeface="Times New Roman" panose="02020603050405020304" pitchFamily="18" charset="0"/>
                  </a:rPr>
                  <a:t>, </a:t>
                </a:r>
              </a:p>
              <a:p>
                <a:pPr marL="800100" marR="74295" lvl="1" indent="-342900" algn="just" hangingPunct="0">
                  <a:lnSpc>
                    <a:spcPct val="105000"/>
                  </a:lnSpc>
                  <a:spcBef>
                    <a:spcPts val="475"/>
                  </a:spcBef>
                  <a:buFont typeface="Arial" panose="020B0604020202020204" pitchFamily="34" charset="0"/>
                  <a:buChar char="•"/>
                </a:pPr>
                <a:r>
                  <a:rPr lang="en-US" sz="2000" dirty="0">
                    <a:effectLst/>
                    <a:ea typeface="Times New Roman" panose="02020603050405020304" pitchFamily="18" charset="0"/>
                  </a:rPr>
                  <a:t>and making the laser pulse short enough so that most of the laser photons efficiently interact with the entire electron bunch within a region where both beams remain focused, which is normally within two effective Rayleigh lengths of the laser focus. </a:t>
                </a:r>
              </a:p>
              <a:p>
                <a:pPr marL="342900" marR="74295" indent="-342900" algn="just" hangingPunct="0">
                  <a:lnSpc>
                    <a:spcPct val="105000"/>
                  </a:lnSpc>
                  <a:spcBef>
                    <a:spcPts val="475"/>
                  </a:spcBef>
                  <a:spcAft>
                    <a:spcPts val="0"/>
                  </a:spcAft>
                  <a:buFont typeface="Arial" panose="020B0604020202020204" pitchFamily="34" charset="0"/>
                  <a:buChar char="•"/>
                </a:pPr>
                <a:r>
                  <a:rPr lang="en-US" sz="2000" dirty="0">
                    <a:effectLst/>
                    <a:ea typeface="Times New Roman" panose="02020603050405020304" pitchFamily="18" charset="0"/>
                  </a:rPr>
                  <a:t>At the same time, when compressing the laser pulse and increasing its intensity we need to make sure that the laser contributions to the </a:t>
                </a:r>
                <a:r>
                  <a:rPr lang="en-US" sz="2000" i="1" dirty="0">
                    <a:effectLst/>
                    <a:ea typeface="Times New Roman" panose="02020603050405020304" pitchFamily="18" charset="0"/>
                  </a:rPr>
                  <a:t>BW</a:t>
                </a:r>
                <a:r>
                  <a:rPr lang="en-US" sz="2000" dirty="0">
                    <a:effectLst/>
                    <a:ea typeface="Times New Roman" panose="02020603050405020304" pitchFamily="18" charset="0"/>
                  </a:rPr>
                  <a:t> do not exceed the targeted number. </a:t>
                </a:r>
              </a:p>
            </p:txBody>
          </p:sp>
        </mc:Choice>
        <mc:Fallback xmlns="">
          <p:sp>
            <p:nvSpPr>
              <p:cNvPr id="4" name="TextBox 3">
                <a:extLst>
                  <a:ext uri="{FF2B5EF4-FFF2-40B4-BE49-F238E27FC236}">
                    <a16:creationId xmlns:a16="http://schemas.microsoft.com/office/drawing/2014/main" id="{AA57BB32-37D9-AA05-8DBE-554580C0442F}"/>
                  </a:ext>
                </a:extLst>
              </p:cNvPr>
              <p:cNvSpPr txBox="1">
                <a:spLocks noRot="1" noChangeAspect="1" noMove="1" noResize="1" noEditPoints="1" noAdjustHandles="1" noChangeArrowheads="1" noChangeShapeType="1" noTextEdit="1"/>
              </p:cNvSpPr>
              <p:nvPr/>
            </p:nvSpPr>
            <p:spPr>
              <a:xfrm>
                <a:off x="421240" y="195531"/>
                <a:ext cx="11199260" cy="5467715"/>
              </a:xfrm>
              <a:prstGeom prst="rect">
                <a:avLst/>
              </a:prstGeom>
              <a:blipFill>
                <a:blip r:embed="rId2"/>
                <a:stretch>
                  <a:fillRect l="-490" t="-1115" r="-599" b="-111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39BE777-9F17-6C7C-69B0-FB3CC671B08D}"/>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0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E0C67-A94D-D559-BC6F-632B65F7115C}"/>
              </a:ext>
            </a:extLst>
          </p:cNvPr>
          <p:cNvSpPr>
            <a:spLocks noGrp="1"/>
          </p:cNvSpPr>
          <p:nvPr>
            <p:ph type="sldNum" sz="quarter" idx="4"/>
          </p:nvPr>
        </p:nvSpPr>
        <p:spPr/>
        <p:txBody>
          <a:bodyPr/>
          <a:lstStyle/>
          <a:p>
            <a:fld id="{933A556B-7C63-244D-9B7C-B0EA8042B330}" type="slidenum">
              <a:rPr lang="en-US" smtClean="0"/>
              <a:pPr/>
              <a:t>8</a:t>
            </a:fld>
            <a:endParaRPr lang="en-US" sz="100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0ABC81-4AE2-6817-75BB-EAE717615872}"/>
                  </a:ext>
                </a:extLst>
              </p:cNvPr>
              <p:cNvSpPr txBox="1"/>
              <p:nvPr/>
            </p:nvSpPr>
            <p:spPr>
              <a:xfrm>
                <a:off x="570828" y="2880795"/>
                <a:ext cx="11349279" cy="3094052"/>
              </a:xfrm>
              <a:prstGeom prst="rect">
                <a:avLst/>
              </a:prstGeom>
              <a:noFill/>
            </p:spPr>
            <p:txBody>
              <a:bodyPr wrap="square">
                <a:spAutoFit/>
              </a:bodyPr>
              <a:lstStyle/>
              <a:p>
                <a:pPr marL="285750" marR="74295" indent="-285750" algn="just" hangingPunct="0">
                  <a:lnSpc>
                    <a:spcPct val="105000"/>
                  </a:lnSpc>
                  <a:spcBef>
                    <a:spcPts val="475"/>
                  </a:spcBef>
                  <a:spcAft>
                    <a:spcPts val="600"/>
                  </a:spcAft>
                  <a:buFont typeface="Arial" panose="020B0604020202020204" pitchFamily="34" charset="0"/>
                  <a:buChar char="•"/>
                </a:pPr>
                <a:r>
                  <a:rPr lang="en-US" sz="2000" dirty="0">
                    <a:effectLst/>
                    <a:ea typeface="Times New Roman" panose="02020603050405020304" pitchFamily="18" charset="0"/>
                  </a:rPr>
                  <a:t>A water-cooled, metallic, off-axis parabolic (OAP) mirror with an optical aperture of diameter </a:t>
                </a:r>
                <a:r>
                  <a:rPr lang="en-US" sz="2000" i="1" dirty="0">
                    <a:effectLst/>
                    <a:ea typeface="Times New Roman" panose="02020603050405020304" pitchFamily="18" charset="0"/>
                  </a:rPr>
                  <a:t>D</a:t>
                </a:r>
                <a:r>
                  <a:rPr lang="en-US" sz="2000" dirty="0">
                    <a:effectLst/>
                    <a:ea typeface="Times New Roman" panose="02020603050405020304" pitchFamily="18" charset="0"/>
                  </a:rPr>
                  <a:t>=50 mm compatible with this power load will be used for focusing the laser beam at the IP.</a:t>
                </a:r>
              </a:p>
              <a:p>
                <a:pPr marL="285750" marR="74295" indent="-285750" algn="just" hangingPunct="0">
                  <a:lnSpc>
                    <a:spcPct val="105000"/>
                  </a:lnSpc>
                  <a:spcBef>
                    <a:spcPts val="475"/>
                  </a:spcBef>
                  <a:spcAft>
                    <a:spcPts val="0"/>
                  </a:spcAft>
                  <a:buFont typeface="Arial" panose="020B0604020202020204" pitchFamily="34" charset="0"/>
                  <a:buChar char="•"/>
                </a:pPr>
                <a:r>
                  <a:rPr lang="en-US" sz="2000" dirty="0">
                    <a:effectLst/>
                    <a:ea typeface="Times New Roman" panose="02020603050405020304" pitchFamily="18" charset="0"/>
                  </a:rPr>
                  <a:t>The doubled Rayleigh length of the laser focus fits to the electron bunch duration and needs to be </a:t>
                </a:r>
                <a14:m>
                  <m:oMath xmlns:m="http://schemas.openxmlformats.org/officeDocument/2006/math">
                    <m:sSub>
                      <m:sSubPr>
                        <m:ctrlPr>
                          <a:rPr lang="en-US" sz="2000" i="1" smtClean="0">
                            <a:effectLst/>
                            <a:latin typeface="Cambria Math" panose="02040503050406030204" pitchFamily="18" charset="0"/>
                            <a:ea typeface="Times New Roman" panose="02020603050405020304" pitchFamily="18" charset="0"/>
                          </a:rPr>
                        </m:ctrlPr>
                      </m:sSubPr>
                      <m:e>
                        <m:r>
                          <a:rPr lang="en-US" sz="2000" b="0" i="1" smtClean="0">
                            <a:effectLst/>
                            <a:latin typeface="Cambria Math" panose="02040503050406030204" pitchFamily="18" charset="0"/>
                            <a:ea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rPr>
                          <m:t>𝑍</m:t>
                        </m:r>
                      </m:e>
                      <m:sub>
                        <m:r>
                          <a:rPr lang="en-US" sz="2000" i="1">
                            <a:effectLst/>
                            <a:latin typeface="Cambria Math" panose="02040503050406030204" pitchFamily="18" charset="0"/>
                            <a:ea typeface="Times New Roman" panose="02020603050405020304" pitchFamily="18" charset="0"/>
                          </a:rPr>
                          <m:t>0</m:t>
                        </m:r>
                      </m:sub>
                    </m:sSub>
                    <m:r>
                      <a:rPr lang="en-US" sz="2000" i="1">
                        <a:effectLst/>
                        <a:latin typeface="Cambria Math" panose="02040503050406030204" pitchFamily="18" charset="0"/>
                        <a:ea typeface="Times New Roman" panose="02020603050405020304" pitchFamily="18" charset="0"/>
                      </a:rPr>
                      <m:t> </m:t>
                    </m:r>
                  </m:oMath>
                </a14:m>
                <a:r>
                  <a:rPr lang="en-US" sz="2000" dirty="0">
                    <a:effectLst/>
                    <a:ea typeface="Times New Roman" panose="02020603050405020304" pitchFamily="18" charset="0"/>
                  </a:rPr>
                  <a:t>=4 mm for 4-ps (rms) bunches (CBETA) and 2</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𝑍</m:t>
                        </m:r>
                      </m:e>
                      <m:sub>
                        <m:r>
                          <a:rPr lang="en-US" sz="2000" i="1">
                            <a:latin typeface="Cambria Math" panose="02040503050406030204" pitchFamily="18" charset="0"/>
                            <a:ea typeface="Times New Roman" panose="02020603050405020304" pitchFamily="18" charset="0"/>
                          </a:rPr>
                          <m:t>0</m:t>
                        </m:r>
                      </m:sub>
                    </m:sSub>
                    <m:r>
                      <a:rPr lang="en-US" sz="2000" i="1">
                        <a:latin typeface="Cambria Math" panose="02040503050406030204" pitchFamily="18" charset="0"/>
                        <a:ea typeface="Times New Roman" panose="02020603050405020304" pitchFamily="18" charset="0"/>
                      </a:rPr>
                      <m:t> </m:t>
                    </m:r>
                  </m:oMath>
                </a14:m>
                <a:r>
                  <a:rPr lang="en-US" sz="2000" dirty="0">
                    <a:ea typeface="Times New Roman" panose="02020603050405020304" pitchFamily="18" charset="0"/>
                  </a:rPr>
                  <a:t>= 40 mm for 50-ps (DA</a:t>
                </a:r>
                <a:r>
                  <a:rPr lang="en-US" sz="2000" dirty="0">
                    <a:effectLst/>
                    <a:latin typeface="Symbol" panose="05050102010706020507" pitchFamily="18" charset="2"/>
                    <a:ea typeface="Times New Roman" panose="02020603050405020304" pitchFamily="18" charset="0"/>
                  </a:rPr>
                  <a:t>F</a:t>
                </a:r>
                <a:r>
                  <a:rPr lang="en-US" sz="2000" dirty="0">
                    <a:effectLst/>
                    <a:ea typeface="Times New Roman" panose="02020603050405020304" pitchFamily="18" charset="0"/>
                  </a:rPr>
                  <a:t>NE) bunches. Laser pulse length is chosen accordingly.</a:t>
                </a:r>
              </a:p>
              <a:p>
                <a:pPr marL="285750" marR="74295" indent="-285750" algn="just" hangingPunct="0">
                  <a:lnSpc>
                    <a:spcPct val="105000"/>
                  </a:lnSpc>
                  <a:spcBef>
                    <a:spcPts val="475"/>
                  </a:spcBef>
                  <a:spcAft>
                    <a:spcPts val="0"/>
                  </a:spcAft>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rPr>
                          <m:t>𝑍</m:t>
                        </m:r>
                      </m:e>
                      <m:sub>
                        <m:r>
                          <a:rPr lang="en-US" sz="2000" i="1">
                            <a:latin typeface="Cambria Math" panose="02040503050406030204" pitchFamily="18" charset="0"/>
                            <a:ea typeface="Times New Roman" panose="02020603050405020304" pitchFamily="18" charset="0"/>
                          </a:rPr>
                          <m:t>0</m:t>
                        </m:r>
                      </m:sub>
                    </m:sSub>
                    <m:r>
                      <a:rPr lang="en-US" sz="2000" i="1">
                        <a:latin typeface="Cambria Math" panose="02040503050406030204" pitchFamily="18" charset="0"/>
                        <a:ea typeface="Times New Roman" panose="02020603050405020304" pitchFamily="18" charset="0"/>
                      </a:rPr>
                      <m:t> </m:t>
                    </m:r>
                  </m:oMath>
                </a14:m>
                <a:r>
                  <a:rPr lang="en-US" sz="2000" dirty="0">
                    <a:ea typeface="Times New Roman" panose="02020603050405020304" pitchFamily="18" charset="0"/>
                  </a:rPr>
                  <a:t> defines laser focusing to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𝜎</m:t>
                        </m:r>
                      </m:e>
                      <m:sub>
                        <m:r>
                          <a:rPr lang="en-US" sz="2000" i="1">
                            <a:effectLst/>
                            <a:latin typeface="Cambria Math" panose="02040503050406030204" pitchFamily="18" charset="0"/>
                            <a:ea typeface="Times New Roman" panose="02020603050405020304" pitchFamily="18" charset="0"/>
                          </a:rPr>
                          <m:t>𝐿</m:t>
                        </m:r>
                      </m:sub>
                    </m:sSub>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1</m:t>
                        </m:r>
                      </m:num>
                      <m:den>
                        <m:r>
                          <a:rPr lang="en-US" sz="2000" i="1">
                            <a:effectLst/>
                            <a:latin typeface="Cambria Math" panose="02040503050406030204" pitchFamily="18" charset="0"/>
                            <a:ea typeface="Times New Roman" panose="02020603050405020304" pitchFamily="18" charset="0"/>
                          </a:rPr>
                          <m:t>2</m:t>
                        </m:r>
                      </m:den>
                    </m:f>
                    <m:rad>
                      <m:radPr>
                        <m:degHide m:val="on"/>
                        <m:ctrlPr>
                          <a:rPr lang="en-US" sz="2000" i="1">
                            <a:effectLst/>
                            <a:latin typeface="Cambria Math" panose="02040503050406030204" pitchFamily="18" charset="0"/>
                            <a:ea typeface="Times New Roman" panose="02020603050405020304" pitchFamily="18" charset="0"/>
                          </a:rPr>
                        </m:ctrlPr>
                      </m:radPr>
                      <m:deg/>
                      <m:e>
                        <m:f>
                          <m:fPr>
                            <m:ctrlPr>
                              <a:rPr lang="en-US" sz="2000" i="1">
                                <a:effectLst/>
                                <a:latin typeface="Cambria Math" panose="02040503050406030204" pitchFamily="18" charset="0"/>
                                <a:ea typeface="Times New Roman" panose="02020603050405020304" pitchFamily="18" charset="0"/>
                              </a:rPr>
                            </m:ctrlPr>
                          </m:fPr>
                          <m:num>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𝜆</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𝑍</m:t>
                                    </m:r>
                                  </m:e>
                                  <m:sub>
                                    <m:r>
                                      <a:rPr lang="en-US" sz="2000" i="1">
                                        <a:effectLst/>
                                        <a:latin typeface="Cambria Math" panose="02040503050406030204" pitchFamily="18" charset="0"/>
                                        <a:ea typeface="Times New Roman" panose="02020603050405020304" pitchFamily="18" charset="0"/>
                                      </a:rPr>
                                      <m:t>0</m:t>
                                    </m:r>
                                  </m:sub>
                                </m:sSub>
                                <m:r>
                                  <a:rPr lang="en-US" sz="2000" i="1">
                                    <a:effectLst/>
                                    <a:latin typeface="Cambria Math" panose="02040503050406030204" pitchFamily="18" charset="0"/>
                                    <a:ea typeface="Times New Roman" panose="02020603050405020304" pitchFamily="18" charset="0"/>
                                  </a:rPr>
                                  <m:t>𝑀</m:t>
                                </m:r>
                              </m:e>
                              <m:sup>
                                <m:r>
                                  <a:rPr lang="en-US" sz="2000" i="1">
                                    <a:effectLst/>
                                    <a:latin typeface="Cambria Math" panose="02040503050406030204" pitchFamily="18" charset="0"/>
                                    <a:ea typeface="Times New Roman" panose="02020603050405020304" pitchFamily="18" charset="0"/>
                                  </a:rPr>
                                  <m:t>2</m:t>
                                </m:r>
                              </m:sup>
                            </m:sSup>
                          </m:num>
                          <m:den>
                            <m:r>
                              <a:rPr lang="en-US" sz="2000" i="1">
                                <a:effectLst/>
                                <a:latin typeface="Cambria Math" panose="02040503050406030204" pitchFamily="18" charset="0"/>
                                <a:ea typeface="Times New Roman" panose="02020603050405020304" pitchFamily="18" charset="0"/>
                              </a:rPr>
                              <m:t>𝜋</m:t>
                            </m:r>
                          </m:den>
                        </m:f>
                      </m:e>
                    </m:rad>
                  </m:oMath>
                </a14:m>
                <a:r>
                  <a:rPr lang="en-US" sz="2000" dirty="0">
                    <a:effectLst/>
                    <a:ea typeface="Times New Roman" panose="02020603050405020304" pitchFamily="18" charset="0"/>
                  </a:rPr>
                  <a:t>≈40 </a:t>
                </a:r>
                <a:r>
                  <a:rPr lang="en-US" sz="2000" dirty="0">
                    <a:effectLst/>
                    <a:latin typeface="Symbol" panose="05050102010706020507" pitchFamily="18" charset="2"/>
                    <a:ea typeface="Times New Roman" panose="02020603050405020304" pitchFamily="18" charset="0"/>
                  </a:rPr>
                  <a:t>m</a:t>
                </a:r>
                <a:r>
                  <a:rPr lang="en-US" sz="2000" dirty="0">
                    <a:effectLst/>
                    <a:ea typeface="Times New Roman" panose="02020603050405020304" pitchFamily="18" charset="0"/>
                  </a:rPr>
                  <a:t>m for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𝜏</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𝐿</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𝑒</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ea typeface="Times New Roman" panose="02020603050405020304" pitchFamily="18" charset="0"/>
                  </a:rPr>
                  <a:t>=4 </a:t>
                </a:r>
                <a:r>
                  <a:rPr lang="en-US" sz="2000" dirty="0" err="1">
                    <a:effectLst/>
                    <a:ea typeface="Times New Roman" panose="02020603050405020304" pitchFamily="18" charset="0"/>
                  </a:rPr>
                  <a:t>ps</a:t>
                </a:r>
                <a:r>
                  <a:rPr lang="en-US" sz="2000" dirty="0">
                    <a:effectLst/>
                    <a:ea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𝜎</m:t>
                        </m:r>
                      </m:e>
                      <m:sub>
                        <m:r>
                          <a:rPr lang="en-US" sz="2000" i="1">
                            <a:effectLst/>
                            <a:latin typeface="Cambria Math" panose="02040503050406030204" pitchFamily="18" charset="0"/>
                            <a:ea typeface="Times New Roman" panose="02020603050405020304" pitchFamily="18" charset="0"/>
                          </a:rPr>
                          <m:t>𝐿</m:t>
                        </m:r>
                      </m:sub>
                    </m:sSub>
                    <m:r>
                      <a:rPr lang="en-US" sz="2000" i="1">
                        <a:effectLst/>
                        <a:latin typeface="Cambria Math" panose="02040503050406030204" pitchFamily="18" charset="0"/>
                        <a:ea typeface="Times New Roman" panose="02020603050405020304" pitchFamily="18" charset="0"/>
                      </a:rPr>
                      <m:t>≈</m:t>
                    </m:r>
                  </m:oMath>
                </a14:m>
                <a:r>
                  <a:rPr lang="en-US" sz="2000" dirty="0">
                    <a:effectLst/>
                    <a:ea typeface="Times New Roman" panose="02020603050405020304" pitchFamily="18" charset="0"/>
                  </a:rPr>
                  <a:t>133 </a:t>
                </a:r>
                <a:r>
                  <a:rPr lang="en-US" sz="2000" dirty="0">
                    <a:effectLst/>
                    <a:latin typeface="Symbol" panose="05050102010706020507" pitchFamily="18" charset="2"/>
                    <a:ea typeface="Times New Roman" panose="02020603050405020304" pitchFamily="18" charset="0"/>
                  </a:rPr>
                  <a:t>m</a:t>
                </a:r>
                <a:r>
                  <a:rPr lang="en-US" sz="2000" dirty="0">
                    <a:effectLst/>
                    <a:ea typeface="Times New Roman" panose="02020603050405020304" pitchFamily="18" charset="0"/>
                  </a:rPr>
                  <a:t>m for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𝜏</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𝐿</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𝑒</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a typeface="Times New Roman" panose="02020603050405020304" pitchFamily="18" charset="0"/>
                  </a:rPr>
                  <a:t>= 50 ps.</a:t>
                </a:r>
              </a:p>
              <a:p>
                <a:pPr marL="285750" marR="74295" indent="-285750" algn="just" hangingPunct="0">
                  <a:lnSpc>
                    <a:spcPct val="105000"/>
                  </a:lnSpc>
                  <a:spcBef>
                    <a:spcPts val="475"/>
                  </a:spcBef>
                  <a:spcAft>
                    <a:spcPts val="0"/>
                  </a:spcAft>
                  <a:buFont typeface="Arial" panose="020B0604020202020204" pitchFamily="34" charset="0"/>
                  <a:buChar char="•"/>
                </a:pPr>
                <a:r>
                  <a:rPr lang="en-US" sz="2000" dirty="0">
                    <a:effectLst/>
                    <a:ea typeface="Times New Roman" panose="02020603050405020304" pitchFamily="18" charset="0"/>
                  </a:rPr>
                  <a:t>That will require the focus length  </a:t>
                </a:r>
                <a14:m>
                  <m:oMath xmlns:m="http://schemas.openxmlformats.org/officeDocument/2006/math">
                    <m:r>
                      <a:rPr lang="en-US" sz="2000" i="1">
                        <a:effectLst/>
                        <a:latin typeface="Cambria Math" panose="02040503050406030204" pitchFamily="18" charset="0"/>
                        <a:ea typeface="Times New Roman" panose="02020603050405020304" pitchFamily="18" charset="0"/>
                      </a:rPr>
                      <m:t>𝐹</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𝜋</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𝐷</m:t>
                            </m:r>
                            <m:r>
                              <a:rPr lang="en-US" sz="2000" i="1">
                                <a:effectLst/>
                                <a:latin typeface="Cambria Math" panose="02040503050406030204" pitchFamily="18" charset="0"/>
                                <a:ea typeface="Times New Roman" panose="02020603050405020304" pitchFamily="18" charset="0"/>
                              </a:rPr>
                              <m:t>𝜎</m:t>
                            </m:r>
                          </m:e>
                          <m:sub>
                            <m:r>
                              <a:rPr lang="en-US" sz="2000" i="1">
                                <a:effectLst/>
                                <a:latin typeface="Cambria Math" panose="02040503050406030204" pitchFamily="18" charset="0"/>
                                <a:ea typeface="Times New Roman" panose="02020603050405020304" pitchFamily="18" charset="0"/>
                              </a:rPr>
                              <m:t>𝐿</m:t>
                            </m:r>
                          </m:sub>
                        </m:sSub>
                      </m:num>
                      <m:den>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𝑀</m:t>
                            </m:r>
                          </m:e>
                          <m:sup>
                            <m:r>
                              <a:rPr lang="en-US" sz="2000" i="1">
                                <a:effectLst/>
                                <a:latin typeface="Cambria Math" panose="02040503050406030204" pitchFamily="18" charset="0"/>
                                <a:ea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rPr>
                          <m:t>𝜆</m:t>
                        </m:r>
                      </m:den>
                    </m:f>
                    <m:r>
                      <a:rPr lang="en-US" sz="2000" i="1">
                        <a:effectLst/>
                        <a:latin typeface="Cambria Math" panose="02040503050406030204" pitchFamily="18" charset="0"/>
                        <a:ea typeface="Times New Roman" panose="02020603050405020304" pitchFamily="18" charset="0"/>
                      </a:rPr>
                      <m:t>=57</m:t>
                    </m:r>
                  </m:oMath>
                </a14:m>
                <a:r>
                  <a:rPr lang="en-US" sz="2000" dirty="0">
                    <a:effectLst/>
                    <a:ea typeface="Times New Roman" panose="02020603050405020304" pitchFamily="18" charset="0"/>
                  </a:rPr>
                  <a:t> cm and </a:t>
                </a:r>
                <a14:m>
                  <m:oMath xmlns:m="http://schemas.openxmlformats.org/officeDocument/2006/math">
                    <m:r>
                      <a:rPr lang="en-US" sz="2000" i="1">
                        <a:effectLst/>
                        <a:latin typeface="Cambria Math" panose="02040503050406030204" pitchFamily="18" charset="0"/>
                        <a:ea typeface="Times New Roman" panose="02020603050405020304" pitchFamily="18" charset="0"/>
                      </a:rPr>
                      <m:t>𝐹</m:t>
                    </m:r>
                    <m:r>
                      <a:rPr lang="en-US" sz="2000" i="1">
                        <a:effectLst/>
                        <a:latin typeface="Cambria Math" panose="02040503050406030204" pitchFamily="18" charset="0"/>
                        <a:ea typeface="Times New Roman" panose="02020603050405020304" pitchFamily="18" charset="0"/>
                      </a:rPr>
                      <m:t>=</m:t>
                    </m:r>
                  </m:oMath>
                </a14:m>
                <a:r>
                  <a:rPr lang="en-US" sz="2000" dirty="0">
                    <a:effectLst/>
                    <a:ea typeface="Times New Roman" panose="02020603050405020304" pitchFamily="18" charset="0"/>
                  </a:rPr>
                  <a:t>170 cm, correspondingly. </a:t>
                </a:r>
              </a:p>
            </p:txBody>
          </p:sp>
        </mc:Choice>
        <mc:Fallback xmlns="">
          <p:sp>
            <p:nvSpPr>
              <p:cNvPr id="4" name="TextBox 3">
                <a:extLst>
                  <a:ext uri="{FF2B5EF4-FFF2-40B4-BE49-F238E27FC236}">
                    <a16:creationId xmlns:a16="http://schemas.microsoft.com/office/drawing/2014/main" id="{000ABC81-4AE2-6817-75BB-EAE717615872}"/>
                  </a:ext>
                </a:extLst>
              </p:cNvPr>
              <p:cNvSpPr txBox="1">
                <a:spLocks noRot="1" noChangeAspect="1" noMove="1" noResize="1" noEditPoints="1" noAdjustHandles="1" noChangeArrowheads="1" noChangeShapeType="1" noTextEdit="1"/>
              </p:cNvSpPr>
              <p:nvPr/>
            </p:nvSpPr>
            <p:spPr>
              <a:xfrm>
                <a:off x="570828" y="2880795"/>
                <a:ext cx="11349279" cy="3094052"/>
              </a:xfrm>
              <a:prstGeom prst="rect">
                <a:avLst/>
              </a:prstGeom>
              <a:blipFill>
                <a:blip r:embed="rId2"/>
                <a:stretch>
                  <a:fillRect l="-484" t="-1381" b="-394"/>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1FB5F9F1-BB08-C24A-5E1F-6946CEC56871}"/>
              </a:ext>
            </a:extLst>
          </p:cNvPr>
          <p:cNvSpPr txBox="1">
            <a:spLocks/>
          </p:cNvSpPr>
          <p:nvPr/>
        </p:nvSpPr>
        <p:spPr>
          <a:xfrm>
            <a:off x="298936" y="176280"/>
            <a:ext cx="11893064"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t>Counter-propagation geometry for maximum efficiency</a:t>
            </a:r>
          </a:p>
        </p:txBody>
      </p:sp>
      <p:pic>
        <p:nvPicPr>
          <p:cNvPr id="6" name="Picture 5">
            <a:extLst>
              <a:ext uri="{FF2B5EF4-FFF2-40B4-BE49-F238E27FC236}">
                <a16:creationId xmlns:a16="http://schemas.microsoft.com/office/drawing/2014/main" id="{F8C4F993-A47F-B6A4-AB3D-D743FF5CF38F}"/>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5212"/>
          <a:stretch/>
        </p:blipFill>
        <p:spPr bwMode="auto">
          <a:xfrm>
            <a:off x="3176337" y="1002692"/>
            <a:ext cx="7698226" cy="1788636"/>
          </a:xfrm>
          <a:prstGeom prst="rect">
            <a:avLst/>
          </a:prstGeom>
          <a:noFill/>
          <a:ln>
            <a:noFill/>
          </a:ln>
        </p:spPr>
      </p:pic>
      <p:sp>
        <p:nvSpPr>
          <p:cNvPr id="3" name="Rectangle 2">
            <a:extLst>
              <a:ext uri="{FF2B5EF4-FFF2-40B4-BE49-F238E27FC236}">
                <a16:creationId xmlns:a16="http://schemas.microsoft.com/office/drawing/2014/main" id="{850FAA4D-78F1-9322-7D62-CB54F73AF099}"/>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01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971D11-33CF-2214-66F9-79FC9930FB36}"/>
              </a:ext>
            </a:extLst>
          </p:cNvPr>
          <p:cNvSpPr>
            <a:spLocks noGrp="1"/>
          </p:cNvSpPr>
          <p:nvPr>
            <p:ph type="sldNum" sz="quarter" idx="4"/>
          </p:nvPr>
        </p:nvSpPr>
        <p:spPr/>
        <p:txBody>
          <a:bodyPr/>
          <a:lstStyle/>
          <a:p>
            <a:fld id="{933A556B-7C63-244D-9B7C-B0EA8042B330}" type="slidenum">
              <a:rPr lang="en-US" smtClean="0"/>
              <a:pPr/>
              <a:t>9</a:t>
            </a:fld>
            <a:endParaRPr lang="en-US" sz="100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4957DA-01A1-F18C-7979-211AC85545E9}"/>
                  </a:ext>
                </a:extLst>
              </p:cNvPr>
              <p:cNvSpPr txBox="1"/>
              <p:nvPr/>
            </p:nvSpPr>
            <p:spPr>
              <a:xfrm>
                <a:off x="5136682" y="1569154"/>
                <a:ext cx="2996665" cy="435632"/>
              </a:xfrm>
              <a:prstGeom prst="rect">
                <a:avLst/>
              </a:prstGeom>
              <a:noFill/>
            </p:spPr>
            <p:txBody>
              <a:bodyPr wrap="square">
                <a:spAutoFit/>
              </a:bodyPr>
              <a:lstStyle/>
              <a:p>
                <a14:m>
                  <m:oMath xmlns:m="http://schemas.openxmlformats.org/officeDocument/2006/math">
                    <m:sSub>
                      <m:sSubPr>
                        <m:ctrlPr>
                          <a:rPr lang="en-US" sz="2000" i="1" smtClean="0">
                            <a:effectLst/>
                            <a:latin typeface="Cambria Math" panose="02040503050406030204" pitchFamily="18" charset="0"/>
                            <a:ea typeface="Calibri" panose="020F0502020204030204" pitchFamily="34" charset="0"/>
                            <a:cs typeface="TimesNewRomanPSMT"/>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ℰ</m:t>
                        </m:r>
                      </m:e>
                      <m:sub>
                        <m:r>
                          <a:rPr lang="en-US" sz="2000" i="1">
                            <a:effectLst/>
                            <a:latin typeface="Cambria Math" panose="02040503050406030204" pitchFamily="18" charset="0"/>
                            <a:ea typeface="Calibri" panose="020F0502020204030204" pitchFamily="34" charset="0"/>
                            <a:cs typeface="TimesNewRomanPSMT"/>
                          </a:rPr>
                          <m:t>𝛾</m:t>
                        </m:r>
                      </m:sub>
                    </m:sSub>
                    <m:r>
                      <a:rPr lang="en-US" sz="2000" i="1">
                        <a:effectLst/>
                        <a:latin typeface="Cambria Math" panose="02040503050406030204" pitchFamily="18" charset="0"/>
                        <a:ea typeface="Calibri" panose="020F0502020204030204" pitchFamily="34" charset="0"/>
                        <a:cs typeface="TimesNewRomanPSMT"/>
                      </a:rPr>
                      <m:t>≈</m:t>
                    </m:r>
                    <m:r>
                      <a:rPr lang="en-US" sz="2000" i="1">
                        <a:latin typeface="Cambria Math" panose="02040503050406030204" pitchFamily="18" charset="0"/>
                        <a:ea typeface="Calibri" panose="020F0502020204030204" pitchFamily="34" charset="0"/>
                        <a:cs typeface="TimesNewRomanPSMT"/>
                      </a:rPr>
                      <m:t>4</m:t>
                    </m:r>
                    <m:sSup>
                      <m:sSupPr>
                        <m:ctrlPr>
                          <a:rPr lang="en-US" sz="2000" i="1">
                            <a:latin typeface="Cambria Math" panose="02040503050406030204" pitchFamily="18" charset="0"/>
                            <a:ea typeface="Calibri" panose="020F0502020204030204" pitchFamily="34" charset="0"/>
                            <a:cs typeface="TimesNewRomanPSMT"/>
                          </a:rPr>
                        </m:ctrlPr>
                      </m:sSupPr>
                      <m:e>
                        <m:r>
                          <a:rPr lang="en-US" sz="2000" i="1">
                            <a:latin typeface="Cambria Math" panose="02040503050406030204" pitchFamily="18" charset="0"/>
                            <a:ea typeface="Calibri" panose="020F0502020204030204" pitchFamily="34" charset="0"/>
                            <a:cs typeface="TimesNewRomanPSMT"/>
                          </a:rPr>
                          <m:t>𝛾</m:t>
                        </m:r>
                      </m:e>
                      <m:sup>
                        <m:r>
                          <a:rPr lang="en-US" sz="2000" i="1">
                            <a:latin typeface="Cambria Math" panose="02040503050406030204" pitchFamily="18" charset="0"/>
                            <a:ea typeface="Calibri" panose="020F0502020204030204" pitchFamily="34" charset="0"/>
                            <a:cs typeface="TimesNewRomanPSMT"/>
                          </a:rPr>
                          <m:t>2</m:t>
                        </m:r>
                      </m:sup>
                    </m:sSup>
                    <m:sSub>
                      <m:sSubPr>
                        <m:ctrlPr>
                          <a:rPr lang="en-US" sz="2000" i="1">
                            <a:latin typeface="Cambria Math" panose="02040503050406030204" pitchFamily="18" charset="0"/>
                            <a:ea typeface="Calibri" panose="020F0502020204030204" pitchFamily="34" charset="0"/>
                            <a:cs typeface="TimesNewRomanPSMT"/>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ℰ</m:t>
                        </m:r>
                      </m:e>
                      <m:sub>
                        <m:r>
                          <a:rPr lang="en-US" sz="2000" i="1">
                            <a:latin typeface="Cambria Math" panose="02040503050406030204" pitchFamily="18" charset="0"/>
                            <a:ea typeface="Calibri" panose="020F0502020204030204" pitchFamily="34" charset="0"/>
                            <a:cs typeface="TimesNewRomanPSMT"/>
                          </a:rPr>
                          <m:t>𝐿</m:t>
                        </m:r>
                      </m:sub>
                    </m:sSub>
                    <m:r>
                      <a:rPr lang="en-US" sz="2000" b="0" i="1" smtClean="0">
                        <a:latin typeface="Cambria Math" panose="02040503050406030204" pitchFamily="18" charset="0"/>
                        <a:ea typeface="Calibri" panose="020F0502020204030204" pitchFamily="34" charset="0"/>
                        <a:cs typeface="TimesNewRomanPSMT"/>
                      </a:rPr>
                      <m:t>/</m:t>
                    </m:r>
                    <m:d>
                      <m:dPr>
                        <m:begChr m:val="["/>
                        <m:endChr m:val="]"/>
                        <m:ctrlPr>
                          <a:rPr lang="en-US" sz="2000" i="1">
                            <a:effectLst/>
                            <a:latin typeface="Cambria Math" panose="02040503050406030204" pitchFamily="18" charset="0"/>
                            <a:ea typeface="Calibri" panose="020F0502020204030204" pitchFamily="34" charset="0"/>
                            <a:cs typeface="TimesNewRomanPSMT"/>
                          </a:rPr>
                        </m:ctrlPr>
                      </m:dPr>
                      <m:e>
                        <m:r>
                          <a:rPr lang="en-US" sz="2000" i="1">
                            <a:effectLst/>
                            <a:latin typeface="Cambria Math" panose="02040503050406030204" pitchFamily="18" charset="0"/>
                            <a:ea typeface="Calibri" panose="020F0502020204030204" pitchFamily="34" charset="0"/>
                            <a:cs typeface="TimesNewRomanPSMT"/>
                          </a:rPr>
                          <m:t>1+</m:t>
                        </m:r>
                        <m:sSup>
                          <m:sSupPr>
                            <m:ctrlPr>
                              <a:rPr lang="en-US" sz="2000" i="1">
                                <a:effectLst/>
                                <a:latin typeface="Cambria Math" panose="02040503050406030204" pitchFamily="18" charset="0"/>
                                <a:ea typeface="Calibri" panose="020F0502020204030204" pitchFamily="34" charset="0"/>
                                <a:cs typeface="TimesNewRomanPSMT"/>
                              </a:rPr>
                            </m:ctrlPr>
                          </m:sSupPr>
                          <m:e>
                            <m:r>
                              <a:rPr lang="en-US" sz="2000" i="1">
                                <a:effectLst/>
                                <a:latin typeface="Cambria Math" panose="02040503050406030204" pitchFamily="18" charset="0"/>
                                <a:ea typeface="Calibri" panose="020F0502020204030204" pitchFamily="34" charset="0"/>
                                <a:cs typeface="TimesNewRomanPSMT"/>
                              </a:rPr>
                              <m:t>𝛾</m:t>
                            </m:r>
                          </m:e>
                          <m:sup>
                            <m:r>
                              <a:rPr lang="en-US" sz="2000" i="1">
                                <a:effectLst/>
                                <a:latin typeface="Cambria Math" panose="02040503050406030204" pitchFamily="18" charset="0"/>
                                <a:ea typeface="Calibri" panose="020F0502020204030204" pitchFamily="34" charset="0"/>
                                <a:cs typeface="TimesNewRomanPSMT"/>
                              </a:rPr>
                              <m:t>2</m:t>
                            </m:r>
                          </m:sup>
                        </m:sSup>
                        <m:sSup>
                          <m:sSupPr>
                            <m:ctrlPr>
                              <a:rPr lang="en-US" sz="2000" i="1">
                                <a:effectLst/>
                                <a:latin typeface="Cambria Math" panose="02040503050406030204" pitchFamily="18" charset="0"/>
                                <a:ea typeface="Calibri" panose="020F0502020204030204" pitchFamily="34" charset="0"/>
                                <a:cs typeface="TimesNewRomanPSMT"/>
                              </a:rPr>
                            </m:ctrlPr>
                          </m:sSupPr>
                          <m:e>
                            <m:r>
                              <a:rPr lang="en-US" sz="2000" i="1">
                                <a:effectLst/>
                                <a:latin typeface="Cambria Math" panose="02040503050406030204" pitchFamily="18" charset="0"/>
                                <a:ea typeface="Calibri" panose="020F0502020204030204" pitchFamily="34" charset="0"/>
                                <a:cs typeface="TimesNewRomanPSMT"/>
                              </a:rPr>
                              <m:t>𝜃</m:t>
                            </m:r>
                          </m:e>
                          <m:sup>
                            <m:r>
                              <a:rPr lang="en-US" sz="2000" i="1">
                                <a:effectLst/>
                                <a:latin typeface="Cambria Math" panose="02040503050406030204" pitchFamily="18" charset="0"/>
                                <a:ea typeface="Calibri" panose="020F0502020204030204" pitchFamily="34" charset="0"/>
                                <a:cs typeface="TimesNewRomanPSMT"/>
                              </a:rPr>
                              <m:t>2</m:t>
                            </m:r>
                          </m:sup>
                        </m:sSup>
                      </m:e>
                    </m:d>
                  </m:oMath>
                </a14:m>
                <a:r>
                  <a:rPr lang="en-US" sz="2000" dirty="0">
                    <a:effectLst/>
                    <a:latin typeface="TimesNewRomanPSMT"/>
                    <a:ea typeface="Calibri" panose="020F0502020204030204" pitchFamily="34" charset="0"/>
                    <a:cs typeface="TimesNewRomanPSMT"/>
                  </a:rPr>
                  <a:t>  </a:t>
                </a:r>
                <a:endParaRPr lang="en-US" sz="2000" dirty="0"/>
              </a:p>
            </p:txBody>
          </p:sp>
        </mc:Choice>
        <mc:Fallback xmlns="">
          <p:sp>
            <p:nvSpPr>
              <p:cNvPr id="3" name="TextBox 2">
                <a:extLst>
                  <a:ext uri="{FF2B5EF4-FFF2-40B4-BE49-F238E27FC236}">
                    <a16:creationId xmlns:a16="http://schemas.microsoft.com/office/drawing/2014/main" id="{F04957DA-01A1-F18C-7979-211AC85545E9}"/>
                  </a:ext>
                </a:extLst>
              </p:cNvPr>
              <p:cNvSpPr txBox="1">
                <a:spLocks noRot="1" noChangeAspect="1" noMove="1" noResize="1" noEditPoints="1" noAdjustHandles="1" noChangeArrowheads="1" noChangeShapeType="1" noTextEdit="1"/>
              </p:cNvSpPr>
              <p:nvPr/>
            </p:nvSpPr>
            <p:spPr>
              <a:xfrm>
                <a:off x="5136682" y="1569154"/>
                <a:ext cx="2996665" cy="435632"/>
              </a:xfrm>
              <a:prstGeom prst="rect">
                <a:avLst/>
              </a:prstGeom>
              <a:blipFill>
                <a:blip r:embed="rId2"/>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852671-0F0D-E7CC-126B-8FCB27344E4B}"/>
                  </a:ext>
                </a:extLst>
              </p:cNvPr>
              <p:cNvSpPr txBox="1"/>
              <p:nvPr/>
            </p:nvSpPr>
            <p:spPr>
              <a:xfrm>
                <a:off x="468262" y="1112702"/>
                <a:ext cx="11298147" cy="4712187"/>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Monochromaticity is an important capability of ICS sources. Several factors can contribute to the spectrum smearing on top of the ideal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mbria" panose="02040503050406030204" pitchFamily="18" charset="0"/>
                      </a:rPr>
                      <m:t>𝜃</m:t>
                    </m:r>
                  </m:oMath>
                </a14:m>
                <a:r>
                  <a:rPr lang="en-US" sz="1800" dirty="0">
                    <a:effectLst/>
                    <a:latin typeface="Times New Roman" panose="02020603050405020304" pitchFamily="18" charset="0"/>
                    <a:ea typeface="Times New Roman" panose="02020603050405020304" pitchFamily="18" charset="0"/>
                  </a:rPr>
                  <a:t> angle dependence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mbria" panose="02040503050406030204" pitchFamily="18" charset="0"/>
                      </a:rPr>
                      <m:t> </m:t>
                    </m:r>
                  </m:oMath>
                </a14:m>
                <a:r>
                  <a:rPr lang="en-US" sz="1800" dirty="0">
                    <a:effectLst/>
                    <a:latin typeface="Times New Roman" panose="02020603050405020304" pitchFamily="18" charset="0"/>
                    <a:ea typeface="Times New Roman" panose="02020603050405020304" pitchFamily="18" charset="0"/>
                  </a:rPr>
                  <a:t>factored into                                               .                      </a:t>
                </a:r>
              </a:p>
              <a:p>
                <a:pPr algn="just"/>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Main contributions to the total x-ray relative energy spread or bandwidth,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𝐵𝑊</m:t>
                    </m:r>
                    <m:r>
                      <a:rPr lang="en-US" sz="1800" i="1">
                        <a:effectLst/>
                        <a:latin typeface="Cambria Math" panose="02040503050406030204" pitchFamily="18" charset="0"/>
                        <a:ea typeface="Times New Roman" panose="02020603050405020304" pitchFamily="18" charset="0"/>
                      </a:rPr>
                      <m:t> ,  </m:t>
                    </m:r>
                  </m:oMath>
                </a14:m>
                <a:r>
                  <a:rPr lang="en-US" sz="1800" dirty="0">
                    <a:effectLst/>
                    <a:latin typeface="Times New Roman" panose="02020603050405020304" pitchFamily="18" charset="0"/>
                    <a:ea typeface="Times New Roman" panose="02020603050405020304" pitchFamily="18" charset="0"/>
                  </a:rPr>
                  <a:t>imposed by the laser: </a:t>
                </a:r>
              </a:p>
              <a:p>
                <a:pPr marL="342900" marR="0" lvl="0" indent="-342900">
                  <a:lnSpc>
                    <a:spcPct val="107000"/>
                  </a:lnSpc>
                  <a:spcBef>
                    <a:spcPts val="0"/>
                  </a:spcBef>
                  <a:spcAft>
                    <a:spcPts val="0"/>
                  </a:spcAft>
                  <a:buFont typeface="Times New Roman" panose="02020603050405020304" pitchFamily="18" charset="0"/>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Laser natural bandwidth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a transform limited Gaussian pulse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b>
                        </m:sSub>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den>
                    </m:f>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Laser’s natural divergence or diffraction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b>
                                </m:sSub>
                              </m:den>
                            </m:f>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“Red shift” </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Sub>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f>
                          <m:fPr>
                            <m:type m:val="li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den>
                        </m:f>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f>
                          <m:fPr>
                            <m:type m:val="li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b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by electron beam’s:</a:t>
                </a:r>
              </a:p>
              <a:p>
                <a:pPr marR="0" lvl="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   Normalized emittance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𝜖</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𝜖</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den>
                            </m:f>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   Energy spread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b>
                                </m:sSub>
                              </m:den>
                            </m:f>
                          </m:e>
                        </m:d>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𝛥𝛾</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𝛥𝛾</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F852671-0F0D-E7CC-126B-8FCB27344E4B}"/>
                  </a:ext>
                </a:extLst>
              </p:cNvPr>
              <p:cNvSpPr txBox="1">
                <a:spLocks noRot="1" noChangeAspect="1" noMove="1" noResize="1" noEditPoints="1" noAdjustHandles="1" noChangeArrowheads="1" noChangeShapeType="1" noTextEdit="1"/>
              </p:cNvSpPr>
              <p:nvPr/>
            </p:nvSpPr>
            <p:spPr>
              <a:xfrm>
                <a:off x="468262" y="1112702"/>
                <a:ext cx="11298147" cy="4712187"/>
              </a:xfrm>
              <a:prstGeom prst="rect">
                <a:avLst/>
              </a:prstGeom>
              <a:blipFill>
                <a:blip r:embed="rId3"/>
                <a:stretch>
                  <a:fillRect l="-486" t="-776" r="-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0E6F575C-6670-6007-0F3D-001EB81B0BFF}"/>
                  </a:ext>
                </a:extLst>
              </p:cNvPr>
              <p:cNvSpPr txBox="1">
                <a:spLocks/>
              </p:cNvSpPr>
              <p:nvPr/>
            </p:nvSpPr>
            <p:spPr>
              <a:xfrm>
                <a:off x="298936" y="176280"/>
                <a:ext cx="11893064"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t>Spectral Bandwidth (BW</a:t>
                </a:r>
                <a14:m>
                  <m:oMath xmlns:m="http://schemas.openxmlformats.org/officeDocument/2006/math">
                    <m:r>
                      <a:rPr lang="en-US" sz="3600" i="1">
                        <a:latin typeface="Cambria Math" panose="02040503050406030204" pitchFamily="18" charset="0"/>
                        <a:ea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rPr>
                        </m:ctrlPr>
                      </m:fPr>
                      <m:num>
                        <m:sSub>
                          <m:sSubPr>
                            <m:ctrlPr>
                              <a:rPr lang="en-US" sz="3600" i="1">
                                <a:latin typeface="Cambria Math" panose="02040503050406030204" pitchFamily="18" charset="0"/>
                                <a:ea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rPr>
                              <m:t>∆</m:t>
                            </m:r>
                            <m:r>
                              <a:rPr lang="en-US" sz="3600" i="1">
                                <a:latin typeface="Cambria Math" panose="02040503050406030204" pitchFamily="18" charset="0"/>
                                <a:ea typeface="Times New Roman" panose="02020603050405020304" pitchFamily="18" charset="0"/>
                              </a:rPr>
                              <m:t>ℰ</m:t>
                            </m:r>
                          </m:e>
                          <m:sub>
                            <m:r>
                              <a:rPr lang="en-US" sz="3600" i="1">
                                <a:latin typeface="Cambria Math" panose="02040503050406030204" pitchFamily="18" charset="0"/>
                                <a:ea typeface="Times New Roman" panose="02020603050405020304" pitchFamily="18" charset="0"/>
                              </a:rPr>
                              <m:t>𝛾</m:t>
                            </m:r>
                          </m:sub>
                        </m:sSub>
                      </m:num>
                      <m:den>
                        <m:sSub>
                          <m:sSubPr>
                            <m:ctrlPr>
                              <a:rPr lang="en-US" sz="3600" i="1">
                                <a:latin typeface="Cambria Math" panose="02040503050406030204" pitchFamily="18" charset="0"/>
                                <a:ea typeface="Times New Roman" panose="02020603050405020304" pitchFamily="18" charset="0"/>
                              </a:rPr>
                            </m:ctrlPr>
                          </m:sSubPr>
                          <m:e>
                            <m:r>
                              <a:rPr lang="en-US" sz="3600" i="1">
                                <a:latin typeface="Cambria Math" panose="02040503050406030204" pitchFamily="18" charset="0"/>
                                <a:ea typeface="Times New Roman" panose="02020603050405020304" pitchFamily="18" charset="0"/>
                              </a:rPr>
                              <m:t>ℰ</m:t>
                            </m:r>
                          </m:e>
                          <m:sub>
                            <m:r>
                              <a:rPr lang="en-US" sz="3600" i="1">
                                <a:latin typeface="Cambria Math" panose="02040503050406030204" pitchFamily="18" charset="0"/>
                                <a:ea typeface="Times New Roman" panose="02020603050405020304" pitchFamily="18" charset="0"/>
                              </a:rPr>
                              <m:t>𝛾</m:t>
                            </m:r>
                          </m:sub>
                        </m:sSub>
                      </m:den>
                    </m:f>
                  </m:oMath>
                </a14:m>
                <a:r>
                  <a:rPr lang="en-US" sz="3600" dirty="0"/>
                  <a:t>)</a:t>
                </a:r>
              </a:p>
            </p:txBody>
          </p:sp>
        </mc:Choice>
        <mc:Fallback xmlns="">
          <p:sp>
            <p:nvSpPr>
              <p:cNvPr id="4" name="Title 1">
                <a:extLst>
                  <a:ext uri="{FF2B5EF4-FFF2-40B4-BE49-F238E27FC236}">
                    <a16:creationId xmlns:a16="http://schemas.microsoft.com/office/drawing/2014/main" id="{0E6F575C-6670-6007-0F3D-001EB81B0BFF}"/>
                  </a:ext>
                </a:extLst>
              </p:cNvPr>
              <p:cNvSpPr txBox="1">
                <a:spLocks noRot="1" noChangeAspect="1" noMove="1" noResize="1" noEditPoints="1" noAdjustHandles="1" noChangeArrowheads="1" noChangeShapeType="1" noTextEdit="1"/>
              </p:cNvSpPr>
              <p:nvPr/>
            </p:nvSpPr>
            <p:spPr>
              <a:xfrm>
                <a:off x="298936" y="176280"/>
                <a:ext cx="11893064" cy="1325563"/>
              </a:xfrm>
              <a:prstGeom prst="rect">
                <a:avLst/>
              </a:prstGeom>
              <a:blipFill>
                <a:blip r:embed="rId4"/>
                <a:stretch>
                  <a:fillRect l="-1538" t="-184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D59C62E-244B-6BC9-DC66-A1DB34E8D653}"/>
              </a:ext>
            </a:extLst>
          </p:cNvPr>
          <p:cNvSpPr/>
          <p:nvPr/>
        </p:nvSpPr>
        <p:spPr>
          <a:xfrm>
            <a:off x="4096512" y="6316595"/>
            <a:ext cx="4041648" cy="36512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DB4C9DC8-F775-ED0F-E64A-6C9993EA6764}"/>
              </a:ext>
            </a:extLst>
          </p:cNvPr>
          <p:cNvGraphicFramePr>
            <a:graphicFrameLocks noGrp="1"/>
          </p:cNvGraphicFramePr>
          <p:nvPr>
            <p:extLst>
              <p:ext uri="{D42A27DB-BD31-4B8C-83A1-F6EECF244321}">
                <p14:modId xmlns:p14="http://schemas.microsoft.com/office/powerpoint/2010/main" val="228785875"/>
              </p:ext>
            </p:extLst>
          </p:nvPr>
        </p:nvGraphicFramePr>
        <p:xfrm>
          <a:off x="5304695" y="3545551"/>
          <a:ext cx="6099562" cy="2346649"/>
        </p:xfrm>
        <a:graphic>
          <a:graphicData uri="http://schemas.openxmlformats.org/drawingml/2006/table">
            <a:tbl>
              <a:tblPr firstRow="1" firstCol="1" bandRow="1">
                <a:tableStyleId>{5C22544A-7EE6-4342-B048-85BDC9FD1C3A}</a:tableStyleId>
              </a:tblPr>
              <a:tblGrid>
                <a:gridCol w="2362788">
                  <a:extLst>
                    <a:ext uri="{9D8B030D-6E8A-4147-A177-3AD203B41FA5}">
                      <a16:colId xmlns:a16="http://schemas.microsoft.com/office/drawing/2014/main" val="824267954"/>
                    </a:ext>
                  </a:extLst>
                </a:gridCol>
                <a:gridCol w="932365">
                  <a:extLst>
                    <a:ext uri="{9D8B030D-6E8A-4147-A177-3AD203B41FA5}">
                      <a16:colId xmlns:a16="http://schemas.microsoft.com/office/drawing/2014/main" val="2978533542"/>
                    </a:ext>
                  </a:extLst>
                </a:gridCol>
                <a:gridCol w="860645">
                  <a:extLst>
                    <a:ext uri="{9D8B030D-6E8A-4147-A177-3AD203B41FA5}">
                      <a16:colId xmlns:a16="http://schemas.microsoft.com/office/drawing/2014/main" val="751862922"/>
                    </a:ext>
                  </a:extLst>
                </a:gridCol>
                <a:gridCol w="860645">
                  <a:extLst>
                    <a:ext uri="{9D8B030D-6E8A-4147-A177-3AD203B41FA5}">
                      <a16:colId xmlns:a16="http://schemas.microsoft.com/office/drawing/2014/main" val="1564826107"/>
                    </a:ext>
                  </a:extLst>
                </a:gridCol>
                <a:gridCol w="1083119">
                  <a:extLst>
                    <a:ext uri="{9D8B030D-6E8A-4147-A177-3AD203B41FA5}">
                      <a16:colId xmlns:a16="http://schemas.microsoft.com/office/drawing/2014/main" val="3761010092"/>
                    </a:ext>
                  </a:extLst>
                </a:gridCol>
              </a:tblGrid>
              <a:tr h="218035">
                <a:tc rowSpan="2">
                  <a:txBody>
                    <a:bodyPr/>
                    <a:lstStyle/>
                    <a:p>
                      <a:pPr marL="0" marR="0" algn="ctr">
                        <a:lnSpc>
                          <a:spcPct val="150000"/>
                        </a:lnSpc>
                        <a:spcBef>
                          <a:spcPts val="0"/>
                        </a:spcBef>
                        <a:spcAft>
                          <a:spcPts val="0"/>
                        </a:spcAft>
                      </a:pPr>
                      <a:r>
                        <a:rPr lang="en-US" sz="1200" dirty="0">
                          <a:effectLst/>
                        </a:rPr>
                        <a:t>Accelerator</a:t>
                      </a:r>
                      <a:endParaRPr lang="en-US" sz="1100" dirty="0">
                        <a:effectLst/>
                      </a:endParaRPr>
                    </a:p>
                    <a:p>
                      <a:pPr marL="0" marR="0" algn="ctr">
                        <a:lnSpc>
                          <a:spcPct val="150000"/>
                        </a:lnSpc>
                        <a:spcBef>
                          <a:spcPts val="0"/>
                        </a:spcBef>
                        <a:spcAft>
                          <a:spcPts val="0"/>
                        </a:spcAft>
                      </a:pPr>
                      <a:r>
                        <a:rPr lang="en-US" sz="1200" dirty="0">
                          <a:effectLst/>
                        </a:rPr>
                        <a:t>Contribution          Laser </a:t>
                      </a:r>
                      <a:r>
                        <a:rPr lang="en-US" sz="1200" dirty="0">
                          <a:effectLst/>
                          <a:latin typeface="Symbol" panose="05050102010706020507" pitchFamily="18" charset="2"/>
                        </a:rPr>
                        <a:t>l</a:t>
                      </a:r>
                      <a:endParaRPr lang="en-US" sz="1100" dirty="0">
                        <a:effectLst/>
                        <a:latin typeface="Symbol" panose="05050102010706020507" pitchFamily="18" charset="2"/>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a:effectLst/>
                        </a:rPr>
                        <a:t>CBETA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800"/>
                        </a:spcAft>
                      </a:pPr>
                      <a:r>
                        <a:rPr lang="en-US" sz="1200">
                          <a:effectLst/>
                        </a:rPr>
                        <a:t>DAFNE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23999124"/>
                  </a:ext>
                </a:extLst>
              </a:tr>
              <a:tr h="390928">
                <a:tc vMerge="1">
                  <a:txBody>
                    <a:bodyPr/>
                    <a:lstStyle/>
                    <a:p>
                      <a:endParaRPr lang="en-US"/>
                    </a:p>
                  </a:txBody>
                  <a:tcPr/>
                </a:tc>
                <a:tc>
                  <a:txBody>
                    <a:bodyPr/>
                    <a:lstStyle/>
                    <a:p>
                      <a:pPr marL="0" marR="0" algn="ctr">
                        <a:lnSpc>
                          <a:spcPct val="107000"/>
                        </a:lnSpc>
                        <a:spcBef>
                          <a:spcPts val="0"/>
                        </a:spcBef>
                        <a:spcAft>
                          <a:spcPts val="0"/>
                        </a:spcAft>
                      </a:pPr>
                      <a:r>
                        <a:rPr lang="en-US" sz="1200">
                          <a:effectLst/>
                        </a:rPr>
                        <a:t>1.06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9.2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1.06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9.2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739270"/>
                  </a:ext>
                </a:extLst>
              </a:tr>
              <a:tr h="211441">
                <a:tc>
                  <a:txBody>
                    <a:bodyPr/>
                    <a:lstStyle/>
                    <a:p>
                      <a:pPr marL="0" marR="0">
                        <a:lnSpc>
                          <a:spcPct val="107000"/>
                        </a:lnSpc>
                        <a:spcBef>
                          <a:spcPts val="0"/>
                        </a:spcBef>
                        <a:spcAft>
                          <a:spcPts val="0"/>
                        </a:spcAft>
                      </a:pPr>
                      <a:r>
                        <a:rPr lang="en-US" sz="1200">
                          <a:effectLst/>
                        </a:rPr>
                        <a:t>Electron emittance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80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34492464"/>
                  </a:ext>
                </a:extLst>
              </a:tr>
              <a:tr h="218035">
                <a:tc>
                  <a:txBody>
                    <a:bodyPr/>
                    <a:lstStyle/>
                    <a:p>
                      <a:pPr marL="0" marR="0">
                        <a:lnSpc>
                          <a:spcPct val="107000"/>
                        </a:lnSpc>
                        <a:spcBef>
                          <a:spcPts val="0"/>
                        </a:spcBef>
                        <a:spcAft>
                          <a:spcPts val="0"/>
                        </a:spcAft>
                      </a:pPr>
                      <a:r>
                        <a:rPr lang="en-US" sz="1200">
                          <a:effectLst/>
                        </a:rPr>
                        <a:t>Electron energy spread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800"/>
                        </a:spcAft>
                      </a:pPr>
                      <a:r>
                        <a:rPr lang="en-US" sz="1200">
                          <a:effectLst/>
                        </a:rPr>
                        <a:t>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07560339"/>
                  </a:ext>
                </a:extLst>
              </a:tr>
              <a:tr h="218035">
                <a:tc>
                  <a:txBody>
                    <a:bodyPr/>
                    <a:lstStyle/>
                    <a:p>
                      <a:pPr marL="0" marR="0">
                        <a:lnSpc>
                          <a:spcPct val="107000"/>
                        </a:lnSpc>
                        <a:spcBef>
                          <a:spcPts val="0"/>
                        </a:spcBef>
                        <a:spcAft>
                          <a:spcPts val="800"/>
                        </a:spcAft>
                      </a:pPr>
                      <a:r>
                        <a:rPr lang="en-US" sz="1200">
                          <a:effectLst/>
                        </a:rPr>
                        <a:t>Laser band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800"/>
                        </a:spcAft>
                      </a:pPr>
                      <a:r>
                        <a:rPr lang="en-US" sz="1200">
                          <a:effectLst/>
                        </a:rPr>
                        <a:t>&lt;0.1%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51917968"/>
                  </a:ext>
                </a:extLst>
              </a:tr>
              <a:tr h="218035">
                <a:tc>
                  <a:txBody>
                    <a:bodyPr/>
                    <a:lstStyle/>
                    <a:p>
                      <a:pPr marL="0" marR="0">
                        <a:lnSpc>
                          <a:spcPct val="107000"/>
                        </a:lnSpc>
                        <a:spcBef>
                          <a:spcPts val="0"/>
                        </a:spcBef>
                        <a:spcAft>
                          <a:spcPts val="800"/>
                        </a:spcAft>
                      </a:pPr>
                      <a:r>
                        <a:rPr lang="en-US" sz="1200">
                          <a:effectLst/>
                        </a:rPr>
                        <a:t>Laser diffraction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40693621"/>
                  </a:ext>
                </a:extLst>
              </a:tr>
              <a:tr h="218035">
                <a:tc>
                  <a:txBody>
                    <a:bodyPr/>
                    <a:lstStyle/>
                    <a:p>
                      <a:pPr marL="0" marR="0">
                        <a:lnSpc>
                          <a:spcPct val="107000"/>
                        </a:lnSpc>
                        <a:spcBef>
                          <a:spcPts val="0"/>
                        </a:spcBef>
                        <a:spcAft>
                          <a:spcPts val="800"/>
                        </a:spcAft>
                      </a:pPr>
                      <a:r>
                        <a:rPr lang="en-US" sz="1200">
                          <a:effectLst/>
                        </a:rPr>
                        <a:t>Laser strength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&lt;0.1%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54780372"/>
                  </a:ext>
                </a:extLst>
              </a:tr>
              <a:tr h="218035">
                <a:tc>
                  <a:txBody>
                    <a:bodyPr/>
                    <a:lstStyle/>
                    <a:p>
                      <a:pPr marL="0" marR="0">
                        <a:lnSpc>
                          <a:spcPct val="107000"/>
                        </a:lnSpc>
                        <a:spcBef>
                          <a:spcPts val="0"/>
                        </a:spcBef>
                        <a:spcAft>
                          <a:spcPts val="0"/>
                        </a:spcAft>
                      </a:pPr>
                      <a:r>
                        <a:rPr lang="en-US" sz="1200">
                          <a:effectLst/>
                        </a:rPr>
                        <a:t>Above combined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35738394"/>
                  </a:ext>
                </a:extLst>
              </a:tr>
              <a:tr h="218035">
                <a:tc>
                  <a:txBody>
                    <a:bodyPr/>
                    <a:lstStyle/>
                    <a:p>
                      <a:pPr marL="0" marR="0">
                        <a:lnSpc>
                          <a:spcPct val="107000"/>
                        </a:lnSpc>
                        <a:spcBef>
                          <a:spcPts val="0"/>
                        </a:spcBef>
                        <a:spcAft>
                          <a:spcPts val="0"/>
                        </a:spcAft>
                      </a:pPr>
                      <a:r>
                        <a:rPr lang="en-US" sz="1200">
                          <a:effectLst/>
                        </a:rPr>
                        <a:t>Acceptance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52536248"/>
                  </a:ext>
                </a:extLst>
              </a:tr>
              <a:tr h="218035">
                <a:tc>
                  <a:txBody>
                    <a:bodyPr/>
                    <a:lstStyle/>
                    <a:p>
                      <a:pPr marL="0" marR="0" algn="ctr">
                        <a:lnSpc>
                          <a:spcPct val="107000"/>
                        </a:lnSpc>
                        <a:spcBef>
                          <a:spcPts val="0"/>
                        </a:spcBef>
                        <a:spcAft>
                          <a:spcPts val="0"/>
                        </a:spcAft>
                      </a:pPr>
                      <a:r>
                        <a:rPr lang="en-US" sz="1200">
                          <a:effectLst/>
                        </a:rPr>
                        <a:t>Total BW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dirty="0">
                          <a:effectLst/>
                        </a:rPr>
                        <a:t>0.85%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85415802"/>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ED4DD8-D412-2D21-EBF8-F7948BE8EEE9}"/>
                  </a:ext>
                </a:extLst>
              </p:cNvPr>
              <p:cNvSpPr txBox="1"/>
              <p:nvPr/>
            </p:nvSpPr>
            <p:spPr>
              <a:xfrm>
                <a:off x="3722622" y="5892200"/>
                <a:ext cx="8283539" cy="1187697"/>
              </a:xfrm>
              <a:prstGeom prst="rect">
                <a:avLst/>
              </a:prstGeom>
              <a:noFill/>
            </p:spPr>
            <p:txBody>
              <a:bodyPr wrap="square">
                <a:spAutoFit/>
              </a:bodyPr>
              <a:lstStyle/>
              <a:p>
                <a:pPr marL="0" marR="0" algn="r">
                  <a:spcBef>
                    <a:spcPts val="0"/>
                  </a:spcBef>
                  <a:spcAft>
                    <a:spcPts val="0"/>
                  </a:spcAft>
                </a:pP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𝐵𝑊</m:t>
                    </m:r>
                    <m:r>
                      <a:rPr lang="en-US" sz="1800" i="1" smtClean="0">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r>
                      <a:rPr lang="en-US" sz="1800" i="1">
                        <a:effectLst/>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𝜈</m:t>
                                </m:r>
                              </m:e>
                              <m:sub>
                                <m:r>
                                  <a:rPr lang="en-US" sz="1800" i="1">
                                    <a:effectLst/>
                                    <a:latin typeface="Cambria Math" panose="02040503050406030204" pitchFamily="18" charset="0"/>
                                    <a:ea typeface="Times New Roman" panose="02020603050405020304" pitchFamily="18" charset="0"/>
                                  </a:rPr>
                                  <m:t>𝐿</m:t>
                                </m:r>
                              </m:sub>
                            </m:sSub>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𝑑</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𝑎</m:t>
                                </m:r>
                              </m:e>
                              <m:sub>
                                <m:r>
                                  <a:rPr lang="en-US" sz="1800" i="1">
                                    <a:effectLst/>
                                    <a:latin typeface="Cambria Math" panose="02040503050406030204" pitchFamily="18" charset="0"/>
                                    <a:ea typeface="Times New Roman" panose="02020603050405020304" pitchFamily="18" charset="0"/>
                                  </a:rPr>
                                  <m:t>0</m:t>
                                </m:r>
                              </m:sub>
                            </m:sSub>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𝜖</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𝛥𝛾</m:t>
                            </m:r>
                          </m:sub>
                          <m:sup>
                            <m:r>
                              <a:rPr lang="en-US" sz="1800" i="1">
                                <a:effectLst/>
                                <a:latin typeface="Cambria Math" panose="02040503050406030204" pitchFamily="18" charset="0"/>
                                <a:ea typeface="Times New Roman" panose="02020603050405020304" pitchFamily="18" charset="0"/>
                              </a:rPr>
                              <m:t>2</m:t>
                            </m:r>
                          </m:sup>
                        </m:sSubSup>
                        <m:r>
                          <a:rPr lang="en-US" sz="1800" i="1">
                            <a:effectLst/>
                            <a:latin typeface="Cambria Math" panose="02040503050406030204" pitchFamily="18" charset="0"/>
                            <a:ea typeface="Times New Roman" panose="02020603050405020304" pitchFamily="18" charset="0"/>
                          </a:rPr>
                          <m:t>+</m:t>
                        </m:r>
                        <m:sSubSup>
                          <m:sSubSupPr>
                            <m:ctrlPr>
                              <a:rPr lang="en-US" sz="1800" i="1">
                                <a:effectLst/>
                                <a:latin typeface="Cambria Math" panose="02040503050406030204" pitchFamily="18" charset="0"/>
                                <a:ea typeface="Times New Roman" panose="02020603050405020304" pitchFamily="18" charset="0"/>
                              </a:rPr>
                            </m:ctrlPr>
                          </m:sSubSupPr>
                          <m:e>
                            <m:d>
                              <m:dPr>
                                <m:begChr m:val="["/>
                                <m:endChr m:val="]"/>
                                <m:ctrlPr>
                                  <a:rPr lang="en-US" sz="1800" i="1">
                                    <a:effectLst/>
                                    <a:latin typeface="Cambria Math" panose="02040503050406030204" pitchFamily="18" charset="0"/>
                                    <a:ea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num>
                                  <m:den>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ℰ</m:t>
                                        </m:r>
                                      </m:e>
                                      <m:sub>
                                        <m:r>
                                          <a:rPr lang="en-US" sz="1800" i="1">
                                            <a:effectLst/>
                                            <a:latin typeface="Cambria Math" panose="02040503050406030204" pitchFamily="18" charset="0"/>
                                            <a:ea typeface="Times New Roman" panose="02020603050405020304" pitchFamily="18" charset="0"/>
                                          </a:rPr>
                                          <m:t>𝛾</m:t>
                                        </m:r>
                                      </m:sub>
                                    </m:sSub>
                                  </m:den>
                                </m:f>
                              </m:e>
                            </m:d>
                          </m:e>
                          <m:sub>
                            <m:r>
                              <a:rPr lang="en-US" sz="1800" i="1">
                                <a:effectLst/>
                                <a:latin typeface="Cambria Math" panose="02040503050406030204" pitchFamily="18" charset="0"/>
                                <a:ea typeface="Times New Roman" panose="02020603050405020304" pitchFamily="18" charset="0"/>
                              </a:rPr>
                              <m:t>𝛹</m:t>
                            </m:r>
                          </m:sub>
                          <m:sup>
                            <m:r>
                              <a:rPr lang="en-US" sz="1800" i="1">
                                <a:effectLst/>
                                <a:latin typeface="Cambria Math" panose="02040503050406030204" pitchFamily="18" charset="0"/>
                                <a:ea typeface="Times New Roman" panose="02020603050405020304" pitchFamily="18" charset="0"/>
                              </a:rPr>
                              <m:t>2</m:t>
                            </m:r>
                          </m:sup>
                        </m:sSubSup>
                      </m:e>
                    </m:rad>
                  </m:oMath>
                </a14:m>
                <a:r>
                  <a:rPr lang="en-US" sz="1800" dirty="0">
                    <a:effectLst/>
                    <a:latin typeface="Times New Roman" panose="02020603050405020304" pitchFamily="18" charset="0"/>
                    <a:ea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C2ED4DD8-D412-2D21-EBF8-F7948BE8EEE9}"/>
                  </a:ext>
                </a:extLst>
              </p:cNvPr>
              <p:cNvSpPr txBox="1">
                <a:spLocks noRot="1" noChangeAspect="1" noMove="1" noResize="1" noEditPoints="1" noAdjustHandles="1" noChangeArrowheads="1" noChangeShapeType="1" noTextEdit="1"/>
              </p:cNvSpPr>
              <p:nvPr/>
            </p:nvSpPr>
            <p:spPr>
              <a:xfrm>
                <a:off x="3722622" y="5892200"/>
                <a:ext cx="8283539" cy="118769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2067447"/>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6DDCAB-691B-E744-8E0A-81E3F32991FB}" vid="{F88E3977-3FFC-6D4C-A9CE-9E1E9B76A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5" ma:contentTypeDescription="Create a new document." ma:contentTypeScope="" ma:versionID="f11bb7f5700e3e8f86b836588c8f7f53">
  <xsd:schema xmlns:xsd="http://www.w3.org/2001/XMLSchema" xmlns:xs="http://www.w3.org/2001/XMLSchema" xmlns:p="http://schemas.microsoft.com/office/2006/metadata/properties" xmlns:ns3="d198decf-2ff7-46b8-bd1c-477e40bd1f45" targetNamespace="http://schemas.microsoft.com/office/2006/metadata/properties" ma:root="true" ma:fieldsID="f08233bf51bd807362e3192c1d9ffc75" ns3:_="">
    <xsd:import namespace="d198decf-2ff7-46b8-bd1c-477e40bd1f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68496-E223-43D0-8F41-C35741D8BD7D}">
  <ds:schemaRefs>
    <ds:schemaRef ds:uri="http://schemas.microsoft.com/sharepoint/v3/contenttype/forms"/>
  </ds:schemaRefs>
</ds:datastoreItem>
</file>

<file path=customXml/itemProps2.xml><?xml version="1.0" encoding="utf-8"?>
<ds:datastoreItem xmlns:ds="http://schemas.openxmlformats.org/officeDocument/2006/customXml" ds:itemID="{96992AD0-FE61-42E6-99A6-16E0929F1AF5}">
  <ds:schemaRefs>
    <ds:schemaRef ds:uri="http://purl.org/dc/terms/"/>
    <ds:schemaRef ds:uri="http://schemas.openxmlformats.org/package/2006/metadata/core-properties"/>
    <ds:schemaRef ds:uri="http://purl.org/dc/dcmitype/"/>
    <ds:schemaRef ds:uri="http://schemas.microsoft.com/office/2006/documentManagement/types"/>
    <ds:schemaRef ds:uri="d198decf-2ff7-46b8-bd1c-477e40bd1f45"/>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DB54D5A-48D6-43E8-8AC3-33FA20AC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decf-2ff7-46b8-bd1c-477e40bd1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BNL</Template>
  <TotalTime>7092</TotalTime>
  <Words>1860</Words>
  <Application>Microsoft Office PowerPoint</Application>
  <PresentationFormat>Widescreen</PresentationFormat>
  <Paragraphs>158</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AdvOT483a8203</vt:lpstr>
      <vt:lpstr>Arial</vt:lpstr>
      <vt:lpstr>Arial Black</vt:lpstr>
      <vt:lpstr>Calibri</vt:lpstr>
      <vt:lpstr>Cambria</vt:lpstr>
      <vt:lpstr>Cambria Math</vt:lpstr>
      <vt:lpstr>Symbol</vt:lpstr>
      <vt:lpstr>Times New Roman</vt:lpstr>
      <vt:lpstr>TimesNewRoman</vt:lpstr>
      <vt:lpstr>TimesNewRomanPSMT</vt:lpstr>
      <vt:lpstr>Wingdings</vt:lpstr>
      <vt:lpstr>BNL</vt:lpstr>
      <vt:lpstr>high-brilliance  COMPTON LIGHT SOURCES  based on CO2 LASERs</vt:lpstr>
      <vt:lpstr>PowerPoint Presentation</vt:lpstr>
      <vt:lpstr>PowerPoint Presentation</vt:lpstr>
      <vt:lpstr>PowerPoint Presentation</vt:lpstr>
      <vt:lpstr>Proposed pulse-burst CO2 laser architecture</vt:lpstr>
      <vt:lpstr>PowerPoint Presentation</vt:lpstr>
      <vt:lpstr>PowerPoint Presentation</vt:lpstr>
      <vt:lpstr>PowerPoint Presentation</vt:lpstr>
      <vt:lpstr>PowerPoint Presentation</vt:lpstr>
      <vt:lpstr>PowerPoint Presentation</vt:lpstr>
      <vt:lpstr>PowerPoint Presentation</vt:lpstr>
      <vt:lpstr>Positioning ICS sources CBETA-9mm and DAFNE-9mm in terms of their peak brightness compared to               3rd generation SLSs and ELI-NP. </vt:lpstr>
      <vt:lpstr>Utility</vt:lpstr>
      <vt:lpstr>Conclusions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Palmer, Mark</dc:creator>
  <cp:keywords/>
  <dc:description/>
  <cp:lastModifiedBy>Pogorelsky, Igor</cp:lastModifiedBy>
  <cp:revision>50</cp:revision>
  <dcterms:created xsi:type="dcterms:W3CDTF">2021-09-14T12:50:49Z</dcterms:created>
  <dcterms:modified xsi:type="dcterms:W3CDTF">2022-11-07T02:29:55Z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