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0" y="0"/>
            <a:ext cx="24384000" cy="13716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2" name="The Ion Channel Laser: Physics Advances and Experimental Plans"/>
          <p:cNvSpPr txBox="1"/>
          <p:nvPr/>
        </p:nvSpPr>
        <p:spPr>
          <a:xfrm>
            <a:off x="1206498" y="3994835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l">
              <a:lnSpc>
                <a:spcPct val="80000"/>
              </a:lnSpc>
              <a:defRPr b="1" spc="-176" sz="8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Ion Channel Laser:</a:t>
            </a:r>
            <a:br/>
            <a:r>
              <a:t>Physics Advances and Experimental Plans</a:t>
            </a:r>
          </a:p>
        </p:txBody>
      </p:sp>
      <p:sp>
        <p:nvSpPr>
          <p:cNvPr id="153" name="Claire Hansel1,*, Jacob Pierce2, Christopher Doss1, Valentina Lee1, Zhirong Huang3,4, Mark Hogan3, Warren Mori2, Michael Litos1"/>
          <p:cNvSpPr txBox="1"/>
          <p:nvPr>
            <p:ph type="subTitle" sz="quarter" idx="1"/>
          </p:nvPr>
        </p:nvSpPr>
        <p:spPr>
          <a:xfrm>
            <a:off x="1203921" y="8586310"/>
            <a:ext cx="17213987" cy="1344562"/>
          </a:xfrm>
          <a:prstGeom prst="rect">
            <a:avLst/>
          </a:prstGeom>
        </p:spPr>
        <p:txBody>
          <a:bodyPr/>
          <a:lstStyle/>
          <a:p>
            <a:pPr defTabSz="643889">
              <a:defRPr sz="429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Claire Hansel</a:t>
            </a:r>
            <a:r>
              <a:rPr baseline="31999"/>
              <a:t>1,*</a:t>
            </a:r>
            <a:r>
              <a:t>, Jacob Pierce</a:t>
            </a:r>
            <a:r>
              <a:rPr baseline="31999"/>
              <a:t>2</a:t>
            </a:r>
            <a:r>
              <a:t>, Christopher Doss</a:t>
            </a:r>
            <a:r>
              <a:rPr baseline="31999"/>
              <a:t>1</a:t>
            </a:r>
            <a:r>
              <a:t>, Valentina Lee</a:t>
            </a:r>
            <a:r>
              <a:rPr baseline="31999"/>
              <a:t>1</a:t>
            </a:r>
            <a:r>
              <a:t>, Zhirong Huang</a:t>
            </a:r>
            <a:r>
              <a:rPr baseline="31999"/>
              <a:t>3,4</a:t>
            </a:r>
            <a:r>
              <a:t>, Mark Hogan</a:t>
            </a:r>
            <a:r>
              <a:rPr baseline="31999"/>
              <a:t>3</a:t>
            </a:r>
            <a:r>
              <a:t>, Warren Mori</a:t>
            </a:r>
            <a:r>
              <a:rPr baseline="31999"/>
              <a:t>2</a:t>
            </a:r>
            <a:r>
              <a:t>, Michael Litos</a:t>
            </a:r>
            <a:r>
              <a:rPr baseline="31999"/>
              <a:t>1</a:t>
            </a:r>
          </a:p>
        </p:txBody>
      </p:sp>
      <p:sp>
        <p:nvSpPr>
          <p:cNvPr id="154" name="1University of Colorado Boulder…"/>
          <p:cNvSpPr txBox="1"/>
          <p:nvPr/>
        </p:nvSpPr>
        <p:spPr>
          <a:xfrm>
            <a:off x="1209078" y="9952146"/>
            <a:ext cx="21971001" cy="235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379729">
              <a:defRPr sz="253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University of Colorado Boulder</a:t>
            </a:r>
          </a:p>
          <a:p>
            <a:pPr algn="l" defTabSz="379729">
              <a:defRPr baseline="31999" sz="253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</a:t>
            </a:r>
            <a:r>
              <a:rPr baseline="0"/>
              <a:t>University of California Los Angeles</a:t>
            </a:r>
            <a:endParaRPr baseline="0"/>
          </a:p>
          <a:p>
            <a:pPr algn="l" defTabSz="379729">
              <a:defRPr baseline="31999" sz="253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</a:t>
            </a:r>
            <a:r>
              <a:rPr baseline="0"/>
              <a:t>SLAC National Accelerator Laboratory</a:t>
            </a:r>
            <a:endParaRPr baseline="0"/>
          </a:p>
          <a:p>
            <a:pPr algn="l" defTabSz="379729">
              <a:defRPr baseline="31999" sz="253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</a:t>
            </a:r>
            <a:r>
              <a:rPr baseline="0"/>
              <a:t>Stanford University</a:t>
            </a:r>
            <a:endParaRPr baseline="0"/>
          </a:p>
          <a:p>
            <a:pPr algn="l" defTabSz="379729">
              <a:defRPr baseline="31999" sz="253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aseline="0"/>
          </a:p>
          <a:p>
            <a:pPr algn="l" defTabSz="379729">
              <a:defRPr baseline="31999" sz="253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0"/>
              <a:t>*claire.hansel@colorado.edu</a:t>
            </a:r>
          </a:p>
        </p:txBody>
      </p:sp>
      <p:pic>
        <p:nvPicPr>
          <p:cNvPr id="155" name="Boulder one line reverse.png" descr="Boulder one line reverse.png"/>
          <p:cNvPicPr>
            <a:picLocks noChangeAspect="1"/>
          </p:cNvPicPr>
          <p:nvPr/>
        </p:nvPicPr>
        <p:blipFill>
          <a:blip r:embed="rId2">
            <a:extLst/>
          </a:blip>
          <a:srcRect l="420" t="5253" r="79691" b="5253"/>
          <a:stretch>
            <a:fillRect/>
          </a:stretch>
        </p:blipFill>
        <p:spPr>
          <a:xfrm>
            <a:off x="20414157" y="10076930"/>
            <a:ext cx="2762098" cy="2994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350.png" descr="350.png"/>
          <p:cNvPicPr>
            <a:picLocks noChangeAspect="0"/>
          </p:cNvPicPr>
          <p:nvPr/>
        </p:nvPicPr>
        <p:blipFill>
          <a:blip r:embed="rId3">
            <a:extLst/>
          </a:blip>
          <a:srcRect l="12472" t="14533" r="26558" b="12612"/>
          <a:stretch>
            <a:fillRect/>
          </a:stretch>
        </p:blipFill>
        <p:spPr>
          <a:xfrm flipH="1">
            <a:off x="-112099" y="1014163"/>
            <a:ext cx="24608019" cy="4414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CodeCogsEqn(13).png" descr="CodeCogsEqn(1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90596" y="2704843"/>
            <a:ext cx="5685328" cy="2179174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0" name="Effects of Strong Focusing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Effects of Strong Focusing</a:t>
            </a:r>
          </a:p>
        </p:txBody>
      </p:sp>
      <p:sp>
        <p:nvSpPr>
          <p:cNvPr id="241" name="Strong ion channel focusing → Small beam/radiation interaction area → Pierce parameter   at least an order of magnitude larger than in an FEL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Strong ion channel focusing → Small beam/radiation interaction area → </a:t>
            </a:r>
            <a:r>
              <a:rPr b="1"/>
              <a:t>Pierce parameter </a:t>
            </a:r>
            <a14:m>
              <m:oMath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</m:oMath>
            </a14:m>
            <a:r>
              <a:rPr b="1"/>
              <a:t> at least an order of magnitude larger than in an FEL.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1:</a:t>
            </a:r>
            <a:r>
              <a:t> Can lase with few energy spread beams (such as from LWFA).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2:</a:t>
            </a:r>
            <a:r>
              <a:t> Extremely short gain length.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3:</a:t>
            </a:r>
            <a:r>
              <a:t> Diffraction effects significant.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Other Consequences:</a:t>
            </a:r>
            <a:r>
              <a:t> Short cooperation length, special physics for </a:t>
            </a:r>
            <a14:m>
              <m:oMath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≳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0.2</m:t>
                </m:r>
              </m:oMath>
            </a14:m>
            <a:r>
              <a:t>, larger radiation bandwidth, spacecharge effects more significant.</a:t>
            </a:r>
            <a:endParaRPr sz="4800"/>
          </a:p>
        </p:txBody>
      </p:sp>
      <p:pic>
        <p:nvPicPr>
          <p:cNvPr id="242" name="Boulder one line reverse.pdf" descr="Boulder one line revers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3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244" name="Group" descr="Grou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51332" y="7316893"/>
            <a:ext cx="4363854" cy="1612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CodeCogsEqn(16).png" descr="CodeCogsEqn(16)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97733" y="10118717"/>
            <a:ext cx="9471052" cy="157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CodeCogsEqn(14).png" descr="CodeCogsEqn(14)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881051" y="5522900"/>
            <a:ext cx="1904419" cy="1353744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ectangle"/>
          <p:cNvSpPr/>
          <p:nvPr/>
        </p:nvSpPr>
        <p:spPr>
          <a:xfrm>
            <a:off x="819470" y="9700442"/>
            <a:ext cx="13039724" cy="30113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CodeCogsEqn(13).png" descr="CodeCogsEqn(1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90596" y="2704843"/>
            <a:ext cx="5685328" cy="217917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1" name="Effects of Strong Focusing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Effects of Strong Focusing</a:t>
            </a:r>
          </a:p>
        </p:txBody>
      </p:sp>
      <p:sp>
        <p:nvSpPr>
          <p:cNvPr id="252" name="Strong ion channel focusing → Small beam/radiation interaction area → Pierce parameter   at least an order of magnitude larger than in an FEL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Strong ion channel focusing → Small beam/radiation interaction area → </a:t>
            </a:r>
            <a:r>
              <a:rPr b="1"/>
              <a:t>Pierce parameter </a:t>
            </a:r>
            <a14:m>
              <m:oMath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</m:oMath>
            </a14:m>
            <a:r>
              <a:rPr b="1"/>
              <a:t> at least an order of magnitude larger than in an FEL.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1:</a:t>
            </a:r>
            <a:r>
              <a:t> Can lase with few energy spread beams (such as from LWFA).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2:</a:t>
            </a:r>
            <a:r>
              <a:t> Extremely short gain length.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3:</a:t>
            </a:r>
            <a:r>
              <a:t> Diffraction effects significant.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Other Consequences:</a:t>
            </a:r>
            <a:r>
              <a:t> Short cooperation length, special physics for </a:t>
            </a:r>
            <a14:m>
              <m:oMath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≳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0.2</m:t>
                </m:r>
              </m:oMath>
            </a14:m>
            <a:r>
              <a:t>, larger radiation bandwidth, spacecharge effects more significant.</a:t>
            </a:r>
            <a:endParaRPr sz="4800"/>
          </a:p>
        </p:txBody>
      </p:sp>
      <p:pic>
        <p:nvPicPr>
          <p:cNvPr id="253" name="Boulder one line reverse.pdf" descr="Boulder one line revers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3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255" name="Group" descr="Grou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51332" y="7316893"/>
            <a:ext cx="4363854" cy="1612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CodeCogsEqn(16).png" descr="CodeCogsEqn(16)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97733" y="10118717"/>
            <a:ext cx="9471052" cy="157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CodeCogsEqn(14).png" descr="CodeCogsEqn(14)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881051" y="5522900"/>
            <a:ext cx="1904419" cy="1353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0" name="Diffraction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Diffraction</a:t>
            </a:r>
          </a:p>
        </p:txBody>
      </p:sp>
      <p:sp>
        <p:nvSpPr>
          <p:cNvPr id="261" name="ICL gain length always longer than the Rayleigh length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gain length always longer than the Rayleigh length.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Small </a:t>
            </a:r>
            <a14:m>
              <m:oMath>
                <m:f>
                  <m:fPr>
                    <m:ctrlPr>
                      <a:rPr xmlns:a="http://schemas.openxmlformats.org/drawingml/2006/main" sz="5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lin"/>
                  </m:fPr>
                  <m:num>
                    <m:sSubSup>
                      <m:e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  <m:sup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p>
                    </m:sSubSup>
                  </m:num>
                  <m:den>
                    <m:sSub>
                      <m:e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den>
                </m:f>
              </m:oMath>
            </a14:m>
            <a:r>
              <a:t> ideal but not required for lasing.</a:t>
            </a:r>
          </a:p>
          <a:p>
            <a:pPr lvl="1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Power increase via gain is exponential </a:t>
            </a:r>
            <a14:m>
              <m:oMath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sSup>
                  <m:e>
                    <m:r>
                      <a:rPr xmlns:a="http://schemas.openxmlformats.org/drawingml/2006/main" sz="5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f>
                      <m:fPr>
                        <m:ctrlP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num>
                      <m:den>
                        <m:sSub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  <m:sub>
                            <m:r>
                              <a:rPr xmlns:a="http://schemas.openxmlformats.org/drawingml/2006/main" sz="5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G</m:t>
                            </m:r>
                          </m:sub>
                        </m:sSub>
                      </m:den>
                    </m:f>
                  </m:sup>
                </m:sSup>
              </m:oMath>
            </a14:m>
            <a:r>
              <a:t> </a:t>
            </a:r>
          </a:p>
          <a:p>
            <a:pPr lvl="1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Power loss via diffraction is inverse quadratic </a:t>
            </a:r>
            <a14:m>
              <m:oMath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sSup>
                  <m:e>
                    <m:d>
                      <m:dPr>
                        <m:ctrlP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e>
                            <m:r>
                              <a:rPr xmlns:a="http://schemas.openxmlformats.org/drawingml/2006/main" sz="5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xmlns:a="http://schemas.openxmlformats.org/drawingml/2006/main" sz="5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sSup>
                          <m:e>
                            <m:r>
                              <a:rPr xmlns:a="http://schemas.openxmlformats.org/drawingml/2006/main" sz="5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xmlns:a="http://schemas.openxmlformats.org/drawingml/2006/main" sz="5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e>
                  <m:sup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</m:oMath>
            </a14:m>
            <a:r>
              <a:t>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Theory and simulations show ICL feasibility despite diffraction (Davoine et al. 2018).</a:t>
            </a:r>
          </a:p>
        </p:txBody>
      </p:sp>
      <p:pic>
        <p:nvPicPr>
          <p:cNvPr id="262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4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</a:t>
            </a:r>
          </a:p>
        </p:txBody>
      </p:sp>
      <p:pic>
        <p:nvPicPr>
          <p:cNvPr id="264" name="CodeCogsEqn.png" descr="CodeCogsEq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46160" y="3049602"/>
            <a:ext cx="5933095" cy="1881836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Rectangle"/>
          <p:cNvSpPr/>
          <p:nvPr/>
        </p:nvSpPr>
        <p:spPr>
          <a:xfrm>
            <a:off x="635179" y="4133516"/>
            <a:ext cx="12891426" cy="84859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8" name="Diffraction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Diffraction</a:t>
            </a:r>
          </a:p>
        </p:txBody>
      </p:sp>
      <p:sp>
        <p:nvSpPr>
          <p:cNvPr id="269" name="ICL gain length always longer than the Rayleigh length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gain length always longer than the Rayleigh length.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Small </a:t>
            </a:r>
            <a14:m>
              <m:oMath>
                <m:f>
                  <m:fPr>
                    <m:ctrlPr>
                      <a:rPr xmlns:a="http://schemas.openxmlformats.org/drawingml/2006/main" sz="5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lin"/>
                  </m:fPr>
                  <m:num>
                    <m:sSubSup>
                      <m:e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  <m:sup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p>
                    </m:sSubSup>
                  </m:num>
                  <m:den>
                    <m:sSub>
                      <m:e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den>
                </m:f>
              </m:oMath>
            </a14:m>
            <a:r>
              <a:t> ideal but not required for lasing.</a:t>
            </a:r>
          </a:p>
          <a:p>
            <a:pPr lvl="1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Power increase via gain is exponential </a:t>
            </a:r>
            <a14:m>
              <m:oMath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sSup>
                  <m:e>
                    <m:r>
                      <a:rPr xmlns:a="http://schemas.openxmlformats.org/drawingml/2006/main" sz="5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f>
                      <m:fPr>
                        <m:ctrlP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num>
                      <m:den>
                        <m:sSub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  <m:sub>
                            <m:r>
                              <a:rPr xmlns:a="http://schemas.openxmlformats.org/drawingml/2006/main" sz="5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G</m:t>
                            </m:r>
                          </m:sub>
                        </m:sSub>
                      </m:den>
                    </m:f>
                  </m:sup>
                </m:sSup>
              </m:oMath>
            </a14:m>
            <a:r>
              <a:t> </a:t>
            </a:r>
          </a:p>
          <a:p>
            <a:pPr lvl="1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Power loss via diffraction is inverse quadratic </a:t>
            </a:r>
            <a14:m>
              <m:oMath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sSup>
                  <m:e>
                    <m:d>
                      <m:dPr>
                        <m:ctrlP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e>
                            <m:r>
                              <a:rPr xmlns:a="http://schemas.openxmlformats.org/drawingml/2006/main" sz="5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xmlns:a="http://schemas.openxmlformats.org/drawingml/2006/main" sz="5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sSup>
                          <m:e>
                            <m:r>
                              <a:rPr xmlns:a="http://schemas.openxmlformats.org/drawingml/2006/main" sz="5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xmlns:a="http://schemas.openxmlformats.org/drawingml/2006/main" sz="5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e>
                  <m:sup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</m:oMath>
            </a14:m>
            <a:r>
              <a:t>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Theory and simulations show ICL feasibility despite diffraction (Davoine et al. 2018).</a:t>
            </a:r>
          </a:p>
        </p:txBody>
      </p:sp>
      <p:pic>
        <p:nvPicPr>
          <p:cNvPr id="270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4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</a:t>
            </a:r>
          </a:p>
        </p:txBody>
      </p:sp>
      <p:pic>
        <p:nvPicPr>
          <p:cNvPr id="272" name="CodeCogsEqn.png" descr="CodeCogsEq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46160" y="3049602"/>
            <a:ext cx="5933095" cy="1881836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ctangle"/>
          <p:cNvSpPr/>
          <p:nvPr/>
        </p:nvSpPr>
        <p:spPr>
          <a:xfrm>
            <a:off x="819470" y="9689644"/>
            <a:ext cx="12891426" cy="3022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74" name="linear_6.png" descr="linear_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89790" y="6080452"/>
            <a:ext cx="9046022" cy="6784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linear_6.png" descr="linear_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89790" y="6080452"/>
            <a:ext cx="9046022" cy="6784518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8" name="Diffraction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Diffraction</a:t>
            </a:r>
          </a:p>
        </p:txBody>
      </p:sp>
      <p:sp>
        <p:nvSpPr>
          <p:cNvPr id="279" name="ICL gain length always longer than the Rayleigh length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gain length always longer than the Rayleigh length.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Small </a:t>
            </a:r>
            <a14:m>
              <m:oMath>
                <m:f>
                  <m:fPr>
                    <m:ctrlPr>
                      <a:rPr xmlns:a="http://schemas.openxmlformats.org/drawingml/2006/main" sz="5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lin"/>
                  </m:fPr>
                  <m:num>
                    <m:sSubSup>
                      <m:e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  <m:sup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p>
                    </m:sSubSup>
                  </m:num>
                  <m:den>
                    <m:sSub>
                      <m:e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den>
                </m:f>
              </m:oMath>
            </a14:m>
            <a:r>
              <a:t> ideal but not required for lasing.</a:t>
            </a:r>
          </a:p>
          <a:p>
            <a:pPr lvl="1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Power increase via gain is exponential </a:t>
            </a:r>
            <a14:m>
              <m:oMath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sSup>
                  <m:e>
                    <m:r>
                      <a:rPr xmlns:a="http://schemas.openxmlformats.org/drawingml/2006/main" sz="5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f>
                      <m:fPr>
                        <m:ctrlP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r>
                          <a:rPr xmlns:a="http://schemas.openxmlformats.org/drawingml/2006/mai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num>
                      <m:den>
                        <m:sSub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  <m:sub>
                            <m:r>
                              <a:rPr xmlns:a="http://schemas.openxmlformats.org/drawingml/2006/main" sz="5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G</m:t>
                            </m:r>
                          </m:sub>
                        </m:sSub>
                      </m:den>
                    </m:f>
                  </m:sup>
                </m:sSup>
              </m:oMath>
            </a14:m>
            <a:r>
              <a:t> </a:t>
            </a:r>
          </a:p>
          <a:p>
            <a:pPr lvl="1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Power loss via diffraction is inverse quadratic </a:t>
            </a:r>
            <a14:m>
              <m:oMath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sSup>
                  <m:e>
                    <m:d>
                      <m:dPr>
                        <m:ctrlP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e>
                            <m:r>
                              <a:rPr xmlns:a="http://schemas.openxmlformats.org/drawingml/2006/main" sz="5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xmlns:a="http://schemas.openxmlformats.org/drawingml/2006/main" sz="5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sSup>
                          <m:e>
                            <m:r>
                              <a:rPr xmlns:a="http://schemas.openxmlformats.org/drawingml/2006/main" sz="5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xmlns:a="http://schemas.openxmlformats.org/drawingml/2006/main" sz="5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e>
                  <m:sup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</m:oMath>
            </a14:m>
            <a:r>
              <a:t>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Theory and simulations show ICL feasibility despite diffraction (Davoine et al. 2018).</a:t>
            </a:r>
          </a:p>
        </p:txBody>
      </p:sp>
      <p:pic>
        <p:nvPicPr>
          <p:cNvPr id="280" name="Boulder one line reverse.pdf" descr="Boulder one line revers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4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</a:t>
            </a:r>
          </a:p>
        </p:txBody>
      </p:sp>
      <p:pic>
        <p:nvPicPr>
          <p:cNvPr id="282" name="CodeCogsEqn.png" descr="CodeCogsEq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46160" y="3049602"/>
            <a:ext cx="5933095" cy="1881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5" name="Electric vs Magnetic Fields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Electric vs Magnetic Fields</a:t>
            </a:r>
          </a:p>
        </p:txBody>
      </p:sp>
      <p:sp>
        <p:nvSpPr>
          <p:cNvPr id="286" name="ICL uses linear electric field, FEL uses period magnetic field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uses linear electric field, FEL uses period magnetic field.</a:t>
            </a:r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Two particles enter at different transverse positions</a:t>
            </a:r>
          </a:p>
          <a:p>
            <a:pPr lvl="1" marL="938783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FEL: same oscillation amplitude → same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K</m:t>
                </m:r>
              </m:oMath>
            </a14:m>
            <a:r>
              <a:t> → same resonant wavelength </a:t>
            </a:r>
            <a14:m>
              <m:oMath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</m:oMath>
            </a14:m>
            <a:r>
              <a:t>.</a:t>
            </a:r>
          </a:p>
          <a:p>
            <a:pPr lvl="1" marL="938783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ICL: different oscillation amplitudes → different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K</m:t>
                </m:r>
              </m:oMath>
            </a14:m>
            <a:r>
              <a:t>s → different resonant wavelengths </a:t>
            </a:r>
            <a14:m>
              <m:oMath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</m:oMath>
            </a14:m>
            <a:r>
              <a:t>.</a:t>
            </a:r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Resonant wavelength spread constraint </a:t>
            </a:r>
            <a14:m>
              <m:oMath>
                <m:sSub>
                  <m:e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σ</m:t>
                    </m:r>
                  </m:e>
                  <m:sub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sub>
                </m:sSub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</m:oMath>
            </a14:m>
            <a:r>
              <a:t> implies constraint on maximum transverse oscillation amplitude </a:t>
            </a:r>
            <a14:m>
              <m:oMath>
                <m:sSub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sub>
                </m:sSub>
              </m:oMath>
            </a14:m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69391" indent="-469391" defTabSz="1877520">
              <a:spcBef>
                <a:spcPts val="3400"/>
              </a:spcBef>
              <a:defRPr b="1"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This is the most stringent condition for lasing in an ICL!</a:t>
            </a:r>
          </a:p>
        </p:txBody>
      </p:sp>
      <p:pic>
        <p:nvPicPr>
          <p:cNvPr id="287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5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5</a:t>
            </a:r>
          </a:p>
        </p:txBody>
      </p:sp>
      <p:pic>
        <p:nvPicPr>
          <p:cNvPr id="289" name="CodeCogsEqn(8).png" descr="CodeCogsEqn(8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8621" y="8980673"/>
            <a:ext cx="4559698" cy="1976103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Rectangle"/>
          <p:cNvSpPr/>
          <p:nvPr/>
        </p:nvSpPr>
        <p:spPr>
          <a:xfrm>
            <a:off x="3995794" y="8887875"/>
            <a:ext cx="5665352" cy="240310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1" name="Rectangle"/>
          <p:cNvSpPr/>
          <p:nvPr/>
        </p:nvSpPr>
        <p:spPr>
          <a:xfrm>
            <a:off x="893619" y="3557739"/>
            <a:ext cx="12891426" cy="90631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creen Shot 2022-11-01 at 1.32.26 PM.png" descr="Screen Shot 2022-11-01 at 1.32.26 PM.png"/>
          <p:cNvPicPr>
            <a:picLocks noChangeAspect="1"/>
          </p:cNvPicPr>
          <p:nvPr/>
        </p:nvPicPr>
        <p:blipFill>
          <a:blip r:embed="rId2">
            <a:extLst/>
          </a:blip>
          <a:srcRect l="52399" t="0" r="0" b="0"/>
          <a:stretch>
            <a:fillRect/>
          </a:stretch>
        </p:blipFill>
        <p:spPr>
          <a:xfrm>
            <a:off x="14321682" y="7178350"/>
            <a:ext cx="8116161" cy="5949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Screen Shot 2022-11-01 at 1.32.26 PM.png" descr="Screen Shot 2022-11-01 at 1.32.26 PM.png"/>
          <p:cNvPicPr>
            <a:picLocks noChangeAspect="1"/>
          </p:cNvPicPr>
          <p:nvPr/>
        </p:nvPicPr>
        <p:blipFill>
          <a:blip r:embed="rId2">
            <a:extLst/>
          </a:blip>
          <a:srcRect l="0" t="0" r="55097" b="5320"/>
          <a:stretch>
            <a:fillRect/>
          </a:stretch>
        </p:blipFill>
        <p:spPr>
          <a:xfrm>
            <a:off x="14199432" y="2012559"/>
            <a:ext cx="8116210" cy="597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6" name="Electric vs Magnetic Fields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Electric vs Magnetic Fields</a:t>
            </a:r>
          </a:p>
        </p:txBody>
      </p:sp>
      <p:sp>
        <p:nvSpPr>
          <p:cNvPr id="297" name="ICL uses linear electric field, FEL uses period magnetic field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uses linear electric field, FEL uses period magnetic field.</a:t>
            </a:r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Two particles enter at different transverse positions</a:t>
            </a:r>
          </a:p>
          <a:p>
            <a:pPr lvl="1" marL="938783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FEL: same oscillation amplitude → same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K</m:t>
                </m:r>
              </m:oMath>
            </a14:m>
            <a:r>
              <a:t> → same resonant wavelength </a:t>
            </a:r>
            <a14:m>
              <m:oMath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</m:oMath>
            </a14:m>
            <a:r>
              <a:t>.</a:t>
            </a:r>
          </a:p>
          <a:p>
            <a:pPr lvl="1" marL="938783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ICL: different oscillation amplitudes → different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K</m:t>
                </m:r>
              </m:oMath>
            </a14:m>
            <a:r>
              <a:t>s → different resonant wavelengths </a:t>
            </a:r>
            <a14:m>
              <m:oMath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</m:oMath>
            </a14:m>
            <a:r>
              <a:t>.</a:t>
            </a:r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Resonant wavelength spread constraint </a:t>
            </a:r>
            <a14:m>
              <m:oMath>
                <m:sSub>
                  <m:e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σ</m:t>
                    </m:r>
                  </m:e>
                  <m:sub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sub>
                </m:sSub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</m:oMath>
            </a14:m>
            <a:r>
              <a:t> implies constraint on maximum transverse oscillation amplitude </a:t>
            </a:r>
            <a14:m>
              <m:oMath>
                <m:sSub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sub>
                </m:sSub>
              </m:oMath>
            </a14:m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69391" indent="-469391" defTabSz="1877520">
              <a:spcBef>
                <a:spcPts val="3400"/>
              </a:spcBef>
              <a:defRPr b="1"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This is the most stringent condition for lasing in an ICL!</a:t>
            </a:r>
          </a:p>
        </p:txBody>
      </p:sp>
      <p:pic>
        <p:nvPicPr>
          <p:cNvPr id="298" name="Boulder one line reverse.pdf" descr="Boulder one line revers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5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00" name="FEL"/>
          <p:cNvSpPr txBox="1"/>
          <p:nvPr/>
        </p:nvSpPr>
        <p:spPr>
          <a:xfrm>
            <a:off x="17829840" y="6921749"/>
            <a:ext cx="855279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FEL</a:t>
            </a:r>
          </a:p>
        </p:txBody>
      </p:sp>
      <p:sp>
        <p:nvSpPr>
          <p:cNvPr id="301" name="ICL"/>
          <p:cNvSpPr txBox="1"/>
          <p:nvPr/>
        </p:nvSpPr>
        <p:spPr>
          <a:xfrm>
            <a:off x="17861559" y="12539833"/>
            <a:ext cx="791841" cy="51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ICL</a:t>
            </a:r>
          </a:p>
        </p:txBody>
      </p:sp>
      <p:pic>
        <p:nvPicPr>
          <p:cNvPr id="302" name="CodeCogsEqn(8).png" descr="CodeCogsEqn(8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8621" y="8980673"/>
            <a:ext cx="4559698" cy="1976103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Rectangle"/>
          <p:cNvSpPr/>
          <p:nvPr/>
        </p:nvSpPr>
        <p:spPr>
          <a:xfrm>
            <a:off x="3995794" y="8887875"/>
            <a:ext cx="5665352" cy="240310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4" name="Rectangle"/>
          <p:cNvSpPr/>
          <p:nvPr/>
        </p:nvSpPr>
        <p:spPr>
          <a:xfrm>
            <a:off x="893619" y="7316553"/>
            <a:ext cx="12891426" cy="53043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Screen Shot 2022-11-01 at 1.32.26 PM.png" descr="Screen Shot 2022-11-01 at 1.32.26 PM.png"/>
          <p:cNvPicPr>
            <a:picLocks noChangeAspect="1"/>
          </p:cNvPicPr>
          <p:nvPr/>
        </p:nvPicPr>
        <p:blipFill>
          <a:blip r:embed="rId2">
            <a:extLst/>
          </a:blip>
          <a:srcRect l="52399" t="0" r="0" b="0"/>
          <a:stretch>
            <a:fillRect/>
          </a:stretch>
        </p:blipFill>
        <p:spPr>
          <a:xfrm>
            <a:off x="14321682" y="7178350"/>
            <a:ext cx="8116161" cy="5949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creen Shot 2022-11-01 at 1.32.26 PM.png" descr="Screen Shot 2022-11-01 at 1.32.26 PM.png"/>
          <p:cNvPicPr>
            <a:picLocks noChangeAspect="1"/>
          </p:cNvPicPr>
          <p:nvPr/>
        </p:nvPicPr>
        <p:blipFill>
          <a:blip r:embed="rId2">
            <a:extLst/>
          </a:blip>
          <a:srcRect l="0" t="0" r="55097" b="5320"/>
          <a:stretch>
            <a:fillRect/>
          </a:stretch>
        </p:blipFill>
        <p:spPr>
          <a:xfrm>
            <a:off x="14199432" y="2012559"/>
            <a:ext cx="8116210" cy="597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9" name="Electric vs Magnetic Fields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Electric vs Magnetic Fields</a:t>
            </a:r>
          </a:p>
        </p:txBody>
      </p:sp>
      <p:sp>
        <p:nvSpPr>
          <p:cNvPr id="310" name="ICL uses linear electric field, FEL uses period magnetic field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uses linear electric field, FEL uses period magnetic field.</a:t>
            </a:r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Two particles enter at different transverse positions</a:t>
            </a:r>
          </a:p>
          <a:p>
            <a:pPr lvl="1" marL="938783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FEL: same oscillation amplitude → same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K</m:t>
                </m:r>
              </m:oMath>
            </a14:m>
            <a:r>
              <a:t> → same resonant wavelength </a:t>
            </a:r>
            <a14:m>
              <m:oMath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</m:oMath>
            </a14:m>
            <a:r>
              <a:t>.</a:t>
            </a:r>
          </a:p>
          <a:p>
            <a:pPr lvl="1" marL="938783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ICL: different oscillation amplitudes → different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K</m:t>
                </m:r>
              </m:oMath>
            </a14:m>
            <a:r>
              <a:t>s → different resonant wavelengths </a:t>
            </a:r>
            <a14:m>
              <m:oMath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</m:oMath>
            </a14:m>
            <a:r>
              <a:t>.</a:t>
            </a:r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Resonant wavelength spread constraint </a:t>
            </a:r>
            <a14:m>
              <m:oMath>
                <m:sSub>
                  <m:e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σ</m:t>
                    </m:r>
                  </m:e>
                  <m:sub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sub>
                </m:sSub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3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</m:oMath>
            </a14:m>
            <a:r>
              <a:t> implies constraint on maximum transverse oscillation amplitude </a:t>
            </a:r>
            <a14:m>
              <m:oMath>
                <m:sSub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sub>
                </m:sSub>
              </m:oMath>
            </a14:m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69391" indent="-469391" defTabSz="1877520">
              <a:spcBef>
                <a:spcPts val="3400"/>
              </a:spcBef>
              <a:defRPr sz="3696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69391" indent="-469391" defTabSz="1877520">
              <a:spcBef>
                <a:spcPts val="3400"/>
              </a:spcBef>
              <a:defRPr b="1" sz="369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This is the most stringent condition for lasing in an ICL!</a:t>
            </a:r>
          </a:p>
        </p:txBody>
      </p:sp>
      <p:pic>
        <p:nvPicPr>
          <p:cNvPr id="311" name="Boulder one line reverse.pdf" descr="Boulder one line revers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5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13" name="FEL"/>
          <p:cNvSpPr txBox="1"/>
          <p:nvPr/>
        </p:nvSpPr>
        <p:spPr>
          <a:xfrm>
            <a:off x="17829840" y="6921749"/>
            <a:ext cx="855279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FEL</a:t>
            </a:r>
          </a:p>
        </p:txBody>
      </p:sp>
      <p:sp>
        <p:nvSpPr>
          <p:cNvPr id="314" name="ICL"/>
          <p:cNvSpPr txBox="1"/>
          <p:nvPr/>
        </p:nvSpPr>
        <p:spPr>
          <a:xfrm>
            <a:off x="17861559" y="12539833"/>
            <a:ext cx="791841" cy="51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ICL</a:t>
            </a:r>
          </a:p>
        </p:txBody>
      </p:sp>
      <p:pic>
        <p:nvPicPr>
          <p:cNvPr id="315" name="CodeCogsEqn(8).png" descr="CodeCogsEqn(8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8621" y="8980673"/>
            <a:ext cx="4559698" cy="1976103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Rectangle"/>
          <p:cNvSpPr/>
          <p:nvPr/>
        </p:nvSpPr>
        <p:spPr>
          <a:xfrm>
            <a:off x="3995794" y="8887875"/>
            <a:ext cx="5665352" cy="240310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"/>
          <p:cNvGrpSpPr/>
          <p:nvPr/>
        </p:nvGrpSpPr>
        <p:grpSpPr>
          <a:xfrm>
            <a:off x="-12700" y="1752600"/>
            <a:ext cx="24409400" cy="11988800"/>
            <a:chOff x="0" y="0"/>
            <a:chExt cx="24409400" cy="11988800"/>
          </a:xfrm>
        </p:grpSpPr>
        <p:graphicFrame>
          <p:nvGraphicFramePr>
            <p:cNvPr id="318" name="Table"/>
            <p:cNvGraphicFramePr/>
            <p:nvPr/>
          </p:nvGraphicFramePr>
          <p:xfrm>
            <a:off x="0" y="0"/>
            <a:ext cx="24409400" cy="11988800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3843145"/>
                  <a:gridCol w="3834647"/>
                  <a:gridCol w="5515721"/>
                  <a:gridCol w="5511304"/>
                  <a:gridCol w="5650011"/>
                </a:tblGrid>
                <a:tr h="1525905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Type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FEL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Matched ICL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Optimally Overfocused ICL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“Half-Annulus” ICL</a:t>
                        </a:r>
                      </a:p>
                    </a:txBody>
                    <a:tcPr marL="50800" marR="50800" marT="50800" marB="50800" anchor="ctr" anchorCtr="0" horzOverflow="overflow"/>
                  </a:tc>
                </a:tr>
                <a:tr h="6395581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Phase Space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  <a:tr h="2424942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Emittance Constraint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  <a:tr h="1593356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λ = 1 nm, E = 10 GeV
ρ = 0.05, K = 2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</a:tbl>
            </a:graphicData>
          </a:graphic>
        </p:graphicFrame>
        <p:pic>
          <p:nvPicPr>
            <p:cNvPr id="319" name="Screen Shot 2022-11-05 at 1.31.33 PM.png" descr="Screen Shot 2022-11-05 at 1.31.33 PM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7799" t="7687" r="7799" b="3811"/>
            <a:stretch>
              <a:fillRect/>
            </a:stretch>
          </p:blipFill>
          <p:spPr>
            <a:xfrm>
              <a:off x="7856299" y="2027950"/>
              <a:ext cx="5000915" cy="512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" name="CodeCogsEqn(12).png" descr="CodeCogsEqn(12)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99657" y="8727201"/>
              <a:ext cx="1843872" cy="1144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1" name="Screen Shot 2022-11-05 at 1.31.36 PM.png" descr="Screen Shot 2022-11-05 at 1.31.36 PM.pn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0903" t="6064" r="8375" b="6064"/>
            <a:stretch>
              <a:fillRect/>
            </a:stretch>
          </p:blipFill>
          <p:spPr>
            <a:xfrm>
              <a:off x="13479796" y="2027950"/>
              <a:ext cx="5006528" cy="5124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Screen Shot 2022-11-05 at 1.31.39 PM.png" descr="Screen Shot 2022-11-05 at 1.31.39 PM.pn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6390" t="7380" r="6390" b="3537"/>
            <a:stretch>
              <a:fillRect/>
            </a:stretch>
          </p:blipFill>
          <p:spPr>
            <a:xfrm>
              <a:off x="18929399" y="2027950"/>
              <a:ext cx="5034493" cy="5124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" name="CodeCogsEqn(9).png" descr="CodeCogsEqn(9)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574341" y="8378122"/>
              <a:ext cx="3560592" cy="1433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CodeCogsEqn(10).png" descr="CodeCogsEqn(10)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965745" y="8345661"/>
              <a:ext cx="4338304" cy="1498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CodeCogsEqn(11).png" descr="CodeCogsEqn(11)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373776" y="8522211"/>
              <a:ext cx="1883525" cy="1144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CodeCogsEqn(8).png" descr="CodeCogsEqn(8)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317553" y="11037006"/>
              <a:ext cx="2660837" cy="470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CodeCogsEqn(9).png" descr="CodeCogsEqn(9)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9014100" y="11037006"/>
              <a:ext cx="2681074" cy="470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8" name="CodeCogsEqn(10).png" descr="CodeCogsEqn(10)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4600668" y="11037006"/>
              <a:ext cx="2618723" cy="470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" name="CodeCogsEqn(11).png" descr="CodeCogsEqn(11)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9863703" y="11037006"/>
              <a:ext cx="2903671" cy="470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1" name="Rectangle"/>
          <p:cNvSpPr/>
          <p:nvPr/>
        </p:nvSpPr>
        <p:spPr>
          <a:xfrm>
            <a:off x="13213939" y="1962199"/>
            <a:ext cx="11213910" cy="121985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2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3" name="Phase Space Shaping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Phase Space Shaping</a:t>
            </a:r>
          </a:p>
        </p:txBody>
      </p:sp>
      <p:pic>
        <p:nvPicPr>
          <p:cNvPr id="334" name="Boulder one line reverse.pdf" descr="Boulder one line revers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Line"/>
          <p:cNvSpPr/>
          <p:nvPr/>
        </p:nvSpPr>
        <p:spPr>
          <a:xfrm flipV="1">
            <a:off x="3850569" y="3303290"/>
            <a:ext cx="3840174" cy="638097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6" name="6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"/>
          <p:cNvGrpSpPr/>
          <p:nvPr/>
        </p:nvGrpSpPr>
        <p:grpSpPr>
          <a:xfrm>
            <a:off x="-12700" y="1752600"/>
            <a:ext cx="24409400" cy="11988800"/>
            <a:chOff x="0" y="0"/>
            <a:chExt cx="24409400" cy="11988800"/>
          </a:xfrm>
        </p:grpSpPr>
        <p:graphicFrame>
          <p:nvGraphicFramePr>
            <p:cNvPr id="338" name="Table"/>
            <p:cNvGraphicFramePr/>
            <p:nvPr/>
          </p:nvGraphicFramePr>
          <p:xfrm>
            <a:off x="0" y="0"/>
            <a:ext cx="24409400" cy="11988800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3843145"/>
                  <a:gridCol w="3834647"/>
                  <a:gridCol w="5515721"/>
                  <a:gridCol w="5511304"/>
                  <a:gridCol w="5650011"/>
                </a:tblGrid>
                <a:tr h="1525905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Type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FEL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Matched ICL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Optimally Overfocused ICL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“Half-Annulus” ICL</a:t>
                        </a:r>
                      </a:p>
                    </a:txBody>
                    <a:tcPr marL="50800" marR="50800" marT="50800" marB="50800" anchor="ctr" anchorCtr="0" horzOverflow="overflow"/>
                  </a:tc>
                </a:tr>
                <a:tr h="6395581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Phase Space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  <a:tr h="2424942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Emittance Constraint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  <a:tr h="1593356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λ = 1 nm, E = 10 GeV
ρ = 0.05, K = 2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</a:tbl>
            </a:graphicData>
          </a:graphic>
        </p:graphicFrame>
        <p:pic>
          <p:nvPicPr>
            <p:cNvPr id="339" name="Screen Shot 2022-11-05 at 1.31.33 PM.png" descr="Screen Shot 2022-11-05 at 1.31.33 PM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7799" t="7687" r="7799" b="3811"/>
            <a:stretch>
              <a:fillRect/>
            </a:stretch>
          </p:blipFill>
          <p:spPr>
            <a:xfrm>
              <a:off x="7856299" y="2027950"/>
              <a:ext cx="5000915" cy="512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CodeCogsEqn(12).png" descr="CodeCogsEqn(12)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99657" y="8727201"/>
              <a:ext cx="1843872" cy="1144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Screen Shot 2022-11-05 at 1.31.36 PM.png" descr="Screen Shot 2022-11-05 at 1.31.36 PM.pn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0903" t="6064" r="8375" b="6064"/>
            <a:stretch>
              <a:fillRect/>
            </a:stretch>
          </p:blipFill>
          <p:spPr>
            <a:xfrm>
              <a:off x="13479796" y="2027950"/>
              <a:ext cx="5006528" cy="5124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Screen Shot 2022-11-05 at 1.31.39 PM.png" descr="Screen Shot 2022-11-05 at 1.31.39 PM.pn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6390" t="7380" r="6390" b="3537"/>
            <a:stretch>
              <a:fillRect/>
            </a:stretch>
          </p:blipFill>
          <p:spPr>
            <a:xfrm>
              <a:off x="18929399" y="2027950"/>
              <a:ext cx="5034493" cy="5124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CodeCogsEqn(9).png" descr="CodeCogsEqn(9)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574341" y="8378122"/>
              <a:ext cx="3560592" cy="1433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CodeCogsEqn(10).png" descr="CodeCogsEqn(10)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965745" y="8345661"/>
              <a:ext cx="4338304" cy="1498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CodeCogsEqn(11).png" descr="CodeCogsEqn(11)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373776" y="8522211"/>
              <a:ext cx="1883525" cy="1144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CodeCogsEqn(8).png" descr="CodeCogsEqn(8)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317553" y="11037006"/>
              <a:ext cx="2660837" cy="470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CodeCogsEqn(9).png" descr="CodeCogsEqn(9)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9014100" y="11037006"/>
              <a:ext cx="2681074" cy="470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CodeCogsEqn(10).png" descr="CodeCogsEqn(10)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4600668" y="11037006"/>
              <a:ext cx="2618723" cy="470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CodeCogsEqn(11).png" descr="CodeCogsEqn(11)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9863703" y="11037006"/>
              <a:ext cx="2903671" cy="470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1" name="Rectangle"/>
          <p:cNvSpPr/>
          <p:nvPr/>
        </p:nvSpPr>
        <p:spPr>
          <a:xfrm>
            <a:off x="18752117" y="1962199"/>
            <a:ext cx="5675732" cy="121985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2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3" name="Phase Space Shaping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Phase Space Shaping</a:t>
            </a:r>
          </a:p>
        </p:txBody>
      </p:sp>
      <p:pic>
        <p:nvPicPr>
          <p:cNvPr id="354" name="Boulder one line reverse.pdf" descr="Boulder one line revers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Line"/>
          <p:cNvSpPr/>
          <p:nvPr/>
        </p:nvSpPr>
        <p:spPr>
          <a:xfrm flipV="1">
            <a:off x="3850569" y="3303290"/>
            <a:ext cx="3840174" cy="638097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6" name="6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9" name="What is an Ion Channel Laser?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What is an Ion Channel Laser?</a:t>
            </a:r>
          </a:p>
        </p:txBody>
      </p:sp>
      <p:sp>
        <p:nvSpPr>
          <p:cNvPr id="160" name="Similar to the FEL, but the magnetic undulator is replaced with the uniform ion channel inside a blowout regime plasma bubble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Similar to the FEL, but the magnetic undulator is replaced with the uniform ion channel inside a blowout regime plasma bubble.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Betatron wavelength </a:t>
            </a:r>
            <a14:m>
              <m:oMath>
                <m:sSub>
                  <m:e>
                    <m:r>
                      <a:rPr xmlns:a="http://schemas.openxmlformats.org/drawingml/2006/main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e>
                  <m:sub>
                    <m:r>
                      <a:rPr xmlns:a="http://schemas.openxmlformats.org/drawingml/2006/main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β</m:t>
                    </m:r>
                  </m:sub>
                </m:sSub>
              </m:oMath>
            </a14:m>
            <a:r>
              <a:t> analogous to FEL undulator period </a:t>
            </a:r>
            <a14:m>
              <m:oMath>
                <m:sSub>
                  <m:e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e>
                  <m:sub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</m:sub>
                </m:sSub>
              </m:oMath>
            </a14:m>
            <a:r>
              <a:t>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physics is broadly similar to FEL physics, but many subtle and important differences exist.</a:t>
            </a:r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Can lase in extremely short distances (meter or less) and with large energy spread (a few percent).</a:t>
            </a:r>
          </a:p>
        </p:txBody>
      </p:sp>
      <p:pic>
        <p:nvPicPr>
          <p:cNvPr id="161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1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163" name="Screen Shot 2022-11-04 at 12.46.53 PM.png" descr="Screen Shot 2022-11-04 at 12.46.5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24183" y="2831619"/>
            <a:ext cx="10795001" cy="593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Rectangle"/>
          <p:cNvSpPr/>
          <p:nvPr/>
        </p:nvSpPr>
        <p:spPr>
          <a:xfrm>
            <a:off x="1064232" y="4645308"/>
            <a:ext cx="12550200" cy="802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371" name="Group"/>
          <p:cNvGrpSpPr/>
          <p:nvPr/>
        </p:nvGrpSpPr>
        <p:grpSpPr>
          <a:xfrm>
            <a:off x="-12700" y="1752600"/>
            <a:ext cx="24409400" cy="11988800"/>
            <a:chOff x="0" y="0"/>
            <a:chExt cx="24409400" cy="11988800"/>
          </a:xfrm>
        </p:grpSpPr>
        <p:graphicFrame>
          <p:nvGraphicFramePr>
            <p:cNvPr id="359" name="Table"/>
            <p:cNvGraphicFramePr/>
            <p:nvPr/>
          </p:nvGraphicFramePr>
          <p:xfrm>
            <a:off x="0" y="0"/>
            <a:ext cx="24409400" cy="11988800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3843145"/>
                  <a:gridCol w="3834647"/>
                  <a:gridCol w="5515721"/>
                  <a:gridCol w="5511304"/>
                  <a:gridCol w="5650011"/>
                </a:tblGrid>
                <a:tr h="1525905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Type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FEL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Matched ICL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Optimally Overfocused ICL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“Half-Annulus” ICL</a:t>
                        </a:r>
                      </a:p>
                    </a:txBody>
                    <a:tcPr marL="50800" marR="50800" marT="50800" marB="50800" anchor="ctr" anchorCtr="0" horzOverflow="overflow"/>
                  </a:tc>
                </a:tr>
                <a:tr h="6395581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Phase Space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  <a:tr h="2424942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Emittance Constraint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  <a:tr h="1593356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rPr>
                          <a:t>λ = 1 nm, E = 10 GeV
ρ = 0.05, K = 2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320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</a:tbl>
            </a:graphicData>
          </a:graphic>
        </p:graphicFrame>
        <p:pic>
          <p:nvPicPr>
            <p:cNvPr id="360" name="Screen Shot 2022-11-05 at 1.31.33 PM.png" descr="Screen Shot 2022-11-05 at 1.31.33 PM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7799" t="7687" r="7799" b="3811"/>
            <a:stretch>
              <a:fillRect/>
            </a:stretch>
          </p:blipFill>
          <p:spPr>
            <a:xfrm>
              <a:off x="7856299" y="2027950"/>
              <a:ext cx="5000915" cy="512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" name="CodeCogsEqn(12).png" descr="CodeCogsEqn(12)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99657" y="8727201"/>
              <a:ext cx="1843872" cy="1144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2" name="Screen Shot 2022-11-05 at 1.31.36 PM.png" descr="Screen Shot 2022-11-05 at 1.31.36 PM.pn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0903" t="6064" r="8375" b="6064"/>
            <a:stretch>
              <a:fillRect/>
            </a:stretch>
          </p:blipFill>
          <p:spPr>
            <a:xfrm>
              <a:off x="13479796" y="2027950"/>
              <a:ext cx="5006528" cy="5124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Screen Shot 2022-11-05 at 1.31.39 PM.png" descr="Screen Shot 2022-11-05 at 1.31.39 PM.pn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6390" t="7380" r="6390" b="3537"/>
            <a:stretch>
              <a:fillRect/>
            </a:stretch>
          </p:blipFill>
          <p:spPr>
            <a:xfrm>
              <a:off x="18929399" y="2027950"/>
              <a:ext cx="5034493" cy="5124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CodeCogsEqn(9).png" descr="CodeCogsEqn(9)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574341" y="8378122"/>
              <a:ext cx="3560592" cy="1433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CodeCogsEqn(10).png" descr="CodeCogsEqn(10)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965745" y="8345661"/>
              <a:ext cx="4338304" cy="1498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CodeCogsEqn(11).png" descr="CodeCogsEqn(11)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373776" y="8522211"/>
              <a:ext cx="1883525" cy="1144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CodeCogsEqn(8).png" descr="CodeCogsEqn(8)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317553" y="11037006"/>
              <a:ext cx="2660837" cy="470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CodeCogsEqn(9).png" descr="CodeCogsEqn(9)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9014100" y="11037006"/>
              <a:ext cx="2681074" cy="470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CodeCogsEqn(10).png" descr="CodeCogsEqn(10)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4600668" y="11037006"/>
              <a:ext cx="2618723" cy="470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CodeCogsEqn(11).png" descr="CodeCogsEqn(11)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9863703" y="11037006"/>
              <a:ext cx="2903671" cy="470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2" name="Phase Space Shaping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Phase Space Shaping</a:t>
            </a:r>
          </a:p>
        </p:txBody>
      </p:sp>
      <p:pic>
        <p:nvPicPr>
          <p:cNvPr id="373" name="Boulder one line reverse.pdf" descr="Boulder one line revers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Line"/>
          <p:cNvSpPr/>
          <p:nvPr/>
        </p:nvSpPr>
        <p:spPr>
          <a:xfrm flipV="1">
            <a:off x="3850569" y="3303290"/>
            <a:ext cx="3840174" cy="638097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5" name="6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8" name="Miscellanea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Miscellanea</a:t>
            </a:r>
          </a:p>
        </p:txBody>
      </p:sp>
      <p:pic>
        <p:nvPicPr>
          <p:cNvPr id="379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7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7</a:t>
            </a:r>
          </a:p>
        </p:txBody>
      </p:sp>
      <p:pic>
        <p:nvPicPr>
          <p:cNvPr id="381" name="result.png" descr="result.png"/>
          <p:cNvPicPr>
            <a:picLocks noChangeAspect="1"/>
          </p:cNvPicPr>
          <p:nvPr/>
        </p:nvPicPr>
        <p:blipFill>
          <a:blip r:embed="rId3">
            <a:extLst/>
          </a:blip>
          <a:srcRect l="13376" t="13080" r="10486" b="11642"/>
          <a:stretch>
            <a:fillRect/>
          </a:stretch>
        </p:blipFill>
        <p:spPr>
          <a:xfrm>
            <a:off x="8553749" y="9389306"/>
            <a:ext cx="3517317" cy="2608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result2.png" descr="result2.png"/>
          <p:cNvPicPr>
            <a:picLocks noChangeAspect="1"/>
          </p:cNvPicPr>
          <p:nvPr/>
        </p:nvPicPr>
        <p:blipFill>
          <a:blip r:embed="rId4">
            <a:extLst/>
          </a:blip>
          <a:srcRect l="13665" t="13174" r="10622" b="11518"/>
          <a:stretch>
            <a:fillRect/>
          </a:stretch>
        </p:blipFill>
        <p:spPr>
          <a:xfrm>
            <a:off x="2324355" y="9389306"/>
            <a:ext cx="3496244" cy="2608153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Microsnaking"/>
          <p:cNvSpPr txBox="1"/>
          <p:nvPr/>
        </p:nvSpPr>
        <p:spPr>
          <a:xfrm>
            <a:off x="9126303" y="12150728"/>
            <a:ext cx="2372396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Microsnaking</a:t>
            </a:r>
          </a:p>
        </p:txBody>
      </p:sp>
      <p:sp>
        <p:nvSpPr>
          <p:cNvPr id="384" name="Microbunching"/>
          <p:cNvSpPr txBox="1"/>
          <p:nvPr/>
        </p:nvSpPr>
        <p:spPr>
          <a:xfrm>
            <a:off x="2759132" y="12150728"/>
            <a:ext cx="2626520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Microbunching</a:t>
            </a:r>
          </a:p>
        </p:txBody>
      </p:sp>
      <p:sp>
        <p:nvSpPr>
          <p:cNvPr id="385" name="ICL does not microbunch, it “microsnakes”.…"/>
          <p:cNvSpPr txBox="1"/>
          <p:nvPr/>
        </p:nvSpPr>
        <p:spPr>
          <a:xfrm>
            <a:off x="1333500" y="2762550"/>
            <a:ext cx="12265664" cy="6291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does not microbunch, it “microsnakes”.</a:t>
            </a:r>
          </a:p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Spacecharge effects are more significant in the ICL.</a:t>
            </a:r>
          </a:p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 may be possible to have the witness beam gently accelerate to replenish the energy lost to radiation. </a:t>
            </a:r>
          </a:p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ICLs are capable of producing linear, circular, or elliptically polarized light.</a:t>
            </a:r>
          </a:p>
        </p:txBody>
      </p:sp>
      <p:sp>
        <p:nvSpPr>
          <p:cNvPr id="386" name="Rectangle"/>
          <p:cNvSpPr/>
          <p:nvPr/>
        </p:nvSpPr>
        <p:spPr>
          <a:xfrm>
            <a:off x="1165916" y="3574746"/>
            <a:ext cx="13433983" cy="52815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9" name="Miscellanea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Miscellanea</a:t>
            </a:r>
          </a:p>
        </p:txBody>
      </p:sp>
      <p:pic>
        <p:nvPicPr>
          <p:cNvPr id="390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7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7</a:t>
            </a:r>
          </a:p>
        </p:txBody>
      </p:sp>
      <p:pic>
        <p:nvPicPr>
          <p:cNvPr id="392" name="result.png" descr="result.png"/>
          <p:cNvPicPr>
            <a:picLocks noChangeAspect="1"/>
          </p:cNvPicPr>
          <p:nvPr/>
        </p:nvPicPr>
        <p:blipFill>
          <a:blip r:embed="rId3">
            <a:extLst/>
          </a:blip>
          <a:srcRect l="13376" t="13080" r="10486" b="11642"/>
          <a:stretch>
            <a:fillRect/>
          </a:stretch>
        </p:blipFill>
        <p:spPr>
          <a:xfrm>
            <a:off x="8553749" y="9389306"/>
            <a:ext cx="3517317" cy="2608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result2.png" descr="result2.png"/>
          <p:cNvPicPr>
            <a:picLocks noChangeAspect="1"/>
          </p:cNvPicPr>
          <p:nvPr/>
        </p:nvPicPr>
        <p:blipFill>
          <a:blip r:embed="rId4">
            <a:extLst/>
          </a:blip>
          <a:srcRect l="13665" t="13174" r="10622" b="11518"/>
          <a:stretch>
            <a:fillRect/>
          </a:stretch>
        </p:blipFill>
        <p:spPr>
          <a:xfrm>
            <a:off x="2324355" y="9389306"/>
            <a:ext cx="3496244" cy="2608153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Microsnaking"/>
          <p:cNvSpPr txBox="1"/>
          <p:nvPr/>
        </p:nvSpPr>
        <p:spPr>
          <a:xfrm>
            <a:off x="9126303" y="12150728"/>
            <a:ext cx="2372396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Microsnaking</a:t>
            </a:r>
          </a:p>
        </p:txBody>
      </p:sp>
      <p:sp>
        <p:nvSpPr>
          <p:cNvPr id="395" name="Microbunching"/>
          <p:cNvSpPr txBox="1"/>
          <p:nvPr/>
        </p:nvSpPr>
        <p:spPr>
          <a:xfrm>
            <a:off x="2759132" y="12150728"/>
            <a:ext cx="2626520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Microbunching</a:t>
            </a:r>
          </a:p>
        </p:txBody>
      </p:sp>
      <p:sp>
        <p:nvSpPr>
          <p:cNvPr id="396" name="ICL does not microbunch, it “microsnakes”.…"/>
          <p:cNvSpPr txBox="1"/>
          <p:nvPr/>
        </p:nvSpPr>
        <p:spPr>
          <a:xfrm>
            <a:off x="1333500" y="2762550"/>
            <a:ext cx="12265664" cy="6291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does not microbunch, it “microsnakes”.</a:t>
            </a:r>
          </a:p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Spacecharge effects are more significant in the ICL.</a:t>
            </a:r>
          </a:p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 may be possible to have the witness beam gently accelerate to replenish the energy lost to radiation. </a:t>
            </a:r>
          </a:p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ICLs are capable of producing linear, circular, or elliptically polarized light.</a:t>
            </a:r>
          </a:p>
        </p:txBody>
      </p:sp>
      <p:sp>
        <p:nvSpPr>
          <p:cNvPr id="397" name="Rectangle"/>
          <p:cNvSpPr/>
          <p:nvPr/>
        </p:nvSpPr>
        <p:spPr>
          <a:xfrm>
            <a:off x="1165916" y="5508811"/>
            <a:ext cx="13433983" cy="33475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0" name="Miscellanea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Miscellanea</a:t>
            </a:r>
          </a:p>
        </p:txBody>
      </p:sp>
      <p:pic>
        <p:nvPicPr>
          <p:cNvPr id="401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7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7</a:t>
            </a:r>
          </a:p>
        </p:txBody>
      </p:sp>
      <p:pic>
        <p:nvPicPr>
          <p:cNvPr id="403" name="result.png" descr="result.png"/>
          <p:cNvPicPr>
            <a:picLocks noChangeAspect="1"/>
          </p:cNvPicPr>
          <p:nvPr/>
        </p:nvPicPr>
        <p:blipFill>
          <a:blip r:embed="rId3">
            <a:extLst/>
          </a:blip>
          <a:srcRect l="13376" t="13080" r="10486" b="11642"/>
          <a:stretch>
            <a:fillRect/>
          </a:stretch>
        </p:blipFill>
        <p:spPr>
          <a:xfrm>
            <a:off x="8553749" y="9389306"/>
            <a:ext cx="3517317" cy="2608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result2.png" descr="result2.png"/>
          <p:cNvPicPr>
            <a:picLocks noChangeAspect="1"/>
          </p:cNvPicPr>
          <p:nvPr/>
        </p:nvPicPr>
        <p:blipFill>
          <a:blip r:embed="rId4">
            <a:extLst/>
          </a:blip>
          <a:srcRect l="13665" t="13174" r="10622" b="11518"/>
          <a:stretch>
            <a:fillRect/>
          </a:stretch>
        </p:blipFill>
        <p:spPr>
          <a:xfrm>
            <a:off x="2324355" y="9389306"/>
            <a:ext cx="3496244" cy="2608153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Microsnaking"/>
          <p:cNvSpPr txBox="1"/>
          <p:nvPr/>
        </p:nvSpPr>
        <p:spPr>
          <a:xfrm>
            <a:off x="9126303" y="12150728"/>
            <a:ext cx="2372396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Microsnaking</a:t>
            </a:r>
          </a:p>
        </p:txBody>
      </p:sp>
      <p:sp>
        <p:nvSpPr>
          <p:cNvPr id="406" name="Microbunching"/>
          <p:cNvSpPr txBox="1"/>
          <p:nvPr/>
        </p:nvSpPr>
        <p:spPr>
          <a:xfrm>
            <a:off x="2759132" y="12150728"/>
            <a:ext cx="2626520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Microbunching</a:t>
            </a:r>
          </a:p>
        </p:txBody>
      </p:sp>
      <p:sp>
        <p:nvSpPr>
          <p:cNvPr id="407" name="ICL does not microbunch, it “microsnakes”.…"/>
          <p:cNvSpPr txBox="1"/>
          <p:nvPr/>
        </p:nvSpPr>
        <p:spPr>
          <a:xfrm>
            <a:off x="1333500" y="2762550"/>
            <a:ext cx="12265664" cy="6291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does not microbunch, it “microsnakes”.</a:t>
            </a:r>
          </a:p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Spacecharge effects are more significant in the ICL.</a:t>
            </a:r>
          </a:p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 may be possible to have the witness beam gently accelerate to replenish the energy lost to radiation. </a:t>
            </a:r>
          </a:p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ICLs are capable of producing linear, circular, or elliptically polarized light.</a:t>
            </a:r>
          </a:p>
        </p:txBody>
      </p:sp>
      <p:sp>
        <p:nvSpPr>
          <p:cNvPr id="408" name="Rectangle"/>
          <p:cNvSpPr/>
          <p:nvPr/>
        </p:nvSpPr>
        <p:spPr>
          <a:xfrm>
            <a:off x="1165916" y="7116436"/>
            <a:ext cx="13433983" cy="173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polangle1.png" descr="polangl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19580" y="6903012"/>
            <a:ext cx="6244927" cy="6244928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2" name="Miscellanea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Miscellanea</a:t>
            </a:r>
          </a:p>
        </p:txBody>
      </p:sp>
      <p:pic>
        <p:nvPicPr>
          <p:cNvPr id="413" name="Boulder one line reverse.pdf" descr="Boulder one line revers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7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7</a:t>
            </a:r>
          </a:p>
        </p:txBody>
      </p:sp>
      <p:pic>
        <p:nvPicPr>
          <p:cNvPr id="415" name="result.png" descr="result.png"/>
          <p:cNvPicPr>
            <a:picLocks noChangeAspect="1"/>
          </p:cNvPicPr>
          <p:nvPr/>
        </p:nvPicPr>
        <p:blipFill>
          <a:blip r:embed="rId4">
            <a:extLst/>
          </a:blip>
          <a:srcRect l="13376" t="13080" r="10486" b="11642"/>
          <a:stretch>
            <a:fillRect/>
          </a:stretch>
        </p:blipFill>
        <p:spPr>
          <a:xfrm>
            <a:off x="8553749" y="9389306"/>
            <a:ext cx="3517317" cy="2608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result2.png" descr="result2.png"/>
          <p:cNvPicPr>
            <a:picLocks noChangeAspect="1"/>
          </p:cNvPicPr>
          <p:nvPr/>
        </p:nvPicPr>
        <p:blipFill>
          <a:blip r:embed="rId5">
            <a:extLst/>
          </a:blip>
          <a:srcRect l="13665" t="13174" r="10622" b="11518"/>
          <a:stretch>
            <a:fillRect/>
          </a:stretch>
        </p:blipFill>
        <p:spPr>
          <a:xfrm>
            <a:off x="2324355" y="9389306"/>
            <a:ext cx="3496244" cy="2608153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Microsnaking"/>
          <p:cNvSpPr txBox="1"/>
          <p:nvPr/>
        </p:nvSpPr>
        <p:spPr>
          <a:xfrm>
            <a:off x="9126303" y="12150728"/>
            <a:ext cx="2372396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Microsnaking</a:t>
            </a:r>
          </a:p>
        </p:txBody>
      </p:sp>
      <p:sp>
        <p:nvSpPr>
          <p:cNvPr id="418" name="Microbunching"/>
          <p:cNvSpPr txBox="1"/>
          <p:nvPr/>
        </p:nvSpPr>
        <p:spPr>
          <a:xfrm>
            <a:off x="2759132" y="12150728"/>
            <a:ext cx="2626520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Microbunching</a:t>
            </a:r>
          </a:p>
        </p:txBody>
      </p:sp>
      <p:pic>
        <p:nvPicPr>
          <p:cNvPr id="419" name="Screen Shot 2022-11-07 at 9.50.55 AM.png" descr="Screen Shot 2022-11-07 at 9.50.55 AM.png"/>
          <p:cNvPicPr>
            <a:picLocks noChangeAspect="1"/>
          </p:cNvPicPr>
          <p:nvPr/>
        </p:nvPicPr>
        <p:blipFill>
          <a:blip r:embed="rId6">
            <a:extLst/>
          </a:blip>
          <a:srcRect l="1064" t="3480" r="2565" b="3480"/>
          <a:stretch>
            <a:fillRect/>
          </a:stretch>
        </p:blipFill>
        <p:spPr>
          <a:xfrm>
            <a:off x="15720014" y="2359971"/>
            <a:ext cx="6443978" cy="4393163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ICL does not microbunch, it “microsnakes”.…"/>
          <p:cNvSpPr txBox="1"/>
          <p:nvPr/>
        </p:nvSpPr>
        <p:spPr>
          <a:xfrm>
            <a:off x="1333500" y="2762550"/>
            <a:ext cx="12265664" cy="6291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does not microbunch, it “microsnakes”.</a:t>
            </a:r>
          </a:p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Spacecharge effects are more significant in the ICL.</a:t>
            </a:r>
          </a:p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 may be possible to have the witness beam gently accelerate to replenish the energy lost to radiation. </a:t>
            </a:r>
          </a:p>
          <a:p>
            <a:pPr marL="566927" indent="-566927" algn="l" defTabSz="2267655">
              <a:lnSpc>
                <a:spcPct val="90000"/>
              </a:lnSpc>
              <a:spcBef>
                <a:spcPts val="4100"/>
              </a:spcBef>
              <a:buSzPct val="123000"/>
              <a:buChar char="•"/>
              <a:defRPr sz="446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ICLs are capable of producing linear, circular, or elliptically polarized light.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3" name="Ion Channel Creation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Ion Channel Creation</a:t>
            </a:r>
          </a:p>
        </p:txBody>
      </p:sp>
      <p:sp>
        <p:nvSpPr>
          <p:cNvPr id="424" name="Narrow channel (wakeless) plasma required to prevent unwanted acceleration, hosing instability, and sampling of field nonlinearities. Can be ionized by a laser or the drive beam’s space charge.…"/>
          <p:cNvSpPr txBox="1"/>
          <p:nvPr>
            <p:ph type="body" sz="half" idx="1"/>
          </p:nvPr>
        </p:nvSpPr>
        <p:spPr>
          <a:xfrm>
            <a:off x="1206500" y="2635550"/>
            <a:ext cx="12265664" cy="738801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Narrow channel (wakeless) plasma required to prevent unwanted acceleration, hosing instability, and sampling of field nonlinearities. Can be ionized by a laser or the drive beam’s space charge.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Laser drivers cannot create an ion channel of sufficient length due to diffraction and dephasing, a drive beam is required.</a:t>
            </a:r>
          </a:p>
        </p:txBody>
      </p:sp>
      <p:pic>
        <p:nvPicPr>
          <p:cNvPr id="425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8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8</a:t>
            </a:r>
          </a:p>
        </p:txBody>
      </p:sp>
      <p:pic>
        <p:nvPicPr>
          <p:cNvPr id="42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26196" y="9155899"/>
            <a:ext cx="7041872" cy="3015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fixed_d_20um.png" descr="fixed_d_20um.png"/>
          <p:cNvPicPr>
            <a:picLocks noChangeAspect="1"/>
          </p:cNvPicPr>
          <p:nvPr/>
        </p:nvPicPr>
        <p:blipFill>
          <a:blip r:embed="rId4">
            <a:extLst/>
          </a:blip>
          <a:srcRect l="0" t="8797" r="0" b="0"/>
          <a:stretch>
            <a:fillRect/>
          </a:stretch>
        </p:blipFill>
        <p:spPr>
          <a:xfrm>
            <a:off x="14688464" y="2766736"/>
            <a:ext cx="8517439" cy="5826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1" name="Simulation Program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Simulation Program</a:t>
            </a:r>
          </a:p>
        </p:txBody>
      </p:sp>
      <p:sp>
        <p:nvSpPr>
          <p:cNvPr id="432" name="The only PIC simulations (Davoine et al. 2018) so far were done either in 2D or in 3D but with a contrived beam distribution. Spacecharge effects not accurately accounted for.…"/>
          <p:cNvSpPr txBox="1"/>
          <p:nvPr>
            <p:ph type="body" sz="half" idx="1"/>
          </p:nvPr>
        </p:nvSpPr>
        <p:spPr>
          <a:xfrm>
            <a:off x="1206500" y="2635550"/>
            <a:ext cx="10927402" cy="9868966"/>
          </a:xfrm>
          <a:prstGeom prst="rect">
            <a:avLst/>
          </a:prstGeom>
        </p:spPr>
        <p:txBody>
          <a:bodyPr/>
          <a:lstStyle/>
          <a:p>
            <a:pPr marL="536447" indent="-536447" defTabSz="2145738">
              <a:spcBef>
                <a:spcPts val="3900"/>
              </a:spcBef>
              <a:defRPr sz="4224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only PIC simulations (Davoine et al. 2018) so far were done either in 2D or in 3D but with a contrived beam distribution. Spacecharge effects not accurately accounted for.</a:t>
            </a:r>
          </a:p>
          <a:p>
            <a:pPr marL="536447" indent="-536447" defTabSz="2145738">
              <a:spcBef>
                <a:spcPts val="3900"/>
              </a:spcBef>
              <a:defRPr sz="4224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Collaboration with UCLA to simulate the ICL in OSIRIS.</a:t>
            </a:r>
          </a:p>
          <a:p>
            <a:pPr marL="536447" indent="-536447" defTabSz="2145738">
              <a:spcBef>
                <a:spcPts val="3900"/>
              </a:spcBef>
              <a:defRPr sz="4224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Challenges:</a:t>
            </a:r>
          </a:p>
          <a:p>
            <a:pPr lvl="1" marL="1072895" indent="-536447" defTabSz="2145738">
              <a:spcBef>
                <a:spcPts val="3900"/>
              </a:spcBef>
              <a:defRPr sz="4224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Lorentz boosted frame required.</a:t>
            </a:r>
          </a:p>
          <a:p>
            <a:pPr lvl="1" marL="1072895" indent="-536447" defTabSz="2145738">
              <a:spcBef>
                <a:spcPts val="3900"/>
              </a:spcBef>
              <a:defRPr sz="4224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High charge density can lead to unphysical numerical effects.</a:t>
            </a:r>
          </a:p>
          <a:p>
            <a:pPr lvl="1" marL="1072895" indent="-536447" defTabSz="2145738">
              <a:spcBef>
                <a:spcPts val="3900"/>
              </a:spcBef>
              <a:defRPr sz="4224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Heavily diffraction dominated regime requires large window to resolve radiation.</a:t>
            </a:r>
          </a:p>
        </p:txBody>
      </p:sp>
      <p:pic>
        <p:nvPicPr>
          <p:cNvPr id="433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9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9</a:t>
            </a:r>
          </a:p>
        </p:txBody>
      </p:sp>
      <p:pic>
        <p:nvPicPr>
          <p:cNvPr id="435" name="compressed.mov" descr="compressed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955799" y="3020512"/>
            <a:ext cx="11175042" cy="8381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0" fill="hold"/>
                                        <p:tgtEl>
                                          <p:spTgt spid="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3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3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8" name="Experimental Program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Experimental Program</a:t>
            </a:r>
          </a:p>
        </p:txBody>
      </p:sp>
      <p:sp>
        <p:nvSpPr>
          <p:cNvPr id="439" name="Microwave amplification via the same mechanism has been shown (Whittum et al. 1993), but an ICL has never been built.…"/>
          <p:cNvSpPr txBox="1"/>
          <p:nvPr>
            <p:ph type="body" idx="1"/>
          </p:nvPr>
        </p:nvSpPr>
        <p:spPr>
          <a:xfrm>
            <a:off x="1206500" y="2635550"/>
            <a:ext cx="21971000" cy="986896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Microwave amplification via the same mechanism has been shown (Whittum et al. 1993), but an ICL has never been built.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Experiment E306 at FACET-II at SLAC aims to demonstrate an Ion Channel Laser. 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Two Phases</a:t>
            </a:r>
          </a:p>
          <a:p>
            <a:pPr lvl="1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E306a</a:t>
            </a:r>
            <a:r>
              <a:t> will attempt to lase in visible light (most likely 400nm) using the FACET-II witness beam.</a:t>
            </a:r>
          </a:p>
          <a:p>
            <a:pPr lvl="1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E306b</a:t>
            </a:r>
            <a:r>
              <a:t> will attempt to lase in ultraviolet using a plasma injected beam.</a:t>
            </a:r>
          </a:p>
        </p:txBody>
      </p:sp>
      <p:pic>
        <p:nvPicPr>
          <p:cNvPr id="440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10"/>
          <p:cNvSpPr txBox="1"/>
          <p:nvPr/>
        </p:nvSpPr>
        <p:spPr>
          <a:xfrm>
            <a:off x="23125439" y="12521572"/>
            <a:ext cx="7493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4" name="Summary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445" name="The ICL is a plasma-based alternative to the FEL that can lase in compact distances and with high energy spread beams. Could be a path forward to a compact x-ray light source.…"/>
          <p:cNvSpPr txBox="1"/>
          <p:nvPr>
            <p:ph type="body" idx="1"/>
          </p:nvPr>
        </p:nvSpPr>
        <p:spPr>
          <a:xfrm>
            <a:off x="1206500" y="2635550"/>
            <a:ext cx="21971000" cy="986896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ICL is a plasma-based alternative to the FEL that can lase in compact distances and with high energy spread beams. Could be a path forward to a compact x-ray light source.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However, the ICL needs a drive beam and places stringent requirements on the witness beam’s transverse phase space shape and emittance.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Major gaps exist in the literature and the ICL has not yet been demonstrated.</a:t>
            </a:r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Our group has already made progress in theory and simulation and is planning the first demonstration of an ICL at FACET-II E306</a:t>
            </a:r>
          </a:p>
        </p:txBody>
      </p:sp>
      <p:pic>
        <p:nvPicPr>
          <p:cNvPr id="446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11"/>
          <p:cNvSpPr txBox="1"/>
          <p:nvPr/>
        </p:nvSpPr>
        <p:spPr>
          <a:xfrm>
            <a:off x="23142957" y="12521572"/>
            <a:ext cx="714265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0" name="Acknowledgements &amp; Questions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Acknowledgements &amp; Questions</a:t>
            </a:r>
          </a:p>
        </p:txBody>
      </p:sp>
      <p:pic>
        <p:nvPicPr>
          <p:cNvPr id="451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Seal_of_the_United_States_Department_of_Energy.svg.png" descr="Seal_of_the_United_States_Department_of_Energy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35585" y="3057677"/>
            <a:ext cx="2065777" cy="2065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NSF_Official_logo_High_Res_1200ppi.png" descr="NSF_Official_logo_High_Res_1200pp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91382" y="2784258"/>
            <a:ext cx="2612613" cy="2612613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pecial thanks to Xinlu Xu (SLAC) and Victor Yu (Radiabeam Technologies LLC) for helpful conversions.…"/>
          <p:cNvSpPr txBox="1"/>
          <p:nvPr/>
        </p:nvSpPr>
        <p:spPr>
          <a:xfrm>
            <a:off x="15381358" y="5488175"/>
            <a:ext cx="8068261" cy="6942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1365469">
              <a:lnSpc>
                <a:spcPct val="90000"/>
              </a:lnSpc>
              <a:spcBef>
                <a:spcPts val="2500"/>
              </a:spcBef>
              <a:defRPr sz="268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Special thanks to Xinlu Xu (SLAC) and Victor Yu (Radiabeam Technologies LLC) for helpful conversions.</a:t>
            </a:r>
          </a:p>
          <a:p>
            <a:pPr algn="l" defTabSz="1365469">
              <a:lnSpc>
                <a:spcPct val="90000"/>
              </a:lnSpc>
              <a:spcBef>
                <a:spcPts val="2500"/>
              </a:spcBef>
              <a:defRPr sz="268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This work is supported by the NOGLSTP / Out to Innovate 2020 Ben Barres Fellowship, the National Science Foundation through grant NSF-2047083, and the US Department of Energy through grant DE-SC0017906.</a:t>
            </a:r>
          </a:p>
          <a:p>
            <a:pPr algn="l" defTabSz="1365469">
              <a:lnSpc>
                <a:spcPct val="90000"/>
              </a:lnSpc>
              <a:spcBef>
                <a:spcPts val="2500"/>
              </a:spcBef>
              <a:defRPr sz="268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This research used resources of the National Energy Research Scientific Computing Center (NERSC), a U.S. Department of Energy Office of Science User Facility located at Lawrence Berkeley National Laboratory, operated under Contract No. DE-AC02-05CH11231 using NERSC award HEP-ERCAP0021840.</a:t>
            </a:r>
          </a:p>
          <a:p>
            <a:pPr algn="l" defTabSz="1365469">
              <a:lnSpc>
                <a:spcPct val="90000"/>
              </a:lnSpc>
              <a:spcBef>
                <a:spcPts val="2500"/>
              </a:spcBef>
              <a:defRPr sz="268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authors would like to acknowledge the OSIRIS Consortium, consisting of UCLA and IST (Lisbon, Portugal) for providing access to the OSIRIS 4.0 framework. Work supported by NSF ACI-1339893.</a:t>
            </a:r>
          </a:p>
        </p:txBody>
      </p:sp>
      <p:sp>
        <p:nvSpPr>
          <p:cNvPr id="455" name="D. Whittum, A. Sessler, and J. Dawson, Ion-Channel Laser, Phys. Rev. Lett. 64, 2511 (1990).…"/>
          <p:cNvSpPr txBox="1"/>
          <p:nvPr/>
        </p:nvSpPr>
        <p:spPr>
          <a:xfrm>
            <a:off x="1206500" y="3057677"/>
            <a:ext cx="13483047" cy="6942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1853137">
              <a:lnSpc>
                <a:spcPct val="90000"/>
              </a:lnSpc>
              <a:spcBef>
                <a:spcPts val="3400"/>
              </a:spcBef>
              <a:defRPr sz="364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D. Whittum, A. Sessler, and J. Dawson, Ion-Channel Laser, Phys. Rev. Lett. </a:t>
            </a:r>
            <a:r>
              <a:rPr b="1"/>
              <a:t>64</a:t>
            </a:r>
            <a:r>
              <a:t>, 2511 (1990).</a:t>
            </a:r>
          </a:p>
          <a:p>
            <a:pPr algn="l" defTabSz="1853137">
              <a:lnSpc>
                <a:spcPct val="90000"/>
              </a:lnSpc>
              <a:spcBef>
                <a:spcPts val="3400"/>
              </a:spcBef>
              <a:defRPr sz="364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D. Whittum, K. Ebihara, S. Hiramatsu, J. Kishiro, T. Monaka, T. Ozaki, and K. Takayama, Experimental Studies of Microwave Amplification in the Ion Focused Regime, IEEE Trans. Plasma Sci. </a:t>
            </a:r>
            <a:r>
              <a:rPr b="1"/>
              <a:t>21</a:t>
            </a:r>
            <a:r>
              <a:t>, 136 (1993).</a:t>
            </a:r>
          </a:p>
          <a:p>
            <a:pPr algn="l" defTabSz="1853137">
              <a:lnSpc>
                <a:spcPct val="90000"/>
              </a:lnSpc>
              <a:spcBef>
                <a:spcPts val="3400"/>
              </a:spcBef>
              <a:defRPr sz="364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B. Ersfeld, R. Bonifacio, S. Chen, M. Islam, P. Smorenburg, and D. Jaroszynski, The Ion Channel Free-Electron Laser with Varying Betatron Amplitude, New J. Phys. </a:t>
            </a:r>
            <a:r>
              <a:rPr b="1"/>
              <a:t>16</a:t>
            </a:r>
            <a:r>
              <a:t>, 093025 (2014).</a:t>
            </a:r>
          </a:p>
          <a:p>
            <a:pPr algn="l" defTabSz="1853137">
              <a:lnSpc>
                <a:spcPct val="90000"/>
              </a:lnSpc>
              <a:spcBef>
                <a:spcPts val="3400"/>
              </a:spcBef>
              <a:defRPr sz="364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X. Davoine, F. Fiúza, R. Fonseca, W. Mori, and L. Silva, Ion-Channel Laser Growth Rate and Beam Quality Requirements, J. Plasma Phys. </a:t>
            </a:r>
            <a:r>
              <a:rPr b="1"/>
              <a:t>84</a:t>
            </a:r>
            <a:r>
              <a:t>, 905840304 (2018).</a:t>
            </a:r>
          </a:p>
        </p:txBody>
      </p:sp>
      <p:sp>
        <p:nvSpPr>
          <p:cNvPr id="456" name="Acknowledgements:"/>
          <p:cNvSpPr txBox="1"/>
          <p:nvPr/>
        </p:nvSpPr>
        <p:spPr>
          <a:xfrm>
            <a:off x="15381358" y="2124875"/>
            <a:ext cx="8068261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b="1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Acknowledgements:</a:t>
            </a:r>
          </a:p>
        </p:txBody>
      </p:sp>
      <p:sp>
        <p:nvSpPr>
          <p:cNvPr id="457" name="References:"/>
          <p:cNvSpPr txBox="1"/>
          <p:nvPr/>
        </p:nvSpPr>
        <p:spPr>
          <a:xfrm>
            <a:off x="3913893" y="2124875"/>
            <a:ext cx="8068261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b="1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References:</a:t>
            </a:r>
          </a:p>
        </p:txBody>
      </p:sp>
      <p:pic>
        <p:nvPicPr>
          <p:cNvPr id="458" name="logo_UCLA_blue.png" descr="logo_UCLA_blu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36738" y="10845057"/>
            <a:ext cx="3348831" cy="1095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SLAC-lab-hires.png" descr="SLAC-lab-hires.png"/>
          <p:cNvPicPr>
            <a:picLocks noChangeAspect="1"/>
          </p:cNvPicPr>
          <p:nvPr/>
        </p:nvPicPr>
        <p:blipFill>
          <a:blip r:embed="rId6">
            <a:extLst/>
          </a:blip>
          <a:srcRect l="0" t="0" r="43879" b="0"/>
          <a:stretch>
            <a:fillRect/>
          </a:stretch>
        </p:blipFill>
        <p:spPr>
          <a:xfrm>
            <a:off x="3972526" y="10799256"/>
            <a:ext cx="4026807" cy="1186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Boulder centered.pdf" descr="Boulder centered.pdf"/>
          <p:cNvPicPr>
            <a:picLocks noChangeAspect="1"/>
          </p:cNvPicPr>
          <p:nvPr/>
        </p:nvPicPr>
        <p:blipFill>
          <a:blip r:embed="rId7">
            <a:extLst/>
          </a:blip>
          <a:srcRect l="26913" t="0" r="31123" b="42857"/>
          <a:stretch>
            <a:fillRect/>
          </a:stretch>
        </p:blipFill>
        <p:spPr>
          <a:xfrm>
            <a:off x="999383" y="10401786"/>
            <a:ext cx="2834767" cy="198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stanford-university-logo.png" descr="stanford-university-logo.png"/>
          <p:cNvPicPr>
            <a:picLocks noChangeAspect="1"/>
          </p:cNvPicPr>
          <p:nvPr/>
        </p:nvPicPr>
        <p:blipFill>
          <a:blip r:embed="rId8">
            <a:extLst/>
          </a:blip>
          <a:srcRect l="0" t="0" r="79168" b="0"/>
          <a:stretch>
            <a:fillRect/>
          </a:stretch>
        </p:blipFill>
        <p:spPr>
          <a:xfrm>
            <a:off x="12823086" y="10442267"/>
            <a:ext cx="1212046" cy="1900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7" name="What is an Ion Channel Laser?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What is an Ion Channel Laser?</a:t>
            </a:r>
          </a:p>
        </p:txBody>
      </p:sp>
      <p:sp>
        <p:nvSpPr>
          <p:cNvPr id="168" name="Similar to the FEL, but the magnetic undulator is replaced with the uniform ion channel inside a blowout regime plasma bubble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Similar to the FEL, but the magnetic undulator is replaced with the uniform ion channel inside a blowout regime plasma bubble.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Betatron wavelength </a:t>
            </a:r>
            <a14:m>
              <m:oMath>
                <m:sSub>
                  <m:e>
                    <m:r>
                      <a:rPr xmlns:a="http://schemas.openxmlformats.org/drawingml/2006/main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e>
                  <m:sub>
                    <m:r>
                      <a:rPr xmlns:a="http://schemas.openxmlformats.org/drawingml/2006/main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β</m:t>
                    </m:r>
                  </m:sub>
                </m:sSub>
              </m:oMath>
            </a14:m>
            <a:r>
              <a:t> analogous to FEL undulator period </a:t>
            </a:r>
            <a14:m>
              <m:oMath>
                <m:sSub>
                  <m:e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e>
                  <m:sub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</m:sub>
                </m:sSub>
              </m:oMath>
            </a14:m>
            <a:r>
              <a:t>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physics is broadly similar to FEL physics, but many subtle and important differences exist.</a:t>
            </a:r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Can lase in extremely short distances (meter or less) and with large energy spread (a few percent).</a:t>
            </a:r>
          </a:p>
        </p:txBody>
      </p:sp>
      <p:pic>
        <p:nvPicPr>
          <p:cNvPr id="169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1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171" name="Screen Shot 2022-11-04 at 12.46.53 PM.png" descr="Screen Shot 2022-11-04 at 12.46.5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24183" y="2831619"/>
            <a:ext cx="10795001" cy="593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CodeCogsEqn(17).png" descr="CodeCogsEqn(17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54258" y="9773822"/>
            <a:ext cx="5030983" cy="230619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Rectangle"/>
          <p:cNvSpPr/>
          <p:nvPr/>
        </p:nvSpPr>
        <p:spPr>
          <a:xfrm>
            <a:off x="14976645" y="9182135"/>
            <a:ext cx="6193949" cy="348957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" name="Resonance Condition"/>
          <p:cNvSpPr txBox="1"/>
          <p:nvPr/>
        </p:nvSpPr>
        <p:spPr>
          <a:xfrm>
            <a:off x="16082007" y="9339426"/>
            <a:ext cx="3575485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Resonance Condition</a:t>
            </a:r>
          </a:p>
        </p:txBody>
      </p:sp>
      <p:sp>
        <p:nvSpPr>
          <p:cNvPr id="175" name="Rectangle"/>
          <p:cNvSpPr/>
          <p:nvPr/>
        </p:nvSpPr>
        <p:spPr>
          <a:xfrm>
            <a:off x="1064232" y="6863729"/>
            <a:ext cx="12550200" cy="58019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8" name="What is an Ion Channel Laser?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What is an Ion Channel Laser?</a:t>
            </a:r>
          </a:p>
        </p:txBody>
      </p:sp>
      <p:sp>
        <p:nvSpPr>
          <p:cNvPr id="179" name="Similar to the FEL, but the magnetic undulator is replaced with the uniform ion channel inside a blowout regime plasma bubble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Similar to the FEL, but the magnetic undulator is replaced with the uniform ion channel inside a blowout regime plasma bubble.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Betatron wavelength </a:t>
            </a:r>
            <a14:m>
              <m:oMath>
                <m:sSub>
                  <m:e>
                    <m:r>
                      <a:rPr xmlns:a="http://schemas.openxmlformats.org/drawingml/2006/main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e>
                  <m:sub>
                    <m:r>
                      <a:rPr xmlns:a="http://schemas.openxmlformats.org/drawingml/2006/main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β</m:t>
                    </m:r>
                  </m:sub>
                </m:sSub>
              </m:oMath>
            </a14:m>
            <a:r>
              <a:t> analogous to FEL undulator period </a:t>
            </a:r>
            <a14:m>
              <m:oMath>
                <m:sSub>
                  <m:e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e>
                  <m:sub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</m:sub>
                </m:sSub>
              </m:oMath>
            </a14:m>
            <a:r>
              <a:t>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physics is broadly similar to FEL physics, but many subtle and important differences exist.</a:t>
            </a:r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Can lase in extremely short distances (meter or less) and with large energy spread (a few percent).</a:t>
            </a:r>
          </a:p>
        </p:txBody>
      </p:sp>
      <p:pic>
        <p:nvPicPr>
          <p:cNvPr id="180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1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182" name="Screen Shot 2022-11-04 at 12.46.53 PM.png" descr="Screen Shot 2022-11-04 at 12.46.5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24183" y="2831619"/>
            <a:ext cx="10795001" cy="593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CodeCogsEqn(17).png" descr="CodeCogsEqn(17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54258" y="9773822"/>
            <a:ext cx="5030983" cy="2306197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ctangle"/>
          <p:cNvSpPr/>
          <p:nvPr/>
        </p:nvSpPr>
        <p:spPr>
          <a:xfrm>
            <a:off x="14976645" y="9182135"/>
            <a:ext cx="6193949" cy="348957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5" name="Resonance Condition"/>
          <p:cNvSpPr txBox="1"/>
          <p:nvPr/>
        </p:nvSpPr>
        <p:spPr>
          <a:xfrm>
            <a:off x="16082007" y="9339426"/>
            <a:ext cx="3575485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Resonance Condition</a:t>
            </a:r>
          </a:p>
        </p:txBody>
      </p:sp>
      <p:sp>
        <p:nvSpPr>
          <p:cNvPr id="186" name="Rectangle"/>
          <p:cNvSpPr/>
          <p:nvPr/>
        </p:nvSpPr>
        <p:spPr>
          <a:xfrm>
            <a:off x="1064232" y="9627823"/>
            <a:ext cx="12550200" cy="30378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9" name="What is an Ion Channel Laser?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What is an Ion Channel Laser?</a:t>
            </a:r>
          </a:p>
        </p:txBody>
      </p:sp>
      <p:sp>
        <p:nvSpPr>
          <p:cNvPr id="190" name="Similar to the FEL, but the magnetic undulator is replaced with the uniform ion channel inside a blowout regime plasma bubble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Similar to the FEL, but the magnetic undulator is replaced with the uniform ion channel inside a blowout regime plasma bubble.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Betatron wavelength </a:t>
            </a:r>
            <a14:m>
              <m:oMath>
                <m:sSub>
                  <m:e>
                    <m:r>
                      <a:rPr xmlns:a="http://schemas.openxmlformats.org/drawingml/2006/main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e>
                  <m:sub>
                    <m:r>
                      <a:rPr xmlns:a="http://schemas.openxmlformats.org/drawingml/2006/main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β</m:t>
                    </m:r>
                  </m:sub>
                </m:sSub>
              </m:oMath>
            </a14:m>
            <a:r>
              <a:t> analogous to FEL undulator period </a:t>
            </a:r>
            <a14:m>
              <m:oMath>
                <m:sSub>
                  <m:e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e>
                  <m:sub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</m:sub>
                </m:sSub>
              </m:oMath>
            </a14:m>
            <a:r>
              <a:t>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ICL physics is broadly similar to FEL physics, but many subtle and important differences exist.</a:t>
            </a:r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Can lase in extremely short distances (meter or less) and with large energy spread (a few percent).</a:t>
            </a:r>
          </a:p>
        </p:txBody>
      </p:sp>
      <p:pic>
        <p:nvPicPr>
          <p:cNvPr id="191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1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193" name="Screen Shot 2022-11-04 at 12.46.53 PM.png" descr="Screen Shot 2022-11-04 at 12.46.5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24183" y="2831619"/>
            <a:ext cx="10795001" cy="593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CodeCogsEqn(17).png" descr="CodeCogsEqn(17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54258" y="9773822"/>
            <a:ext cx="5030983" cy="230619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ctangle"/>
          <p:cNvSpPr/>
          <p:nvPr/>
        </p:nvSpPr>
        <p:spPr>
          <a:xfrm>
            <a:off x="14976645" y="9182135"/>
            <a:ext cx="6193949" cy="348957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6" name="Resonance Condition"/>
          <p:cNvSpPr txBox="1"/>
          <p:nvPr/>
        </p:nvSpPr>
        <p:spPr>
          <a:xfrm>
            <a:off x="16082007" y="9339426"/>
            <a:ext cx="3575485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Resonance Condition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9" name="On-Axis vs Off-Axis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On-Axis vs Off-Axis</a:t>
            </a:r>
          </a:p>
        </p:txBody>
      </p:sp>
      <p:sp>
        <p:nvSpPr>
          <p:cNvPr id="200" name="Original proposal (Whittum et al. 1990) and most literature considers on axis beam with small divergence.…"/>
          <p:cNvSpPr txBox="1"/>
          <p:nvPr>
            <p:ph type="body" sz="half" idx="1"/>
          </p:nvPr>
        </p:nvSpPr>
        <p:spPr>
          <a:xfrm>
            <a:off x="1206500" y="2635550"/>
            <a:ext cx="13347209" cy="986896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Original proposal (Whittum et al. 1990) and most literature considers on axis beam with small divergence.</a:t>
            </a:r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This case requires an impractically small emittance (Ersfeld et al. 2014).</a:t>
            </a:r>
            <a:endParaRPr b="0"/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Off axis case is still feasible!</a:t>
            </a:r>
            <a:endParaRPr b="0"/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Large gaps in the literature. Only two peer reviewed papers published entirely on the off-axis ICL (Ersfeld et al. 2014, Davoine et al. 2018).</a:t>
            </a:r>
          </a:p>
        </p:txBody>
      </p:sp>
      <p:pic>
        <p:nvPicPr>
          <p:cNvPr id="201" name="Boulder one line reverse.pdf" descr="Boulder one line rever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2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203" name="Screen Shot 2022-11-07 at 9.44.06 AM.png" descr="Screen Shot 2022-11-07 at 9.44.0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14336" y="3216048"/>
            <a:ext cx="7378675" cy="274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creen Shot 2022-11-07 at 9.44.12 AM.png" descr="Screen Shot 2022-11-07 at 9.44.12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51438" y="8050579"/>
            <a:ext cx="7704472" cy="2743459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On-Axis ICL"/>
          <p:cNvSpPr txBox="1"/>
          <p:nvPr/>
        </p:nvSpPr>
        <p:spPr>
          <a:xfrm>
            <a:off x="18282682" y="2563967"/>
            <a:ext cx="2241985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On-Axis ICL</a:t>
            </a:r>
          </a:p>
        </p:txBody>
      </p:sp>
      <p:sp>
        <p:nvSpPr>
          <p:cNvPr id="206" name="Off-Axis ICL"/>
          <p:cNvSpPr txBox="1"/>
          <p:nvPr/>
        </p:nvSpPr>
        <p:spPr>
          <a:xfrm>
            <a:off x="18261753" y="7312406"/>
            <a:ext cx="2283843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Off-Axis ICL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CodeCogsEqn(13).png" descr="CodeCogsEqn(1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90596" y="2704843"/>
            <a:ext cx="5685328" cy="217917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" name="Effects of Strong Focusing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Effects of Strong Focusing</a:t>
            </a:r>
          </a:p>
        </p:txBody>
      </p:sp>
      <p:sp>
        <p:nvSpPr>
          <p:cNvPr id="211" name="Strong ion channel focusing → Small beam/radiation interaction area → Pierce parameter   at least an order of magnitude larger than in an FEL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Strong ion channel focusing → Small beam/radiation interaction area → </a:t>
            </a:r>
            <a:r>
              <a:rPr b="1"/>
              <a:t>Pierce parameter </a:t>
            </a:r>
            <a14:m>
              <m:oMath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</m:oMath>
            </a14:m>
            <a:r>
              <a:rPr b="1"/>
              <a:t> at least an order of magnitude larger than in an FEL.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1:</a:t>
            </a:r>
            <a:r>
              <a:t> Can lase with few energy spread beams (such as from LWFA).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2:</a:t>
            </a:r>
            <a:r>
              <a:t> Extremely short gain length.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3:</a:t>
            </a:r>
            <a:r>
              <a:t> Diffraction effects significant.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Other Consequences:</a:t>
            </a:r>
            <a:r>
              <a:t> Short cooperation length, special physics for </a:t>
            </a:r>
            <a14:m>
              <m:oMath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≳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0.2</m:t>
                </m:r>
              </m:oMath>
            </a14:m>
            <a:r>
              <a:t>, larger radiation bandwidth, spacecharge effects more significant.</a:t>
            </a:r>
            <a:endParaRPr sz="4800"/>
          </a:p>
        </p:txBody>
      </p:sp>
      <p:pic>
        <p:nvPicPr>
          <p:cNvPr id="212" name="Boulder one line reverse.pdf" descr="Boulder one line revers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3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214" name="CodeCogsEqn(16).png" descr="CodeCogsEqn(16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7733" y="10118717"/>
            <a:ext cx="9471052" cy="1579584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Rectangle"/>
          <p:cNvSpPr/>
          <p:nvPr/>
        </p:nvSpPr>
        <p:spPr>
          <a:xfrm>
            <a:off x="819470" y="5640371"/>
            <a:ext cx="12891426" cy="70714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CodeCogsEqn(13).png" descr="CodeCogsEqn(1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90596" y="2704843"/>
            <a:ext cx="5685328" cy="217917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" name="Effects of Strong Focusing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Effects of Strong Focusing</a:t>
            </a:r>
          </a:p>
        </p:txBody>
      </p:sp>
      <p:sp>
        <p:nvSpPr>
          <p:cNvPr id="220" name="Strong ion channel focusing → Small beam/radiation interaction area → Pierce parameter   at least an order of magnitude larger than in an FEL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Strong ion channel focusing → Small beam/radiation interaction area → </a:t>
            </a:r>
            <a:r>
              <a:rPr b="1"/>
              <a:t>Pierce parameter </a:t>
            </a:r>
            <a14:m>
              <m:oMath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</m:oMath>
            </a14:m>
            <a:r>
              <a:rPr b="1"/>
              <a:t> at least an order of magnitude larger than in an FEL.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1:</a:t>
            </a:r>
            <a:r>
              <a:t> Can lase with few energy spread beams (such as from LWFA).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2:</a:t>
            </a:r>
            <a:r>
              <a:t> Extremely short gain length.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3:</a:t>
            </a:r>
            <a:r>
              <a:t> Diffraction effects significant.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Other Consequences:</a:t>
            </a:r>
            <a:r>
              <a:t> Short cooperation length, special physics for </a:t>
            </a:r>
            <a14:m>
              <m:oMath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≳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0.2</m:t>
                </m:r>
              </m:oMath>
            </a14:m>
            <a:r>
              <a:t>, larger radiation bandwidth, spacecharge effects more significant.</a:t>
            </a:r>
            <a:endParaRPr sz="4800"/>
          </a:p>
        </p:txBody>
      </p:sp>
      <p:pic>
        <p:nvPicPr>
          <p:cNvPr id="221" name="Boulder one line reverse.pdf" descr="Boulder one line revers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3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223" name="CodeCogsEqn(16).png" descr="CodeCogsEqn(16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7733" y="10118717"/>
            <a:ext cx="9471052" cy="157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CodeCogsEqn(14).png" descr="CodeCogsEqn(14)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881051" y="5522900"/>
            <a:ext cx="1904419" cy="135374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"/>
          <p:cNvSpPr/>
          <p:nvPr/>
        </p:nvSpPr>
        <p:spPr>
          <a:xfrm>
            <a:off x="819470" y="7370799"/>
            <a:ext cx="12851653" cy="53409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odeCogsEqn(13).png" descr="CodeCogsEqn(1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90596" y="2704843"/>
            <a:ext cx="5685328" cy="217917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Rectangle"/>
          <p:cNvSpPr/>
          <p:nvPr/>
        </p:nvSpPr>
        <p:spPr>
          <a:xfrm>
            <a:off x="0" y="0"/>
            <a:ext cx="24384000" cy="1900734"/>
          </a:xfrm>
          <a:prstGeom prst="rect">
            <a:avLst/>
          </a:prstGeom>
          <a:solidFill>
            <a:srgbClr val="1A191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9" name="Effects of Strong Focusing"/>
          <p:cNvSpPr txBox="1"/>
          <p:nvPr>
            <p:ph type="title"/>
          </p:nvPr>
        </p:nvSpPr>
        <p:spPr>
          <a:xfrm>
            <a:off x="1206500" y="233785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B3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Effects of Strong Focusing</a:t>
            </a:r>
          </a:p>
        </p:txBody>
      </p:sp>
      <p:sp>
        <p:nvSpPr>
          <p:cNvPr id="230" name="Strong ion channel focusing → Small beam/radiation interaction area → Pierce parameter   at least an order of magnitude larger than in an FEL.…"/>
          <p:cNvSpPr txBox="1"/>
          <p:nvPr>
            <p:ph type="body" sz="half" idx="1"/>
          </p:nvPr>
        </p:nvSpPr>
        <p:spPr>
          <a:xfrm>
            <a:off x="1206500" y="2635550"/>
            <a:ext cx="12265664" cy="9868966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Strong ion channel focusing → Small beam/radiation interaction area → </a:t>
            </a:r>
            <a:r>
              <a:rPr b="1"/>
              <a:t>Pierce parameter </a:t>
            </a:r>
            <a14:m>
              <m:oMath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</m:oMath>
            </a14:m>
            <a:r>
              <a:rPr b="1"/>
              <a:t> at least an order of magnitude larger than in an FEL.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1:</a:t>
            </a:r>
            <a:r>
              <a:t> Can lase with few energy spread beams (such as from LWFA).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2:</a:t>
            </a:r>
            <a:r>
              <a:t> Extremely short gain length.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Consequence 3:</a:t>
            </a:r>
            <a:r>
              <a:t> Diffraction effects significant.</a:t>
            </a:r>
          </a:p>
          <a:p>
            <a:pPr marL="591312" indent="-591312" defTabSz="2365188">
              <a:spcBef>
                <a:spcPts val="4300"/>
              </a:spcBef>
              <a:defRPr sz="46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Other Consequences:</a:t>
            </a:r>
            <a:r>
              <a:t> Short cooperation length, special physics for </a:t>
            </a:r>
            <a14:m>
              <m:oMath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≳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0.2</m:t>
                </m:r>
              </m:oMath>
            </a14:m>
            <a:r>
              <a:t>, larger radiation bandwidth, spacecharge effects more significant.</a:t>
            </a:r>
            <a:endParaRPr sz="4800"/>
          </a:p>
        </p:txBody>
      </p:sp>
      <p:pic>
        <p:nvPicPr>
          <p:cNvPr id="231" name="Boulder one line reverse.pdf" descr="Boulder one line revers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6519" y="80416"/>
            <a:ext cx="72136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3"/>
          <p:cNvSpPr txBox="1"/>
          <p:nvPr/>
        </p:nvSpPr>
        <p:spPr>
          <a:xfrm>
            <a:off x="23284189" y="12521572"/>
            <a:ext cx="431801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233" name="Group" descr="Grou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51332" y="7316893"/>
            <a:ext cx="4363854" cy="1612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CodeCogsEqn(16).png" descr="CodeCogsEqn(16)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97733" y="10118717"/>
            <a:ext cx="9471052" cy="157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CodeCogsEqn(14).png" descr="CodeCogsEqn(14)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881051" y="5522900"/>
            <a:ext cx="1904419" cy="1353744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Rectangle"/>
          <p:cNvSpPr/>
          <p:nvPr/>
        </p:nvSpPr>
        <p:spPr>
          <a:xfrm>
            <a:off x="819470" y="8570220"/>
            <a:ext cx="12774445" cy="41415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