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  <p:sldMasterId id="2147483669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8" r:id="rId4"/>
    <p:sldId id="257" r:id="rId5"/>
    <p:sldId id="259" r:id="rId6"/>
    <p:sldId id="260" r:id="rId7"/>
    <p:sldId id="266" r:id="rId8"/>
    <p:sldId id="263" r:id="rId9"/>
    <p:sldId id="264" r:id="rId10"/>
    <p:sldId id="265" r:id="rId11"/>
    <p:sldId id="262" r:id="rId12"/>
  </p:sldIdLst>
  <p:sldSz cx="12192000" cy="6858000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4" userDrawn="1">
          <p15:clr>
            <a:srgbClr val="F26B43"/>
          </p15:clr>
        </p15:guide>
        <p15:guide id="2" pos="2112" userDrawn="1">
          <p15:clr>
            <a:srgbClr val="F26B43"/>
          </p15:clr>
        </p15:guide>
        <p15:guide id="3" orient="horz" pos="2904" userDrawn="1">
          <p15:clr>
            <a:srgbClr val="F26B43"/>
          </p15:clr>
        </p15:guide>
        <p15:guide id="4" pos="5568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77"/>
    <p:restoredTop sz="81433"/>
  </p:normalViewPr>
  <p:slideViewPr>
    <p:cSldViewPr snapToGrid="0" snapToObjects="1">
      <p:cViewPr varScale="1">
        <p:scale>
          <a:sx n="90" d="100"/>
          <a:sy n="90" d="100"/>
        </p:scale>
        <p:origin x="400" y="192"/>
      </p:cViewPr>
      <p:guideLst>
        <p:guide orient="horz" pos="1464"/>
        <p:guide pos="2112"/>
        <p:guide orient="horz" pos="2904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3928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4F9825-12BE-E044-AB32-FF8BB506FC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CEE5D-EF15-084A-B9C1-053A092278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0CB6-31C6-AB4C-87A0-0D89F178784E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DB44-7C5E-8F45-9945-FF6FCD2CD2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7EB37-E2CD-3D41-8E61-6C1B089766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9A1D-6C6B-6C40-8B85-D5305392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56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01B44-065C-BF4A-87C1-A1C2B7A7B7AE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443DF-9630-584B-869C-DCC9944CB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9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2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Is missing with compatible characteristics with current LPA and laser capabilities</a:t>
            </a:r>
          </a:p>
          <a:p>
            <a:pPr marL="228600" indent="-228600">
              <a:buAutoNum type="arabicParenR"/>
            </a:pPr>
            <a:r>
              <a:rPr lang="en-US" dirty="0"/>
              <a:t>And those beams can be used as a source for positron generation. </a:t>
            </a:r>
          </a:p>
          <a:p>
            <a:pPr marL="0" indent="0">
              <a:buNone/>
            </a:pPr>
            <a:r>
              <a:rPr lang="en-US" dirty="0"/>
              <a:t>Not only possible scheme: check out </a:t>
            </a:r>
            <a:r>
              <a:rPr lang="en-US" dirty="0" err="1"/>
              <a:t>Stepan’s</a:t>
            </a:r>
            <a:r>
              <a:rPr lang="en-US" dirty="0"/>
              <a:t> talk on positron generation in high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main limitation of the existing schemes is the lack of compactness: positrons escape from the side.</a:t>
            </a:r>
          </a:p>
          <a:p>
            <a:r>
              <a:rPr lang="en-US" dirty="0"/>
              <a:t>Key feature: plasma stage close to production point</a:t>
            </a:r>
          </a:p>
          <a:p>
            <a:r>
              <a:rPr lang="en-US" dirty="0"/>
              <a:t>We can dissect the scheme in three parts:</a:t>
            </a:r>
          </a:p>
          <a:p>
            <a:pPr marL="228600" indent="-228600">
              <a:buAutoNum type="arabicParenR"/>
            </a:pPr>
            <a:r>
              <a:rPr lang="en-US" dirty="0"/>
              <a:t>e- solid</a:t>
            </a:r>
          </a:p>
          <a:p>
            <a:pPr marL="228600" indent="-228600">
              <a:buAutoNum type="arabicParenR"/>
            </a:pPr>
            <a:r>
              <a:rPr lang="en-US" dirty="0"/>
              <a:t>laser on PM</a:t>
            </a:r>
          </a:p>
          <a:p>
            <a:pPr marL="228600" indent="-228600">
              <a:buAutoNum type="arabicParenR"/>
            </a:pPr>
            <a:r>
              <a:rPr lang="en-US" dirty="0"/>
              <a:t>e+ collection and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6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process in bremsstrahlung</a:t>
            </a:r>
          </a:p>
          <a:p>
            <a:r>
              <a:rPr lang="en-US" dirty="0"/>
              <a:t>Geant4 application</a:t>
            </a:r>
          </a:p>
          <a:p>
            <a:r>
              <a:rPr lang="en-US" dirty="0"/>
              <a:t>Thickness 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 that plasma mirror allows reflection of high intensity laser pulses so it can be put close to </a:t>
            </a:r>
            <a:r>
              <a:rPr lang="en-US"/>
              <a:t>the plasma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0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is a particle tracker</a:t>
            </a:r>
          </a:p>
          <a:p>
            <a:r>
              <a:rPr lang="en-US" dirty="0"/>
              <a:t>Fields are ideally linear</a:t>
            </a:r>
          </a:p>
          <a:p>
            <a:r>
              <a:rPr lang="en-US" dirty="0"/>
              <a:t>Electrons diffract</a:t>
            </a:r>
          </a:p>
          <a:p>
            <a:r>
              <a:rPr lang="en-US" dirty="0"/>
              <a:t>Beam charge effect are negligible</a:t>
            </a:r>
          </a:p>
          <a:p>
            <a:endParaRPr lang="en-US" dirty="0"/>
          </a:p>
          <a:p>
            <a:r>
              <a:rPr lang="en-US" dirty="0"/>
              <a:t>Particles are selected with DE&gt;50 </a:t>
            </a:r>
            <a:r>
              <a:rPr lang="en-US" dirty="0" err="1"/>
              <a:t>Mev</a:t>
            </a:r>
            <a:r>
              <a:rPr lang="en-US" dirty="0"/>
              <a:t>, but no radius selection.</a:t>
            </a:r>
          </a:p>
          <a:p>
            <a:r>
              <a:rPr lang="en-US" dirty="0" err="1"/>
              <a:t>Specity</a:t>
            </a:r>
            <a:r>
              <a:rPr lang="en-US" dirty="0"/>
              <a:t> feasibility, linear regime (a0=0.6) and that P/</a:t>
            </a:r>
            <a:r>
              <a:rPr lang="en-US" dirty="0" err="1"/>
              <a:t>P_c</a:t>
            </a:r>
            <a:r>
              <a:rPr lang="en-US" dirty="0"/>
              <a:t> &lt; 1 (avoid </a:t>
            </a:r>
            <a:r>
              <a:rPr lang="en-US" dirty="0" err="1"/>
              <a:t>selffocussing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3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14 </a:t>
            </a:r>
            <a:r>
              <a:rPr lang="en-US" dirty="0" err="1"/>
              <a:t>Zr</a:t>
            </a:r>
            <a:r>
              <a:rPr lang="en-US" dirty="0"/>
              <a:t>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7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443DF-9630-584B-869C-DCC9944CB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7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0FDFA1-776D-6546-83B2-8EED15170C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88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5" y="250371"/>
            <a:ext cx="10036970" cy="631372"/>
          </a:xfrm>
        </p:spPr>
        <p:txBody>
          <a:bodyPr/>
          <a:lstStyle>
            <a:lvl1pPr algn="l">
              <a:buNone/>
              <a:defRPr sz="3200" b="1">
                <a:solidFill>
                  <a:schemeClr val="bg1"/>
                </a:solidFill>
              </a:defRPr>
            </a:lvl1pPr>
            <a:lvl2pPr algn="l">
              <a:defRPr sz="2800" b="1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393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 preserve="1">
  <p:cSld name="Title, Subtitle and Conten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5B8E52-A6F0-734E-BD9C-C09A6071E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DCB758B-8C7A-2E4E-BFD8-E1453700C301}"/>
              </a:ext>
            </a:extLst>
          </p:cNvPr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67A9FF-0840-994D-8EF5-495694C67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6649C9-7B9A-D342-8147-551271FD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3405C5-7E98-A440-9AF4-ED3F2846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8793A8A-8DCE-2F46-A070-7808FF72F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781" name="Google Shape;781;p8"/>
          <p:cNvSpPr txBox="1">
            <a:spLocks noGrp="1"/>
          </p:cNvSpPr>
          <p:nvPr>
            <p:ph type="title"/>
          </p:nvPr>
        </p:nvSpPr>
        <p:spPr>
          <a:xfrm>
            <a:off x="612648" y="301336"/>
            <a:ext cx="10972800" cy="704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82" name="Google Shape;782;p8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83" name="Google Shape;783;p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5" name="Google Shape;785;p8"/>
          <p:cNvSpPr txBox="1">
            <a:spLocks noGrp="1"/>
          </p:cNvSpPr>
          <p:nvPr>
            <p:ph type="subTitle" idx="2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664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 preserve="1">
  <p:cSld name="1_Title, Subtitle and Conten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93A8A-8DCE-2F46-A070-7808FF72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781" name="Google Shape;781;p8"/>
          <p:cNvSpPr txBox="1">
            <a:spLocks noGrp="1"/>
          </p:cNvSpPr>
          <p:nvPr>
            <p:ph type="title"/>
          </p:nvPr>
        </p:nvSpPr>
        <p:spPr>
          <a:xfrm>
            <a:off x="612648" y="301336"/>
            <a:ext cx="10972800" cy="704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782" name="Google Shape;782;p8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83" name="Google Shape;783;p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5" name="Google Shape;785;p8"/>
          <p:cNvSpPr txBox="1">
            <a:spLocks noGrp="1"/>
          </p:cNvSpPr>
          <p:nvPr>
            <p:ph type="subTitle" idx="2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463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hite" preserve="1">
  <p:cSld name="Section Header White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1" name="Google Shape;611;p5"/>
          <p:cNvCxnSpPr/>
          <p:nvPr/>
        </p:nvCxnSpPr>
        <p:spPr>
          <a:xfrm>
            <a:off x="614460" y="4931494"/>
            <a:ext cx="109630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2" name="Google Shape;612;p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4" name="Google Shape;614;p5"/>
          <p:cNvSpPr txBox="1">
            <a:spLocks noGrp="1"/>
          </p:cNvSpPr>
          <p:nvPr>
            <p:ph type="ctrTitle"/>
          </p:nvPr>
        </p:nvSpPr>
        <p:spPr>
          <a:xfrm>
            <a:off x="612648" y="1600200"/>
            <a:ext cx="109689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5" name="Google Shape;615;p5"/>
          <p:cNvSpPr txBox="1">
            <a:spLocks noGrp="1"/>
          </p:cNvSpPr>
          <p:nvPr>
            <p:ph type="subTitle" idx="1"/>
          </p:nvPr>
        </p:nvSpPr>
        <p:spPr>
          <a:xfrm>
            <a:off x="612648" y="3634776"/>
            <a:ext cx="10968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6" name="Google Shape;616;p5"/>
          <p:cNvSpPr txBox="1"/>
          <p:nvPr/>
        </p:nvSpPr>
        <p:spPr>
          <a:xfrm>
            <a:off x="612648" y="5029200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9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Color" preserve="1">
  <p:cSld name="Section Header Color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"/>
          <p:cNvSpPr txBox="1">
            <a:spLocks noGrp="1"/>
          </p:cNvSpPr>
          <p:nvPr>
            <p:ph type="title"/>
          </p:nvPr>
        </p:nvSpPr>
        <p:spPr>
          <a:xfrm>
            <a:off x="609600" y="1595628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9" name="Google Shape;619;p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1" name="Google Shape;621;p6"/>
          <p:cNvSpPr txBox="1">
            <a:spLocks noGrp="1"/>
          </p:cNvSpPr>
          <p:nvPr>
            <p:ph type="subTitle" idx="1"/>
          </p:nvPr>
        </p:nvSpPr>
        <p:spPr>
          <a:xfrm>
            <a:off x="609598" y="3645576"/>
            <a:ext cx="10972800" cy="101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009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plit Horizontal" preserve="1">
  <p:cSld name="4 Split Horizontal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7"/>
          <p:cNvGrpSpPr/>
          <p:nvPr/>
        </p:nvGrpSpPr>
        <p:grpSpPr>
          <a:xfrm>
            <a:off x="-197148" y="-139227"/>
            <a:ext cx="12586249" cy="7136527"/>
            <a:chOff x="-151324" y="-141165"/>
            <a:chExt cx="9439923" cy="7136527"/>
          </a:xfrm>
        </p:grpSpPr>
        <p:grpSp>
          <p:nvGrpSpPr>
            <p:cNvPr id="624" name="Google Shape;624;p7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625" name="Google Shape;625;p7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6" name="Google Shape;626;p7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27" name="Google Shape;627;p7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8" name="Google Shape;628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9" name="Google Shape;629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0" name="Google Shape;630;p7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1" name="Google Shape;631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2" name="Google Shape;632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3" name="Google Shape;633;p7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4" name="Google Shape;634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5" name="Google Shape;635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6" name="Google Shape;636;p7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7" name="Google Shape;637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8" name="Google Shape;638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9" name="Google Shape;639;p7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0" name="Google Shape;640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1" name="Google Shape;641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2" name="Google Shape;642;p7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3" name="Google Shape;643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4" name="Google Shape;644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5" name="Google Shape;645;p7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6" name="Google Shape;646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7" name="Google Shape;647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8" name="Google Shape;648;p7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9" name="Google Shape;649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0" name="Google Shape;650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51" name="Google Shape;651;p7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2" name="Google Shape;652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3" name="Google Shape;653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54" name="Google Shape;654;p7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5" name="Google Shape;655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6" name="Google Shape;656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57" name="Google Shape;657;p7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8" name="Google Shape;658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9" name="Google Shape;659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60" name="Google Shape;660;p7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661" name="Google Shape;661;p7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62" name="Google Shape;662;p7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3" name="Google Shape;663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64" name="Google Shape;664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5" name="Google Shape;665;p7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6" name="Google Shape;666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67" name="Google Shape;667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8" name="Google Shape;668;p7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9" name="Google Shape;669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0" name="Google Shape;670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1" name="Google Shape;671;p7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2" name="Google Shape;672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3" name="Google Shape;673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4" name="Google Shape;674;p7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5" name="Google Shape;675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6" name="Google Shape;676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7" name="Google Shape;677;p7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8" name="Google Shape;678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9" name="Google Shape;679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0" name="Google Shape;680;p7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1" name="Google Shape;681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2" name="Google Shape;682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3" name="Google Shape;683;p7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4" name="Google Shape;684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5" name="Google Shape;685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6" name="Google Shape;686;p7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7" name="Google Shape;687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8" name="Google Shape;688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9" name="Google Shape;689;p7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0" name="Google Shape;690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1" name="Google Shape;691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2" name="Google Shape;692;p7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3" name="Google Shape;693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4" name="Google Shape;694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95" name="Google Shape;695;p7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96" name="Google Shape;696;p7"/>
            <p:cNvGrpSpPr/>
            <p:nvPr/>
          </p:nvGrpSpPr>
          <p:grpSpPr>
            <a:xfrm>
              <a:off x="9166483" y="454006"/>
              <a:ext cx="122115" cy="5945205"/>
              <a:chOff x="-238874" y="454006"/>
              <a:chExt cx="122115" cy="5945205"/>
            </a:xfrm>
          </p:grpSpPr>
          <p:cxnSp>
            <p:nvCxnSpPr>
              <p:cNvPr id="697" name="Google Shape;697;p7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98" name="Google Shape;698;p7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9" name="Google Shape;699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0" name="Google Shape;700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1" name="Google Shape;701;p7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2" name="Google Shape;702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3" name="Google Shape;703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4" name="Google Shape;704;p7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5" name="Google Shape;705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6" name="Google Shape;706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7" name="Google Shape;707;p7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8" name="Google Shape;708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9" name="Google Shape;709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0" name="Google Shape;710;p7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1" name="Google Shape;711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2" name="Google Shape;712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3" name="Google Shape;713;p7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4" name="Google Shape;714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5" name="Google Shape;715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6" name="Google Shape;716;p7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7" name="Google Shape;717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8" name="Google Shape;718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9" name="Google Shape;719;p7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0" name="Google Shape;720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1" name="Google Shape;721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2" name="Google Shape;722;p7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3" name="Google Shape;723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4" name="Google Shape;724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5" name="Google Shape;725;p7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6" name="Google Shape;726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7" name="Google Shape;727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8" name="Google Shape;728;p7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9" name="Google Shape;729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0" name="Google Shape;730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731" name="Google Shape;731;p7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2" name="Google Shape;732;p7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733" name="Google Shape;733;p7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4" name="Google Shape;734;p7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35" name="Google Shape;735;p7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36" name="Google Shape;736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7" name="Google Shape;737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38" name="Google Shape;738;p7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39" name="Google Shape;739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0" name="Google Shape;740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1" name="Google Shape;741;p7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2" name="Google Shape;742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3" name="Google Shape;743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4" name="Google Shape;744;p7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5" name="Google Shape;745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6" name="Google Shape;746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7" name="Google Shape;747;p7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48" name="Google Shape;748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9" name="Google Shape;749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0" name="Google Shape;750;p7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1" name="Google Shape;751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2" name="Google Shape;752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3" name="Google Shape;753;p7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4" name="Google Shape;754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5" name="Google Shape;755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6" name="Google Shape;756;p7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57" name="Google Shape;757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8" name="Google Shape;758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9" name="Google Shape;759;p7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60" name="Google Shape;760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1" name="Google Shape;761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62" name="Google Shape;762;p7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63" name="Google Shape;763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4" name="Google Shape;764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65" name="Google Shape;765;p7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66" name="Google Shape;766;p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7" name="Google Shape;767;p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768" name="Google Shape;768;p7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9" name="Google Shape;769;p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1" name="Google Shape;771;p7"/>
          <p:cNvSpPr txBox="1">
            <a:spLocks noGrp="1"/>
          </p:cNvSpPr>
          <p:nvPr>
            <p:ph type="subTitle" idx="1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72" name="Google Shape;772;p7"/>
          <p:cNvSpPr txBox="1">
            <a:spLocks noGrp="1"/>
          </p:cNvSpPr>
          <p:nvPr>
            <p:ph type="body" idx="2"/>
          </p:nvPr>
        </p:nvSpPr>
        <p:spPr>
          <a:xfrm>
            <a:off x="3367354" y="1828800"/>
            <a:ext cx="2589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1pPr>
            <a:lvl2pPr marL="91440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400"/>
            </a:lvl2pPr>
            <a:lvl3pPr marL="137160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400"/>
            </a:lvl3pPr>
            <a:lvl4pPr marL="182880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–"/>
              <a:defRPr sz="1400"/>
            </a:lvl4pPr>
            <a:lvl5pPr marL="228600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400"/>
            </a:lvl5pPr>
            <a:lvl6pPr marL="274320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6pPr>
            <a:lvl7pPr marL="320040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7pPr>
            <a:lvl8pPr marL="365760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8pPr>
            <a:lvl9pPr marL="411480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3" name="Google Shape;773;p7"/>
          <p:cNvSpPr txBox="1">
            <a:spLocks noGrp="1"/>
          </p:cNvSpPr>
          <p:nvPr>
            <p:ph type="body" idx="3"/>
          </p:nvPr>
        </p:nvSpPr>
        <p:spPr>
          <a:xfrm>
            <a:off x="6160384" y="1828800"/>
            <a:ext cx="2589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1pPr>
            <a:lvl2pPr marL="91440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400"/>
            </a:lvl2pPr>
            <a:lvl3pPr marL="137160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400"/>
            </a:lvl3pPr>
            <a:lvl4pPr marL="182880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–"/>
              <a:defRPr sz="1400"/>
            </a:lvl4pPr>
            <a:lvl5pPr marL="228600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400"/>
            </a:lvl5pPr>
            <a:lvl6pPr marL="274320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6pPr>
            <a:lvl7pPr marL="320040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7pPr>
            <a:lvl8pPr marL="365760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8pPr>
            <a:lvl9pPr marL="411480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4" name="Google Shape;774;p7"/>
          <p:cNvSpPr txBox="1">
            <a:spLocks noGrp="1"/>
          </p:cNvSpPr>
          <p:nvPr>
            <p:ph type="body" idx="4"/>
          </p:nvPr>
        </p:nvSpPr>
        <p:spPr>
          <a:xfrm>
            <a:off x="8956588" y="1828800"/>
            <a:ext cx="2589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1pPr>
            <a:lvl2pPr marL="91440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400"/>
            </a:lvl2pPr>
            <a:lvl3pPr marL="137160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•"/>
              <a:defRPr sz="1400"/>
            </a:lvl3pPr>
            <a:lvl4pPr marL="1828800" lvl="3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–"/>
              <a:defRPr sz="1400"/>
            </a:lvl4pPr>
            <a:lvl5pPr marL="228600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400"/>
            </a:lvl5pPr>
            <a:lvl6pPr marL="274320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6pPr>
            <a:lvl7pPr marL="320040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7pPr>
            <a:lvl8pPr marL="365760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8pPr>
            <a:lvl9pPr marL="411480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5" name="Google Shape;775;p7"/>
          <p:cNvSpPr txBox="1">
            <a:spLocks noGrp="1"/>
          </p:cNvSpPr>
          <p:nvPr>
            <p:ph type="body" idx="5"/>
          </p:nvPr>
        </p:nvSpPr>
        <p:spPr>
          <a:xfrm>
            <a:off x="612648" y="4114800"/>
            <a:ext cx="25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6" name="Google Shape;776;p7"/>
          <p:cNvSpPr txBox="1">
            <a:spLocks noGrp="1"/>
          </p:cNvSpPr>
          <p:nvPr>
            <p:ph type="body" idx="6"/>
          </p:nvPr>
        </p:nvSpPr>
        <p:spPr>
          <a:xfrm>
            <a:off x="3367354" y="4114800"/>
            <a:ext cx="25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7" name="Google Shape;777;p7"/>
          <p:cNvSpPr txBox="1">
            <a:spLocks noGrp="1"/>
          </p:cNvSpPr>
          <p:nvPr>
            <p:ph type="body" idx="7"/>
          </p:nvPr>
        </p:nvSpPr>
        <p:spPr>
          <a:xfrm>
            <a:off x="6160384" y="4114800"/>
            <a:ext cx="25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8" name="Google Shape;778;p7"/>
          <p:cNvSpPr txBox="1">
            <a:spLocks noGrp="1"/>
          </p:cNvSpPr>
          <p:nvPr>
            <p:ph type="body" idx="8"/>
          </p:nvPr>
        </p:nvSpPr>
        <p:spPr>
          <a:xfrm>
            <a:off x="8953415" y="4114800"/>
            <a:ext cx="2592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79" name="Google Shape;779;p7"/>
          <p:cNvSpPr txBox="1">
            <a:spLocks noGrp="1"/>
          </p:cNvSpPr>
          <p:nvPr>
            <p:ph type="body" idx="9"/>
          </p:nvPr>
        </p:nvSpPr>
        <p:spPr>
          <a:xfrm>
            <a:off x="612648" y="1828800"/>
            <a:ext cx="25899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2pPr>
            <a:lvl3pPr marL="137160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 sz="1400"/>
            </a:lvl4pPr>
            <a:lvl5pPr marL="228600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»"/>
              <a:defRPr sz="1400"/>
            </a:lvl5pPr>
            <a:lvl6pPr marL="2743200" lvl="5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114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 preserve="1">
  <p:cSld name="1_Title, Subtitle and Conten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2" name="Google Shape;782;p8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83" name="Google Shape;783;p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5" name="Google Shape;785;p8"/>
          <p:cNvSpPr txBox="1">
            <a:spLocks noGrp="1"/>
          </p:cNvSpPr>
          <p:nvPr>
            <p:ph type="subTitle" idx="2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9678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8" name="Google Shape;788;p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095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 preserve="1">
  <p:cSld name="3 Content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"/>
          <p:cNvSpPr txBox="1">
            <a:spLocks noGrp="1"/>
          </p:cNvSpPr>
          <p:nvPr>
            <p:ph type="body" idx="1"/>
          </p:nvPr>
        </p:nvSpPr>
        <p:spPr>
          <a:xfrm>
            <a:off x="612650" y="1828800"/>
            <a:ext cx="35130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97" name="Google Shape;797;p11"/>
          <p:cNvSpPr txBox="1">
            <a:spLocks noGrp="1"/>
          </p:cNvSpPr>
          <p:nvPr>
            <p:ph type="body" idx="2"/>
          </p:nvPr>
        </p:nvSpPr>
        <p:spPr>
          <a:xfrm>
            <a:off x="4333686" y="1828800"/>
            <a:ext cx="35130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98" name="Google Shape;798;p11"/>
          <p:cNvSpPr txBox="1">
            <a:spLocks noGrp="1"/>
          </p:cNvSpPr>
          <p:nvPr>
            <p:ph type="body" idx="3"/>
          </p:nvPr>
        </p:nvSpPr>
        <p:spPr>
          <a:xfrm>
            <a:off x="8066029" y="1828800"/>
            <a:ext cx="35130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99" name="Google Shape;799;p11"/>
          <p:cNvCxnSpPr/>
          <p:nvPr/>
        </p:nvCxnSpPr>
        <p:spPr>
          <a:xfrm>
            <a:off x="610308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00" name="Google Shape;800;p11"/>
          <p:cNvCxnSpPr/>
          <p:nvPr/>
        </p:nvCxnSpPr>
        <p:spPr>
          <a:xfrm>
            <a:off x="11579225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801" name="Google Shape;801;p11"/>
          <p:cNvGrpSpPr/>
          <p:nvPr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802" name="Google Shape;802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3" name="Google Shape;803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04" name="Google Shape;804;p11"/>
          <p:cNvGrpSpPr/>
          <p:nvPr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805" name="Google Shape;805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6" name="Google Shape;806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07" name="Google Shape;807;p11"/>
          <p:cNvGrpSpPr/>
          <p:nvPr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808" name="Google Shape;808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9" name="Google Shape;809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0" name="Google Shape;810;p11"/>
          <p:cNvGrpSpPr/>
          <p:nvPr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811" name="Google Shape;811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2" name="Google Shape;812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3" name="Google Shape;813;p11"/>
          <p:cNvGrpSpPr/>
          <p:nvPr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814" name="Google Shape;814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5" name="Google Shape;815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6" name="Google Shape;816;p11"/>
          <p:cNvGrpSpPr/>
          <p:nvPr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817" name="Google Shape;817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8" name="Google Shape;818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9" name="Google Shape;819;p11"/>
          <p:cNvGrpSpPr/>
          <p:nvPr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820" name="Google Shape;820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21" name="Google Shape;821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22" name="Google Shape;822;p11"/>
          <p:cNvGrpSpPr/>
          <p:nvPr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823" name="Google Shape;823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24" name="Google Shape;824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25" name="Google Shape;825;p11"/>
          <p:cNvGrpSpPr/>
          <p:nvPr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826" name="Google Shape;826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27" name="Google Shape;827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28" name="Google Shape;828;p11"/>
          <p:cNvGrpSpPr/>
          <p:nvPr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829" name="Google Shape;829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30" name="Google Shape;830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31" name="Google Shape;831;p11"/>
          <p:cNvGrpSpPr/>
          <p:nvPr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832" name="Google Shape;832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33" name="Google Shape;833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834" name="Google Shape;834;p11"/>
          <p:cNvCxnSpPr/>
          <p:nvPr/>
        </p:nvCxnSpPr>
        <p:spPr>
          <a:xfrm>
            <a:off x="-120356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835" name="Google Shape;835;p11"/>
          <p:cNvGrpSpPr/>
          <p:nvPr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836" name="Google Shape;836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37" name="Google Shape;837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38" name="Google Shape;838;p11"/>
          <p:cNvGrpSpPr/>
          <p:nvPr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839" name="Google Shape;839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40" name="Google Shape;840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41" name="Google Shape;841;p11"/>
          <p:cNvGrpSpPr/>
          <p:nvPr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842" name="Google Shape;842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43" name="Google Shape;843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44" name="Google Shape;844;p11"/>
          <p:cNvGrpSpPr/>
          <p:nvPr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845" name="Google Shape;845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46" name="Google Shape;846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47" name="Google Shape;847;p11"/>
          <p:cNvGrpSpPr/>
          <p:nvPr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848" name="Google Shape;848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49" name="Google Shape;849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0" name="Google Shape;850;p11"/>
          <p:cNvGrpSpPr/>
          <p:nvPr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851" name="Google Shape;851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2" name="Google Shape;852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3" name="Google Shape;853;p11"/>
          <p:cNvGrpSpPr/>
          <p:nvPr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854" name="Google Shape;854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5" name="Google Shape;855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6" name="Google Shape;856;p11"/>
          <p:cNvGrpSpPr/>
          <p:nvPr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857" name="Google Shape;857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8" name="Google Shape;858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9" name="Google Shape;859;p11"/>
          <p:cNvGrpSpPr/>
          <p:nvPr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860" name="Google Shape;860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1" name="Google Shape;861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62" name="Google Shape;862;p11"/>
          <p:cNvGrpSpPr/>
          <p:nvPr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863" name="Google Shape;863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4" name="Google Shape;864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65" name="Google Shape;865;p11"/>
          <p:cNvGrpSpPr/>
          <p:nvPr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866" name="Google Shape;866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7" name="Google Shape;867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868" name="Google Shape;868;p11"/>
          <p:cNvCxnSpPr/>
          <p:nvPr/>
        </p:nvCxnSpPr>
        <p:spPr>
          <a:xfrm>
            <a:off x="-120356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69" name="Google Shape;869;p11"/>
          <p:cNvCxnSpPr/>
          <p:nvPr/>
        </p:nvCxnSpPr>
        <p:spPr>
          <a:xfrm>
            <a:off x="12303388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870" name="Google Shape;870;p11"/>
          <p:cNvGrpSpPr/>
          <p:nvPr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871" name="Google Shape;871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2" name="Google Shape;872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3" name="Google Shape;873;p11"/>
          <p:cNvGrpSpPr/>
          <p:nvPr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874" name="Google Shape;874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5" name="Google Shape;875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6" name="Google Shape;876;p11"/>
          <p:cNvGrpSpPr/>
          <p:nvPr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877" name="Google Shape;877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8" name="Google Shape;878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9" name="Google Shape;879;p11"/>
          <p:cNvGrpSpPr/>
          <p:nvPr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880" name="Google Shape;880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1" name="Google Shape;881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82" name="Google Shape;882;p11"/>
          <p:cNvGrpSpPr/>
          <p:nvPr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883" name="Google Shape;883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4" name="Google Shape;884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85" name="Google Shape;885;p11"/>
          <p:cNvGrpSpPr/>
          <p:nvPr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886" name="Google Shape;886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7" name="Google Shape;887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88" name="Google Shape;888;p11"/>
          <p:cNvGrpSpPr/>
          <p:nvPr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889" name="Google Shape;889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0" name="Google Shape;890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1" name="Google Shape;891;p11"/>
          <p:cNvGrpSpPr/>
          <p:nvPr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892" name="Google Shape;892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3" name="Google Shape;893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4" name="Google Shape;894;p11"/>
          <p:cNvGrpSpPr/>
          <p:nvPr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895" name="Google Shape;895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6" name="Google Shape;896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7" name="Google Shape;897;p11"/>
          <p:cNvGrpSpPr/>
          <p:nvPr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898" name="Google Shape;898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9" name="Google Shape;899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00" name="Google Shape;900;p11"/>
          <p:cNvGrpSpPr/>
          <p:nvPr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901" name="Google Shape;901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02" name="Google Shape;902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903" name="Google Shape;903;p11"/>
          <p:cNvCxnSpPr/>
          <p:nvPr/>
        </p:nvCxnSpPr>
        <p:spPr>
          <a:xfrm>
            <a:off x="12303388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4" name="Google Shape;904;p11"/>
          <p:cNvCxnSpPr/>
          <p:nvPr/>
        </p:nvCxnSpPr>
        <p:spPr>
          <a:xfrm>
            <a:off x="610308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5" name="Google Shape;905;p11"/>
          <p:cNvCxnSpPr/>
          <p:nvPr/>
        </p:nvCxnSpPr>
        <p:spPr>
          <a:xfrm>
            <a:off x="11579225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906" name="Google Shape;906;p11"/>
          <p:cNvGrpSpPr/>
          <p:nvPr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907" name="Google Shape;907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08" name="Google Shape;908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09" name="Google Shape;909;p11"/>
          <p:cNvGrpSpPr/>
          <p:nvPr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910" name="Google Shape;910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1" name="Google Shape;911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12" name="Google Shape;912;p11"/>
          <p:cNvGrpSpPr/>
          <p:nvPr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913" name="Google Shape;913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4" name="Google Shape;914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15" name="Google Shape;915;p11"/>
          <p:cNvGrpSpPr/>
          <p:nvPr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916" name="Google Shape;916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7" name="Google Shape;917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18" name="Google Shape;918;p11"/>
          <p:cNvGrpSpPr/>
          <p:nvPr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919" name="Google Shape;919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0" name="Google Shape;920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1" name="Google Shape;921;p11"/>
          <p:cNvGrpSpPr/>
          <p:nvPr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922" name="Google Shape;922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3" name="Google Shape;923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4" name="Google Shape;924;p11"/>
          <p:cNvGrpSpPr/>
          <p:nvPr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925" name="Google Shape;925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6" name="Google Shape;926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7" name="Google Shape;927;p11"/>
          <p:cNvGrpSpPr/>
          <p:nvPr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928" name="Google Shape;928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9" name="Google Shape;929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0" name="Google Shape;930;p11"/>
          <p:cNvGrpSpPr/>
          <p:nvPr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931" name="Google Shape;931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2" name="Google Shape;932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3" name="Google Shape;933;p11"/>
          <p:cNvGrpSpPr/>
          <p:nvPr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934" name="Google Shape;934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5" name="Google Shape;935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6" name="Google Shape;936;p11"/>
          <p:cNvGrpSpPr/>
          <p:nvPr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937" name="Google Shape;937;p11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8" name="Google Shape;938;p11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939" name="Google Shape;939;p11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940" name="Google Shape;940;p1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4"/>
          </p:nvPr>
        </p:nvSpPr>
        <p:spPr>
          <a:xfrm>
            <a:off x="612650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11392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>
  <p:cSld name="Two Content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2"/>
          <p:cNvSpPr txBox="1">
            <a:spLocks noGrp="1"/>
          </p:cNvSpPr>
          <p:nvPr>
            <p:ph type="body" idx="1"/>
          </p:nvPr>
        </p:nvSpPr>
        <p:spPr>
          <a:xfrm>
            <a:off x="612650" y="1828800"/>
            <a:ext cx="53847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5" name="Google Shape;945;p12"/>
          <p:cNvSpPr txBox="1">
            <a:spLocks noGrp="1"/>
          </p:cNvSpPr>
          <p:nvPr>
            <p:ph type="body" idx="2"/>
          </p:nvPr>
        </p:nvSpPr>
        <p:spPr>
          <a:xfrm>
            <a:off x="6197600" y="1828800"/>
            <a:ext cx="53847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6" name="Google Shape;946;p12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7" name="Google Shape;947;p1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9" name="Google Shape;949;p12"/>
          <p:cNvSpPr txBox="1">
            <a:spLocks noGrp="1"/>
          </p:cNvSpPr>
          <p:nvPr>
            <p:ph type="subTitle" idx="3"/>
          </p:nvPr>
        </p:nvSpPr>
        <p:spPr>
          <a:xfrm>
            <a:off x="612650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650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392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>
  <p:cSld name="Comparison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3"/>
          <p:cNvSpPr txBox="1">
            <a:spLocks noGrp="1"/>
          </p:cNvSpPr>
          <p:nvPr>
            <p:ph type="body" idx="1"/>
          </p:nvPr>
        </p:nvSpPr>
        <p:spPr>
          <a:xfrm>
            <a:off x="612648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2" name="Google Shape;952;p13"/>
          <p:cNvSpPr txBox="1">
            <a:spLocks noGrp="1"/>
          </p:cNvSpPr>
          <p:nvPr>
            <p:ph type="body" idx="2"/>
          </p:nvPr>
        </p:nvSpPr>
        <p:spPr>
          <a:xfrm>
            <a:off x="612648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3" name="Google Shape;953;p13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6" name="Google Shape;956;p1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612650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6397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 preserve="1">
  <p:cSld name="4 Content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4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2589900" cy="4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61" name="Google Shape;961;p14"/>
          <p:cNvSpPr txBox="1">
            <a:spLocks noGrp="1"/>
          </p:cNvSpPr>
          <p:nvPr>
            <p:ph type="body" idx="2"/>
          </p:nvPr>
        </p:nvSpPr>
        <p:spPr>
          <a:xfrm>
            <a:off x="3381572" y="1828800"/>
            <a:ext cx="25899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62" name="Google Shape;962;p14"/>
          <p:cNvSpPr txBox="1">
            <a:spLocks noGrp="1"/>
          </p:cNvSpPr>
          <p:nvPr>
            <p:ph type="body" idx="3"/>
          </p:nvPr>
        </p:nvSpPr>
        <p:spPr>
          <a:xfrm>
            <a:off x="6187072" y="1828800"/>
            <a:ext cx="25899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63" name="Google Shape;963;p14"/>
          <p:cNvSpPr txBox="1">
            <a:spLocks noGrp="1"/>
          </p:cNvSpPr>
          <p:nvPr>
            <p:ph type="body" idx="4"/>
          </p:nvPr>
        </p:nvSpPr>
        <p:spPr>
          <a:xfrm>
            <a:off x="8992573" y="1828800"/>
            <a:ext cx="25899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64" name="Google Shape;964;p14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965" name="Google Shape;965;p14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966" name="Google Shape;966;p1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67" name="Google Shape;967;p1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68" name="Google Shape;968;p1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9" name="Google Shape;969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0" name="Google Shape;970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1" name="Google Shape;971;p1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2" name="Google Shape;972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3" name="Google Shape;973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4" name="Google Shape;974;p1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5" name="Google Shape;975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6" name="Google Shape;976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77" name="Google Shape;977;p1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78" name="Google Shape;978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9" name="Google Shape;979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80" name="Google Shape;980;p1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1" name="Google Shape;981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2" name="Google Shape;982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83" name="Google Shape;983;p1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4" name="Google Shape;984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5" name="Google Shape;985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86" name="Google Shape;986;p1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7" name="Google Shape;987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8" name="Google Shape;988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89" name="Google Shape;989;p1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0" name="Google Shape;990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1" name="Google Shape;991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2" name="Google Shape;992;p1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3" name="Google Shape;993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4" name="Google Shape;994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5" name="Google Shape;995;p1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6" name="Google Shape;996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7" name="Google Shape;997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8" name="Google Shape;998;p1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9" name="Google Shape;999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0" name="Google Shape;1000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001" name="Google Shape;1001;p14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002" name="Google Shape;1002;p1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03" name="Google Shape;1003;p1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4" name="Google Shape;1004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5" name="Google Shape;1005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6" name="Google Shape;1006;p1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7" name="Google Shape;1007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8" name="Google Shape;1008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9" name="Google Shape;1009;p1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0" name="Google Shape;1010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1" name="Google Shape;1011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2" name="Google Shape;1012;p1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3" name="Google Shape;1013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4" name="Google Shape;1014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5" name="Google Shape;1015;p1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6" name="Google Shape;1016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7" name="Google Shape;1017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8" name="Google Shape;1018;p1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9" name="Google Shape;1019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0" name="Google Shape;1020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1" name="Google Shape;1021;p1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2" name="Google Shape;1022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3" name="Google Shape;1023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4" name="Google Shape;1024;p1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5" name="Google Shape;1025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6" name="Google Shape;1026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7" name="Google Shape;1027;p1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8" name="Google Shape;1028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9" name="Google Shape;1029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0" name="Google Shape;1030;p1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1" name="Google Shape;1031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2" name="Google Shape;1032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3" name="Google Shape;1033;p1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4" name="Google Shape;1034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5" name="Google Shape;1035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36" name="Google Shape;1036;p1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37" name="Google Shape;1037;p14"/>
            <p:cNvGrpSpPr/>
            <p:nvPr/>
          </p:nvGrpSpPr>
          <p:grpSpPr>
            <a:xfrm>
              <a:off x="9166483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038" name="Google Shape;1038;p1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39" name="Google Shape;1039;p1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0" name="Google Shape;1040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1" name="Google Shape;1041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2" name="Google Shape;1042;p1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3" name="Google Shape;1043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4" name="Google Shape;1044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5" name="Google Shape;1045;p1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6" name="Google Shape;1046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7" name="Google Shape;1047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8" name="Google Shape;1048;p1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9" name="Google Shape;1049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0" name="Google Shape;1050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1" name="Google Shape;1051;p1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2" name="Google Shape;1052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3" name="Google Shape;1053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4" name="Google Shape;1054;p1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5" name="Google Shape;1055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6" name="Google Shape;1056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7" name="Google Shape;1057;p1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8" name="Google Shape;1058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9" name="Google Shape;1059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0" name="Google Shape;1060;p1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1" name="Google Shape;1061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2" name="Google Shape;1062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3" name="Google Shape;1063;p1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4" name="Google Shape;1064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5" name="Google Shape;1065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6" name="Google Shape;1066;p1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7" name="Google Shape;1067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8" name="Google Shape;1068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9" name="Google Shape;1069;p1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0" name="Google Shape;1070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1" name="Google Shape;1071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72" name="Google Shape;1072;p1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73" name="Google Shape;1073;p14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074" name="Google Shape;1074;p1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75" name="Google Shape;1075;p1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76" name="Google Shape;1076;p1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77" name="Google Shape;1077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8" name="Google Shape;1078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9" name="Google Shape;1079;p1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0" name="Google Shape;1080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1" name="Google Shape;1081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2" name="Google Shape;1082;p1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3" name="Google Shape;1083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4" name="Google Shape;1084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5" name="Google Shape;1085;p1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6" name="Google Shape;1086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7" name="Google Shape;1087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8" name="Google Shape;1088;p1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89" name="Google Shape;1089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0" name="Google Shape;1090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1" name="Google Shape;1091;p1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2" name="Google Shape;1092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3" name="Google Shape;1093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4" name="Google Shape;1094;p1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5" name="Google Shape;1095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6" name="Google Shape;1096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7" name="Google Shape;1097;p1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8" name="Google Shape;1098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9" name="Google Shape;1099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0" name="Google Shape;1100;p1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1" name="Google Shape;1101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2" name="Google Shape;1102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3" name="Google Shape;1103;p1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4" name="Google Shape;1104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5" name="Google Shape;1105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6" name="Google Shape;1106;p1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7" name="Google Shape;1107;p1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8" name="Google Shape;1108;p1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109" name="Google Shape;1109;p14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110" name="Google Shape;1110;p1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2" name="Google Shape;1112;p14"/>
          <p:cNvSpPr txBox="1">
            <a:spLocks noGrp="1"/>
          </p:cNvSpPr>
          <p:nvPr>
            <p:ph type="subTitle" idx="5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2596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ntent" preserve="1">
  <p:cSld name="5 Content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5"/>
          <p:cNvSpPr txBox="1">
            <a:spLocks noGrp="1"/>
          </p:cNvSpPr>
          <p:nvPr>
            <p:ph type="body" idx="1"/>
          </p:nvPr>
        </p:nvSpPr>
        <p:spPr>
          <a:xfrm>
            <a:off x="612648" y="1828800"/>
            <a:ext cx="2031300" cy="4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5" name="Google Shape;1115;p15"/>
          <p:cNvSpPr txBox="1">
            <a:spLocks noGrp="1"/>
          </p:cNvSpPr>
          <p:nvPr>
            <p:ph type="body" idx="2"/>
          </p:nvPr>
        </p:nvSpPr>
        <p:spPr>
          <a:xfrm>
            <a:off x="2819055" y="1828800"/>
            <a:ext cx="20313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6" name="Google Shape;1116;p15"/>
          <p:cNvSpPr txBox="1">
            <a:spLocks noGrp="1"/>
          </p:cNvSpPr>
          <p:nvPr>
            <p:ph type="body" idx="3"/>
          </p:nvPr>
        </p:nvSpPr>
        <p:spPr>
          <a:xfrm>
            <a:off x="5062038" y="1828800"/>
            <a:ext cx="20313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7" name="Google Shape;1117;p15"/>
          <p:cNvSpPr txBox="1">
            <a:spLocks noGrp="1"/>
          </p:cNvSpPr>
          <p:nvPr>
            <p:ph type="body" idx="4"/>
          </p:nvPr>
        </p:nvSpPr>
        <p:spPr>
          <a:xfrm>
            <a:off x="7305021" y="1828800"/>
            <a:ext cx="20313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18" name="Google Shape;1118;p15"/>
          <p:cNvSpPr txBox="1">
            <a:spLocks noGrp="1"/>
          </p:cNvSpPr>
          <p:nvPr>
            <p:ph type="body" idx="5"/>
          </p:nvPr>
        </p:nvSpPr>
        <p:spPr>
          <a:xfrm>
            <a:off x="9548003" y="1828800"/>
            <a:ext cx="2031300" cy="42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19" name="Google Shape;1119;p15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1120" name="Google Shape;1120;p15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21" name="Google Shape;1121;p1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22" name="Google Shape;1122;p1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23" name="Google Shape;1123;p1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4" name="Google Shape;1124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5" name="Google Shape;1125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6" name="Google Shape;1126;p1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7" name="Google Shape;1127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8" name="Google Shape;1128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9" name="Google Shape;1129;p1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0" name="Google Shape;1130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1" name="Google Shape;1131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2" name="Google Shape;1132;p1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3" name="Google Shape;1133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4" name="Google Shape;1134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5" name="Google Shape;1135;p1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6" name="Google Shape;1136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7" name="Google Shape;1137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8" name="Google Shape;1138;p1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9" name="Google Shape;1139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0" name="Google Shape;1140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1" name="Google Shape;1141;p1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2" name="Google Shape;1142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3" name="Google Shape;1143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4" name="Google Shape;1144;p1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5" name="Google Shape;1145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6" name="Google Shape;1146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7" name="Google Shape;1147;p1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8" name="Google Shape;1148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9" name="Google Shape;1149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0" name="Google Shape;1150;p1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1" name="Google Shape;1151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2" name="Google Shape;1152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3" name="Google Shape;1153;p1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4" name="Google Shape;1154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5" name="Google Shape;1155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156" name="Google Shape;1156;p15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157" name="Google Shape;1157;p1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58" name="Google Shape;1158;p1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9" name="Google Shape;1159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0" name="Google Shape;1160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1" name="Google Shape;1161;p1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2" name="Google Shape;1162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3" name="Google Shape;1163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4" name="Google Shape;1164;p1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5" name="Google Shape;1165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6" name="Google Shape;1166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7" name="Google Shape;1167;p1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8" name="Google Shape;1168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9" name="Google Shape;1169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0" name="Google Shape;1170;p1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1" name="Google Shape;1171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2" name="Google Shape;1172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3" name="Google Shape;1173;p1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4" name="Google Shape;1174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5" name="Google Shape;1175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6" name="Google Shape;1176;p1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7" name="Google Shape;1177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8" name="Google Shape;1178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9" name="Google Shape;1179;p1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0" name="Google Shape;1180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1" name="Google Shape;1181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2" name="Google Shape;1182;p1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3" name="Google Shape;1183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4" name="Google Shape;1184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5" name="Google Shape;1185;p1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6" name="Google Shape;1186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7" name="Google Shape;1187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8" name="Google Shape;1188;p1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9" name="Google Shape;1189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0" name="Google Shape;1190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91" name="Google Shape;1191;p1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192" name="Google Shape;1192;p15"/>
            <p:cNvGrpSpPr/>
            <p:nvPr/>
          </p:nvGrpSpPr>
          <p:grpSpPr>
            <a:xfrm>
              <a:off x="9166483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193" name="Google Shape;1193;p1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94" name="Google Shape;1194;p1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5" name="Google Shape;1195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6" name="Google Shape;1196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7" name="Google Shape;1197;p1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8" name="Google Shape;1198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9" name="Google Shape;1199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0" name="Google Shape;1200;p1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1" name="Google Shape;1201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2" name="Google Shape;1202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3" name="Google Shape;1203;p1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4" name="Google Shape;1204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5" name="Google Shape;1205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6" name="Google Shape;1206;p1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7" name="Google Shape;1207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8" name="Google Shape;1208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9" name="Google Shape;1209;p1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0" name="Google Shape;1210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1" name="Google Shape;1211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2" name="Google Shape;1212;p1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3" name="Google Shape;1213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4" name="Google Shape;1214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5" name="Google Shape;1215;p1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6" name="Google Shape;1216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7" name="Google Shape;1217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8" name="Google Shape;1218;p1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9" name="Google Shape;1219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0" name="Google Shape;1220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1" name="Google Shape;1221;p1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2" name="Google Shape;1222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3" name="Google Shape;1223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4" name="Google Shape;1224;p1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5" name="Google Shape;1225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6" name="Google Shape;1226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27" name="Google Shape;1227;p1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28" name="Google Shape;1228;p15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9" name="Google Shape;1229;p1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0" name="Google Shape;1230;p1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31" name="Google Shape;1231;p1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2" name="Google Shape;1232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3" name="Google Shape;1233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4" name="Google Shape;1234;p1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5" name="Google Shape;1235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6" name="Google Shape;1236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7" name="Google Shape;1237;p1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38" name="Google Shape;1238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9" name="Google Shape;1239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0" name="Google Shape;1240;p1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1" name="Google Shape;1241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2" name="Google Shape;1242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3" name="Google Shape;1243;p1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4" name="Google Shape;1244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5" name="Google Shape;1245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6" name="Google Shape;1246;p1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47" name="Google Shape;1247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8" name="Google Shape;1248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9" name="Google Shape;1249;p1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0" name="Google Shape;1250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1" name="Google Shape;1251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2" name="Google Shape;1252;p1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3" name="Google Shape;1253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4" name="Google Shape;1254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5" name="Google Shape;1255;p1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6" name="Google Shape;1256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7" name="Google Shape;1257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8" name="Google Shape;1258;p1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9" name="Google Shape;1259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0" name="Google Shape;1260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1" name="Google Shape;1261;p1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2" name="Google Shape;1262;p1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3" name="Google Shape;1263;p1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264" name="Google Shape;1264;p15"/>
          <p:cNvSpPr txBox="1">
            <a:spLocks noGrp="1"/>
          </p:cNvSpPr>
          <p:nvPr>
            <p:ph type="title"/>
          </p:nvPr>
        </p:nvSpPr>
        <p:spPr>
          <a:xfrm>
            <a:off x="612648" y="457200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65" name="Google Shape;1265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7" name="Google Shape;1267;p15"/>
          <p:cNvSpPr txBox="1">
            <a:spLocks noGrp="1"/>
          </p:cNvSpPr>
          <p:nvPr>
            <p:ph type="subTitle" idx="6"/>
          </p:nvPr>
        </p:nvSpPr>
        <p:spPr>
          <a:xfrm>
            <a:off x="612648" y="1143000"/>
            <a:ext cx="10972800" cy="54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17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8803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153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eft" type="objTx" preserve="1">
  <p:cSld name="Content with Caption Left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7"/>
          <p:cNvSpPr txBox="1">
            <a:spLocks noGrp="1"/>
          </p:cNvSpPr>
          <p:nvPr>
            <p:ph type="title"/>
          </p:nvPr>
        </p:nvSpPr>
        <p:spPr>
          <a:xfrm>
            <a:off x="612648" y="273050"/>
            <a:ext cx="4011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3" name="Google Shape;1273;p17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74" name="Google Shape;1274;p17"/>
          <p:cNvSpPr txBox="1">
            <a:spLocks noGrp="1"/>
          </p:cNvSpPr>
          <p:nvPr>
            <p:ph type="body" idx="2"/>
          </p:nvPr>
        </p:nvSpPr>
        <p:spPr>
          <a:xfrm>
            <a:off x="612648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75" name="Google Shape;1275;p1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77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Right" preserve="1">
  <p:cSld name="Content with Caption Right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8"/>
          <p:cNvSpPr txBox="1">
            <a:spLocks noGrp="1"/>
          </p:cNvSpPr>
          <p:nvPr>
            <p:ph type="body" idx="1"/>
          </p:nvPr>
        </p:nvSpPr>
        <p:spPr>
          <a:xfrm>
            <a:off x="612648" y="273051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79" name="Google Shape;1279;p18"/>
          <p:cNvSpPr txBox="1">
            <a:spLocks noGrp="1"/>
          </p:cNvSpPr>
          <p:nvPr>
            <p:ph type="body" idx="2"/>
          </p:nvPr>
        </p:nvSpPr>
        <p:spPr>
          <a:xfrm>
            <a:off x="7574882" y="1435101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80" name="Google Shape;1280;p18"/>
          <p:cNvSpPr txBox="1"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81" name="Google Shape;1281;p1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44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C5C60D-4F7B-3A4D-BFFC-D63F85E4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250371"/>
            <a:ext cx="8980487" cy="631372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defRPr sz="2800" b="1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6CAA0-4568-4342-9E2D-0F84E25925BD}"/>
              </a:ext>
            </a:extLst>
          </p:cNvPr>
          <p:cNvCxnSpPr>
            <a:cxnSpLocks/>
          </p:cNvCxnSpPr>
          <p:nvPr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7CB6631-CFBA-D44C-AFD8-F4501CC0A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9275" y="1414463"/>
            <a:ext cx="11093450" cy="418147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974128F-3CF5-D64A-891E-320900F0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729F4-C2B9-F949-80BE-DBD216A49205}"/>
              </a:ext>
            </a:extLst>
          </p:cNvPr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BE915B-32DA-AD4B-B7C8-AE1C1ED8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030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white background &amp; 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CA0978E-7F09-9344-9B55-6F63200F0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A51114-9750-DB4D-B843-02CA41EF75ED}"/>
              </a:ext>
            </a:extLst>
          </p:cNvPr>
          <p:cNvCxnSpPr>
            <a:cxnSpLocks/>
          </p:cNvCxnSpPr>
          <p:nvPr/>
        </p:nvCxnSpPr>
        <p:spPr>
          <a:xfrm>
            <a:off x="0" y="6143740"/>
            <a:ext cx="1219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BDF5BC-7B7D-8B4F-A2A8-3E1B9BB84607}"/>
              </a:ext>
            </a:extLst>
          </p:cNvPr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C68D84-2EA1-0545-A08D-3E257263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AAB2F11-2E66-6F40-BF96-5836C9F9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789D0A-7F9F-D541-9EB8-6007687E8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384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slide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54F10-9F0D-094B-9149-1988A9DB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6693BC-DAF4-B742-9E2C-0D0ABDE8CF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5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light swoosh &amp; foot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-770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E12B1A-29DD-D44E-9224-D182AD08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16"/>
          <a:stretch/>
        </p:blipFill>
        <p:spPr>
          <a:xfrm>
            <a:off x="0" y="6143740"/>
            <a:ext cx="12192000" cy="714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23DE84-E46E-8741-AC6B-71129FF7AF69}"/>
              </a:ext>
            </a:extLst>
          </p:cNvPr>
          <p:cNvGrpSpPr/>
          <p:nvPr/>
        </p:nvGrpSpPr>
        <p:grpSpPr>
          <a:xfrm>
            <a:off x="1768068" y="6230825"/>
            <a:ext cx="8394606" cy="548640"/>
            <a:chOff x="1898697" y="6230825"/>
            <a:chExt cx="8394606" cy="54864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0230D8C-7177-3E45-B3E5-98EAE690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5589" y="6325373"/>
              <a:ext cx="2017714" cy="34016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B04BD7E-B41B-874C-856F-3BFBDEFA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8697" y="6230825"/>
              <a:ext cx="2017714" cy="54864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0973DD-1799-FC4C-801D-17AB4C98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0637" y="6356393"/>
              <a:ext cx="2278325" cy="340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073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light swoosh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7AC3D6-6028-C24F-8792-BF7746B0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b="11248"/>
          <a:stretch/>
        </p:blipFill>
        <p:spPr>
          <a:xfrm>
            <a:off x="-51181" y="706868"/>
            <a:ext cx="12294362" cy="61445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062DBE-2264-E844-A0E2-D954D04B3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29" y="1284289"/>
            <a:ext cx="11244943" cy="4504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DEF9E4D-5DAA-E441-8E60-AC4289E8BA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4BE3DE-7CC4-E14B-9E67-A5D87BBC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52882"/>
          </a:xfrm>
          <a:prstGeom prst="rect">
            <a:avLst/>
          </a:prstGeom>
        </p:spPr>
      </p:pic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03B530CB-1EA4-0B4A-AAF2-76A991C16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7688" y="196622"/>
            <a:ext cx="8556625" cy="543605"/>
          </a:xfrm>
        </p:spPr>
        <p:txBody>
          <a:bodyPr/>
          <a:lstStyle>
            <a:lvl1pPr algn="ctr">
              <a:buNone/>
              <a:defRPr sz="28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7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13A29-4BE7-FE49-B284-57986698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02362" y="818145"/>
            <a:ext cx="12294362" cy="1273628"/>
          </a:xfrm>
        </p:spPr>
        <p:txBody>
          <a:bodyPr/>
          <a:lstStyle>
            <a:lvl1pPr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203AB8-0BA0-5048-BC21-C769A1A8BB06}"/>
              </a:ext>
            </a:extLst>
          </p:cNvPr>
          <p:cNvGrpSpPr/>
          <p:nvPr/>
        </p:nvGrpSpPr>
        <p:grpSpPr>
          <a:xfrm>
            <a:off x="354485" y="5457944"/>
            <a:ext cx="11265317" cy="859967"/>
            <a:chOff x="309790" y="5457944"/>
            <a:chExt cx="11265317" cy="859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83070F-0B8D-FB4F-AFE8-4209D462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90" y="5457944"/>
              <a:ext cx="3160486" cy="8599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ECAD9D-80FE-2041-B1EC-1F1BA2BB1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8104" y="5668971"/>
              <a:ext cx="3568700" cy="533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421DE77-4AFA-7747-9FF7-EBDC7E017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4621" y="5627915"/>
              <a:ext cx="3160486" cy="532830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F92DC-C18B-B14D-B6F3-A0F05F91E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40396" y="172816"/>
            <a:ext cx="7493000" cy="446087"/>
          </a:xfrm>
        </p:spPr>
        <p:txBody>
          <a:bodyPr/>
          <a:lstStyle>
            <a:lvl1pPr algn="ctr">
              <a:buNone/>
              <a:defRPr sz="240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58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tw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B8336D-56B7-3E48-A9E6-7A2024FA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81" y="-770"/>
            <a:ext cx="12294362" cy="692327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BBB1-99E1-5349-870D-B8F4EBC15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7" y="1992086"/>
            <a:ext cx="8980487" cy="1273628"/>
          </a:xfrm>
        </p:spPr>
        <p:txBody>
          <a:bodyPr/>
          <a:lstStyle>
            <a:lvl1pPr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909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523" y="1297142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33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784" y="6486249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DB48BFE-254B-BC48-B263-49FF8F667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0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12648" y="454005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12648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grpSp>
        <p:nvGrpSpPr>
          <p:cNvPr id="12" name="Google Shape;12;p1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13" name="Google Shape;13;p1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4" name="Google Shape;14;p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" name="Google Shape;16;p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" name="Google Shape;17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" name="Google Shape;19;p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" name="Google Shape;20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" name="Google Shape;22;p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Google Shape;23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" name="Google Shape;25;p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Google Shape;26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" name="Google Shape;27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" name="Google Shape;28;p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Google Shape;29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" name="Google Shape;31;p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Google Shape;32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4" name="Google Shape;34;p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Google Shape;35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" name="Google Shape;37;p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Google Shape;38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39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" name="Google Shape;40;p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Google Shape;41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" name="Google Shape;42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" name="Google Shape;43;p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Google Shape;44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" name="Google Shape;45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" name="Google Shape;46;p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" name="Google Shape;47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" name="Google Shape;48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9" name="Google Shape;49;p1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50" name="Google Shape;50;p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1" name="Google Shape;51;p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" name="Google Shape;52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" name="Google Shape;54;p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" name="Google Shape;55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" name="Google Shape;57;p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Google Shape;58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" name="Google Shape;60;p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Google Shape;61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" name="Google Shape;62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" name="Google Shape;63;p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Google Shape;64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65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" name="Google Shape;66;p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Google Shape;67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" name="Google Shape;68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" name="Google Shape;69;p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Google Shape;70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71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" name="Google Shape;72;p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Google Shape;73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" name="Google Shape;74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" name="Google Shape;75;p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Google Shape;76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77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" name="Google Shape;78;p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Google Shape;79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" name="Google Shape;80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1" name="Google Shape;81;p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Google Shape;82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4" name="Google Shape;84;p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5" name="Google Shape;85;p1"/>
            <p:cNvGrpSpPr/>
            <p:nvPr/>
          </p:nvGrpSpPr>
          <p:grpSpPr>
            <a:xfrm>
              <a:off x="9166483" y="454006"/>
              <a:ext cx="122115" cy="5945205"/>
              <a:chOff x="-238874" y="454006"/>
              <a:chExt cx="122115" cy="5945205"/>
            </a:xfrm>
          </p:grpSpPr>
          <p:cxnSp>
            <p:nvCxnSpPr>
              <p:cNvPr id="86" name="Google Shape;86;p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7" name="Google Shape;87;p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" name="Google Shape;88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" name="Google Shape;89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" name="Google Shape;90;p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" name="Google Shape;91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" name="Google Shape;92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" name="Google Shape;93;p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4" name="Google Shape;94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" name="Google Shape;96;p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Google Shape;97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" name="Google Shape;99;p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Google Shape;100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" name="Google Shape;102;p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Google Shape;103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" name="Google Shape;105;p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Google Shape;106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" name="Google Shape;108;p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Google Shape;109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" name="Google Shape;111;p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Google Shape;112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" name="Google Shape;114;p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Google Shape;115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" name="Google Shape;116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" name="Google Shape;117;p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Google Shape;118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" name="Google Shape;119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0" name="Google Shape;120;p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1" name="Google Shape;121;p1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" name="Google Shape;122;p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4" name="Google Shape;124;p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" name="Google Shape;125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" name="Google Shape;126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" name="Google Shape;127;p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" name="Google Shape;128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" name="Google Shape;129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0" name="Google Shape;130;p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Google Shape;131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32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3" name="Google Shape;133;p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Google Shape;134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6" name="Google Shape;136;p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Google Shape;137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9" name="Google Shape;139;p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Google Shape;140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41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2" name="Google Shape;142;p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Google Shape;143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" name="Google Shape;144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5" name="Google Shape;145;p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Google Shape;146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7" name="Google Shape;147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8" name="Google Shape;148;p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Google Shape;149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" name="Google Shape;150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1" name="Google Shape;151;p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Google Shape;152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" name="Google Shape;153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4" name="Google Shape;154;p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Google Shape;155;p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6" name="Google Shape;156;p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57" name="Google Shape;157;p1"/>
          <p:cNvSpPr txBox="1">
            <a:spLocks noGrp="1"/>
          </p:cNvSpPr>
          <p:nvPr>
            <p:ph type="sldNum" idx="12"/>
          </p:nvPr>
        </p:nvSpPr>
        <p:spPr>
          <a:xfrm>
            <a:off x="10899500" y="6333003"/>
            <a:ext cx="73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888C8F"/>
                </a:solidFill>
              </a:defRPr>
            </a:lvl1pPr>
            <a:lvl2pPr lvl="1" algn="r">
              <a:buNone/>
              <a:defRPr sz="1000">
                <a:solidFill>
                  <a:srgbClr val="888C8F"/>
                </a:solidFill>
              </a:defRPr>
            </a:lvl2pPr>
            <a:lvl3pPr lvl="2" algn="r">
              <a:buNone/>
              <a:defRPr sz="1000">
                <a:solidFill>
                  <a:srgbClr val="888C8F"/>
                </a:solidFill>
              </a:defRPr>
            </a:lvl3pPr>
            <a:lvl4pPr lvl="3" algn="r">
              <a:buNone/>
              <a:defRPr sz="1000">
                <a:solidFill>
                  <a:srgbClr val="888C8F"/>
                </a:solidFill>
              </a:defRPr>
            </a:lvl4pPr>
            <a:lvl5pPr lvl="4" algn="r">
              <a:buNone/>
              <a:defRPr sz="1000">
                <a:solidFill>
                  <a:srgbClr val="888C8F"/>
                </a:solidFill>
              </a:defRPr>
            </a:lvl5pPr>
            <a:lvl6pPr lvl="5" algn="r">
              <a:buNone/>
              <a:defRPr sz="1000">
                <a:solidFill>
                  <a:srgbClr val="888C8F"/>
                </a:solidFill>
              </a:defRPr>
            </a:lvl6pPr>
            <a:lvl7pPr lvl="6" algn="r">
              <a:buNone/>
              <a:defRPr sz="1000">
                <a:solidFill>
                  <a:srgbClr val="888C8F"/>
                </a:solidFill>
              </a:defRPr>
            </a:lvl7pPr>
            <a:lvl8pPr lvl="7" algn="r">
              <a:buNone/>
              <a:defRPr sz="1000">
                <a:solidFill>
                  <a:srgbClr val="888C8F"/>
                </a:solidFill>
              </a:defRPr>
            </a:lvl8pPr>
            <a:lvl9pPr lvl="8" algn="r">
              <a:buNone/>
              <a:defRPr sz="1000">
                <a:solidFill>
                  <a:srgbClr val="888C8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50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gif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6.gif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1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390.png"/><Relationship Id="rId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A69F-52F6-844C-B42B-C0D1B3168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5756" y="2283931"/>
            <a:ext cx="8980487" cy="12736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compact laser-plasma based setup for positron production and collection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AF47FD-7B38-7840-8A83-DD0B071BAFF4}"/>
              </a:ext>
            </a:extLst>
          </p:cNvPr>
          <p:cNvSpPr txBox="1"/>
          <p:nvPr/>
        </p:nvSpPr>
        <p:spPr>
          <a:xfrm>
            <a:off x="2731296" y="3961564"/>
            <a:ext cx="672940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latin typeface="+mn-lt"/>
              </a:rPr>
              <a:t>D. Terzani, C. Benedetti, S. S. Bulanov, C. Schroeder, E. Esarey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+mn-lt"/>
              </a:rPr>
              <a:t>BELLA Center, LBNL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78E21-58DD-7244-AB6D-653D44AAC8E9}"/>
              </a:ext>
            </a:extLst>
          </p:cNvPr>
          <p:cNvSpPr txBox="1"/>
          <p:nvPr/>
        </p:nvSpPr>
        <p:spPr>
          <a:xfrm>
            <a:off x="680795" y="4620394"/>
            <a:ext cx="4101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Supported by the Director, Office of Science, Office of High Energy Physics, of the U.S. Department of Energy under Contract No. DE-AC02-05CH11231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34E02-ACCE-CB4A-B1B5-8E3851FE465C}"/>
              </a:ext>
            </a:extLst>
          </p:cNvPr>
          <p:cNvSpPr txBox="1"/>
          <p:nvPr/>
        </p:nvSpPr>
        <p:spPr>
          <a:xfrm>
            <a:off x="8717437" y="4451117"/>
            <a:ext cx="20655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+mn-lt"/>
              </a:rPr>
              <a:t>AAC 2022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+mn-lt"/>
              </a:rPr>
              <a:t>11/10/2022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+mn-lt"/>
              </a:rPr>
              <a:t>HAUPPAUGE, NY</a:t>
            </a:r>
          </a:p>
        </p:txBody>
      </p:sp>
    </p:spTree>
    <p:extLst>
      <p:ext uri="{BB962C8B-B14F-4D97-AF65-F5344CB8AC3E}">
        <p14:creationId xmlns:p14="http://schemas.microsoft.com/office/powerpoint/2010/main" val="399423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9"/>
    </mc:Choice>
    <mc:Fallback>
      <p:transition spd="slow" advTm="156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18C62-838D-C841-AC77-58F0C70AFB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96850"/>
            <a:ext cx="12192000" cy="5429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Conclusion and 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2AEDF-08DE-454D-92DE-E89706085F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2550" y="6486525"/>
            <a:ext cx="679450" cy="365125"/>
          </a:xfrm>
        </p:spPr>
        <p:txBody>
          <a:bodyPr/>
          <a:lstStyle/>
          <a:p>
            <a:fld id="{5DB48BFE-254B-BC48-B263-49FF8F667EF1}" type="slidenum">
              <a:rPr lang="en-US" smtClean="0"/>
              <a:t>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49E731-21B9-7444-9D35-8C0D82CA166B}"/>
              </a:ext>
            </a:extLst>
          </p:cNvPr>
          <p:cNvSpPr/>
          <p:nvPr/>
        </p:nvSpPr>
        <p:spPr>
          <a:xfrm>
            <a:off x="314009" y="5298963"/>
            <a:ext cx="11563983" cy="969369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jobs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at the career-track research scientist and post-doctoral level are available at the BELLA Center. Please contact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jvantilborg@lbl.gov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visit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jobs.lbl.gov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search for “BELLA”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E7D16F-A749-3D42-A2ED-66B0214773F4}"/>
                  </a:ext>
                </a:extLst>
              </p:cNvPr>
              <p:cNvSpPr/>
              <p:nvPr/>
            </p:nvSpPr>
            <p:spPr>
              <a:xfrm>
                <a:off x="314008" y="1257301"/>
                <a:ext cx="11563984" cy="3823470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We presented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compact scheme</a:t>
                </a:r>
                <a:r>
                  <a:rPr lang="en-US" sz="2400" dirty="0">
                    <a:solidFill>
                      <a:schemeClr val="tx1"/>
                    </a:solidFill>
                  </a:rPr>
                  <a:t> for positron beam generation and collection that does not require any conventional optics and relies on currently available laser pulses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We tuned the scheme to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maximize the conversion efficiency</a:t>
                </a:r>
                <a:r>
                  <a:rPr lang="en-US" sz="2400" dirty="0">
                    <a:solidFill>
                      <a:schemeClr val="tx1"/>
                    </a:solidFill>
                  </a:rPr>
                  <a:t> of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beam generated using the BELLA laser</a:t>
                </a:r>
              </a:p>
              <a:p>
                <a:pPr marL="1085850" lvl="1" indent="-342900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/>
                    </a:solidFill>
                  </a:rPr>
                  <a:t>Average acceleration gradient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≃1.3 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𝐺𝑉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marL="1085850" lvl="1" indent="-342900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/>
                    </a:solidFill>
                  </a:rPr>
                  <a:t>Conversion efficiency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≃4×</m:t>
                    </m:r>
                    <m:sSup>
                      <m:sSup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endParaRPr lang="en-US" sz="22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Guiding the laser pulse can further increase the final positron beam energy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Future work: optimization of the accelerating gradient and final beam quality using weakly/mildly nonlinear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wakefields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E7D16F-A749-3D42-A2ED-66B021477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08" y="1257301"/>
                <a:ext cx="11563984" cy="3823470"/>
              </a:xfrm>
              <a:prstGeom prst="rect">
                <a:avLst/>
              </a:prstGeom>
              <a:blipFill>
                <a:blip r:embed="rId3"/>
                <a:stretch>
                  <a:fillRect l="-658" r="-1425" b="-1320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2A4F1B9-3B1B-5743-A028-0525E7120F52}"/>
              </a:ext>
            </a:extLst>
          </p:cNvPr>
          <p:cNvSpPr txBox="1"/>
          <p:nvPr/>
        </p:nvSpPr>
        <p:spPr>
          <a:xfrm>
            <a:off x="314008" y="6361310"/>
            <a:ext cx="11563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Supported by the Director, Office of Science, Office of High Energy Physics, of the U.S. Department of Energy under Contract No. DE-AC02-05CH11231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35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93"/>
    </mc:Choice>
    <mc:Fallback>
      <p:transition spd="slow" advTm="259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AB1616-F6DC-D348-B463-864AD5CA030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3528" y="2286000"/>
                <a:ext cx="11244943" cy="262128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 compact positron generation and collection scheme is missing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LPA acceleration enables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beams in compact setups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Positron generation scheme has potential application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LPA-based linear colliders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Conventional optics are not suitable to collect positrons generated by LPA beams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AB1616-F6DC-D348-B463-864AD5CA03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3528" y="2286000"/>
                <a:ext cx="11244943" cy="2621280"/>
              </a:xfrm>
              <a:blipFill>
                <a:blip r:embed="rId4"/>
                <a:stretch>
                  <a:fillRect l="-676" t="-1942" r="-902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4D051-A257-5E42-820A-326288772E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C848A9-A2DF-0E48-9B1C-B1254290391F}"/>
              </a:ext>
            </a:extLst>
          </p:cNvPr>
          <p:cNvSpPr/>
          <p:nvPr/>
        </p:nvSpPr>
        <p:spPr>
          <a:xfrm>
            <a:off x="3098800" y="5259117"/>
            <a:ext cx="8619671" cy="1126494"/>
          </a:xfrm>
          <a:prstGeom prst="roundRect">
            <a:avLst/>
          </a:prstGeom>
          <a:solidFill>
            <a:schemeClr val="bg2">
              <a:alpha val="51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Positron generation using high intensity laser pulse:</a:t>
            </a:r>
          </a:p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Stepan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Bulanov, next talk!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A0FE5-3C7F-FE47-9BD0-A0595E2E04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27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53"/>
    </mc:Choice>
    <mc:Fallback>
      <p:transition spd="slow" advTm="9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B4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065CF89-FFA2-7E4D-A859-5744A906A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19" y="2005967"/>
            <a:ext cx="9278470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AB1F6D-6895-8A46-88E0-BAED2B92C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029" y="2005967"/>
            <a:ext cx="9281160" cy="4115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FA1B39-1918-C146-840E-B0E10A950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393" y="2005967"/>
            <a:ext cx="9282141" cy="41164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B16824-A1BB-014D-9805-9C471CC90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048" y="2005967"/>
            <a:ext cx="9278471" cy="41148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2CDB53F-C9B8-C846-BB9C-94BFF75F42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Schematic diagram of the compact positron generation scheme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E13A26-E0F2-A445-BBE9-98FCBC497694}"/>
              </a:ext>
            </a:extLst>
          </p:cNvPr>
          <p:cNvGrpSpPr/>
          <p:nvPr/>
        </p:nvGrpSpPr>
        <p:grpSpPr>
          <a:xfrm>
            <a:off x="4570567" y="5877314"/>
            <a:ext cx="6172862" cy="591031"/>
            <a:chOff x="4570567" y="5877314"/>
            <a:chExt cx="6172862" cy="5910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25B88A-466B-E147-AA0F-AFC223FD8905}"/>
                </a:ext>
              </a:extLst>
            </p:cNvPr>
            <p:cNvGrpSpPr/>
            <p:nvPr/>
          </p:nvGrpSpPr>
          <p:grpSpPr>
            <a:xfrm>
              <a:off x="4570567" y="5877314"/>
              <a:ext cx="6172862" cy="329181"/>
              <a:chOff x="4461832" y="5391838"/>
              <a:chExt cx="5364976" cy="321326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BF9DDE63-1E8A-C644-8F86-42002FAA2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1832" y="5552501"/>
                <a:ext cx="53649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0D5E5A-FCF5-7540-AF68-1121395C06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1832" y="5391838"/>
                <a:ext cx="0" cy="3213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CCADE13-90E3-5143-B1E4-4192F98299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6808" y="5391838"/>
                <a:ext cx="0" cy="32132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D0B794-FCA6-4147-A9AD-79A7F77E985D}"/>
                    </a:ext>
                  </a:extLst>
                </p:cNvPr>
                <p:cNvSpPr txBox="1"/>
                <p:nvPr/>
              </p:nvSpPr>
              <p:spPr>
                <a:xfrm>
                  <a:off x="6533889" y="6160568"/>
                  <a:ext cx="223619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~8 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Rayleigh ranges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D0B794-FCA6-4147-A9AD-79A7F77E98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3889" y="6160568"/>
                  <a:ext cx="2236190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685" t="-20000" r="-5618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378CB6-A2F1-0E48-8626-A01DD3B859C6}"/>
              </a:ext>
            </a:extLst>
          </p:cNvPr>
          <p:cNvSpPr txBox="1"/>
          <p:nvPr/>
        </p:nvSpPr>
        <p:spPr>
          <a:xfrm>
            <a:off x="3585811" y="1141542"/>
            <a:ext cx="2669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Incoming laser pulse impinges on Plasma Mirror at 45°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575A0-9872-E24F-BDCD-BAD4975B0AFC}"/>
              </a:ext>
            </a:extLst>
          </p:cNvPr>
          <p:cNvSpPr txBox="1"/>
          <p:nvPr/>
        </p:nvSpPr>
        <p:spPr>
          <a:xfrm>
            <a:off x="9520414" y="1311084"/>
            <a:ext cx="2671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Positron propagation in linear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wakefield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is modeled using a particle tracker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CA25E4-4DAB-F242-A697-DF12F993F9B7}"/>
              </a:ext>
            </a:extLst>
          </p:cNvPr>
          <p:cNvCxnSpPr>
            <a:cxnSpLocks/>
          </p:cNvCxnSpPr>
          <p:nvPr/>
        </p:nvCxnSpPr>
        <p:spPr>
          <a:xfrm flipH="1">
            <a:off x="9801226" y="2605891"/>
            <a:ext cx="800099" cy="8231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3EA799-3212-424B-A160-4FFF29ACA756}"/>
              </a:ext>
            </a:extLst>
          </p:cNvPr>
          <p:cNvGrpSpPr/>
          <p:nvPr/>
        </p:nvGrpSpPr>
        <p:grpSpPr>
          <a:xfrm>
            <a:off x="1034730" y="4443456"/>
            <a:ext cx="3124686" cy="1603701"/>
            <a:chOff x="1445881" y="4700795"/>
            <a:chExt cx="3124686" cy="16037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11E3D87-3A19-C244-B68F-7401C0D19F7E}"/>
                </a:ext>
              </a:extLst>
            </p:cNvPr>
            <p:cNvSpPr txBox="1"/>
            <p:nvPr/>
          </p:nvSpPr>
          <p:spPr>
            <a:xfrm>
              <a:off x="1445881" y="5596610"/>
              <a:ext cx="2877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  <a:latin typeface="+mn-lt"/>
                </a:rPr>
                <a:t>Tape is placed on the back of the solid target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2AE4C-A7ED-654D-A3C8-7743459D59E6}"/>
                </a:ext>
              </a:extLst>
            </p:cNvPr>
            <p:cNvCxnSpPr/>
            <p:nvPr/>
          </p:nvCxnSpPr>
          <p:spPr>
            <a:xfrm flipV="1">
              <a:off x="3673092" y="4700795"/>
              <a:ext cx="897475" cy="8958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88FDE-36A0-DA49-8E1C-792456A60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433C7A-2733-764B-98FE-50B6B50E14CB}"/>
                  </a:ext>
                </a:extLst>
              </p:cNvPr>
              <p:cNvSpPr txBox="1"/>
              <p:nvPr/>
            </p:nvSpPr>
            <p:spPr>
              <a:xfrm>
                <a:off x="128587" y="2967335"/>
                <a:ext cx="30003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Dedicated Geant4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 beam interaction with Tungsten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433C7A-2733-764B-98FE-50B6B50E1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" y="2967335"/>
                <a:ext cx="3000375" cy="1015663"/>
              </a:xfrm>
              <a:prstGeom prst="rect">
                <a:avLst/>
              </a:prstGeom>
              <a:blipFill>
                <a:blip r:embed="rId9"/>
                <a:stretch>
                  <a:fillRect l="-1688" t="-3704" r="-1688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74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93"/>
    </mc:Choice>
    <mc:Fallback>
      <p:transition spd="slow" advTm="9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23" grpId="0"/>
      <p:bldP spid="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F7D999D-A9B8-E042-9D60-7E032C595603}"/>
              </a:ext>
            </a:extLst>
          </p:cNvPr>
          <p:cNvGrpSpPr/>
          <p:nvPr/>
        </p:nvGrpSpPr>
        <p:grpSpPr>
          <a:xfrm>
            <a:off x="6617893" y="1020239"/>
            <a:ext cx="4940548" cy="3293700"/>
            <a:chOff x="6617186" y="1020239"/>
            <a:chExt cx="4940548" cy="3293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6ACC72-EC22-9245-8597-F7472236C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7186" y="1020239"/>
              <a:ext cx="4940548" cy="3293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AE2762-98D7-9A49-BE6E-595FC7426B45}"/>
                </a:ext>
              </a:extLst>
            </p:cNvPr>
            <p:cNvSpPr txBox="1"/>
            <p:nvPr/>
          </p:nvSpPr>
          <p:spPr>
            <a:xfrm>
              <a:off x="9597045" y="1986466"/>
              <a:ext cx="1767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i="1" dirty="0" err="1">
                  <a:solidFill>
                    <a:schemeClr val="tx1"/>
                  </a:solidFill>
                  <a:latin typeface="+mn-lt"/>
                </a:rPr>
                <a:t>rms</a:t>
              </a:r>
              <a:r>
                <a:rPr lang="en-US" dirty="0">
                  <a:solidFill>
                    <a:schemeClr val="tx1"/>
                  </a:solidFill>
                  <a:latin typeface="+mn-lt"/>
                </a:rPr>
                <a:t> divergence of the final positron beam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F245-8609-8842-86D7-06AC545006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Properties of positron beams produced from a thick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9D9AD-80D0-344B-9FBB-9D4A89C31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3" y="1540921"/>
            <a:ext cx="6368716" cy="3046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C2E5E-A9D3-EC46-AB6E-94587E3676E6}"/>
              </a:ext>
            </a:extLst>
          </p:cNvPr>
          <p:cNvSpPr txBox="1"/>
          <p:nvPr/>
        </p:nvSpPr>
        <p:spPr>
          <a:xfrm>
            <a:off x="1196272" y="4661650"/>
            <a:ext cx="2850266" cy="66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Production of bremsstrahlung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79945C-AAEA-E54B-84D5-677509609882}"/>
                  </a:ext>
                </a:extLst>
              </p:cNvPr>
              <p:cNvSpPr txBox="1"/>
              <p:nvPr/>
            </p:nvSpPr>
            <p:spPr>
              <a:xfrm>
                <a:off x="4252442" y="4661650"/>
                <a:ext cx="22910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Photon conversion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pairs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79945C-AAEA-E54B-84D5-677509609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442" y="4661650"/>
                <a:ext cx="2291030" cy="646331"/>
              </a:xfrm>
              <a:prstGeom prst="rect">
                <a:avLst/>
              </a:prstGeom>
              <a:blipFill>
                <a:blip r:embed="rId6"/>
                <a:stretch>
                  <a:fillRect l="-2210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BDDFBC-A142-9842-8184-ACBF196CEC68}"/>
                  </a:ext>
                </a:extLst>
              </p:cNvPr>
              <p:cNvSpPr txBox="1"/>
              <p:nvPr/>
            </p:nvSpPr>
            <p:spPr>
              <a:xfrm>
                <a:off x="241684" y="3055405"/>
                <a:ext cx="9476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BELLA LPA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BDDFBC-A142-9842-8184-ACBF196CE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84" y="3055405"/>
                <a:ext cx="947637" cy="923330"/>
              </a:xfrm>
              <a:prstGeom prst="rect">
                <a:avLst/>
              </a:prstGeom>
              <a:blipFill>
                <a:blip r:embed="rId7"/>
                <a:stretch>
                  <a:fillRect l="-5263" r="-3947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6077685-F9D3-0E4F-AB3D-28875E2C0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361" y="984331"/>
            <a:ext cx="1270000" cy="127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BB2CF0-591A-A140-B8D7-8A5B192909BF}"/>
              </a:ext>
            </a:extLst>
          </p:cNvPr>
          <p:cNvGrpSpPr/>
          <p:nvPr/>
        </p:nvGrpSpPr>
        <p:grpSpPr>
          <a:xfrm>
            <a:off x="6823090" y="3718101"/>
            <a:ext cx="4734644" cy="3156429"/>
            <a:chOff x="6823090" y="3718101"/>
            <a:chExt cx="4734644" cy="31564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84549F-B3A9-4B42-9597-8237324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3090" y="3718101"/>
              <a:ext cx="4734644" cy="3156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24281E-FA77-CA43-BD70-1B04F514FFE5}"/>
                    </a:ext>
                  </a:extLst>
                </p:cNvPr>
                <p:cNvSpPr txBox="1"/>
                <p:nvPr/>
              </p:nvSpPr>
              <p:spPr>
                <a:xfrm>
                  <a:off x="9597046" y="4313939"/>
                  <a:ext cx="1767923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Positron yield for maximum divergence</a:t>
                  </a:r>
                </a:p>
                <a:p>
                  <a:pPr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=0.1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𝑟𝑎𝑑</m:t>
                        </m:r>
                      </m:oMath>
                    </m:oMathPara>
                  </a14:m>
                  <a:endParaRPr lang="en-US" dirty="0" err="1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E24281E-FA77-CA43-BD70-1B04F514F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7046" y="4313939"/>
                  <a:ext cx="1767923" cy="1200329"/>
                </a:xfrm>
                <a:prstGeom prst="rect">
                  <a:avLst/>
                </a:prstGeom>
                <a:blipFill>
                  <a:blip r:embed="rId10"/>
                  <a:stretch>
                    <a:fillRect l="-3597" t="-2105" b="-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1D7E3A-04D4-0A43-8124-5ECD17DCB7A7}"/>
                  </a:ext>
                </a:extLst>
              </p:cNvPr>
              <p:cNvSpPr/>
              <p:nvPr/>
            </p:nvSpPr>
            <p:spPr>
              <a:xfrm>
                <a:off x="714605" y="5382523"/>
                <a:ext cx="5902581" cy="1200327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We take into account </a:t>
                </a:r>
                <a:r>
                  <a:rPr lang="en-US" b="1" dirty="0">
                    <a:solidFill>
                      <a:schemeClr val="tx1"/>
                    </a:solidFill>
                  </a:rPr>
                  <a:t>realistic beam</a:t>
                </a:r>
                <a:r>
                  <a:rPr lang="en-US" dirty="0">
                    <a:solidFill>
                      <a:schemeClr val="tx1"/>
                    </a:solidFill>
                  </a:rPr>
                  <a:t> parameters using a Geant4 application that simulates the interaction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beam and the </a:t>
                </a:r>
                <a:r>
                  <a:rPr lang="en-US" b="1" dirty="0">
                    <a:solidFill>
                      <a:schemeClr val="tx1"/>
                    </a:solidFill>
                  </a:rPr>
                  <a:t>tungsten</a:t>
                </a:r>
                <a:r>
                  <a:rPr lang="en-US" dirty="0">
                    <a:solidFill>
                      <a:schemeClr val="tx1"/>
                    </a:solidFill>
                  </a:rPr>
                  <a:t> target and computes the final 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spatio</a:t>
                </a:r>
                <a:r>
                  <a:rPr lang="en-US" i="1" dirty="0">
                    <a:solidFill>
                      <a:schemeClr val="tx1"/>
                    </a:solidFill>
                  </a:rPr>
                  <a:t>-temporal</a:t>
                </a:r>
                <a:r>
                  <a:rPr lang="en-US" dirty="0">
                    <a:solidFill>
                      <a:schemeClr val="tx1"/>
                    </a:solidFill>
                  </a:rPr>
                  <a:t> distribution of the positrons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1D7E3A-04D4-0A43-8124-5ECD17DCB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05" y="5382523"/>
                <a:ext cx="5902581" cy="1200327"/>
              </a:xfrm>
              <a:prstGeom prst="rect">
                <a:avLst/>
              </a:prstGeom>
              <a:blipFill>
                <a:blip r:embed="rId11"/>
                <a:stretch>
                  <a:fillRect l="-642" t="-2083" r="-1499" b="-6250"/>
                </a:stretch>
              </a:blip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49A56E-7815-2F44-A322-8CF78EAEFC5D}"/>
              </a:ext>
            </a:extLst>
          </p:cNvPr>
          <p:cNvCxnSpPr/>
          <p:nvPr/>
        </p:nvCxnSpPr>
        <p:spPr>
          <a:xfrm>
            <a:off x="3387914" y="4904227"/>
            <a:ext cx="86452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E0A49-33C1-CA4E-9F36-CDD23C7247B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750CCD-55FA-4945-9C1C-6F5B36AB9FEA}"/>
                  </a:ext>
                </a:extLst>
              </p:cNvPr>
              <p:cNvSpPr txBox="1"/>
              <p:nvPr/>
            </p:nvSpPr>
            <p:spPr>
              <a:xfrm>
                <a:off x="3029382" y="1180687"/>
                <a:ext cx="24461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Tungsten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=3.5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750CCD-55FA-4945-9C1C-6F5B36AB9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382" y="1180687"/>
                <a:ext cx="2446119" cy="369332"/>
              </a:xfrm>
              <a:prstGeom prst="rect">
                <a:avLst/>
              </a:prstGeom>
              <a:blipFill>
                <a:blip r:embed="rId12"/>
                <a:stretch>
                  <a:fillRect l="-207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6962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08"/>
    </mc:Choice>
    <mc:Fallback>
      <p:transition spd="slow" advTm="11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Brace 8">
            <a:extLst>
              <a:ext uri="{FF2B5EF4-FFF2-40B4-BE49-F238E27FC236}">
                <a16:creationId xmlns:a16="http://schemas.microsoft.com/office/drawing/2014/main" id="{929396A8-CC90-0040-9FC0-75D9FAC4D46D}"/>
              </a:ext>
            </a:extLst>
          </p:cNvPr>
          <p:cNvSpPr/>
          <p:nvPr/>
        </p:nvSpPr>
        <p:spPr>
          <a:xfrm>
            <a:off x="9378012" y="4645966"/>
            <a:ext cx="558265" cy="1923764"/>
          </a:xfrm>
          <a:prstGeom prst="rightBrace">
            <a:avLst>
              <a:gd name="adj1" fmla="val 61781"/>
              <a:gd name="adj2" fmla="val 50000"/>
            </a:avLst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70C44-F14B-F04D-BF48-3225DDFF5F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3513" y="196622"/>
            <a:ext cx="11790321" cy="543605"/>
          </a:xfrm>
        </p:spPr>
        <p:txBody>
          <a:bodyPr>
            <a:normAutofit/>
          </a:bodyPr>
          <a:lstStyle/>
          <a:p>
            <a:r>
              <a:rPr lang="en-US" dirty="0"/>
              <a:t>Plasma mirror enables reflection of high intensity laser pulse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2B1A1-74A0-5349-9DFA-A87C8B85D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912" y="952905"/>
            <a:ext cx="6558175" cy="3871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F2F03-6DA1-3D4F-94F8-AEA91E83E39A}"/>
              </a:ext>
            </a:extLst>
          </p:cNvPr>
          <p:cNvSpPr txBox="1"/>
          <p:nvPr/>
        </p:nvSpPr>
        <p:spPr>
          <a:xfrm>
            <a:off x="2571573" y="6178472"/>
            <a:ext cx="2014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[Shaw et al., POP, 2016]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D472CE-3F7D-B346-A535-3E19EC07FA13}"/>
                  </a:ext>
                </a:extLst>
              </p:cNvPr>
              <p:cNvSpPr txBox="1"/>
              <p:nvPr/>
            </p:nvSpPr>
            <p:spPr>
              <a:xfrm>
                <a:off x="233513" y="4645966"/>
                <a:ext cx="669096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Laser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prepulse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hits the surface generating 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-size </a:t>
                </a:r>
                <a:r>
                  <a:rPr lang="en-US" dirty="0" err="1">
                    <a:solidFill>
                      <a:schemeClr val="tx1"/>
                    </a:solidFill>
                    <a:latin typeface="+mn-lt"/>
                  </a:rPr>
                  <a:t>overdense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plasma</a:t>
                </a:r>
              </a:p>
              <a:p>
                <a:pPr marL="285750" indent="-285750" algn="l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Plasma is a dielectric that reflects the incoming laser pulse</a:t>
                </a:r>
              </a:p>
              <a:p>
                <a:pPr marL="285750" indent="-285750" algn="l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For intensities up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, PM reflectivity and final pulse quality is good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D472CE-3F7D-B346-A535-3E19EC07F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13" y="4645966"/>
                <a:ext cx="6690968" cy="1631216"/>
              </a:xfrm>
              <a:prstGeom prst="rect">
                <a:avLst/>
              </a:prstGeom>
              <a:blipFill>
                <a:blip r:embed="rId4"/>
                <a:stretch>
                  <a:fillRect l="-379" t="-1550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178582-FA70-1447-811A-18138C378684}"/>
                  </a:ext>
                </a:extLst>
              </p:cNvPr>
              <p:cNvSpPr txBox="1"/>
              <p:nvPr/>
            </p:nvSpPr>
            <p:spPr>
              <a:xfrm>
                <a:off x="6626323" y="4694314"/>
                <a:ext cx="2998449" cy="762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=1.37×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178582-FA70-1447-811A-18138C378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23" y="4694314"/>
                <a:ext cx="2998449" cy="762901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81E380-D96D-B341-A01F-092AB58B90B5}"/>
                  </a:ext>
                </a:extLst>
              </p:cNvPr>
              <p:cNvSpPr txBox="1"/>
              <p:nvPr/>
            </p:nvSpPr>
            <p:spPr>
              <a:xfrm>
                <a:off x="6695074" y="5507901"/>
                <a:ext cx="2441886" cy="106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𝑃𝑀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81E380-D96D-B341-A01F-092AB58B9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074" y="5507901"/>
                <a:ext cx="2441886" cy="106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FF34ED-1B59-6E46-856A-A3CC2C2EE3C2}"/>
                  </a:ext>
                </a:extLst>
              </p:cNvPr>
              <p:cNvSpPr txBox="1"/>
              <p:nvPr/>
            </p:nvSpPr>
            <p:spPr>
              <a:xfrm>
                <a:off x="10177329" y="5028809"/>
                <a:ext cx="134434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FF34ED-1B59-6E46-856A-A3CC2C2EE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7329" y="5028809"/>
                <a:ext cx="1344342" cy="553998"/>
              </a:xfrm>
              <a:prstGeom prst="rect">
                <a:avLst/>
              </a:prstGeom>
              <a:blipFill>
                <a:blip r:embed="rId7"/>
                <a:stretch>
                  <a:fillRect r="-4673" b="-1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2274508-58B1-524D-BC4D-EE2D3DE18D9E}"/>
              </a:ext>
            </a:extLst>
          </p:cNvPr>
          <p:cNvSpPr txBox="1"/>
          <p:nvPr/>
        </p:nvSpPr>
        <p:spPr>
          <a:xfrm>
            <a:off x="10340386" y="460952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At focus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900736-3F78-6C44-B89E-C6E6DC0E13E3}"/>
              </a:ext>
            </a:extLst>
          </p:cNvPr>
          <p:cNvCxnSpPr>
            <a:stCxn id="2" idx="2"/>
          </p:cNvCxnSpPr>
          <p:nvPr/>
        </p:nvCxnSpPr>
        <p:spPr>
          <a:xfrm flipH="1">
            <a:off x="10849499" y="5582807"/>
            <a:ext cx="1" cy="384512"/>
          </a:xfrm>
          <a:prstGeom prst="straightConnector1">
            <a:avLst/>
          </a:prstGeom>
          <a:ln w="222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D42E20-B759-5145-8818-B106C2B4D7D4}"/>
                  </a:ext>
                </a:extLst>
              </p:cNvPr>
              <p:cNvSpPr txBox="1"/>
              <p:nvPr/>
            </p:nvSpPr>
            <p:spPr>
              <a:xfrm>
                <a:off x="9854764" y="6009194"/>
                <a:ext cx="23372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PM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~4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(16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from focus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D42E20-B759-5145-8818-B106C2B4D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764" y="6009194"/>
                <a:ext cx="2337234" cy="646331"/>
              </a:xfrm>
              <a:prstGeom prst="rect">
                <a:avLst/>
              </a:prstGeom>
              <a:blipFill>
                <a:blip r:embed="rId8"/>
                <a:stretch>
                  <a:fillRect l="-2162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166F607-C448-FE46-BA93-28C4E829FB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1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"/>
    </mc:Choice>
    <mc:Fallback>
      <p:transition spd="slow" advTm="17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D6AFB-DA1A-3343-A53F-56C149AEB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Accelerating and focusing </a:t>
            </a:r>
            <a:r>
              <a:rPr lang="en-US" dirty="0" err="1"/>
              <a:t>wakefield</a:t>
            </a:r>
            <a:r>
              <a:rPr lang="en-US" dirty="0"/>
              <a:t> is maximized in linear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9BDA-5B71-7442-A9AE-4D6740CDB5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629442-8C9F-5E48-8C62-969714009079}"/>
                  </a:ext>
                </a:extLst>
              </p:cNvPr>
              <p:cNvSpPr txBox="1"/>
              <p:nvPr/>
            </p:nvSpPr>
            <p:spPr>
              <a:xfrm>
                <a:off x="7137129" y="1356116"/>
                <a:ext cx="3932743" cy="688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629442-8C9F-5E48-8C62-96971400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129" y="1356116"/>
                <a:ext cx="3932743" cy="688330"/>
              </a:xfrm>
              <a:prstGeom prst="rect">
                <a:avLst/>
              </a:prstGeom>
              <a:blipFill>
                <a:blip r:embed="rId3"/>
                <a:stretch>
                  <a:fillRect l="-643" t="-180000" r="-1608" b="-26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E44E57B-E680-8646-B8BC-9FD3659E6258}"/>
              </a:ext>
            </a:extLst>
          </p:cNvPr>
          <p:cNvSpPr txBox="1"/>
          <p:nvPr/>
        </p:nvSpPr>
        <p:spPr>
          <a:xfrm>
            <a:off x="570737" y="1500226"/>
            <a:ext cx="568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Modelling of the scheme is done in linear regime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EC8180-6732-1C48-BB54-E83799E15B4B}"/>
              </a:ext>
            </a:extLst>
          </p:cNvPr>
          <p:cNvCxnSpPr/>
          <p:nvPr/>
        </p:nvCxnSpPr>
        <p:spPr>
          <a:xfrm>
            <a:off x="6457950" y="1700281"/>
            <a:ext cx="542925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FDBE2F-50AF-7C47-B722-E573BC007896}"/>
              </a:ext>
            </a:extLst>
          </p:cNvPr>
          <p:cNvSpPr txBox="1"/>
          <p:nvPr/>
        </p:nvSpPr>
        <p:spPr>
          <a:xfrm>
            <a:off x="1042880" y="2275784"/>
            <a:ext cx="693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Fields can be computed analytically, therefore particle are evolved using a particle tracker code (very fast simulations)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69252-EE6C-9543-A26D-61C270026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99" r="27375"/>
          <a:stretch/>
        </p:blipFill>
        <p:spPr>
          <a:xfrm>
            <a:off x="8180743" y="2556445"/>
            <a:ext cx="3770952" cy="4408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7F2761-ABDD-E947-A174-F9B04B895CC6}"/>
              </a:ext>
            </a:extLst>
          </p:cNvPr>
          <p:cNvSpPr txBox="1"/>
          <p:nvPr/>
        </p:nvSpPr>
        <p:spPr>
          <a:xfrm>
            <a:off x="8751480" y="1982143"/>
            <a:ext cx="340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Snapshot of generated positron in the transverse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wakefield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74182D-ECDB-0F4D-9F79-D9FC65231A8E}"/>
                  </a:ext>
                </a:extLst>
              </p:cNvPr>
              <p:cNvSpPr txBox="1"/>
              <p:nvPr/>
            </p:nvSpPr>
            <p:spPr>
              <a:xfrm>
                <a:off x="498250" y="3646182"/>
                <a:ext cx="27805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We assume a double gaussian laser pulse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74182D-ECDB-0F4D-9F79-D9FC6523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0" y="3646182"/>
                <a:ext cx="2780569" cy="707886"/>
              </a:xfrm>
              <a:prstGeom prst="rect">
                <a:avLst/>
              </a:prstGeom>
              <a:blipFill>
                <a:blip r:embed="rId5"/>
                <a:stretch>
                  <a:fillRect l="-1818" t="-3509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8A5D766-F0AC-124A-B50F-4C53653C87B4}"/>
              </a:ext>
            </a:extLst>
          </p:cNvPr>
          <p:cNvSpPr txBox="1"/>
          <p:nvPr/>
        </p:nvSpPr>
        <p:spPr>
          <a:xfrm>
            <a:off x="826347" y="3081568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Laser evolution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5C4D37-563F-104E-AF56-C0BCEDE8AF53}"/>
              </a:ext>
            </a:extLst>
          </p:cNvPr>
          <p:cNvSpPr txBox="1"/>
          <p:nvPr/>
        </p:nvSpPr>
        <p:spPr>
          <a:xfrm>
            <a:off x="498250" y="4518572"/>
            <a:ext cx="278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Laser pulse undergoes Rayleigh diffraction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29707-407C-F048-BC6D-9E0F21541EB4}"/>
              </a:ext>
            </a:extLst>
          </p:cNvPr>
          <p:cNvSpPr txBox="1"/>
          <p:nvPr/>
        </p:nvSpPr>
        <p:spPr>
          <a:xfrm>
            <a:off x="4799825" y="3081340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Particles evolution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AC4953-3219-7342-84F8-AE95B2DE915B}"/>
              </a:ext>
            </a:extLst>
          </p:cNvPr>
          <p:cNvSpPr txBox="1"/>
          <p:nvPr/>
        </p:nvSpPr>
        <p:spPr>
          <a:xfrm>
            <a:off x="4033462" y="4267875"/>
            <a:ext cx="4070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Equation of motion of the particles is solved using an RK4 scheme where the fields are evaluated analytically on particle 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A52ACC-8A16-7A46-AC5E-D07B82313049}"/>
                  </a:ext>
                </a:extLst>
              </p:cNvPr>
              <p:cNvSpPr txBox="1"/>
              <p:nvPr/>
            </p:nvSpPr>
            <p:spPr>
              <a:xfrm>
                <a:off x="498250" y="5390962"/>
                <a:ext cx="278056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To ensure validity of the model over long distance we assume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A52ACC-8A16-7A46-AC5E-D07B82313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0" y="5390962"/>
                <a:ext cx="2780569" cy="1323439"/>
              </a:xfrm>
              <a:prstGeom prst="rect">
                <a:avLst/>
              </a:prstGeom>
              <a:blipFill>
                <a:blip r:embed="rId6"/>
                <a:stretch>
                  <a:fillRect l="-1818" t="-1887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9277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09"/>
    </mc:Choice>
    <mc:Fallback>
      <p:transition spd="slow" advTm="11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B89DE-267C-0046-A777-01B22C7F7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216398" cy="543605"/>
          </a:xfrm>
        </p:spPr>
        <p:txBody>
          <a:bodyPr>
            <a:normAutofit/>
          </a:bodyPr>
          <a:lstStyle/>
          <a:p>
            <a:r>
              <a:rPr lang="en-US" dirty="0"/>
              <a:t>Optimization of the target thickness to maximize trapping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58EB75-CEB6-4543-B1BD-872B579BC812}"/>
              </a:ext>
            </a:extLst>
          </p:cNvPr>
          <p:cNvGrpSpPr/>
          <p:nvPr/>
        </p:nvGrpSpPr>
        <p:grpSpPr>
          <a:xfrm>
            <a:off x="1295949" y="1457292"/>
            <a:ext cx="3770953" cy="2151044"/>
            <a:chOff x="228170" y="1277957"/>
            <a:chExt cx="3770953" cy="215104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9084D0-40BD-6447-BA20-5AA4D28DC0D3}"/>
                </a:ext>
              </a:extLst>
            </p:cNvPr>
            <p:cNvSpPr/>
            <p:nvPr/>
          </p:nvSpPr>
          <p:spPr>
            <a:xfrm>
              <a:off x="228170" y="1277957"/>
              <a:ext cx="3770953" cy="2151044"/>
            </a:xfrm>
            <a:prstGeom prst="rect">
              <a:avLst/>
            </a:prstGeom>
            <a:solidFill>
              <a:schemeClr val="bg2">
                <a:alpha val="2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CE0BDB-2CA8-884B-B323-3E9E22CC2A4D}"/>
                </a:ext>
              </a:extLst>
            </p:cNvPr>
            <p:cNvSpPr txBox="1"/>
            <p:nvPr/>
          </p:nvSpPr>
          <p:spPr>
            <a:xfrm>
              <a:off x="408953" y="1399124"/>
              <a:ext cx="343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dirty="0">
                  <a:solidFill>
                    <a:schemeClr val="tx1"/>
                  </a:solidFill>
                  <a:latin typeface="+mn-lt"/>
                </a:rPr>
                <a:t>Tungsten target thickness scan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D56C0EF-4021-D945-8DD2-44DD4053D688}"/>
                </a:ext>
              </a:extLst>
            </p:cNvPr>
            <p:cNvGrpSpPr/>
            <p:nvPr/>
          </p:nvGrpSpPr>
          <p:grpSpPr>
            <a:xfrm>
              <a:off x="479659" y="1905545"/>
              <a:ext cx="3299127" cy="1432836"/>
              <a:chOff x="479659" y="1905545"/>
              <a:chExt cx="3299127" cy="143283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3619F8-6E54-284D-932D-60C3A08A47D3}"/>
                  </a:ext>
                </a:extLst>
              </p:cNvPr>
              <p:cNvSpPr txBox="1"/>
              <p:nvPr/>
            </p:nvSpPr>
            <p:spPr>
              <a:xfrm>
                <a:off x="1964497" y="1905545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Thin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A6CBA0-9D6A-2342-8FC6-FECF1235AC3F}"/>
                  </a:ext>
                </a:extLst>
              </p:cNvPr>
              <p:cNvSpPr txBox="1"/>
              <p:nvPr/>
            </p:nvSpPr>
            <p:spPr>
              <a:xfrm>
                <a:off x="2728571" y="1905545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Thick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B291A0-6009-F34E-BA9E-7F0B9AA64C46}"/>
                  </a:ext>
                </a:extLst>
              </p:cNvPr>
              <p:cNvSpPr txBox="1"/>
              <p:nvPr/>
            </p:nvSpPr>
            <p:spPr>
              <a:xfrm>
                <a:off x="479659" y="2319369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Divergence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057BE8-CE72-1A41-823B-832E934D45C0}"/>
                  </a:ext>
                </a:extLst>
              </p:cNvPr>
              <p:cNvSpPr txBox="1"/>
              <p:nvPr/>
            </p:nvSpPr>
            <p:spPr>
              <a:xfrm>
                <a:off x="479660" y="2690207"/>
                <a:ext cx="1351652" cy="648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Conversion efficiency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464B81-B389-4141-8CFA-A1D797F3EA0E}"/>
                  </a:ext>
                </a:extLst>
              </p:cNvPr>
              <p:cNvSpPr txBox="1"/>
              <p:nvPr/>
            </p:nvSpPr>
            <p:spPr>
              <a:xfrm>
                <a:off x="1920429" y="2319369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Lower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3E57D3-BF95-BA48-A9DD-88E65FC0FD05}"/>
                  </a:ext>
                </a:extLst>
              </p:cNvPr>
              <p:cNvSpPr txBox="1"/>
              <p:nvPr/>
            </p:nvSpPr>
            <p:spPr>
              <a:xfrm>
                <a:off x="2759498" y="2319369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Higher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49EC0E-618E-3E4B-B661-3E3C334441E7}"/>
                  </a:ext>
                </a:extLst>
              </p:cNvPr>
              <p:cNvSpPr txBox="1"/>
              <p:nvPr/>
            </p:nvSpPr>
            <p:spPr>
              <a:xfrm>
                <a:off x="1920429" y="2821824"/>
                <a:ext cx="8130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Lower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A3E916-6CA2-E740-8BCF-9D48B8EFE415}"/>
                  </a:ext>
                </a:extLst>
              </p:cNvPr>
              <p:cNvSpPr txBox="1"/>
              <p:nvPr/>
            </p:nvSpPr>
            <p:spPr>
              <a:xfrm>
                <a:off x="2759497" y="2821824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Higher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52BF914-28E3-354E-BC29-7FC1382304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659" y="2308352"/>
                <a:ext cx="329912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B823581-2803-3A4D-817B-826FF48EEE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1311" y="1942550"/>
                <a:ext cx="0" cy="139583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79F5A3-407A-9542-970E-F8D1A7567F2D}"/>
                  </a:ext>
                </a:extLst>
              </p:cNvPr>
              <p:cNvSpPr txBox="1"/>
              <p:nvPr/>
            </p:nvSpPr>
            <p:spPr>
              <a:xfrm>
                <a:off x="5402110" y="1272346"/>
                <a:ext cx="611067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Number of positrons was measured at the end of the acceleration stage: Positrons gaining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&gt;50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≃28%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with a </a:t>
                </a:r>
                <a:r>
                  <a:rPr lang="en-US" b="1" dirty="0">
                    <a:solidFill>
                      <a:schemeClr val="tx1"/>
                    </a:solidFill>
                    <a:latin typeface="+mn-lt"/>
                  </a:rPr>
                  <a:t>thickness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=5.6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79F5A3-407A-9542-970E-F8D1A756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110" y="1272346"/>
                <a:ext cx="6110674" cy="923330"/>
              </a:xfrm>
              <a:prstGeom prst="rect">
                <a:avLst/>
              </a:prstGeom>
              <a:blipFill>
                <a:blip r:embed="rId4"/>
                <a:stretch>
                  <a:fillRect l="-621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C0FD1-3CCC-3340-B5C7-9E3B21C802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D5CA-DEF3-CD4E-AABB-272BCA628FD5}"/>
                  </a:ext>
                </a:extLst>
              </p:cNvPr>
              <p:cNvSpPr txBox="1"/>
              <p:nvPr/>
            </p:nvSpPr>
            <p:spPr>
              <a:xfrm>
                <a:off x="6749291" y="2540922"/>
                <a:ext cx="2305183" cy="107721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Plasma:</a:t>
                </a: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Idealized gas jet</a:t>
                </a: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6F9D5CA-DEF3-CD4E-AABB-272BCA628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91" y="2540922"/>
                <a:ext cx="2305183" cy="1077218"/>
              </a:xfrm>
              <a:prstGeom prst="rect">
                <a:avLst/>
              </a:prstGeom>
              <a:blipFill>
                <a:blip r:embed="rId5"/>
                <a:stretch>
                  <a:fillRect l="-1630" t="-2299" b="-689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828A38-5F79-AB4E-96FB-D0393C79DD3B}"/>
                  </a:ext>
                </a:extLst>
              </p:cNvPr>
              <p:cNvSpPr txBox="1"/>
              <p:nvPr/>
            </p:nvSpPr>
            <p:spPr>
              <a:xfrm>
                <a:off x="6749291" y="3806386"/>
                <a:ext cx="3310715" cy="249299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Laser:</a:t>
                </a: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Double gaussian</a:t>
                </a: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:r>
                  <a:rPr lang="en-US" dirty="0">
                    <a:solidFill>
                      <a:schemeClr val="tx1"/>
                    </a:solidFill>
                    <a:latin typeface="+mn-lt"/>
                  </a:rPr>
                  <a:t>Matched duration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=12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  <a:p>
                <a:pPr marL="285750" indent="-285750">
                  <a:spcBef>
                    <a:spcPts val="600"/>
                  </a:spcBef>
                  <a:buFont typeface="System Font Regular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≃4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828A38-5F79-AB4E-96FB-D0393C79D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91" y="3806386"/>
                <a:ext cx="3310715" cy="2492990"/>
              </a:xfrm>
              <a:prstGeom prst="rect">
                <a:avLst/>
              </a:prstGeom>
              <a:blipFill>
                <a:blip r:embed="rId6"/>
                <a:stretch>
                  <a:fillRect l="-1141" t="-1523" b="-253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F85F789-2768-EF4C-8AF2-104A86BC5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09" y="3974138"/>
            <a:ext cx="4606177" cy="3070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26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72"/>
    </mc:Choice>
    <mc:Fallback>
      <p:transition spd="slow" advTm="1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F25156A-83BB-9E49-B8AC-23D312A4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48" y="4019597"/>
            <a:ext cx="4518303" cy="3012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03E9BB-BE6A-604F-870C-043950384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44" y="797039"/>
            <a:ext cx="5088637" cy="339242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BF908-1042-1A4E-B2C3-F3D4C53F7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96622"/>
            <a:ext cx="12192000" cy="543605"/>
          </a:xfrm>
        </p:spPr>
        <p:txBody>
          <a:bodyPr>
            <a:normAutofit/>
          </a:bodyPr>
          <a:lstStyle/>
          <a:p>
            <a:r>
              <a:rPr lang="en-US" dirty="0"/>
              <a:t>Positron beams experience strong accelerating gradients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B03AA0-6931-7741-B6AF-F5BE9CC5F0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FB7645-1DCA-6442-A2DF-BCC99F9D5B3E}"/>
              </a:ext>
            </a:extLst>
          </p:cNvPr>
          <p:cNvGrpSpPr/>
          <p:nvPr/>
        </p:nvGrpSpPr>
        <p:grpSpPr>
          <a:xfrm>
            <a:off x="6111974" y="3003368"/>
            <a:ext cx="4838326" cy="4524537"/>
            <a:chOff x="2161110" y="1622610"/>
            <a:chExt cx="4948458" cy="46275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2CCF9A-8E6E-BC42-A0A7-86C7756B3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65419" y="1622610"/>
              <a:ext cx="4944149" cy="32960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20A8A7-B431-8B4E-9E49-A2926ED8E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61110" y="2954037"/>
              <a:ext cx="4944149" cy="329609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8EC7FC-4856-864D-B20A-7405CA847FC9}"/>
              </a:ext>
            </a:extLst>
          </p:cNvPr>
          <p:cNvSpPr txBox="1"/>
          <p:nvPr/>
        </p:nvSpPr>
        <p:spPr>
          <a:xfrm>
            <a:off x="10520906" y="4272609"/>
            <a:ext cx="153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Accelerating field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58DDF-1737-564B-9C8F-A7612BFE8ECA}"/>
              </a:ext>
            </a:extLst>
          </p:cNvPr>
          <p:cNvSpPr txBox="1"/>
          <p:nvPr/>
        </p:nvSpPr>
        <p:spPr>
          <a:xfrm>
            <a:off x="10520906" y="5571408"/>
            <a:ext cx="153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Focusing field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1ED5C-1210-8849-B0B0-FF28BD2EE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845" y="797044"/>
            <a:ext cx="5088637" cy="3392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2E510E-2B29-BB40-831A-CED419375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843" y="797039"/>
            <a:ext cx="5088638" cy="3392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207D76-0B22-7040-9033-0998B2C84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583" y="3869758"/>
            <a:ext cx="4518302" cy="30122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A0ED55-802F-5A4C-8740-B90B6B834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0709" y="901770"/>
            <a:ext cx="4834114" cy="3222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276CCCC-AC04-1448-8844-34750D812A22}"/>
                  </a:ext>
                </a:extLst>
              </p:cNvPr>
              <p:cNvSpPr txBox="1"/>
              <p:nvPr/>
            </p:nvSpPr>
            <p:spPr>
              <a:xfrm>
                <a:off x="8529030" y="1285405"/>
                <a:ext cx="1432700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≃4%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276CCCC-AC04-1448-8844-34750D812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030" y="1285405"/>
                <a:ext cx="1432700" cy="756617"/>
              </a:xfrm>
              <a:prstGeom prst="rect">
                <a:avLst/>
              </a:prstGeom>
              <a:blipFill>
                <a:blip r:embed="rId12"/>
                <a:stretch>
                  <a:fillRect l="-7143" t="-1639" r="-446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12EC22-8883-A74B-BFA0-3EACA3181CDB}"/>
                  </a:ext>
                </a:extLst>
              </p:cNvPr>
              <p:cNvSpPr txBox="1"/>
              <p:nvPr/>
            </p:nvSpPr>
            <p:spPr>
              <a:xfrm>
                <a:off x="3335734" y="3152001"/>
                <a:ext cx="1571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620 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±5%</m:t>
                      </m:r>
                    </m:oMath>
                  </m:oMathPara>
                </a14:m>
                <a:endParaRPr lang="en-US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012EC22-8883-A74B-BFA0-3EACA3181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34" y="3152001"/>
                <a:ext cx="1571841" cy="276999"/>
              </a:xfrm>
              <a:prstGeom prst="rect">
                <a:avLst/>
              </a:prstGeom>
              <a:blipFill>
                <a:blip r:embed="rId13"/>
                <a:stretch>
                  <a:fillRect l="-2419" r="-3226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3BB97F2-1D0B-B04B-9708-CFCFD78B4A61}"/>
              </a:ext>
            </a:extLst>
          </p:cNvPr>
          <p:cNvCxnSpPr/>
          <p:nvPr/>
        </p:nvCxnSpPr>
        <p:spPr>
          <a:xfrm>
            <a:off x="5611951" y="4305163"/>
            <a:ext cx="0" cy="15222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706CB9-0BB5-D941-81B2-42AE5BF87B46}"/>
                  </a:ext>
                </a:extLst>
              </p:cNvPr>
              <p:cNvSpPr txBox="1"/>
              <p:nvPr/>
            </p:nvSpPr>
            <p:spPr>
              <a:xfrm>
                <a:off x="3990650" y="5041650"/>
                <a:ext cx="15170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~1.3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𝐺𝑉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D706CB9-0BB5-D941-81B2-42AE5BF87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650" y="5041650"/>
                <a:ext cx="1517018" cy="369332"/>
              </a:xfrm>
              <a:prstGeom prst="rect">
                <a:avLst/>
              </a:prstGeom>
              <a:blipFill>
                <a:blip r:embed="rId1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4D7005-AB31-2B45-996C-85E9BE9B4AAE}"/>
                  </a:ext>
                </a:extLst>
              </p:cNvPr>
              <p:cNvSpPr txBox="1"/>
              <p:nvPr/>
            </p:nvSpPr>
            <p:spPr>
              <a:xfrm>
                <a:off x="5687848" y="1112216"/>
                <a:ext cx="193835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Initial selection:</a:t>
                </a:r>
              </a:p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&gt;50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sz="2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4D7005-AB31-2B45-996C-85E9BE9B4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848" y="1112216"/>
                <a:ext cx="1938351" cy="707886"/>
              </a:xfrm>
              <a:prstGeom prst="rect">
                <a:avLst/>
              </a:prstGeom>
              <a:blipFill>
                <a:blip r:embed="rId15"/>
                <a:stretch>
                  <a:fillRect l="-2614" t="-5357"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8756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38"/>
    </mc:Choice>
    <mc:Fallback>
      <p:transition spd="slow" advTm="15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34" grpId="0"/>
      <p:bldP spid="35" grpId="0"/>
      <p:bldP spid="3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24A1F8B-7A18-A649-83B9-4FA6C99A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97" y="3131645"/>
            <a:ext cx="5317847" cy="354523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5B035-640F-AD4D-83C0-C70883CF3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578" y="196622"/>
            <a:ext cx="10869206" cy="543605"/>
          </a:xfrm>
        </p:spPr>
        <p:txBody>
          <a:bodyPr>
            <a:normAutofit/>
          </a:bodyPr>
          <a:lstStyle/>
          <a:p>
            <a:r>
              <a:rPr lang="en-US" dirty="0"/>
              <a:t>Guided laser pulse can further improve energy 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40307-03CE-5149-9805-71B0BCB78E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B48BFE-254B-BC48-B263-49FF8F667EF1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C365B-70F2-C747-8370-BB75D9451538}"/>
              </a:ext>
            </a:extLst>
          </p:cNvPr>
          <p:cNvSpPr txBox="1"/>
          <p:nvPr/>
        </p:nvSpPr>
        <p:spPr>
          <a:xfrm>
            <a:off x="2076278" y="263565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+mn-lt"/>
              </a:rPr>
              <a:t>Focal point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F3682F-BB51-9C42-A418-A78452E5D292}"/>
              </a:ext>
            </a:extLst>
          </p:cNvPr>
          <p:cNvGrpSpPr/>
          <p:nvPr/>
        </p:nvGrpSpPr>
        <p:grpSpPr>
          <a:xfrm>
            <a:off x="533133" y="1266767"/>
            <a:ext cx="6110379" cy="1531189"/>
            <a:chOff x="533133" y="1266767"/>
            <a:chExt cx="6110379" cy="153118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280813-DC68-0E4C-B786-59B34E95586A}"/>
                </a:ext>
              </a:extLst>
            </p:cNvPr>
            <p:cNvGrpSpPr/>
            <p:nvPr/>
          </p:nvGrpSpPr>
          <p:grpSpPr>
            <a:xfrm>
              <a:off x="533133" y="1266767"/>
              <a:ext cx="6110379" cy="1531189"/>
              <a:chOff x="533133" y="1266767"/>
              <a:chExt cx="6110379" cy="153118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0649D64-A6D0-0346-8B2C-E9CCBCF6AC8F}"/>
                  </a:ext>
                </a:extLst>
              </p:cNvPr>
              <p:cNvGrpSpPr/>
              <p:nvPr/>
            </p:nvGrpSpPr>
            <p:grpSpPr>
              <a:xfrm>
                <a:off x="533133" y="1266767"/>
                <a:ext cx="4399472" cy="1531189"/>
                <a:chOff x="533133" y="1266767"/>
                <a:chExt cx="4399472" cy="1531189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189EFD20-E69E-724D-9C1B-69836C24F7E6}"/>
                    </a:ext>
                  </a:extLst>
                </p:cNvPr>
                <p:cNvSpPr/>
                <p:nvPr/>
              </p:nvSpPr>
              <p:spPr>
                <a:xfrm>
                  <a:off x="533134" y="1266767"/>
                  <a:ext cx="4399471" cy="414068"/>
                </a:xfrm>
                <a:custGeom>
                  <a:avLst/>
                  <a:gdLst>
                    <a:gd name="connsiteX0" fmla="*/ 0 w 4399471"/>
                    <a:gd name="connsiteY0" fmla="*/ 0 h 414068"/>
                    <a:gd name="connsiteX1" fmla="*/ 569343 w 4399471"/>
                    <a:gd name="connsiteY1" fmla="*/ 241540 h 414068"/>
                    <a:gd name="connsiteX2" fmla="*/ 1311215 w 4399471"/>
                    <a:gd name="connsiteY2" fmla="*/ 379563 h 414068"/>
                    <a:gd name="connsiteX3" fmla="*/ 2225615 w 4399471"/>
                    <a:gd name="connsiteY3" fmla="*/ 414068 h 414068"/>
                    <a:gd name="connsiteX4" fmla="*/ 3105509 w 4399471"/>
                    <a:gd name="connsiteY4" fmla="*/ 379563 h 414068"/>
                    <a:gd name="connsiteX5" fmla="*/ 3761117 w 4399471"/>
                    <a:gd name="connsiteY5" fmla="*/ 276046 h 414068"/>
                    <a:gd name="connsiteX6" fmla="*/ 4175185 w 4399471"/>
                    <a:gd name="connsiteY6" fmla="*/ 155276 h 414068"/>
                    <a:gd name="connsiteX7" fmla="*/ 4399471 w 4399471"/>
                    <a:gd name="connsiteY7" fmla="*/ 0 h 414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99471" h="414068">
                      <a:moveTo>
                        <a:pt x="0" y="0"/>
                      </a:moveTo>
                      <a:cubicBezTo>
                        <a:pt x="175403" y="89140"/>
                        <a:pt x="350807" y="178280"/>
                        <a:pt x="569343" y="241540"/>
                      </a:cubicBezTo>
                      <a:cubicBezTo>
                        <a:pt x="787879" y="304800"/>
                        <a:pt x="1035170" y="350808"/>
                        <a:pt x="1311215" y="379563"/>
                      </a:cubicBezTo>
                      <a:cubicBezTo>
                        <a:pt x="1587260" y="408318"/>
                        <a:pt x="1926566" y="414068"/>
                        <a:pt x="2225615" y="414068"/>
                      </a:cubicBezTo>
                      <a:cubicBezTo>
                        <a:pt x="2524664" y="414068"/>
                        <a:pt x="2849592" y="402567"/>
                        <a:pt x="3105509" y="379563"/>
                      </a:cubicBezTo>
                      <a:cubicBezTo>
                        <a:pt x="3361426" y="356559"/>
                        <a:pt x="3582838" y="313427"/>
                        <a:pt x="3761117" y="276046"/>
                      </a:cubicBezTo>
                      <a:cubicBezTo>
                        <a:pt x="3939396" y="238665"/>
                        <a:pt x="4068793" y="201284"/>
                        <a:pt x="4175185" y="155276"/>
                      </a:cubicBezTo>
                      <a:cubicBezTo>
                        <a:pt x="4281577" y="109268"/>
                        <a:pt x="4340524" y="54634"/>
                        <a:pt x="4399471" y="0"/>
                      </a:cubicBezTo>
                    </a:path>
                  </a:pathLst>
                </a:cu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18E1925F-ED50-B946-AD9C-0DE6C69BD091}"/>
                    </a:ext>
                  </a:extLst>
                </p:cNvPr>
                <p:cNvSpPr/>
                <p:nvPr/>
              </p:nvSpPr>
              <p:spPr>
                <a:xfrm rot="10800000">
                  <a:off x="533133" y="2383888"/>
                  <a:ext cx="4399471" cy="414068"/>
                </a:xfrm>
                <a:custGeom>
                  <a:avLst/>
                  <a:gdLst>
                    <a:gd name="connsiteX0" fmla="*/ 0 w 4399471"/>
                    <a:gd name="connsiteY0" fmla="*/ 0 h 414068"/>
                    <a:gd name="connsiteX1" fmla="*/ 569343 w 4399471"/>
                    <a:gd name="connsiteY1" fmla="*/ 241540 h 414068"/>
                    <a:gd name="connsiteX2" fmla="*/ 1311215 w 4399471"/>
                    <a:gd name="connsiteY2" fmla="*/ 379563 h 414068"/>
                    <a:gd name="connsiteX3" fmla="*/ 2225615 w 4399471"/>
                    <a:gd name="connsiteY3" fmla="*/ 414068 h 414068"/>
                    <a:gd name="connsiteX4" fmla="*/ 3105509 w 4399471"/>
                    <a:gd name="connsiteY4" fmla="*/ 379563 h 414068"/>
                    <a:gd name="connsiteX5" fmla="*/ 3761117 w 4399471"/>
                    <a:gd name="connsiteY5" fmla="*/ 276046 h 414068"/>
                    <a:gd name="connsiteX6" fmla="*/ 4175185 w 4399471"/>
                    <a:gd name="connsiteY6" fmla="*/ 155276 h 414068"/>
                    <a:gd name="connsiteX7" fmla="*/ 4399471 w 4399471"/>
                    <a:gd name="connsiteY7" fmla="*/ 0 h 414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99471" h="414068">
                      <a:moveTo>
                        <a:pt x="0" y="0"/>
                      </a:moveTo>
                      <a:cubicBezTo>
                        <a:pt x="175403" y="89140"/>
                        <a:pt x="350807" y="178280"/>
                        <a:pt x="569343" y="241540"/>
                      </a:cubicBezTo>
                      <a:cubicBezTo>
                        <a:pt x="787879" y="304800"/>
                        <a:pt x="1035170" y="350808"/>
                        <a:pt x="1311215" y="379563"/>
                      </a:cubicBezTo>
                      <a:cubicBezTo>
                        <a:pt x="1587260" y="408318"/>
                        <a:pt x="1926566" y="414068"/>
                        <a:pt x="2225615" y="414068"/>
                      </a:cubicBezTo>
                      <a:cubicBezTo>
                        <a:pt x="2524664" y="414068"/>
                        <a:pt x="2849592" y="402567"/>
                        <a:pt x="3105509" y="379563"/>
                      </a:cubicBezTo>
                      <a:cubicBezTo>
                        <a:pt x="3361426" y="356559"/>
                        <a:pt x="3582838" y="313427"/>
                        <a:pt x="3761117" y="276046"/>
                      </a:cubicBezTo>
                      <a:cubicBezTo>
                        <a:pt x="3939396" y="238665"/>
                        <a:pt x="4068793" y="201284"/>
                        <a:pt x="4175185" y="155276"/>
                      </a:cubicBezTo>
                      <a:cubicBezTo>
                        <a:pt x="4281577" y="109268"/>
                        <a:pt x="4340524" y="54634"/>
                        <a:pt x="4399471" y="0"/>
                      </a:cubicBezTo>
                    </a:path>
                  </a:pathLst>
                </a:custGeom>
                <a:ln w="4445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E5F9055-B0BE-BC46-8396-06F3B8416A9F}"/>
                  </a:ext>
                </a:extLst>
              </p:cNvPr>
              <p:cNvGrpSpPr/>
              <p:nvPr/>
            </p:nvGrpSpPr>
            <p:grpSpPr>
              <a:xfrm>
                <a:off x="2732870" y="1680835"/>
                <a:ext cx="3910642" cy="703053"/>
                <a:chOff x="2732870" y="1680835"/>
                <a:chExt cx="3910642" cy="70305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6A7CCC28-B5B4-8543-8B03-9F7EA1D9CE4E}"/>
                    </a:ext>
                  </a:extLst>
                </p:cNvPr>
                <p:cNvCxnSpPr>
                  <a:stCxn id="9" idx="3"/>
                </p:cNvCxnSpPr>
                <p:nvPr/>
              </p:nvCxnSpPr>
              <p:spPr>
                <a:xfrm>
                  <a:off x="2758749" y="1680835"/>
                  <a:ext cx="3884763" cy="0"/>
                </a:xfrm>
                <a:prstGeom prst="line">
                  <a:avLst/>
                </a:prstGeom>
                <a:ln w="44450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86A1D13-6910-AA45-96B7-60F9E0C8A2F9}"/>
                    </a:ext>
                  </a:extLst>
                </p:cNvPr>
                <p:cNvCxnSpPr/>
                <p:nvPr/>
              </p:nvCxnSpPr>
              <p:spPr>
                <a:xfrm>
                  <a:off x="2732870" y="2383888"/>
                  <a:ext cx="3884763" cy="0"/>
                </a:xfrm>
                <a:prstGeom prst="line">
                  <a:avLst/>
                </a:prstGeom>
                <a:ln w="44450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18C71F-D72F-F94A-9751-1C566FDD56BD}"/>
                </a:ext>
              </a:extLst>
            </p:cNvPr>
            <p:cNvCxnSpPr>
              <a:cxnSpLocks/>
            </p:cNvCxnSpPr>
            <p:nvPr/>
          </p:nvCxnSpPr>
          <p:spPr>
            <a:xfrm>
              <a:off x="2758749" y="1881647"/>
              <a:ext cx="0" cy="709275"/>
            </a:xfrm>
            <a:prstGeom prst="line">
              <a:avLst/>
            </a:prstGeom>
            <a:ln w="28575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FEFCACA-CC00-8240-A59A-BA2FBBC40F9F}"/>
              </a:ext>
            </a:extLst>
          </p:cNvPr>
          <p:cNvSpPr txBox="1"/>
          <p:nvPr/>
        </p:nvSpPr>
        <p:spPr>
          <a:xfrm>
            <a:off x="7198830" y="1317462"/>
            <a:ext cx="3526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Guiding is modeled as a diffracting pulse entering a perfectly matched channel when it reaches its focal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BCF2E8-57B9-8446-80E8-2DFDBBD6B217}"/>
                  </a:ext>
                </a:extLst>
              </p:cNvPr>
              <p:cNvSpPr txBox="1"/>
              <p:nvPr/>
            </p:nvSpPr>
            <p:spPr>
              <a:xfrm>
                <a:off x="55890" y="3293942"/>
                <a:ext cx="2583879" cy="232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Identifies “trapped” particles:</a:t>
                </a:r>
              </a:p>
              <a:p>
                <a:pPr algn="l">
                  <a:spcBef>
                    <a:spcPts val="60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Selecting particles that </a:t>
                </a:r>
                <a:r>
                  <a:rPr lang="en-US" sz="2000" b="1" dirty="0">
                    <a:solidFill>
                      <a:schemeClr val="tx1"/>
                    </a:solidFill>
                    <a:latin typeface="+mn-lt"/>
                  </a:rPr>
                  <a:t>gain energy</a:t>
                </a: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&gt;50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 and that remain </a:t>
                </a:r>
                <a:r>
                  <a:rPr lang="en-US" sz="2000" b="1" dirty="0">
                    <a:solidFill>
                      <a:schemeClr val="tx1"/>
                    </a:solidFill>
                    <a:latin typeface="+mn-lt"/>
                  </a:rPr>
                  <a:t>confined</a:t>
                </a:r>
                <a:r>
                  <a:rPr lang="en-US" sz="2000" dirty="0">
                    <a:solidFill>
                      <a:schemeClr val="tx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BCF2E8-57B9-8446-80E8-2DFDBBD6B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0" y="3293942"/>
                <a:ext cx="2583879" cy="2323713"/>
              </a:xfrm>
              <a:prstGeom prst="rect">
                <a:avLst/>
              </a:prstGeom>
              <a:blipFill>
                <a:blip r:embed="rId5"/>
                <a:stretch>
                  <a:fillRect l="-1463" t="-1087" r="-1951" b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440E00DD-C6AA-7F48-BBA3-FE4BE6DBB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263" y="3429000"/>
            <a:ext cx="5317847" cy="3545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41F7D3-8D0B-194E-A809-97EF5A8A6BE0}"/>
                  </a:ext>
                </a:extLst>
              </p:cNvPr>
              <p:cNvSpPr txBox="1"/>
              <p:nvPr/>
            </p:nvSpPr>
            <p:spPr>
              <a:xfrm>
                <a:off x="643578" y="5784772"/>
                <a:ext cx="1602618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≃16%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41F7D3-8D0B-194E-A809-97EF5A8A6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78" y="5784772"/>
                <a:ext cx="1602618" cy="756617"/>
              </a:xfrm>
              <a:prstGeom prst="rect">
                <a:avLst/>
              </a:prstGeom>
              <a:blipFill>
                <a:blip r:embed="rId7"/>
                <a:stretch>
                  <a:fillRect l="-5512" t="-1639" r="-315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722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08"/>
    </mc:Choice>
    <mc:Fallback>
      <p:transition spd="slow" advTm="16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16.1|1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2|4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3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41.3"/>
</p:tagLst>
</file>

<file path=ppt/theme/theme1.xml><?xml version="1.0" encoding="utf-8"?>
<a:theme xmlns:a="http://schemas.openxmlformats.org/drawingml/2006/main" name="ATAP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TAP" id="{8FD563B7-DCB7-DF4B-AD8D-B213357CE2F9}" vid="{9BDD0CB9-AE3A-7847-B400-248FC2F497FF}"/>
    </a:ext>
  </a:extLst>
</a:theme>
</file>

<file path=ppt/theme/theme2.xml><?xml version="1.0" encoding="utf-8"?>
<a:theme xmlns:a="http://schemas.openxmlformats.org/drawingml/2006/main" name="Berkeley Lab Wide PPT Theme">
  <a:themeElements>
    <a:clrScheme name="ATAP Theme Colors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F45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F7A800"/>
      </a:accent5>
      <a:accent6>
        <a:srgbClr val="E04E38"/>
      </a:accent6>
      <a:hlink>
        <a:srgbClr val="0095C8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ATAP</Template>
  <TotalTime>9095</TotalTime>
  <Words>970</Words>
  <Application>Microsoft Macintosh PowerPoint</Application>
  <PresentationFormat>Widescreen</PresentationFormat>
  <Paragraphs>134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Cambria Math</vt:lpstr>
      <vt:lpstr>Courier New</vt:lpstr>
      <vt:lpstr>Franklin Gothic Book</vt:lpstr>
      <vt:lpstr>System Font Regular</vt:lpstr>
      <vt:lpstr>Times New Roman</vt:lpstr>
      <vt:lpstr>Wingdings</vt:lpstr>
      <vt:lpstr>ATAP</vt:lpstr>
      <vt:lpstr>Berkeley Lab Wide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131</cp:revision>
  <dcterms:created xsi:type="dcterms:W3CDTF">2022-10-03T22:03:20Z</dcterms:created>
  <dcterms:modified xsi:type="dcterms:W3CDTF">2022-11-10T13:03:25Z</dcterms:modified>
</cp:coreProperties>
</file>