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0" r:id="rId3"/>
    <p:sldId id="271" r:id="rId4"/>
    <p:sldId id="282" r:id="rId5"/>
    <p:sldId id="273" r:id="rId6"/>
    <p:sldId id="277" r:id="rId7"/>
    <p:sldId id="283" r:id="rId8"/>
    <p:sldId id="285" r:id="rId9"/>
    <p:sldId id="281" r:id="rId10"/>
    <p:sldId id="275" r:id="rId11"/>
    <p:sldId id="280" r:id="rId12"/>
    <p:sldId id="287" r:id="rId13"/>
    <p:sldId id="286" r:id="rId14"/>
    <p:sldId id="288" r:id="rId15"/>
    <p:sldId id="289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FF7C"/>
    <a:srgbClr val="F47DFF"/>
    <a:srgbClr val="D2C295"/>
    <a:srgbClr val="A79E70"/>
    <a:srgbClr val="DB5807"/>
    <a:srgbClr val="F66308"/>
    <a:srgbClr val="E17000"/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5808" autoAdjust="0"/>
  </p:normalViewPr>
  <p:slideViewPr>
    <p:cSldViewPr snapToObjects="1" showGuides="1">
      <p:cViewPr varScale="1">
        <p:scale>
          <a:sx n="110" d="100"/>
          <a:sy n="110" d="100"/>
        </p:scale>
        <p:origin x="91" y="326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attosecond sources as a concept, intro that world, describe the plot, were like XFELs but short and attosecond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</a:t>
            </a:r>
            <a:r>
              <a:rPr lang="en-US" dirty="0" err="1"/>
              <a:t>Corkum</a:t>
            </a:r>
            <a:r>
              <a:rPr lang="en-US" dirty="0"/>
              <a:t> said 30 attoseconds is the fastest process time</a:t>
            </a:r>
          </a:p>
          <a:p>
            <a:endParaRPr lang="en-US" dirty="0"/>
          </a:p>
          <a:p>
            <a:r>
              <a:rPr lang="en-US" dirty="0"/>
              <a:t>Advantages over FEL: shorter pulse time, shorter beamline because no SASE (CHECK WHAT TYPICAL FEL PULSE TIME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0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27a1d5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27a1d5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d27a1d507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96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8108950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marL="914400" lvl="1" indent="-39624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Char char="•"/>
              <a:defRPr sz="2200"/>
            </a:lvl2pPr>
            <a:lvl3pPr marL="1371600" lvl="2" indent="-381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Char char="-"/>
              <a:defRPr/>
            </a:lvl3pPr>
            <a:lvl4pPr marL="1828800" lvl="3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Char char="•"/>
              <a:defRPr sz="1800"/>
            </a:lvl4pPr>
            <a:lvl5pPr marL="2286000" lvl="4" indent="-35052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Char char="-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16706" y="408782"/>
            <a:ext cx="8510586" cy="2169318"/>
          </a:xfrm>
        </p:spPr>
        <p:txBody>
          <a:bodyPr/>
          <a:lstStyle/>
          <a:p>
            <a:r>
              <a:rPr lang="en-US" sz="3600" dirty="0"/>
              <a:t>Multi-Color Operation via Coherent Harmonic Generation in a Plasma Driven Attosecond X-Ray Source</a:t>
            </a:r>
            <a:endParaRPr lang="en-C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38BEC8-CCAE-6C48-A9F5-6EC083A5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257550"/>
            <a:ext cx="7989887" cy="1640777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Rafi Hessami on behalf of the PAX Collaboration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Advanced Accelerator Concepts Workshop 2022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November 7, 2022</a:t>
            </a: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79BD-5BB3-1F9E-E2A4-522991B3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95B7-EF71-E6CC-319A-D433A48DAA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4495800" cy="3799142"/>
          </a:xfrm>
        </p:spPr>
        <p:txBody>
          <a:bodyPr>
            <a:normAutofit/>
          </a:bodyPr>
          <a:lstStyle/>
          <a:p>
            <a:r>
              <a:rPr lang="en-US" sz="2000" dirty="0"/>
              <a:t>Simulations for this talk were done in PUFFIN, which does </a:t>
            </a:r>
            <a:r>
              <a:rPr lang="en-US" sz="2000" i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include space charge.</a:t>
            </a:r>
          </a:p>
          <a:p>
            <a:endParaRPr lang="en-US" sz="2000" dirty="0"/>
          </a:p>
          <a:p>
            <a:r>
              <a:rPr lang="en-US" sz="2000" dirty="0"/>
              <a:t>This is a major limitation of this simulation.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E02FEDD-9D33-C9F2-E2C2-DC1DD6DB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312777"/>
            <a:ext cx="3200400" cy="183072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226881A4-E433-604A-7BA9-1F203DC5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32688"/>
            <a:ext cx="3200400" cy="183072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B5FE4A4-D002-5681-6ABB-783B1EA53783}"/>
              </a:ext>
            </a:extLst>
          </p:cNvPr>
          <p:cNvSpPr/>
          <p:nvPr/>
        </p:nvSpPr>
        <p:spPr>
          <a:xfrm>
            <a:off x="6896100" y="2817705"/>
            <a:ext cx="228600" cy="459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27E1A7-112F-8943-1CD0-F3D1792799AD}"/>
                  </a:ext>
                </a:extLst>
              </p:cNvPr>
              <p:cNvSpPr txBox="1"/>
              <p:nvPr/>
            </p:nvSpPr>
            <p:spPr>
              <a:xfrm>
                <a:off x="497767" y="4039422"/>
                <a:ext cx="4354654" cy="5357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=0.17</m:t>
                    </m:r>
                  </m:oMath>
                </a14:m>
                <a:r>
                  <a:rPr lang="en-US" dirty="0"/>
                  <a:t>, pondermotive force dominates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27E1A7-112F-8943-1CD0-F3D179279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67" y="4039422"/>
                <a:ext cx="4354654" cy="535788"/>
              </a:xfrm>
              <a:prstGeom prst="rect">
                <a:avLst/>
              </a:prstGeom>
              <a:blipFill>
                <a:blip r:embed="rId4"/>
                <a:stretch>
                  <a:fillRect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F10C-A64E-53B9-7D60-7CB0777B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E590-6DC9-A356-5AAA-C5E42092570C}"/>
              </a:ext>
            </a:extLst>
          </p:cNvPr>
          <p:cNvSpPr txBox="1"/>
          <p:nvPr/>
        </p:nvSpPr>
        <p:spPr>
          <a:xfrm>
            <a:off x="228600" y="1062766"/>
            <a:ext cx="327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Future 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 space charge to PUFFIN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9DE4-1ED7-BBC9-CF8A-23201A4FCA15}"/>
              </a:ext>
            </a:extLst>
          </p:cNvPr>
          <p:cNvSpPr txBox="1"/>
          <p:nvPr/>
        </p:nvSpPr>
        <p:spPr>
          <a:xfrm>
            <a:off x="3754792" y="1076986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PAX can be upgraded to a TW-scale source of 2 nm radiation with very short pulse length</a:t>
            </a: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CFC990A0-4A7E-A3E6-5B5C-18950645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07" y="2969707"/>
            <a:ext cx="6400800" cy="18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27a1d507c_0_0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259" name="Google Shape;259;gd27a1d507c_0_0"/>
          <p:cNvSpPr txBox="1">
            <a:spLocks noGrp="1"/>
          </p:cNvSpPr>
          <p:nvPr>
            <p:ph type="body" idx="1"/>
          </p:nvPr>
        </p:nvSpPr>
        <p:spPr>
          <a:xfrm>
            <a:off x="0" y="932688"/>
            <a:ext cx="6019800" cy="42108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76200" lvl="0" indent="0" algn="l" rtl="0">
              <a:spcBef>
                <a:spcPts val="300"/>
              </a:spcBef>
              <a:spcAft>
                <a:spcPts val="0"/>
              </a:spcAft>
              <a:buSzPts val="2400"/>
            </a:pPr>
            <a:r>
              <a:rPr lang="en-US" sz="2000" dirty="0"/>
              <a:t>Other talks related to this topic:</a:t>
            </a: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Status and Prospects for the Plasma-</a:t>
            </a:r>
            <a:r>
              <a:rPr lang="en-US" sz="2000" dirty="0" err="1"/>
              <a:t>drived</a:t>
            </a:r>
            <a:r>
              <a:rPr lang="en-US" sz="2000" dirty="0"/>
              <a:t> Attosecond X-ray (PAX) source experiment at FACET-II – Claudio Emma</a:t>
            </a:r>
          </a:p>
          <a:p>
            <a:pPr lvl="1" indent="-381000">
              <a:buSzPts val="2400"/>
              <a:buChar char="●"/>
            </a:pPr>
            <a:r>
              <a:rPr lang="en-US" sz="1800" dirty="0"/>
              <a:t>3:30 pm, 8/11</a:t>
            </a:r>
            <a:endParaRPr lang="en-US" sz="2000" dirty="0"/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Plasma-based Attosecond X-ray Pulses – Agostino Marinelli</a:t>
            </a:r>
          </a:p>
          <a:p>
            <a:pPr lvl="1" indent="-381000">
              <a:buSzPts val="2400"/>
              <a:buChar char="●"/>
            </a:pPr>
            <a:r>
              <a:rPr lang="en-US" sz="1800" dirty="0"/>
              <a:t>9:30 am, 11/11, Ballroom Salon D-E</a:t>
            </a: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Radiation detection for the PAX Experiment at FACET-II (Poster) – Rafi Hessami</a:t>
            </a:r>
          </a:p>
          <a:p>
            <a:pPr lvl="1" indent="-381000">
              <a:buSzPts val="2400"/>
              <a:buChar char="●"/>
            </a:pPr>
            <a:r>
              <a:rPr lang="en-US" sz="1800" dirty="0"/>
              <a:t>5 pm, poster session</a:t>
            </a:r>
            <a:endParaRPr lang="en-US" sz="2000" dirty="0"/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Thank you all for listening! </a:t>
            </a:r>
            <a:endParaRPr sz="2000" dirty="0"/>
          </a:p>
        </p:txBody>
      </p:sp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6069F3C-C38A-237F-04CF-AC187496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4282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733C-5540-4F95-81BA-374804A59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5C41-42CE-3AD1-E9FA-482020B16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E5B48-79A1-3960-DAAA-B52F82A90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AB36-09F0-E2E3-4CCD-2C6AC51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Bunching (3 Stage)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711E76F-6B3B-CEA8-814F-70183EAF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569876"/>
            <a:ext cx="6400800" cy="3457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038E7-4306-84B0-42BC-7776E3EE0938}"/>
              </a:ext>
            </a:extLst>
          </p:cNvPr>
          <p:cNvSpPr txBox="1"/>
          <p:nvPr/>
        </p:nvSpPr>
        <p:spPr>
          <a:xfrm>
            <a:off x="3729461" y="109168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Harmonic:</a:t>
            </a:r>
          </a:p>
        </p:txBody>
      </p:sp>
    </p:spTree>
    <p:extLst>
      <p:ext uri="{BB962C8B-B14F-4D97-AF65-F5344CB8AC3E}">
        <p14:creationId xmlns:p14="http://schemas.microsoft.com/office/powerpoint/2010/main" val="13017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F910-1145-8F31-A7B0-749C8676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Power After Each Undulator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B9C2CB4-739B-64C3-07D8-BB717764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637103"/>
            <a:ext cx="2743200" cy="205661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BAFBA45-C266-1209-F076-81BA6FB0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37103"/>
            <a:ext cx="2743200" cy="205661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B8AD98B0-6E31-2BFF-87CF-C6B339E57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37103"/>
            <a:ext cx="2743200" cy="20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8744-C6E3-A55E-2C7A-329BD438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36B0-32BB-206A-F9FE-29985F1170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4724400" cy="3799142"/>
          </a:xfrm>
        </p:spPr>
        <p:txBody>
          <a:bodyPr>
            <a:normAutofit/>
          </a:bodyPr>
          <a:lstStyle/>
          <a:p>
            <a:r>
              <a:rPr lang="en-US" sz="2000" dirty="0"/>
              <a:t>Attosecond science can probe electron dynamics.</a:t>
            </a:r>
          </a:p>
          <a:p>
            <a:endParaRPr lang="en-US" sz="2000" dirty="0"/>
          </a:p>
          <a:p>
            <a:r>
              <a:rPr lang="en-US" sz="2000" dirty="0"/>
              <a:t>Facilities producing high-power (specifically TW-scale) attosecond X-ray pulses are currently nonexistent.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0DE7D-0384-9661-99F7-0CF9939E331C}"/>
              </a:ext>
            </a:extLst>
          </p:cNvPr>
          <p:cNvSpPr txBox="1"/>
          <p:nvPr/>
        </p:nvSpPr>
        <p:spPr>
          <a:xfrm>
            <a:off x="152400" y="3333750"/>
            <a:ext cx="50292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High-power attosecond X-ray pulses would be interesting to many fields!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AFF910D-64E3-00EB-A2C0-6073C7F6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69" y="1123950"/>
            <a:ext cx="3200400" cy="336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75B1D-C527-5F9B-6143-F4ED8506D920}"/>
              </a:ext>
            </a:extLst>
          </p:cNvPr>
          <p:cNvSpPr txBox="1"/>
          <p:nvPr/>
        </p:nvSpPr>
        <p:spPr>
          <a:xfrm>
            <a:off x="2597282" y="4681835"/>
            <a:ext cx="654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Tunable isolated attosecond X-ray pulses with gigawatt peak power from a free electron laser, </a:t>
            </a:r>
          </a:p>
          <a:p>
            <a:pPr algn="r"/>
            <a:r>
              <a:rPr lang="en-US" sz="1200" dirty="0" err="1"/>
              <a:t>J.Duris</a:t>
            </a:r>
            <a:r>
              <a:rPr lang="en-US" sz="1200" dirty="0"/>
              <a:t>, et al., </a:t>
            </a:r>
            <a:r>
              <a:rPr lang="en-US" sz="1200" b="1" dirty="0">
                <a:latin typeface="+mj-lt"/>
              </a:rPr>
              <a:t>Nature Photonics 14, 30-36 (2020)</a:t>
            </a:r>
            <a:endParaRPr lang="sk-SK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4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0D02-0C83-2CFB-14E6-FF2C3599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 as a TW X-Ray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AE10-661E-C5C2-3399-F985ADCF99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" y="971550"/>
            <a:ext cx="4724400" cy="3799142"/>
          </a:xfrm>
        </p:spPr>
        <p:txBody>
          <a:bodyPr>
            <a:normAutofit/>
          </a:bodyPr>
          <a:lstStyle/>
          <a:p>
            <a:r>
              <a:rPr lang="en-US" sz="2000" dirty="0"/>
              <a:t>PAX plans to compress a PWFA beam with a large chirp to 10s of nm, producing radiation at that scale.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071C2D2-F083-E429-F2AC-48E0D5C0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05569"/>
            <a:ext cx="3657600" cy="1010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2AE7609-0298-2FAC-F5C1-662B102B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809750"/>
            <a:ext cx="4572000" cy="2674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8667C2-37D3-62FF-A9FD-EDDA12C5BAB9}"/>
              </a:ext>
            </a:extLst>
          </p:cNvPr>
          <p:cNvSpPr txBox="1"/>
          <p:nvPr/>
        </p:nvSpPr>
        <p:spPr>
          <a:xfrm>
            <a:off x="4525823" y="4681835"/>
            <a:ext cx="461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Terawatt attosecond x-ray source driven by a plasma accelerator, </a:t>
            </a:r>
          </a:p>
          <a:p>
            <a:pPr algn="r"/>
            <a:r>
              <a:rPr lang="en-US" sz="1200" dirty="0" err="1"/>
              <a:t>C.Emma</a:t>
            </a:r>
            <a:r>
              <a:rPr lang="en-US" sz="1200" dirty="0"/>
              <a:t>, et al., </a:t>
            </a:r>
            <a:r>
              <a:rPr lang="en-US" sz="1200" b="1" dirty="0">
                <a:latin typeface="+mj-lt"/>
              </a:rPr>
              <a:t>APL Photonics 6, 076107 (2021)</a:t>
            </a:r>
            <a:endParaRPr lang="sk-SK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03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7950-1E8A-9151-E292-C0847530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7D734-6FEB-6318-81EB-4A95238FE4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733800" cy="3799142"/>
          </a:xfrm>
        </p:spPr>
        <p:txBody>
          <a:bodyPr>
            <a:normAutofit/>
          </a:bodyPr>
          <a:lstStyle/>
          <a:p>
            <a:r>
              <a:rPr lang="en-US" sz="2000" dirty="0"/>
              <a:t>This is fantastic for light greater than 10 nm, but many attosecond science experiments want to see above the Carbon K edge at 283 eV.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F87B8AD-FC72-6FA6-932A-17D95940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88950"/>
            <a:ext cx="4846740" cy="3025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D9655-3F39-4871-7DB5-02C8518C65E9}"/>
              </a:ext>
            </a:extLst>
          </p:cNvPr>
          <p:cNvSpPr txBox="1"/>
          <p:nvPr/>
        </p:nvSpPr>
        <p:spPr>
          <a:xfrm>
            <a:off x="76200" y="4574093"/>
            <a:ext cx="618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Biomolecular Crystallography: Principles, Practice, and Application to Structural Biology, </a:t>
            </a:r>
          </a:p>
          <a:p>
            <a:r>
              <a:rPr lang="en-US" sz="1200" dirty="0"/>
              <a:t>B. Rupp, </a:t>
            </a:r>
            <a:r>
              <a:rPr lang="en-US" sz="1200" b="1" dirty="0">
                <a:latin typeface="+mj-lt"/>
              </a:rPr>
              <a:t>Garland Science, 1</a:t>
            </a:r>
            <a:r>
              <a:rPr lang="en-US" sz="1200" b="1" baseline="30000" dirty="0">
                <a:latin typeface="+mj-lt"/>
              </a:rPr>
              <a:t>st</a:t>
            </a:r>
            <a:r>
              <a:rPr lang="en-US" sz="1200" b="1" dirty="0">
                <a:latin typeface="+mj-lt"/>
              </a:rPr>
              <a:t> edition (2009)</a:t>
            </a:r>
            <a:endParaRPr lang="sk-SK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56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0143-8E9E-AAA8-B090-220FD388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2EC-C1C6-F452-24C4-680168C46F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088" y="936129"/>
            <a:ext cx="4419600" cy="3799142"/>
          </a:xfrm>
        </p:spPr>
        <p:txBody>
          <a:bodyPr>
            <a:normAutofit/>
          </a:bodyPr>
          <a:lstStyle/>
          <a:p>
            <a:r>
              <a:rPr lang="en-US" sz="2000" dirty="0"/>
              <a:t>We propose to extend the beamline with undulators tuned to 1 nm.</a:t>
            </a:r>
          </a:p>
          <a:p>
            <a:endParaRPr lang="en-US" sz="2000" dirty="0"/>
          </a:p>
          <a:p>
            <a:r>
              <a:rPr lang="en-US" sz="2000" dirty="0"/>
              <a:t>Use the 10</a:t>
            </a:r>
            <a:r>
              <a:rPr lang="en-US" sz="2000" baseline="30000" dirty="0"/>
              <a:t>th</a:t>
            </a:r>
            <a:r>
              <a:rPr lang="en-US" sz="2000" dirty="0"/>
              <a:t> harmonic bunching to jumpstart the FEL process at 1 nm in the beam.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ABF212-CE26-F970-953B-F2F06FF5AD74}"/>
              </a:ext>
            </a:extLst>
          </p:cNvPr>
          <p:cNvSpPr/>
          <p:nvPr/>
        </p:nvSpPr>
        <p:spPr>
          <a:xfrm>
            <a:off x="4419600" y="936129"/>
            <a:ext cx="18288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EF1B0-54F3-AA75-CFEF-DD4BD2D80034}"/>
              </a:ext>
            </a:extLst>
          </p:cNvPr>
          <p:cNvSpPr txBox="1"/>
          <p:nvPr/>
        </p:nvSpPr>
        <p:spPr>
          <a:xfrm>
            <a:off x="6580062" y="895350"/>
            <a:ext cx="256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Pre-bunched at ~100 nm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A57F6B3-3042-877C-6364-D6D40CFAE637}"/>
              </a:ext>
            </a:extLst>
          </p:cNvPr>
          <p:cNvSpPr/>
          <p:nvPr/>
        </p:nvSpPr>
        <p:spPr>
          <a:xfrm>
            <a:off x="5257800" y="1640432"/>
            <a:ext cx="1524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E7508-2B9E-D235-4831-B2CFCF6CC4BA}"/>
              </a:ext>
            </a:extLst>
          </p:cNvPr>
          <p:cNvSpPr txBox="1"/>
          <p:nvPr/>
        </p:nvSpPr>
        <p:spPr>
          <a:xfrm>
            <a:off x="6580062" y="2104842"/>
            <a:ext cx="256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Pre-bunched at 10 nm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3646DB-7E9A-0C74-66AE-209BEE702CED}"/>
              </a:ext>
            </a:extLst>
          </p:cNvPr>
          <p:cNvSpPr txBox="1"/>
          <p:nvPr/>
        </p:nvSpPr>
        <p:spPr>
          <a:xfrm>
            <a:off x="6564694" y="3226496"/>
            <a:ext cx="256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Pre-bunched at 2 nm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8B705-E913-44FC-AEB8-534649B59427}"/>
              </a:ext>
            </a:extLst>
          </p:cNvPr>
          <p:cNvSpPr txBox="1"/>
          <p:nvPr/>
        </p:nvSpPr>
        <p:spPr>
          <a:xfrm>
            <a:off x="6092181" y="1613307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Compress in chicane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661D2-813C-0E8B-4E12-2B2475CBF46A}"/>
              </a:ext>
            </a:extLst>
          </p:cNvPr>
          <p:cNvSpPr txBox="1"/>
          <p:nvPr/>
        </p:nvSpPr>
        <p:spPr>
          <a:xfrm>
            <a:off x="6108079" y="277303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nm undulator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A3FA7E0-5A93-27E3-3DA9-4ACF1F4449AA}"/>
              </a:ext>
            </a:extLst>
          </p:cNvPr>
          <p:cNvSpPr/>
          <p:nvPr/>
        </p:nvSpPr>
        <p:spPr>
          <a:xfrm>
            <a:off x="5257800" y="2775831"/>
            <a:ext cx="1524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5814E4C-7ABE-F6C3-1ACD-A930D391A1B9}"/>
              </a:ext>
            </a:extLst>
          </p:cNvPr>
          <p:cNvSpPr/>
          <p:nvPr/>
        </p:nvSpPr>
        <p:spPr>
          <a:xfrm>
            <a:off x="5257800" y="3896539"/>
            <a:ext cx="1524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725E30-EFEC-076E-B8C5-724A2F1D83E6}"/>
              </a:ext>
            </a:extLst>
          </p:cNvPr>
          <p:cNvSpPr txBox="1"/>
          <p:nvPr/>
        </p:nvSpPr>
        <p:spPr>
          <a:xfrm>
            <a:off x="6172200" y="39021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nm undulator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6C1E15-ED6C-548B-BFE8-FDE4036418F5}"/>
              </a:ext>
            </a:extLst>
          </p:cNvPr>
          <p:cNvSpPr/>
          <p:nvPr/>
        </p:nvSpPr>
        <p:spPr>
          <a:xfrm>
            <a:off x="5364005" y="2084007"/>
            <a:ext cx="9144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F3E84B-5D0D-DD04-0895-0F2B58D49193}"/>
              </a:ext>
            </a:extLst>
          </p:cNvPr>
          <p:cNvSpPr/>
          <p:nvPr/>
        </p:nvSpPr>
        <p:spPr>
          <a:xfrm>
            <a:off x="4419600" y="2104842"/>
            <a:ext cx="9144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59880-7DDC-0320-8985-36068C26F7E3}"/>
              </a:ext>
            </a:extLst>
          </p:cNvPr>
          <p:cNvSpPr/>
          <p:nvPr/>
        </p:nvSpPr>
        <p:spPr>
          <a:xfrm>
            <a:off x="4419600" y="3218954"/>
            <a:ext cx="4572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9D299E-54B7-308E-33AE-12A46A25EC3B}"/>
              </a:ext>
            </a:extLst>
          </p:cNvPr>
          <p:cNvSpPr/>
          <p:nvPr/>
        </p:nvSpPr>
        <p:spPr>
          <a:xfrm>
            <a:off x="4876800" y="3216436"/>
            <a:ext cx="4572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8579C0-5EFE-8A8D-F0BD-6908D29CD6BF}"/>
              </a:ext>
            </a:extLst>
          </p:cNvPr>
          <p:cNvSpPr/>
          <p:nvPr/>
        </p:nvSpPr>
        <p:spPr>
          <a:xfrm>
            <a:off x="5334000" y="3207446"/>
            <a:ext cx="4572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ACB7C1-E569-480E-1B2D-8274D32FEE83}"/>
              </a:ext>
            </a:extLst>
          </p:cNvPr>
          <p:cNvSpPr/>
          <p:nvPr/>
        </p:nvSpPr>
        <p:spPr>
          <a:xfrm>
            <a:off x="5791200" y="3218954"/>
            <a:ext cx="457200" cy="548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711F411-6865-EC3B-C4FC-E9E5964A520C}"/>
              </a:ext>
            </a:extLst>
          </p:cNvPr>
          <p:cNvSpPr/>
          <p:nvPr/>
        </p:nvSpPr>
        <p:spPr>
          <a:xfrm>
            <a:off x="4419600" y="4315974"/>
            <a:ext cx="457200" cy="5486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C7CF6B-4E06-FF29-F570-4C2E6823654D}"/>
              </a:ext>
            </a:extLst>
          </p:cNvPr>
          <p:cNvSpPr/>
          <p:nvPr/>
        </p:nvSpPr>
        <p:spPr>
          <a:xfrm>
            <a:off x="4876800" y="4313456"/>
            <a:ext cx="457200" cy="5486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F9079A-36E0-54CC-858D-DD4BF501106B}"/>
              </a:ext>
            </a:extLst>
          </p:cNvPr>
          <p:cNvSpPr/>
          <p:nvPr/>
        </p:nvSpPr>
        <p:spPr>
          <a:xfrm>
            <a:off x="5334000" y="4304466"/>
            <a:ext cx="457200" cy="5486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0909C6-524B-3200-2679-0B43857B8F5B}"/>
              </a:ext>
            </a:extLst>
          </p:cNvPr>
          <p:cNvSpPr/>
          <p:nvPr/>
        </p:nvSpPr>
        <p:spPr>
          <a:xfrm>
            <a:off x="5791200" y="4315974"/>
            <a:ext cx="457200" cy="5486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209354-A477-E47E-E3C3-2964B19F4DD6}"/>
              </a:ext>
            </a:extLst>
          </p:cNvPr>
          <p:cNvSpPr txBox="1"/>
          <p:nvPr/>
        </p:nvSpPr>
        <p:spPr>
          <a:xfrm>
            <a:off x="6432193" y="4348150"/>
            <a:ext cx="2775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CC00"/>
                </a:solidFill>
              </a:rPr>
              <a:t>TW as pulse at 2nm!</a:t>
            </a:r>
          </a:p>
        </p:txBody>
      </p:sp>
    </p:spTree>
    <p:extLst>
      <p:ext uri="{BB962C8B-B14F-4D97-AF65-F5344CB8AC3E}">
        <p14:creationId xmlns:p14="http://schemas.microsoft.com/office/powerpoint/2010/main" val="191369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04490DAD-2E17-BBA6-6AEE-BDC81CB8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109" y="1334816"/>
            <a:ext cx="2286000" cy="2937949"/>
          </a:xfrm>
          <a:prstGeom prst="rect">
            <a:avLst/>
          </a:prstGeom>
        </p:spPr>
      </p:pic>
      <p:pic>
        <p:nvPicPr>
          <p:cNvPr id="33" name="Picture 32" descr="Chart, histogram&#10;&#10;Description automatically generated">
            <a:extLst>
              <a:ext uri="{FF2B5EF4-FFF2-40B4-BE49-F238E27FC236}">
                <a16:creationId xmlns:a16="http://schemas.microsoft.com/office/drawing/2014/main" id="{3E8E190C-41C3-D7AA-C66D-DB89CCF0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71193"/>
            <a:ext cx="2286000" cy="2937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09BCE-13A7-F8CF-B2E3-7818DCBC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Wigner Plots Along the Beamline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A73B3-9C0E-8E3B-7116-972C2C5805C9}"/>
              </a:ext>
            </a:extLst>
          </p:cNvPr>
          <p:cNvSpPr txBox="1"/>
          <p:nvPr/>
        </p:nvSpPr>
        <p:spPr>
          <a:xfrm>
            <a:off x="1354117" y="3626881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Harmonic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31403-C9A5-3922-A41C-41467510EEEE}"/>
              </a:ext>
            </a:extLst>
          </p:cNvPr>
          <p:cNvSpPr txBox="1"/>
          <p:nvPr/>
        </p:nvSpPr>
        <p:spPr>
          <a:xfrm>
            <a:off x="5060444" y="36213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Harmonic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660B25-714C-1B7A-32DE-8C94EF93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895" y="3990673"/>
            <a:ext cx="1344168" cy="507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1C642-4E6A-A2BB-00C6-D66DA0C3C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991" y="4662963"/>
            <a:ext cx="1343025" cy="48577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A6B746-6026-AC17-2D3A-0F36B22E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44" y="3990673"/>
            <a:ext cx="1344168" cy="507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60007-2933-B6DA-53CB-0758E083C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75" y="4662963"/>
            <a:ext cx="1343025" cy="4857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BC816D-9C6D-1C15-7CA5-AF5698026560}"/>
              </a:ext>
            </a:extLst>
          </p:cNvPr>
          <p:cNvCxnSpPr/>
          <p:nvPr/>
        </p:nvCxnSpPr>
        <p:spPr>
          <a:xfrm>
            <a:off x="152400" y="4605813"/>
            <a:ext cx="883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EEE85CC-9A54-ACED-7D7D-C63D21E1DC93}"/>
              </a:ext>
            </a:extLst>
          </p:cNvPr>
          <p:cNvSpPr/>
          <p:nvPr/>
        </p:nvSpPr>
        <p:spPr>
          <a:xfrm>
            <a:off x="228600" y="4498262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0CF96A-F3BC-B42B-15FE-66D1D0C9BBDD}"/>
              </a:ext>
            </a:extLst>
          </p:cNvPr>
          <p:cNvSpPr/>
          <p:nvPr/>
        </p:nvSpPr>
        <p:spPr>
          <a:xfrm>
            <a:off x="3617367" y="4498261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D5F3FB-9389-AB1E-F0B1-F91C06BF51F2}"/>
              </a:ext>
            </a:extLst>
          </p:cNvPr>
          <p:cNvSpPr/>
          <p:nvPr/>
        </p:nvSpPr>
        <p:spPr>
          <a:xfrm>
            <a:off x="7315205" y="4498260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7D33704-7E23-A29E-8EC4-DF3A91233C3C}"/>
              </a:ext>
            </a:extLst>
          </p:cNvPr>
          <p:cNvSpPr/>
          <p:nvPr/>
        </p:nvSpPr>
        <p:spPr>
          <a:xfrm rot="5400000">
            <a:off x="1967303" y="2990167"/>
            <a:ext cx="152399" cy="1219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9460D-5072-12F9-9424-7B568CA8619F}"/>
              </a:ext>
            </a:extLst>
          </p:cNvPr>
          <p:cNvSpPr txBox="1"/>
          <p:nvPr/>
        </p:nvSpPr>
        <p:spPr>
          <a:xfrm>
            <a:off x="1623881" y="3131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1.12 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726200-ADBB-0719-1B76-A8DA48603878}"/>
              </a:ext>
            </a:extLst>
          </p:cNvPr>
          <p:cNvCxnSpPr>
            <a:cxnSpLocks/>
          </p:cNvCxnSpPr>
          <p:nvPr/>
        </p:nvCxnSpPr>
        <p:spPr>
          <a:xfrm flipH="1">
            <a:off x="2895600" y="4146779"/>
            <a:ext cx="228600" cy="391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9A3391-D891-1D12-D278-15A7E8D73840}"/>
              </a:ext>
            </a:extLst>
          </p:cNvPr>
          <p:cNvCxnSpPr>
            <a:cxnSpLocks/>
          </p:cNvCxnSpPr>
          <p:nvPr/>
        </p:nvCxnSpPr>
        <p:spPr>
          <a:xfrm flipH="1">
            <a:off x="6683102" y="4077090"/>
            <a:ext cx="228600" cy="391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3847DC9D-0FFA-289D-3FD5-3AAAE0D27520}"/>
              </a:ext>
            </a:extLst>
          </p:cNvPr>
          <p:cNvSpPr/>
          <p:nvPr/>
        </p:nvSpPr>
        <p:spPr>
          <a:xfrm rot="5400000">
            <a:off x="5702452" y="2990167"/>
            <a:ext cx="152399" cy="1219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B76274-CAB5-8E83-D784-F3D84C516A66}"/>
              </a:ext>
            </a:extLst>
          </p:cNvPr>
          <p:cNvSpPr txBox="1"/>
          <p:nvPr/>
        </p:nvSpPr>
        <p:spPr>
          <a:xfrm>
            <a:off x="5418234" y="31184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1.12 m</a:t>
            </a:r>
          </a:p>
        </p:txBody>
      </p:sp>
    </p:spTree>
    <p:extLst>
      <p:ext uri="{BB962C8B-B14F-4D97-AF65-F5344CB8AC3E}">
        <p14:creationId xmlns:p14="http://schemas.microsoft.com/office/powerpoint/2010/main" val="13524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D65A2EE0-DE76-4C58-A7BD-2745349B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8" y="1049444"/>
            <a:ext cx="2057400" cy="2644154"/>
          </a:xfrm>
          <a:prstGeom prst="rect">
            <a:avLst/>
          </a:prstGeom>
        </p:spPr>
      </p:pic>
      <p:pic>
        <p:nvPicPr>
          <p:cNvPr id="28" name="Picture 27" descr="Chart, histogram&#10;&#10;Description automatically generated">
            <a:extLst>
              <a:ext uri="{FF2B5EF4-FFF2-40B4-BE49-F238E27FC236}">
                <a16:creationId xmlns:a16="http://schemas.microsoft.com/office/drawing/2014/main" id="{C3CACFD8-5963-6525-B3FC-53349360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3" y="971550"/>
            <a:ext cx="2057400" cy="2644154"/>
          </a:xfrm>
          <a:prstGeom prst="rect">
            <a:avLst/>
          </a:prstGeom>
        </p:spPr>
      </p:pic>
      <p:pic>
        <p:nvPicPr>
          <p:cNvPr id="30" name="Picture 29" descr="Chart, histogram&#10;&#10;Description automatically generated">
            <a:extLst>
              <a:ext uri="{FF2B5EF4-FFF2-40B4-BE49-F238E27FC236}">
                <a16:creationId xmlns:a16="http://schemas.microsoft.com/office/drawing/2014/main" id="{9797C3E1-DD2D-5F98-AAED-A8CC4D4C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988" y="978653"/>
            <a:ext cx="2057400" cy="2644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09BCE-13A7-F8CF-B2E3-7818DCBC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Wigner Plots Along the Beamline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A73B3-9C0E-8E3B-7116-972C2C5805C9}"/>
              </a:ext>
            </a:extLst>
          </p:cNvPr>
          <p:cNvSpPr txBox="1"/>
          <p:nvPr/>
        </p:nvSpPr>
        <p:spPr>
          <a:xfrm>
            <a:off x="276524" y="3663792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Harmonic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97C75-87F2-0CA3-5A39-E7B3540F053F}"/>
              </a:ext>
            </a:extLst>
          </p:cNvPr>
          <p:cNvSpPr txBox="1"/>
          <p:nvPr/>
        </p:nvSpPr>
        <p:spPr>
          <a:xfrm>
            <a:off x="3183243" y="366379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Harmonic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2FD0A3-A164-0E84-47FC-3BBBAA0951E6}"/>
              </a:ext>
            </a:extLst>
          </p:cNvPr>
          <p:cNvSpPr txBox="1"/>
          <p:nvPr/>
        </p:nvSpPr>
        <p:spPr>
          <a:xfrm>
            <a:off x="6203903" y="36684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Harmonic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726200-ADBB-0719-1B76-A8DA48603878}"/>
              </a:ext>
            </a:extLst>
          </p:cNvPr>
          <p:cNvCxnSpPr>
            <a:cxnSpLocks/>
          </p:cNvCxnSpPr>
          <p:nvPr/>
        </p:nvCxnSpPr>
        <p:spPr>
          <a:xfrm>
            <a:off x="2329401" y="3886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D4CBD5-3935-5D5D-5CFE-215FCD1307EB}"/>
              </a:ext>
            </a:extLst>
          </p:cNvPr>
          <p:cNvCxnSpPr>
            <a:cxnSpLocks/>
          </p:cNvCxnSpPr>
          <p:nvPr/>
        </p:nvCxnSpPr>
        <p:spPr>
          <a:xfrm>
            <a:off x="5453601" y="3886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21D99B-484F-69F2-BA50-AED399A7612E}"/>
              </a:ext>
            </a:extLst>
          </p:cNvPr>
          <p:cNvCxnSpPr>
            <a:cxnSpLocks/>
          </p:cNvCxnSpPr>
          <p:nvPr/>
        </p:nvCxnSpPr>
        <p:spPr>
          <a:xfrm>
            <a:off x="8273001" y="3886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1DBE04-2193-655E-9534-E77E68A9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4" y="3956860"/>
            <a:ext cx="1344168" cy="507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3AF57-5509-69A6-1200-3EADF7B5D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20" y="4676775"/>
            <a:ext cx="1343025" cy="48577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836146-5D35-E048-BEC2-9B1913E5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348" y="3956860"/>
            <a:ext cx="1344168" cy="507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5B7BA8-4AAA-268E-5B9F-60100268E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444" y="4676775"/>
            <a:ext cx="1343025" cy="48577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A7CBAC-3BA9-E93D-8858-D108E0DB9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87" y="3956860"/>
            <a:ext cx="1344168" cy="507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6C41A-0554-3A0B-CB2F-FDDD39DEC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783" y="4676775"/>
            <a:ext cx="1343025" cy="4857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3B8BF4-3181-65CD-8629-7EDB42B69A7C}"/>
              </a:ext>
            </a:extLst>
          </p:cNvPr>
          <p:cNvCxnSpPr>
            <a:cxnSpLocks/>
          </p:cNvCxnSpPr>
          <p:nvPr/>
        </p:nvCxnSpPr>
        <p:spPr>
          <a:xfrm>
            <a:off x="0" y="4606631"/>
            <a:ext cx="906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3C40D1D-98CC-5313-8B13-CFC1B2DBCA2B}"/>
              </a:ext>
            </a:extLst>
          </p:cNvPr>
          <p:cNvSpPr/>
          <p:nvPr/>
        </p:nvSpPr>
        <p:spPr>
          <a:xfrm>
            <a:off x="1906452" y="4499078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55898E-07F6-A664-A195-47721B4DAAAE}"/>
              </a:ext>
            </a:extLst>
          </p:cNvPr>
          <p:cNvSpPr/>
          <p:nvPr/>
        </p:nvSpPr>
        <p:spPr>
          <a:xfrm>
            <a:off x="5066617" y="4499079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EA09BB-C137-9E9A-82FD-B6137FCA7281}"/>
              </a:ext>
            </a:extLst>
          </p:cNvPr>
          <p:cNvSpPr/>
          <p:nvPr/>
        </p:nvSpPr>
        <p:spPr>
          <a:xfrm>
            <a:off x="7816970" y="4499078"/>
            <a:ext cx="761995" cy="2599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11468E2-068E-CC60-EF72-B77E65855CB2}"/>
              </a:ext>
            </a:extLst>
          </p:cNvPr>
          <p:cNvSpPr/>
          <p:nvPr/>
        </p:nvSpPr>
        <p:spPr>
          <a:xfrm rot="5400000">
            <a:off x="934892" y="3002031"/>
            <a:ext cx="152399" cy="1219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315C3-B579-2059-D889-CE9D88000EDA}"/>
              </a:ext>
            </a:extLst>
          </p:cNvPr>
          <p:cNvSpPr txBox="1"/>
          <p:nvPr/>
        </p:nvSpPr>
        <p:spPr>
          <a:xfrm>
            <a:off x="181458" y="32042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1.12 m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6E1E053-4EF2-6CB6-79EB-F3D215FF3450}"/>
              </a:ext>
            </a:extLst>
          </p:cNvPr>
          <p:cNvSpPr/>
          <p:nvPr/>
        </p:nvSpPr>
        <p:spPr>
          <a:xfrm rot="5400000">
            <a:off x="3851740" y="3032256"/>
            <a:ext cx="152399" cy="1219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B8D074-EDDF-25BA-F3A2-90C2F3171EDB}"/>
              </a:ext>
            </a:extLst>
          </p:cNvPr>
          <p:cNvSpPr txBox="1"/>
          <p:nvPr/>
        </p:nvSpPr>
        <p:spPr>
          <a:xfrm>
            <a:off x="3098306" y="32344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1.12 m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EF3980AB-CEA2-5855-6DB0-97595E1DDA24}"/>
              </a:ext>
            </a:extLst>
          </p:cNvPr>
          <p:cNvSpPr/>
          <p:nvPr/>
        </p:nvSpPr>
        <p:spPr>
          <a:xfrm rot="5400000">
            <a:off x="6773234" y="3039104"/>
            <a:ext cx="152399" cy="1219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8CEE04-DA27-29BA-01CA-9AE1262F936F}"/>
              </a:ext>
            </a:extLst>
          </p:cNvPr>
          <p:cNvSpPr txBox="1"/>
          <p:nvPr/>
        </p:nvSpPr>
        <p:spPr>
          <a:xfrm>
            <a:off x="6019800" y="32413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1.12 m</a:t>
            </a:r>
          </a:p>
        </p:txBody>
      </p:sp>
    </p:spTree>
    <p:extLst>
      <p:ext uri="{BB962C8B-B14F-4D97-AF65-F5344CB8AC3E}">
        <p14:creationId xmlns:p14="http://schemas.microsoft.com/office/powerpoint/2010/main" val="16179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B4DC-6BDF-9430-48B3-82F672DC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Bunching (Two Stage)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B3D79-415B-B2E7-EB42-B28410DD736B}"/>
              </a:ext>
            </a:extLst>
          </p:cNvPr>
          <p:cNvSpPr txBox="1"/>
          <p:nvPr/>
        </p:nvSpPr>
        <p:spPr>
          <a:xfrm>
            <a:off x="1511589" y="104775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Harmonic: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D2E7A-CEEE-0B97-F2E8-CCEF5474C712}"/>
              </a:ext>
            </a:extLst>
          </p:cNvPr>
          <p:cNvSpPr txBox="1"/>
          <p:nvPr/>
        </p:nvSpPr>
        <p:spPr>
          <a:xfrm>
            <a:off x="6083591" y="104775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Harmonic: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B4ADEC4-E1C1-760A-B8AD-4742818C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529"/>
            <a:ext cx="4572000" cy="2469826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6FA81DDF-0F71-B1D2-A7DE-FD6F80D7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529"/>
            <a:ext cx="4572000" cy="246982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A407F-140B-8F49-26A2-65F6E52A3DE9}"/>
              </a:ext>
            </a:extLst>
          </p:cNvPr>
          <p:cNvCxnSpPr/>
          <p:nvPr/>
        </p:nvCxnSpPr>
        <p:spPr>
          <a:xfrm>
            <a:off x="381000" y="26479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4170F0-9E39-776B-A788-E544B27CE12B}"/>
              </a:ext>
            </a:extLst>
          </p:cNvPr>
          <p:cNvCxnSpPr/>
          <p:nvPr/>
        </p:nvCxnSpPr>
        <p:spPr>
          <a:xfrm>
            <a:off x="4953000" y="264414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4E32F1-6C58-B4F6-3582-FAA590216754}"/>
              </a:ext>
            </a:extLst>
          </p:cNvPr>
          <p:cNvSpPr txBox="1"/>
          <p:nvPr/>
        </p:nvSpPr>
        <p:spPr>
          <a:xfrm>
            <a:off x="752512" y="416296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arrow indicates where 1</a:t>
            </a:r>
            <a:r>
              <a:rPr lang="en-US" baseline="30000" dirty="0"/>
              <a:t>st</a:t>
            </a:r>
            <a:r>
              <a:rPr lang="en-US" dirty="0"/>
              <a:t> harmonic undulator ends, 5</a:t>
            </a:r>
            <a:r>
              <a:rPr lang="en-US" baseline="30000" dirty="0"/>
              <a:t>th</a:t>
            </a:r>
            <a:r>
              <a:rPr lang="en-US" dirty="0"/>
              <a:t> harmonic undulator starts</a:t>
            </a:r>
          </a:p>
        </p:txBody>
      </p:sp>
    </p:spTree>
    <p:extLst>
      <p:ext uri="{BB962C8B-B14F-4D97-AF65-F5344CB8AC3E}">
        <p14:creationId xmlns:p14="http://schemas.microsoft.com/office/powerpoint/2010/main" val="34156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AEEFA48E-B649-7B3B-F909-6BACCD45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06256"/>
            <a:ext cx="4572000" cy="3427693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E9880F9D-16FB-350D-982B-9F1377F77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06257"/>
            <a:ext cx="4572000" cy="3427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88669-C7AF-71A4-9A33-2F36E8A4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6A9A6-1638-A5F9-8A66-4BB8748639D9}"/>
              </a:ext>
            </a:extLst>
          </p:cNvPr>
          <p:cNvSpPr txBox="1"/>
          <p:nvPr/>
        </p:nvSpPr>
        <p:spPr>
          <a:xfrm>
            <a:off x="1642201" y="1110734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Color: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DDD52-7051-B3FD-43D6-D874FBA180C7}"/>
              </a:ext>
            </a:extLst>
          </p:cNvPr>
          <p:cNvSpPr txBox="1"/>
          <p:nvPr/>
        </p:nvSpPr>
        <p:spPr>
          <a:xfrm>
            <a:off x="6300219" y="111073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Color: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DE4CD-A4A7-7EF4-EAAE-D9AF1937A149}"/>
              </a:ext>
            </a:extLst>
          </p:cNvPr>
          <p:cNvSpPr txBox="1"/>
          <p:nvPr/>
        </p:nvSpPr>
        <p:spPr>
          <a:xfrm>
            <a:off x="3236634" y="996638"/>
            <a:ext cx="26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CC00"/>
                </a:solidFill>
              </a:rPr>
              <a:t>Very short pulses!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29F952-2842-1390-0616-4052FF5B13B6}"/>
              </a:ext>
            </a:extLst>
          </p:cNvPr>
          <p:cNvCxnSpPr>
            <a:cxnSpLocks/>
          </p:cNvCxnSpPr>
          <p:nvPr/>
        </p:nvCxnSpPr>
        <p:spPr>
          <a:xfrm flipV="1">
            <a:off x="2209800" y="455295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A477E8-D54A-2D16-8E7B-7282A1137501}"/>
              </a:ext>
            </a:extLst>
          </p:cNvPr>
          <p:cNvCxnSpPr>
            <a:cxnSpLocks/>
          </p:cNvCxnSpPr>
          <p:nvPr/>
        </p:nvCxnSpPr>
        <p:spPr>
          <a:xfrm flipV="1">
            <a:off x="6248400" y="455295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2098AA-024A-FF86-B8EA-DA0C23F213EE}"/>
              </a:ext>
            </a:extLst>
          </p:cNvPr>
          <p:cNvCxnSpPr>
            <a:cxnSpLocks/>
          </p:cNvCxnSpPr>
          <p:nvPr/>
        </p:nvCxnSpPr>
        <p:spPr>
          <a:xfrm flipV="1">
            <a:off x="7467600" y="459105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544</Words>
  <Application>Microsoft Office PowerPoint</Application>
  <PresentationFormat>On-screen Show (16:9)</PresentationFormat>
  <Paragraphs>81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Blank</vt:lpstr>
      <vt:lpstr>Multi-Color Operation via Coherent Harmonic Generation in a Plasma Driven Attosecond X-Ray Source</vt:lpstr>
      <vt:lpstr>Motivation</vt:lpstr>
      <vt:lpstr>PAX as a TW X-Ray Source</vt:lpstr>
      <vt:lpstr>Limitations</vt:lpstr>
      <vt:lpstr>Our Proposal</vt:lpstr>
      <vt:lpstr>Wigner Plots Along the Beamline</vt:lpstr>
      <vt:lpstr>Wigner Plots Along the Beamline</vt:lpstr>
      <vt:lpstr>Bunching (Two Stage)</vt:lpstr>
      <vt:lpstr>Pulse Length</vt:lpstr>
      <vt:lpstr>Space Charge</vt:lpstr>
      <vt:lpstr>Conclusions and Future Work</vt:lpstr>
      <vt:lpstr>Thanks!</vt:lpstr>
      <vt:lpstr>Backup Slides</vt:lpstr>
      <vt:lpstr>Bunching (3 Stage)</vt:lpstr>
      <vt:lpstr>Total Power After Each Undulator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2022-11-07T05:04:15Z</dcterms:modified>
</cp:coreProperties>
</file>