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1" i="0" u="none" strike="noStrike" cap="none" spc="0" normalizeH="0" baseline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3429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1" i="0" u="none" strike="noStrike" cap="none" spc="0" normalizeH="0" baseline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6858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1" i="0" u="none" strike="noStrike" cap="none" spc="0" normalizeH="0" baseline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0287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1" i="0" u="none" strike="noStrike" cap="none" spc="0" normalizeH="0" baseline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3716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1" i="0" u="none" strike="noStrike" cap="none" spc="0" normalizeH="0" baseline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17145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1" i="0" u="none" strike="noStrike" cap="none" spc="0" normalizeH="0" baseline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0574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1" i="0" u="none" strike="noStrike" cap="none" spc="0" normalizeH="0" baseline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24003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1" i="0" u="none" strike="noStrike" cap="none" spc="0" normalizeH="0" baseline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27432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1" i="0" u="none" strike="noStrike" cap="none" spc="0" normalizeH="0" baseline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5E3"/>
          </a:solidFill>
        </a:fill>
      </a:tcStyle>
    </a:wholeTbl>
    <a:band2H>
      <a:tcTxStyle/>
      <a:tcStyle>
        <a:tcBdr/>
        <a:fill>
          <a:solidFill>
            <a:srgbClr val="E7EBF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1F5FB"/>
          </a:solidFill>
        </a:fill>
      </a:tcStyle>
    </a:wholeTbl>
    <a:band2H>
      <a:tcTxStyle/>
      <a:tcStyle>
        <a:tcBdr/>
        <a:fill>
          <a:solidFill>
            <a:srgbClr val="F8FAF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0"/>
          </a:solidFill>
        </a:fill>
      </a:tcStyle>
    </a:wholeTbl>
    <a:band2H>
      <a:tcTxStyle/>
      <a:tcStyle>
        <a:tcBdr/>
        <a:fill>
          <a:solidFill>
            <a:srgbClr val="E6E7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7585B"/>
        </a:fontRef>
        <a:srgbClr val="57585B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7585B"/>
        </a:fontRef>
        <a:srgbClr val="57585B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8100" cap="flat">
              <a:solidFill>
                <a:srgbClr val="57585B"/>
              </a:solidFill>
              <a:prstDash val="solid"/>
              <a:round/>
            </a:ln>
          </a:top>
          <a:bottom>
            <a:ln w="12700" cap="flat">
              <a:solidFill>
                <a:srgbClr val="57585B"/>
              </a:solidFill>
              <a:prstDash val="solid"/>
              <a:round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solidFill>
                <a:srgbClr val="57585B"/>
              </a:solidFill>
              <a:prstDash val="solid"/>
              <a:round/>
            </a:ln>
          </a:top>
          <a:bottom>
            <a:ln w="12700" cap="flat">
              <a:solidFill>
                <a:srgbClr val="57585B"/>
              </a:solidFill>
              <a:prstDash val="solid"/>
              <a:round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0D0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7585B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7585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7585B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57585B"/>
              </a:solidFill>
              <a:prstDash val="solid"/>
              <a:round/>
            </a:ln>
          </a:left>
          <a:right>
            <a:ln w="3175" cap="flat">
              <a:solidFill>
                <a:srgbClr val="57585B"/>
              </a:solidFill>
              <a:prstDash val="solid"/>
              <a:round/>
            </a:ln>
          </a:right>
          <a:top>
            <a:ln w="3175" cap="flat">
              <a:solidFill>
                <a:srgbClr val="57585B"/>
              </a:solidFill>
              <a:prstDash val="solid"/>
              <a:round/>
            </a:ln>
          </a:top>
          <a:bottom>
            <a:ln w="3175" cap="flat">
              <a:solidFill>
                <a:srgbClr val="57585B"/>
              </a:solidFill>
              <a:prstDash val="solid"/>
              <a:round/>
            </a:ln>
          </a:bottom>
          <a:insideH>
            <a:ln w="3175" cap="flat">
              <a:solidFill>
                <a:srgbClr val="57585B"/>
              </a:solidFill>
              <a:prstDash val="solid"/>
              <a:round/>
            </a:ln>
          </a:insideH>
          <a:insideV>
            <a:ln w="3175" cap="flat">
              <a:solidFill>
                <a:srgbClr val="57585B"/>
              </a:solidFill>
              <a:prstDash val="solid"/>
              <a:round/>
            </a:ln>
          </a:insideV>
        </a:tcBdr>
        <a:fill>
          <a:solidFill>
            <a:srgbClr val="57585B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57585B"/>
              </a:solidFill>
              <a:prstDash val="solid"/>
              <a:round/>
            </a:ln>
          </a:left>
          <a:right>
            <a:ln w="3175" cap="flat">
              <a:solidFill>
                <a:srgbClr val="57585B"/>
              </a:solidFill>
              <a:prstDash val="solid"/>
              <a:round/>
            </a:ln>
          </a:right>
          <a:top>
            <a:ln w="3175" cap="flat">
              <a:solidFill>
                <a:srgbClr val="57585B"/>
              </a:solidFill>
              <a:prstDash val="solid"/>
              <a:round/>
            </a:ln>
          </a:top>
          <a:bottom>
            <a:ln w="3175" cap="flat">
              <a:solidFill>
                <a:srgbClr val="57585B"/>
              </a:solidFill>
              <a:prstDash val="solid"/>
              <a:round/>
            </a:ln>
          </a:bottom>
          <a:insideH>
            <a:ln w="3175" cap="flat">
              <a:solidFill>
                <a:srgbClr val="57585B"/>
              </a:solidFill>
              <a:prstDash val="solid"/>
              <a:round/>
            </a:ln>
          </a:insideH>
          <a:insideV>
            <a:ln w="3175" cap="flat">
              <a:solidFill>
                <a:srgbClr val="57585B"/>
              </a:solidFill>
              <a:prstDash val="solid"/>
              <a:round/>
            </a:ln>
          </a:insideV>
        </a:tcBdr>
        <a:fill>
          <a:solidFill>
            <a:srgbClr val="57585B">
              <a:alpha val="20000"/>
            </a:srgbClr>
          </a:solidFill>
        </a:fill>
      </a:tcStyle>
    </a:firstCol>
    <a:lastRow>
      <a:tcTxStyle b="on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57585B"/>
              </a:solidFill>
              <a:prstDash val="solid"/>
              <a:round/>
            </a:ln>
          </a:left>
          <a:right>
            <a:ln w="3175" cap="flat">
              <a:solidFill>
                <a:srgbClr val="57585B"/>
              </a:solidFill>
              <a:prstDash val="solid"/>
              <a:round/>
            </a:ln>
          </a:right>
          <a:top>
            <a:ln w="38100" cap="flat">
              <a:solidFill>
                <a:srgbClr val="57585B"/>
              </a:solidFill>
              <a:prstDash val="solid"/>
              <a:round/>
            </a:ln>
          </a:top>
          <a:bottom>
            <a:ln w="3175" cap="flat">
              <a:solidFill>
                <a:srgbClr val="57585B"/>
              </a:solidFill>
              <a:prstDash val="solid"/>
              <a:round/>
            </a:ln>
          </a:bottom>
          <a:insideH>
            <a:ln w="3175" cap="flat">
              <a:solidFill>
                <a:srgbClr val="57585B"/>
              </a:solidFill>
              <a:prstDash val="solid"/>
              <a:round/>
            </a:ln>
          </a:insideH>
          <a:insideV>
            <a:ln w="3175" cap="flat">
              <a:solidFill>
                <a:srgbClr val="57585B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57585B"/>
              </a:solidFill>
              <a:prstDash val="solid"/>
              <a:round/>
            </a:ln>
          </a:left>
          <a:right>
            <a:ln w="3175" cap="flat">
              <a:solidFill>
                <a:srgbClr val="57585B"/>
              </a:solidFill>
              <a:prstDash val="solid"/>
              <a:round/>
            </a:ln>
          </a:right>
          <a:top>
            <a:ln w="3175" cap="flat">
              <a:solidFill>
                <a:srgbClr val="57585B"/>
              </a:solidFill>
              <a:prstDash val="solid"/>
              <a:round/>
            </a:ln>
          </a:top>
          <a:bottom>
            <a:ln w="12700" cap="flat">
              <a:solidFill>
                <a:srgbClr val="57585B"/>
              </a:solidFill>
              <a:prstDash val="solid"/>
              <a:round/>
            </a:ln>
          </a:bottom>
          <a:insideH>
            <a:ln w="3175" cap="flat">
              <a:solidFill>
                <a:srgbClr val="57585B"/>
              </a:solidFill>
              <a:prstDash val="solid"/>
              <a:round/>
            </a:ln>
          </a:insideH>
          <a:insideV>
            <a:ln w="3175" cap="flat">
              <a:solidFill>
                <a:srgbClr val="57585B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0"/>
  </p:normalViewPr>
  <p:slideViewPr>
    <p:cSldViewPr snapToGrid="0" snapToObjects="1">
      <p:cViewPr varScale="1">
        <p:scale>
          <a:sx n="143" d="100"/>
          <a:sy n="143" d="100"/>
        </p:scale>
        <p:origin x="224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"/>
      </a:defRPr>
    </a:lvl1pPr>
    <a:lvl2pPr indent="228600" latinLnBrk="0">
      <a:defRPr sz="1200">
        <a:latin typeface="+mn-lt"/>
        <a:ea typeface="+mn-ea"/>
        <a:cs typeface="+mn-cs"/>
        <a:sym typeface="Helvetica"/>
      </a:defRPr>
    </a:lvl2pPr>
    <a:lvl3pPr indent="457200" latinLnBrk="0">
      <a:defRPr sz="1200">
        <a:latin typeface="+mn-lt"/>
        <a:ea typeface="+mn-ea"/>
        <a:cs typeface="+mn-cs"/>
        <a:sym typeface="Helvetica"/>
      </a:defRPr>
    </a:lvl3pPr>
    <a:lvl4pPr indent="685800" latinLnBrk="0">
      <a:defRPr sz="1200">
        <a:latin typeface="+mn-lt"/>
        <a:ea typeface="+mn-ea"/>
        <a:cs typeface="+mn-cs"/>
        <a:sym typeface="Helvetica"/>
      </a:defRPr>
    </a:lvl4pPr>
    <a:lvl5pPr indent="914400" latinLnBrk="0">
      <a:defRPr sz="1200">
        <a:latin typeface="+mn-lt"/>
        <a:ea typeface="+mn-ea"/>
        <a:cs typeface="+mn-cs"/>
        <a:sym typeface="Helvetica"/>
      </a:defRPr>
    </a:lvl5pPr>
    <a:lvl6pPr indent="1143000" latinLnBrk="0">
      <a:defRPr sz="1200">
        <a:latin typeface="+mn-lt"/>
        <a:ea typeface="+mn-ea"/>
        <a:cs typeface="+mn-cs"/>
        <a:sym typeface="Helvetica"/>
      </a:defRPr>
    </a:lvl6pPr>
    <a:lvl7pPr indent="1371600" latinLnBrk="0">
      <a:defRPr sz="1200">
        <a:latin typeface="+mn-lt"/>
        <a:ea typeface="+mn-ea"/>
        <a:cs typeface="+mn-cs"/>
        <a:sym typeface="Helvetica"/>
      </a:defRPr>
    </a:lvl7pPr>
    <a:lvl8pPr indent="1600200" latinLnBrk="0">
      <a:defRPr sz="1200">
        <a:latin typeface="+mn-lt"/>
        <a:ea typeface="+mn-ea"/>
        <a:cs typeface="+mn-cs"/>
        <a:sym typeface="Helvetica"/>
      </a:defRPr>
    </a:lvl8pPr>
    <a:lvl9pPr indent="1828800" latinLnBrk="0">
      <a:defRPr sz="1200">
        <a:latin typeface="+mn-lt"/>
        <a:ea typeface="+mn-ea"/>
        <a:cs typeface="+mn-cs"/>
        <a:sym typeface="Helvetica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899" y="4724784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" name="Text Placeholder-left"/>
          <p:cNvSpPr txBox="1"/>
          <p:nvPr/>
        </p:nvSpPr>
        <p:spPr>
          <a:xfrm>
            <a:off x="1097279" y="4773167"/>
            <a:ext cx="26517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700"/>
              </a:spcBef>
              <a:defRPr sz="700">
                <a:solidFill>
                  <a:schemeClr val="accent2"/>
                </a:solidFill>
              </a:defRPr>
            </a:lvl1pPr>
          </a:lstStyle>
          <a:p>
            <a:r>
              <a:t>Department Name (edit in Slide Master)</a:t>
            </a:r>
          </a:p>
        </p:txBody>
      </p:sp>
      <p:sp>
        <p:nvSpPr>
          <p:cNvPr id="18" name="Text Placeholder-middle"/>
          <p:cNvSpPr txBox="1"/>
          <p:nvPr/>
        </p:nvSpPr>
        <p:spPr>
          <a:xfrm>
            <a:off x="3840479" y="4773167"/>
            <a:ext cx="347472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700"/>
              </a:spcBef>
              <a:defRPr sz="700">
                <a:solidFill>
                  <a:schemeClr val="accent2"/>
                </a:solidFill>
              </a:defRPr>
            </a:lvl1pPr>
          </a:lstStyle>
          <a:p>
            <a:r>
              <a:t>Presentation Title (edit in Slide Master)</a:t>
            </a:r>
          </a:p>
        </p:txBody>
      </p:sp>
      <p:sp>
        <p:nvSpPr>
          <p:cNvPr id="19" name="Background"/>
          <p:cNvSpPr/>
          <p:nvPr/>
        </p:nvSpPr>
        <p:spPr>
          <a:xfrm>
            <a:off x="-1" y="-3942"/>
            <a:ext cx="9144001" cy="515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Header rule"/>
          <p:cNvSpPr/>
          <p:nvPr/>
        </p:nvSpPr>
        <p:spPr>
          <a:xfrm>
            <a:off x="640079" y="2306320"/>
            <a:ext cx="7772401" cy="36577"/>
          </a:xfrm>
          <a:prstGeom prst="rect">
            <a:avLst/>
          </a:prstGeom>
          <a:solidFill>
            <a:srgbClr val="2C75AC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Header rule"/>
          <p:cNvSpPr/>
          <p:nvPr/>
        </p:nvSpPr>
        <p:spPr>
          <a:xfrm>
            <a:off x="640079" y="1104900"/>
            <a:ext cx="7772401" cy="36577"/>
          </a:xfrm>
          <a:prstGeom prst="rect">
            <a:avLst/>
          </a:prstGeom>
          <a:solidFill>
            <a:srgbClr val="2C75AC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Text Placeholder 9"/>
          <p:cNvSpPr>
            <a:spLocks noGrp="1"/>
          </p:cNvSpPr>
          <p:nvPr>
            <p:ph type="body" sz="half" idx="21"/>
          </p:nvPr>
        </p:nvSpPr>
        <p:spPr>
          <a:xfrm>
            <a:off x="634251" y="2724566"/>
            <a:ext cx="7784057" cy="15954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1800">
                <a:solidFill>
                  <a:srgbClr val="323232"/>
                </a:solidFill>
              </a:defRPr>
            </a:pPr>
            <a:endParaRPr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40079" y="1168907"/>
            <a:ext cx="7772401" cy="110254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>
              <a:buSzTx/>
              <a:buFontTx/>
              <a:buNone/>
              <a:defRPr sz="3000" b="1">
                <a:solidFill>
                  <a:srgbClr val="323232"/>
                </a:solidFill>
              </a:defRPr>
            </a:pPr>
            <a:endParaRPr/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640078" y="244994"/>
            <a:ext cx="7772401" cy="5123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32323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idx="21"/>
          </p:nvPr>
        </p:nvSpPr>
        <p:spPr>
          <a:xfrm>
            <a:off x="640079" y="1133812"/>
            <a:ext cx="7772401" cy="36053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46957" indent="-146957">
              <a:lnSpc>
                <a:spcPct val="150000"/>
              </a:lnSpc>
              <a:defRPr sz="1800">
                <a:solidFill>
                  <a:srgbClr val="323232"/>
                </a:solidFill>
              </a:defRPr>
            </a:pPr>
            <a:endParaRPr/>
          </a:p>
        </p:txBody>
      </p:sp>
      <p:pic>
        <p:nvPicPr>
          <p:cNvPr id="34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0074" y="771667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82216" cy="1778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0074" y="771667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640076" y="227413"/>
            <a:ext cx="7772401" cy="5299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32323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82216" cy="1778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eader rule"/>
          <p:cNvSpPr/>
          <p:nvPr/>
        </p:nvSpPr>
        <p:spPr>
          <a:xfrm>
            <a:off x="640080" y="821641"/>
            <a:ext cx="7772401" cy="3657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3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0080" y="1183640"/>
            <a:ext cx="3749040" cy="8229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SzTx/>
              <a:buFontTx/>
              <a:buNone/>
              <a:defRPr sz="1800">
                <a:solidFill>
                  <a:srgbClr val="323232"/>
                </a:solidFill>
              </a:defRPr>
            </a:lvl1pPr>
            <a:lvl2pPr marL="448055" indent="-173736" algn="ctr">
              <a:lnSpc>
                <a:spcPct val="100000"/>
              </a:lnSpc>
              <a:buFontTx/>
              <a:defRPr sz="1400">
                <a:solidFill>
                  <a:srgbClr val="323232"/>
                </a:solidFill>
              </a:defRPr>
            </a:lvl2pPr>
            <a:lvl3pPr marL="722376" indent="-173736" algn="ctr">
              <a:lnSpc>
                <a:spcPct val="100000"/>
              </a:lnSpc>
              <a:buFontTx/>
              <a:defRPr sz="1400">
                <a:solidFill>
                  <a:srgbClr val="323232"/>
                </a:solidFill>
              </a:defRPr>
            </a:lvl3pPr>
            <a:lvl4pPr marL="996696" indent="-173736" algn="ctr">
              <a:lnSpc>
                <a:spcPct val="100000"/>
              </a:lnSpc>
              <a:buFontTx/>
              <a:defRPr sz="1400">
                <a:solidFill>
                  <a:srgbClr val="323232"/>
                </a:solidFill>
              </a:defRPr>
            </a:lvl4pPr>
            <a:lvl5pPr marL="1271016" indent="-173736" algn="ctr">
              <a:lnSpc>
                <a:spcPct val="100000"/>
              </a:lnSpc>
              <a:buFontTx/>
              <a:defRPr sz="1400">
                <a:solidFill>
                  <a:srgbClr val="32323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xfrm>
            <a:off x="640079" y="216216"/>
            <a:ext cx="7772401" cy="5411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32323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5" name="Text Placeholder 19"/>
          <p:cNvSpPr>
            <a:spLocks noGrp="1"/>
          </p:cNvSpPr>
          <p:nvPr>
            <p:ph type="body" sz="quarter" idx="21"/>
          </p:nvPr>
        </p:nvSpPr>
        <p:spPr>
          <a:xfrm>
            <a:off x="4663440" y="1183640"/>
            <a:ext cx="3749040" cy="82296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FontTx/>
              <a:buNone/>
              <a:defRPr sz="1800">
                <a:solidFill>
                  <a:srgbClr val="323232"/>
                </a:solidFill>
              </a:defRPr>
            </a:pPr>
            <a:endParaRPr/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82216" cy="1778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7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0074" y="771667"/>
            <a:ext cx="423230" cy="136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899" y="4724784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Background"/>
          <p:cNvSpPr/>
          <p:nvPr/>
        </p:nvSpPr>
        <p:spPr>
          <a:xfrm>
            <a:off x="-1" y="-1"/>
            <a:ext cx="9144001" cy="457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40078" y="2651760"/>
            <a:ext cx="7772401" cy="13245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400" b="1" cap="all">
                <a:solidFill>
                  <a:srgbClr val="323232"/>
                </a:solidFill>
              </a:defRPr>
            </a:lvl1pPr>
            <a:lvl2pPr marL="0" indent="274319">
              <a:buSzTx/>
              <a:buFontTx/>
              <a:buNone/>
              <a:defRPr sz="1400" b="1" cap="all">
                <a:solidFill>
                  <a:srgbClr val="323232"/>
                </a:solidFill>
              </a:defRPr>
            </a:lvl2pPr>
            <a:lvl3pPr marL="0" indent="685800">
              <a:buSzTx/>
              <a:buFontTx/>
              <a:buNone/>
              <a:defRPr sz="1400" b="1" cap="all">
                <a:solidFill>
                  <a:srgbClr val="323232"/>
                </a:solidFill>
              </a:defRPr>
            </a:lvl3pPr>
            <a:lvl4pPr marL="0" indent="1028700">
              <a:buSzTx/>
              <a:buFontTx/>
              <a:buNone/>
              <a:defRPr sz="1400" b="1" cap="all">
                <a:solidFill>
                  <a:srgbClr val="323232"/>
                </a:solidFill>
              </a:defRPr>
            </a:lvl4pPr>
            <a:lvl5pPr marL="0" indent="1371600">
              <a:buSzTx/>
              <a:buFontTx/>
              <a:buNone/>
              <a:defRPr sz="1400" b="1" cap="all">
                <a:solidFill>
                  <a:srgbClr val="32323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TextBox 2"/>
          <p:cNvSpPr txBox="1"/>
          <p:nvPr/>
        </p:nvSpPr>
        <p:spPr>
          <a:xfrm>
            <a:off x="640079" y="1882418"/>
            <a:ext cx="777240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3600"/>
            </a:lvl1pPr>
          </a:lstStyle>
          <a:p>
            <a:r>
              <a:t>Section Divider</a:t>
            </a:r>
          </a:p>
        </p:txBody>
      </p:sp>
      <p:sp>
        <p:nvSpPr>
          <p:cNvPr id="69" name="Header rule"/>
          <p:cNvSpPr/>
          <p:nvPr/>
        </p:nvSpPr>
        <p:spPr>
          <a:xfrm>
            <a:off x="640079" y="2468879"/>
            <a:ext cx="7772401" cy="36577"/>
          </a:xfrm>
          <a:prstGeom prst="rect">
            <a:avLst/>
          </a:prstGeom>
          <a:solidFill>
            <a:srgbClr val="2C75AC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" name="TextBox 9"/>
          <p:cNvSpPr txBox="1"/>
          <p:nvPr/>
        </p:nvSpPr>
        <p:spPr>
          <a:xfrm>
            <a:off x="640079" y="1882418"/>
            <a:ext cx="777240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3600">
                <a:solidFill>
                  <a:srgbClr val="323232"/>
                </a:solidFill>
              </a:defRPr>
            </a:lvl1pPr>
          </a:lstStyle>
          <a:p>
            <a:r>
              <a:t>Section Divider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4729564"/>
            <a:ext cx="235794" cy="231379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1645294" y="133945"/>
            <a:ext cx="5853412" cy="571518"/>
          </a:xfrm>
          <a:prstGeom prst="rect">
            <a:avLst/>
          </a:prstGeom>
        </p:spPr>
        <p:txBody>
          <a:bodyPr lIns="26789" tIns="26789" rIns="26789" bIns="26789" anchor="ctr">
            <a:normAutofit/>
          </a:bodyPr>
          <a:lstStyle>
            <a:lvl1pPr algn="ctr" defTabSz="308074">
              <a:lnSpc>
                <a:spcPct val="100000"/>
              </a:lnSpc>
              <a:defRPr sz="3000" b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 sz="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1645294" y="133945"/>
            <a:ext cx="5853412" cy="575442"/>
          </a:xfrm>
          <a:prstGeom prst="rect">
            <a:avLst/>
          </a:prstGeom>
        </p:spPr>
        <p:txBody>
          <a:bodyPr lIns="26789" tIns="26789" rIns="26789" bIns="26789" anchor="ctr">
            <a:normAutofit/>
          </a:bodyPr>
          <a:lstStyle>
            <a:lvl1pPr algn="ctr" defTabSz="308074">
              <a:lnSpc>
                <a:spcPct val="100000"/>
              </a:lnSpc>
              <a:defRPr sz="3000" b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1645294" y="882338"/>
            <a:ext cx="5853412" cy="3799051"/>
          </a:xfrm>
          <a:prstGeom prst="rect">
            <a:avLst/>
          </a:prstGeom>
        </p:spPr>
        <p:txBody>
          <a:bodyPr lIns="26789" tIns="26789" rIns="26789" bIns="26789">
            <a:normAutofit/>
          </a:bodyPr>
          <a:lstStyle>
            <a:lvl1pPr marL="222250" indent="-222250" defTabSz="308074">
              <a:lnSpc>
                <a:spcPct val="100000"/>
              </a:lnSpc>
              <a:spcBef>
                <a:spcPts val="2200"/>
              </a:spcBef>
              <a:buSzPct val="145000"/>
              <a:buFontTx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6750" indent="-222250" defTabSz="308074">
              <a:lnSpc>
                <a:spcPct val="100000"/>
              </a:lnSpc>
              <a:spcBef>
                <a:spcPts val="2200"/>
              </a:spcBef>
              <a:buSzPct val="145000"/>
              <a:buFontTx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11250" indent="-222250" defTabSz="308074">
              <a:lnSpc>
                <a:spcPct val="100000"/>
              </a:lnSpc>
              <a:spcBef>
                <a:spcPts val="2200"/>
              </a:spcBef>
              <a:buSzPct val="145000"/>
              <a:buFontTx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555750" indent="-222250" defTabSz="308074">
              <a:lnSpc>
                <a:spcPct val="100000"/>
              </a:lnSpc>
              <a:spcBef>
                <a:spcPts val="2200"/>
              </a:spcBef>
              <a:buSzPct val="145000"/>
              <a:buFontTx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00250" indent="-222250" defTabSz="308074">
              <a:lnSpc>
                <a:spcPct val="100000"/>
              </a:lnSpc>
              <a:spcBef>
                <a:spcPts val="2200"/>
              </a:spcBef>
              <a:buSzPct val="145000"/>
              <a:buFontTx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 sz="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pe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 Placeholder-middle"/>
          <p:cNvSpPr txBox="1"/>
          <p:nvPr/>
        </p:nvSpPr>
        <p:spPr>
          <a:xfrm>
            <a:off x="3840479" y="4773167"/>
            <a:ext cx="347472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700"/>
              </a:spcBef>
              <a:defRPr sz="700">
                <a:solidFill>
                  <a:schemeClr val="accent2"/>
                </a:solidFill>
              </a:defRPr>
            </a:lvl1pPr>
          </a:lstStyle>
          <a:p>
            <a:r>
              <a:t>Presentation Title (edit in Slide Master)</a:t>
            </a:r>
          </a:p>
        </p:txBody>
      </p:sp>
      <p:sp>
        <p:nvSpPr>
          <p:cNvPr id="111" name="Text Placeholder-left"/>
          <p:cNvSpPr txBox="1"/>
          <p:nvPr/>
        </p:nvSpPr>
        <p:spPr>
          <a:xfrm>
            <a:off x="1097279" y="4773167"/>
            <a:ext cx="26517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700"/>
              </a:spcBef>
              <a:defRPr sz="700">
                <a:solidFill>
                  <a:schemeClr val="accent2"/>
                </a:solidFill>
              </a:defRPr>
            </a:lvl1pPr>
          </a:lstStyle>
          <a:p>
            <a:r>
              <a:t>Department Name (edit in Slide Master)</a:t>
            </a:r>
          </a:p>
        </p:txBody>
      </p:sp>
      <p:pic>
        <p:nvPicPr>
          <p:cNvPr id="112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899" y="4724784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4" name="Background"/>
          <p:cNvSpPr/>
          <p:nvPr/>
        </p:nvSpPr>
        <p:spPr>
          <a:xfrm>
            <a:off x="-1" y="-3942"/>
            <a:ext cx="9144001" cy="515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" name="Rectangle"/>
          <p:cNvSpPr/>
          <p:nvPr/>
        </p:nvSpPr>
        <p:spPr>
          <a:xfrm>
            <a:off x="1763" y="956054"/>
            <a:ext cx="9140474" cy="159161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>
              <a:defRPr sz="12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00481" y="3576557"/>
            <a:ext cx="8343038" cy="9492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1800">
                <a:solidFill>
                  <a:srgbClr val="323232"/>
                </a:solidFill>
              </a:defRPr>
            </a:pPr>
            <a:endParaRPr/>
          </a:p>
        </p:txBody>
      </p:sp>
      <p:sp>
        <p:nvSpPr>
          <p:cNvPr id="117" name="Text Placeholder 7"/>
          <p:cNvSpPr>
            <a:spLocks noGrp="1"/>
          </p:cNvSpPr>
          <p:nvPr>
            <p:ph type="body" sz="half" idx="22"/>
          </p:nvPr>
        </p:nvSpPr>
        <p:spPr>
          <a:xfrm>
            <a:off x="406267" y="952115"/>
            <a:ext cx="8331466" cy="159949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>
              <a:buSzTx/>
              <a:buFontTx/>
              <a:buNone/>
              <a:defRPr sz="30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Background"/>
          <p:cNvSpPr/>
          <p:nvPr/>
        </p:nvSpPr>
        <p:spPr>
          <a:xfrm>
            <a:off x="194553" y="-1"/>
            <a:ext cx="9144001" cy="457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Header rule"/>
          <p:cNvSpPr/>
          <p:nvPr/>
        </p:nvSpPr>
        <p:spPr>
          <a:xfrm>
            <a:off x="640079" y="2468879"/>
            <a:ext cx="7772401" cy="36577"/>
          </a:xfrm>
          <a:prstGeom prst="rect">
            <a:avLst/>
          </a:prstGeom>
          <a:solidFill>
            <a:srgbClr val="2C75AC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" name="Brand logo" descr="Brand logo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540074" y="2418905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457199" y="-1"/>
            <a:ext cx="8229601" cy="106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/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199" y="1200150"/>
            <a:ext cx="8229601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27000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700" b="0">
                <a:solidFill>
                  <a:schemeClr val="accent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46957" marR="0" indent="-14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1200" b="0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1pPr>
      <a:lvl2pPr marL="423236" marR="0" indent="-14891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1200" b="0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2pPr>
      <a:lvl3pPr marL="697556" marR="0" indent="-14891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1200" b="0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3pPr>
      <a:lvl4pPr marL="971876" marR="0" indent="-14891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1200" b="0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4pPr>
      <a:lvl5pPr marL="1246196" marR="0" indent="-14891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1200" b="0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-22859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 typeface="Helvetica"/>
        <a:buNone/>
        <a:tabLst/>
        <a:defRPr sz="1200" b="0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6pPr>
      <a:lvl7pPr marL="406654" marR="0" indent="-4318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1200" b="0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7pPr>
      <a:lvl8pPr marL="2160270" marR="0" indent="-20574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1200" b="0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8pPr>
      <a:lvl9pPr marL="2793380" marR="0" indent="-5018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1200" b="0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3429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6858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0287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3716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7145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0574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24003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27432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 Placeholder 9"/>
          <p:cNvSpPr>
            <a:spLocks noGrp="1"/>
          </p:cNvSpPr>
          <p:nvPr>
            <p:ph type="body" idx="21"/>
          </p:nvPr>
        </p:nvSpPr>
        <p:spPr>
          <a:xfrm>
            <a:off x="400481" y="2696888"/>
            <a:ext cx="8343038" cy="20330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b="1">
                <a:solidFill>
                  <a:srgbClr val="323232"/>
                </a:solidFill>
              </a:defRPr>
            </a:pPr>
            <a:r>
              <a:t>Zan Nie,</a:t>
            </a:r>
            <a:r>
              <a:rPr b="0" baseline="31999"/>
              <a:t>1</a:t>
            </a:r>
            <a:r>
              <a:t> Fei Li,</a:t>
            </a:r>
            <a:r>
              <a:rPr b="0" baseline="31999"/>
              <a:t>1</a:t>
            </a:r>
            <a:r>
              <a:t> Felipe Morales,</a:t>
            </a:r>
            <a:r>
              <a:rPr b="0" baseline="31999"/>
              <a:t>2</a:t>
            </a:r>
            <a:r>
              <a:t> Serguei Patchkovskii,</a:t>
            </a:r>
            <a:r>
              <a:rPr b="0" baseline="31999"/>
              <a:t>2</a:t>
            </a:r>
            <a:r>
              <a:t> Olga Smirnova,</a:t>
            </a:r>
            <a:r>
              <a:rPr b="0" baseline="31999"/>
              <a:t>2</a:t>
            </a:r>
            <a:r>
              <a:t>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b="1">
                <a:solidFill>
                  <a:srgbClr val="323232"/>
                </a:solidFill>
              </a:defRPr>
            </a:pPr>
            <a:r>
              <a:t>Weiming An,</a:t>
            </a:r>
            <a:r>
              <a:rPr b="0" baseline="31999"/>
              <a:t>3</a:t>
            </a:r>
            <a:r>
              <a:t> Chaojie Zhang,</a:t>
            </a:r>
            <a:r>
              <a:rPr b="0" baseline="31999"/>
              <a:t>1 </a:t>
            </a:r>
            <a:r>
              <a:t>Yipeng Wu,</a:t>
            </a:r>
            <a:r>
              <a:rPr b="0" baseline="31999"/>
              <a:t>1 </a:t>
            </a:r>
            <a:r>
              <a:t>Noa Nambu,</a:t>
            </a:r>
            <a:r>
              <a:rPr b="0" baseline="31999"/>
              <a:t>1</a:t>
            </a:r>
            <a:r>
              <a:t> Daniel Matteo,</a:t>
            </a:r>
            <a:r>
              <a:rPr b="0" baseline="31999"/>
              <a:t>1</a:t>
            </a:r>
            <a:r>
              <a:t>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b="1">
                <a:solidFill>
                  <a:srgbClr val="323232"/>
                </a:solidFill>
              </a:defRPr>
            </a:pPr>
            <a:r>
              <a:t>Kenneth A. Marsh,</a:t>
            </a:r>
            <a:r>
              <a:rPr b="0" baseline="31999"/>
              <a:t>1</a:t>
            </a:r>
            <a:r>
              <a:t> Frank Tsung,</a:t>
            </a:r>
            <a:r>
              <a:rPr b="0" baseline="31999"/>
              <a:t>1</a:t>
            </a:r>
            <a:r>
              <a:t> Warren B. Mori,</a:t>
            </a:r>
            <a:r>
              <a:rPr b="0" baseline="31999"/>
              <a:t>1</a:t>
            </a:r>
            <a:r>
              <a:t> and Chan Joshi</a:t>
            </a:r>
            <a:r>
              <a:rPr b="0" baseline="31999"/>
              <a:t>1</a:t>
            </a:r>
            <a:r>
              <a:t>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b="1">
                <a:solidFill>
                  <a:srgbClr val="323232"/>
                </a:solidFill>
              </a:defRPr>
            </a:pPr>
            <a:endParaRPr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323232"/>
                </a:solidFill>
              </a:defRPr>
            </a:pPr>
            <a:r>
              <a:t>1. University of California Los Angeles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323232"/>
                </a:solidFill>
              </a:defRPr>
            </a:pPr>
            <a:r>
              <a:t>2. Max Born Institute, Berlin, Germany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323232"/>
                </a:solidFill>
              </a:defRPr>
            </a:pPr>
            <a:r>
              <a:t>3. Beijing Normal University, Beijing, China</a:t>
            </a:r>
          </a:p>
        </p:txBody>
      </p:sp>
      <p:sp>
        <p:nvSpPr>
          <p:cNvPr id="128" name="Text Placeholder 7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buSzTx/>
              <a:buFontTx/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t>Highly spin-polarized multi-GeV sub-femtosecond electron beams generated from single-species plasma photocathodes</a:t>
            </a:r>
          </a:p>
        </p:txBody>
      </p:sp>
      <p:sp>
        <p:nvSpPr>
          <p:cNvPr id="129" name="Nov 7th, 2022"/>
          <p:cNvSpPr txBox="1"/>
          <p:nvPr/>
        </p:nvSpPr>
        <p:spPr>
          <a:xfrm>
            <a:off x="7290365" y="294894"/>
            <a:ext cx="1486546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800">
                <a:solidFill>
                  <a:schemeClr val="accent1"/>
                </a:solidFill>
              </a:defRPr>
            </a:lvl1pPr>
          </a:lstStyle>
          <a:p>
            <a:r>
              <a:t>Nov 7th, 2022</a:t>
            </a:r>
          </a:p>
        </p:txBody>
      </p:sp>
      <p:sp>
        <p:nvSpPr>
          <p:cNvPr id="130" name="AAC 2022"/>
          <p:cNvSpPr txBox="1"/>
          <p:nvPr/>
        </p:nvSpPr>
        <p:spPr>
          <a:xfrm>
            <a:off x="201890" y="294894"/>
            <a:ext cx="108002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800">
                <a:solidFill>
                  <a:schemeClr val="accent1"/>
                </a:solidFill>
              </a:defRPr>
            </a:lvl1pPr>
          </a:lstStyle>
          <a:p>
            <a:r>
              <a:t>AAC 2022</a:t>
            </a:r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58524" y="4545732"/>
            <a:ext cx="497770" cy="494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100" y="4456501"/>
            <a:ext cx="6614572" cy="673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6849795" y="4554326"/>
            <a:ext cx="591661" cy="477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Our first scheme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Our first scheme:</a:t>
            </a:r>
          </a:p>
        </p:txBody>
      </p:sp>
      <p:sp>
        <p:nvSpPr>
          <p:cNvPr id="212" name="Text Placeholder 4"/>
          <p:cNvSpPr>
            <a:spLocks noGrp="1"/>
          </p:cNvSpPr>
          <p:nvPr>
            <p:ph type="body" idx="21"/>
          </p:nvPr>
        </p:nvSpPr>
        <p:spPr>
          <a:xfrm>
            <a:off x="446888" y="1133812"/>
            <a:ext cx="8374196" cy="15635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222250" indent="-222250" defTabSz="308074">
              <a:lnSpc>
                <a:spcPct val="100000"/>
              </a:lnSpc>
              <a:spcBef>
                <a:spcPts val="2200"/>
              </a:spcBef>
              <a:buSzPct val="145000"/>
              <a:buFontTx/>
              <a:defRPr sz="180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Spin-dependent strong-field ionization by CP lasers (not frequency-sensitive)</a:t>
            </a:r>
          </a:p>
          <a:p>
            <a:pPr marL="222250" indent="-222250" defTabSz="308074">
              <a:lnSpc>
                <a:spcPct val="100000"/>
              </a:lnSpc>
              <a:spcBef>
                <a:spcPts val="1800"/>
              </a:spcBef>
              <a:buSzPct val="145000"/>
              <a:buFontTx/>
              <a:defRPr sz="180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Trapping and acceleration in PWFA</a:t>
            </a:r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14" name="Lithium (5.4 eV) + Xenon (12.1 eV)"/>
          <p:cNvSpPr txBox="1"/>
          <p:nvPr/>
        </p:nvSpPr>
        <p:spPr>
          <a:xfrm>
            <a:off x="4002816" y="371521"/>
            <a:ext cx="4423588" cy="334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308074">
              <a:spcBef>
                <a:spcPts val="2200"/>
              </a:spcBef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solidFill>
                  <a:schemeClr val="accent1"/>
                </a:solidFill>
              </a:rPr>
              <a:t>Lithium (5.4 eV)</a:t>
            </a:r>
            <a:r>
              <a:t> + </a:t>
            </a:r>
            <a:r>
              <a:rPr>
                <a:solidFill>
                  <a:srgbClr val="B02318"/>
                </a:solidFill>
              </a:rPr>
              <a:t>Xenon (12.1 eV)</a:t>
            </a:r>
          </a:p>
        </p:txBody>
      </p:sp>
      <p:pic>
        <p:nvPicPr>
          <p:cNvPr id="215" name="Fig2.png" descr="Fig2.png"/>
          <p:cNvPicPr>
            <a:picLocks noChangeAspect="1"/>
          </p:cNvPicPr>
          <p:nvPr/>
        </p:nvPicPr>
        <p:blipFill>
          <a:blip r:embed="rId2">
            <a:extLst/>
          </a:blip>
          <a:srcRect b="43636"/>
          <a:stretch>
            <a:fillRect/>
          </a:stretch>
        </p:blipFill>
        <p:spPr>
          <a:xfrm>
            <a:off x="1560433" y="2156999"/>
            <a:ext cx="6023188" cy="2848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Fig2.png" descr="Fig2.png"/>
          <p:cNvPicPr>
            <a:picLocks noChangeAspect="1"/>
          </p:cNvPicPr>
          <p:nvPr/>
        </p:nvPicPr>
        <p:blipFill>
          <a:blip r:embed="rId2">
            <a:extLst/>
          </a:blip>
          <a:srcRect l="5829" t="56556" r="56320"/>
          <a:stretch>
            <a:fillRect/>
          </a:stretch>
        </p:blipFill>
        <p:spPr>
          <a:xfrm>
            <a:off x="8985" y="3527958"/>
            <a:ext cx="1623900" cy="1563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Fig2.png" descr="Fig2.png"/>
          <p:cNvPicPr>
            <a:picLocks noChangeAspect="1"/>
          </p:cNvPicPr>
          <p:nvPr/>
        </p:nvPicPr>
        <p:blipFill>
          <a:blip r:embed="rId2">
            <a:extLst/>
          </a:blip>
          <a:srcRect l="52537" t="56556" r="10352"/>
          <a:stretch>
            <a:fillRect/>
          </a:stretch>
        </p:blipFill>
        <p:spPr>
          <a:xfrm>
            <a:off x="7500881" y="3527363"/>
            <a:ext cx="1593229" cy="156472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P=32.0%"/>
          <p:cNvSpPr txBox="1"/>
          <p:nvPr/>
        </p:nvSpPr>
        <p:spPr>
          <a:xfrm>
            <a:off x="367754" y="3219056"/>
            <a:ext cx="1169928" cy="28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308074">
              <a:spcBef>
                <a:spcPts val="2200"/>
              </a:spcBef>
              <a:defRPr sz="180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P=32.0%</a:t>
            </a:r>
          </a:p>
        </p:txBody>
      </p:sp>
      <p:sp>
        <p:nvSpPr>
          <p:cNvPr id="219" name="P=30.7%"/>
          <p:cNvSpPr txBox="1"/>
          <p:nvPr/>
        </p:nvSpPr>
        <p:spPr>
          <a:xfrm>
            <a:off x="7855149" y="3219056"/>
            <a:ext cx="1169928" cy="28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308074">
              <a:spcBef>
                <a:spcPts val="2200"/>
              </a:spcBef>
              <a:defRPr sz="180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P=30.7%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pin-dependent strong-field ionization by CP las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9213">
              <a:defRPr sz="2490"/>
            </a:lvl1pPr>
          </a:lstStyle>
          <a:p>
            <a:r>
              <a:t>Spin-dependent strong-field ionization by CP lasers</a:t>
            </a:r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70979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3" name="Equation"/>
              <p:cNvSpPr txBox="1"/>
              <p:nvPr/>
            </p:nvSpPr>
            <p:spPr>
              <a:xfrm>
                <a:off x="2668425" y="907253"/>
                <a:ext cx="3825556" cy="54691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1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  <m:sup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)=|</m:t>
                      </m:r>
                      <m:sSub>
                        <m:sSubPr>
                          <m:ctrlP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Sup>
                        <m:sSubSupPr>
                          <m:ctrlP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  <m:sup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sz="1400"/>
              </a:p>
            </p:txBody>
          </p:sp>
        </mc:Choice>
        <mc:Fallback>
          <p:sp>
            <p:nvSpPr>
              <p:cNvPr id="22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425" y="907253"/>
                <a:ext cx="3825556" cy="546914"/>
              </a:xfrm>
              <a:prstGeom prst="rect">
                <a:avLst/>
              </a:prstGeom>
              <a:blipFill>
                <a:blip r:embed="rId2"/>
                <a:stretch>
                  <a:fillRect l="-132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4" name="Equation"/>
              <p:cNvSpPr txBox="1"/>
              <p:nvPr/>
            </p:nvSpPr>
            <p:spPr>
              <a:xfrm>
                <a:off x="4139712" y="1537289"/>
                <a:ext cx="3820105" cy="72012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1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  <m:sup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3(1+</m:t>
                          </m:r>
                          <m:sSup>
                            <m:sSupPr>
                              <m:ctrlP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2(1−</m:t>
                          </m:r>
                          <m:sSubSup>
                            <m:sSubSupPr>
                              <m:ctrlP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  <m:sub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sSup>
                        <m:sSupPr>
                          <m:ctrlP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𝜁</m:t>
                                          </m:r>
                                        </m:e>
                                        <m:sup>
                                          <m:r>
                                            <a:rPr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sSup>
                                        <m:sSupPr>
                                          <m:ctrlPr>
                                            <a:rPr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p>
                                          <m:r>
                                            <a:rPr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num>
                                    <m:den>
                                      <m:r>
                                        <a:rPr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sSup>
                                        <m:sSupPr>
                                          <m:ctrlPr>
                                            <a:rPr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p>
                                          <m:r>
                                            <a:rPr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rad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∓</m:t>
                              </m:r>
                              <m:f>
                                <m:fPr>
                                  <m:ctrlPr>
                                    <a:rPr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𝜁</m:t>
                                      </m:r>
                                    </m:e>
                                    <m:sub>
                                      <m:r>
                                        <a:rPr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den>
                              </m:f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𝑠𝑔𝑛</m:t>
                              </m:r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1400"/>
              </a:p>
            </p:txBody>
          </p:sp>
        </mc:Choice>
        <mc:Fallback>
          <p:sp>
            <p:nvSpPr>
              <p:cNvPr id="22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712" y="1537289"/>
                <a:ext cx="3820105" cy="720121"/>
              </a:xfrm>
              <a:prstGeom prst="rect">
                <a:avLst/>
              </a:prstGeom>
              <a:blipFill>
                <a:blip r:embed="rId3"/>
                <a:stretch>
                  <a:fillRect l="-1656" r="-1092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" name="I. Barth, et al., Phys. Rev. A. 87, 013433 (2013)"/>
          <p:cNvSpPr txBox="1"/>
          <p:nvPr/>
        </p:nvSpPr>
        <p:spPr>
          <a:xfrm>
            <a:off x="653669" y="4872219"/>
            <a:ext cx="3248895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defTabSz="241101">
              <a:lnSpc>
                <a:spcPts val="2200"/>
              </a:lnSpc>
              <a:spcBef>
                <a:spcPts val="60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r>
              <a:t>I. Barth, et al., Phys. Rev. A. 87, 013433 (2013)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6" name="Equation"/>
              <p:cNvSpPr txBox="1"/>
              <p:nvPr/>
            </p:nvSpPr>
            <p:spPr>
              <a:xfrm>
                <a:off x="1224782" y="1604530"/>
                <a:ext cx="2700482" cy="54673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1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  <m:sup>
                          <m:sSub>
                            <m:sSubPr>
                              <m:ctrlP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bSup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𝜁</m:t>
                      </m:r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ad>
                        <m:radPr>
                          <m:degHide m:val="on"/>
                          <m:ctrlP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𝜁</m:t>
                                  </m:r>
                                </m:e>
                                <m:sup>
                                  <m:r>
                                    <a:rPr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sz="1400"/>
              </a:p>
            </p:txBody>
          </p:sp>
        </mc:Choice>
        <mc:Fallback>
          <p:sp>
            <p:nvSpPr>
              <p:cNvPr id="22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782" y="1604530"/>
                <a:ext cx="2700482" cy="546736"/>
              </a:xfrm>
              <a:prstGeom prst="rect">
                <a:avLst/>
              </a:prstGeom>
              <a:blipFill>
                <a:blip r:embed="rId4"/>
                <a:stretch>
                  <a:fillRect l="-2347" r="-11268" b="-1818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7" name="Rectangle"/>
          <p:cNvSpPr/>
          <p:nvPr/>
        </p:nvSpPr>
        <p:spPr>
          <a:xfrm>
            <a:off x="1172388" y="1509954"/>
            <a:ext cx="2788614" cy="745194"/>
          </a:xfrm>
          <a:prstGeom prst="rect">
            <a:avLst/>
          </a:prstGeom>
          <a:ln w="25400">
            <a:solidFill>
              <a:srgbClr val="00A2FF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1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8" name="Rectangle"/>
          <p:cNvSpPr/>
          <p:nvPr/>
        </p:nvSpPr>
        <p:spPr>
          <a:xfrm>
            <a:off x="4090322" y="1513776"/>
            <a:ext cx="3889928" cy="745194"/>
          </a:xfrm>
          <a:prstGeom prst="rect">
            <a:avLst/>
          </a:prstGeom>
          <a:ln w="25400">
            <a:solidFill>
              <a:srgbClr val="00A2FF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1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29" name="Screen Shot 2019-06-20 at 22.31.16.png" descr="Screen Shot 2019-06-20 at 22.31.1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4330" y="2814799"/>
            <a:ext cx="4061386" cy="1304829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Revolving door"/>
          <p:cNvSpPr txBox="1"/>
          <p:nvPr/>
        </p:nvSpPr>
        <p:spPr>
          <a:xfrm>
            <a:off x="1714367" y="4193951"/>
            <a:ext cx="1704656" cy="339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>
              <a:defRPr sz="180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914400"/>
            <a:r>
              <a:t>Revolving door</a:t>
            </a:r>
          </a:p>
        </p:txBody>
      </p:sp>
      <p:pic>
        <p:nvPicPr>
          <p:cNvPr id="231" name="Screen Shot 2019-09-19 at 11.23.04.png" descr="Screen Shot 2019-09-19 at 11.23.0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81024" y="2302432"/>
            <a:ext cx="3610879" cy="26060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roup"/>
          <p:cNvGrpSpPr/>
          <p:nvPr/>
        </p:nvGrpSpPr>
        <p:grpSpPr>
          <a:xfrm>
            <a:off x="168152" y="1579116"/>
            <a:ext cx="8807697" cy="2708041"/>
            <a:chOff x="0" y="0"/>
            <a:chExt cx="8807695" cy="2708039"/>
          </a:xfrm>
        </p:grpSpPr>
        <p:pic>
          <p:nvPicPr>
            <p:cNvPr id="233" name="Fig1.png" descr="Fig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b="47350"/>
            <a:stretch>
              <a:fillRect/>
            </a:stretch>
          </p:blipFill>
          <p:spPr>
            <a:xfrm>
              <a:off x="0" y="0"/>
              <a:ext cx="6172719" cy="2708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4" name="Equation"/>
                <p:cNvSpPr txBox="1"/>
                <p:nvPr/>
              </p:nvSpPr>
              <p:spPr>
                <a:xfrm>
                  <a:off x="6142561" y="1085072"/>
                  <a:ext cx="2610519" cy="43606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defRPr sz="1800" b="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6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↑</m:t>
                            </m:r>
                          </m:sub>
                        </m:sSub>
                        <m: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f>
                              <m:fPr>
                                <m:ctrlP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</m:sSub>
                        <m: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b>
                          <m:sSubPr>
                            <m:ctrlP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f>
                              <m:fPr>
                                <m:ctrlP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</m:sSub>
                        <m: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b>
                          <m:sSubPr>
                            <m:ctrlP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f>
                              <m:fPr>
                                <m:ctrlP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</m:sSub>
                      </m:oMath>
                    </m:oMathPara>
                  </a14:m>
                  <a:endParaRPr sz="1600"/>
                </a:p>
              </p:txBody>
            </p:sp>
          </mc:Choice>
          <mc:Fallback>
            <p:sp>
              <p:nvSpPr>
                <p:cNvPr id="234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2561" y="1085072"/>
                  <a:ext cx="2610519" cy="436068"/>
                </a:xfrm>
                <a:prstGeom prst="rect">
                  <a:avLst/>
                </a:prstGeom>
                <a:blipFill>
                  <a:blip r:embed="rId3"/>
                  <a:stretch>
                    <a:fillRect l="-2427" t="-2857" r="-4854" b="-22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5" name="Equation"/>
                <p:cNvSpPr txBox="1"/>
                <p:nvPr/>
              </p:nvSpPr>
              <p:spPr>
                <a:xfrm>
                  <a:off x="6141697" y="1611199"/>
                  <a:ext cx="2612055" cy="43606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defRPr sz="1800" b="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6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↓</m:t>
                            </m:r>
                          </m:sub>
                        </m:sSub>
                        <m: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f>
                              <m:fPr>
                                <m:ctrlP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</m:sSub>
                        <m: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b>
                          <m:sSubPr>
                            <m:ctrlP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f>
                              <m:fPr>
                                <m:ctrlP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</m:sSub>
                        <m: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b>
                          <m:sSubPr>
                            <m:ctrlP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f>
                              <m:fPr>
                                <m:ctrlP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</m:sSub>
                      </m:oMath>
                    </m:oMathPara>
                  </a14:m>
                  <a:endParaRPr sz="1600"/>
                </a:p>
              </p:txBody>
            </p:sp>
          </mc:Choice>
          <mc:Fallback>
            <p:sp>
              <p:nvSpPr>
                <p:cNvPr id="23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1697" y="1611199"/>
                  <a:ext cx="2612055" cy="436068"/>
                </a:xfrm>
                <a:prstGeom prst="rect">
                  <a:avLst/>
                </a:prstGeom>
                <a:blipFill>
                  <a:blip r:embed="rId4"/>
                  <a:stretch>
                    <a:fillRect l="-2415" r="-4831" b="-22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6" name="Rectangle"/>
            <p:cNvSpPr/>
            <p:nvPr/>
          </p:nvSpPr>
          <p:spPr>
            <a:xfrm>
              <a:off x="6087944" y="1034747"/>
              <a:ext cx="2719753" cy="1056933"/>
            </a:xfrm>
            <a:prstGeom prst="rect">
              <a:avLst/>
            </a:prstGeom>
            <a:noFill/>
            <a:ln w="25400" cap="flat">
              <a:solidFill>
                <a:srgbClr val="323232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>
                <a:defRPr sz="11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7" name="Equation"/>
                <p:cNvSpPr txBox="1"/>
                <p:nvPr/>
              </p:nvSpPr>
              <p:spPr>
                <a:xfrm>
                  <a:off x="6688001" y="175766"/>
                  <a:ext cx="1205995" cy="5904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defRPr sz="1800" b="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800" i="1">
                            <a:solidFill>
                              <a:srgbClr val="32323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sz="1800" i="1">
                            <a:solidFill>
                              <a:srgbClr val="32323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sz="1800" i="1">
                                <a:solidFill>
                                  <a:srgbClr val="32323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sz="1800" i="1">
                                    <a:solidFill>
                                      <a:srgbClr val="32323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800" i="1">
                                    <a:solidFill>
                                      <a:srgbClr val="323232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sz="1800" i="1">
                                    <a:solidFill>
                                      <a:srgbClr val="323232"/>
                                    </a:solidFill>
                                    <a:latin typeface="Cambria Math" panose="02040503050406030204" pitchFamily="18" charset="0"/>
                                  </a:rPr>
                                  <m:t>↑</m:t>
                                </m:r>
                              </m:sub>
                            </m:sSub>
                            <m:r>
                              <a:rPr sz="1800" i="1">
                                <a:solidFill>
                                  <a:srgbClr val="323232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sz="1800" i="1">
                                    <a:solidFill>
                                      <a:srgbClr val="32323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800" i="1">
                                    <a:solidFill>
                                      <a:srgbClr val="323232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sz="1800" i="1">
                                    <a:solidFill>
                                      <a:srgbClr val="323232"/>
                                    </a:solidFill>
                                    <a:latin typeface="Cambria Math" panose="02040503050406030204" pitchFamily="18" charset="0"/>
                                  </a:rPr>
                                  <m:t>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sz="1800" i="1">
                                    <a:solidFill>
                                      <a:srgbClr val="32323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800" i="1">
                                    <a:solidFill>
                                      <a:srgbClr val="323232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sz="1800" i="1">
                                    <a:solidFill>
                                      <a:srgbClr val="323232"/>
                                    </a:solidFill>
                                    <a:latin typeface="Cambria Math" panose="02040503050406030204" pitchFamily="18" charset="0"/>
                                  </a:rPr>
                                  <m:t>↑</m:t>
                                </m:r>
                              </m:sub>
                            </m:sSub>
                            <m:r>
                              <a:rPr sz="1800" i="1">
                                <a:solidFill>
                                  <a:srgbClr val="323232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sz="1800" i="1">
                                    <a:solidFill>
                                      <a:srgbClr val="32323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800" i="1">
                                    <a:solidFill>
                                      <a:srgbClr val="323232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sz="1800" i="1">
                                    <a:solidFill>
                                      <a:srgbClr val="323232"/>
                                    </a:solidFill>
                                    <a:latin typeface="Cambria Math" panose="02040503050406030204" pitchFamily="18" charset="0"/>
                                  </a:rPr>
                                  <m:t>↓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>
                    <a:solidFill>
                      <a:srgbClr val="323232"/>
                    </a:solidFill>
                  </a:endParaRPr>
                </a:p>
              </p:txBody>
            </p:sp>
          </mc:Choice>
          <mc:Fallback>
            <p:sp>
              <p:nvSpPr>
                <p:cNvPr id="237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8001" y="175766"/>
                  <a:ext cx="1205995" cy="590461"/>
                </a:xfrm>
                <a:prstGeom prst="rect">
                  <a:avLst/>
                </a:prstGeom>
                <a:blipFill>
                  <a:blip r:embed="rId5"/>
                  <a:stretch>
                    <a:fillRect l="-6316" r="-3158" b="-208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9" name="Spin selectivity of p-orbita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Spin selectivity of p-orbitals</a:t>
            </a:r>
          </a:p>
        </p:txBody>
      </p:sp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1" name="Equation"/>
              <p:cNvSpPr txBox="1"/>
              <p:nvPr/>
            </p:nvSpPr>
            <p:spPr>
              <a:xfrm>
                <a:off x="6101305" y="357695"/>
                <a:ext cx="2420912" cy="26940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𝑋𝑒</m:t>
                      </m:r>
                      <m:r>
                        <a:rPr sz="20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sz="20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𝐾𝑟</m:t>
                      </m:r>
                      <m:r>
                        <a:rPr sz="20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]4</m:t>
                      </m:r>
                      <m:sSup>
                        <m:sSupPr>
                          <m:ctrlP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a:rPr sz="20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0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sz="2000">
                  <a:solidFill>
                    <a:srgbClr val="323232"/>
                  </a:solidFill>
                </a:endParaRPr>
              </a:p>
            </p:txBody>
          </p:sp>
        </mc:Choice>
        <mc:Fallback>
          <p:sp>
            <p:nvSpPr>
              <p:cNvPr id="24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1305" y="357695"/>
                <a:ext cx="2420912" cy="269404"/>
              </a:xfrm>
              <a:prstGeom prst="rect">
                <a:avLst/>
              </a:prstGeom>
              <a:blipFill>
                <a:blip r:embed="rId6"/>
                <a:stretch>
                  <a:fillRect l="-3665" r="-1571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2" name="Oval"/>
          <p:cNvSpPr/>
          <p:nvPr/>
        </p:nvSpPr>
        <p:spPr>
          <a:xfrm>
            <a:off x="8116840" y="142466"/>
            <a:ext cx="479577" cy="699861"/>
          </a:xfrm>
          <a:prstGeom prst="ellipse">
            <a:avLst/>
          </a:prstGeom>
          <a:ln w="25400">
            <a:solidFill>
              <a:srgbClr val="B02318"/>
            </a:solidFill>
            <a:miter lim="400000"/>
          </a:ln>
        </p:spPr>
        <p:txBody>
          <a:bodyPr lIns="45719" rIns="45719" anchor="ctr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3" name="Equation"/>
              <p:cNvSpPr txBox="1"/>
              <p:nvPr/>
            </p:nvSpPr>
            <p:spPr>
              <a:xfrm>
                <a:off x="6552165" y="4264170"/>
                <a:ext cx="2013667" cy="49674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800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8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18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sz="18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sz="18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8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3−1</m:t>
                          </m:r>
                        </m:num>
                        <m:den>
                          <m:r>
                            <a:rPr sz="18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3+1</m:t>
                          </m:r>
                        </m:den>
                      </m:f>
                      <m:r>
                        <a:rPr sz="18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=50%</m:t>
                      </m:r>
                    </m:oMath>
                  </m:oMathPara>
                </a14:m>
                <a:endParaRPr>
                  <a:solidFill>
                    <a:srgbClr val="323232"/>
                  </a:solidFill>
                </a:endParaRPr>
              </a:p>
            </p:txBody>
          </p:sp>
        </mc:Choice>
        <mc:Fallback>
          <p:sp>
            <p:nvSpPr>
              <p:cNvPr id="24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165" y="4264170"/>
                <a:ext cx="2013667" cy="496749"/>
              </a:xfrm>
              <a:prstGeom prst="rect">
                <a:avLst/>
              </a:prstGeom>
              <a:blipFill>
                <a:blip r:embed="rId7"/>
                <a:stretch>
                  <a:fillRect l="-4430" t="-7692" r="-6329" b="-1794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DSE results in multi-photon regime (260 nm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37794">
              <a:defRPr sz="2790"/>
            </a:lvl1pPr>
          </a:lstStyle>
          <a:p>
            <a:r>
              <a:t>TDSE results in multi-photon regime (260 nm)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grpSp>
        <p:nvGrpSpPr>
          <p:cNvPr id="256" name="Group"/>
          <p:cNvGrpSpPr/>
          <p:nvPr/>
        </p:nvGrpSpPr>
        <p:grpSpPr>
          <a:xfrm>
            <a:off x="717199" y="3081479"/>
            <a:ext cx="5788620" cy="2093887"/>
            <a:chOff x="0" y="0"/>
            <a:chExt cx="5788618" cy="2093885"/>
          </a:xfrm>
        </p:grpSpPr>
        <p:pic>
          <p:nvPicPr>
            <p:cNvPr id="247" name="Fig1.png" descr="Fig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56589"/>
            <a:stretch>
              <a:fillRect/>
            </a:stretch>
          </p:blipFill>
          <p:spPr>
            <a:xfrm>
              <a:off x="0" y="0"/>
              <a:ext cx="5788620" cy="2093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8" name="𝜸 = 20.7"/>
            <p:cNvSpPr txBox="1"/>
            <p:nvPr/>
          </p:nvSpPr>
          <p:spPr>
            <a:xfrm>
              <a:off x="973665" y="188712"/>
              <a:ext cx="950961" cy="396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308074">
                <a:defRPr sz="1800" b="0">
                  <a:solidFill>
                    <a:srgbClr val="32323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 𝜸 = 20.7</a:t>
              </a:r>
            </a:p>
          </p:txBody>
        </p:sp>
        <p:sp>
          <p:nvSpPr>
            <p:cNvPr id="249" name="Rectangle"/>
            <p:cNvSpPr/>
            <p:nvPr/>
          </p:nvSpPr>
          <p:spPr>
            <a:xfrm>
              <a:off x="977651" y="168174"/>
              <a:ext cx="993790" cy="437554"/>
            </a:xfrm>
            <a:prstGeom prst="rect">
              <a:avLst/>
            </a:prstGeom>
            <a:noFill/>
            <a:ln w="25400" cap="flat">
              <a:solidFill>
                <a:srgbClr val="323232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>
                <a:defRPr sz="11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0" name="𝜸 = 8.8"/>
            <p:cNvSpPr txBox="1"/>
            <p:nvPr/>
          </p:nvSpPr>
          <p:spPr>
            <a:xfrm>
              <a:off x="3990920" y="188712"/>
              <a:ext cx="823859" cy="396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308074">
                <a:defRPr sz="1800" b="0">
                  <a:solidFill>
                    <a:srgbClr val="32323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 𝜸 = 8.8</a:t>
              </a:r>
            </a:p>
          </p:txBody>
        </p:sp>
        <p:sp>
          <p:nvSpPr>
            <p:cNvPr id="251" name="Rectangle"/>
            <p:cNvSpPr/>
            <p:nvPr/>
          </p:nvSpPr>
          <p:spPr>
            <a:xfrm>
              <a:off x="3944055" y="168175"/>
              <a:ext cx="993789" cy="437554"/>
            </a:xfrm>
            <a:prstGeom prst="rect">
              <a:avLst/>
            </a:prstGeom>
            <a:noFill/>
            <a:ln w="25400" cap="flat">
              <a:solidFill>
                <a:srgbClr val="323232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>
                <a:defRPr sz="11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2" name="Equation"/>
                <p:cNvSpPr txBox="1"/>
                <p:nvPr/>
              </p:nvSpPr>
              <p:spPr>
                <a:xfrm>
                  <a:off x="869962" y="939003"/>
                  <a:ext cx="1758452" cy="1779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defRPr sz="1800" b="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600" i="1">
                            <a:solidFill>
                              <a:srgbClr val="323232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sz="1600" i="1">
                            <a:solidFill>
                              <a:srgbClr val="323232"/>
                            </a:solidFill>
                            <a:latin typeface="Cambria Math" panose="02040503050406030204" pitchFamily="18" charset="0"/>
                          </a:rPr>
                          <m:t>=4.5×</m:t>
                        </m:r>
                        <m:sSup>
                          <m:sSupPr>
                            <m:ctrlPr>
                              <a:rPr sz="1600" i="1">
                                <a:solidFill>
                                  <a:srgbClr val="32323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600" i="1">
                                <a:solidFill>
                                  <a:srgbClr val="323232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sz="1600" i="1">
                                <a:solidFill>
                                  <a:srgbClr val="323232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sz="1600" i="1">
                            <a:solidFill>
                              <a:srgbClr val="323232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sz="1600" i="1">
                            <a:solidFill>
                              <a:srgbClr val="323232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sz="1600" i="1">
                            <a:solidFill>
                              <a:srgbClr val="32323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sz="1600" i="1">
                                <a:solidFill>
                                  <a:srgbClr val="32323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600" i="1">
                                <a:solidFill>
                                  <a:srgbClr val="323232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sz="1600" i="1">
                                <a:solidFill>
                                  <a:srgbClr val="32323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sz="1600">
                    <a:solidFill>
                      <a:srgbClr val="323232"/>
                    </a:solidFill>
                  </a:endParaRPr>
                </a:p>
              </p:txBody>
            </p:sp>
          </mc:Choice>
          <mc:Fallback>
            <p:sp>
              <p:nvSpPr>
                <p:cNvPr id="252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962" y="939003"/>
                  <a:ext cx="1758452" cy="177996"/>
                </a:xfrm>
                <a:prstGeom prst="rect">
                  <a:avLst/>
                </a:prstGeom>
                <a:blipFill>
                  <a:blip r:embed="rId3"/>
                  <a:stretch>
                    <a:fillRect l="-3597" t="-6667" r="-6475" b="-6666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3" name="Equation"/>
                <p:cNvSpPr txBox="1"/>
                <p:nvPr/>
              </p:nvSpPr>
              <p:spPr>
                <a:xfrm>
                  <a:off x="3762886" y="939003"/>
                  <a:ext cx="1757944" cy="1779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defRPr sz="1800" b="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600" i="1">
                            <a:solidFill>
                              <a:srgbClr val="323232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sz="1600" i="1">
                            <a:solidFill>
                              <a:srgbClr val="323232"/>
                            </a:solidFill>
                            <a:latin typeface="Cambria Math" panose="02040503050406030204" pitchFamily="18" charset="0"/>
                          </a:rPr>
                          <m:t>=2.5×</m:t>
                        </m:r>
                        <m:sSup>
                          <m:sSupPr>
                            <m:ctrlPr>
                              <a:rPr sz="1600" i="1">
                                <a:solidFill>
                                  <a:srgbClr val="32323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600" i="1">
                                <a:solidFill>
                                  <a:srgbClr val="323232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sz="1600" i="1">
                                <a:solidFill>
                                  <a:srgbClr val="323232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sup>
                        </m:sSup>
                        <m:r>
                          <a:rPr sz="1600" i="1">
                            <a:solidFill>
                              <a:srgbClr val="323232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sz="1600" i="1">
                            <a:solidFill>
                              <a:srgbClr val="323232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sz="1600" i="1">
                            <a:solidFill>
                              <a:srgbClr val="32323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sz="1600" i="1">
                                <a:solidFill>
                                  <a:srgbClr val="32323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600" i="1">
                                <a:solidFill>
                                  <a:srgbClr val="323232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sz="1600" i="1">
                                <a:solidFill>
                                  <a:srgbClr val="32323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sz="1600">
                    <a:solidFill>
                      <a:srgbClr val="323232"/>
                    </a:solidFill>
                  </a:endParaRPr>
                </a:p>
              </p:txBody>
            </p:sp>
          </mc:Choice>
          <mc:Fallback>
            <p:sp>
              <p:nvSpPr>
                <p:cNvPr id="25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2886" y="939003"/>
                  <a:ext cx="1757944" cy="177996"/>
                </a:xfrm>
                <a:prstGeom prst="rect">
                  <a:avLst/>
                </a:prstGeom>
                <a:blipFill>
                  <a:blip r:embed="rId4"/>
                  <a:stretch>
                    <a:fillRect l="-3597" t="-6667" r="-6475" b="-6666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4" name="Equation"/>
                <p:cNvSpPr txBox="1"/>
                <p:nvPr/>
              </p:nvSpPr>
              <p:spPr>
                <a:xfrm>
                  <a:off x="1805526" y="1375836"/>
                  <a:ext cx="809799" cy="14752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defRPr sz="1800" b="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600" i="1">
                            <a:solidFill>
                              <a:srgbClr val="32323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sz="1600" i="1">
                            <a:solidFill>
                              <a:srgbClr val="323232"/>
                            </a:solidFill>
                            <a:latin typeface="Cambria Math" panose="02040503050406030204" pitchFamily="18" charset="0"/>
                          </a:rPr>
                          <m:t>=37%</m:t>
                        </m:r>
                      </m:oMath>
                    </m:oMathPara>
                  </a14:m>
                  <a:endParaRPr sz="1600">
                    <a:solidFill>
                      <a:srgbClr val="323232"/>
                    </a:solidFill>
                  </a:endParaRPr>
                </a:p>
              </p:txBody>
            </p:sp>
          </mc:Choice>
          <mc:Fallback>
            <p:sp>
              <p:nvSpPr>
                <p:cNvPr id="254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5526" y="1375836"/>
                  <a:ext cx="809799" cy="147525"/>
                </a:xfrm>
                <a:prstGeom prst="rect">
                  <a:avLst/>
                </a:prstGeom>
                <a:blipFill>
                  <a:blip r:embed="rId5"/>
                  <a:stretch>
                    <a:fillRect l="-9375" r="-9375" b="-7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5" name="Equation"/>
                <p:cNvSpPr txBox="1"/>
                <p:nvPr/>
              </p:nvSpPr>
              <p:spPr>
                <a:xfrm>
                  <a:off x="4685034" y="1375836"/>
                  <a:ext cx="809800" cy="14752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defRPr sz="1800" b="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600" i="1">
                            <a:solidFill>
                              <a:srgbClr val="32323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sz="1600" i="1">
                            <a:solidFill>
                              <a:srgbClr val="323232"/>
                            </a:solidFill>
                            <a:latin typeface="Cambria Math" panose="02040503050406030204" pitchFamily="18" charset="0"/>
                          </a:rPr>
                          <m:t>=32%</m:t>
                        </m:r>
                      </m:oMath>
                    </m:oMathPara>
                  </a14:m>
                  <a:endParaRPr sz="1600">
                    <a:solidFill>
                      <a:srgbClr val="323232"/>
                    </a:solidFill>
                  </a:endParaRPr>
                </a:p>
              </p:txBody>
            </p:sp>
          </mc:Choice>
          <mc:Fallback>
            <p:sp>
              <p:nvSpPr>
                <p:cNvPr id="25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5034" y="1375836"/>
                  <a:ext cx="809800" cy="147525"/>
                </a:xfrm>
                <a:prstGeom prst="rect">
                  <a:avLst/>
                </a:prstGeom>
                <a:blipFill>
                  <a:blip r:embed="rId6"/>
                  <a:stretch>
                    <a:fillRect l="-6154" r="-7692" b="-7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7" name="Z. Nie, et al., PRL 126, 054801 (2021)"/>
          <p:cNvSpPr txBox="1"/>
          <p:nvPr/>
        </p:nvSpPr>
        <p:spPr>
          <a:xfrm>
            <a:off x="6382343" y="1654724"/>
            <a:ext cx="2636095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defTabSz="241101">
              <a:lnSpc>
                <a:spcPts val="2200"/>
              </a:lnSpc>
              <a:spcBef>
                <a:spcPts val="60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r>
              <a:t>Z. Nie, et al., PRL 126, 054801 (2021)</a:t>
            </a:r>
          </a:p>
        </p:txBody>
      </p:sp>
      <p:pic>
        <p:nvPicPr>
          <p:cNvPr id="258" name="Fig1.png" descr="Fig1.png"/>
          <p:cNvPicPr>
            <a:picLocks noChangeAspect="1"/>
          </p:cNvPicPr>
          <p:nvPr/>
        </p:nvPicPr>
        <p:blipFill>
          <a:blip r:embed="rId7">
            <a:extLst/>
          </a:blip>
          <a:srcRect t="50109"/>
          <a:stretch>
            <a:fillRect/>
          </a:stretch>
        </p:blipFill>
        <p:spPr>
          <a:xfrm>
            <a:off x="781717" y="922479"/>
            <a:ext cx="5525418" cy="19939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Evolution of injected electr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Evolution of injected electrons</a:t>
            </a:r>
          </a:p>
        </p:txBody>
      </p:sp>
      <p:sp>
        <p:nvSpPr>
          <p:cNvPr id="2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262" name="Fig2.png" descr="Fig2.png"/>
          <p:cNvPicPr>
            <a:picLocks noChangeAspect="1"/>
          </p:cNvPicPr>
          <p:nvPr/>
        </p:nvPicPr>
        <p:blipFill>
          <a:blip r:embed="rId2">
            <a:extLst/>
          </a:blip>
          <a:srcRect b="89297"/>
          <a:stretch>
            <a:fillRect/>
          </a:stretch>
        </p:blipFill>
        <p:spPr>
          <a:xfrm>
            <a:off x="-396799" y="896107"/>
            <a:ext cx="6023189" cy="540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ezgif.com-crop.gif" descr="ezgif.com-crop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368" y="1575774"/>
            <a:ext cx="4148223" cy="353969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64" name="Table 1"/>
          <p:cNvGraphicFramePr/>
          <p:nvPr/>
        </p:nvGraphicFramePr>
        <p:xfrm>
          <a:off x="4568396" y="1632299"/>
          <a:ext cx="2214960" cy="3426644"/>
        </p:xfrm>
        <a:graphic>
          <a:graphicData uri="http://schemas.openxmlformats.org/drawingml/2006/table">
            <a:tbl>
              <a:tblPr firstCol="1" bandRow="1">
                <a:tableStyleId>{4C3C2611-4C71-4FC5-86AE-919BDF0F9419}</a:tableStyleId>
              </a:tblPr>
              <a:tblGrid>
                <a:gridCol w="1107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107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Li density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2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8.7⨉10</a:t>
                      </a:r>
                      <a:r>
                        <a:rPr baseline="31999"/>
                        <a:t>16</a:t>
                      </a:r>
                      <a:r>
                        <a:t> cm</a:t>
                      </a:r>
                      <a:r>
                        <a:rPr baseline="31999"/>
                        <a:t>-3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107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Xe density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2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8.7⨉10</a:t>
                      </a:r>
                      <a:r>
                        <a:rPr baseline="31999"/>
                        <a:t>17</a:t>
                      </a:r>
                      <a:r>
                        <a:t> cm</a:t>
                      </a:r>
                      <a:r>
                        <a:rPr baseline="31999"/>
                        <a:t>-3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107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Drive beam energy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 GeV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107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Drive beam charge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658 pC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107">
                <a:tc>
                  <a:txBody>
                    <a:bodyPr/>
                    <a:lstStyle/>
                    <a:p>
                      <a:pPr algn="ctr" defTabSz="914400">
                        <a:def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Drive beam 𝝈</a:t>
                      </a:r>
                      <a:r>
                        <a:rPr baseline="-5999"/>
                        <a:t>r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11.4 𝜇m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107">
                <a:tc>
                  <a:txBody>
                    <a:bodyPr/>
                    <a:lstStyle/>
                    <a:p>
                      <a:pPr algn="ctr" defTabSz="914400">
                        <a:def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Drive beam 𝝈</a:t>
                      </a:r>
                      <a:r>
                        <a:rPr baseline="-5999"/>
                        <a:t>z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11.4 𝜇m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65" name="Table 1-1"/>
          <p:cNvGraphicFramePr/>
          <p:nvPr/>
        </p:nvGraphicFramePr>
        <p:xfrm>
          <a:off x="6884961" y="1632299"/>
          <a:ext cx="2214960" cy="3426644"/>
        </p:xfrm>
        <a:graphic>
          <a:graphicData uri="http://schemas.openxmlformats.org/drawingml/2006/table">
            <a:tbl>
              <a:tblPr firstCol="1" bandRow="1">
                <a:tableStyleId>{4C3C2611-4C71-4FC5-86AE-919BDF0F9419}</a:tableStyleId>
              </a:tblPr>
              <a:tblGrid>
                <a:gridCol w="1107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107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Laser polarization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Circular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107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Wavelength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260 nm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107">
                <a:tc>
                  <a:txBody>
                    <a:bodyPr/>
                    <a:lstStyle/>
                    <a:p>
                      <a:pPr algn="ctr" defTabSz="914400">
                        <a:def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Peak a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2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7.8⨉10</a:t>
                      </a:r>
                      <a:r>
                        <a:rPr baseline="31999"/>
                        <a:t>-4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107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Peak intensity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2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2.5⨉10</a:t>
                      </a:r>
                      <a:r>
                        <a:rPr baseline="31999"/>
                        <a:t>13</a:t>
                      </a:r>
                      <a:r>
                        <a:t> W/cm</a:t>
                      </a:r>
                      <a:r>
                        <a:rPr baseline="31999"/>
                        <a:t>2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107">
                <a:tc>
                  <a:txBody>
                    <a:bodyPr/>
                    <a:lstStyle/>
                    <a:p>
                      <a:pPr algn="ctr" defTabSz="914400">
                        <a:def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Spot size w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1.5 𝜇m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107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Pulse duration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 fs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creen Shot 2021-01-25 at 20.15.50.png" descr="Screen Shot 2021-01-25 at 20.15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4316" y="922479"/>
            <a:ext cx="1612952" cy="4218487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QuickPIC with Azimuthal Decompos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B02318"/>
                </a:solidFill>
              </a:rPr>
              <a:t>Q</a:t>
            </a:r>
            <a:r>
              <a:t>uick</a:t>
            </a:r>
            <a:r>
              <a:rPr>
                <a:solidFill>
                  <a:srgbClr val="B02318"/>
                </a:solidFill>
              </a:rPr>
              <a:t>P</a:t>
            </a:r>
            <a:r>
              <a:t>IC with </a:t>
            </a:r>
            <a:r>
              <a:rPr>
                <a:solidFill>
                  <a:srgbClr val="B02318"/>
                </a:solidFill>
              </a:rPr>
              <a:t>A</a:t>
            </a:r>
            <a:r>
              <a:t>zimuthal </a:t>
            </a:r>
            <a:r>
              <a:rPr>
                <a:solidFill>
                  <a:srgbClr val="B02318"/>
                </a:solidFill>
              </a:rPr>
              <a:t>D</a:t>
            </a:r>
            <a:r>
              <a:t>ecomposition</a:t>
            </a:r>
          </a:p>
        </p:txBody>
      </p:sp>
      <p:sp>
        <p:nvSpPr>
          <p:cNvPr id="269" name="Text Placeholder 4"/>
          <p:cNvSpPr>
            <a:spLocks noGrp="1"/>
          </p:cNvSpPr>
          <p:nvPr>
            <p:ph type="body" idx="21"/>
          </p:nvPr>
        </p:nvSpPr>
        <p:spPr>
          <a:xfrm>
            <a:off x="497376" y="1140323"/>
            <a:ext cx="2652608" cy="31703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lnSpc>
                <a:spcPct val="150000"/>
              </a:lnSpc>
              <a:buSzTx/>
              <a:buFontTx/>
              <a:buNone/>
              <a:defRPr sz="1800" b="1">
                <a:solidFill>
                  <a:srgbClr val="323232"/>
                </a:solidFill>
              </a:defRPr>
            </a:lvl1pPr>
          </a:lstStyle>
          <a:p>
            <a:r>
              <a:t>Quasi-static + Quasi-3D</a:t>
            </a:r>
          </a:p>
        </p:txBody>
      </p:sp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271" name="Screen Shot 2021-01-25 at 20.14.41.png" descr="Screen Shot 2021-01-25 at 20.14.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500" y="1651646"/>
            <a:ext cx="2741484" cy="3087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Screen Shot 2021-01-25 at 20.15.19.png" descr="Screen Shot 2021-01-25 at 20.15.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19116" y="922479"/>
            <a:ext cx="3646068" cy="4218487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Rectangle"/>
          <p:cNvSpPr/>
          <p:nvPr/>
        </p:nvSpPr>
        <p:spPr>
          <a:xfrm>
            <a:off x="370350" y="1040349"/>
            <a:ext cx="2906660" cy="516984"/>
          </a:xfrm>
          <a:prstGeom prst="rect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45719" rIns="45719" anchor="ctr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274" name="F. Li, et al., CPC 261, 107784 (2021)"/>
          <p:cNvSpPr txBox="1"/>
          <p:nvPr/>
        </p:nvSpPr>
        <p:spPr>
          <a:xfrm>
            <a:off x="553667" y="4814405"/>
            <a:ext cx="2540026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defTabSz="241101">
              <a:lnSpc>
                <a:spcPts val="2200"/>
              </a:lnSpc>
              <a:spcBef>
                <a:spcPts val="60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r>
              <a:t>F. Li, et al., CPC 261, 107784 (2021)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Evolution of injected electr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Evolution of injected electrons</a:t>
            </a:r>
          </a:p>
        </p:txBody>
      </p:sp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78" name="Fig3.png" descr="Fig3.png"/>
          <p:cNvPicPr>
            <a:picLocks noChangeAspect="1"/>
          </p:cNvPicPr>
          <p:nvPr/>
        </p:nvPicPr>
        <p:blipFill>
          <a:blip r:embed="rId2">
            <a:extLst/>
          </a:blip>
          <a:srcRect b="44545"/>
          <a:stretch>
            <a:fillRect/>
          </a:stretch>
        </p:blipFill>
        <p:spPr>
          <a:xfrm>
            <a:off x="885250" y="922479"/>
            <a:ext cx="5715001" cy="3961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Fig3.png" descr="Fig3.png"/>
          <p:cNvPicPr>
            <a:picLocks noChangeAspect="1"/>
          </p:cNvPicPr>
          <p:nvPr/>
        </p:nvPicPr>
        <p:blipFill>
          <a:blip r:embed="rId2">
            <a:extLst/>
          </a:blip>
          <a:srcRect t="96205"/>
          <a:stretch>
            <a:fillRect/>
          </a:stretch>
        </p:blipFill>
        <p:spPr>
          <a:xfrm>
            <a:off x="885250" y="4855533"/>
            <a:ext cx="5715000" cy="27109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0" name="Equation"/>
              <p:cNvSpPr txBox="1"/>
              <p:nvPr/>
            </p:nvSpPr>
            <p:spPr>
              <a:xfrm>
                <a:off x="6906190" y="4152257"/>
                <a:ext cx="1225393" cy="19741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⟩=2.7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sz="1600"/>
              </a:p>
            </p:txBody>
          </p:sp>
        </mc:Choice>
        <mc:Fallback>
          <p:sp>
            <p:nvSpPr>
              <p:cNvPr id="28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190" y="4152257"/>
                <a:ext cx="1225393" cy="197413"/>
              </a:xfrm>
              <a:prstGeom prst="rect">
                <a:avLst/>
              </a:prstGeom>
              <a:blipFill>
                <a:blip r:embed="rId3"/>
                <a:stretch>
                  <a:fillRect l="-7216" r="-6186" b="-625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1" name="Equation"/>
              <p:cNvSpPr txBox="1"/>
              <p:nvPr/>
            </p:nvSpPr>
            <p:spPr>
              <a:xfrm>
                <a:off x="6956990" y="2541066"/>
                <a:ext cx="779861" cy="17922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𝑝𝐶</m:t>
                      </m:r>
                    </m:oMath>
                  </m:oMathPara>
                </a14:m>
                <a:endParaRPr sz="1600"/>
              </a:p>
            </p:txBody>
          </p:sp>
        </mc:Choice>
        <mc:Fallback>
          <p:sp>
            <p:nvSpPr>
              <p:cNvPr id="28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990" y="2541066"/>
                <a:ext cx="779861" cy="179224"/>
              </a:xfrm>
              <a:prstGeom prst="rect">
                <a:avLst/>
              </a:prstGeom>
              <a:blipFill>
                <a:blip r:embed="rId4"/>
                <a:stretch>
                  <a:fillRect l="-11290" r="-8065" b="-7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2" name="Equation"/>
              <p:cNvSpPr txBox="1"/>
              <p:nvPr/>
            </p:nvSpPr>
            <p:spPr>
              <a:xfrm>
                <a:off x="6956990" y="3336884"/>
                <a:ext cx="1050555" cy="19123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=36.6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sz="1600"/>
              </a:p>
            </p:txBody>
          </p:sp>
        </mc:Choice>
        <mc:Fallback>
          <p:sp>
            <p:nvSpPr>
              <p:cNvPr id="28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990" y="3336884"/>
                <a:ext cx="1050555" cy="191233"/>
              </a:xfrm>
              <a:prstGeom prst="rect">
                <a:avLst/>
              </a:prstGeom>
              <a:blipFill>
                <a:blip r:embed="rId5"/>
                <a:stretch>
                  <a:fillRect l="-4762" r="-13095" b="-375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3" name="Equation"/>
              <p:cNvSpPr txBox="1"/>
              <p:nvPr/>
            </p:nvSpPr>
            <p:spPr>
              <a:xfrm>
                <a:off x="6956990" y="2921936"/>
                <a:ext cx="1121142" cy="21930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=0.8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𝑘𝐴</m:t>
                      </m:r>
                    </m:oMath>
                  </m:oMathPara>
                </a14:m>
                <a:endParaRPr sz="1600"/>
              </a:p>
            </p:txBody>
          </p:sp>
        </mc:Choice>
        <mc:Fallback>
          <p:sp>
            <p:nvSpPr>
              <p:cNvPr id="28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990" y="2921936"/>
                <a:ext cx="1121142" cy="219307"/>
              </a:xfrm>
              <a:prstGeom prst="rect">
                <a:avLst/>
              </a:prstGeom>
              <a:blipFill>
                <a:blip r:embed="rId6"/>
                <a:stretch>
                  <a:fillRect l="-6742" r="-13483" b="-4444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4" name="Text Placeholder 4"/>
          <p:cNvSpPr/>
          <p:nvPr/>
        </p:nvSpPr>
        <p:spPr>
          <a:xfrm>
            <a:off x="1922399" y="1662159"/>
            <a:ext cx="779861" cy="317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150000"/>
              </a:lnSpc>
              <a:spcBef>
                <a:spcPts val="700"/>
              </a:spcBef>
              <a:defRPr sz="1800">
                <a:solidFill>
                  <a:srgbClr val="323232"/>
                </a:solidFill>
              </a:defRPr>
            </a:lvl1pPr>
          </a:lstStyle>
          <a:p>
            <a:r>
              <a:t>OSIRIS</a:t>
            </a:r>
          </a:p>
        </p:txBody>
      </p:sp>
      <p:sp>
        <p:nvSpPr>
          <p:cNvPr id="285" name="Text Placeholder 4"/>
          <p:cNvSpPr/>
          <p:nvPr/>
        </p:nvSpPr>
        <p:spPr>
          <a:xfrm>
            <a:off x="3924136" y="1662159"/>
            <a:ext cx="779861" cy="317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150000"/>
              </a:lnSpc>
              <a:spcBef>
                <a:spcPts val="700"/>
              </a:spcBef>
              <a:defRPr sz="1800">
                <a:solidFill>
                  <a:srgbClr val="323232"/>
                </a:solidFill>
              </a:defRPr>
            </a:lvl1pPr>
          </a:lstStyle>
          <a:p>
            <a:r>
              <a:t>QPAD</a:t>
            </a:r>
          </a:p>
        </p:txBody>
      </p:sp>
      <p:sp>
        <p:nvSpPr>
          <p:cNvPr id="286" name="Z. Nie, et al., PRL 126, 054801 (2021)"/>
          <p:cNvSpPr txBox="1"/>
          <p:nvPr/>
        </p:nvSpPr>
        <p:spPr>
          <a:xfrm>
            <a:off x="6200839" y="1121305"/>
            <a:ext cx="2636095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defTabSz="241101">
              <a:lnSpc>
                <a:spcPts val="2200"/>
              </a:lnSpc>
              <a:spcBef>
                <a:spcPts val="60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r>
              <a:t>Z. Nie, et al., PRL 126, 054801 (2021)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289" name="Fig3.png" descr="Fig3.png"/>
          <p:cNvPicPr>
            <a:picLocks noChangeAspect="1"/>
          </p:cNvPicPr>
          <p:nvPr/>
        </p:nvPicPr>
        <p:blipFill>
          <a:blip r:embed="rId2">
            <a:extLst/>
          </a:blip>
          <a:srcRect t="55091"/>
          <a:stretch>
            <a:fillRect/>
          </a:stretch>
        </p:blipFill>
        <p:spPr>
          <a:xfrm>
            <a:off x="961450" y="1799066"/>
            <a:ext cx="5715001" cy="3208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Fig3.png" descr="Fig3.png"/>
          <p:cNvPicPr>
            <a:picLocks noChangeAspect="1"/>
          </p:cNvPicPr>
          <p:nvPr/>
        </p:nvPicPr>
        <p:blipFill>
          <a:blip r:embed="rId2">
            <a:extLst/>
          </a:blip>
          <a:srcRect b="79306"/>
          <a:stretch>
            <a:fillRect/>
          </a:stretch>
        </p:blipFill>
        <p:spPr>
          <a:xfrm>
            <a:off x="961450" y="326125"/>
            <a:ext cx="5715001" cy="147829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1" name="Equation"/>
              <p:cNvSpPr txBox="1"/>
              <p:nvPr/>
            </p:nvSpPr>
            <p:spPr>
              <a:xfrm>
                <a:off x="6766453" y="3796533"/>
                <a:ext cx="1504867" cy="20751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=⟨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⟩=30.7%</m:t>
                      </m:r>
                    </m:oMath>
                  </m:oMathPara>
                </a14:m>
                <a:endParaRPr sz="1600"/>
              </a:p>
            </p:txBody>
          </p:sp>
        </mc:Choice>
        <mc:Fallback>
          <p:sp>
            <p:nvSpPr>
              <p:cNvPr id="29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453" y="3796533"/>
                <a:ext cx="1504867" cy="207513"/>
              </a:xfrm>
              <a:prstGeom prst="rect">
                <a:avLst/>
              </a:prstGeom>
              <a:blipFill>
                <a:blip r:embed="rId3"/>
                <a:stretch>
                  <a:fillRect l="-4202" r="-7563" b="-529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2" name="Text Placeholder 4"/>
          <p:cNvSpPr/>
          <p:nvPr/>
        </p:nvSpPr>
        <p:spPr>
          <a:xfrm>
            <a:off x="1998599" y="1052559"/>
            <a:ext cx="779861" cy="317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150000"/>
              </a:lnSpc>
              <a:spcBef>
                <a:spcPts val="700"/>
              </a:spcBef>
              <a:defRPr sz="1800">
                <a:solidFill>
                  <a:srgbClr val="323232"/>
                </a:solidFill>
              </a:defRPr>
            </a:lvl1pPr>
          </a:lstStyle>
          <a:p>
            <a:r>
              <a:t>OSIRIS</a:t>
            </a:r>
          </a:p>
        </p:txBody>
      </p:sp>
      <p:sp>
        <p:nvSpPr>
          <p:cNvPr id="293" name="Text Placeholder 4"/>
          <p:cNvSpPr/>
          <p:nvPr/>
        </p:nvSpPr>
        <p:spPr>
          <a:xfrm>
            <a:off x="4000336" y="1052559"/>
            <a:ext cx="779861" cy="317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150000"/>
              </a:lnSpc>
              <a:spcBef>
                <a:spcPts val="700"/>
              </a:spcBef>
              <a:defRPr sz="1800">
                <a:solidFill>
                  <a:srgbClr val="323232"/>
                </a:solidFill>
              </a:defRPr>
            </a:lvl1pPr>
          </a:lstStyle>
          <a:p>
            <a:r>
              <a:t>QPAD</a:t>
            </a:r>
          </a:p>
        </p:txBody>
      </p:sp>
      <p:sp>
        <p:nvSpPr>
          <p:cNvPr id="294" name="Z. Nie, et al., PRL 126, 054801 (2021)"/>
          <p:cNvSpPr txBox="1"/>
          <p:nvPr/>
        </p:nvSpPr>
        <p:spPr>
          <a:xfrm>
            <a:off x="6200839" y="1121305"/>
            <a:ext cx="2636095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defTabSz="241101">
              <a:lnSpc>
                <a:spcPts val="2200"/>
              </a:lnSpc>
              <a:spcBef>
                <a:spcPts val="60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r>
              <a:t>Z. Nie, et al., PRL 126, 054801 (2021)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 Placeholder 7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 algn="ctr">
              <a:buSzTx/>
              <a:buFontTx/>
              <a:buNone/>
              <a:defRPr sz="3000" b="1">
                <a:solidFill>
                  <a:srgbClr val="323232"/>
                </a:solidFill>
              </a:defRPr>
            </a:pPr>
            <a:r>
              <a:t>Our second scheme:</a:t>
            </a:r>
          </a:p>
          <a:p>
            <a:pPr marL="0" indent="0" algn="ctr">
              <a:buSzTx/>
              <a:buFontTx/>
              <a:buNone/>
              <a:defRPr sz="3000" b="1">
                <a:solidFill>
                  <a:srgbClr val="323232"/>
                </a:solidFill>
              </a:defRPr>
            </a:pPr>
            <a:r>
              <a:t> using </a:t>
            </a:r>
            <a:r>
              <a:rPr>
                <a:solidFill>
                  <a:srgbClr val="B02318"/>
                </a:solidFill>
              </a:rPr>
              <a:t>Yb</a:t>
            </a:r>
            <a:r>
              <a:t> instead of </a:t>
            </a:r>
            <a:r>
              <a:rPr>
                <a:solidFill>
                  <a:srgbClr val="B02318"/>
                </a:solidFill>
              </a:rPr>
              <a:t>Xe + Li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7" name="Equation"/>
              <p:cNvSpPr txBox="1"/>
              <p:nvPr/>
            </p:nvSpPr>
            <p:spPr>
              <a:xfrm>
                <a:off x="6790214" y="3576937"/>
                <a:ext cx="1911023" cy="26846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𝑌𝑏</m:t>
                      </m:r>
                      <m:r>
                        <a:rPr sz="20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sz="20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𝑋𝑒</m:t>
                      </m:r>
                      <m:r>
                        <a:rPr sz="20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]4</m:t>
                      </m:r>
                      <m:sSup>
                        <m:sSupPr>
                          <m:ctrlP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  <m:r>
                        <a:rPr sz="20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sSup>
                        <m:sSupPr>
                          <m:ctrlP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2000">
                  <a:solidFill>
                    <a:srgbClr val="323232"/>
                  </a:solidFill>
                </a:endParaRPr>
              </a:p>
            </p:txBody>
          </p:sp>
        </mc:Choice>
        <mc:Fallback>
          <p:sp>
            <p:nvSpPr>
              <p:cNvPr id="29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214" y="3576937"/>
                <a:ext cx="1911023" cy="268468"/>
              </a:xfrm>
              <a:prstGeom prst="rect">
                <a:avLst/>
              </a:prstGeom>
              <a:blipFill>
                <a:blip r:embed="rId2"/>
                <a:stretch>
                  <a:fillRect l="-4636" r="-7285" b="-4545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8" name="Equation"/>
              <p:cNvSpPr txBox="1"/>
              <p:nvPr/>
            </p:nvSpPr>
            <p:spPr>
              <a:xfrm>
                <a:off x="757715" y="3030369"/>
                <a:ext cx="2420913" cy="26940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𝑋𝑒</m:t>
                      </m:r>
                      <m:r>
                        <a:rPr sz="20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sz="20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𝐾𝑟</m:t>
                      </m:r>
                      <m:r>
                        <a:rPr sz="20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]4</m:t>
                      </m:r>
                      <m:sSup>
                        <m:sSupPr>
                          <m:ctrlP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a:rPr sz="20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0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sz="20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sz="2000">
                  <a:solidFill>
                    <a:srgbClr val="323232"/>
                  </a:solidFill>
                </a:endParaRPr>
              </a:p>
            </p:txBody>
          </p:sp>
        </mc:Choice>
        <mc:Fallback>
          <p:sp>
            <p:nvSpPr>
              <p:cNvPr id="29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15" y="3030369"/>
                <a:ext cx="2420913" cy="269404"/>
              </a:xfrm>
              <a:prstGeom prst="rect">
                <a:avLst/>
              </a:prstGeom>
              <a:blipFill>
                <a:blip r:embed="rId3"/>
                <a:stretch>
                  <a:fillRect l="-4211" r="-2105" b="-4545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9" name="Oval"/>
          <p:cNvSpPr/>
          <p:nvPr/>
        </p:nvSpPr>
        <p:spPr>
          <a:xfrm>
            <a:off x="2773251" y="2815140"/>
            <a:ext cx="479576" cy="699861"/>
          </a:xfrm>
          <a:prstGeom prst="ellipse">
            <a:avLst/>
          </a:prstGeom>
          <a:ln w="25400">
            <a:solidFill>
              <a:srgbClr val="B02318"/>
            </a:solidFill>
            <a:miter lim="400000"/>
          </a:ln>
        </p:spPr>
        <p:txBody>
          <a:bodyPr lIns="45719" rIns="45719" anchor="ctr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300" name="Oval"/>
          <p:cNvSpPr/>
          <p:nvPr/>
        </p:nvSpPr>
        <p:spPr>
          <a:xfrm>
            <a:off x="7860360" y="3361240"/>
            <a:ext cx="479576" cy="699861"/>
          </a:xfrm>
          <a:prstGeom prst="ellipse">
            <a:avLst/>
          </a:prstGeom>
          <a:ln w="25400">
            <a:solidFill>
              <a:srgbClr val="B02318"/>
            </a:solidFill>
            <a:miter lim="400000"/>
          </a:ln>
        </p:spPr>
        <p:txBody>
          <a:bodyPr lIns="45719" rIns="45719" anchor="ctr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1" name="Equation"/>
              <p:cNvSpPr txBox="1"/>
              <p:nvPr/>
            </p:nvSpPr>
            <p:spPr>
              <a:xfrm>
                <a:off x="973615" y="4451398"/>
                <a:ext cx="217811" cy="16891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𝐿𝑖</m:t>
                      </m:r>
                    </m:oMath>
                  </m:oMathPara>
                </a14:m>
                <a:endParaRPr sz="2000">
                  <a:solidFill>
                    <a:srgbClr val="323232"/>
                  </a:solidFill>
                </a:endParaRPr>
              </a:p>
            </p:txBody>
          </p:sp>
        </mc:Choice>
        <mc:Fallback>
          <p:sp>
            <p:nvSpPr>
              <p:cNvPr id="30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615" y="4451398"/>
                <a:ext cx="217811" cy="168911"/>
              </a:xfrm>
              <a:prstGeom prst="rect">
                <a:avLst/>
              </a:prstGeom>
              <a:blipFill>
                <a:blip r:embed="rId4"/>
                <a:stretch>
                  <a:fillRect l="-33333" r="-33333" b="-8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2" name="SP electrons"/>
          <p:cNvSpPr txBox="1"/>
          <p:nvPr/>
        </p:nvSpPr>
        <p:spPr>
          <a:xfrm>
            <a:off x="4107192" y="2992231"/>
            <a:ext cx="1523858" cy="345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defTabSz="241101">
              <a:lnSpc>
                <a:spcPts val="3000"/>
              </a:lnSpc>
              <a:spcBef>
                <a:spcPts val="600"/>
              </a:spcBef>
              <a:defRPr sz="1900">
                <a:solidFill>
                  <a:srgbClr val="000000"/>
                </a:solidFill>
              </a:defRPr>
            </a:lvl1pPr>
          </a:lstStyle>
          <a:p>
            <a:r>
              <a:t>SP electrons</a:t>
            </a:r>
          </a:p>
        </p:txBody>
      </p:sp>
      <p:sp>
        <p:nvSpPr>
          <p:cNvPr id="303" name="Plasma background electrons"/>
          <p:cNvSpPr txBox="1"/>
          <p:nvPr/>
        </p:nvSpPr>
        <p:spPr>
          <a:xfrm>
            <a:off x="3271600" y="4380110"/>
            <a:ext cx="3499267" cy="345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defTabSz="241101">
              <a:lnSpc>
                <a:spcPts val="3000"/>
              </a:lnSpc>
              <a:spcBef>
                <a:spcPts val="600"/>
              </a:spcBef>
              <a:defRPr sz="1900">
                <a:solidFill>
                  <a:srgbClr val="000000"/>
                </a:solidFill>
              </a:defRPr>
            </a:lvl1pPr>
          </a:lstStyle>
          <a:p>
            <a:r>
              <a:t>Plasma background electrons</a:t>
            </a:r>
          </a:p>
        </p:txBody>
      </p:sp>
      <p:sp>
        <p:nvSpPr>
          <p:cNvPr id="304" name="Oval"/>
          <p:cNvSpPr/>
          <p:nvPr/>
        </p:nvSpPr>
        <p:spPr>
          <a:xfrm>
            <a:off x="842732" y="4185923"/>
            <a:ext cx="479577" cy="699861"/>
          </a:xfrm>
          <a:prstGeom prst="ellips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45719" rIns="45719" anchor="ctr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305" name="Oval"/>
          <p:cNvSpPr/>
          <p:nvPr/>
        </p:nvSpPr>
        <p:spPr>
          <a:xfrm>
            <a:off x="8348551" y="3361240"/>
            <a:ext cx="479576" cy="699861"/>
          </a:xfrm>
          <a:prstGeom prst="ellips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45719" rIns="45719" anchor="ctr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306" name="Line"/>
          <p:cNvSpPr/>
          <p:nvPr/>
        </p:nvSpPr>
        <p:spPr>
          <a:xfrm flipH="1">
            <a:off x="1336809" y="4535853"/>
            <a:ext cx="1789409" cy="1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307" name="Line"/>
          <p:cNvSpPr/>
          <p:nvPr/>
        </p:nvSpPr>
        <p:spPr>
          <a:xfrm flipV="1">
            <a:off x="6796436" y="4056191"/>
            <a:ext cx="1786000" cy="519964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308" name="Line"/>
          <p:cNvSpPr/>
          <p:nvPr/>
        </p:nvSpPr>
        <p:spPr>
          <a:xfrm flipH="1">
            <a:off x="3249027" y="3165070"/>
            <a:ext cx="773066" cy="1"/>
          </a:xfrm>
          <a:prstGeom prst="line">
            <a:avLst/>
          </a:prstGeom>
          <a:ln w="25400">
            <a:solidFill>
              <a:srgbClr val="B02318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309" name="Line"/>
          <p:cNvSpPr/>
          <p:nvPr/>
        </p:nvSpPr>
        <p:spPr>
          <a:xfrm>
            <a:off x="5765315" y="3165071"/>
            <a:ext cx="2169009" cy="289067"/>
          </a:xfrm>
          <a:prstGeom prst="line">
            <a:avLst/>
          </a:prstGeom>
          <a:ln w="25400">
            <a:solidFill>
              <a:srgbClr val="B02318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pin selectivity of f-orbita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Spin selectivity of f-orbitals</a:t>
            </a:r>
          </a:p>
        </p:txBody>
      </p:sp>
      <p:sp>
        <p:nvSpPr>
          <p:cNvPr id="3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313" name="Straight Connector 6"/>
          <p:cNvSpPr/>
          <p:nvPr/>
        </p:nvSpPr>
        <p:spPr>
          <a:xfrm>
            <a:off x="1113219" y="2623230"/>
            <a:ext cx="914401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4" name="Straight Connector 6"/>
          <p:cNvSpPr/>
          <p:nvPr/>
        </p:nvSpPr>
        <p:spPr>
          <a:xfrm>
            <a:off x="2441649" y="2623230"/>
            <a:ext cx="914401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5" name="Straight Connector 6"/>
          <p:cNvSpPr/>
          <p:nvPr/>
        </p:nvSpPr>
        <p:spPr>
          <a:xfrm>
            <a:off x="4167675" y="2623230"/>
            <a:ext cx="914401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6" name="Straight Connector 6"/>
          <p:cNvSpPr/>
          <p:nvPr/>
        </p:nvSpPr>
        <p:spPr>
          <a:xfrm>
            <a:off x="5496105" y="2623230"/>
            <a:ext cx="914401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7" name="Straight Connector 6"/>
          <p:cNvSpPr/>
          <p:nvPr/>
        </p:nvSpPr>
        <p:spPr>
          <a:xfrm>
            <a:off x="2441649" y="1768695"/>
            <a:ext cx="914401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8" name="Straight Connector 6"/>
          <p:cNvSpPr/>
          <p:nvPr/>
        </p:nvSpPr>
        <p:spPr>
          <a:xfrm>
            <a:off x="4167675" y="1768695"/>
            <a:ext cx="914401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9" name="Straight Connector 6"/>
          <p:cNvSpPr/>
          <p:nvPr/>
        </p:nvSpPr>
        <p:spPr>
          <a:xfrm>
            <a:off x="3314863" y="4182321"/>
            <a:ext cx="914401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20" name="Straight Connector 6" descr="Straight Connector 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171181" y="2573154"/>
            <a:ext cx="3255128" cy="508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2" name="Equation"/>
              <p:cNvSpPr txBox="1"/>
              <p:nvPr/>
            </p:nvSpPr>
            <p:spPr>
              <a:xfrm>
                <a:off x="1970525" y="1079934"/>
                <a:ext cx="791185" cy="2136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=+3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2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525" y="1079934"/>
                <a:ext cx="791185" cy="213632"/>
              </a:xfrm>
              <a:prstGeom prst="rect">
                <a:avLst/>
              </a:prstGeom>
              <a:blipFill>
                <a:blip r:embed="rId3"/>
                <a:stretch>
                  <a:fillRect l="-6349" r="-19048" b="-3888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3" name="Equation"/>
              <p:cNvSpPr txBox="1"/>
              <p:nvPr/>
            </p:nvSpPr>
            <p:spPr>
              <a:xfrm>
                <a:off x="5091252" y="1079934"/>
                <a:ext cx="791185" cy="2136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=−3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2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1252" y="1079934"/>
                <a:ext cx="791185" cy="213632"/>
              </a:xfrm>
              <a:prstGeom prst="rect">
                <a:avLst/>
              </a:prstGeom>
              <a:blipFill>
                <a:blip r:embed="rId4"/>
                <a:stretch>
                  <a:fillRect l="-6349" r="-19048" b="-3888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4" name="Equation"/>
              <p:cNvSpPr txBox="1"/>
              <p:nvPr/>
            </p:nvSpPr>
            <p:spPr>
              <a:xfrm>
                <a:off x="1125974" y="2370879"/>
                <a:ext cx="670788" cy="20453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5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1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sz="1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=7/2</m:t>
                      </m:r>
                    </m:oMath>
                  </m:oMathPara>
                </a14:m>
                <a:endParaRPr sz="1500"/>
              </a:p>
            </p:txBody>
          </p:sp>
        </mc:Choice>
        <mc:Fallback>
          <p:sp>
            <p:nvSpPr>
              <p:cNvPr id="32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974" y="2370879"/>
                <a:ext cx="670788" cy="204537"/>
              </a:xfrm>
              <a:prstGeom prst="rect">
                <a:avLst/>
              </a:prstGeom>
              <a:blipFill>
                <a:blip r:embed="rId5"/>
                <a:stretch>
                  <a:fillRect l="-7547" r="-24528" b="-4705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5" name="Equation"/>
              <p:cNvSpPr txBox="1"/>
              <p:nvPr/>
            </p:nvSpPr>
            <p:spPr>
              <a:xfrm>
                <a:off x="5495792" y="2370879"/>
                <a:ext cx="843614" cy="20453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5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1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sz="1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=−7/2</m:t>
                      </m:r>
                    </m:oMath>
                  </m:oMathPara>
                </a14:m>
                <a:endParaRPr sz="1500"/>
              </a:p>
            </p:txBody>
          </p:sp>
        </mc:Choice>
        <mc:Fallback>
          <p:sp>
            <p:nvSpPr>
              <p:cNvPr id="32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5792" y="2370879"/>
                <a:ext cx="843614" cy="204537"/>
              </a:xfrm>
              <a:prstGeom prst="rect">
                <a:avLst/>
              </a:prstGeom>
              <a:blipFill>
                <a:blip r:embed="rId6"/>
                <a:stretch>
                  <a:fillRect l="-4478" r="-16418" b="-4705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6" name="Equation"/>
              <p:cNvSpPr txBox="1"/>
              <p:nvPr/>
            </p:nvSpPr>
            <p:spPr>
              <a:xfrm>
                <a:off x="4167675" y="2370879"/>
                <a:ext cx="843614" cy="20682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5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1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sz="1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=−5/2</m:t>
                      </m:r>
                    </m:oMath>
                  </m:oMathPara>
                </a14:m>
                <a:endParaRPr sz="1500"/>
              </a:p>
            </p:txBody>
          </p:sp>
        </mc:Choice>
        <mc:Fallback>
          <p:sp>
            <p:nvSpPr>
              <p:cNvPr id="32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675" y="2370879"/>
                <a:ext cx="843614" cy="206823"/>
              </a:xfrm>
              <a:prstGeom prst="rect">
                <a:avLst/>
              </a:prstGeom>
              <a:blipFill>
                <a:blip r:embed="rId7"/>
                <a:stretch>
                  <a:fillRect l="-4412" r="-14706" b="-4705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7" name="Equation"/>
              <p:cNvSpPr txBox="1"/>
              <p:nvPr/>
            </p:nvSpPr>
            <p:spPr>
              <a:xfrm>
                <a:off x="2435624" y="2368699"/>
                <a:ext cx="670787" cy="20682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5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1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sz="1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=5/2</m:t>
                      </m:r>
                    </m:oMath>
                  </m:oMathPara>
                </a14:m>
                <a:endParaRPr sz="1500"/>
              </a:p>
            </p:txBody>
          </p:sp>
        </mc:Choice>
        <mc:Fallback>
          <p:sp>
            <p:nvSpPr>
              <p:cNvPr id="32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624" y="2368699"/>
                <a:ext cx="670787" cy="206824"/>
              </a:xfrm>
              <a:prstGeom prst="rect">
                <a:avLst/>
              </a:prstGeom>
              <a:blipFill>
                <a:blip r:embed="rId8"/>
                <a:stretch>
                  <a:fillRect l="-7547" r="-22642" b="-4117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8" name="Equation"/>
              <p:cNvSpPr txBox="1"/>
              <p:nvPr/>
            </p:nvSpPr>
            <p:spPr>
              <a:xfrm>
                <a:off x="4167675" y="1518730"/>
                <a:ext cx="843614" cy="20682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5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1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sz="1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=−5/2</m:t>
                      </m:r>
                    </m:oMath>
                  </m:oMathPara>
                </a14:m>
                <a:endParaRPr sz="1500"/>
              </a:p>
            </p:txBody>
          </p:sp>
        </mc:Choice>
        <mc:Fallback>
          <p:sp>
            <p:nvSpPr>
              <p:cNvPr id="32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675" y="1518730"/>
                <a:ext cx="843614" cy="206823"/>
              </a:xfrm>
              <a:prstGeom prst="rect">
                <a:avLst/>
              </a:prstGeom>
              <a:blipFill>
                <a:blip r:embed="rId9"/>
                <a:stretch>
                  <a:fillRect l="-4412" r="-14706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9" name="Equation"/>
              <p:cNvSpPr txBox="1"/>
              <p:nvPr/>
            </p:nvSpPr>
            <p:spPr>
              <a:xfrm>
                <a:off x="2435624" y="1518730"/>
                <a:ext cx="670787" cy="20682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5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1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sz="1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=5/2</m:t>
                      </m:r>
                    </m:oMath>
                  </m:oMathPara>
                </a14:m>
                <a:endParaRPr sz="1500"/>
              </a:p>
            </p:txBody>
          </p:sp>
        </mc:Choice>
        <mc:Fallback>
          <p:sp>
            <p:nvSpPr>
              <p:cNvPr id="32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624" y="1518730"/>
                <a:ext cx="670787" cy="206823"/>
              </a:xfrm>
              <a:prstGeom prst="rect">
                <a:avLst/>
              </a:prstGeom>
              <a:blipFill>
                <a:blip r:embed="rId10"/>
                <a:stretch>
                  <a:fillRect l="-7547" r="-22642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0" name="Straight Arrow Connector 17"/>
          <p:cNvSpPr/>
          <p:nvPr/>
        </p:nvSpPr>
        <p:spPr>
          <a:xfrm>
            <a:off x="3306126" y="2286120"/>
            <a:ext cx="1" cy="28575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1" name="Straight Arrow Connector 24"/>
          <p:cNvSpPr/>
          <p:nvPr/>
        </p:nvSpPr>
        <p:spPr>
          <a:xfrm flipV="1">
            <a:off x="1955394" y="2286120"/>
            <a:ext cx="1" cy="276226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2" name="Straight Arrow Connector 24"/>
          <p:cNvSpPr/>
          <p:nvPr/>
        </p:nvSpPr>
        <p:spPr>
          <a:xfrm flipV="1">
            <a:off x="5103764" y="2290882"/>
            <a:ext cx="1" cy="276226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3" name="Straight Arrow Connector 17"/>
          <p:cNvSpPr/>
          <p:nvPr/>
        </p:nvSpPr>
        <p:spPr>
          <a:xfrm>
            <a:off x="6434257" y="2286120"/>
            <a:ext cx="1" cy="28575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4" name="Straight Arrow Connector 24"/>
          <p:cNvSpPr/>
          <p:nvPr/>
        </p:nvSpPr>
        <p:spPr>
          <a:xfrm flipV="1">
            <a:off x="5103764" y="1443845"/>
            <a:ext cx="1" cy="276226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5" name="Straight Arrow Connector 17"/>
          <p:cNvSpPr/>
          <p:nvPr/>
        </p:nvSpPr>
        <p:spPr>
          <a:xfrm>
            <a:off x="3324304" y="1439931"/>
            <a:ext cx="1" cy="28575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6" name="Straight Connector 6"/>
          <p:cNvSpPr/>
          <p:nvPr/>
        </p:nvSpPr>
        <p:spPr>
          <a:xfrm>
            <a:off x="2836702" y="2618795"/>
            <a:ext cx="956429" cy="1569952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7" name="Straight Connector 6"/>
          <p:cNvSpPr/>
          <p:nvPr/>
        </p:nvSpPr>
        <p:spPr>
          <a:xfrm>
            <a:off x="1517512" y="2618650"/>
            <a:ext cx="2264462" cy="1568216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8" name="Straight Connector 6"/>
          <p:cNvSpPr/>
          <p:nvPr/>
        </p:nvSpPr>
        <p:spPr>
          <a:xfrm>
            <a:off x="2839086" y="1772033"/>
            <a:ext cx="969391" cy="2411509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9" name="Straight Connector 6"/>
          <p:cNvSpPr/>
          <p:nvPr/>
        </p:nvSpPr>
        <p:spPr>
          <a:xfrm flipH="1">
            <a:off x="3837147" y="2613185"/>
            <a:ext cx="2178204" cy="1563675"/>
          </a:xfrm>
          <a:prstGeom prst="line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40" name="Straight Connector 6"/>
          <p:cNvSpPr/>
          <p:nvPr/>
        </p:nvSpPr>
        <p:spPr>
          <a:xfrm flipH="1">
            <a:off x="3815973" y="2626806"/>
            <a:ext cx="860510" cy="1554196"/>
          </a:xfrm>
          <a:prstGeom prst="line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41" name="Straight Connector 6"/>
          <p:cNvSpPr/>
          <p:nvPr/>
        </p:nvSpPr>
        <p:spPr>
          <a:xfrm flipH="1">
            <a:off x="3819617" y="1774972"/>
            <a:ext cx="844633" cy="2405846"/>
          </a:xfrm>
          <a:prstGeom prst="line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42" name="1"/>
          <p:cNvSpPr/>
          <p:nvPr/>
        </p:nvSpPr>
        <p:spPr>
          <a:xfrm>
            <a:off x="1827499" y="2756857"/>
            <a:ext cx="384204" cy="384204"/>
          </a:xfrm>
          <a:prstGeom prst="ellipse">
            <a:avLst/>
          </a:prstGeom>
          <a:solidFill>
            <a:srgbClr val="00A2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4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1</a:t>
            </a:r>
          </a:p>
        </p:txBody>
      </p:sp>
      <p:sp>
        <p:nvSpPr>
          <p:cNvPr id="343" name="1/7"/>
          <p:cNvSpPr/>
          <p:nvPr/>
        </p:nvSpPr>
        <p:spPr>
          <a:xfrm>
            <a:off x="2813087" y="2756857"/>
            <a:ext cx="384205" cy="384204"/>
          </a:xfrm>
          <a:prstGeom prst="ellipse">
            <a:avLst/>
          </a:prstGeom>
          <a:solidFill>
            <a:srgbClr val="00A2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3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1/7</a:t>
            </a:r>
          </a:p>
        </p:txBody>
      </p:sp>
      <p:sp>
        <p:nvSpPr>
          <p:cNvPr id="344" name="Straight Connector 6"/>
          <p:cNvSpPr/>
          <p:nvPr/>
        </p:nvSpPr>
        <p:spPr>
          <a:xfrm>
            <a:off x="7395933" y="2623230"/>
            <a:ext cx="652004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45" name="Straight Connector 6"/>
          <p:cNvSpPr/>
          <p:nvPr/>
        </p:nvSpPr>
        <p:spPr>
          <a:xfrm>
            <a:off x="7395933" y="4182321"/>
            <a:ext cx="652004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46" name="Straight Connector 6"/>
          <p:cNvSpPr/>
          <p:nvPr/>
        </p:nvSpPr>
        <p:spPr>
          <a:xfrm>
            <a:off x="7395933" y="1781883"/>
            <a:ext cx="652004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7" name="Equation"/>
              <p:cNvSpPr txBox="1"/>
              <p:nvPr/>
            </p:nvSpPr>
            <p:spPr>
              <a:xfrm>
                <a:off x="7395933" y="1511742"/>
                <a:ext cx="621822" cy="14366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=5/2</m:t>
                      </m:r>
                    </m:oMath>
                  </m:oMathPara>
                </a14:m>
                <a:endParaRPr sz="1600"/>
              </a:p>
            </p:txBody>
          </p:sp>
        </mc:Choice>
        <mc:Fallback>
          <p:sp>
            <p:nvSpPr>
              <p:cNvPr id="34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5933" y="1511742"/>
                <a:ext cx="621822" cy="143664"/>
              </a:xfrm>
              <a:prstGeom prst="rect">
                <a:avLst/>
              </a:prstGeom>
              <a:blipFill>
                <a:blip r:embed="rId11"/>
                <a:stretch>
                  <a:fillRect l="-12000" r="-20000" b="-11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8" name="Equation"/>
              <p:cNvSpPr txBox="1"/>
              <p:nvPr/>
            </p:nvSpPr>
            <p:spPr>
              <a:xfrm>
                <a:off x="7405238" y="2330058"/>
                <a:ext cx="621822" cy="14122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=7/2</m:t>
                      </m:r>
                    </m:oMath>
                  </m:oMathPara>
                </a14:m>
                <a:endParaRPr sz="1600"/>
              </a:p>
            </p:txBody>
          </p:sp>
        </mc:Choice>
        <mc:Fallback>
          <p:sp>
            <p:nvSpPr>
              <p:cNvPr id="34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238" y="2330058"/>
                <a:ext cx="621822" cy="141225"/>
              </a:xfrm>
              <a:prstGeom prst="rect">
                <a:avLst/>
              </a:prstGeom>
              <a:blipFill>
                <a:blip r:embed="rId12"/>
                <a:stretch>
                  <a:fillRect l="-12000" r="-18000" b="-10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9" name="Equation"/>
              <p:cNvSpPr txBox="1"/>
              <p:nvPr/>
            </p:nvSpPr>
            <p:spPr>
              <a:xfrm>
                <a:off x="7602133" y="4294009"/>
                <a:ext cx="392029" cy="17515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sSup>
                        <m:sSup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</m:oMath>
                  </m:oMathPara>
                </a14:m>
                <a:endParaRPr sz="1600"/>
              </a:p>
            </p:txBody>
          </p:sp>
        </mc:Choice>
        <mc:Fallback>
          <p:sp>
            <p:nvSpPr>
              <p:cNvPr id="34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133" y="4294009"/>
                <a:ext cx="392029" cy="175151"/>
              </a:xfrm>
              <a:prstGeom prst="rect">
                <a:avLst/>
              </a:prstGeom>
              <a:blipFill>
                <a:blip r:embed="rId13"/>
                <a:stretch>
                  <a:fillRect l="-19355" t="-6667" r="-22581" b="-4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0" name="Equation"/>
              <p:cNvSpPr txBox="1"/>
              <p:nvPr/>
            </p:nvSpPr>
            <p:spPr>
              <a:xfrm>
                <a:off x="7616151" y="1068440"/>
                <a:ext cx="392029" cy="17515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sSup>
                        <m:sSup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3+</m:t>
                          </m:r>
                        </m:sup>
                      </m:sSup>
                    </m:oMath>
                  </m:oMathPara>
                </a14:m>
                <a:endParaRPr sz="1600"/>
              </a:p>
            </p:txBody>
          </p:sp>
        </mc:Choice>
        <mc:Fallback>
          <p:sp>
            <p:nvSpPr>
              <p:cNvPr id="35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151" y="1068440"/>
                <a:ext cx="392029" cy="175152"/>
              </a:xfrm>
              <a:prstGeom prst="rect">
                <a:avLst/>
              </a:prstGeom>
              <a:blipFill>
                <a:blip r:embed="rId14"/>
                <a:stretch>
                  <a:fillRect l="-22581" t="-7143" r="-19355" b="-4285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1" name="Straight Arrow Connector 17"/>
          <p:cNvSpPr/>
          <p:nvPr/>
        </p:nvSpPr>
        <p:spPr>
          <a:xfrm>
            <a:off x="7841066" y="2618035"/>
            <a:ext cx="1" cy="1574957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2" name="Equation"/>
              <p:cNvSpPr txBox="1"/>
              <p:nvPr/>
            </p:nvSpPr>
            <p:spPr>
              <a:xfrm>
                <a:off x="6590548" y="3245338"/>
                <a:ext cx="1167469" cy="23740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1500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500" i="1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1500" i="1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f>
                            <m:fPr>
                              <m:type m:val="lin"/>
                              <m:ctrlPr>
                                <a:rPr sz="1500" i="1">
                                  <a:solidFill>
                                    <a:srgbClr val="B0231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1500" i="1">
                                  <a:solidFill>
                                    <a:srgbClr val="B02318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sz="1500" i="1">
                                  <a:solidFill>
                                    <a:srgbClr val="B02318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sz="15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=25.05</m:t>
                      </m:r>
                      <m:r>
                        <a:rPr sz="15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sz="1500">
                  <a:solidFill>
                    <a:srgbClr val="B02318"/>
                  </a:solidFill>
                </a:endParaRPr>
              </a:p>
            </p:txBody>
          </p:sp>
        </mc:Choice>
        <mc:Fallback>
          <p:sp>
            <p:nvSpPr>
              <p:cNvPr id="35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548" y="3245338"/>
                <a:ext cx="1167469" cy="237406"/>
              </a:xfrm>
              <a:prstGeom prst="rect">
                <a:avLst/>
              </a:prstGeom>
              <a:blipFill>
                <a:blip r:embed="rId15"/>
                <a:stretch>
                  <a:fillRect l="-7527" t="-121053" r="-11828" b="-14736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3" name="Equation"/>
              <p:cNvSpPr txBox="1"/>
              <p:nvPr/>
            </p:nvSpPr>
            <p:spPr>
              <a:xfrm>
                <a:off x="6642920" y="2016629"/>
                <a:ext cx="1169910" cy="23902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1500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500" i="1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1500" i="1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f>
                            <m:fPr>
                              <m:type m:val="lin"/>
                              <m:ctrlPr>
                                <a:rPr sz="1500" i="1">
                                  <a:solidFill>
                                    <a:srgbClr val="B0231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1500" i="1">
                                  <a:solidFill>
                                    <a:srgbClr val="B02318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sz="1500" i="1">
                                  <a:solidFill>
                                    <a:srgbClr val="B02318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sz="15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=26.32</m:t>
                      </m:r>
                      <m:r>
                        <a:rPr sz="15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sz="1500">
                  <a:solidFill>
                    <a:srgbClr val="B02318"/>
                  </a:solidFill>
                </a:endParaRPr>
              </a:p>
            </p:txBody>
          </p:sp>
        </mc:Choice>
        <mc:Fallback>
          <p:sp>
            <p:nvSpPr>
              <p:cNvPr id="35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920" y="2016629"/>
                <a:ext cx="1169910" cy="239029"/>
              </a:xfrm>
              <a:prstGeom prst="rect">
                <a:avLst/>
              </a:prstGeom>
              <a:blipFill>
                <a:blip r:embed="rId16"/>
                <a:stretch>
                  <a:fillRect l="-7527" t="-115000" r="-11828" b="-135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4" name="Straight Arrow Connector 17"/>
          <p:cNvSpPr/>
          <p:nvPr/>
        </p:nvSpPr>
        <p:spPr>
          <a:xfrm>
            <a:off x="7929773" y="1769931"/>
            <a:ext cx="1" cy="2418211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5" name="Straight Arrow Connector 24"/>
          <p:cNvSpPr/>
          <p:nvPr/>
        </p:nvSpPr>
        <p:spPr>
          <a:xfrm flipV="1">
            <a:off x="3715463" y="4249991"/>
            <a:ext cx="1" cy="276226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6" name="Straight Arrow Connector 24"/>
          <p:cNvSpPr/>
          <p:nvPr/>
        </p:nvSpPr>
        <p:spPr>
          <a:xfrm>
            <a:off x="3903565" y="4249991"/>
            <a:ext cx="1" cy="276226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4290" tIns="34290" rIns="34290" bIns="34290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7" name="J. Kaushal and O. Smirnova, J. Phys. B 51, 174001 (2018)…"/>
          <p:cNvSpPr txBox="1"/>
          <p:nvPr/>
        </p:nvSpPr>
        <p:spPr>
          <a:xfrm>
            <a:off x="130260" y="4688841"/>
            <a:ext cx="4022429" cy="489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241101">
              <a:lnSpc>
                <a:spcPts val="2200"/>
              </a:lnSpc>
              <a:spcBef>
                <a:spcPts val="600"/>
              </a:spcBef>
              <a:defRPr sz="1200" b="0">
                <a:solidFill>
                  <a:srgbClr val="000000"/>
                </a:solidFill>
              </a:defRPr>
            </a:pPr>
            <a:r>
              <a:t>J. Kaushal and O. Smirnova, J. Phys. B </a:t>
            </a:r>
            <a:r>
              <a:rPr b="1"/>
              <a:t>51</a:t>
            </a:r>
            <a:r>
              <a:t>, 174001 (2018)</a:t>
            </a:r>
          </a:p>
          <a:p>
            <a:pPr defTabSz="241101">
              <a:lnSpc>
                <a:spcPts val="2200"/>
              </a:lnSpc>
              <a:spcBef>
                <a:spcPts val="600"/>
              </a:spcBef>
              <a:defRPr sz="1200" b="0">
                <a:solidFill>
                  <a:srgbClr val="000000"/>
                </a:solidFill>
              </a:defRPr>
            </a:pPr>
            <a:r>
              <a:t>J. Kaushal and O. Smirnova, J. Phys. B </a:t>
            </a:r>
            <a:r>
              <a:rPr b="1"/>
              <a:t>51</a:t>
            </a:r>
            <a:r>
              <a:t>, 174003 (2018)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8" name="Equation"/>
              <p:cNvSpPr txBox="1"/>
              <p:nvPr/>
            </p:nvSpPr>
            <p:spPr>
              <a:xfrm>
                <a:off x="6071361" y="431597"/>
                <a:ext cx="1826875" cy="26872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𝑌𝑏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𝑋𝑒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]4</m:t>
                      </m:r>
                      <m:sSup>
                        <m:sSup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sSup>
                        <m:sSup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2000"/>
              </a:p>
            </p:txBody>
          </p:sp>
        </mc:Choice>
        <mc:Fallback>
          <p:sp>
            <p:nvSpPr>
              <p:cNvPr id="35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361" y="431597"/>
                <a:ext cx="1826875" cy="268723"/>
              </a:xfrm>
              <a:prstGeom prst="rect">
                <a:avLst/>
              </a:prstGeom>
              <a:blipFill>
                <a:blip r:embed="rId17"/>
                <a:stretch>
                  <a:fillRect l="-4828" r="-11724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9" name="Co-rotating…"/>
          <p:cNvSpPr txBox="1"/>
          <p:nvPr/>
        </p:nvSpPr>
        <p:spPr>
          <a:xfrm>
            <a:off x="1546435" y="3914218"/>
            <a:ext cx="995215" cy="56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 defTabSz="241101">
              <a:lnSpc>
                <a:spcPts val="2400"/>
              </a:lnSpc>
              <a:spcBef>
                <a:spcPts val="600"/>
              </a:spcBef>
              <a:defRPr sz="1400" b="0">
                <a:solidFill>
                  <a:srgbClr val="000000"/>
                </a:solidFill>
              </a:defRPr>
            </a:pPr>
            <a:r>
              <a:t>Co-rotating </a:t>
            </a:r>
          </a:p>
          <a:p>
            <a:pPr algn="ctr" defTabSz="241101">
              <a:lnSpc>
                <a:spcPts val="2400"/>
              </a:lnSpc>
              <a:spcBef>
                <a:spcPts val="600"/>
              </a:spcBef>
              <a:defRPr sz="1400" b="0">
                <a:solidFill>
                  <a:srgbClr val="000000"/>
                </a:solidFill>
              </a:defRPr>
            </a:pPr>
            <a:r>
              <a:t>laser field</a:t>
            </a:r>
          </a:p>
        </p:txBody>
      </p:sp>
      <p:sp>
        <p:nvSpPr>
          <p:cNvPr id="360" name="Counter-rotating…"/>
          <p:cNvSpPr txBox="1"/>
          <p:nvPr/>
        </p:nvSpPr>
        <p:spPr>
          <a:xfrm>
            <a:off x="4910944" y="3914218"/>
            <a:ext cx="1400473" cy="56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 defTabSz="241101">
              <a:lnSpc>
                <a:spcPts val="2400"/>
              </a:lnSpc>
              <a:spcBef>
                <a:spcPts val="600"/>
              </a:spcBef>
              <a:defRPr sz="1400" b="0">
                <a:solidFill>
                  <a:srgbClr val="000000"/>
                </a:solidFill>
              </a:defRPr>
            </a:pPr>
            <a:r>
              <a:t>Counter-rotating </a:t>
            </a:r>
          </a:p>
          <a:p>
            <a:pPr algn="ctr" defTabSz="241101">
              <a:lnSpc>
                <a:spcPts val="2400"/>
              </a:lnSpc>
              <a:spcBef>
                <a:spcPts val="600"/>
              </a:spcBef>
              <a:defRPr sz="1400" b="0">
                <a:solidFill>
                  <a:srgbClr val="000000"/>
                </a:solidFill>
              </a:defRPr>
            </a:pPr>
            <a:r>
              <a:t>laser field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1" name="Equation"/>
              <p:cNvSpPr txBox="1"/>
              <p:nvPr/>
            </p:nvSpPr>
            <p:spPr>
              <a:xfrm>
                <a:off x="158367" y="3268336"/>
                <a:ext cx="1797028" cy="44155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600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1600" i="1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sz="16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sz="1600" i="1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600" i="1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  <m:t>7−1</m:t>
                          </m:r>
                        </m:num>
                        <m:den>
                          <m:r>
                            <a:rPr sz="1600" i="1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  <m:t>7+1</m:t>
                          </m:r>
                        </m:den>
                      </m:f>
                      <m:r>
                        <a:rPr sz="16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=75%</m:t>
                      </m:r>
                    </m:oMath>
                  </m:oMathPara>
                </a14:m>
                <a:endParaRPr sz="1600">
                  <a:solidFill>
                    <a:srgbClr val="B02318"/>
                  </a:solidFill>
                </a:endParaRPr>
              </a:p>
            </p:txBody>
          </p:sp>
        </mc:Choice>
        <mc:Fallback>
          <p:sp>
            <p:nvSpPr>
              <p:cNvPr id="36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67" y="3268336"/>
                <a:ext cx="1797028" cy="441555"/>
              </a:xfrm>
              <a:prstGeom prst="rect">
                <a:avLst/>
              </a:prstGeom>
              <a:blipFill>
                <a:blip r:embed="rId18"/>
                <a:stretch>
                  <a:fillRect l="-4225" r="-5634" b="-1944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2" name="W. C. Martin, R. Zalubas, and L. Hagan, Atomic Energy Levels…"/>
          <p:cNvSpPr txBox="1"/>
          <p:nvPr/>
        </p:nvSpPr>
        <p:spPr>
          <a:xfrm>
            <a:off x="4415758" y="4755813"/>
            <a:ext cx="426501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57200">
              <a:defRPr sz="1200" b="0">
                <a:solidFill>
                  <a:srgbClr val="000000"/>
                </a:solidFill>
              </a:defRPr>
            </a:pPr>
            <a:r>
              <a:t>W. C. Martin, R. Zalubas, and L. Hagan, Atomic Energy Levels </a:t>
            </a:r>
          </a:p>
          <a:p>
            <a:pPr defTabSz="457200">
              <a:defRPr sz="1200" b="0">
                <a:solidFill>
                  <a:srgbClr val="000000"/>
                </a:solidFill>
              </a:defRPr>
            </a:pPr>
            <a:r>
              <a:t>- the Rare-Earth Elements : (Gaithersburg, MD, 1978).</a:t>
            </a:r>
          </a:p>
        </p:txBody>
      </p:sp>
      <p:sp>
        <p:nvSpPr>
          <p:cNvPr id="363" name="1"/>
          <p:cNvSpPr/>
          <p:nvPr/>
        </p:nvSpPr>
        <p:spPr>
          <a:xfrm>
            <a:off x="5341890" y="2756857"/>
            <a:ext cx="384204" cy="384204"/>
          </a:xfrm>
          <a:prstGeom prst="ellipse">
            <a:avLst/>
          </a:prstGeom>
          <a:solidFill>
            <a:srgbClr val="00A2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4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1</a:t>
            </a:r>
          </a:p>
        </p:txBody>
      </p:sp>
      <p:sp>
        <p:nvSpPr>
          <p:cNvPr id="364" name="1/7"/>
          <p:cNvSpPr/>
          <p:nvPr/>
        </p:nvSpPr>
        <p:spPr>
          <a:xfrm>
            <a:off x="4275922" y="2786870"/>
            <a:ext cx="384204" cy="384204"/>
          </a:xfrm>
          <a:prstGeom prst="ellipse">
            <a:avLst/>
          </a:prstGeom>
          <a:solidFill>
            <a:srgbClr val="00A2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3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1/7</a:t>
            </a:r>
          </a:p>
        </p:txBody>
      </p:sp>
      <p:sp>
        <p:nvSpPr>
          <p:cNvPr id="365" name="6/7"/>
          <p:cNvSpPr/>
          <p:nvPr/>
        </p:nvSpPr>
        <p:spPr>
          <a:xfrm>
            <a:off x="2760806" y="1879770"/>
            <a:ext cx="384204" cy="384205"/>
          </a:xfrm>
          <a:prstGeom prst="ellipse">
            <a:avLst/>
          </a:prstGeom>
          <a:solidFill>
            <a:srgbClr val="00A2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3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6/7</a:t>
            </a:r>
          </a:p>
        </p:txBody>
      </p:sp>
      <p:sp>
        <p:nvSpPr>
          <p:cNvPr id="366" name="6/7"/>
          <p:cNvSpPr/>
          <p:nvPr/>
        </p:nvSpPr>
        <p:spPr>
          <a:xfrm>
            <a:off x="4384978" y="1879770"/>
            <a:ext cx="384204" cy="384205"/>
          </a:xfrm>
          <a:prstGeom prst="ellipse">
            <a:avLst/>
          </a:prstGeom>
          <a:solidFill>
            <a:srgbClr val="00A2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3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6/7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ollabora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Collaborators</a:t>
            </a:r>
          </a:p>
        </p:txBody>
      </p:sp>
      <p:sp>
        <p:nvSpPr>
          <p:cNvPr id="136" name="Text Placeholder 4"/>
          <p:cNvSpPr>
            <a:spLocks noGrp="1"/>
          </p:cNvSpPr>
          <p:nvPr>
            <p:ph type="body" idx="21"/>
          </p:nvPr>
        </p:nvSpPr>
        <p:spPr>
          <a:xfrm>
            <a:off x="3054484" y="1032212"/>
            <a:ext cx="4929686" cy="14468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146957" indent="-146957">
              <a:lnSpc>
                <a:spcPct val="150000"/>
              </a:lnSpc>
              <a:defRPr sz="1800">
                <a:solidFill>
                  <a:srgbClr val="323232"/>
                </a:solidFill>
              </a:defRPr>
            </a:lvl1pPr>
            <a:lvl2pPr marL="489857" indent="-146957">
              <a:lnSpc>
                <a:spcPct val="150000"/>
              </a:lnSpc>
              <a:spcBef>
                <a:spcPts val="0"/>
              </a:spcBef>
              <a:defRPr sz="1600">
                <a:solidFill>
                  <a:srgbClr val="323232"/>
                </a:solidFill>
              </a:defRPr>
            </a:lvl2pPr>
          </a:lstStyle>
          <a:p>
            <a:r>
              <a:t>UCLA</a:t>
            </a:r>
          </a:p>
          <a:p>
            <a:pPr lvl="1"/>
            <a:r>
              <a:t>Fei Li, Chaojie Zhang, Yipeng Wu, Noa Nambu, Daniel Matteo, Kenneth A. Marsh, Frank Tsung, Warren B. Mori, Chan Joshi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38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1511" y="1296309"/>
            <a:ext cx="1100932" cy="355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1261511" y="2533277"/>
            <a:ext cx="1101102" cy="888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1392" y="4017563"/>
            <a:ext cx="1101051" cy="1094105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ext Placeholder 4"/>
          <p:cNvSpPr/>
          <p:nvPr/>
        </p:nvSpPr>
        <p:spPr>
          <a:xfrm>
            <a:off x="3054484" y="2610038"/>
            <a:ext cx="4864134" cy="1094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146957" indent="-146957">
              <a:lnSpc>
                <a:spcPct val="150000"/>
              </a:lnSpc>
              <a:spcBef>
                <a:spcPts val="700"/>
              </a:spcBef>
              <a:buSzPct val="100000"/>
              <a:buFont typeface="Helvetica"/>
              <a:buChar char="•"/>
              <a:defRPr sz="1800" b="0">
                <a:solidFill>
                  <a:srgbClr val="323232"/>
                </a:solidFill>
              </a:defRPr>
            </a:lvl1pPr>
            <a:lvl2pPr marL="489857" indent="-146957">
              <a:lnSpc>
                <a:spcPct val="150000"/>
              </a:lnSpc>
              <a:buSzPct val="100000"/>
              <a:buFont typeface="Helvetica"/>
              <a:buChar char="•"/>
              <a:defRPr sz="1600" b="0">
                <a:solidFill>
                  <a:srgbClr val="323232"/>
                </a:solidFill>
              </a:defRPr>
            </a:lvl2pPr>
          </a:lstStyle>
          <a:p>
            <a:r>
              <a:t>MBI</a:t>
            </a:r>
          </a:p>
          <a:p>
            <a:pPr lvl="1"/>
            <a:r>
              <a:t>Felipe Morales, Serguei Patchkovskii,               Olga Smirnova</a:t>
            </a:r>
          </a:p>
        </p:txBody>
      </p:sp>
      <p:sp>
        <p:nvSpPr>
          <p:cNvPr id="142" name="Text Placeholder 4"/>
          <p:cNvSpPr/>
          <p:nvPr/>
        </p:nvSpPr>
        <p:spPr>
          <a:xfrm>
            <a:off x="3087261" y="4120512"/>
            <a:ext cx="4864133" cy="888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146957" indent="-146957">
              <a:lnSpc>
                <a:spcPct val="150000"/>
              </a:lnSpc>
              <a:spcBef>
                <a:spcPts val="700"/>
              </a:spcBef>
              <a:buSzPct val="100000"/>
              <a:buFont typeface="Helvetica"/>
              <a:buChar char="•"/>
              <a:defRPr sz="1800" b="0">
                <a:solidFill>
                  <a:srgbClr val="323232"/>
                </a:solidFill>
              </a:defRPr>
            </a:lvl1pPr>
            <a:lvl2pPr marL="489857" indent="-146957">
              <a:lnSpc>
                <a:spcPct val="150000"/>
              </a:lnSpc>
              <a:buSzPct val="100000"/>
              <a:buFont typeface="Helvetica"/>
              <a:buChar char="•"/>
              <a:defRPr sz="1600" b="0">
                <a:solidFill>
                  <a:srgbClr val="323232"/>
                </a:solidFill>
              </a:defRPr>
            </a:lvl2pPr>
          </a:lstStyle>
          <a:p>
            <a:r>
              <a:t>BNU</a:t>
            </a:r>
          </a:p>
          <a:p>
            <a:pPr lvl="1"/>
            <a:r>
              <a:t>Weiming An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Fig1.png" descr="Fig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228" y="1077554"/>
            <a:ext cx="8143544" cy="3804468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Spin polarization of Yb II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Spin polarization of Yb III</a:t>
            </a:r>
          </a:p>
        </p:txBody>
      </p:sp>
      <p:sp>
        <p:nvSpPr>
          <p:cNvPr id="3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371" name="Freeman…"/>
          <p:cNvSpPr txBox="1"/>
          <p:nvPr/>
        </p:nvSpPr>
        <p:spPr>
          <a:xfrm>
            <a:off x="2008272" y="3017068"/>
            <a:ext cx="896591" cy="510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241101">
              <a:lnSpc>
                <a:spcPts val="2400"/>
              </a:lnSpc>
              <a:spcBef>
                <a:spcPts val="200"/>
              </a:spcBef>
              <a:defRPr sz="1400" b="0">
                <a:solidFill>
                  <a:srgbClr val="000000"/>
                </a:solidFill>
              </a:defRPr>
            </a:pPr>
            <a:r>
              <a:t>Freeman </a:t>
            </a:r>
          </a:p>
          <a:p>
            <a:pPr defTabSz="241101">
              <a:lnSpc>
                <a:spcPts val="2200"/>
              </a:lnSpc>
              <a:spcBef>
                <a:spcPts val="600"/>
              </a:spcBef>
              <a:defRPr sz="1400" b="0">
                <a:solidFill>
                  <a:srgbClr val="000000"/>
                </a:solidFill>
              </a:defRPr>
            </a:pPr>
            <a:r>
              <a:t>resonance</a:t>
            </a:r>
          </a:p>
        </p:txBody>
      </p:sp>
      <p:sp>
        <p:nvSpPr>
          <p:cNvPr id="372" name="Z. Nie, et al., PRR 4, 033015 (2022)"/>
          <p:cNvSpPr txBox="1"/>
          <p:nvPr/>
        </p:nvSpPr>
        <p:spPr>
          <a:xfrm>
            <a:off x="198457" y="4855639"/>
            <a:ext cx="2497461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defTabSz="241101">
              <a:lnSpc>
                <a:spcPts val="2200"/>
              </a:lnSpc>
              <a:spcBef>
                <a:spcPts val="60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r>
              <a:t>Z. Nie, et al., PRR 4, 033015 (2022)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imulation paramet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Simulation parameters</a:t>
            </a:r>
          </a:p>
        </p:txBody>
      </p:sp>
      <p:sp>
        <p:nvSpPr>
          <p:cNvPr id="3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graphicFrame>
        <p:nvGraphicFramePr>
          <p:cNvPr id="376" name="Table 1"/>
          <p:cNvGraphicFramePr/>
          <p:nvPr/>
        </p:nvGraphicFramePr>
        <p:xfrm>
          <a:off x="2256162" y="1192878"/>
          <a:ext cx="1978595" cy="3569475"/>
        </p:xfrm>
        <a:graphic>
          <a:graphicData uri="http://schemas.openxmlformats.org/drawingml/2006/table">
            <a:tbl>
              <a:tblPr firstCol="1" bandRow="1">
                <a:tableStyleId>{4C3C2611-4C71-4FC5-86AE-919BDF0F9419}</a:tableStyleId>
              </a:tblPr>
              <a:tblGrid>
                <a:gridCol w="989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912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Yb density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2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5.2⨉10</a:t>
                      </a:r>
                      <a:r>
                        <a:rPr baseline="31999"/>
                        <a:t>16</a:t>
                      </a:r>
                      <a:r>
                        <a:t> cm</a:t>
                      </a:r>
                      <a:r>
                        <a:rPr baseline="31999"/>
                        <a:t>-3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912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Drive beam energy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 GeV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912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Drive beam charge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1.2 nC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912">
                <a:tc>
                  <a:txBody>
                    <a:bodyPr/>
                    <a:lstStyle/>
                    <a:p>
                      <a:pPr algn="ctr" defTabSz="914400">
                        <a:def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Drive beam 𝝈</a:t>
                      </a:r>
                      <a:r>
                        <a:rPr baseline="-5999"/>
                        <a:t>r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6.4 μm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912">
                <a:tc>
                  <a:txBody>
                    <a:bodyPr/>
                    <a:lstStyle/>
                    <a:p>
                      <a:pPr algn="ctr" defTabSz="914400">
                        <a:def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Drive beam 𝝈</a:t>
                      </a:r>
                      <a:r>
                        <a:rPr baseline="-5999"/>
                        <a:t>z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12.7 μm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912">
                <a:tc>
                  <a:txBody>
                    <a:bodyPr/>
                    <a:lstStyle/>
                    <a:p>
                      <a:pPr algn="ctr" defTabSz="914400">
                        <a:def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Normalized emittance ε</a:t>
                      </a:r>
                      <a:r>
                        <a:rPr baseline="-5999"/>
                        <a:t>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16 μm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77" name="Table 1-1"/>
          <p:cNvGraphicFramePr/>
          <p:nvPr/>
        </p:nvGraphicFramePr>
        <p:xfrm>
          <a:off x="4909243" y="1192878"/>
          <a:ext cx="1978595" cy="3569475"/>
        </p:xfrm>
        <a:graphic>
          <a:graphicData uri="http://schemas.openxmlformats.org/drawingml/2006/table">
            <a:tbl>
              <a:tblPr firstCol="1" bandRow="1">
                <a:tableStyleId>{4C3C2611-4C71-4FC5-86AE-919BDF0F9419}</a:tableStyleId>
              </a:tblPr>
              <a:tblGrid>
                <a:gridCol w="989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912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Laser polarization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Circular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912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Wavelength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400 nm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912">
                <a:tc>
                  <a:txBody>
                    <a:bodyPr/>
                    <a:lstStyle/>
                    <a:p>
                      <a:pPr algn="ctr" defTabSz="914400">
                        <a:def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Peak a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2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2.62⨉10</a:t>
                      </a:r>
                      <a:r>
                        <a:rPr baseline="31999"/>
                        <a:t>-3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912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Peak intensity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2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1.18⨉10</a:t>
                      </a:r>
                      <a:r>
                        <a:rPr baseline="31999"/>
                        <a:t>14</a:t>
                      </a:r>
                      <a:r>
                        <a:t> W/cm</a:t>
                      </a:r>
                      <a:r>
                        <a:rPr baseline="31999"/>
                        <a:t>2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912">
                <a:tc>
                  <a:txBody>
                    <a:bodyPr/>
                    <a:lstStyle/>
                    <a:p>
                      <a:pPr algn="ctr" defTabSz="914400">
                        <a:def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Spot size w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 μm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912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Pulse duration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60 fs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OSIRIS and QPAD simulations of Y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OSIRIS and QPAD simulations of Yb</a:t>
            </a:r>
          </a:p>
        </p:txBody>
      </p:sp>
      <p:sp>
        <p:nvSpPr>
          <p:cNvPr id="3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381" name="Z. Nie, et al., PRR 4, 033015 (2022)"/>
          <p:cNvSpPr txBox="1"/>
          <p:nvPr/>
        </p:nvSpPr>
        <p:spPr>
          <a:xfrm>
            <a:off x="198457" y="4855639"/>
            <a:ext cx="2497461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defTabSz="241101">
              <a:lnSpc>
                <a:spcPts val="2200"/>
              </a:lnSpc>
              <a:spcBef>
                <a:spcPts val="60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r>
              <a:t>Z. Nie, et al., PRR 4, 033015 (2022)</a:t>
            </a:r>
          </a:p>
        </p:txBody>
      </p:sp>
      <p:pic>
        <p:nvPicPr>
          <p:cNvPr id="382" name="ezgif.com-crop.gif" descr="ezgif.com-crop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108" y="1065701"/>
            <a:ext cx="4309663" cy="3582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ezgif.com-crop.gif" descr="ezgif.com-crop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732236" y="1061465"/>
            <a:ext cx="4121463" cy="3843491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OSIRIS"/>
          <p:cNvSpPr txBox="1"/>
          <p:nvPr/>
        </p:nvSpPr>
        <p:spPr>
          <a:xfrm>
            <a:off x="697197" y="1451113"/>
            <a:ext cx="582861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defTabSz="241101">
              <a:lnSpc>
                <a:spcPts val="2200"/>
              </a:lnSpc>
              <a:spcBef>
                <a:spcPts val="600"/>
              </a:spcBef>
              <a:defRPr sz="1200">
                <a:solidFill>
                  <a:srgbClr val="000000"/>
                </a:solidFill>
              </a:defRPr>
            </a:lvl1pPr>
          </a:lstStyle>
          <a:p>
            <a:r>
              <a:t>OSIRIS</a:t>
            </a:r>
          </a:p>
        </p:txBody>
      </p:sp>
      <p:sp>
        <p:nvSpPr>
          <p:cNvPr id="385" name="QPAD"/>
          <p:cNvSpPr txBox="1"/>
          <p:nvPr/>
        </p:nvSpPr>
        <p:spPr>
          <a:xfrm>
            <a:off x="5286199" y="1196581"/>
            <a:ext cx="495351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defTabSz="241101">
              <a:lnSpc>
                <a:spcPts val="2200"/>
              </a:lnSpc>
              <a:spcBef>
                <a:spcPts val="600"/>
              </a:spcBef>
              <a:defRPr sz="1200">
                <a:solidFill>
                  <a:srgbClr val="000000"/>
                </a:solidFill>
              </a:defRPr>
            </a:lvl1pPr>
          </a:lstStyle>
          <a:p>
            <a:r>
              <a:t>QPAD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wo snapshots of PIC simul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Two snapshots of PIC simulations</a:t>
            </a:r>
          </a:p>
        </p:txBody>
      </p:sp>
      <p:sp>
        <p:nvSpPr>
          <p:cNvPr id="3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389" name="Fig2.png" descr="Fig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8554" y="922479"/>
            <a:ext cx="7806892" cy="4219318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Z. Nie, et al., PRR 4, 033015 (2022)"/>
          <p:cNvSpPr txBox="1"/>
          <p:nvPr/>
        </p:nvSpPr>
        <p:spPr>
          <a:xfrm>
            <a:off x="6535757" y="4906439"/>
            <a:ext cx="2497461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defTabSz="241101">
              <a:lnSpc>
                <a:spcPts val="2200"/>
              </a:lnSpc>
              <a:spcBef>
                <a:spcPts val="60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r>
              <a:t>Z. Nie, et al., PRR 4, 033015 (2022)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3" name="Equation"/>
              <p:cNvSpPr txBox="1"/>
              <p:nvPr/>
            </p:nvSpPr>
            <p:spPr>
              <a:xfrm>
                <a:off x="6995955" y="1961794"/>
                <a:ext cx="1249292" cy="17932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sz="20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=15</m:t>
                      </m:r>
                      <m:r>
                        <a:rPr sz="20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sz="2000">
                  <a:solidFill>
                    <a:srgbClr val="B02318"/>
                  </a:solidFill>
                </a:endParaRPr>
              </a:p>
            </p:txBody>
          </p:sp>
        </mc:Choice>
        <mc:Fallback>
          <p:sp>
            <p:nvSpPr>
              <p:cNvPr id="39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955" y="1961794"/>
                <a:ext cx="1249292" cy="179325"/>
              </a:xfrm>
              <a:prstGeom prst="rect">
                <a:avLst/>
              </a:prstGeom>
              <a:blipFill>
                <a:blip r:embed="rId2"/>
                <a:stretch>
                  <a:fillRect l="-6061" r="-6061" b="-6875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4" name="Equation"/>
              <p:cNvSpPr txBox="1"/>
              <p:nvPr/>
            </p:nvSpPr>
            <p:spPr>
              <a:xfrm>
                <a:off x="7022786" y="2431666"/>
                <a:ext cx="1153253" cy="22682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sz="20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=5.3</m:t>
                      </m:r>
                      <m:r>
                        <a:rPr sz="20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𝑝𝐶</m:t>
                      </m:r>
                    </m:oMath>
                  </m:oMathPara>
                </a14:m>
                <a:endParaRPr sz="2000">
                  <a:solidFill>
                    <a:srgbClr val="B02318"/>
                  </a:solidFill>
                </a:endParaRPr>
              </a:p>
            </p:txBody>
          </p:sp>
        </mc:Choice>
        <mc:Fallback>
          <p:sp>
            <p:nvSpPr>
              <p:cNvPr id="39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2786" y="2431666"/>
                <a:ext cx="1153253" cy="226823"/>
              </a:xfrm>
              <a:prstGeom prst="rect">
                <a:avLst/>
              </a:prstGeom>
              <a:blipFill>
                <a:blip r:embed="rId3"/>
                <a:stretch>
                  <a:fillRect l="-8696" r="-7609" b="-7368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5" name="Equation"/>
              <p:cNvSpPr txBox="1"/>
              <p:nvPr/>
            </p:nvSpPr>
            <p:spPr>
              <a:xfrm>
                <a:off x="7037426" y="3481484"/>
                <a:ext cx="1242768" cy="23682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000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sz="2000" i="1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sz="20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=180</m:t>
                      </m:r>
                      <m:r>
                        <a:rPr sz="20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sz="2000">
                  <a:solidFill>
                    <a:srgbClr val="B02318"/>
                  </a:solidFill>
                </a:endParaRPr>
              </a:p>
            </p:txBody>
          </p:sp>
        </mc:Choice>
        <mc:Fallback>
          <p:sp>
            <p:nvSpPr>
              <p:cNvPr id="39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426" y="3481484"/>
                <a:ext cx="1242768" cy="236828"/>
              </a:xfrm>
              <a:prstGeom prst="rect">
                <a:avLst/>
              </a:prstGeom>
              <a:blipFill>
                <a:blip r:embed="rId4"/>
                <a:stretch>
                  <a:fillRect l="-4040" r="-16162" b="-35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6" name="Equation"/>
              <p:cNvSpPr txBox="1"/>
              <p:nvPr/>
            </p:nvSpPr>
            <p:spPr>
              <a:xfrm>
                <a:off x="7024726" y="2939535"/>
                <a:ext cx="1196023" cy="27395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000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2000" i="1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r>
                        <a:rPr sz="20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sz="20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𝑘𝐴</m:t>
                      </m:r>
                    </m:oMath>
                  </m:oMathPara>
                </a14:m>
                <a:endParaRPr sz="2000">
                  <a:solidFill>
                    <a:srgbClr val="B02318"/>
                  </a:solidFill>
                </a:endParaRPr>
              </a:p>
            </p:txBody>
          </p:sp>
        </mc:Choice>
        <mc:Fallback>
          <p:sp>
            <p:nvSpPr>
              <p:cNvPr id="39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4726" y="2939535"/>
                <a:ext cx="1196023" cy="273953"/>
              </a:xfrm>
              <a:prstGeom prst="rect">
                <a:avLst/>
              </a:prstGeom>
              <a:blipFill>
                <a:blip r:embed="rId5"/>
                <a:stretch>
                  <a:fillRect l="-6316" r="-16842" b="-4782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7" name="Equation"/>
              <p:cNvSpPr txBox="1"/>
              <p:nvPr/>
            </p:nvSpPr>
            <p:spPr>
              <a:xfrm>
                <a:off x="7010502" y="1425188"/>
                <a:ext cx="1684120" cy="25921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sz="20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=⟨</m:t>
                      </m:r>
                      <m:sSub>
                        <m:sSubPr>
                          <m:ctrlPr>
                            <a:rPr sz="2000" i="1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sz="2000" i="1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sz="20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⟩=56%</m:t>
                      </m:r>
                    </m:oMath>
                  </m:oMathPara>
                </a14:m>
                <a:endParaRPr sz="2000">
                  <a:solidFill>
                    <a:srgbClr val="B02318"/>
                  </a:solidFill>
                </a:endParaRPr>
              </a:p>
            </p:txBody>
          </p:sp>
        </mc:Choice>
        <mc:Fallback>
          <p:sp>
            <p:nvSpPr>
              <p:cNvPr id="39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502" y="1425188"/>
                <a:ext cx="1684120" cy="259211"/>
              </a:xfrm>
              <a:prstGeom prst="rect">
                <a:avLst/>
              </a:prstGeom>
              <a:blipFill>
                <a:blip r:embed="rId6"/>
                <a:stretch>
                  <a:fillRect l="-5263" r="-8271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8" name="Fig3.png" descr="Fig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148" y="-10533"/>
            <a:ext cx="6196820" cy="5164566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Z. Nie, et al., PRR 4, 033015 (2022)"/>
          <p:cNvSpPr txBox="1"/>
          <p:nvPr/>
        </p:nvSpPr>
        <p:spPr>
          <a:xfrm>
            <a:off x="6078557" y="4868339"/>
            <a:ext cx="2497461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defTabSz="241101">
              <a:lnSpc>
                <a:spcPts val="2200"/>
              </a:lnSpc>
              <a:spcBef>
                <a:spcPts val="60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r>
              <a:t>Z. Nie, et al., PRR 4, 033015 (2022)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Yb oven v.s. Li ove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>
              <a:defRPr sz="3000">
                <a:solidFill>
                  <a:srgbClr val="323232"/>
                </a:solidFill>
              </a:defRPr>
            </a:pPr>
            <a:r>
              <a:t>Yb oven v.s. Li oven</a:t>
            </a:r>
          </a:p>
        </p:txBody>
      </p:sp>
      <p:sp>
        <p:nvSpPr>
          <p:cNvPr id="4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403" name="[1] https://www.iap.tuwien.ac.at/www/surface/vapor_pressure…"/>
          <p:cNvSpPr txBox="1"/>
          <p:nvPr/>
        </p:nvSpPr>
        <p:spPr>
          <a:xfrm>
            <a:off x="1071837" y="4426180"/>
            <a:ext cx="6657731" cy="582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308074">
              <a:defRPr sz="1200" b="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[1] https://www.iap.tuwien.ac.at/www/surface/vapor_pressure</a:t>
            </a:r>
          </a:p>
          <a:p>
            <a:pPr defTabSz="308074">
              <a:defRPr sz="1200" b="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[2] Alcock, C. B., Itkin, V. P., and Horrigan, M. K., Canadian Metallurgical Quarterly, 23, 309, 1984;</a:t>
            </a:r>
          </a:p>
          <a:p>
            <a:pPr defTabSz="308074">
              <a:defRPr sz="1200" b="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    https://en.wikipedia.org/wiki/Vapor_pressures_of_the_elements_(data_page)</a:t>
            </a:r>
          </a:p>
        </p:txBody>
      </p:sp>
      <p:pic>
        <p:nvPicPr>
          <p:cNvPr id="4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9176" y="1384952"/>
            <a:ext cx="3571876" cy="2678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2961" y="1384952"/>
            <a:ext cx="3571876" cy="2678907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Melting point of Yb"/>
          <p:cNvSpPr txBox="1"/>
          <p:nvPr/>
        </p:nvSpPr>
        <p:spPr>
          <a:xfrm>
            <a:off x="3425715" y="1151845"/>
            <a:ext cx="1443060" cy="239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308074">
              <a:defRPr sz="1200">
                <a:solidFill>
                  <a:srgbClr val="EE220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Melting point of Yb</a:t>
            </a:r>
          </a:p>
        </p:txBody>
      </p:sp>
      <p:sp>
        <p:nvSpPr>
          <p:cNvPr id="407" name="Line"/>
          <p:cNvSpPr/>
          <p:nvPr/>
        </p:nvSpPr>
        <p:spPr>
          <a:xfrm flipH="1">
            <a:off x="3667378" y="1480149"/>
            <a:ext cx="454752" cy="907670"/>
          </a:xfrm>
          <a:prstGeom prst="line">
            <a:avLst/>
          </a:prstGeom>
          <a:ln w="25400">
            <a:solidFill>
              <a:srgbClr val="EE220C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 algn="ctr" defTabSz="308074">
              <a:defRPr sz="11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410" name="Text Placeholder 4"/>
          <p:cNvSpPr>
            <a:spLocks noGrp="1"/>
          </p:cNvSpPr>
          <p:nvPr>
            <p:ph type="body" idx="21"/>
          </p:nvPr>
        </p:nvSpPr>
        <p:spPr>
          <a:xfrm>
            <a:off x="640080" y="1133812"/>
            <a:ext cx="7772399" cy="36053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444499" indent="-444499" defTabSz="584200">
              <a:lnSpc>
                <a:spcPct val="100000"/>
              </a:lnSpc>
              <a:spcBef>
                <a:spcPts val="1000"/>
              </a:spcBef>
              <a:buSzPct val="145000"/>
              <a:buFontTx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We proposed a new scheme to generate high-energy, low-emittance, high-peak-current, spin-polarized electrons </a:t>
            </a:r>
            <a:r>
              <a:rPr i="1">
                <a:solidFill>
                  <a:srgbClr val="B02318"/>
                </a:solidFill>
              </a:rPr>
              <a:t>in situ</a:t>
            </a:r>
            <a:r>
              <a:rPr i="1"/>
              <a:t> </a:t>
            </a:r>
            <a:r>
              <a:t>by spin-dependent photoionization injection in a PWFA.</a:t>
            </a:r>
          </a:p>
          <a:p>
            <a:pPr marL="444499" indent="-444499" defTabSz="584200">
              <a:lnSpc>
                <a:spcPct val="100000"/>
              </a:lnSpc>
              <a:spcBef>
                <a:spcPts val="1000"/>
              </a:spcBef>
              <a:buSzPct val="145000"/>
              <a:buFontTx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We verified such a scheme by TDSE/PIC simulations.</a:t>
            </a:r>
          </a:p>
          <a:p>
            <a:pPr marL="444499" indent="-444499" defTabSz="584200">
              <a:lnSpc>
                <a:spcPct val="100000"/>
              </a:lnSpc>
              <a:spcBef>
                <a:spcPts val="1000"/>
              </a:spcBef>
              <a:buSzPct val="145000"/>
              <a:buFontTx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High degree of spin-polarization (</a:t>
            </a:r>
            <a:r>
              <a:rPr>
                <a:solidFill>
                  <a:srgbClr val="B02318"/>
                </a:solidFill>
              </a:rPr>
              <a:t>56%</a:t>
            </a:r>
            <a:r>
              <a:t>) is obtained by ionizing f-orbital electrons of Yb.</a:t>
            </a:r>
          </a:p>
          <a:p>
            <a:pPr marL="444499" indent="-444499" defTabSz="584200">
              <a:lnSpc>
                <a:spcPct val="100000"/>
              </a:lnSpc>
              <a:spcBef>
                <a:spcPts val="1000"/>
              </a:spcBef>
              <a:buSzPct val="145000"/>
              <a:buFontTx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444499" indent="-444499" defTabSz="584200">
              <a:lnSpc>
                <a:spcPct val="100000"/>
              </a:lnSpc>
              <a:spcBef>
                <a:spcPts val="1000"/>
              </a:spcBef>
              <a:buSzPct val="145000"/>
              <a:buFontTx/>
              <a:defRPr sz="18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Next talk by Nainoa Nambu will discuss how to measure spin-polarized GeV electrons from a PWFA.</a:t>
            </a:r>
          </a:p>
        </p:txBody>
      </p:sp>
      <p:sp>
        <p:nvSpPr>
          <p:cNvPr id="4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p:sp>
        <p:nvSpPr>
          <p:cNvPr id="145" name="Text Placeholder 4"/>
          <p:cNvSpPr>
            <a:spLocks noGrp="1"/>
          </p:cNvSpPr>
          <p:nvPr>
            <p:ph type="body" idx="21"/>
          </p:nvPr>
        </p:nvSpPr>
        <p:spPr>
          <a:xfrm>
            <a:off x="640080" y="1191689"/>
            <a:ext cx="7772401" cy="34585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146957" indent="-146957">
              <a:lnSpc>
                <a:spcPct val="150000"/>
              </a:lnSpc>
              <a:defRPr sz="1800">
                <a:solidFill>
                  <a:srgbClr val="323232"/>
                </a:solidFill>
              </a:defRPr>
            </a:pPr>
            <a:r>
              <a:t>Background</a:t>
            </a:r>
          </a:p>
          <a:p>
            <a:pPr marL="146957" indent="-146957">
              <a:lnSpc>
                <a:spcPct val="150000"/>
              </a:lnSpc>
              <a:defRPr sz="1800">
                <a:solidFill>
                  <a:srgbClr val="323232"/>
                </a:solidFill>
              </a:defRPr>
            </a:pPr>
            <a:r>
              <a:t>Conventional spin-polarized electron sources</a:t>
            </a:r>
          </a:p>
          <a:p>
            <a:pPr marL="146957" indent="-146957">
              <a:lnSpc>
                <a:spcPct val="150000"/>
              </a:lnSpc>
              <a:defRPr sz="1800">
                <a:solidFill>
                  <a:srgbClr val="323232"/>
                </a:solidFill>
              </a:defRPr>
            </a:pPr>
            <a:r>
              <a:t>Proposals based on plasma-based accelerators</a:t>
            </a:r>
          </a:p>
          <a:p>
            <a:pPr marL="146957" indent="-146957">
              <a:lnSpc>
                <a:spcPct val="150000"/>
              </a:lnSpc>
              <a:defRPr sz="1800">
                <a:solidFill>
                  <a:srgbClr val="323232"/>
                </a:solidFill>
              </a:defRPr>
            </a:pPr>
            <a:r>
              <a:t>Our schemes based on ionization injection in a PWFA</a:t>
            </a:r>
          </a:p>
          <a:p>
            <a:pPr marL="489857" lvl="1" indent="-146957">
              <a:lnSpc>
                <a:spcPct val="150000"/>
              </a:lnSpc>
              <a:defRPr sz="1800">
                <a:solidFill>
                  <a:srgbClr val="323232"/>
                </a:solidFill>
              </a:defRPr>
            </a:pPr>
            <a:r>
              <a:t>Xenon + Lithium (SP ~ 31%)</a:t>
            </a:r>
          </a:p>
          <a:p>
            <a:pPr marL="489857" lvl="1" indent="-146957">
              <a:lnSpc>
                <a:spcPct val="150000"/>
              </a:lnSpc>
              <a:defRPr sz="1800">
                <a:solidFill>
                  <a:srgbClr val="323232"/>
                </a:solidFill>
              </a:defRPr>
            </a:pPr>
            <a:r>
              <a:t>Ytterbium (SP ~ 56%)</a:t>
            </a:r>
          </a:p>
          <a:p>
            <a:pPr marL="146957" indent="-146957">
              <a:lnSpc>
                <a:spcPct val="150000"/>
              </a:lnSpc>
              <a:defRPr sz="1800">
                <a:solidFill>
                  <a:srgbClr val="323232"/>
                </a:solidFill>
              </a:defRPr>
            </a:pPr>
            <a:r>
              <a:t>Summary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Backgroun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Background</a:t>
            </a:r>
          </a:p>
        </p:txBody>
      </p:sp>
      <p:sp>
        <p:nvSpPr>
          <p:cNvPr id="149" name="Text Placeholder 4"/>
          <p:cNvSpPr>
            <a:spLocks noGrp="1"/>
          </p:cNvSpPr>
          <p:nvPr>
            <p:ph type="body" idx="21"/>
          </p:nvPr>
        </p:nvSpPr>
        <p:spPr>
          <a:xfrm>
            <a:off x="640080" y="1118163"/>
            <a:ext cx="7772400" cy="32688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146957" indent="-146957">
              <a:lnSpc>
                <a:spcPct val="150000"/>
              </a:lnSpc>
              <a:defRPr sz="1800">
                <a:solidFill>
                  <a:srgbClr val="323232"/>
                </a:solidFill>
              </a:defRPr>
            </a:pPr>
            <a:r>
              <a:t>Spin-polarized electrons are important in high-energy physics</a:t>
            </a:r>
          </a:p>
          <a:p>
            <a:pPr marL="489857" lvl="1" indent="-146957">
              <a:lnSpc>
                <a:spcPct val="150000"/>
              </a:lnSpc>
              <a:defRPr sz="1600">
                <a:solidFill>
                  <a:srgbClr val="323232"/>
                </a:solidFill>
              </a:defRPr>
            </a:pPr>
            <a:r>
              <a:t>colliders</a:t>
            </a:r>
          </a:p>
          <a:p>
            <a:pPr marL="489857" lvl="1" indent="-146957">
              <a:lnSpc>
                <a:spcPct val="150000"/>
              </a:lnSpc>
              <a:defRPr sz="1600">
                <a:solidFill>
                  <a:srgbClr val="323232"/>
                </a:solidFill>
              </a:defRPr>
            </a:pPr>
            <a:r>
              <a:t>parity violation measurement</a:t>
            </a:r>
          </a:p>
          <a:p>
            <a:pPr marL="489857" lvl="1" indent="-146957">
              <a:lnSpc>
                <a:spcPct val="150000"/>
              </a:lnSpc>
              <a:defRPr sz="1600">
                <a:solidFill>
                  <a:srgbClr val="323232"/>
                </a:solidFill>
              </a:defRPr>
            </a:pPr>
            <a:r>
              <a:t>new physics beyond the standard model</a:t>
            </a:r>
          </a:p>
          <a:p>
            <a:pPr marL="146957" indent="-146957">
              <a:lnSpc>
                <a:spcPct val="150000"/>
              </a:lnSpc>
              <a:defRPr sz="1800">
                <a:solidFill>
                  <a:srgbClr val="323232"/>
                </a:solidFill>
              </a:defRPr>
            </a:pPr>
            <a:r>
              <a:t>Plasma-based accelerators can shrink the size and cost of future colliders</a:t>
            </a:r>
          </a:p>
          <a:p>
            <a:pPr marL="146957" indent="-146957">
              <a:lnSpc>
                <a:spcPct val="150000"/>
              </a:lnSpc>
              <a:defRPr sz="1800" b="1">
                <a:solidFill>
                  <a:srgbClr val="323232"/>
                </a:solidFill>
              </a:defRPr>
            </a:pPr>
            <a:r>
              <a:t>However, there is still no feasible way to generate spin-polarized electrons </a:t>
            </a:r>
            <a:r>
              <a:rPr i="1">
                <a:solidFill>
                  <a:srgbClr val="B02318"/>
                </a:solidFill>
              </a:rPr>
              <a:t>in situ</a:t>
            </a:r>
            <a:r>
              <a:t> from plasma-based accelerators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51" name="main-qimg-a8934b6480020b7708ea732a4aa09804.gif" descr="main-qimg-a8934b6480020b7708ea732a4aa09804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4944" y="1498546"/>
            <a:ext cx="1790788" cy="134309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D. Abbott et al. (PEPPo Collaboration), Phys. Rev. Lett. 116, 214801 (2016).…"/>
          <p:cNvSpPr txBox="1"/>
          <p:nvPr/>
        </p:nvSpPr>
        <p:spPr>
          <a:xfrm>
            <a:off x="616172" y="4469176"/>
            <a:ext cx="575841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ts val="1800"/>
              </a:lnSpc>
              <a:spcBef>
                <a:spcPts val="600"/>
              </a:spcBef>
              <a:defRPr sz="1000" b="0">
                <a:solidFill>
                  <a:srgbClr val="323232"/>
                </a:solidFill>
              </a:defRPr>
            </a:pPr>
            <a:r>
              <a:t>D. Abbott et al. (PEPPo Collaboration), Phys. Rev. Lett. 116, 214801 (2016). </a:t>
            </a:r>
          </a:p>
          <a:p>
            <a:pPr defTabSz="457200">
              <a:lnSpc>
                <a:spcPts val="1800"/>
              </a:lnSpc>
              <a:spcBef>
                <a:spcPts val="600"/>
              </a:spcBef>
              <a:defRPr sz="1000" b="0">
                <a:solidFill>
                  <a:srgbClr val="323232"/>
                </a:solidFill>
              </a:defRPr>
            </a:pPr>
            <a:r>
              <a:t>P. L. Anthony et al. (SLAC E158 Collaboration), Phys. Rev. Lett. 92, 181602 (2004).</a:t>
            </a:r>
          </a:p>
          <a:p>
            <a:pPr defTabSz="457200">
              <a:lnSpc>
                <a:spcPts val="1800"/>
              </a:lnSpc>
              <a:spcBef>
                <a:spcPts val="600"/>
              </a:spcBef>
              <a:defRPr sz="1000" b="0">
                <a:solidFill>
                  <a:srgbClr val="323232"/>
                </a:solidFill>
              </a:defRPr>
            </a:pPr>
            <a:r>
              <a:t>G. Moortgat-Pick, et.al, Physics Reports 460, 131–243 (2008)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onventional spin-polarized electron sour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44651">
              <a:defRPr sz="2820"/>
            </a:lvl1pPr>
          </a:lstStyle>
          <a:p>
            <a:r>
              <a:t>Conventional spin-polarized electron sources</a:t>
            </a:r>
          </a:p>
        </p:txBody>
      </p:sp>
      <p:sp>
        <p:nvSpPr>
          <p:cNvPr id="155" name="Text Placeholder 4"/>
          <p:cNvSpPr>
            <a:spLocks noGrp="1"/>
          </p:cNvSpPr>
          <p:nvPr>
            <p:ph type="body" idx="21"/>
          </p:nvPr>
        </p:nvSpPr>
        <p:spPr>
          <a:xfrm>
            <a:off x="640080" y="1197312"/>
            <a:ext cx="4902133" cy="36053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146957" indent="-146957">
              <a:lnSpc>
                <a:spcPct val="150000"/>
              </a:lnSpc>
              <a:defRPr sz="1800">
                <a:solidFill>
                  <a:srgbClr val="323232"/>
                </a:solidFill>
              </a:defRPr>
            </a:pPr>
            <a:r>
              <a:t>Self-polarization via Sokolov-Ternov effect</a:t>
            </a:r>
          </a:p>
          <a:p>
            <a:pPr marL="146957" indent="-146957">
              <a:lnSpc>
                <a:spcPct val="150000"/>
              </a:lnSpc>
              <a:defRPr sz="1800">
                <a:solidFill>
                  <a:srgbClr val="323232"/>
                </a:solidFill>
              </a:defRPr>
            </a:pPr>
            <a:r>
              <a:t>Photoionization of state selected alkali atoms</a:t>
            </a:r>
          </a:p>
          <a:p>
            <a:pPr marL="146957" indent="-146957">
              <a:lnSpc>
                <a:spcPct val="150000"/>
              </a:lnSpc>
              <a:defRPr sz="1800">
                <a:solidFill>
                  <a:srgbClr val="323232"/>
                </a:solidFill>
              </a:defRPr>
            </a:pPr>
            <a:r>
              <a:t>Photoionization: Fano effect</a:t>
            </a:r>
          </a:p>
          <a:p>
            <a:pPr marL="146957" indent="-146957">
              <a:lnSpc>
                <a:spcPct val="150000"/>
              </a:lnSpc>
              <a:defRPr sz="1800">
                <a:solidFill>
                  <a:srgbClr val="323232"/>
                </a:solidFill>
              </a:defRPr>
            </a:pPr>
            <a:r>
              <a:t>Electron scattering (Mott)</a:t>
            </a:r>
          </a:p>
          <a:p>
            <a:pPr marL="146957" indent="-146957">
              <a:lnSpc>
                <a:spcPct val="150000"/>
              </a:lnSpc>
              <a:defRPr sz="1800">
                <a:solidFill>
                  <a:srgbClr val="323232"/>
                </a:solidFill>
              </a:defRPr>
            </a:pPr>
            <a:r>
              <a:t>Optically pumped He discharge</a:t>
            </a:r>
          </a:p>
          <a:p>
            <a:pPr marL="146957" indent="-146957">
              <a:lnSpc>
                <a:spcPct val="150000"/>
              </a:lnSpc>
              <a:defRPr sz="1800">
                <a:solidFill>
                  <a:srgbClr val="323232"/>
                </a:solidFill>
              </a:defRPr>
            </a:pPr>
            <a:r>
              <a:t>Field emission from EuS</a:t>
            </a:r>
          </a:p>
          <a:p>
            <a:pPr marL="146957" indent="-146957">
              <a:lnSpc>
                <a:spcPct val="150000"/>
              </a:lnSpc>
              <a:defRPr sz="1800" b="1">
                <a:solidFill>
                  <a:srgbClr val="323232"/>
                </a:solidFill>
              </a:defRPr>
            </a:pPr>
            <a:r>
              <a:t>Photoemission from GaAs</a:t>
            </a:r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57" name="None of them can be directly incorporated into plasma-based accelerators"/>
          <p:cNvSpPr txBox="1"/>
          <p:nvPr/>
        </p:nvSpPr>
        <p:spPr>
          <a:xfrm>
            <a:off x="5769480" y="2565160"/>
            <a:ext cx="2985890" cy="869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308074">
              <a:spcBef>
                <a:spcPts val="2200"/>
              </a:spcBef>
              <a:defRPr sz="1800">
                <a:solidFill>
                  <a:srgbClr val="B0231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None of them can be directly incorporated into plasma-based accelerators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hotoemission from Ga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Photoemission from GaAs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1" name="Equation"/>
              <p:cNvSpPr txBox="1"/>
              <p:nvPr/>
            </p:nvSpPr>
            <p:spPr>
              <a:xfrm>
                <a:off x="1418666" y="3918470"/>
                <a:ext cx="1182517" cy="22032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800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800" i="1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1800" i="1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sz="18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∼50%</m:t>
                      </m:r>
                    </m:oMath>
                  </m:oMathPara>
                </a14:m>
                <a:endParaRPr>
                  <a:solidFill>
                    <a:srgbClr val="B02318"/>
                  </a:solidFill>
                </a:endParaRPr>
              </a:p>
            </p:txBody>
          </p:sp>
        </mc:Choice>
        <mc:Fallback>
          <p:sp>
            <p:nvSpPr>
              <p:cNvPr id="16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666" y="3918470"/>
                <a:ext cx="1182517" cy="220328"/>
              </a:xfrm>
              <a:prstGeom prst="rect">
                <a:avLst/>
              </a:prstGeom>
              <a:blipFill>
                <a:blip r:embed="rId2"/>
                <a:stretch>
                  <a:fillRect l="-6383" r="-9574" b="-3888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2" name="Screen Shot 2019-09-18 at 17.33.22.png" descr="Screen Shot 2019-09-18 at 17.33.22.png"/>
          <p:cNvPicPr>
            <a:picLocks noChangeAspect="1"/>
          </p:cNvPicPr>
          <p:nvPr/>
        </p:nvPicPr>
        <p:blipFill>
          <a:blip r:embed="rId3">
            <a:extLst/>
          </a:blip>
          <a:srcRect b="51929"/>
          <a:stretch>
            <a:fillRect/>
          </a:stretch>
        </p:blipFill>
        <p:spPr>
          <a:xfrm>
            <a:off x="79605" y="1583799"/>
            <a:ext cx="4191001" cy="2126014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G. Moortgat-Pick, et.al, Physics Reports 460, 131–243 (2008)"/>
          <p:cNvSpPr txBox="1"/>
          <p:nvPr/>
        </p:nvSpPr>
        <p:spPr>
          <a:xfrm>
            <a:off x="2465027" y="4859249"/>
            <a:ext cx="5393176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 defTabSz="241101">
              <a:lnSpc>
                <a:spcPts val="2200"/>
              </a:lnSpc>
              <a:spcBef>
                <a:spcPts val="60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r>
              <a:t>G. Moortgat-Pick, et.al, Physics Reports 460, 131–243 (2008)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4" name="Equation"/>
              <p:cNvSpPr txBox="1"/>
              <p:nvPr/>
            </p:nvSpPr>
            <p:spPr>
              <a:xfrm>
                <a:off x="6320404" y="3918471"/>
                <a:ext cx="1296818" cy="22032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800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800" i="1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1800" i="1">
                              <a:solidFill>
                                <a:srgbClr val="B02318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sz="1800" i="1">
                          <a:solidFill>
                            <a:srgbClr val="B02318"/>
                          </a:solidFill>
                          <a:latin typeface="Cambria Math" panose="02040503050406030204" pitchFamily="18" charset="0"/>
                        </a:rPr>
                        <m:t>∼100%</m:t>
                      </m:r>
                    </m:oMath>
                  </m:oMathPara>
                </a14:m>
                <a:endParaRPr>
                  <a:solidFill>
                    <a:srgbClr val="B02318"/>
                  </a:solidFill>
                </a:endParaRPr>
              </a:p>
            </p:txBody>
          </p:sp>
        </mc:Choice>
        <mc:Fallback>
          <p:sp>
            <p:nvSpPr>
              <p:cNvPr id="16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404" y="3918471"/>
                <a:ext cx="1296818" cy="220328"/>
              </a:xfrm>
              <a:prstGeom prst="rect">
                <a:avLst/>
              </a:prstGeom>
              <a:blipFill>
                <a:blip r:embed="rId4"/>
                <a:stretch>
                  <a:fillRect l="-5825" r="-9709" b="-3888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5" name="Equation"/>
              <p:cNvSpPr txBox="1"/>
              <p:nvPr/>
            </p:nvSpPr>
            <p:spPr>
              <a:xfrm>
                <a:off x="6420701" y="139783"/>
                <a:ext cx="1205995" cy="59046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8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sz="1800" i="1">
                          <a:solidFill>
                            <a:srgbClr val="32323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18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1800" i="1">
                                  <a:solidFill>
                                    <a:srgbClr val="32323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800" i="1">
                                  <a:solidFill>
                                    <a:srgbClr val="323232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sz="1800" i="1">
                                  <a:solidFill>
                                    <a:srgbClr val="323232"/>
                                  </a:solidFill>
                                  <a:latin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sz="18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sz="1800" i="1">
                                  <a:solidFill>
                                    <a:srgbClr val="32323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800" i="1">
                                  <a:solidFill>
                                    <a:srgbClr val="323232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sz="1800" i="1">
                                  <a:solidFill>
                                    <a:srgbClr val="323232"/>
                                  </a:solidFill>
                                  <a:latin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1800" i="1">
                                  <a:solidFill>
                                    <a:srgbClr val="32323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800" i="1">
                                  <a:solidFill>
                                    <a:srgbClr val="323232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sz="1800" i="1">
                                  <a:solidFill>
                                    <a:srgbClr val="323232"/>
                                  </a:solidFill>
                                  <a:latin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sz="1800" i="1">
                              <a:solidFill>
                                <a:srgbClr val="32323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sz="1800" i="1">
                                  <a:solidFill>
                                    <a:srgbClr val="32323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800" i="1">
                                  <a:solidFill>
                                    <a:srgbClr val="323232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sz="1800" i="1">
                                  <a:solidFill>
                                    <a:srgbClr val="323232"/>
                                  </a:solidFill>
                                  <a:latin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>
                  <a:solidFill>
                    <a:srgbClr val="323232"/>
                  </a:solidFill>
                </a:endParaRPr>
              </a:p>
            </p:txBody>
          </p:sp>
        </mc:Choice>
        <mc:Fallback>
          <p:sp>
            <p:nvSpPr>
              <p:cNvPr id="16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701" y="139783"/>
                <a:ext cx="1205995" cy="590461"/>
              </a:xfrm>
              <a:prstGeom prst="rect">
                <a:avLst/>
              </a:prstGeom>
              <a:blipFill>
                <a:blip r:embed="rId5"/>
                <a:stretch>
                  <a:fillRect l="-5208" r="-3125" b="-425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6" name="Screen Shot 2019-09-18 at 17.33.22.png" descr="Screen Shot 2019-09-18 at 17.33.22.png"/>
          <p:cNvPicPr>
            <a:picLocks noChangeAspect="1"/>
          </p:cNvPicPr>
          <p:nvPr/>
        </p:nvPicPr>
        <p:blipFill>
          <a:blip r:embed="rId3">
            <a:extLst/>
          </a:blip>
          <a:srcRect t="51696"/>
          <a:stretch>
            <a:fillRect/>
          </a:stretch>
        </p:blipFill>
        <p:spPr>
          <a:xfrm>
            <a:off x="4873394" y="1578639"/>
            <a:ext cx="4191001" cy="2136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First proposal based on PB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First proposal based on PBAs</a:t>
            </a:r>
          </a:p>
        </p:txBody>
      </p:sp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170" name="Screen Shot 2019-08-22 at 16.08.22.png" descr="Screen Shot 2019-08-22 at 16.08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5488" y="1237848"/>
            <a:ext cx="7201583" cy="3110613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J. Vieira, C.-K. Huang, W. B. Mori, and L. O. Silva, Phys. Rev. STAB 14, 071303 (2011)"/>
          <p:cNvSpPr txBox="1"/>
          <p:nvPr/>
        </p:nvSpPr>
        <p:spPr>
          <a:xfrm>
            <a:off x="1563607" y="4728090"/>
            <a:ext cx="5925345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defTabSz="241101">
              <a:lnSpc>
                <a:spcPts val="2200"/>
              </a:lnSpc>
              <a:spcBef>
                <a:spcPts val="60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r>
              <a:t>J. Vieira, C.-K. Huang, W. B. Mori, and L. O. Silva, Phys. Rev. STAB 14, 071303 (2011)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roposals based on down-ramp inj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Proposals based on down-ramp injection</a:t>
            </a:r>
          </a:p>
        </p:txBody>
      </p:sp>
      <p:sp>
        <p:nvSpPr>
          <p:cNvPr id="174" name="Text Placeholder 4"/>
          <p:cNvSpPr>
            <a:spLocks noGrp="1"/>
          </p:cNvSpPr>
          <p:nvPr>
            <p:ph type="body" idx="21"/>
          </p:nvPr>
        </p:nvSpPr>
        <p:spPr>
          <a:xfrm>
            <a:off x="596171" y="1282159"/>
            <a:ext cx="2337998" cy="3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146957" indent="-146957">
              <a:lnSpc>
                <a:spcPct val="150000"/>
              </a:lnSpc>
              <a:defRPr sz="1800">
                <a:solidFill>
                  <a:srgbClr val="B02318"/>
                </a:solidFill>
              </a:defRPr>
            </a:lvl1pPr>
          </a:lstStyle>
          <a:p>
            <a:r>
              <a:t>Down-ramp injection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76" name="M. Wen, et al., PRL 122, 214801 (2019)…"/>
          <p:cNvSpPr txBox="1"/>
          <p:nvPr/>
        </p:nvSpPr>
        <p:spPr>
          <a:xfrm>
            <a:off x="583578" y="1838854"/>
            <a:ext cx="3319886" cy="862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marL="120315" indent="-120315" defTabSz="241101">
              <a:lnSpc>
                <a:spcPts val="2400"/>
              </a:lnSpc>
              <a:spcBef>
                <a:spcPts val="600"/>
              </a:spcBef>
              <a:buSzPct val="100000"/>
              <a:buChar char="•"/>
              <a:defRPr sz="1400" b="0">
                <a:solidFill>
                  <a:srgbClr val="000000"/>
                </a:solidFill>
              </a:defRPr>
            </a:pPr>
            <a:r>
              <a:t>M. Wen, et al., PRL 122, 214801 (2019)</a:t>
            </a:r>
          </a:p>
          <a:p>
            <a:pPr marL="120315" indent="-120315" defTabSz="241101">
              <a:lnSpc>
                <a:spcPts val="2400"/>
              </a:lnSpc>
              <a:spcBef>
                <a:spcPts val="600"/>
              </a:spcBef>
              <a:buSzPct val="100000"/>
              <a:buChar char="•"/>
              <a:defRPr sz="1400" b="0">
                <a:solidFill>
                  <a:srgbClr val="000000"/>
                </a:solidFill>
              </a:defRPr>
            </a:pPr>
            <a:r>
              <a:t>Y. Wu, et al., NJP 21, 073052 (2019)</a:t>
            </a:r>
          </a:p>
          <a:p>
            <a:pPr marL="120315" indent="-120315" defTabSz="241101">
              <a:lnSpc>
                <a:spcPts val="2400"/>
              </a:lnSpc>
              <a:spcBef>
                <a:spcPts val="600"/>
              </a:spcBef>
              <a:buSzPct val="100000"/>
              <a:buChar char="•"/>
              <a:defRPr sz="1400" b="0">
                <a:solidFill>
                  <a:srgbClr val="000000"/>
                </a:solidFill>
              </a:defRPr>
            </a:pPr>
            <a:r>
              <a:t>Y. Wu, et al., PRE 100, 043202 (2019)</a:t>
            </a:r>
          </a:p>
        </p:txBody>
      </p:sp>
      <p:grpSp>
        <p:nvGrpSpPr>
          <p:cNvPr id="185" name="Group"/>
          <p:cNvGrpSpPr/>
          <p:nvPr/>
        </p:nvGrpSpPr>
        <p:grpSpPr>
          <a:xfrm>
            <a:off x="602657" y="3966910"/>
            <a:ext cx="7194415" cy="1009004"/>
            <a:chOff x="0" y="0"/>
            <a:chExt cx="7194414" cy="1009002"/>
          </a:xfrm>
        </p:grpSpPr>
        <p:sp>
          <p:nvSpPr>
            <p:cNvPr id="177" name="Line"/>
            <p:cNvSpPr/>
            <p:nvPr/>
          </p:nvSpPr>
          <p:spPr>
            <a:xfrm>
              <a:off x="1994130" y="536350"/>
              <a:ext cx="508383" cy="1"/>
            </a:xfrm>
            <a:prstGeom prst="line">
              <a:avLst/>
            </a:prstGeom>
            <a:noFill/>
            <a:ln w="12700" cap="flat">
              <a:solidFill>
                <a:srgbClr val="32323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>
                <a:defRPr sz="11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8" name="HF molecule…"/>
            <p:cNvSpPr txBox="1"/>
            <p:nvPr/>
          </p:nvSpPr>
          <p:spPr>
            <a:xfrm>
              <a:off x="2783985" y="70790"/>
              <a:ext cx="1706644" cy="938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 lvl="2" indent="0" algn="ctr" defTabSz="241101">
                <a:lnSpc>
                  <a:spcPts val="2500"/>
                </a:lnSpc>
                <a:spcBef>
                  <a:spcPts val="600"/>
                </a:spcBef>
                <a:defRPr sz="1500">
                  <a:solidFill>
                    <a:srgbClr val="323232"/>
                  </a:solidFill>
                </a:defRPr>
              </a:pPr>
              <a:r>
                <a:t>HF molecule </a:t>
              </a:r>
            </a:p>
            <a:p>
              <a:pPr algn="ctr" defTabSz="241101">
                <a:lnSpc>
                  <a:spcPts val="2500"/>
                </a:lnSpc>
                <a:spcBef>
                  <a:spcPts val="600"/>
                </a:spcBef>
                <a:defRPr sz="1500">
                  <a:solidFill>
                    <a:srgbClr val="323232"/>
                  </a:solidFill>
                </a:defRPr>
              </a:pPr>
              <a:r>
                <a:t>photodissociation</a:t>
              </a:r>
            </a:p>
            <a:p>
              <a:pPr algn="ctr" defTabSz="241101">
                <a:lnSpc>
                  <a:spcPts val="2500"/>
                </a:lnSpc>
                <a:spcBef>
                  <a:spcPts val="600"/>
                </a:spcBef>
                <a:defRPr sz="1500">
                  <a:solidFill>
                    <a:srgbClr val="323232"/>
                  </a:solidFill>
                </a:defRPr>
              </a:pPr>
              <a:r>
                <a:t>(CP</a:t>
              </a:r>
              <a:r>
                <a:rPr b="0">
                  <a:latin typeface="Hannotate SC Bold"/>
                  <a:ea typeface="Hannotate SC Bold"/>
                  <a:cs typeface="Hannotate SC Bold"/>
                  <a:sym typeface="Hannotate SC Bold"/>
                </a:rPr>
                <a:t>∥</a:t>
              </a:r>
              <a:r>
                <a:t>)</a:t>
              </a:r>
            </a:p>
          </p:txBody>
        </p:sp>
        <p:sp>
          <p:nvSpPr>
            <p:cNvPr id="179" name="Line"/>
            <p:cNvSpPr/>
            <p:nvPr/>
          </p:nvSpPr>
          <p:spPr>
            <a:xfrm>
              <a:off x="4626973" y="539896"/>
              <a:ext cx="50838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>
                <a:defRPr sz="11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80" name="Photonionization…"/>
            <p:cNvSpPr txBox="1"/>
            <p:nvPr/>
          </p:nvSpPr>
          <p:spPr>
            <a:xfrm>
              <a:off x="5583300" y="51740"/>
              <a:ext cx="1611115" cy="938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 algn="ctr" defTabSz="241101">
                <a:lnSpc>
                  <a:spcPts val="2500"/>
                </a:lnSpc>
                <a:spcBef>
                  <a:spcPts val="600"/>
                </a:spcBef>
                <a:defRPr sz="1500">
                  <a:solidFill>
                    <a:srgbClr val="323232"/>
                  </a:solidFill>
                </a:defRPr>
              </a:pPr>
              <a:r>
                <a:t>Photonionization</a:t>
              </a:r>
            </a:p>
            <a:p>
              <a:pPr algn="ctr" defTabSz="241101">
                <a:lnSpc>
                  <a:spcPts val="2500"/>
                </a:lnSpc>
                <a:spcBef>
                  <a:spcPts val="600"/>
                </a:spcBef>
                <a:defRPr sz="1500">
                  <a:solidFill>
                    <a:srgbClr val="323232"/>
                  </a:solidFill>
                </a:defRPr>
              </a:pPr>
              <a:r>
                <a:t>&amp; acceleration</a:t>
              </a:r>
            </a:p>
            <a:p>
              <a:pPr algn="ctr" defTabSz="241101">
                <a:lnSpc>
                  <a:spcPts val="2500"/>
                </a:lnSpc>
                <a:spcBef>
                  <a:spcPts val="600"/>
                </a:spcBef>
                <a:defRPr sz="1500">
                  <a:solidFill>
                    <a:srgbClr val="323232"/>
                  </a:solidFill>
                </a:defRPr>
              </a:pPr>
              <a:r>
                <a:t>(LP</a:t>
              </a:r>
              <a:r>
                <a:rPr b="0">
                  <a:latin typeface="Hannotate SC Bold"/>
                  <a:ea typeface="Hannotate SC Bold"/>
                  <a:cs typeface="Hannotate SC Bold"/>
                  <a:sym typeface="Hannotate SC Bold"/>
                </a:rPr>
                <a:t>∥</a:t>
              </a:r>
              <a:r>
                <a:t>)</a:t>
              </a:r>
            </a:p>
          </p:txBody>
        </p:sp>
        <p:sp>
          <p:nvSpPr>
            <p:cNvPr id="181" name="HF molecule…"/>
            <p:cNvSpPr txBox="1"/>
            <p:nvPr/>
          </p:nvSpPr>
          <p:spPr>
            <a:xfrm>
              <a:off x="501116" y="70790"/>
              <a:ext cx="1251881" cy="903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 algn="ctr" defTabSz="241101">
                <a:lnSpc>
                  <a:spcPts val="2500"/>
                </a:lnSpc>
                <a:spcBef>
                  <a:spcPts val="600"/>
                </a:spcBef>
                <a:defRPr sz="1500">
                  <a:solidFill>
                    <a:srgbClr val="323232"/>
                  </a:solidFill>
                </a:defRPr>
              </a:pPr>
              <a:r>
                <a:t>HF molecule </a:t>
              </a:r>
            </a:p>
            <a:p>
              <a:pPr algn="ctr" defTabSz="241101">
                <a:lnSpc>
                  <a:spcPts val="2500"/>
                </a:lnSpc>
                <a:spcBef>
                  <a:spcPts val="600"/>
                </a:spcBef>
                <a:defRPr sz="1500">
                  <a:solidFill>
                    <a:srgbClr val="323232"/>
                  </a:solidFill>
                </a:defRPr>
              </a:pPr>
              <a:r>
                <a:t>alignment</a:t>
              </a:r>
            </a:p>
            <a:p>
              <a:pPr algn="ctr" defTabSz="241101">
                <a:lnSpc>
                  <a:spcPts val="2500"/>
                </a:lnSpc>
                <a:spcBef>
                  <a:spcPts val="600"/>
                </a:spcBef>
                <a:defRPr sz="1500">
                  <a:solidFill>
                    <a:srgbClr val="323232"/>
                  </a:solidFill>
                </a:defRPr>
              </a:pPr>
              <a:r>
                <a:t>(LP⟂)</a:t>
              </a:r>
            </a:p>
          </p:txBody>
        </p:sp>
        <p:sp>
          <p:nvSpPr>
            <p:cNvPr id="182" name="1"/>
            <p:cNvSpPr/>
            <p:nvPr/>
          </p:nvSpPr>
          <p:spPr>
            <a:xfrm>
              <a:off x="0" y="0"/>
              <a:ext cx="397308" cy="397308"/>
            </a:xfrm>
            <a:prstGeom prst="ellipse">
              <a:avLst/>
            </a:prstGeom>
            <a:solidFill>
              <a:srgbClr val="00A2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308074">
                <a:defRPr sz="14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83" name="2"/>
            <p:cNvSpPr/>
            <p:nvPr/>
          </p:nvSpPr>
          <p:spPr>
            <a:xfrm>
              <a:off x="2518770" y="0"/>
              <a:ext cx="397309" cy="397308"/>
            </a:xfrm>
            <a:prstGeom prst="ellipse">
              <a:avLst/>
            </a:prstGeom>
            <a:solidFill>
              <a:srgbClr val="00A2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308074">
                <a:defRPr sz="14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84" name="3"/>
            <p:cNvSpPr/>
            <p:nvPr/>
          </p:nvSpPr>
          <p:spPr>
            <a:xfrm>
              <a:off x="5121049" y="0"/>
              <a:ext cx="397308" cy="397308"/>
            </a:xfrm>
            <a:prstGeom prst="ellipse">
              <a:avLst/>
            </a:prstGeom>
            <a:solidFill>
              <a:srgbClr val="00A2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308074">
                <a:defRPr sz="14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90" name="Group"/>
          <p:cNvGrpSpPr/>
          <p:nvPr/>
        </p:nvGrpSpPr>
        <p:grpSpPr>
          <a:xfrm>
            <a:off x="3997518" y="1282159"/>
            <a:ext cx="4673366" cy="2159973"/>
            <a:chOff x="0" y="0"/>
            <a:chExt cx="4673365" cy="2159971"/>
          </a:xfrm>
        </p:grpSpPr>
        <p:pic>
          <p:nvPicPr>
            <p:cNvPr id="186" name="Screen Shot 2019-06-25 at 12.00.57.png" descr="Screen Shot 2019-06-25 at 12.00.5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b="45636"/>
            <a:stretch>
              <a:fillRect/>
            </a:stretch>
          </p:blipFill>
          <p:spPr>
            <a:xfrm>
              <a:off x="0" y="81209"/>
              <a:ext cx="4673366" cy="2030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7" name="1"/>
            <p:cNvSpPr/>
            <p:nvPr/>
          </p:nvSpPr>
          <p:spPr>
            <a:xfrm>
              <a:off x="2337180" y="1762663"/>
              <a:ext cx="397308" cy="397309"/>
            </a:xfrm>
            <a:prstGeom prst="ellipse">
              <a:avLst/>
            </a:prstGeom>
            <a:solidFill>
              <a:srgbClr val="00A2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308074">
                <a:defRPr sz="14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88" name="2"/>
            <p:cNvSpPr/>
            <p:nvPr/>
          </p:nvSpPr>
          <p:spPr>
            <a:xfrm>
              <a:off x="642173" y="0"/>
              <a:ext cx="397309" cy="397308"/>
            </a:xfrm>
            <a:prstGeom prst="ellipse">
              <a:avLst/>
            </a:prstGeom>
            <a:solidFill>
              <a:srgbClr val="00A2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308074">
                <a:defRPr sz="14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89" name="3"/>
            <p:cNvSpPr/>
            <p:nvPr/>
          </p:nvSpPr>
          <p:spPr>
            <a:xfrm>
              <a:off x="1823059" y="0"/>
              <a:ext cx="397309" cy="397308"/>
            </a:xfrm>
            <a:prstGeom prst="ellipse">
              <a:avLst/>
            </a:prstGeom>
            <a:solidFill>
              <a:srgbClr val="00A2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308074">
                <a:defRPr sz="14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3</a:t>
              </a:r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pin prece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Spin precession</a:t>
            </a:r>
          </a:p>
        </p:txBody>
      </p:sp>
      <p:sp>
        <p:nvSpPr>
          <p:cNvPr id="193" name="Text Placeholder 4"/>
          <p:cNvSpPr>
            <a:spLocks noGrp="1"/>
          </p:cNvSpPr>
          <p:nvPr>
            <p:ph type="body" idx="21"/>
          </p:nvPr>
        </p:nvSpPr>
        <p:spPr>
          <a:xfrm>
            <a:off x="640079" y="1229113"/>
            <a:ext cx="1947703" cy="2766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146957" indent="-146957">
              <a:lnSpc>
                <a:spcPct val="150000"/>
              </a:lnSpc>
              <a:defRPr sz="1800">
                <a:solidFill>
                  <a:srgbClr val="323232"/>
                </a:solidFill>
              </a:defRPr>
            </a:lvl1pPr>
          </a:lstStyle>
          <a:p>
            <a:r>
              <a:t>T-BMT equation: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95" name="V. Bargmann, L. Michel, and V. L. Telegdi, Phys. Rev. Lett. 2, 435–436 (1959)"/>
          <p:cNvSpPr txBox="1"/>
          <p:nvPr/>
        </p:nvSpPr>
        <p:spPr>
          <a:xfrm>
            <a:off x="623287" y="4728090"/>
            <a:ext cx="5276752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defTabSz="241101">
              <a:lnSpc>
                <a:spcPts val="2200"/>
              </a:lnSpc>
              <a:spcBef>
                <a:spcPts val="60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r>
              <a:t>V. Bargmann, L. Michel, and V. L. Telegdi, Phys. Rev. Lett. 2, 435–436 (1959)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6" name="Equation"/>
              <p:cNvSpPr txBox="1"/>
              <p:nvPr/>
            </p:nvSpPr>
            <p:spPr>
              <a:xfrm>
                <a:off x="6309685" y="1302731"/>
                <a:ext cx="2589641" cy="24162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−2)/2=1.16×</m:t>
                      </m:r>
                      <m:sSup>
                        <m:sSup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19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685" y="1302731"/>
                <a:ext cx="2589641" cy="241622"/>
              </a:xfrm>
              <a:prstGeom prst="rect">
                <a:avLst/>
              </a:prstGeom>
              <a:blipFill>
                <a:blip r:embed="rId2"/>
                <a:stretch>
                  <a:fillRect l="-1951" t="-5000" r="-8780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7" name="Equation"/>
              <p:cNvSpPr txBox="1"/>
              <p:nvPr/>
            </p:nvSpPr>
            <p:spPr>
              <a:xfrm>
                <a:off x="2835225" y="1121527"/>
                <a:ext cx="1065887" cy="49194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𝐬</m:t>
                          </m:r>
                        </m:num>
                        <m:den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𝛀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𝐬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19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225" y="1121527"/>
                <a:ext cx="1065887" cy="491948"/>
              </a:xfrm>
              <a:prstGeom prst="rect">
                <a:avLst/>
              </a:prstGeom>
              <a:blipFill>
                <a:blip r:embed="rId3"/>
                <a:stretch>
                  <a:fillRect l="-3529" r="-1176" b="-225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8" name="Normalized units"/>
          <p:cNvSpPr txBox="1"/>
          <p:nvPr/>
        </p:nvSpPr>
        <p:spPr>
          <a:xfrm>
            <a:off x="7107179" y="1997975"/>
            <a:ext cx="1544750" cy="276653"/>
          </a:xfrm>
          <a:prstGeom prst="rect">
            <a:avLst/>
          </a:prstGeom>
          <a:solidFill>
            <a:srgbClr val="EE220C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308074">
              <a:defRPr sz="15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Normalized units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9" name="Equation"/>
              <p:cNvSpPr txBox="1"/>
              <p:nvPr/>
            </p:nvSpPr>
            <p:spPr>
              <a:xfrm>
                <a:off x="806747" y="2009639"/>
                <a:ext cx="5525736" cy="56792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sz="14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14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sz="14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den>
                              </m:f>
                            </m:e>
                          </m:d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sz="14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14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sz="14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sz="14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19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47" y="2009639"/>
                <a:ext cx="5525736" cy="5679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0" name="Rectangle"/>
          <p:cNvSpPr/>
          <p:nvPr/>
        </p:nvSpPr>
        <p:spPr>
          <a:xfrm>
            <a:off x="678036" y="1882613"/>
            <a:ext cx="5783158" cy="957226"/>
          </a:xfrm>
          <a:prstGeom prst="rect">
            <a:avLst/>
          </a:prstGeom>
          <a:ln w="25400">
            <a:solidFill>
              <a:srgbClr val="00A2FF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1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1" name="Equation"/>
              <p:cNvSpPr txBox="1"/>
              <p:nvPr/>
            </p:nvSpPr>
            <p:spPr>
              <a:xfrm>
                <a:off x="6924348" y="2376730"/>
                <a:ext cx="1910411" cy="19522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=1,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=1,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=1)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20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348" y="2376730"/>
                <a:ext cx="1910411" cy="195226"/>
              </a:xfrm>
              <a:prstGeom prst="rect">
                <a:avLst/>
              </a:prstGeom>
              <a:blipFill>
                <a:blip r:embed="rId5"/>
                <a:stretch>
                  <a:fillRect l="-5263" r="-13158" b="-7647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2" name="Equation"/>
              <p:cNvSpPr txBox="1"/>
              <p:nvPr/>
            </p:nvSpPr>
            <p:spPr>
              <a:xfrm>
                <a:off x="2090238" y="3911573"/>
                <a:ext cx="944991" cy="56996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≃−</m:t>
                      </m:r>
                      <m:f>
                        <m:f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num>
                        <m:den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20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238" y="3911573"/>
                <a:ext cx="944991" cy="569960"/>
              </a:xfrm>
              <a:prstGeom prst="rect">
                <a:avLst/>
              </a:prstGeom>
              <a:blipFill>
                <a:blip r:embed="rId6"/>
                <a:stretch>
                  <a:fillRect l="-8000" r="-6667" b="-1087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3" name="Rectangle"/>
          <p:cNvSpPr/>
          <p:nvPr/>
        </p:nvSpPr>
        <p:spPr>
          <a:xfrm>
            <a:off x="1937898" y="3741684"/>
            <a:ext cx="1249670" cy="933482"/>
          </a:xfrm>
          <a:prstGeom prst="rect">
            <a:avLst/>
          </a:prstGeom>
          <a:ln w="25400">
            <a:solidFill>
              <a:srgbClr val="00A2FF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1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4" name="Equation"/>
              <p:cNvSpPr txBox="1"/>
              <p:nvPr/>
            </p:nvSpPr>
            <p:spPr>
              <a:xfrm>
                <a:off x="2022591" y="3164445"/>
                <a:ext cx="622148" cy="20185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∼1)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20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591" y="3164445"/>
                <a:ext cx="622148" cy="201855"/>
              </a:xfrm>
              <a:prstGeom prst="rect">
                <a:avLst/>
              </a:prstGeom>
              <a:blipFill>
                <a:blip r:embed="rId7"/>
                <a:stretch>
                  <a:fillRect l="-16000" r="-36000" b="-7647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5" name="Equation"/>
              <p:cNvSpPr txBox="1"/>
              <p:nvPr/>
            </p:nvSpPr>
            <p:spPr>
              <a:xfrm>
                <a:off x="4702092" y="3856299"/>
                <a:ext cx="2225101" cy="57643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≃−</m:t>
                      </m:r>
                      <m:d>
                        <m:dPr>
                          <m:begChr m:val="["/>
                          <m:endChr m:val="]"/>
                          <m:ctrlP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sz="14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14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sz="14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𝐞</m:t>
                              </m:r>
                            </m:e>
                            <m:sub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20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092" y="3856299"/>
                <a:ext cx="2225101" cy="576435"/>
              </a:xfrm>
              <a:prstGeom prst="rect">
                <a:avLst/>
              </a:prstGeom>
              <a:blipFill>
                <a:blip r:embed="rId8"/>
                <a:stretch>
                  <a:fillRect t="-217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6" name="Rectangle"/>
          <p:cNvSpPr/>
          <p:nvPr/>
        </p:nvSpPr>
        <p:spPr>
          <a:xfrm>
            <a:off x="4613988" y="3748104"/>
            <a:ext cx="2582891" cy="895821"/>
          </a:xfrm>
          <a:prstGeom prst="rect">
            <a:avLst/>
          </a:prstGeom>
          <a:ln w="25400">
            <a:solidFill>
              <a:srgbClr val="00A2FF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1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7" name="Equation"/>
              <p:cNvSpPr txBox="1"/>
              <p:nvPr/>
            </p:nvSpPr>
            <p:spPr>
              <a:xfrm>
                <a:off x="6041550" y="3178312"/>
                <a:ext cx="1863167" cy="22499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≫1,</m:t>
                      </m:r>
                      <m:sSub>
                        <m:sSub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≃1)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20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550" y="3178312"/>
                <a:ext cx="1863167" cy="224994"/>
              </a:xfrm>
              <a:prstGeom prst="rect">
                <a:avLst/>
              </a:prstGeom>
              <a:blipFill>
                <a:blip r:embed="rId9"/>
                <a:stretch>
                  <a:fillRect l="-5442" r="-15646" b="-5789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8" name="Arrow"/>
          <p:cNvSpPr/>
          <p:nvPr/>
        </p:nvSpPr>
        <p:spPr>
          <a:xfrm rot="6720266">
            <a:off x="2541988" y="3108967"/>
            <a:ext cx="905682" cy="331742"/>
          </a:xfrm>
          <a:prstGeom prst="rightArrow">
            <a:avLst>
              <a:gd name="adj1" fmla="val 28273"/>
              <a:gd name="adj2" fmla="val 94819"/>
            </a:avLst>
          </a:prstGeom>
          <a:solidFill>
            <a:srgbClr val="00A2FF"/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1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9" name="Arrow"/>
          <p:cNvSpPr/>
          <p:nvPr/>
        </p:nvSpPr>
        <p:spPr>
          <a:xfrm rot="14859659" flipH="1">
            <a:off x="5010055" y="3120631"/>
            <a:ext cx="945744" cy="331742"/>
          </a:xfrm>
          <a:prstGeom prst="rightArrow">
            <a:avLst>
              <a:gd name="adj1" fmla="val 28273"/>
              <a:gd name="adj2" fmla="val 94819"/>
            </a:avLst>
          </a:prstGeom>
          <a:solidFill>
            <a:srgbClr val="00A2FF"/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1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presentation-01-light">
  <a:themeElements>
    <a:clrScheme name="presentation-01-light">
      <a:dk1>
        <a:srgbClr val="58595B"/>
      </a:dk1>
      <a:lt1>
        <a:srgbClr val="FFFFFF"/>
      </a:lt1>
      <a:dk2>
        <a:srgbClr val="A7A7A7"/>
      </a:dk2>
      <a:lt2>
        <a:srgbClr val="323232"/>
      </a:lt2>
      <a:accent1>
        <a:srgbClr val="2774AE"/>
      </a:accent1>
      <a:accent2>
        <a:srgbClr val="898989"/>
      </a:accent2>
      <a:accent3>
        <a:srgbClr val="DAE6F4"/>
      </a:accent3>
      <a:accent4>
        <a:srgbClr val="8AB8E8"/>
      </a:accent4>
      <a:accent5>
        <a:srgbClr val="FFC72B"/>
      </a:accent5>
      <a:accent6>
        <a:srgbClr val="00375B"/>
      </a:accent6>
      <a:hlink>
        <a:srgbClr val="0000FF"/>
      </a:hlink>
      <a:folHlink>
        <a:srgbClr val="FF00FF"/>
      </a:folHlink>
    </a:clrScheme>
    <a:fontScheme name="presentation-01-light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presentation-01-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57585B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1" i="0" u="none" strike="noStrike" cap="none" spc="0" normalizeH="0" baseline="0">
            <a:ln>
              <a:noFill/>
            </a:ln>
            <a:solidFill>
              <a:srgbClr val="58595B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resentation-01-light">
  <a:themeElements>
    <a:clrScheme name="presentation-01-light">
      <a:dk1>
        <a:srgbClr val="000000"/>
      </a:dk1>
      <a:lt1>
        <a:srgbClr val="FFFFFF"/>
      </a:lt1>
      <a:dk2>
        <a:srgbClr val="A7A7A7"/>
      </a:dk2>
      <a:lt2>
        <a:srgbClr val="323232"/>
      </a:lt2>
      <a:accent1>
        <a:srgbClr val="2774AE"/>
      </a:accent1>
      <a:accent2>
        <a:srgbClr val="898989"/>
      </a:accent2>
      <a:accent3>
        <a:srgbClr val="DAE6F4"/>
      </a:accent3>
      <a:accent4>
        <a:srgbClr val="8AB8E8"/>
      </a:accent4>
      <a:accent5>
        <a:srgbClr val="FFC72B"/>
      </a:accent5>
      <a:accent6>
        <a:srgbClr val="00375B"/>
      </a:accent6>
      <a:hlink>
        <a:srgbClr val="0000FF"/>
      </a:hlink>
      <a:folHlink>
        <a:srgbClr val="FF00FF"/>
      </a:folHlink>
    </a:clrScheme>
    <a:fontScheme name="presentation-01-light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presentation-01-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57585B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1" i="0" u="none" strike="noStrike" cap="none" spc="0" normalizeH="0" baseline="0">
            <a:ln>
              <a:noFill/>
            </a:ln>
            <a:solidFill>
              <a:srgbClr val="58595B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1447</Words>
  <Application>Microsoft Macintosh PowerPoint</Application>
  <PresentationFormat>On-screen Show (16:9)</PresentationFormat>
  <Paragraphs>263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Hannotate SC Bold</vt:lpstr>
      <vt:lpstr>Calibri</vt:lpstr>
      <vt:lpstr>Cambria Math</vt:lpstr>
      <vt:lpstr>Helvetica</vt:lpstr>
      <vt:lpstr>Helvetica Neue</vt:lpstr>
      <vt:lpstr>Helvetica Neue Light</vt:lpstr>
      <vt:lpstr>Helvetica Neue Medium</vt:lpstr>
      <vt:lpstr>Times Roman</vt:lpstr>
      <vt:lpstr>presentation-01-light</vt:lpstr>
      <vt:lpstr>PowerPoint Presentation</vt:lpstr>
      <vt:lpstr>Collaborators</vt:lpstr>
      <vt:lpstr>Outline</vt:lpstr>
      <vt:lpstr>Background</vt:lpstr>
      <vt:lpstr>Conventional spin-polarized electron sources</vt:lpstr>
      <vt:lpstr>Photoemission from GaAs</vt:lpstr>
      <vt:lpstr>First proposal based on PBAs</vt:lpstr>
      <vt:lpstr>Proposals based on down-ramp injection</vt:lpstr>
      <vt:lpstr>Spin precession</vt:lpstr>
      <vt:lpstr>Our first scheme:</vt:lpstr>
      <vt:lpstr>Spin-dependent strong-field ionization by CP lasers</vt:lpstr>
      <vt:lpstr>Spin selectivity of p-orbitals</vt:lpstr>
      <vt:lpstr>TDSE results in multi-photon regime (260 nm)</vt:lpstr>
      <vt:lpstr>Evolution of injected electrons</vt:lpstr>
      <vt:lpstr>QuickPIC with Azimuthal Decomposition</vt:lpstr>
      <vt:lpstr>Evolution of injected electrons</vt:lpstr>
      <vt:lpstr>PowerPoint Presentation</vt:lpstr>
      <vt:lpstr>PowerPoint Presentation</vt:lpstr>
      <vt:lpstr>Spin selectivity of f-orbitals</vt:lpstr>
      <vt:lpstr>Spin polarization of Yb III</vt:lpstr>
      <vt:lpstr>Simulation parameters</vt:lpstr>
      <vt:lpstr>OSIRIS and QPAD simulations of Yb</vt:lpstr>
      <vt:lpstr>Two snapshots of PIC simulations</vt:lpstr>
      <vt:lpstr>PowerPoint Presentation</vt:lpstr>
      <vt:lpstr>Yb oven v.s. Li oven</vt:lpstr>
      <vt:lpstr>Summary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niezan0908@gmail.com</cp:lastModifiedBy>
  <cp:revision>1</cp:revision>
  <dcterms:modified xsi:type="dcterms:W3CDTF">2022-11-07T18:22:27Z</dcterms:modified>
</cp:coreProperties>
</file>