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287" r:id="rId3"/>
    <p:sldId id="290" r:id="rId4"/>
    <p:sldId id="298" r:id="rId5"/>
    <p:sldId id="270" r:id="rId6"/>
    <p:sldId id="260" r:id="rId7"/>
    <p:sldId id="271" r:id="rId8"/>
    <p:sldId id="259" r:id="rId9"/>
    <p:sldId id="294" r:id="rId10"/>
    <p:sldId id="293" r:id="rId11"/>
    <p:sldId id="289" r:id="rId12"/>
    <p:sldId id="291" r:id="rId13"/>
    <p:sldId id="292" r:id="rId14"/>
    <p:sldId id="267" r:id="rId15"/>
    <p:sldId id="299" r:id="rId16"/>
    <p:sldId id="297" r:id="rId17"/>
    <p:sldId id="301" r:id="rId18"/>
    <p:sldId id="303" r:id="rId19"/>
    <p:sldId id="278" r:id="rId20"/>
    <p:sldId id="279" r:id="rId21"/>
    <p:sldId id="295" r:id="rId22"/>
    <p:sldId id="281" r:id="rId23"/>
    <p:sldId id="283" r:id="rId24"/>
    <p:sldId id="284" r:id="rId25"/>
    <p:sldId id="302" r:id="rId26"/>
    <p:sldId id="286" r:id="rId27"/>
    <p:sldId id="285" r:id="rId28"/>
    <p:sldId id="274" r:id="rId29"/>
    <p:sldId id="276" r:id="rId30"/>
    <p:sldId id="272" r:id="rId31"/>
    <p:sldId id="275" r:id="rId32"/>
    <p:sldId id="268" r:id="rId33"/>
    <p:sldId id="269" r:id="rId34"/>
    <p:sldId id="266" r:id="rId35"/>
    <p:sldId id="261" r:id="rId36"/>
    <p:sldId id="296" r:id="rId37"/>
    <p:sldId id="265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68"/>
    <p:restoredTop sz="94632"/>
  </p:normalViewPr>
  <p:slideViewPr>
    <p:cSldViewPr snapToGrid="0" snapToObjects="1">
      <p:cViewPr varScale="1">
        <p:scale>
          <a:sx n="123" d="100"/>
          <a:sy n="123" d="100"/>
        </p:scale>
        <p:origin x="224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CF6517-6190-7845-9705-33CEA775CE11}" type="datetimeFigureOut">
              <a:rPr lang="en-US" smtClean="0"/>
              <a:t>11/11/22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8C4DCB-8CD7-424E-BF5D-D79390046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200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Oscillating structure can be seen in viewports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8C4DCB-8CD7-424E-BF5D-D793900465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7360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Close agreement but does not include dynamics of plasma temperature change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8C4DCB-8CD7-424E-BF5D-D793900465A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1233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8C4DCB-8CD7-424E-BF5D-D793900465A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0479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8C4DCB-8CD7-424E-BF5D-D793900465A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853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Processed image removes DC light levels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8C4DCB-8CD7-424E-BF5D-D793900465A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356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helical structures are known in simulation but not seen in lab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8C4DCB-8CD7-424E-BF5D-D793900465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095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Created hot plasma asymmetry and let it expand. Magnetic field evolves in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8C4DCB-8CD7-424E-BF5D-D793900465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163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Actually helicoid shape as opposed to helix.</a:t>
            </a:r>
          </a:p>
          <a:p>
            <a:r>
              <a:rPr lang="en-US" dirty="0"/>
              <a:t>At about the same time we saw the structures at FACET </a:t>
            </a:r>
            <a:r>
              <a:rPr lang="en-US" dirty="0" err="1"/>
              <a:t>Chaojie</a:t>
            </a:r>
            <a:r>
              <a:rPr lang="en-US" dirty="0"/>
              <a:t> started investigating Weibel filamentation </a:t>
            </a:r>
            <a:r>
              <a:rPr lang="en-US" dirty="0" err="1"/>
              <a:t>instabilties</a:t>
            </a:r>
            <a:r>
              <a:rPr lang="en-US" dirty="0"/>
              <a:t> in laser produced plasmas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8C4DCB-8CD7-424E-BF5D-D793900465A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464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hydro like in laser experiments. But no electron collisions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8C4DCB-8CD7-424E-BF5D-D793900465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5023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Due to phase mixing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8C4DCB-8CD7-424E-BF5D-D793900465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8697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time for theory but added to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8C4DCB-8CD7-424E-BF5D-D793900465A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9487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these experimental </a:t>
            </a:r>
            <a:r>
              <a:rPr lang="en-US" dirty="0" err="1"/>
              <a:t>parametrs</a:t>
            </a:r>
            <a:r>
              <a:rPr lang="en-US" dirty="0"/>
              <a:t>, can show no electron instability only ion filamentation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8C4DCB-8CD7-424E-BF5D-D793900465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017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9859D-97BF-4F49-922C-7BF54B0770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753E1E-F63B-8C4C-A06B-F9D59A1463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43DD1C-91EC-E949-AE1E-CB26B62AC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250DC-3540-B440-A2B5-FB892AC22DEE}" type="datetime1">
              <a:rPr lang="en-US" smtClean="0"/>
              <a:t>11/11/22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7FE25F-433E-654F-BA0A-8BBE24EE6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C3888B-FE4E-3A44-9503-D9F1DD7DA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E732-0717-6446-9ED2-699971E987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621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B25B4-EBCD-2048-8CC7-CC5253BC4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6FFEB4-BF3F-8840-A028-1C3A08CE0A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822789-59CE-C345-BD21-484CDCBC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D9BD-77B2-354C-853F-C82C38A2DB3E}" type="datetime1">
              <a:rPr lang="en-US" smtClean="0"/>
              <a:t>11/11/22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3BA2F4-1356-4345-9794-5123E188F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779EC3-624D-2F49-87D3-D4967E5A2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E732-0717-6446-9ED2-699971E987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047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4D5218-5200-864B-ADBD-9DE4C62FC8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458E90-7EBA-FC45-8305-DE6020AC57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EB62F6-E8DA-064B-8D33-C90579ED5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5FA89-EC08-4245-8B51-37A7BD81B041}" type="datetime1">
              <a:rPr lang="en-US" smtClean="0"/>
              <a:t>11/11/22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31563E-D896-B241-A1A7-29EFBC7DD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285AF-8040-CE48-A734-84A142245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E732-0717-6446-9ED2-699971E987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441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34E1F-5051-6D4F-A598-6277E4B2E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07C9C5-9BBD-4940-819A-5480F75711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E4335D-A413-064E-9AC5-E2F285394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FB0F2-ED77-114B-AFE3-6674A3E3276F}" type="datetime1">
              <a:rPr lang="en-US" smtClean="0"/>
              <a:t>11/11/22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F3E2D-ACD6-0047-B6A5-54C7D7FE0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D1458D-EFA4-5544-9D24-FE1B663CB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E732-0717-6446-9ED2-699971E987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289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74225-2938-2249-AE0C-22FF223B5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B8B285-5326-7548-B496-E71C9BA9D2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70D5E5-D398-2645-9D83-36DD98764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4210B-D5CF-8242-9B6B-1EDEC9CC2B61}" type="datetime1">
              <a:rPr lang="en-US" smtClean="0"/>
              <a:t>11/11/22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F8F4D-D660-CD4B-81E5-64C459B9E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19F357-CA65-3E48-8C54-A22FAB0F7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E732-0717-6446-9ED2-699971E987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05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E05E8-885A-9C42-8E86-572C5435A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C9B46D-1537-094F-A37F-F42B3663E1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B5803A-C070-604C-9117-B84C27D7BE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63AC2B-967A-5749-8E21-CB9767D80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D6CB1-29A3-4C46-8884-529C08E20C17}" type="datetime1">
              <a:rPr lang="en-US" smtClean="0"/>
              <a:t>11/11/22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CCA87-98DD-0140-A0F1-6CD3AE5C9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20241C-AAFF-6648-AB68-3BB36B051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E732-0717-6446-9ED2-699971E987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243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17492-8357-C842-810A-0E40C8FEF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537D9A-8B13-B943-B153-F5902BEC46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58A4FC-EF5A-2240-A2F5-1C01447615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5FE7AD-FA87-0542-A188-7666167A14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19C099-B9AC-AB42-A64B-FC527BA191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F94AF2-FD0A-0D40-8718-C26812BE4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A2A20-4B25-B247-846E-0603BE2FB3EA}" type="datetime1">
              <a:rPr lang="en-US" smtClean="0"/>
              <a:t>11/11/22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E94304-52C5-5944-9EEE-5A93F03A9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FE6742-7EDD-314C-B228-C4C28E9DB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E732-0717-6446-9ED2-699971E987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747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2BB15-BB5B-E94C-B3F4-9FE41AC1D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E785DE-BDC2-ED43-873C-D21721638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285B7-DF29-824C-8301-1FF572CC3EDA}" type="datetime1">
              <a:rPr lang="en-US" smtClean="0"/>
              <a:t>11/11/22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E7EAE6-63C8-3C4A-8188-688A544B8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ADB8FC-990E-264D-B672-83042B024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E732-0717-6446-9ED2-699971E987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048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3988C8-9B49-C64C-A2CE-ACEA26767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62399-F44C-5F41-9B12-C46888D1AB71}" type="datetime1">
              <a:rPr lang="en-US" smtClean="0"/>
              <a:t>11/11/22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D24165-D2AB-2246-9160-EF7D97025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F9B85D-AECC-8F4E-8BA5-5D3731EA1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E732-0717-6446-9ED2-699971E987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555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F997A-2142-B345-A557-0BBB2D822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AED0D-CBAF-C94C-935F-4C89C9795E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8C5FB2-F327-A045-9C28-0EF901DC2E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23CB6A-11D1-7A46-B810-FAEEB63B1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F3C57-210D-914D-8BC7-B1C76657D653}" type="datetime1">
              <a:rPr lang="en-US" smtClean="0"/>
              <a:t>11/11/22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CE1ECC-C1B3-4848-A662-98F825061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7D65C9-CB6A-F84B-9316-564141ED2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E732-0717-6446-9ED2-699971E987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27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7071F-376D-334D-9751-7ABC290B8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AE5AEC-E5C9-C94A-BB27-6130513FAC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F4B615-898A-034B-9629-D431A06FAC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E53F11-9F06-9F4E-A47F-C113C2FBB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93356-9156-5D45-B450-0CE00CCBFDCE}" type="datetime1">
              <a:rPr lang="en-US" smtClean="0"/>
              <a:t>11/11/22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C676F6-4794-E345-8F30-C4363081C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7D1847-9C9F-5B4E-A2E7-5F50B1502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E732-0717-6446-9ED2-699971E987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5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2D8A97-F3F2-FF46-B295-1F8B31C8B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27665B-5E1A-DE47-9EBA-EECCB62151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030723-88B3-284E-B4CA-876910EF4C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8BABF1-9841-8F4F-BA10-BF574C731856}" type="datetime1">
              <a:rPr lang="en-US" smtClean="0"/>
              <a:t>11/11/22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73E74-0C96-E544-97AE-68406F62D9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4E8F6C-70E7-8541-A488-490470836C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7E732-0717-6446-9ED2-699971E987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659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B96D5-FD02-614A-81FF-3C1B97C341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71128"/>
            <a:ext cx="8709498" cy="1889970"/>
          </a:xfrm>
        </p:spPr>
        <p:txBody>
          <a:bodyPr>
            <a:normAutofit fontScale="90000"/>
          </a:bodyPr>
          <a:lstStyle/>
          <a:p>
            <a:r>
              <a:rPr lang="en-US" dirty="0"/>
              <a:t>Plasma Heating and Expansion in PWFA Experiments at FACET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CE7C56-DCE1-A74A-AA51-8B3735AE25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6700" y="3357766"/>
            <a:ext cx="9108332" cy="1016000"/>
          </a:xfrm>
        </p:spPr>
        <p:txBody>
          <a:bodyPr>
            <a:noAutofit/>
          </a:bodyPr>
          <a:lstStyle/>
          <a:p>
            <a:r>
              <a:rPr lang="en-US" sz="3600" dirty="0"/>
              <a:t>Formation of </a:t>
            </a:r>
            <a:r>
              <a:rPr lang="en-US" sz="3600" dirty="0" err="1"/>
              <a:t>Collisionless</a:t>
            </a:r>
            <a:r>
              <a:rPr lang="en-US" sz="3600" dirty="0"/>
              <a:t> Shocks and Filamentation Instability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B3DE72-2ACD-FE4D-AF4B-B3D92871DEE4}"/>
              </a:ext>
            </a:extLst>
          </p:cNvPr>
          <p:cNvSpPr txBox="1"/>
          <p:nvPr/>
        </p:nvSpPr>
        <p:spPr>
          <a:xfrm>
            <a:off x="4027433" y="4663542"/>
            <a:ext cx="35534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Ken Marsh </a:t>
            </a:r>
          </a:p>
          <a:p>
            <a:pPr algn="ctr"/>
            <a:r>
              <a:rPr lang="en-US" dirty="0"/>
              <a:t>Advance Accelerator Concepts 2022</a:t>
            </a:r>
          </a:p>
          <a:p>
            <a:pPr algn="ctr"/>
            <a:r>
              <a:rPr lang="en-US" dirty="0"/>
              <a:t> Long Island New York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8C75F7-2BBA-BD7F-35BB-85D0037BB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307" y="5718196"/>
            <a:ext cx="10096500" cy="1016000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B92C6F6-DC55-BCFE-1844-E9E55895A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E732-0717-6446-9ED2-699971E9875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985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50E77-4B98-733C-E160-D2BAACF4E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plasma temperature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833420-EFE8-F0F3-58E1-78271A17F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500" y="1825625"/>
            <a:ext cx="11226800" cy="4351338"/>
          </a:xfrm>
        </p:spPr>
        <p:txBody>
          <a:bodyPr/>
          <a:lstStyle/>
          <a:p>
            <a:r>
              <a:rPr lang="en-US" dirty="0"/>
              <a:t>Energy balance shows average electron temperature scales as (density)</a:t>
            </a:r>
            <a:r>
              <a:rPr lang="en-US" baseline="30000" dirty="0"/>
              <a:t>1/2</a:t>
            </a:r>
            <a:endParaRPr lang="en-US" dirty="0"/>
          </a:p>
          <a:p>
            <a:r>
              <a:rPr lang="en-US" dirty="0"/>
              <a:t>Initial plasma temperature in PIC, 100-200 keV</a:t>
            </a:r>
          </a:p>
          <a:p>
            <a:r>
              <a:rPr lang="en-US" dirty="0"/>
              <a:t>Cooling to 40 keV in first 60 </a:t>
            </a:r>
            <a:r>
              <a:rPr lang="en-US" dirty="0" err="1"/>
              <a:t>psec</a:t>
            </a:r>
            <a:endParaRPr lang="en-US" dirty="0"/>
          </a:p>
          <a:p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4D19F59-5423-CDFC-607A-97ACEC46E157}"/>
              </a:ext>
            </a:extLst>
          </p:cNvPr>
          <p:cNvCxnSpPr/>
          <p:nvPr/>
        </p:nvCxnSpPr>
        <p:spPr>
          <a:xfrm>
            <a:off x="587829" y="1363057"/>
            <a:ext cx="1076597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D61EE5-6A8A-EA62-146A-5A0632E7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E732-0717-6446-9ED2-699971E9875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325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75004-644A-E910-9B9A-E82FD1F0E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Plasma expansion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3A7908-5F4A-D812-BB59-4C79CD1750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 typical hydrodynamic expansion</a:t>
            </a:r>
          </a:p>
          <a:p>
            <a:r>
              <a:rPr lang="en-US" dirty="0" err="1"/>
              <a:t>Collisionless</a:t>
            </a:r>
            <a:r>
              <a:rPr lang="en-US" dirty="0"/>
              <a:t> shock expansion requirements.</a:t>
            </a:r>
          </a:p>
          <a:p>
            <a:r>
              <a:rPr lang="en-US" dirty="0"/>
              <a:t>Can shock ionize ambient hydrogen to a mm scale radius?</a:t>
            </a:r>
          </a:p>
          <a:p>
            <a:r>
              <a:rPr lang="en-US" dirty="0"/>
              <a:t>Ionizing collisions from expanding plasma ions?</a:t>
            </a:r>
          </a:p>
          <a:p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DF68EB4-EEDC-0DE8-8F09-1D1D641146EB}"/>
              </a:ext>
            </a:extLst>
          </p:cNvPr>
          <p:cNvCxnSpPr/>
          <p:nvPr/>
        </p:nvCxnSpPr>
        <p:spPr>
          <a:xfrm>
            <a:off x="587829" y="1363057"/>
            <a:ext cx="1076597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B50F93-57F0-9667-77F7-2F8C78882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E732-0717-6446-9ED2-699971E9875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5090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62C9D-A799-D2B3-44A9-A576EFFD4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Collsionless</a:t>
            </a:r>
            <a:r>
              <a:rPr lang="en-US" dirty="0"/>
              <a:t> shock formation requirements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034036-1EA7-E509-FBAC-C00ACC6BF2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Met in the higher gas pressures experiments</a:t>
                </a:r>
              </a:p>
              <a:p>
                <a:pPr lvl="1"/>
                <a:r>
                  <a:rPr lang="en-US" dirty="0"/>
                  <a:t>Very hot electrons</a:t>
                </a:r>
              </a:p>
              <a:p>
                <a:pPr lvl="1"/>
                <a:r>
                  <a:rPr lang="en-US" dirty="0"/>
                  <a:t>Large electron </a:t>
                </a:r>
                <a:r>
                  <a:rPr lang="en-US" dirty="0" err="1"/>
                  <a:t>mfp</a:t>
                </a:r>
                <a:endParaRPr lang="en-US" dirty="0"/>
              </a:p>
              <a:p>
                <a:pPr lvl="1"/>
                <a:r>
                  <a:rPr lang="en-US" dirty="0"/>
                  <a:t>Shock speed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𝑠𝑒𝑐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Large Mach number 30 to 10</a:t>
                </a:r>
              </a:p>
              <a:p>
                <a:pPr lvl="1"/>
                <a:r>
                  <a:rPr lang="en-US" dirty="0"/>
                  <a:t>Shock formation distance c/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200 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𝑢𝑚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Shock formation time 10’s 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𝑝𝑖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034036-1EA7-E509-FBAC-C00ACC6BF2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60C5F7F-12DC-E239-4D8E-0086FF7E00A2}"/>
              </a:ext>
            </a:extLst>
          </p:cNvPr>
          <p:cNvCxnSpPr/>
          <p:nvPr/>
        </p:nvCxnSpPr>
        <p:spPr>
          <a:xfrm>
            <a:off x="587829" y="1363057"/>
            <a:ext cx="1076597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597446-0C01-194F-B65A-D827D6543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E732-0717-6446-9ED2-699971E9875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0469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93E51-4954-AFC9-1923-71CA43E45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Ionization of ambient surrounding gas, H2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939338-A823-067E-C01A-DA7C5BDF72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Difficult to fully beam ionize H2</a:t>
            </a:r>
          </a:p>
          <a:p>
            <a:pPr lvl="1"/>
            <a:r>
              <a:rPr lang="en-US" dirty="0"/>
              <a:t>First ionization 15.4 eV, second ionization 30 eV</a:t>
            </a:r>
          </a:p>
          <a:p>
            <a:pPr lvl="1"/>
            <a:r>
              <a:rPr lang="en-US" dirty="0"/>
              <a:t>Direct e-beam ionization estimate ∼50%, H</a:t>
            </a:r>
            <a:r>
              <a:rPr lang="en-US" baseline="-25000" dirty="0"/>
              <a:t>2</a:t>
            </a:r>
            <a:r>
              <a:rPr lang="en-US" baseline="30000" dirty="0"/>
              <a:t>+</a:t>
            </a:r>
            <a:endParaRPr lang="en-US" dirty="0"/>
          </a:p>
          <a:p>
            <a:r>
              <a:rPr lang="en-US" dirty="0"/>
              <a:t>Ionization of surrounding gas</a:t>
            </a:r>
          </a:p>
          <a:p>
            <a:pPr lvl="1"/>
            <a:r>
              <a:rPr lang="en-US" dirty="0"/>
              <a:t>Shock field partially ionize surrounding gas.</a:t>
            </a:r>
          </a:p>
          <a:p>
            <a:pPr lvl="1"/>
            <a:r>
              <a:rPr lang="en-US" dirty="0"/>
              <a:t>Collisional ionization from expanding ions (H</a:t>
            </a:r>
            <a:r>
              <a:rPr lang="en-US" baseline="30000" dirty="0"/>
              <a:t>+</a:t>
            </a:r>
            <a:r>
              <a:rPr lang="en-US" dirty="0"/>
              <a:t>, H</a:t>
            </a:r>
            <a:r>
              <a:rPr lang="en-US" baseline="-25000" dirty="0"/>
              <a:t>2</a:t>
            </a:r>
            <a:r>
              <a:rPr lang="en-US" baseline="30000" dirty="0"/>
              <a:t>+</a:t>
            </a:r>
            <a:r>
              <a:rPr lang="en-US" dirty="0"/>
              <a:t>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8AE5A11-29CA-EA63-7F8F-882778A3521A}"/>
              </a:ext>
            </a:extLst>
          </p:cNvPr>
          <p:cNvCxnSpPr/>
          <p:nvPr/>
        </p:nvCxnSpPr>
        <p:spPr>
          <a:xfrm>
            <a:off x="587829" y="1363057"/>
            <a:ext cx="1076597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23D9AA-F3AF-CB8D-535F-97F43A8F0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E732-0717-6446-9ED2-699971E9875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888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929C26A-0464-BA41-990E-E19527C4561E}"/>
              </a:ext>
            </a:extLst>
          </p:cNvPr>
          <p:cNvSpPr txBox="1"/>
          <p:nvPr/>
        </p:nvSpPr>
        <p:spPr>
          <a:xfrm>
            <a:off x="3397564" y="3024908"/>
            <a:ext cx="292195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 T=1 keV, L=1 mm</a:t>
            </a:r>
          </a:p>
          <a:p>
            <a:r>
              <a:rPr lang="en-US" sz="2400" dirty="0">
                <a:highlight>
                  <a:srgbClr val="FFFF00"/>
                </a:highlight>
              </a:rPr>
              <a:t>T</a:t>
            </a:r>
            <a:r>
              <a:rPr lang="en-US" sz="2400" baseline="-25000" dirty="0">
                <a:highlight>
                  <a:srgbClr val="FFFF00"/>
                </a:highlight>
              </a:rPr>
              <a:t>D</a:t>
            </a:r>
            <a:r>
              <a:rPr lang="en-US" sz="2400" dirty="0">
                <a:highlight>
                  <a:srgbClr val="FFFF00"/>
                </a:highlight>
              </a:rPr>
              <a:t>=76 us</a:t>
            </a:r>
          </a:p>
          <a:p>
            <a:endParaRPr lang="en-US" sz="2400" dirty="0"/>
          </a:p>
          <a:p>
            <a:r>
              <a:rPr lang="en-US" sz="2400" dirty="0"/>
              <a:t>For T=10 keV, L=1 mm</a:t>
            </a:r>
          </a:p>
          <a:p>
            <a:r>
              <a:rPr lang="en-US" sz="2400" dirty="0">
                <a:highlight>
                  <a:srgbClr val="FFFF00"/>
                </a:highlight>
              </a:rPr>
              <a:t>T</a:t>
            </a:r>
            <a:r>
              <a:rPr lang="en-US" sz="2400" baseline="-25000" dirty="0">
                <a:highlight>
                  <a:srgbClr val="FFFF00"/>
                </a:highlight>
              </a:rPr>
              <a:t>D</a:t>
            </a:r>
            <a:r>
              <a:rPr lang="en-US" sz="2400" dirty="0">
                <a:highlight>
                  <a:srgbClr val="FFFF00"/>
                </a:highlight>
              </a:rPr>
              <a:t>=204 </a:t>
            </a:r>
            <a:r>
              <a:rPr lang="en-US" sz="2400" dirty="0" err="1">
                <a:highlight>
                  <a:srgbClr val="FFFF00"/>
                </a:highlight>
              </a:rPr>
              <a:t>ms</a:t>
            </a:r>
            <a:r>
              <a:rPr lang="en-US" sz="2400" dirty="0">
                <a:highlight>
                  <a:srgbClr val="FFFF00"/>
                </a:highlight>
              </a:rPr>
              <a:t> </a:t>
            </a:r>
          </a:p>
          <a:p>
            <a:r>
              <a:rPr lang="en-US" sz="2400" dirty="0"/>
              <a:t> </a:t>
            </a:r>
          </a:p>
          <a:p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DCBBF5-C20E-DC4F-8E0B-2A11337918EE}"/>
              </a:ext>
            </a:extLst>
          </p:cNvPr>
          <p:cNvSpPr txBox="1"/>
          <p:nvPr/>
        </p:nvSpPr>
        <p:spPr>
          <a:xfrm>
            <a:off x="3220368" y="5471731"/>
            <a:ext cx="3802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Does not depend on density!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FE3E669-4B7B-8540-98F7-2253572413E3}"/>
                  </a:ext>
                </a:extLst>
              </p:cNvPr>
              <p:cNvSpPr txBox="1"/>
              <p:nvPr/>
            </p:nvSpPr>
            <p:spPr>
              <a:xfrm>
                <a:off x="3187261" y="2418998"/>
                <a:ext cx="4445000" cy="3831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=5.2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sSup>
                      <m:sSupPr>
                        <m:ctrlPr>
                          <a:rPr lang="en-US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−5</m:t>
                        </m:r>
                      </m:sup>
                    </m:sSup>
                  </m:oMath>
                </a14:m>
                <a:r>
                  <a:rPr lang="en-US" sz="2400" dirty="0"/>
                  <a:t>Zln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3/2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FE3E669-4B7B-8540-98F7-2253572413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7261" y="2418998"/>
                <a:ext cx="4445000" cy="383118"/>
              </a:xfrm>
              <a:prstGeom prst="rect">
                <a:avLst/>
              </a:prstGeom>
              <a:blipFill>
                <a:blip r:embed="rId2"/>
                <a:stretch>
                  <a:fillRect l="-2571" t="-19355" b="-483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55F516E-D3EA-2445-8333-6E617DE698EC}"/>
                  </a:ext>
                </a:extLst>
              </p:cNvPr>
              <p:cNvSpPr txBox="1"/>
              <p:nvPr/>
            </p:nvSpPr>
            <p:spPr>
              <a:xfrm>
                <a:off x="3397564" y="1826874"/>
                <a:ext cx="172412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sz="2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dirty="0">
                              <a:latin typeface="Cambria Math" panose="02040503050406030204" pitchFamily="18" charset="0"/>
                            </a:rPr>
                            <m:t>μ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24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55F516E-D3EA-2445-8333-6E617DE698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7564" y="1826874"/>
                <a:ext cx="1724126" cy="369332"/>
              </a:xfrm>
              <a:prstGeom prst="rect">
                <a:avLst/>
              </a:prstGeom>
              <a:blipFill>
                <a:blip r:embed="rId4"/>
                <a:stretch>
                  <a:fillRect l="-3676" r="-3676" b="-31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85D0D713-B2F9-9B4D-A0C2-DD303655EA3E}"/>
              </a:ext>
            </a:extLst>
          </p:cNvPr>
          <p:cNvSpPr txBox="1"/>
          <p:nvPr/>
        </p:nvSpPr>
        <p:spPr>
          <a:xfrm>
            <a:off x="2237955" y="770222"/>
            <a:ext cx="61331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/>
              <a:t>Magnetic diffusion time is very long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602C3F-7FED-4345-B1FA-20ACBB6FE7CF}"/>
              </a:ext>
            </a:extLst>
          </p:cNvPr>
          <p:cNvSpPr txBox="1"/>
          <p:nvPr/>
        </p:nvSpPr>
        <p:spPr>
          <a:xfrm>
            <a:off x="6515423" y="2340451"/>
            <a:ext cx="13746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resistivity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20BFA0-8C83-15EE-6857-CC6A54C0E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E732-0717-6446-9ED2-699971E9875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336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2449058-A5C6-4E8D-7F5E-400A03765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065" y="1946837"/>
            <a:ext cx="6426200" cy="4876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829B2B-4B5D-7C33-26F9-021BC2417B52}"/>
              </a:ext>
            </a:extLst>
          </p:cNvPr>
          <p:cNvSpPr txBox="1"/>
          <p:nvPr/>
        </p:nvSpPr>
        <p:spPr>
          <a:xfrm>
            <a:off x="8757398" y="2540233"/>
            <a:ext cx="26020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</a:t>
            </a:r>
            <a:r>
              <a:rPr lang="en-US" baseline="-25000" dirty="0" err="1"/>
              <a:t>max</a:t>
            </a:r>
            <a:r>
              <a:rPr lang="en-US" dirty="0"/>
              <a:t> = (a</a:t>
            </a:r>
            <a:r>
              <a:rPr lang="en-US" baseline="-25000" dirty="0"/>
              <a:t>i</a:t>
            </a:r>
            <a:r>
              <a:rPr lang="en-US" dirty="0"/>
              <a:t>/3)</a:t>
            </a:r>
            <a:r>
              <a:rPr lang="en-US" baseline="30000" dirty="0"/>
              <a:t>1/2 </a:t>
            </a:r>
            <a:r>
              <a:rPr lang="en-US" dirty="0" err="1"/>
              <a:t>w</a:t>
            </a:r>
            <a:r>
              <a:rPr lang="en-US" baseline="-25000" dirty="0" err="1"/>
              <a:t>pi</a:t>
            </a:r>
            <a:r>
              <a:rPr lang="en-US" dirty="0"/>
              <a:t>/c </a:t>
            </a:r>
          </a:p>
          <a:p>
            <a:endParaRPr lang="en-US" dirty="0"/>
          </a:p>
          <a:p>
            <a:r>
              <a:rPr lang="en-US" dirty="0"/>
              <a:t>= (f)</a:t>
            </a:r>
            <a:r>
              <a:rPr lang="en-US" baseline="30000" dirty="0"/>
              <a:t>1/2</a:t>
            </a:r>
            <a:r>
              <a:rPr lang="en-US" dirty="0"/>
              <a:t> (a</a:t>
            </a:r>
            <a:r>
              <a:rPr lang="en-US" baseline="-25000" dirty="0"/>
              <a:t>i</a:t>
            </a:r>
            <a:r>
              <a:rPr lang="en-US" dirty="0"/>
              <a:t>/3)</a:t>
            </a:r>
            <a:r>
              <a:rPr lang="en-US" baseline="30000" dirty="0"/>
              <a:t>1/2 </a:t>
            </a:r>
            <a:r>
              <a:rPr lang="en-US" dirty="0" err="1"/>
              <a:t>w</a:t>
            </a:r>
            <a:r>
              <a:rPr lang="en-US" baseline="-25000" dirty="0" err="1"/>
              <a:t>pi</a:t>
            </a:r>
            <a:r>
              <a:rPr lang="en-US" dirty="0"/>
              <a:t>/c </a:t>
            </a:r>
          </a:p>
          <a:p>
            <a:endParaRPr lang="en-US" dirty="0"/>
          </a:p>
          <a:p>
            <a:r>
              <a:rPr lang="en-US" dirty="0"/>
              <a:t>f is the ionization fraction correction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itle 1">
                <a:extLst>
                  <a:ext uri="{FF2B5EF4-FFF2-40B4-BE49-F238E27FC236}">
                    <a16:creationId xmlns:a16="http://schemas.microsoft.com/office/drawing/2014/main" id="{010D0BAB-867B-3C4B-1E4B-2189513F3C1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5"/>
                <a:ext cx="10515600" cy="1325563"/>
              </a:xfrm>
            </p:spPr>
            <p:txBody>
              <a:bodyPr>
                <a:normAutofit/>
              </a:bodyPr>
              <a:lstStyle/>
              <a:p>
                <a:r>
                  <a:rPr lang="en-US" sz="3600" dirty="0"/>
                  <a:t>Wavelength of structure is proportional to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1/</m:t>
                    </m:r>
                    <m:rad>
                      <m:radPr>
                        <m:degHide m:val="on"/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rad>
                  </m:oMath>
                </a14:m>
                <a:r>
                  <a:rPr lang="en-US" sz="3600" dirty="0"/>
                  <a:t>, k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</m:oMath>
                </a14:m>
                <a:br>
                  <a:rPr lang="en-US" sz="3600" dirty="0"/>
                </a:br>
                <a:r>
                  <a:rPr lang="en-US" sz="3600" dirty="0"/>
                  <a:t>  </a:t>
                </a:r>
              </a:p>
            </p:txBody>
          </p:sp>
        </mc:Choice>
        <mc:Fallback xmlns="">
          <p:sp>
            <p:nvSpPr>
              <p:cNvPr id="9" name="Title 1">
                <a:extLst>
                  <a:ext uri="{FF2B5EF4-FFF2-40B4-BE49-F238E27FC236}">
                    <a16:creationId xmlns:a16="http://schemas.microsoft.com/office/drawing/2014/main" id="{010D0BAB-867B-3C4B-1E4B-2189513F3C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5"/>
                <a:ext cx="10515600" cy="1325563"/>
              </a:xfrm>
              <a:blipFill>
                <a:blip r:embed="rId3"/>
                <a:stretch>
                  <a:fillRect l="-1809" t="-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B50CE3A1-1A0D-FD90-8721-0A03205BA5CD}"/>
              </a:ext>
            </a:extLst>
          </p:cNvPr>
          <p:cNvSpPr txBox="1"/>
          <p:nvPr/>
        </p:nvSpPr>
        <p:spPr>
          <a:xfrm>
            <a:off x="1436065" y="1422963"/>
            <a:ext cx="7664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Measured filament wavelength verses full ionization density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7FFDC4A-0D79-85BB-104D-2ADBE3CFF07D}"/>
              </a:ext>
            </a:extLst>
          </p:cNvPr>
          <p:cNvCxnSpPr/>
          <p:nvPr/>
        </p:nvCxnSpPr>
        <p:spPr>
          <a:xfrm>
            <a:off x="587829" y="1363057"/>
            <a:ext cx="1076597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1A5B3DDF-5F42-DC86-F183-7FB8731277C9}"/>
              </a:ext>
            </a:extLst>
          </p:cNvPr>
          <p:cNvSpPr/>
          <p:nvPr/>
        </p:nvSpPr>
        <p:spPr>
          <a:xfrm>
            <a:off x="5415509" y="3033770"/>
            <a:ext cx="2248453" cy="790460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4B148E-0CE5-F6CD-4514-9616F1C2F808}"/>
              </a:ext>
            </a:extLst>
          </p:cNvPr>
          <p:cNvSpPr txBox="1"/>
          <p:nvPr/>
        </p:nvSpPr>
        <p:spPr>
          <a:xfrm>
            <a:off x="5404492" y="3355745"/>
            <a:ext cx="2330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Agrees with simulation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60AE16E-F803-2069-707D-56C4CDDA2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E732-0717-6446-9ED2-699971E9875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0146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9FF51-E285-6FA1-F7AB-02538E281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59499"/>
            <a:ext cx="10515600" cy="607148"/>
          </a:xfrm>
        </p:spPr>
        <p:txBody>
          <a:bodyPr>
            <a:normAutofit/>
          </a:bodyPr>
          <a:lstStyle/>
          <a:p>
            <a:r>
              <a:rPr lang="en-US" sz="3600" dirty="0"/>
              <a:t>Temperature anisotropy verses time in PIC</a:t>
            </a:r>
          </a:p>
        </p:txBody>
      </p:sp>
      <p:sp>
        <p:nvSpPr>
          <p:cNvPr id="4" name="AutoShape 2" descr="evd_and_T_perp.pdf">
            <a:extLst>
              <a:ext uri="{FF2B5EF4-FFF2-40B4-BE49-F238E27FC236}">
                <a16:creationId xmlns:a16="http://schemas.microsoft.com/office/drawing/2014/main" id="{BF54A6BB-CBFF-C2C5-F37E-9C05E306B1B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BD70B4-90EA-00BD-D72A-C6E60845C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971" y="2029895"/>
            <a:ext cx="4726141" cy="42906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FB31C0-2A00-E3D0-29D3-749D508E2F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7678" y="2029895"/>
            <a:ext cx="4726142" cy="427603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1C3EE1D-3BC4-9D9A-63CD-BAAC56919EEC}"/>
              </a:ext>
            </a:extLst>
          </p:cNvPr>
          <p:cNvSpPr txBox="1">
            <a:spLocks/>
          </p:cNvSpPr>
          <p:nvPr/>
        </p:nvSpPr>
        <p:spPr>
          <a:xfrm>
            <a:off x="838200" y="17783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Simulation work in progress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4F44F7-95F2-70DA-7975-8DD554FA2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E732-0717-6446-9ED2-699971E9875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7795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AD8D3B-3CB5-1C40-6E66-6034684F8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82" y="2190589"/>
            <a:ext cx="5095486" cy="38480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2605F6-4A5C-D1A0-6C40-6327FE26C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7768" y="2202166"/>
            <a:ext cx="5120605" cy="36546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5C800DB-443C-634D-1E53-6819BBCC803A}"/>
              </a:ext>
            </a:extLst>
          </p:cNvPr>
          <p:cNvSpPr txBox="1"/>
          <p:nvPr/>
        </p:nvSpPr>
        <p:spPr>
          <a:xfrm>
            <a:off x="1391611" y="496241"/>
            <a:ext cx="8149988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PIC simulation of B field</a:t>
            </a:r>
          </a:p>
          <a:p>
            <a:r>
              <a:rPr lang="en-US" sz="3200" dirty="0"/>
              <a:t>As plasma cools the wavelength of B field grows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2A021-9B5D-8147-EF69-5675C0277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E732-0717-6446-9ED2-699971E9875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8232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20CC3-18A0-D10C-1FD2-CB1A3E100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Wavenumber approximately the same in simulation, experiment and theory</a:t>
            </a:r>
          </a:p>
        </p:txBody>
      </p:sp>
      <p:pic>
        <p:nvPicPr>
          <p:cNvPr id="4" name="b_theta_lineout_fft_048.pdf" descr="b_theta_lineout_fft_048.pdf">
            <a:extLst>
              <a:ext uri="{FF2B5EF4-FFF2-40B4-BE49-F238E27FC236}">
                <a16:creationId xmlns:a16="http://schemas.microsoft.com/office/drawing/2014/main" id="{A281219D-4334-F2B3-93C0-054891D6D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8005" y="2061078"/>
            <a:ext cx="2729145" cy="379417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k~2.3 ωpi/c">
            <a:extLst>
              <a:ext uri="{FF2B5EF4-FFF2-40B4-BE49-F238E27FC236}">
                <a16:creationId xmlns:a16="http://schemas.microsoft.com/office/drawing/2014/main" id="{08522E38-C2E5-96D2-94D1-DC3A80C5F919}"/>
              </a:ext>
            </a:extLst>
          </p:cNvPr>
          <p:cNvSpPr txBox="1"/>
          <p:nvPr/>
        </p:nvSpPr>
        <p:spPr>
          <a:xfrm>
            <a:off x="7221689" y="2700019"/>
            <a:ext cx="1257717" cy="4616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r>
              <a:rPr lang="en-US" dirty="0"/>
              <a:t>k∼</a:t>
            </a:r>
            <a:r>
              <a:rPr dirty="0"/>
              <a:t>2.3 </a:t>
            </a:r>
            <a:r>
              <a:rPr dirty="0" err="1"/>
              <a:t>ω</a:t>
            </a:r>
            <a:r>
              <a:rPr baseline="-5999" dirty="0" err="1"/>
              <a:t>pi</a:t>
            </a:r>
            <a:r>
              <a:rPr dirty="0"/>
              <a:t>/c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C828DB-2497-9547-3133-E72D1FDE8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656" y="1893694"/>
            <a:ext cx="5120605" cy="3654626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4587433-08BF-68A9-C7EB-5573BD062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E732-0717-6446-9ED2-699971E9875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2361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A2871E9-17DA-3D4D-A609-4C83107F869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727363" y="259774"/>
                <a:ext cx="10151918" cy="1714500"/>
              </a:xfrm>
            </p:spPr>
            <p:txBody>
              <a:bodyPr>
                <a:noAutofit/>
              </a:bodyPr>
              <a:lstStyle/>
              <a:p>
                <a:r>
                  <a:rPr lang="en-US" sz="3200" dirty="0"/>
                  <a:t>Electromagnetic Dispersion Relation For Multi-species plasma including drifts. By Davidson</a:t>
                </a:r>
                <a:br>
                  <a:rPr lang="en-US" sz="3200" dirty="0"/>
                </a:br>
                <a:br>
                  <a:rPr lang="en-US" sz="3200" dirty="0"/>
                </a:br>
                <a:r>
                  <a:rPr lang="en-US" sz="1800" dirty="0"/>
                  <a:t>k ⏊ E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1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en-US" sz="1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1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sz="18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sz="18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sz="18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p>
                            <m:r>
                              <a:rPr lang="en-US" sz="18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18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A2871E9-17DA-3D4D-A609-4C83107F869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27363" y="259774"/>
                <a:ext cx="10151918" cy="1714500"/>
              </a:xfrm>
              <a:blipFill>
                <a:blip r:embed="rId3"/>
                <a:stretch>
                  <a:fillRect l="-1500" t="-10294" b="-51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1457C379-0C3D-3246-BADC-7DE67F0AF9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559773"/>
            <a:ext cx="5118100" cy="1866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665A93-9914-3145-AD5A-C1B33B8E98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4450340"/>
            <a:ext cx="4838700" cy="1930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7756A1-4081-054E-89E8-854BCA7352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3559" y="3406630"/>
            <a:ext cx="5041900" cy="15621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C25BFA-0D3C-C5B9-0958-91AE8380C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E732-0717-6446-9ED2-699971E9875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764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7652F-9E58-6B43-E190-CFAAB6AB6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 of heat removal in PWFA’s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859695-FB45-164C-E0D2-AFE8CDFDAF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the best case all the beam energy is deposited into the wake creating a very high temperature plasma</a:t>
            </a:r>
          </a:p>
          <a:p>
            <a:r>
              <a:rPr lang="en-US" dirty="0"/>
              <a:t>This energy will have to be removed before the next beam cycle</a:t>
            </a:r>
          </a:p>
          <a:p>
            <a:r>
              <a:rPr lang="en-US" dirty="0"/>
              <a:t>FACET I beam parameters</a:t>
            </a:r>
          </a:p>
          <a:p>
            <a:pPr lvl="1"/>
            <a:r>
              <a:rPr lang="en-US" dirty="0"/>
              <a:t>20 GeV</a:t>
            </a:r>
          </a:p>
          <a:p>
            <a:pPr lvl="1"/>
            <a:r>
              <a:rPr lang="en-US" dirty="0"/>
              <a:t>20 kA</a:t>
            </a:r>
          </a:p>
          <a:p>
            <a:pPr lvl="1"/>
            <a:r>
              <a:rPr lang="en-US" dirty="0"/>
              <a:t>2 </a:t>
            </a:r>
            <a:r>
              <a:rPr lang="en-US" dirty="0" err="1"/>
              <a:t>nC</a:t>
            </a:r>
            <a:r>
              <a:rPr lang="en-US" dirty="0"/>
              <a:t> (approximately 40 joules deposited into wake)</a:t>
            </a:r>
          </a:p>
          <a:p>
            <a:r>
              <a:rPr lang="en-US" b="1" i="1" dirty="0"/>
              <a:t>Interesting physics of the filamentation instability of the remaining hot plasma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357869D-C81E-BAB9-7376-59FCFDAFDEA0}"/>
              </a:ext>
            </a:extLst>
          </p:cNvPr>
          <p:cNvCxnSpPr/>
          <p:nvPr/>
        </p:nvCxnSpPr>
        <p:spPr>
          <a:xfrm>
            <a:off x="587829" y="1363057"/>
            <a:ext cx="1076597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43FE91-0B74-71CB-56CC-C0270A03D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E732-0717-6446-9ED2-699971E9875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0465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752E7-64E9-CA46-A08D-C682053B7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7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C. </a:t>
            </a:r>
            <a:r>
              <a:rPr lang="en-US" sz="4000" dirty="0" err="1"/>
              <a:t>Ruyer’s</a:t>
            </a:r>
            <a:r>
              <a:rPr lang="en-US" sz="4000" dirty="0"/>
              <a:t> model of ion Weibel/filamentation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38F072-BA00-7F4B-BBA6-893239FE3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809" y="1347431"/>
            <a:ext cx="3162045" cy="8341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807959-195D-E14A-8A3B-6A1D7B6EA958}"/>
              </a:ext>
            </a:extLst>
          </p:cNvPr>
          <p:cNvSpPr txBox="1"/>
          <p:nvPr/>
        </p:nvSpPr>
        <p:spPr>
          <a:xfrm>
            <a:off x="838200" y="1576388"/>
            <a:ext cx="21478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Dispersion relation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27AE17-FDA0-1C4A-86E0-BC1048151E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1709" y="1872136"/>
            <a:ext cx="5260477" cy="11782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AB33CC9-5368-0C4A-8821-DA76F2A0B88E}"/>
              </a:ext>
            </a:extLst>
          </p:cNvPr>
          <p:cNvSpPr txBox="1"/>
          <p:nvPr/>
        </p:nvSpPr>
        <p:spPr>
          <a:xfrm>
            <a:off x="769144" y="2266151"/>
            <a:ext cx="2223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Drifting Maxwellian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EB5F19-10A0-FB4F-9F91-AABF1CE532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9320" y="2999550"/>
            <a:ext cx="4990462" cy="7711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5B1CC9-2A66-6745-B74B-FFA7038F12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2518" y="3618032"/>
            <a:ext cx="3220606" cy="110319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81413EF-5EB4-974B-B071-2ACF7DE2F7E2}"/>
              </a:ext>
            </a:extLst>
          </p:cNvPr>
          <p:cNvSpPr txBox="1"/>
          <p:nvPr/>
        </p:nvSpPr>
        <p:spPr>
          <a:xfrm>
            <a:off x="838200" y="3139011"/>
            <a:ext cx="36193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Multi species dispersion relation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C50315-E796-1E49-9987-18CE8D195B99}"/>
              </a:ext>
            </a:extLst>
          </p:cNvPr>
          <p:cNvSpPr txBox="1"/>
          <p:nvPr/>
        </p:nvSpPr>
        <p:spPr>
          <a:xfrm>
            <a:off x="819944" y="3937964"/>
            <a:ext cx="36081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Species anisotropy and with drift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BED2F28-D8F1-734C-BBD4-52F00C08BB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3937" y="3200095"/>
            <a:ext cx="2181483" cy="38394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E0125F7-FCA1-240F-B4D3-B402F9A3E7E6}"/>
              </a:ext>
            </a:extLst>
          </p:cNvPr>
          <p:cNvSpPr txBox="1">
            <a:spLocks/>
          </p:cNvSpPr>
          <p:nvPr/>
        </p:nvSpPr>
        <p:spPr>
          <a:xfrm>
            <a:off x="838200" y="4718609"/>
            <a:ext cx="3848100" cy="6122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+mn-lt"/>
              </a:rPr>
              <a:t>First order approximation to Z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CD9696-3B06-7059-2F9E-CC741C675F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7589" y="4677379"/>
            <a:ext cx="4176996" cy="8179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F0284A-86FC-8D93-CDCD-81D473DCF7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6482" y="5497174"/>
            <a:ext cx="2608982" cy="4537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F3B640-A99C-FE28-3D4C-B79733B3C1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40349" y="6206675"/>
            <a:ext cx="1933501" cy="3908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E0973B1-3DEB-066C-D996-D22687DB322A}"/>
              </a:ext>
            </a:extLst>
          </p:cNvPr>
          <p:cNvSpPr txBox="1"/>
          <p:nvPr/>
        </p:nvSpPr>
        <p:spPr>
          <a:xfrm>
            <a:off x="7974443" y="5581578"/>
            <a:ext cx="11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Electrons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E9E56C-974A-55BA-775F-1500A2D045B9}"/>
              </a:ext>
            </a:extLst>
          </p:cNvPr>
          <p:cNvSpPr txBox="1"/>
          <p:nvPr/>
        </p:nvSpPr>
        <p:spPr>
          <a:xfrm>
            <a:off x="7839364" y="6224889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Ions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CAECAB2-C0A8-47A3-8051-44A90C212461}"/>
              </a:ext>
            </a:extLst>
          </p:cNvPr>
          <p:cNvCxnSpPr/>
          <p:nvPr/>
        </p:nvCxnSpPr>
        <p:spPr>
          <a:xfrm>
            <a:off x="587829" y="1363057"/>
            <a:ext cx="1076597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8634211-3321-2008-EE13-94BC01E12D00}"/>
              </a:ext>
            </a:extLst>
          </p:cNvPr>
          <p:cNvSpPr txBox="1"/>
          <p:nvPr/>
        </p:nvSpPr>
        <p:spPr>
          <a:xfrm>
            <a:off x="9613937" y="1460505"/>
            <a:ext cx="1488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PoP</a:t>
            </a:r>
            <a:r>
              <a:rPr lang="en-US" dirty="0"/>
              <a:t> 22 (2015)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EF19AFF0-C86B-1207-4EAA-61E68551D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E732-0717-6446-9ED2-699971E9875C}" type="slidenum">
              <a:rPr lang="en-US" smtClean="0"/>
              <a:t>20</a:t>
            </a:fld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D6F993C-FC65-2D2D-FDC5-BB4436E74B5E}"/>
              </a:ext>
            </a:extLst>
          </p:cNvPr>
          <p:cNvSpPr/>
          <p:nvPr/>
        </p:nvSpPr>
        <p:spPr>
          <a:xfrm>
            <a:off x="4428048" y="3679508"/>
            <a:ext cx="2936092" cy="886725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2714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62539C4-5675-22B7-78D0-78182C98891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For growing instability, anisotropy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/>
                  <a:t>&gt;0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62539C4-5675-22B7-78D0-78182C9889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256795B-5CBF-4C9C-DEDA-A8BC6CD9EF63}"/>
              </a:ext>
            </a:extLst>
          </p:cNvPr>
          <p:cNvSpPr txBox="1"/>
          <p:nvPr/>
        </p:nvSpPr>
        <p:spPr>
          <a:xfrm>
            <a:off x="2123767" y="2074606"/>
            <a:ext cx="2009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Electron anisotropy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FB04FB3-3172-ECFB-BA0E-FFAB006B59D8}"/>
                  </a:ext>
                </a:extLst>
              </p:cNvPr>
              <p:cNvSpPr txBox="1"/>
              <p:nvPr/>
            </p:nvSpPr>
            <p:spPr>
              <a:xfrm>
                <a:off x="3986980" y="1942486"/>
                <a:ext cx="2993924" cy="63357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b="0" i="1" baseline="-25000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𝑒𝑥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𝑒𝑦</m:t>
                              </m:r>
                            </m:sub>
                          </m:sSub>
                        </m:den>
                      </m:f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−1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FB04FB3-3172-ECFB-BA0E-FFAB006B59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6980" y="1942486"/>
                <a:ext cx="2993924" cy="633571"/>
              </a:xfrm>
              <a:prstGeom prst="rect">
                <a:avLst/>
              </a:prstGeom>
              <a:blipFill>
                <a:blip r:embed="rId4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E657C34-5CCB-7895-1116-87E96F84A0E3}"/>
                  </a:ext>
                </a:extLst>
              </p:cNvPr>
              <p:cNvSpPr txBox="1"/>
              <p:nvPr/>
            </p:nvSpPr>
            <p:spPr>
              <a:xfrm>
                <a:off x="5072556" y="2783031"/>
                <a:ext cx="984116" cy="2989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𝑒𝑦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E657C34-5CCB-7895-1116-87E96F84A0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2556" y="2783031"/>
                <a:ext cx="984116" cy="298928"/>
              </a:xfrm>
              <a:prstGeom prst="rect">
                <a:avLst/>
              </a:prstGeom>
              <a:blipFill>
                <a:blip r:embed="rId5"/>
                <a:stretch>
                  <a:fillRect l="-5063" r="-1266"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10BE7C80-185A-F613-EB1E-3E435FF78D54}"/>
              </a:ext>
            </a:extLst>
          </p:cNvPr>
          <p:cNvSpPr txBox="1"/>
          <p:nvPr/>
        </p:nvSpPr>
        <p:spPr>
          <a:xfrm>
            <a:off x="2122100" y="2747829"/>
            <a:ext cx="2364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PIC phase mixing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817340-F483-71C1-09C4-0DBFF72DE0AC}"/>
              </a:ext>
            </a:extLst>
          </p:cNvPr>
          <p:cNvSpPr txBox="1"/>
          <p:nvPr/>
        </p:nvSpPr>
        <p:spPr>
          <a:xfrm>
            <a:off x="2122100" y="3471583"/>
            <a:ext cx="3730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Electrons expand at sound speed ∼ C</a:t>
            </a:r>
            <a:r>
              <a:rPr lang="en-US" baseline="-25000" dirty="0"/>
              <a:t>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BD040DB-F41B-5178-D639-61741DE61803}"/>
                  </a:ext>
                </a:extLst>
              </p:cNvPr>
              <p:cNvSpPr txBox="1"/>
              <p:nvPr/>
            </p:nvSpPr>
            <p:spPr>
              <a:xfrm>
                <a:off x="5643715" y="4034985"/>
                <a:ext cx="3146324" cy="6588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baseline="-25000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sSubSup>
                          <m:sSub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𝑒𝑦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sSub>
                          <m:sSub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𝑒𝑥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𝑒𝑥</m:t>
                            </m:r>
                          </m:sub>
                        </m:sSub>
                      </m:num>
                      <m:den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𝑀</m:t>
                        </m:r>
                      </m:den>
                    </m:f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𝑀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BD040DB-F41B-5178-D639-61741DE618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3715" y="4034985"/>
                <a:ext cx="3146324" cy="658898"/>
              </a:xfrm>
              <a:prstGeom prst="rect">
                <a:avLst/>
              </a:prstGeom>
              <a:blipFill>
                <a:blip r:embed="rId6"/>
                <a:stretch>
                  <a:fillRect l="-2410" b="-9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CC8849F-1D67-A0D0-69E8-BF64CD2ABC1B}"/>
                  </a:ext>
                </a:extLst>
              </p:cNvPr>
              <p:cNvSpPr txBox="1"/>
              <p:nvPr/>
            </p:nvSpPr>
            <p:spPr>
              <a:xfrm>
                <a:off x="5670754" y="4988011"/>
                <a:ext cx="3076098" cy="66127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sSubSup>
                          <m:sSub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𝑖𝑦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𝑀</m:t>
                        </m:r>
                      </m:num>
                      <m:den>
                        <m:sSub>
                          <m:sSub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𝑖𝑦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𝑒𝑥</m:t>
                            </m:r>
                          </m:sub>
                        </m:sSub>
                      </m:num>
                      <m:den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𝑀</m:t>
                        </m:r>
                      </m:den>
                    </m:f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𝑒𝑥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𝑖𝑦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CC8849F-1D67-A0D0-69E8-BF64CD2ABC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0754" y="4988011"/>
                <a:ext cx="3076098" cy="661271"/>
              </a:xfrm>
              <a:prstGeom prst="rect">
                <a:avLst/>
              </a:prstGeom>
              <a:blipFill>
                <a:blip r:embed="rId7"/>
                <a:stretch>
                  <a:fillRect l="-2469" r="-1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21B0541E-7E09-7ECC-0947-30FA5ACA2F50}"/>
              </a:ext>
            </a:extLst>
          </p:cNvPr>
          <p:cNvSpPr txBox="1"/>
          <p:nvPr/>
        </p:nvSpPr>
        <p:spPr>
          <a:xfrm>
            <a:off x="1773222" y="5136087"/>
            <a:ext cx="27131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 </a:t>
            </a:r>
            <a:r>
              <a:rPr lang="en-US" i="1" dirty="0"/>
              <a:t>initial</a:t>
            </a:r>
            <a:r>
              <a:rPr lang="en-US" dirty="0"/>
              <a:t> ion anisotropy.</a:t>
            </a:r>
          </a:p>
          <a:p>
            <a:r>
              <a:rPr lang="en-US" dirty="0"/>
              <a:t>Large growth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513272-14C5-AD3B-665A-99BD1404D1BF}"/>
              </a:ext>
            </a:extLst>
          </p:cNvPr>
          <p:cNvSpPr txBox="1"/>
          <p:nvPr/>
        </p:nvSpPr>
        <p:spPr>
          <a:xfrm>
            <a:off x="1228054" y="4108442"/>
            <a:ext cx="3762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Very weak </a:t>
            </a:r>
            <a:r>
              <a:rPr lang="en-US" i="1" dirty="0"/>
              <a:t>initial </a:t>
            </a:r>
            <a:r>
              <a:rPr lang="en-US" dirty="0"/>
              <a:t>electron anisotropy.</a:t>
            </a:r>
          </a:p>
          <a:p>
            <a:r>
              <a:rPr lang="en-US" dirty="0"/>
              <a:t>∼ 0 growth.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6A313F6-FFF8-7C84-6207-8FB0E45459C9}"/>
              </a:ext>
            </a:extLst>
          </p:cNvPr>
          <p:cNvCxnSpPr/>
          <p:nvPr/>
        </p:nvCxnSpPr>
        <p:spPr>
          <a:xfrm>
            <a:off x="587829" y="1363057"/>
            <a:ext cx="1076597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49729880-3AAD-6740-08DB-2ADB12591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E732-0717-6446-9ED2-699971E9875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1512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D0A6A-E2C1-3E42-B173-E9384294D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869"/>
            <a:ext cx="10515600" cy="1325563"/>
          </a:xfrm>
        </p:spPr>
        <p:txBody>
          <a:bodyPr/>
          <a:lstStyle/>
          <a:p>
            <a:r>
              <a:rPr lang="en-US" dirty="0"/>
              <a:t>More simplification. Growth rate for Ⲅ/</a:t>
            </a:r>
            <a:r>
              <a:rPr lang="en-US" dirty="0" err="1"/>
              <a:t>w</a:t>
            </a:r>
            <a:r>
              <a:rPr lang="en-US" baseline="-25000" dirty="0" err="1"/>
              <a:t>pi</a:t>
            </a:r>
            <a:r>
              <a:rPr lang="en-US" dirty="0"/>
              <a:t> &lt;&lt;1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1DE8D59-2B18-624E-9349-9FC571B4FBD7}"/>
                  </a:ext>
                </a:extLst>
              </p:cNvPr>
              <p:cNvSpPr txBox="1"/>
              <p:nvPr/>
            </p:nvSpPr>
            <p:spPr>
              <a:xfrm>
                <a:off x="2712026" y="1738158"/>
                <a:ext cx="5569527" cy="7968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Γ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𝑝𝑒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n-US" dirty="0"/>
                            <m:t>+</m:t>
                          </m:r>
                          <m:r>
                            <m:rPr>
                              <m:nor/>
                            </m:rPr>
                            <a:rPr lang="en-US" dirty="0">
                              <a:ea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𝑝𝑖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en-US" dirty="0"/>
                            <m:t>)</m:t>
                          </m:r>
                        </m:num>
                        <m:den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𝑝𝑒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+1)/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𝑡h𝑒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+1)/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𝑡h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)√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1DE8D59-2B18-624E-9349-9FC571B4FB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2026" y="1738158"/>
                <a:ext cx="5569527" cy="79682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447D208-5DDB-CA4E-A767-DC452FC87DE1}"/>
                  </a:ext>
                </a:extLst>
              </p:cNvPr>
              <p:cNvSpPr/>
              <p:nvPr/>
            </p:nvSpPr>
            <p:spPr>
              <a:xfrm>
                <a:off x="3734517" y="4031873"/>
                <a:ext cx="3768339" cy="4147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𝑝𝑒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+1)/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𝑡h𝑒</m:t>
                        </m:r>
                      </m:sub>
                    </m:sSub>
                  </m:oMath>
                </a14:m>
                <a:r>
                  <a:rPr lang="en-US" dirty="0"/>
                  <a:t> &lt;&lt;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𝑝𝑖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+1)/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𝑡h𝑖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447D208-5DDB-CA4E-A767-DC452FC87D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4517" y="4031873"/>
                <a:ext cx="3768339" cy="414729"/>
              </a:xfrm>
              <a:prstGeom prst="rect">
                <a:avLst/>
              </a:prstGeom>
              <a:blipFill>
                <a:blip r:embed="rId3"/>
                <a:stretch>
                  <a:fillRect l="-336" b="-1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3F7A7F6-5BD1-004C-9851-057130AA7D74}"/>
                  </a:ext>
                </a:extLst>
              </p:cNvPr>
              <p:cNvSpPr/>
              <p:nvPr/>
            </p:nvSpPr>
            <p:spPr>
              <a:xfrm>
                <a:off x="4845457" y="3576697"/>
                <a:ext cx="89819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3F7A7F6-5BD1-004C-9851-057130AA7D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5457" y="3576697"/>
                <a:ext cx="898195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3030B226-8ED6-5F4E-B193-127FA9687BE9}"/>
              </a:ext>
            </a:extLst>
          </p:cNvPr>
          <p:cNvSpPr txBox="1"/>
          <p:nvPr/>
        </p:nvSpPr>
        <p:spPr>
          <a:xfrm>
            <a:off x="2479963" y="2979777"/>
            <a:ext cx="6448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Another simplification; For isotropic electrons and cold drifting 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773CF56-CDF9-2443-B723-388AE66440DC}"/>
                  </a:ext>
                </a:extLst>
              </p:cNvPr>
              <p:cNvSpPr txBox="1"/>
              <p:nvPr/>
            </p:nvSpPr>
            <p:spPr>
              <a:xfrm>
                <a:off x="2479963" y="4810403"/>
                <a:ext cx="4419601" cy="796821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Γ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𝑝𝑖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en-US" dirty="0"/>
                            <m:t>)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+1)/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𝑡h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)√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773CF56-CDF9-2443-B723-388AE66440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9963" y="4810403"/>
                <a:ext cx="4419601" cy="7968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BDDE2FB4-99B5-554A-8D1F-F657D8F348C3}"/>
              </a:ext>
            </a:extLst>
          </p:cNvPr>
          <p:cNvSpPr txBox="1"/>
          <p:nvPr/>
        </p:nvSpPr>
        <p:spPr>
          <a:xfrm>
            <a:off x="7139354" y="5024147"/>
            <a:ext cx="4337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Initial growth rate of a very dynamic process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FA8CD9-8319-24D9-86B1-467068945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E732-0717-6446-9ED2-699971E9875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7607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91C76-E8D5-3B46-B20A-363047613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Ion Filamentation initial growth rate,</a:t>
            </a:r>
            <a:br>
              <a:rPr lang="en-US" sz="4000" dirty="0"/>
            </a:br>
            <a:r>
              <a:rPr lang="en-US" sz="4000" dirty="0"/>
              <a:t>a</a:t>
            </a:r>
            <a:r>
              <a:rPr lang="en-US" sz="4000" baseline="-25000" dirty="0"/>
              <a:t>i</a:t>
            </a:r>
            <a:r>
              <a:rPr lang="en-US" sz="4000" dirty="0"/>
              <a:t>=150, n</a:t>
            </a:r>
            <a:r>
              <a:rPr lang="en-US" sz="4000" baseline="-25000" dirty="0"/>
              <a:t>e0</a:t>
            </a:r>
            <a:r>
              <a:rPr lang="en-US" sz="4000" dirty="0"/>
              <a:t>=2x10</a:t>
            </a:r>
            <a:r>
              <a:rPr lang="en-US" sz="4000" baseline="30000" dirty="0"/>
              <a:t>18    </a:t>
            </a:r>
            <a:r>
              <a:rPr lang="en-US" sz="4000" dirty="0"/>
              <a:t>f =0.5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A9B911-E057-E444-9799-B99AED2D91C4}"/>
              </a:ext>
            </a:extLst>
          </p:cNvPr>
          <p:cNvSpPr txBox="1"/>
          <p:nvPr/>
        </p:nvSpPr>
        <p:spPr>
          <a:xfrm>
            <a:off x="5340927" y="5673842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 cm</a:t>
            </a:r>
            <a:r>
              <a:rPr lang="en-US" baseline="30000" dirty="0"/>
              <a:t>-1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46480B-531D-C641-9543-544CE0580264}"/>
              </a:ext>
            </a:extLst>
          </p:cNvPr>
          <p:cNvSpPr txBox="1"/>
          <p:nvPr/>
        </p:nvSpPr>
        <p:spPr>
          <a:xfrm>
            <a:off x="1091326" y="3304309"/>
            <a:ext cx="12820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growth rate</a:t>
            </a:r>
          </a:p>
          <a:p>
            <a:r>
              <a:rPr lang="en-US" dirty="0"/>
              <a:t>sec</a:t>
            </a:r>
            <a:r>
              <a:rPr lang="en-US" baseline="30000" dirty="0"/>
              <a:t>-1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8047CC-1787-5F41-8B97-3D2F1D40DAA8}"/>
              </a:ext>
            </a:extLst>
          </p:cNvPr>
          <p:cNvSpPr txBox="1"/>
          <p:nvPr/>
        </p:nvSpPr>
        <p:spPr>
          <a:xfrm>
            <a:off x="8931362" y="1996223"/>
            <a:ext cx="260200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</a:t>
            </a:r>
            <a:r>
              <a:rPr lang="en-US" baseline="-25000" dirty="0" err="1"/>
              <a:t>max</a:t>
            </a:r>
            <a:r>
              <a:rPr lang="en-US" dirty="0"/>
              <a:t> = (a</a:t>
            </a:r>
            <a:r>
              <a:rPr lang="en-US" baseline="-25000" dirty="0"/>
              <a:t>i</a:t>
            </a:r>
            <a:r>
              <a:rPr lang="en-US" dirty="0"/>
              <a:t>/3)</a:t>
            </a:r>
            <a:r>
              <a:rPr lang="en-US" baseline="30000" dirty="0"/>
              <a:t>1/2 </a:t>
            </a:r>
            <a:r>
              <a:rPr lang="en-US" dirty="0" err="1"/>
              <a:t>w</a:t>
            </a:r>
            <a:r>
              <a:rPr lang="en-US" baseline="-25000" dirty="0" err="1"/>
              <a:t>pi</a:t>
            </a:r>
            <a:r>
              <a:rPr lang="en-US" dirty="0"/>
              <a:t>/c</a:t>
            </a:r>
          </a:p>
          <a:p>
            <a:endParaRPr lang="en-US" dirty="0"/>
          </a:p>
          <a:p>
            <a:r>
              <a:rPr lang="en-US" dirty="0"/>
              <a:t>= (f)</a:t>
            </a:r>
            <a:r>
              <a:rPr lang="en-US" baseline="30000" dirty="0"/>
              <a:t>1/2</a:t>
            </a:r>
            <a:r>
              <a:rPr lang="en-US" dirty="0"/>
              <a:t> (a</a:t>
            </a:r>
            <a:r>
              <a:rPr lang="en-US" baseline="-25000" dirty="0"/>
              <a:t>i</a:t>
            </a:r>
            <a:r>
              <a:rPr lang="en-US" dirty="0"/>
              <a:t>/3)</a:t>
            </a:r>
            <a:r>
              <a:rPr lang="en-US" baseline="30000" dirty="0"/>
              <a:t>1/2 </a:t>
            </a:r>
            <a:r>
              <a:rPr lang="en-US" dirty="0" err="1"/>
              <a:t>w</a:t>
            </a:r>
            <a:r>
              <a:rPr lang="en-US" baseline="-25000" dirty="0" err="1"/>
              <a:t>pi</a:t>
            </a:r>
            <a:r>
              <a:rPr lang="en-US" dirty="0"/>
              <a:t>/c = 300</a:t>
            </a:r>
          </a:p>
          <a:p>
            <a:endParaRPr lang="en-US" dirty="0"/>
          </a:p>
          <a:p>
            <a:r>
              <a:rPr lang="en-US" dirty="0"/>
              <a:t>f is the ionization fraction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D48C34-A3CF-3442-80DF-0D3317BD1E41}"/>
              </a:ext>
            </a:extLst>
          </p:cNvPr>
          <p:cNvSpPr txBox="1"/>
          <p:nvPr/>
        </p:nvSpPr>
        <p:spPr>
          <a:xfrm>
            <a:off x="8960859" y="4493561"/>
            <a:ext cx="2153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Growth time  0.66 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185349-EA2A-0208-0AC1-93514BBCD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2158" y="2114549"/>
            <a:ext cx="5999842" cy="344990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E59A0-8B2C-9665-DB00-10AB242C6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E732-0717-6446-9ED2-699971E9875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5776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CFE0650-0B19-914E-849F-D1EF2BEFC0C2}"/>
                  </a:ext>
                </a:extLst>
              </p:cNvPr>
              <p:cNvSpPr txBox="1"/>
              <p:nvPr/>
            </p:nvSpPr>
            <p:spPr>
              <a:xfrm>
                <a:off x="391266" y="1964247"/>
                <a:ext cx="1094831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/>
                  <a:t>1/</a:t>
                </a:r>
                <a:r>
                  <a:rPr lang="en-US" sz="2000" dirty="0" err="1"/>
                  <a:t>w</a:t>
                </a:r>
                <a:r>
                  <a:rPr lang="en-US" sz="2000" baseline="-25000" dirty="0" err="1"/>
                  <a:t>pi</a:t>
                </a:r>
                <a:r>
                  <a:rPr lang="en-US" sz="2000" dirty="0"/>
                  <a:t> (</a:t>
                </a:r>
                <a:r>
                  <a:rPr lang="en-US" sz="2000" dirty="0" err="1"/>
                  <a:t>ps</a:t>
                </a:r>
                <a:r>
                  <a:rPr lang="en-US" sz="2000" dirty="0"/>
                  <a:t>)&lt; expansion time (t=L/ c</a:t>
                </a:r>
                <a:r>
                  <a:rPr lang="en-US" sz="2000" baseline="-25000" dirty="0"/>
                  <a:t>s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000" dirty="0"/>
                  <a:t> growth time (ns) &lt; recombination time (10-100 ns) &lt; B decay time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CFE0650-0B19-914E-849F-D1EF2BEFC0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266" y="1964247"/>
                <a:ext cx="10948318" cy="400110"/>
              </a:xfrm>
              <a:prstGeom prst="rect">
                <a:avLst/>
              </a:prstGeom>
              <a:blipFill>
                <a:blip r:embed="rId2"/>
                <a:stretch>
                  <a:fillRect l="-116" t="-6061" r="-116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5277A24-B6B5-6448-A786-A1EDB96E2E2A}"/>
                  </a:ext>
                </a:extLst>
              </p:cNvPr>
              <p:cNvSpPr txBox="1"/>
              <p:nvPr/>
            </p:nvSpPr>
            <p:spPr>
              <a:xfrm>
                <a:off x="2236836" y="2586493"/>
                <a:ext cx="8288616" cy="16850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000" dirty="0"/>
              </a:p>
              <a:p>
                <a:r>
                  <a:rPr lang="en-US" sz="2000" dirty="0"/>
                  <a:t>Wave number </a:t>
                </a:r>
                <a14:m>
                  <m:oMath xmlns:m="http://schemas.openxmlformats.org/officeDocument/2006/math">
                    <m:r>
                      <a:rPr lang="en-US" sz="2000" b="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0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f>
                      <m:fPr>
                        <m:type m:val="lin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2000" b="0" i="1">
                                <a:latin typeface="Cambria Math" panose="02040503050406030204" pitchFamily="18" charset="0"/>
                              </a:rPr>
                              <m:t>𝑝𝑖</m:t>
                            </m:r>
                          </m:sub>
                        </m:sSub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√</m:t>
                            </m:r>
                            <m:r>
                              <a:rPr lang="en-US" sz="2000" b="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000" b="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</m:oMath>
                </a14:m>
                <a:r>
                  <a:rPr lang="en-US" sz="2000" dirty="0"/>
                  <a:t> good agreement with experiment and simulation</a:t>
                </a:r>
              </a:p>
              <a:p>
                <a:endParaRPr lang="en-US" sz="2000" dirty="0"/>
              </a:p>
              <a:p>
                <a:r>
                  <a:rPr lang="en-US" sz="2000" dirty="0"/>
                  <a:t>Visible ion modulation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▽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confirmed</m:t>
                    </m:r>
                    <m: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in</m:t>
                    </m:r>
                    <m: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simulation</m:t>
                    </m:r>
                  </m:oMath>
                </a14:m>
                <a:endParaRPr lang="en-US" sz="2000" b="0" i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5277A24-B6B5-6448-A786-A1EDB96E2E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6836" y="2586493"/>
                <a:ext cx="8288616" cy="1685013"/>
              </a:xfrm>
              <a:prstGeom prst="rect">
                <a:avLst/>
              </a:prstGeom>
              <a:blipFill>
                <a:blip r:embed="rId3"/>
                <a:stretch>
                  <a:fillRect l="-919" t="-82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D1ABBE1A-B9AC-094B-BAB5-39A496AA03CA}"/>
              </a:ext>
            </a:extLst>
          </p:cNvPr>
          <p:cNvSpPr txBox="1"/>
          <p:nvPr/>
        </p:nvSpPr>
        <p:spPr>
          <a:xfrm>
            <a:off x="1418637" y="474288"/>
            <a:ext cx="96402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Experimental observations consistent with simple theory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FD79B4C-9EE1-6C34-378D-DF8FB322240E}"/>
              </a:ext>
            </a:extLst>
          </p:cNvPr>
          <p:cNvCxnSpPr/>
          <p:nvPr/>
        </p:nvCxnSpPr>
        <p:spPr>
          <a:xfrm>
            <a:off x="587829" y="1363057"/>
            <a:ext cx="1076597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B12A46-C443-D7D2-B517-3181A9735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E732-0717-6446-9ED2-699971E9875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760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1C419-07C7-881A-88BE-72B256268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A0E4CB-44E8-AFFB-CA28-6204C1C6C8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Try to observe filamentation at E300, E301 experiments,</a:t>
            </a:r>
          </a:p>
          <a:p>
            <a:r>
              <a:rPr lang="en-US" dirty="0"/>
              <a:t>Do comprehensive simulations.</a:t>
            </a:r>
          </a:p>
          <a:p>
            <a:pPr lvl="1"/>
            <a:r>
              <a:rPr lang="en-US" dirty="0"/>
              <a:t>Complicated time dependence; expansion, cooling filamentation, recombination</a:t>
            </a:r>
          </a:p>
          <a:p>
            <a:r>
              <a:rPr lang="en-US" dirty="0"/>
              <a:t>Calculate the saturated magnetic field and </a:t>
            </a:r>
            <a:r>
              <a:rPr lang="en-US"/>
              <a:t>k</a:t>
            </a:r>
            <a:r>
              <a:rPr lang="en-US" baseline="-25000"/>
              <a:t>sat</a:t>
            </a:r>
            <a:endParaRPr lang="en-US" dirty="0"/>
          </a:p>
          <a:p>
            <a:r>
              <a:rPr lang="en-US" dirty="0"/>
              <a:t>What are the correct plasma densities</a:t>
            </a:r>
          </a:p>
          <a:p>
            <a:pPr lvl="1"/>
            <a:r>
              <a:rPr lang="en-US" dirty="0"/>
              <a:t>Beam ionized H2 (H</a:t>
            </a:r>
            <a:r>
              <a:rPr lang="en-US" baseline="30000" dirty="0"/>
              <a:t>+</a:t>
            </a:r>
            <a:r>
              <a:rPr lang="en-US" dirty="0"/>
              <a:t>, H</a:t>
            </a:r>
            <a:r>
              <a:rPr lang="en-US" baseline="-25000" dirty="0"/>
              <a:t>2</a:t>
            </a:r>
            <a:r>
              <a:rPr lang="en-US" baseline="30000" dirty="0"/>
              <a:t>+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Expanding plasma consists of single ionized H2 molecules?</a:t>
            </a:r>
          </a:p>
          <a:p>
            <a:pPr lvl="1"/>
            <a:r>
              <a:rPr lang="en-US" dirty="0"/>
              <a:t>No electron collisions but might have ion collisions with ambient H2</a:t>
            </a:r>
          </a:p>
          <a:p>
            <a:pPr lvl="1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6D013-B75A-1015-C7E5-D72981713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E732-0717-6446-9ED2-699971E9875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2076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C78F1-828F-0246-EFBB-F82FC1065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726" y="1228387"/>
            <a:ext cx="6165715" cy="950136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Acknowledgements: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7D62B0-2796-A65D-6877-83C1763FF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365" y="2670007"/>
            <a:ext cx="10214043" cy="2362369"/>
          </a:xfrm>
        </p:spPr>
        <p:txBody>
          <a:bodyPr/>
          <a:lstStyle/>
          <a:p>
            <a:r>
              <a:rPr lang="en-US" dirty="0"/>
              <a:t>UCLA, SLAC FACET, Ecole Poly, U Colorado, U Texas, CERN</a:t>
            </a:r>
          </a:p>
          <a:p>
            <a:r>
              <a:rPr lang="en-US" dirty="0"/>
              <a:t>E200 Collaboration FACET-I</a:t>
            </a:r>
          </a:p>
          <a:p>
            <a:r>
              <a:rPr lang="en-US" dirty="0"/>
              <a:t>Data; Erik Adli, Carl Lindstrom, PIC; </a:t>
            </a:r>
            <a:r>
              <a:rPr lang="en-US" dirty="0" err="1"/>
              <a:t>Chaojie</a:t>
            </a:r>
            <a:r>
              <a:rPr lang="en-US" dirty="0"/>
              <a:t> Zhang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DA0C27-EE13-AE6A-CA2B-6E18B562D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0" y="5121613"/>
            <a:ext cx="10096500" cy="1016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421EC9-CFAE-46A6-70CF-9770E73A9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E732-0717-6446-9ED2-699971E9875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7303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B8FE5-DBC2-A845-B612-FA5A6D282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slides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3DBE5A-4BFB-38C6-9412-34F3E68E3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E732-0717-6446-9ED2-699971E9875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1837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F8AEB-479C-AB4F-A641-031FEB3D4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651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Wavelength for Weibel/</a:t>
            </a:r>
            <a:r>
              <a:rPr lang="en-US" sz="3600" dirty="0" err="1"/>
              <a:t>Filamention</a:t>
            </a:r>
            <a:r>
              <a:rPr lang="en-US" sz="3600" dirty="0"/>
              <a:t> type instabilities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199518-772B-C444-B371-CD1D71F38C3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5328"/>
                <a:ext cx="10515600" cy="5193323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Electron filamentation</a:t>
                </a:r>
              </a:p>
              <a:p>
                <a:pPr lvl="1"/>
                <a:r>
                  <a:rPr lang="en-US" dirty="0"/>
                  <a:t>Does not fit data unless very low density plasma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𝑠h𝑜𝑤𝑛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𝑡𝑜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𝑠𝑡𝑎𝑏𝑙𝑒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𝑓𝑜𝑟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𝑡h𝑒𝑠𝑒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𝑝𝑎𝑟𝑎𝑚𝑒𝑡𝑒𝑟𝑠</m:t>
                    </m:r>
                  </m:oMath>
                </a14:m>
                <a:endParaRPr lang="en-US" dirty="0"/>
              </a:p>
              <a:p>
                <a:r>
                  <a:rPr lang="en-US" dirty="0"/>
                  <a:t>Ion filamentation</a:t>
                </a:r>
              </a:p>
              <a:p>
                <a:pPr lvl="1"/>
                <a:r>
                  <a:rPr lang="en-US" dirty="0">
                    <a:latin typeface="Cambria Math" panose="02040503050406030204" pitchFamily="18" charset="0"/>
                  </a:rPr>
                  <a:t>Fits data assuming ionization to large radius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f>
                      <m:fPr>
                        <m:type m:val="li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√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</m:oMath>
                </a14:m>
                <a:r>
                  <a:rPr lang="en-US" dirty="0"/>
                  <a:t>,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.15</m:t>
                    </m:r>
                  </m:oMath>
                </a14:m>
                <a:r>
                  <a:rPr lang="en-US" dirty="0"/>
                  <a:t> cm</a:t>
                </a:r>
              </a:p>
              <a:p>
                <a:pPr marL="457200" lvl="1" indent="0">
                  <a:buNone/>
                </a:pPr>
                <a:endParaRPr lang="en-US" dirty="0"/>
              </a:p>
              <a:p>
                <a:r>
                  <a:rPr lang="en-US" dirty="0"/>
                  <a:t>Relativistic electron filamentation</a:t>
                </a:r>
              </a:p>
              <a:p>
                <a:pPr lvl="1"/>
                <a:r>
                  <a:rPr lang="en-US" dirty="0"/>
                  <a:t>requires 1 GeV electrons to fit data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f>
                      <m:fPr>
                        <m:type m:val="li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𝑝𝑒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ad>
                          <m:radPr>
                            <m:deg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</m:rad>
                      </m:den>
                    </m:f>
                  </m:oMath>
                </a14:m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r>
                  <a:rPr lang="en-US" dirty="0" err="1"/>
                  <a:t>Betatron</a:t>
                </a:r>
                <a:r>
                  <a:rPr lang="en-US" dirty="0"/>
                  <a:t> oscillations</a:t>
                </a:r>
              </a:p>
              <a:p>
                <a:pPr lvl="1"/>
                <a:r>
                  <a:rPr lang="en-US" dirty="0"/>
                  <a:t>Uncertain dynamics?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f>
                      <m:fPr>
                        <m:type m:val="li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𝑝𝑒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  <m:rad>
                          <m:radPr>
                            <m:deg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1.0</m:t>
                    </m:r>
                  </m:oMath>
                </a14:m>
                <a:r>
                  <a:rPr lang="en-US" dirty="0"/>
                  <a:t> cm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199518-772B-C444-B371-CD1D71F38C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5328"/>
                <a:ext cx="10515600" cy="5193323"/>
              </a:xfrm>
              <a:blipFill>
                <a:blip r:embed="rId2"/>
                <a:stretch>
                  <a:fillRect l="-965" t="-3171" b="-8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0341C012-FA77-5117-EEEF-7E5A65E3A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2641" y="1850212"/>
            <a:ext cx="3590998" cy="1230066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4B3AB09-44C4-AC38-9304-A227D587A722}"/>
              </a:ext>
            </a:extLst>
          </p:cNvPr>
          <p:cNvCxnSpPr/>
          <p:nvPr/>
        </p:nvCxnSpPr>
        <p:spPr>
          <a:xfrm>
            <a:off x="1101213" y="3824748"/>
            <a:ext cx="4149213" cy="119953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BC6F448-DEEE-4B69-9E11-3102F7A11C66}"/>
              </a:ext>
            </a:extLst>
          </p:cNvPr>
          <p:cNvCxnSpPr/>
          <p:nvPr/>
        </p:nvCxnSpPr>
        <p:spPr>
          <a:xfrm>
            <a:off x="889819" y="5098023"/>
            <a:ext cx="4149213" cy="119953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177E71F-55A5-D9B7-23AF-CA1789A9AFE5}"/>
              </a:ext>
            </a:extLst>
          </p:cNvPr>
          <p:cNvCxnSpPr/>
          <p:nvPr/>
        </p:nvCxnSpPr>
        <p:spPr>
          <a:xfrm>
            <a:off x="587829" y="1363057"/>
            <a:ext cx="1076597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DDAB6AC-7798-5C38-7349-55C724B18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E732-0717-6446-9ED2-699971E9875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9709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75F6B-3537-214F-9833-666B78BEC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vs Ion </a:t>
            </a:r>
            <a:r>
              <a:rPr lang="en-US" dirty="0" err="1"/>
              <a:t>Filamentation</a:t>
            </a:r>
            <a:r>
              <a:rPr lang="en-US" dirty="0"/>
              <a:t>/</a:t>
            </a:r>
            <a:r>
              <a:rPr lang="en-US" dirty="0" err="1"/>
              <a:t>Weibel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D57CF-11A1-A04B-9400-BA8F1867F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Electron </a:t>
            </a:r>
            <a:r>
              <a:rPr lang="en-US" dirty="0" err="1"/>
              <a:t>Weibel</a:t>
            </a:r>
            <a:r>
              <a:rPr lang="en-US" dirty="0"/>
              <a:t> large A</a:t>
            </a:r>
          </a:p>
          <a:p>
            <a:pPr lvl="1"/>
            <a:r>
              <a:rPr lang="en-US" dirty="0"/>
              <a:t>grows very fast &lt; 5 </a:t>
            </a:r>
            <a:r>
              <a:rPr lang="en-US" dirty="0" err="1"/>
              <a:t>psec</a:t>
            </a:r>
            <a:endParaRPr lang="en-US" dirty="0"/>
          </a:p>
          <a:p>
            <a:pPr lvl="1"/>
            <a:r>
              <a:rPr lang="en-US" dirty="0"/>
              <a:t>Large k, small wavelength, 10 um</a:t>
            </a:r>
          </a:p>
          <a:p>
            <a:pPr lvl="1"/>
            <a:r>
              <a:rPr lang="en-US" dirty="0"/>
              <a:t>Initially broad chaotic unstable k spectrum</a:t>
            </a:r>
          </a:p>
          <a:p>
            <a:pPr lvl="1"/>
            <a:r>
              <a:rPr lang="en-US" dirty="0"/>
              <a:t>As anisotropy reduces unstable k spectra narrows</a:t>
            </a:r>
          </a:p>
          <a:p>
            <a:r>
              <a:rPr lang="en-US" dirty="0"/>
              <a:t>Electron </a:t>
            </a:r>
            <a:r>
              <a:rPr lang="en-US" dirty="0" err="1"/>
              <a:t>Weibel</a:t>
            </a:r>
            <a:r>
              <a:rPr lang="en-US" dirty="0"/>
              <a:t> small A</a:t>
            </a:r>
          </a:p>
          <a:p>
            <a:pPr lvl="1"/>
            <a:r>
              <a:rPr lang="en-US" dirty="0"/>
              <a:t>PIC shows smaller anisotropy than expected</a:t>
            </a:r>
          </a:p>
          <a:p>
            <a:pPr lvl="1"/>
            <a:r>
              <a:rPr lang="en-US" dirty="0"/>
              <a:t>Slower growth</a:t>
            </a:r>
          </a:p>
          <a:p>
            <a:pPr lvl="1"/>
            <a:r>
              <a:rPr lang="en-US" dirty="0"/>
              <a:t>Narrow k spectra could match SLAC data</a:t>
            </a:r>
          </a:p>
          <a:p>
            <a:r>
              <a:rPr lang="en-US" dirty="0"/>
              <a:t>Ion </a:t>
            </a:r>
            <a:r>
              <a:rPr lang="en-US" dirty="0" err="1"/>
              <a:t>Weibel</a:t>
            </a:r>
            <a:endParaRPr lang="en-US" dirty="0"/>
          </a:p>
          <a:p>
            <a:pPr lvl="1"/>
            <a:r>
              <a:rPr lang="en-US" dirty="0"/>
              <a:t>Seems to match SLAC results </a:t>
            </a:r>
            <a:r>
              <a:rPr lang="en-US" dirty="0" err="1"/>
              <a:t>wip</a:t>
            </a:r>
            <a:endParaRPr lang="en-US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D01C80-D27B-5ECE-D19F-6ABB7A6A3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E732-0717-6446-9ED2-699971E9875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186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A28815-E14F-7114-B337-B2C683360473}"/>
              </a:ext>
            </a:extLst>
          </p:cNvPr>
          <p:cNvSpPr txBox="1"/>
          <p:nvPr/>
        </p:nvSpPr>
        <p:spPr>
          <a:xfrm>
            <a:off x="618871" y="5696990"/>
            <a:ext cx="114110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View ports along hydrogen filled beamline show oscillations in plasma recombination light</a:t>
            </a:r>
          </a:p>
          <a:p>
            <a:r>
              <a:rPr lang="en-US" sz="2400" dirty="0"/>
              <a:t>at long and short wavelengths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031D950-4732-9217-B925-20D4B349AFE7}"/>
              </a:ext>
            </a:extLst>
          </p:cNvPr>
          <p:cNvGrpSpPr/>
          <p:nvPr/>
        </p:nvGrpSpPr>
        <p:grpSpPr>
          <a:xfrm>
            <a:off x="106400" y="1572968"/>
            <a:ext cx="11923480" cy="3792329"/>
            <a:chOff x="106400" y="820614"/>
            <a:chExt cx="11923480" cy="3792329"/>
          </a:xfrm>
        </p:grpSpPr>
        <p:pic>
          <p:nvPicPr>
            <p:cNvPr id="1025" name="Picture 1" descr="page5image1937757824">
              <a:extLst>
                <a:ext uri="{FF2B5EF4-FFF2-40B4-BE49-F238E27FC236}">
                  <a16:creationId xmlns:a16="http://schemas.microsoft.com/office/drawing/2014/main" id="{23291BE8-A60C-E0B8-5321-FAAA21A68F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00" y="820614"/>
              <a:ext cx="11923480" cy="37923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C4E01-E229-B15C-F691-E0C4701DA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13101" y="2949681"/>
              <a:ext cx="343481" cy="16887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FAA603F-9EF0-3347-B70D-E1F8F6263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42984" y="2967025"/>
              <a:ext cx="347359" cy="16887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4CCEEE0-6AB6-7884-4E56-07C4E5A7F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89437" y="2967025"/>
              <a:ext cx="347359" cy="168878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20F0AF9-2C76-B1D0-4F43-4EBC471DD85F}"/>
              </a:ext>
            </a:extLst>
          </p:cNvPr>
          <p:cNvSpPr txBox="1"/>
          <p:nvPr/>
        </p:nvSpPr>
        <p:spPr>
          <a:xfrm>
            <a:off x="926123" y="185269"/>
            <a:ext cx="3913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Experimental set up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7ADE58F-2EDA-2630-ED00-A6F5FC05DBC1}"/>
              </a:ext>
            </a:extLst>
          </p:cNvPr>
          <p:cNvCxnSpPr/>
          <p:nvPr/>
        </p:nvCxnSpPr>
        <p:spPr>
          <a:xfrm>
            <a:off x="587829" y="1140320"/>
            <a:ext cx="1076597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C8A010-68CB-81C1-DC32-2EBC54D17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E732-0717-6446-9ED2-699971E9875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8977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07218-3091-CF48-BC13-629E8BD63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Literature search (so far)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94344-89F1-A346-B260-B515C9D129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Weibel</a:t>
            </a:r>
            <a:r>
              <a:rPr lang="en-US" dirty="0"/>
              <a:t>/</a:t>
            </a:r>
            <a:r>
              <a:rPr lang="en-US" dirty="0" err="1"/>
              <a:t>filamentation</a:t>
            </a:r>
            <a:r>
              <a:rPr lang="en-US" dirty="0"/>
              <a:t> type instabilities is a very active area of research. </a:t>
            </a:r>
          </a:p>
          <a:p>
            <a:pPr lvl="1"/>
            <a:r>
              <a:rPr lang="en-US" dirty="0"/>
              <a:t>ICF and fast ignition</a:t>
            </a:r>
          </a:p>
          <a:p>
            <a:pPr lvl="1"/>
            <a:r>
              <a:rPr lang="en-US" dirty="0"/>
              <a:t>Astrophysics</a:t>
            </a:r>
          </a:p>
          <a:p>
            <a:pPr lvl="1"/>
            <a:r>
              <a:rPr lang="en-US" dirty="0"/>
              <a:t>Cosmic magnetic field generation</a:t>
            </a:r>
          </a:p>
          <a:p>
            <a:pPr lvl="1"/>
            <a:r>
              <a:rPr lang="en-US" dirty="0"/>
              <a:t>Even quantum chromodynamics!</a:t>
            </a:r>
          </a:p>
          <a:p>
            <a:pPr lvl="1"/>
            <a:endParaRPr lang="en-US" dirty="0"/>
          </a:p>
          <a:p>
            <a:r>
              <a:rPr lang="en-US" dirty="0"/>
              <a:t>Helical magnetic structures seen simulation and theory</a:t>
            </a:r>
          </a:p>
          <a:p>
            <a:r>
              <a:rPr lang="en-US" dirty="0"/>
              <a:t>No reference to experimental observation </a:t>
            </a:r>
          </a:p>
          <a:p>
            <a:r>
              <a:rPr lang="en-US" dirty="0"/>
              <a:t>This could be first observation for laboratory plasma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B1F68-6A9E-37D4-04DD-EF2DE0BA7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E732-0717-6446-9ED2-699971E9875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507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DE7AF-1843-D146-B452-BCD738256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Theory work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50C91EC-F38A-9041-A484-5B2A2D1E691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27113" y="1825625"/>
                <a:ext cx="10515600" cy="4351338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Disperison functions</a:t>
                </a:r>
              </a:p>
              <a:p>
                <a:pPr lvl="1"/>
                <a:r>
                  <a:rPr lang="en-US" dirty="0"/>
                  <a:t>Longitudinal streaming modes k // E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Transverse filamentation modes k ⏊ E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Kinetic theory growth rates,</a:t>
                </a:r>
              </a:p>
              <a:p>
                <a:pPr lvl="1"/>
                <a:r>
                  <a:rPr lang="en-US" dirty="0" err="1"/>
                  <a:t>Maxwellian</a:t>
                </a:r>
                <a:r>
                  <a:rPr lang="en-US" dirty="0"/>
                  <a:t> anisotropy</a:t>
                </a:r>
              </a:p>
              <a:p>
                <a:pPr lvl="1"/>
                <a:r>
                  <a:rPr lang="en-US" dirty="0" err="1"/>
                  <a:t>Waterbag</a:t>
                </a:r>
                <a:r>
                  <a:rPr lang="en-US" dirty="0"/>
                  <a:t> anisotropy</a:t>
                </a:r>
              </a:p>
              <a:p>
                <a:pPr lvl="1"/>
                <a:r>
                  <a:rPr lang="en-US" dirty="0"/>
                  <a:t>Delta function, cold plasma result, multi species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Ring distribution, two species, </a:t>
                </a:r>
                <a:r>
                  <a:rPr lang="en-US" dirty="0" err="1"/>
                  <a:t>wip</a:t>
                </a:r>
                <a:endParaRPr lang="en-US" dirty="0"/>
              </a:p>
              <a:p>
                <a:pPr lvl="1"/>
                <a:r>
                  <a:rPr lang="en-US" dirty="0"/>
                  <a:t>Ion </a:t>
                </a:r>
                <a:r>
                  <a:rPr lang="en-US" dirty="0" err="1"/>
                  <a:t>Weibel</a:t>
                </a:r>
                <a:r>
                  <a:rPr lang="en-US" dirty="0"/>
                  <a:t> </a:t>
                </a:r>
                <a:r>
                  <a:rPr lang="en-US" dirty="0" err="1"/>
                  <a:t>wip</a:t>
                </a:r>
                <a:endParaRPr lang="en-US" dirty="0"/>
              </a:p>
              <a:p>
                <a:r>
                  <a:rPr lang="en-US" dirty="0"/>
                  <a:t>Hot wakes, simulations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50C91EC-F38A-9041-A484-5B2A2D1E691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7113" y="1825625"/>
                <a:ext cx="10515600" cy="4351338"/>
              </a:xfrm>
              <a:blipFill>
                <a:blip r:embed="rId2"/>
                <a:stretch>
                  <a:fillRect l="-844" t="-2924" b="-3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D805D969-3409-6B4A-8D71-194BA954F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0634" y="4157257"/>
            <a:ext cx="2619593" cy="6925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869945-2DA1-924C-B996-02CAFE27C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9259" y="4176106"/>
            <a:ext cx="3656089" cy="679450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1A1B1A8-166B-6618-1335-508865E1A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E732-0717-6446-9ED2-699971E9875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7285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4FB37-4AE2-484F-B43F-5FD7208DE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615DBD-5C1B-9F4D-A829-66E70CDE045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How did the gas get ionized out to such a large radius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mm’s? What is the density?</a:t>
                </a:r>
              </a:p>
              <a:p>
                <a:r>
                  <a:rPr lang="en-US" dirty="0"/>
                  <a:t>Improved beam coupling with </a:t>
                </a:r>
                <a:r>
                  <a:rPr lang="en-US" dirty="0" err="1"/>
                  <a:t>preionization</a:t>
                </a:r>
                <a:r>
                  <a:rPr lang="en-US" dirty="0"/>
                  <a:t>?</a:t>
                </a:r>
              </a:p>
              <a:p>
                <a:r>
                  <a:rPr lang="en-US" dirty="0"/>
                  <a:t>For  electron filamentation, k=</a:t>
                </a:r>
                <a:r>
                  <a:rPr lang="en-US" dirty="0" err="1"/>
                  <a:t>w</a:t>
                </a:r>
                <a:r>
                  <a:rPr lang="en-US" baseline="-25000" dirty="0" err="1"/>
                  <a:t>pe</a:t>
                </a:r>
                <a:r>
                  <a:rPr lang="en-US" dirty="0"/>
                  <a:t>/c, the plasma would need to be partially ionized at very low density.</a:t>
                </a:r>
              </a:p>
              <a:p>
                <a:r>
                  <a:rPr lang="en-US" dirty="0"/>
                  <a:t>Ion filamentation requires full ionization.</a:t>
                </a:r>
              </a:p>
              <a:p>
                <a:r>
                  <a:rPr lang="en-US" dirty="0"/>
                  <a:t>Theory and simulation including ion motion WIP.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615DBD-5C1B-9F4D-A829-66E70CDE045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F1FD16-FBF7-F80F-5C42-0C6F1AE37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E732-0717-6446-9ED2-699971E9875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5322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DEB7E-8CF0-A549-89E0-B0AE89399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5D8519C-B4C4-3C4A-B0AB-7D794F5A268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pPr marL="0" indent="0">
                  <a:buNone/>
                </a:pPr>
                <a:r>
                  <a:rPr lang="en-US" dirty="0"/>
                  <a:t>The images are the light from recombination line of hydrogen atoms. The biggest mystery of the images is how they can persist with such distinct filament structures for such a long exposure time in a recombining plasma.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The wavelength of the structures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f>
                      <m:fPr>
                        <m:type m:val="li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𝑝𝑖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</m:oMath>
                </a14:m>
                <a:r>
                  <a:rPr lang="en-US" dirty="0"/>
                  <a:t> ) suggests ion filamentation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I think the structures are from the static magnetic field created a Weibel/filamentation type instability.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These trapped magnetic fields diffuse very slowly. Turns out the diffusion time of the magnetic field is much longer than the recombination time, therefore the clear filament structure in a long time exposure can be seen.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5D8519C-B4C4-3C4A-B0AB-7D794F5A268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44" t="-3509" r="-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15A646-82B5-82E3-A53B-92A37CB91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E732-0717-6446-9ED2-699971E9875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5174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6C2FF-7DBE-AB4A-B91F-B501E99F0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Coalescence from colliding streams at OMEGA, Nature Physics 11, 2015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39F543-1AC9-5145-AF1E-B9B8821D8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34452"/>
            <a:ext cx="12192000" cy="420717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4070B-B83E-CDDD-3A07-E7D359757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E732-0717-6446-9ED2-699971E9875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7206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9D842-FFB3-DF48-8540-1ADEA7C13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OMEGA experiment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C30D0D-B60B-9449-A591-3E9283C0E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5950" y="1778000"/>
            <a:ext cx="5880100" cy="3302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102FDC-9154-2851-ABDE-16BAA2565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E732-0717-6446-9ED2-699971E9875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2320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B568B6E-865D-B243-9F0A-84C2821EC76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3600" dirty="0"/>
                  <a:t>Wavelength of structure is proportional to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1/</m:t>
                    </m:r>
                    <m:rad>
                      <m:radPr>
                        <m:degHide m:val="on"/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rad>
                  </m:oMath>
                </a14:m>
                <a:r>
                  <a:rPr lang="en-US" sz="3600" dirty="0"/>
                  <a:t>, k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</m:oMath>
                </a14:m>
                <a:br>
                  <a:rPr lang="en-US" sz="3600" dirty="0"/>
                </a:br>
                <a:r>
                  <a:rPr lang="en-US" sz="3600" dirty="0"/>
                  <a:t> 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B568B6E-865D-B243-9F0A-84C2821EC7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809" t="-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3CC8CE1-C4C6-3D47-A5A8-B379C53F55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54190" y="1264415"/>
            <a:ext cx="7105165" cy="522042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5E1C87-63BC-8B4C-898B-73DD2B718774}"/>
              </a:ext>
            </a:extLst>
          </p:cNvPr>
          <p:cNvSpPr txBox="1"/>
          <p:nvPr/>
        </p:nvSpPr>
        <p:spPr>
          <a:xfrm>
            <a:off x="9789815" y="5392625"/>
            <a:ext cx="1140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k</a:t>
            </a:r>
            <a:r>
              <a:rPr lang="en-US" sz="2400" baseline="-25000" dirty="0" err="1"/>
              <a:t>i</a:t>
            </a:r>
            <a:r>
              <a:rPr lang="en-US" sz="2400" dirty="0"/>
              <a:t>=</a:t>
            </a:r>
            <a:r>
              <a:rPr lang="en-US" sz="2400" dirty="0" err="1"/>
              <a:t>w</a:t>
            </a:r>
            <a:r>
              <a:rPr lang="en-US" sz="2400" baseline="-25000" dirty="0" err="1"/>
              <a:t>pi</a:t>
            </a:r>
            <a:r>
              <a:rPr lang="en-US" sz="2400" dirty="0"/>
              <a:t>/c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972D0D-41E2-F34D-93A0-004E30FBAE68}"/>
              </a:ext>
            </a:extLst>
          </p:cNvPr>
          <p:cNvSpPr txBox="1"/>
          <p:nvPr/>
        </p:nvSpPr>
        <p:spPr>
          <a:xfrm>
            <a:off x="9518544" y="4354029"/>
            <a:ext cx="2256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</a:t>
            </a:r>
            <a:r>
              <a:rPr lang="en-US" sz="2400" baseline="-25000" dirty="0"/>
              <a:t>b</a:t>
            </a:r>
            <a:r>
              <a:rPr lang="en-US" sz="2400" dirty="0"/>
              <a:t>=</a:t>
            </a:r>
            <a:r>
              <a:rPr lang="en-US" sz="2400" dirty="0" err="1"/>
              <a:t>w</a:t>
            </a:r>
            <a:r>
              <a:rPr lang="en-US" sz="2400" baseline="-25000" dirty="0" err="1"/>
              <a:t>pe</a:t>
            </a:r>
            <a:r>
              <a:rPr lang="en-US" sz="2400" dirty="0"/>
              <a:t>/c/(2𝜸)</a:t>
            </a:r>
            <a:r>
              <a:rPr lang="en-US" sz="2400" baseline="30000" dirty="0"/>
              <a:t>1/2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2182C4-5C43-A649-885B-748F35EF8018}"/>
              </a:ext>
            </a:extLst>
          </p:cNvPr>
          <p:cNvSpPr txBox="1"/>
          <p:nvPr/>
        </p:nvSpPr>
        <p:spPr>
          <a:xfrm>
            <a:off x="9833673" y="3880089"/>
            <a:ext cx="10970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Betatron</a:t>
            </a: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C74540-A1FC-5244-B578-BA1C51B222AD}"/>
              </a:ext>
            </a:extLst>
          </p:cNvPr>
          <p:cNvSpPr txBox="1"/>
          <p:nvPr/>
        </p:nvSpPr>
        <p:spPr>
          <a:xfrm>
            <a:off x="9982154" y="5056880"/>
            <a:ext cx="518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E48408-2071-4A46-ADBA-EE006C8E887B}"/>
              </a:ext>
            </a:extLst>
          </p:cNvPr>
          <p:cNvSpPr txBox="1"/>
          <p:nvPr/>
        </p:nvSpPr>
        <p:spPr>
          <a:xfrm>
            <a:off x="704193" y="6327228"/>
            <a:ext cx="306513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Plot created by </a:t>
            </a:r>
            <a:r>
              <a:rPr lang="en-US" dirty="0" err="1"/>
              <a:t>Lindstrum</a:t>
            </a:r>
            <a:r>
              <a:rPr lang="en-US" dirty="0"/>
              <a:t>, </a:t>
            </a:r>
            <a:r>
              <a:rPr lang="en-US" dirty="0" err="1"/>
              <a:t>Adli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4B94BB-FC34-0FA5-5CD9-E969771B9BAE}"/>
              </a:ext>
            </a:extLst>
          </p:cNvPr>
          <p:cNvSpPr txBox="1"/>
          <p:nvPr/>
        </p:nvSpPr>
        <p:spPr>
          <a:xfrm>
            <a:off x="8199678" y="1237496"/>
            <a:ext cx="1782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Single ionized H2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209FA17-AE7F-1FB2-1975-E7B576FFFCAA}"/>
              </a:ext>
            </a:extLst>
          </p:cNvPr>
          <p:cNvSpPr/>
          <p:nvPr/>
        </p:nvSpPr>
        <p:spPr>
          <a:xfrm>
            <a:off x="5638799" y="1930400"/>
            <a:ext cx="3707855" cy="2273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6619611-9ED2-0D54-7B34-6F6242DE1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E732-0717-6446-9ED2-699971E9875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4065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ADA10-5DBA-4F47-8BF3-C1AEAEE33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Possible Physical Mechanism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48C3B4-CDE2-DF46-B4A5-D1FB6E0EFA6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331245" cy="4351338"/>
              </a:xfrm>
            </p:spPr>
            <p:txBody>
              <a:bodyPr>
                <a:normAutofit/>
              </a:bodyPr>
              <a:lstStyle/>
              <a:p>
                <a:r>
                  <a:rPr lang="en-US" sz="2200" dirty="0"/>
                  <a:t>20 GeV electron beam drives large wake oscillations</a:t>
                </a:r>
              </a:p>
              <a:p>
                <a:r>
                  <a:rPr lang="en-US" sz="2200" dirty="0"/>
                  <a:t> Phase mixing shown in PIC thermalizes plasma electrons to very high temperature  (100 keV to 10 keV)</a:t>
                </a:r>
              </a:p>
              <a:p>
                <a:r>
                  <a:rPr lang="en-US" sz="2200" dirty="0"/>
                  <a:t>Hot plasma electrons and ions expand radially forming a </a:t>
                </a:r>
                <a:r>
                  <a:rPr lang="en-US" sz="2200" dirty="0" err="1"/>
                  <a:t>collisionless</a:t>
                </a:r>
                <a:r>
                  <a:rPr lang="en-US" sz="2200" dirty="0"/>
                  <a:t> shock</a:t>
                </a:r>
              </a:p>
              <a:p>
                <a:r>
                  <a:rPr lang="en-US" sz="2200" dirty="0"/>
                  <a:t>Electron or ion Weibel / filamentation creates a static periodic B field structure</a:t>
                </a:r>
              </a:p>
              <a:p>
                <a:pPr lvl="1"/>
                <a:r>
                  <a:rPr lang="en-US" sz="2200" dirty="0"/>
                  <a:t>Mode is a zero frequency electromagnetic wave</a:t>
                </a:r>
              </a:p>
              <a:p>
                <a:r>
                  <a:rPr lang="en-US" sz="2200" dirty="0"/>
                  <a:t>An ion density modulation forms due to the magnetic field </a:t>
                </a:r>
                <a14:m>
                  <m:oMath xmlns:m="http://schemas.openxmlformats.org/officeDocument/2006/math"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▽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200" dirty="0"/>
              </a:p>
              <a:p>
                <a:r>
                  <a:rPr lang="en-US" sz="2200" dirty="0"/>
                  <a:t>B field is frozen into plasma along with ion density modulation</a:t>
                </a:r>
              </a:p>
              <a:p>
                <a:r>
                  <a:rPr lang="en-US" sz="2200" dirty="0"/>
                  <a:t>Diffusion time of B field is much longer than recombination time of plasma</a:t>
                </a:r>
              </a:p>
              <a:p>
                <a:r>
                  <a:rPr lang="en-US" sz="2200" dirty="0"/>
                  <a:t>Recombination light shows ion density modulation that scales with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1/</m:t>
                    </m:r>
                    <m:rad>
                      <m:radPr>
                        <m:degHide m:val="on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rad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48C3B4-CDE2-DF46-B4A5-D1FB6E0EFA6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331245" cy="4351338"/>
              </a:xfrm>
              <a:blipFill>
                <a:blip r:embed="rId2"/>
                <a:stretch>
                  <a:fillRect l="-737" t="-17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6C265D-1748-A49F-69DB-9683EFE71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E732-0717-6446-9ED2-699971E9875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857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57AAA08-EB0D-37EC-67EB-22CC3D3FA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395" y="2192274"/>
            <a:ext cx="3849547" cy="18715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E99A32-CDA9-5715-621A-0A9845F71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157" y="1609756"/>
            <a:ext cx="4837978" cy="30366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09E4605-E0EE-4719-A2CE-4998F17D8766}"/>
              </a:ext>
            </a:extLst>
          </p:cNvPr>
          <p:cNvSpPr txBox="1"/>
          <p:nvPr/>
        </p:nvSpPr>
        <p:spPr>
          <a:xfrm>
            <a:off x="635247" y="4844144"/>
            <a:ext cx="48463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Long wavelength structures appear at low density</a:t>
            </a:r>
          </a:p>
          <a:p>
            <a:r>
              <a:rPr lang="en-US" dirty="0"/>
              <a:t>and not yet understood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029861-A839-FD62-E0A6-65163F754E8A}"/>
              </a:ext>
            </a:extLst>
          </p:cNvPr>
          <p:cNvSpPr txBox="1"/>
          <p:nvPr/>
        </p:nvSpPr>
        <p:spPr>
          <a:xfrm>
            <a:off x="5799157" y="5167309"/>
            <a:ext cx="5985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Short wavelength, large radius structures can be explained by </a:t>
            </a:r>
          </a:p>
          <a:p>
            <a:r>
              <a:rPr lang="en-US" dirty="0"/>
              <a:t>Weibel/filamentation instability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1518DE6-ACEC-3252-7DBF-C780E7742717}"/>
              </a:ext>
            </a:extLst>
          </p:cNvPr>
          <p:cNvSpPr txBox="1">
            <a:spLocks/>
          </p:cNvSpPr>
          <p:nvPr/>
        </p:nvSpPr>
        <p:spPr>
          <a:xfrm>
            <a:off x="322384" y="316019"/>
            <a:ext cx="11353801" cy="15455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Periodic structures seen in time integrated recombining plasma.</a:t>
            </a:r>
            <a:br>
              <a:rPr lang="en-US" sz="2800" dirty="0"/>
            </a:br>
            <a:r>
              <a:rPr lang="en-US" sz="2800" dirty="0"/>
              <a:t>Recombination light from H2 plasma using line filter; 656 nm  (H alpha) 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3374AE-388D-1744-F53A-905B6BD43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E732-0717-6446-9ED2-699971E9875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598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B12CE-A24E-C944-8D67-5AA2062C1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29900" cy="1870075"/>
          </a:xfrm>
        </p:spPr>
        <p:txBody>
          <a:bodyPr>
            <a:noAutofit/>
          </a:bodyPr>
          <a:lstStyle/>
          <a:p>
            <a:br>
              <a:rPr lang="en-US" sz="3200" dirty="0"/>
            </a:br>
            <a:endParaRPr lang="en-US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CDEEE8-02A1-1DE2-7F61-7F65D6090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858621"/>
            <a:ext cx="5094909" cy="49993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3719CD-2316-7B46-D4EB-644B5D58C2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3190" y="2017632"/>
            <a:ext cx="5094910" cy="26504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BDBBA1-726A-2A53-0032-F98DABF7261F}"/>
              </a:ext>
            </a:extLst>
          </p:cNvPr>
          <p:cNvSpPr txBox="1"/>
          <p:nvPr/>
        </p:nvSpPr>
        <p:spPr>
          <a:xfrm>
            <a:off x="1626131" y="2235200"/>
            <a:ext cx="1207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Raw image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FD088C-8392-6C10-9DD7-445C0C20C641}"/>
              </a:ext>
            </a:extLst>
          </p:cNvPr>
          <p:cNvSpPr txBox="1"/>
          <p:nvPr/>
        </p:nvSpPr>
        <p:spPr>
          <a:xfrm>
            <a:off x="1438035" y="4770349"/>
            <a:ext cx="1583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DC component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B2CD23-E858-B670-F862-F5B5F7DB4957}"/>
              </a:ext>
            </a:extLst>
          </p:cNvPr>
          <p:cNvSpPr txBox="1"/>
          <p:nvPr/>
        </p:nvSpPr>
        <p:spPr>
          <a:xfrm>
            <a:off x="7126035" y="2050534"/>
            <a:ext cx="1694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Raw – DC image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1C711B-08BA-C8A5-98F2-AAF4567CA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E732-0717-6446-9ED2-699971E9875C}" type="slidenum">
              <a:rPr lang="en-US" smtClean="0"/>
              <a:t>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BB91DB-9341-B8EC-F477-7013DD9CEB2C}"/>
              </a:ext>
            </a:extLst>
          </p:cNvPr>
          <p:cNvSpPr txBox="1"/>
          <p:nvPr/>
        </p:nvSpPr>
        <p:spPr>
          <a:xfrm>
            <a:off x="6096000" y="5147937"/>
            <a:ext cx="60404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These structures are from embedded ion density modulations.</a:t>
            </a:r>
          </a:p>
          <a:p>
            <a:r>
              <a:rPr lang="en-US" sz="1800" dirty="0"/>
              <a:t>Weibel/filamentation instabilities can create </a:t>
            </a:r>
          </a:p>
          <a:p>
            <a:r>
              <a:rPr lang="en-US" sz="1800" dirty="0"/>
              <a:t>periodic magnetic fields and density structures in plasmas.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375108-8BF6-4861-EF09-4C4CE2BF5D23}"/>
              </a:ext>
            </a:extLst>
          </p:cNvPr>
          <p:cNvSpPr txBox="1"/>
          <p:nvPr/>
        </p:nvSpPr>
        <p:spPr>
          <a:xfrm>
            <a:off x="1356278" y="522698"/>
            <a:ext cx="45768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Some image processing</a:t>
            </a:r>
          </a:p>
        </p:txBody>
      </p:sp>
    </p:spTree>
    <p:extLst>
      <p:ext uri="{BB962C8B-B14F-4D97-AF65-F5344CB8AC3E}">
        <p14:creationId xmlns:p14="http://schemas.microsoft.com/office/powerpoint/2010/main" val="3772854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F9386-2E1A-ED45-93F1-9B2603EA4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Top view and side view cameras show helical structure.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B199FB-F91C-2447-9032-9D400630B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8456" y="1937664"/>
            <a:ext cx="7356176" cy="472578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E72A6C-0D91-4848-8B37-C3B8EFE3D849}"/>
              </a:ext>
            </a:extLst>
          </p:cNvPr>
          <p:cNvSpPr txBox="1"/>
          <p:nvPr/>
        </p:nvSpPr>
        <p:spPr>
          <a:xfrm>
            <a:off x="853440" y="3180080"/>
            <a:ext cx="1069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Side view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4B577C-379C-0948-967C-49E5276EC895}"/>
              </a:ext>
            </a:extLst>
          </p:cNvPr>
          <p:cNvSpPr txBox="1"/>
          <p:nvPr/>
        </p:nvSpPr>
        <p:spPr>
          <a:xfrm>
            <a:off x="853440" y="5300980"/>
            <a:ext cx="1009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Top view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AACA6ED-CD1F-D74C-8554-87D0DB75971B}"/>
              </a:ext>
            </a:extLst>
          </p:cNvPr>
          <p:cNvCxnSpPr/>
          <p:nvPr/>
        </p:nvCxnSpPr>
        <p:spPr>
          <a:xfrm>
            <a:off x="3079750" y="2717800"/>
            <a:ext cx="50800" cy="9271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7BF166F-4D3A-0F43-BD99-61405CFC330B}"/>
              </a:ext>
            </a:extLst>
          </p:cNvPr>
          <p:cNvCxnSpPr/>
          <p:nvPr/>
        </p:nvCxnSpPr>
        <p:spPr>
          <a:xfrm flipH="1">
            <a:off x="3022600" y="2711450"/>
            <a:ext cx="63500" cy="97155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11619CE-F31C-2546-8C17-86AAF487C8F5}"/>
              </a:ext>
            </a:extLst>
          </p:cNvPr>
          <p:cNvCxnSpPr/>
          <p:nvPr/>
        </p:nvCxnSpPr>
        <p:spPr>
          <a:xfrm flipH="1" flipV="1">
            <a:off x="2959100" y="2717800"/>
            <a:ext cx="63500" cy="9779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B505F61-84AF-8D4A-9302-E5F6852E6DE9}"/>
              </a:ext>
            </a:extLst>
          </p:cNvPr>
          <p:cNvCxnSpPr/>
          <p:nvPr/>
        </p:nvCxnSpPr>
        <p:spPr>
          <a:xfrm flipH="1">
            <a:off x="2901950" y="2717800"/>
            <a:ext cx="57150" cy="9652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40B0C11-5E15-024A-A508-8F76577ECC4D}"/>
              </a:ext>
            </a:extLst>
          </p:cNvPr>
          <p:cNvCxnSpPr/>
          <p:nvPr/>
        </p:nvCxnSpPr>
        <p:spPr>
          <a:xfrm flipH="1" flipV="1">
            <a:off x="2857500" y="2717800"/>
            <a:ext cx="50800" cy="9652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078023D-C802-8A58-6CA1-834F6A552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E732-0717-6446-9ED2-699971E9875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488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6AA58-E341-A04C-B1CC-032366367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Helical B fields seen in simulations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E2BFAE-B83D-A24F-BFC9-0E19417AC7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Helical magnetic structures from anisotropic electrons, seen in plasma simulation and theory</a:t>
            </a:r>
          </a:p>
          <a:p>
            <a:pPr lvl="1"/>
            <a:r>
              <a:rPr lang="en-US" dirty="0"/>
              <a:t>D. V. Romanov PRL, 93, 215004 (2004)</a:t>
            </a:r>
          </a:p>
          <a:p>
            <a:pPr lvl="1"/>
            <a:r>
              <a:rPr lang="en-US" dirty="0"/>
              <a:t>Zhang (2020)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F3D6EB-E678-D04D-A73B-BF2DACA87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169" y="3405352"/>
            <a:ext cx="9198500" cy="290654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86FA90D-A4AE-6765-B665-0D4A33E15CBB}"/>
              </a:ext>
            </a:extLst>
          </p:cNvPr>
          <p:cNvCxnSpPr/>
          <p:nvPr/>
        </p:nvCxnSpPr>
        <p:spPr>
          <a:xfrm>
            <a:off x="587829" y="1363057"/>
            <a:ext cx="1076597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DA0E3E6-D227-9D59-2DA4-C64E34EA9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E732-0717-6446-9ED2-699971E9875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7887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60664-C2A5-D14B-80E2-7F12CBF9C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260" y="847134"/>
            <a:ext cx="3958984" cy="1325563"/>
          </a:xfrm>
        </p:spPr>
        <p:txBody>
          <a:bodyPr>
            <a:normAutofit/>
          </a:bodyPr>
          <a:lstStyle/>
          <a:p>
            <a:r>
              <a:rPr lang="en-US" dirty="0"/>
              <a:t>Helicoid magnetic field,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C936F6-0882-284F-BCA8-408628E3EB7A}"/>
              </a:ext>
            </a:extLst>
          </p:cNvPr>
          <p:cNvSpPr txBox="1"/>
          <p:nvPr/>
        </p:nvSpPr>
        <p:spPr>
          <a:xfrm>
            <a:off x="6311287" y="626845"/>
            <a:ext cx="485767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Also seen in cylindrical PIC</a:t>
            </a:r>
          </a:p>
          <a:p>
            <a:r>
              <a:rPr lang="en-US" sz="2800" dirty="0"/>
              <a:t>Laser plasma electron instability</a:t>
            </a:r>
          </a:p>
          <a:p>
            <a:r>
              <a:rPr lang="en-US" sz="2800" dirty="0"/>
              <a:t>by </a:t>
            </a:r>
            <a:r>
              <a:rPr lang="en-US" sz="2800" dirty="0" err="1"/>
              <a:t>Chaojie</a:t>
            </a:r>
            <a:r>
              <a:rPr lang="en-US" sz="2800" dirty="0"/>
              <a:t> Zhang UCLA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9B284F-6459-C641-A432-AC7686CD2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1287" y="2435410"/>
            <a:ext cx="4497346" cy="374140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959383D-0678-B61D-EA68-432A23395655}"/>
              </a:ext>
            </a:extLst>
          </p:cNvPr>
          <p:cNvGrpSpPr/>
          <p:nvPr/>
        </p:nvGrpSpPr>
        <p:grpSpPr>
          <a:xfrm>
            <a:off x="1023037" y="2324107"/>
            <a:ext cx="3291547" cy="4300748"/>
            <a:chOff x="7449237" y="2250789"/>
            <a:chExt cx="3291547" cy="430074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8318845-B478-2A40-BFB6-F9332E4AE3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49237" y="2250789"/>
              <a:ext cx="3291547" cy="4300748"/>
            </a:xfrm>
            <a:prstGeom prst="rect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AF5F422-F5F9-67D9-2A97-2BF499F303A2}"/>
                </a:ext>
              </a:extLst>
            </p:cNvPr>
            <p:cNvGrpSpPr/>
            <p:nvPr/>
          </p:nvGrpSpPr>
          <p:grpSpPr>
            <a:xfrm>
              <a:off x="8252511" y="3681859"/>
              <a:ext cx="1373358" cy="1662675"/>
              <a:chOff x="8252511" y="3681859"/>
              <a:chExt cx="1373358" cy="1662675"/>
            </a:xfrm>
          </p:grpSpPr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C0C2A834-E912-96CC-FC03-12FBEE91F92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458571" y="3681859"/>
                <a:ext cx="814381" cy="397059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60C60EEA-3352-2AFD-9482-18D4AC31CD5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071564" y="4137533"/>
                <a:ext cx="201388" cy="61031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4358222D-70F1-7CDD-8290-4E5A2F4444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30873" y="4271095"/>
                <a:ext cx="394996" cy="71080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BC6277E8-D7D1-B488-3790-5814E4F1214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755044" y="4536116"/>
                <a:ext cx="201388" cy="61031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6A52F818-6F4F-6A7A-5245-886FA0885B4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596784" y="4125810"/>
                <a:ext cx="699614" cy="1406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7D20F114-FF82-F06E-04E7-39520A3BB0F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252511" y="4442689"/>
                <a:ext cx="595329" cy="2652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A2EA67FB-DF86-C71C-AF23-DE35EDA796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88517" y="4771292"/>
                <a:ext cx="489831" cy="57324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B45EC1B-2C5C-A026-28AF-1514B9ABC29B}"/>
              </a:ext>
            </a:extLst>
          </p:cNvPr>
          <p:cNvSpPr txBox="1"/>
          <p:nvPr/>
        </p:nvSpPr>
        <p:spPr>
          <a:xfrm>
            <a:off x="1727802" y="3503612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51F79CB-A37B-1CA4-7AF2-EBD76D838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E732-0717-6446-9ED2-699971E9875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0512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49D1E-812B-0D0E-34C0-28A8B2461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Simplified Physical Mechanism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D929B1-F18A-A5E5-D562-BCBCB7A70FDF}"/>
              </a:ext>
            </a:extLst>
          </p:cNvPr>
          <p:cNvSpPr txBox="1"/>
          <p:nvPr/>
        </p:nvSpPr>
        <p:spPr>
          <a:xfrm>
            <a:off x="810763" y="1611207"/>
            <a:ext cx="10401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Large amount of energy into wake -&gt; phase mixing heating-&gt; hot plasma electrons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FBE19B-BFA4-8C6D-FDFF-219E3DC64074}"/>
              </a:ext>
            </a:extLst>
          </p:cNvPr>
          <p:cNvSpPr txBox="1"/>
          <p:nvPr/>
        </p:nvSpPr>
        <p:spPr>
          <a:xfrm>
            <a:off x="1796095" y="2790194"/>
            <a:ext cx="7785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Plasma expands -&gt; shock formation -&gt; ambient gas ionization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2C7D38-259E-342D-2A14-323FA56329E2}"/>
              </a:ext>
            </a:extLst>
          </p:cNvPr>
          <p:cNvSpPr txBox="1"/>
          <p:nvPr/>
        </p:nvSpPr>
        <p:spPr>
          <a:xfrm>
            <a:off x="2974375" y="3910538"/>
            <a:ext cx="4677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Ion Weibel/ filamentation instability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030DBC9-CC78-86D1-9C67-D46C730BE8F7}"/>
              </a:ext>
            </a:extLst>
          </p:cNvPr>
          <p:cNvCxnSpPr>
            <a:cxnSpLocks/>
          </p:cNvCxnSpPr>
          <p:nvPr/>
        </p:nvCxnSpPr>
        <p:spPr>
          <a:xfrm>
            <a:off x="5631294" y="2011317"/>
            <a:ext cx="0" cy="6096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B4102F6-C938-A4AC-E527-FE6A503A5BF4}"/>
              </a:ext>
            </a:extLst>
          </p:cNvPr>
          <p:cNvCxnSpPr>
            <a:cxnSpLocks/>
          </p:cNvCxnSpPr>
          <p:nvPr/>
        </p:nvCxnSpPr>
        <p:spPr>
          <a:xfrm>
            <a:off x="5645539" y="3300938"/>
            <a:ext cx="0" cy="6096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AE6EBEB-B5C3-46F9-BCE6-012D27836348}"/>
              </a:ext>
            </a:extLst>
          </p:cNvPr>
          <p:cNvCxnSpPr>
            <a:cxnSpLocks/>
          </p:cNvCxnSpPr>
          <p:nvPr/>
        </p:nvCxnSpPr>
        <p:spPr>
          <a:xfrm>
            <a:off x="5641472" y="4356904"/>
            <a:ext cx="0" cy="6096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E8FC15A-F36F-7034-1554-D98106B1110A}"/>
              </a:ext>
            </a:extLst>
          </p:cNvPr>
          <p:cNvSpPr txBox="1"/>
          <p:nvPr/>
        </p:nvSpPr>
        <p:spPr>
          <a:xfrm>
            <a:off x="2639119" y="5155509"/>
            <a:ext cx="60998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B field is frozen into plasma along with ion density modulation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5FCAA52-18C0-3BB1-48DB-542E3617E91D}"/>
              </a:ext>
            </a:extLst>
          </p:cNvPr>
          <p:cNvCxnSpPr/>
          <p:nvPr/>
        </p:nvCxnSpPr>
        <p:spPr>
          <a:xfrm>
            <a:off x="587829" y="1363057"/>
            <a:ext cx="1076597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5B2D3B5-A68F-7529-3DB8-A55E886F3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E732-0717-6446-9ED2-699971E9875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4644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13762</TotalTime>
  <Words>1753</Words>
  <Application>Microsoft Macintosh PowerPoint</Application>
  <PresentationFormat>Widescreen</PresentationFormat>
  <Paragraphs>301</Paragraphs>
  <Slides>37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Light</vt:lpstr>
      <vt:lpstr>Cambria Math</vt:lpstr>
      <vt:lpstr>Office Theme</vt:lpstr>
      <vt:lpstr>Plasma Heating and Expansion in PWFA Experiments at FACET</vt:lpstr>
      <vt:lpstr>The problem of heat removal in PWFA’s</vt:lpstr>
      <vt:lpstr>PowerPoint Presentation</vt:lpstr>
      <vt:lpstr>PowerPoint Presentation</vt:lpstr>
      <vt:lpstr> </vt:lpstr>
      <vt:lpstr>Top view and side view cameras show helical structure.</vt:lpstr>
      <vt:lpstr>Helical B fields seen in simulations</vt:lpstr>
      <vt:lpstr>Helicoid magnetic field,</vt:lpstr>
      <vt:lpstr>Simplified Physical Mechanism</vt:lpstr>
      <vt:lpstr>Initial plasma temperature</vt:lpstr>
      <vt:lpstr>Plasma expansion</vt:lpstr>
      <vt:lpstr>Collsionless shock formation requirements</vt:lpstr>
      <vt:lpstr>Ionization of ambient surrounding gas, H2</vt:lpstr>
      <vt:lpstr>PowerPoint Presentation</vt:lpstr>
      <vt:lpstr>Wavelength of structure is proportional to 1/√n, k = 2π/λ   </vt:lpstr>
      <vt:lpstr>Temperature anisotropy verses time in PIC</vt:lpstr>
      <vt:lpstr>PowerPoint Presentation</vt:lpstr>
      <vt:lpstr>Wavenumber approximately the same in simulation, experiment and theory</vt:lpstr>
      <vt:lpstr>Electromagnetic Dispersion Relation For Multi-species plasma including drifts. By Davidson  k ⏊ E        ε_T (ω,k)-(k^2 c^2)/ω^2 =D</vt:lpstr>
      <vt:lpstr>C. Ruyer’s model of ion Weibel/filamentation</vt:lpstr>
      <vt:lpstr>For growing instability, anisotropy a_s&gt;0</vt:lpstr>
      <vt:lpstr>More simplification. Growth rate for Ⲅ/wpi &lt;&lt;1</vt:lpstr>
      <vt:lpstr>Ion Filamentation initial growth rate, ai=150, ne0=2x1018    f =0.5</vt:lpstr>
      <vt:lpstr>PowerPoint Presentation</vt:lpstr>
      <vt:lpstr>Final thoughts</vt:lpstr>
      <vt:lpstr> Acknowledgements: </vt:lpstr>
      <vt:lpstr>Extra slides</vt:lpstr>
      <vt:lpstr>Wavelength for Weibel/Filamention type instabilities</vt:lpstr>
      <vt:lpstr>Electron vs Ion Filamentation/Weibel</vt:lpstr>
      <vt:lpstr>Literature search (so far) </vt:lpstr>
      <vt:lpstr>Theory work</vt:lpstr>
      <vt:lpstr>Problems</vt:lpstr>
      <vt:lpstr>Summary</vt:lpstr>
      <vt:lpstr>Coalescence from colliding streams at OMEGA, Nature Physics 11, 2015</vt:lpstr>
      <vt:lpstr>OMEGA experiment</vt:lpstr>
      <vt:lpstr>Wavelength of structure is proportional to 1/√n, k = 2π/λ   </vt:lpstr>
      <vt:lpstr>A Possible Physical Mechanism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217</cp:revision>
  <cp:lastPrinted>2022-11-04T18:54:49Z</cp:lastPrinted>
  <dcterms:created xsi:type="dcterms:W3CDTF">2018-03-14T19:23:57Z</dcterms:created>
  <dcterms:modified xsi:type="dcterms:W3CDTF">2022-11-11T19:21:32Z</dcterms:modified>
</cp:coreProperties>
</file>