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8" r:id="rId2"/>
    <p:sldId id="397" r:id="rId3"/>
    <p:sldId id="398" r:id="rId4"/>
    <p:sldId id="399" r:id="rId5"/>
    <p:sldId id="404" r:id="rId6"/>
    <p:sldId id="403" r:id="rId7"/>
    <p:sldId id="405" r:id="rId8"/>
    <p:sldId id="414" r:id="rId9"/>
    <p:sldId id="415" r:id="rId10"/>
    <p:sldId id="409" r:id="rId11"/>
    <p:sldId id="410" r:id="rId12"/>
    <p:sldId id="407" r:id="rId13"/>
    <p:sldId id="417" r:id="rId14"/>
    <p:sldId id="400" r:id="rId15"/>
    <p:sldId id="406" r:id="rId16"/>
    <p:sldId id="418" r:id="rId17"/>
    <p:sldId id="416" r:id="rId18"/>
    <p:sldId id="402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61" d="100"/>
          <a:sy n="61" d="100"/>
        </p:scale>
        <p:origin x="42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F6E99-5F19-4EBC-9CC1-7C04D3A1210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14FA2-0B03-46AE-9607-FFD731A3E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14382-5938-48F2-AA06-57AC3A7D0757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12987-8DCF-4C16-8699-CF48698B4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0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12987-8DCF-4C16-8699-CF48698B45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3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9096" y="6309325"/>
            <a:ext cx="493845" cy="365125"/>
          </a:xfr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fld id="{A4AFB13C-CD2B-4D37-B21C-4D5084C870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6CA44A-4D28-1C2C-5642-0C323038E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5660" y="6295256"/>
            <a:ext cx="6120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</p:spTree>
    <p:extLst>
      <p:ext uri="{BB962C8B-B14F-4D97-AF65-F5344CB8AC3E}">
        <p14:creationId xmlns:p14="http://schemas.microsoft.com/office/powerpoint/2010/main" val="355191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A1440-E44F-9E17-FDF5-F2DED2F44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DCFD6-C3C4-A45D-5AD5-8839B1A566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18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5660" y="6295256"/>
            <a:ext cx="6120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6493" y="631649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A4AFB13C-CD2B-4D37-B21C-4D5084C870A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8DE7C8-78C5-4D72-BAF0-70D690FBD0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40509"/>
            <a:ext cx="1269842" cy="717461"/>
          </a:xfrm>
          <a:prstGeom prst="rect">
            <a:avLst/>
          </a:prstGeom>
        </p:spPr>
      </p:pic>
      <p:pic>
        <p:nvPicPr>
          <p:cNvPr id="10" name="Picture 2" descr="H:\Laura\Liverpool\UoL_University_Logo\UoL - Logo - CMYK.png">
            <a:extLst>
              <a:ext uri="{FF2B5EF4-FFF2-40B4-BE49-F238E27FC236}">
                <a16:creationId xmlns:a16="http://schemas.microsoft.com/office/drawing/2014/main" id="{CC1674B0-0CD3-4A0F-83DC-B36C1EF78B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8" y="243359"/>
            <a:ext cx="1803175" cy="4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7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7A45F-5DE1-25EC-BEE7-C37FD5D8DA5E}"/>
              </a:ext>
            </a:extLst>
          </p:cNvPr>
          <p:cNvSpPr txBox="1"/>
          <p:nvPr/>
        </p:nvSpPr>
        <p:spPr>
          <a:xfrm>
            <a:off x="2764379" y="1916832"/>
            <a:ext cx="6303328" cy="306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Injection at CLARA</a:t>
            </a:r>
          </a:p>
          <a:p>
            <a:pPr algn="ctr">
              <a:lnSpc>
                <a:spcPct val="150000"/>
              </a:lnSpc>
            </a:pPr>
            <a:endParaRPr lang="en-GB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Laura Corner</a:t>
            </a:r>
          </a:p>
          <a:p>
            <a:pPr algn="ctr"/>
            <a:endParaRPr lang="en-GB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Cockcroft Institute, University of Liverpool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0918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2C9793C-5F7B-2A60-F1CC-C7DB7CA4E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4878" r="5893" b="4188"/>
          <a:stretch/>
        </p:blipFill>
        <p:spPr>
          <a:xfrm>
            <a:off x="4871864" y="1129740"/>
            <a:ext cx="3472658" cy="25836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0D3B8F-7A21-9C34-52D7-69B80568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49242-C121-4195-6716-85845DF72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5660" y="6309325"/>
            <a:ext cx="6120680" cy="365125"/>
          </a:xfrm>
        </p:spPr>
        <p:txBody>
          <a:bodyPr/>
          <a:lstStyle/>
          <a:p>
            <a:r>
              <a:rPr lang="en-GB" dirty="0"/>
              <a:t> 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pic>
        <p:nvPicPr>
          <p:cNvPr id="11" name="Picture 10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CFA0B6BA-3D9E-522E-42D3-20AC273B6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372"/>
            <a:ext cx="4444813" cy="33336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FB9F91-5BBB-1654-0A67-8A1505E7ADA2}"/>
              </a:ext>
            </a:extLst>
          </p:cNvPr>
          <p:cNvSpPr txBox="1"/>
          <p:nvPr/>
        </p:nvSpPr>
        <p:spPr>
          <a:xfrm>
            <a:off x="3641900" y="262292"/>
            <a:ext cx="4529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Fibre laser driver simulations</a:t>
            </a:r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926A3B2A-CC71-EF52-A8BD-83213673A3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6490" r="6994" b="2932"/>
          <a:stretch/>
        </p:blipFill>
        <p:spPr>
          <a:xfrm>
            <a:off x="8344522" y="1159491"/>
            <a:ext cx="3472657" cy="26158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688288-4D46-40F4-5B42-5DD6A5192A3E}"/>
              </a:ext>
            </a:extLst>
          </p:cNvPr>
          <p:cNvSpPr txBox="1"/>
          <p:nvPr/>
        </p:nvSpPr>
        <p:spPr>
          <a:xfrm>
            <a:off x="3611723" y="714081"/>
            <a:ext cx="496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What can we do with a different (efficient!) laser?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7E142-C883-340A-525C-95496CAC2EAB}"/>
              </a:ext>
            </a:extLst>
          </p:cNvPr>
          <p:cNvSpPr txBox="1"/>
          <p:nvPr/>
        </p:nvSpPr>
        <p:spPr>
          <a:xfrm>
            <a:off x="387185" y="1344943"/>
            <a:ext cx="3471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Fibre laser: </a:t>
            </a:r>
            <a:r>
              <a:rPr lang="en-GB" sz="2000" dirty="0">
                <a:solidFill>
                  <a:srgbClr val="002060"/>
                </a:solidFill>
              </a:rPr>
              <a:t>2J, 150fs, </a:t>
            </a:r>
          </a:p>
          <a:p>
            <a:r>
              <a:rPr lang="en-GB" sz="2000" dirty="0">
                <a:solidFill>
                  <a:srgbClr val="002060"/>
                </a:solidFill>
              </a:rPr>
              <a:t>250MeV to </a:t>
            </a:r>
            <a:r>
              <a:rPr lang="en-GB" sz="2000" b="1" dirty="0">
                <a:solidFill>
                  <a:srgbClr val="002060"/>
                </a:solidFill>
              </a:rPr>
              <a:t>450MeV</a:t>
            </a:r>
            <a:r>
              <a:rPr lang="en-GB" sz="2000" dirty="0">
                <a:solidFill>
                  <a:srgbClr val="002060"/>
                </a:solidFill>
              </a:rPr>
              <a:t> in 100mm.</a:t>
            </a:r>
          </a:p>
          <a:p>
            <a:r>
              <a:rPr lang="en-GB" sz="2000" dirty="0">
                <a:solidFill>
                  <a:srgbClr val="002060"/>
                </a:solidFill>
              </a:rPr>
              <a:t>Gradient </a:t>
            </a:r>
            <a:r>
              <a:rPr lang="en-GB" sz="2000" b="1" dirty="0">
                <a:solidFill>
                  <a:srgbClr val="002060"/>
                </a:solidFill>
              </a:rPr>
              <a:t>2 GV/m.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8CDF5-9002-8836-0AD4-ADFC361C92B0}"/>
              </a:ext>
            </a:extLst>
          </p:cNvPr>
          <p:cNvSpPr txBox="1"/>
          <p:nvPr/>
        </p:nvSpPr>
        <p:spPr>
          <a:xfrm>
            <a:off x="5447928" y="3885904"/>
            <a:ext cx="44198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Energy spread: </a:t>
            </a:r>
            <a:r>
              <a:rPr lang="en-GB" sz="2000" dirty="0">
                <a:solidFill>
                  <a:srgbClr val="002060"/>
                </a:solidFill>
              </a:rPr>
              <a:t>FWHM  2.4% - 3.5%.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Emittance: </a:t>
            </a:r>
            <a:r>
              <a:rPr lang="en-GB" sz="2000" dirty="0">
                <a:solidFill>
                  <a:srgbClr val="002060"/>
                </a:solidFill>
              </a:rPr>
              <a:t>1 mm </a:t>
            </a:r>
            <a:r>
              <a:rPr lang="en-GB" sz="2000" dirty="0" err="1">
                <a:solidFill>
                  <a:srgbClr val="002060"/>
                </a:solidFill>
              </a:rPr>
              <a:t>mrad</a:t>
            </a:r>
            <a:r>
              <a:rPr lang="en-GB" sz="2000" dirty="0">
                <a:solidFill>
                  <a:srgbClr val="002060"/>
                </a:solidFill>
              </a:rPr>
              <a:t> – 1.04 mm </a:t>
            </a:r>
            <a:r>
              <a:rPr lang="en-GB" sz="2000" dirty="0" err="1">
                <a:solidFill>
                  <a:srgbClr val="002060"/>
                </a:solidFill>
              </a:rPr>
              <a:t>mrad</a:t>
            </a:r>
            <a:r>
              <a:rPr lang="en-GB" sz="2000" dirty="0">
                <a:solidFill>
                  <a:srgbClr val="002060"/>
                </a:solidFill>
              </a:rPr>
              <a:t>.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Simulations not optimised!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C5FBA-6478-BCD5-B6D7-444708B1FB79}"/>
              </a:ext>
            </a:extLst>
          </p:cNvPr>
          <p:cNvSpPr txBox="1"/>
          <p:nvPr/>
        </p:nvSpPr>
        <p:spPr>
          <a:xfrm>
            <a:off x="4976391" y="5306951"/>
            <a:ext cx="6732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FEBE high rep rate photocathode @ 400Hz – can we make this laser?</a:t>
            </a:r>
          </a:p>
          <a:p>
            <a:pPr algn="just"/>
            <a:r>
              <a:rPr lang="en-GB" b="1" dirty="0">
                <a:solidFill>
                  <a:srgbClr val="C00000"/>
                </a:solidFill>
              </a:rPr>
              <a:t>Combined fibres have shown 120fs, 10mJ pulse energy and</a:t>
            </a:r>
          </a:p>
          <a:p>
            <a:pPr algn="ctr"/>
            <a:r>
              <a:rPr lang="en-GB" sz="2400" b="1" dirty="0">
                <a:solidFill>
                  <a:schemeClr val="tx2"/>
                </a:solidFill>
              </a:rPr>
              <a:t>20% measured WPE.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6A39C-1819-5EAD-B17C-E2C353A2456D}"/>
              </a:ext>
            </a:extLst>
          </p:cNvPr>
          <p:cNvSpPr txBox="1"/>
          <p:nvPr/>
        </p:nvSpPr>
        <p:spPr>
          <a:xfrm>
            <a:off x="367441" y="6170435"/>
            <a:ext cx="301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Simulations: Jonathan Christie</a:t>
            </a:r>
          </a:p>
        </p:txBody>
      </p:sp>
    </p:spTree>
    <p:extLst>
      <p:ext uri="{BB962C8B-B14F-4D97-AF65-F5344CB8AC3E}">
        <p14:creationId xmlns:p14="http://schemas.microsoft.com/office/powerpoint/2010/main" val="151825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E29418-E93A-6B36-A6F3-8EC582A1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57100-E70A-14AD-B668-26FB4C2F9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 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10A05-42D5-F66D-63B5-47B8D363A73B}"/>
              </a:ext>
            </a:extLst>
          </p:cNvPr>
          <p:cNvSpPr txBox="1"/>
          <p:nvPr/>
        </p:nvSpPr>
        <p:spPr>
          <a:xfrm>
            <a:off x="5546009" y="404664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497C3-C093-1DA8-EEEA-392A8B342138}"/>
              </a:ext>
            </a:extLst>
          </p:cNvPr>
          <p:cNvSpPr txBox="1"/>
          <p:nvPr/>
        </p:nvSpPr>
        <p:spPr>
          <a:xfrm>
            <a:off x="435384" y="971303"/>
            <a:ext cx="11010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Can we take the best of both worlds? </a:t>
            </a:r>
          </a:p>
          <a:p>
            <a:r>
              <a:rPr lang="en-GB" sz="2000" dirty="0"/>
              <a:t>     </a:t>
            </a:r>
            <a:r>
              <a:rPr lang="en-GB" sz="2000" b="1" dirty="0">
                <a:solidFill>
                  <a:srgbClr val="C00000"/>
                </a:solidFill>
              </a:rPr>
              <a:t>High quality beams from rf accelerator and high gradients from laser driven plasma.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D57F7-19AD-CF21-DB28-7ACF0503FEB7}"/>
              </a:ext>
            </a:extLst>
          </p:cNvPr>
          <p:cNvSpPr txBox="1"/>
          <p:nvPr/>
        </p:nvSpPr>
        <p:spPr>
          <a:xfrm>
            <a:off x="435384" y="1745390"/>
            <a:ext cx="508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“Too big! Plasma accelerators are compact”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386A5-531B-4477-5CBE-78FDB4876B78}"/>
              </a:ext>
            </a:extLst>
          </p:cNvPr>
          <p:cNvSpPr txBox="1"/>
          <p:nvPr/>
        </p:nvSpPr>
        <p:spPr>
          <a:xfrm>
            <a:off x="435384" y="2211701"/>
            <a:ext cx="1101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Need the laser space anyway – why not have a </a:t>
            </a:r>
            <a:r>
              <a:rPr lang="en-GB" sz="2000" dirty="0" err="1">
                <a:solidFill>
                  <a:srgbClr val="002060"/>
                </a:solidFill>
              </a:rPr>
              <a:t>linac</a:t>
            </a:r>
            <a:r>
              <a:rPr lang="en-GB" sz="2000" dirty="0">
                <a:solidFill>
                  <a:srgbClr val="002060"/>
                </a:solidFill>
              </a:rPr>
              <a:t> underneath?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C3957-FE95-2B70-915A-AD28EC99F781}"/>
              </a:ext>
            </a:extLst>
          </p:cNvPr>
          <p:cNvSpPr txBox="1"/>
          <p:nvPr/>
        </p:nvSpPr>
        <p:spPr>
          <a:xfrm>
            <a:off x="435384" y="3144323"/>
            <a:ext cx="1101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Put the laser room over the rf accelerator, same footprint as fully LWFA self injection facility.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843E8-C6D7-F747-77D8-A56B7BA286F6}"/>
              </a:ext>
            </a:extLst>
          </p:cNvPr>
          <p:cNvSpPr txBox="1"/>
          <p:nvPr/>
        </p:nvSpPr>
        <p:spPr>
          <a:xfrm>
            <a:off x="435384" y="3610634"/>
            <a:ext cx="1101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Bunch compression: conventional or THz manipulation.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B1584F-72B0-9960-AFAD-E67C0F8EFBA7}"/>
              </a:ext>
            </a:extLst>
          </p:cNvPr>
          <p:cNvSpPr txBox="1"/>
          <p:nvPr/>
        </p:nvSpPr>
        <p:spPr>
          <a:xfrm>
            <a:off x="435384" y="4076945"/>
            <a:ext cx="11010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Drive wake in plasma waveguide: 100s mm demonstrated, stand alone above long gas jet – no cell or discharge capillary in the laser beam (no damage!).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678A8F-DD59-8521-0257-849CC3DFF0FD}"/>
              </a:ext>
            </a:extLst>
          </p:cNvPr>
          <p:cNvSpPr txBox="1"/>
          <p:nvPr/>
        </p:nvSpPr>
        <p:spPr>
          <a:xfrm>
            <a:off x="435384" y="5317344"/>
            <a:ext cx="11010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Use high efficiency, high rep rate combined fibres to drive single stage 5GeV, sub 1% energy spread, low emittance electron bunches for applications or staging to higher energies.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F7B0F-080C-11DD-631A-FB62DCAEFF39}"/>
              </a:ext>
            </a:extLst>
          </p:cNvPr>
          <p:cNvSpPr txBox="1"/>
          <p:nvPr/>
        </p:nvSpPr>
        <p:spPr>
          <a:xfrm>
            <a:off x="435384" y="2678012"/>
            <a:ext cx="1101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Relativistic electron beams, say, 100MeV, from conventional rf accelerator &lt; 10m? Certainly 20m.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D30D94-F76B-58C7-6DF9-7EEA77F4C0BA}"/>
              </a:ext>
            </a:extLst>
          </p:cNvPr>
          <p:cNvSpPr txBox="1"/>
          <p:nvPr/>
        </p:nvSpPr>
        <p:spPr>
          <a:xfrm>
            <a:off x="5558333" y="1745390"/>
            <a:ext cx="508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………… but are they?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7772F-AC23-35F2-8C9E-5C7745FCA867}"/>
              </a:ext>
            </a:extLst>
          </p:cNvPr>
          <p:cNvSpPr txBox="1"/>
          <p:nvPr/>
        </p:nvSpPr>
        <p:spPr>
          <a:xfrm>
            <a:off x="435384" y="4851032"/>
            <a:ext cx="1101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Realistic technology for FEL or FEL booster.</a:t>
            </a:r>
          </a:p>
        </p:txBody>
      </p:sp>
    </p:spTree>
    <p:extLst>
      <p:ext uri="{BB962C8B-B14F-4D97-AF65-F5344CB8AC3E}">
        <p14:creationId xmlns:p14="http://schemas.microsoft.com/office/powerpoint/2010/main" val="242253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 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7656" y="332656"/>
            <a:ext cx="3116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Acknowledgements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939" y="1085478"/>
            <a:ext cx="110600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Liverpool: </a:t>
            </a:r>
            <a:r>
              <a:rPr lang="en-GB" dirty="0">
                <a:solidFill>
                  <a:schemeClr val="tx2"/>
                </a:solidFill>
              </a:rPr>
              <a:t>Lewis Reid, Harry Jones, Miles Radford, Jonathan Christie, Alex Morris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DESY: </a:t>
            </a:r>
            <a:r>
              <a:rPr lang="en-GB" dirty="0">
                <a:solidFill>
                  <a:schemeClr val="tx2"/>
                </a:solidFill>
              </a:rPr>
              <a:t>Lewis </a:t>
            </a:r>
            <a:r>
              <a:rPr lang="en-GB" dirty="0" err="1">
                <a:solidFill>
                  <a:schemeClr val="tx2"/>
                </a:solidFill>
              </a:rPr>
              <a:t>Boulton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LOA: </a:t>
            </a:r>
            <a:r>
              <a:rPr lang="en-GB" dirty="0">
                <a:solidFill>
                  <a:schemeClr val="tx2"/>
                </a:solidFill>
              </a:rPr>
              <a:t>Alex </a:t>
            </a:r>
            <a:r>
              <a:rPr lang="en-GB" dirty="0" err="1">
                <a:solidFill>
                  <a:schemeClr val="tx2"/>
                </a:solidFill>
              </a:rPr>
              <a:t>Knetsch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Lancaster: </a:t>
            </a:r>
            <a:r>
              <a:rPr lang="en-GB" dirty="0">
                <a:solidFill>
                  <a:schemeClr val="tx2"/>
                </a:solidFill>
              </a:rPr>
              <a:t>Elisabetta </a:t>
            </a:r>
            <a:r>
              <a:rPr lang="en-GB" dirty="0" err="1">
                <a:solidFill>
                  <a:schemeClr val="tx2"/>
                </a:solidFill>
              </a:rPr>
              <a:t>Boella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Strathclyde: </a:t>
            </a:r>
            <a:r>
              <a:rPr lang="en-GB" dirty="0">
                <a:solidFill>
                  <a:schemeClr val="tx2"/>
                </a:solidFill>
              </a:rPr>
              <a:t>Bernhard </a:t>
            </a:r>
            <a:r>
              <a:rPr lang="en-GB" dirty="0" err="1">
                <a:solidFill>
                  <a:schemeClr val="tx2"/>
                </a:solidFill>
              </a:rPr>
              <a:t>Hidding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 err="1">
                <a:solidFill>
                  <a:schemeClr val="tx2"/>
                </a:solidFill>
              </a:rPr>
              <a:t>ASTeC</a:t>
            </a:r>
            <a:r>
              <a:rPr lang="en-GB" b="1" dirty="0">
                <a:solidFill>
                  <a:schemeClr val="tx2"/>
                </a:solidFill>
              </a:rPr>
              <a:t>: </a:t>
            </a:r>
            <a:r>
              <a:rPr lang="en-GB" dirty="0">
                <a:solidFill>
                  <a:schemeClr val="tx2"/>
                </a:solidFill>
              </a:rPr>
              <a:t>Tom Pacey, Will </a:t>
            </a:r>
            <a:r>
              <a:rPr lang="en-GB" dirty="0" err="1">
                <a:solidFill>
                  <a:schemeClr val="tx2"/>
                </a:solidFill>
              </a:rPr>
              <a:t>Okell</a:t>
            </a:r>
            <a:r>
              <a:rPr lang="en-GB" dirty="0">
                <a:solidFill>
                  <a:schemeClr val="tx2"/>
                </a:solidFill>
              </a:rPr>
              <a:t>, Dave Walsh, Ed </a:t>
            </a:r>
            <a:r>
              <a:rPr lang="en-GB" dirty="0" err="1">
                <a:solidFill>
                  <a:schemeClr val="tx2"/>
                </a:solidFill>
              </a:rPr>
              <a:t>Snedden</a:t>
            </a:r>
            <a:r>
              <a:rPr lang="en-GB" dirty="0">
                <a:solidFill>
                  <a:schemeClr val="tx2"/>
                </a:solidFill>
              </a:rPr>
              <a:t>, Keith Middleman, Andrew Vick, Matthew King, Duncan Scott</a:t>
            </a:r>
          </a:p>
          <a:p>
            <a:r>
              <a:rPr lang="en-GB" dirty="0">
                <a:solidFill>
                  <a:schemeClr val="tx2"/>
                </a:solidFill>
              </a:rPr>
              <a:t>             (and more!)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830" y="4569659"/>
            <a:ext cx="887178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Data analysis &amp; simulations</a:t>
            </a:r>
          </a:p>
          <a:p>
            <a:endParaRPr lang="en-GB" sz="2000" b="1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Liverpool: </a:t>
            </a:r>
            <a:r>
              <a:rPr lang="en-GB" dirty="0">
                <a:solidFill>
                  <a:schemeClr val="tx2"/>
                </a:solidFill>
              </a:rPr>
              <a:t>Lewis Reid, Harry Jones, Jonathan Christie  </a:t>
            </a:r>
            <a:r>
              <a:rPr lang="en-GB" b="1" dirty="0">
                <a:solidFill>
                  <a:schemeClr val="tx2"/>
                </a:solidFill>
              </a:rPr>
              <a:t>Lancaster:</a:t>
            </a:r>
            <a:r>
              <a:rPr lang="en-GB" dirty="0">
                <a:solidFill>
                  <a:schemeClr val="tx2"/>
                </a:solidFill>
              </a:rPr>
              <a:t> Dave Scott, Elisabetta </a:t>
            </a:r>
            <a:r>
              <a:rPr lang="en-GB" dirty="0" err="1">
                <a:solidFill>
                  <a:schemeClr val="tx2"/>
                </a:solidFill>
              </a:rPr>
              <a:t>Boella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7FC37-C330-9DA1-D451-167BDC0C6B8C}"/>
              </a:ext>
            </a:extLst>
          </p:cNvPr>
          <p:cNvSpPr txBox="1"/>
          <p:nvPr/>
        </p:nvSpPr>
        <p:spPr>
          <a:xfrm>
            <a:off x="377830" y="5909822"/>
            <a:ext cx="481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Work supported by UKRI Grant no: ST/V001612/1</a:t>
            </a:r>
          </a:p>
        </p:txBody>
      </p:sp>
    </p:spTree>
    <p:extLst>
      <p:ext uri="{BB962C8B-B14F-4D97-AF65-F5344CB8AC3E}">
        <p14:creationId xmlns:p14="http://schemas.microsoft.com/office/powerpoint/2010/main" val="2804735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733AD-7A39-37B7-9F1E-ABEFD3E3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0725E-C638-E63E-FF3C-AF63B97A4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 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C93D5-30C5-0DF0-226E-B2BC87B0B528}"/>
              </a:ext>
            </a:extLst>
          </p:cNvPr>
          <p:cNvSpPr txBox="1"/>
          <p:nvPr/>
        </p:nvSpPr>
        <p:spPr>
          <a:xfrm>
            <a:off x="5139648" y="2721114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3350060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 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908720"/>
            <a:ext cx="9048328" cy="5089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1864" y="147736"/>
            <a:ext cx="190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294243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60" y="2428461"/>
            <a:ext cx="5508160" cy="41311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 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009390"/>
            <a:ext cx="4320000" cy="2969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3392" y="390156"/>
            <a:ext cx="1796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Gas profile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288" y="987782"/>
            <a:ext cx="114851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Shot across short side of nozzle and higher above the jet than optimised (5mm rather 1 – 2mm).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The longitudinal gas profile did not contain a region of constant density.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Zero-to-zero length </a:t>
            </a:r>
            <a:r>
              <a:rPr lang="en-GB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dirty="0">
                <a:solidFill>
                  <a:schemeClr val="tx2"/>
                </a:solidFill>
              </a:rPr>
              <a:t> 8mm – overestimate of accelerating length, underestimate of accelerating gradient.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519936" y="3501008"/>
            <a:ext cx="3636404" cy="194421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76921" y="3158040"/>
            <a:ext cx="131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5mm height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4D2BA-566A-FA8E-D736-39CF6D2DE35B}"/>
              </a:ext>
            </a:extLst>
          </p:cNvPr>
          <p:cNvSpPr txBox="1"/>
          <p:nvPr/>
        </p:nvSpPr>
        <p:spPr>
          <a:xfrm>
            <a:off x="627032" y="6300244"/>
            <a:ext cx="248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Simulations: Harry Jones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23CD54-6CBB-5F8E-1473-9AB53F60928F}"/>
              </a:ext>
            </a:extLst>
          </p:cNvPr>
          <p:cNvSpPr txBox="1"/>
          <p:nvPr/>
        </p:nvSpPr>
        <p:spPr>
          <a:xfrm>
            <a:off x="281580" y="2505670"/>
            <a:ext cx="21193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8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2.1×10</a:t>
            </a:r>
            <a:r>
              <a:rPr lang="en-GB" sz="18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GB" sz="18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  <a:p>
            <a:r>
              <a:rPr lang="el-G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GB" sz="18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23 </a:t>
            </a:r>
            <a:r>
              <a:rPr lang="el-G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r>
              <a:rPr lang="en-GB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76 fs</a:t>
            </a:r>
          </a:p>
        </p:txBody>
      </p:sp>
    </p:spTree>
    <p:extLst>
      <p:ext uri="{BB962C8B-B14F-4D97-AF65-F5344CB8AC3E}">
        <p14:creationId xmlns:p14="http://schemas.microsoft.com/office/powerpoint/2010/main" val="1737160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9B55D4-1679-82D1-17CD-843C2318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D86B5-FA78-9D7D-21F2-9F8A688D8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 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45F03-A68B-9994-84D1-B2663DC3E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02" y="1196752"/>
            <a:ext cx="4124346" cy="4911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45908E-33ED-9E26-AB02-7ADC72CDECA0}"/>
              </a:ext>
            </a:extLst>
          </p:cNvPr>
          <p:cNvSpPr txBox="1"/>
          <p:nvPr/>
        </p:nvSpPr>
        <p:spPr>
          <a:xfrm>
            <a:off x="5152248" y="287065"/>
            <a:ext cx="1887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Laser Focus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2B4A1-7DF1-3393-4290-12CE3498A3BC}"/>
              </a:ext>
            </a:extLst>
          </p:cNvPr>
          <p:cNvSpPr txBox="1"/>
          <p:nvPr/>
        </p:nvSpPr>
        <p:spPr>
          <a:xfrm>
            <a:off x="5520245" y="2828835"/>
            <a:ext cx="5643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Laser spot analysed.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50% of energy within 1/e</a:t>
            </a:r>
            <a:r>
              <a:rPr lang="en-GB" sz="2400" baseline="30000" dirty="0">
                <a:solidFill>
                  <a:schemeClr val="tx2"/>
                </a:solidFill>
              </a:rPr>
              <a:t>2</a:t>
            </a:r>
            <a:r>
              <a:rPr lang="en-GB" sz="2400" dirty="0">
                <a:solidFill>
                  <a:schemeClr val="tx2"/>
                </a:solidFill>
              </a:rPr>
              <a:t> diameter.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Experiments range from 8 – 40mJ in spot.</a:t>
            </a:r>
          </a:p>
        </p:txBody>
      </p:sp>
    </p:spTree>
    <p:extLst>
      <p:ext uri="{BB962C8B-B14F-4D97-AF65-F5344CB8AC3E}">
        <p14:creationId xmlns:p14="http://schemas.microsoft.com/office/powerpoint/2010/main" val="297996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7A2DDC-83D0-741C-79A3-8C93C1AE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C192F-90D8-CC16-2EC6-53FC25A4A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 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23B7E-26FD-F074-0019-0C320D274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919955"/>
            <a:ext cx="4682178" cy="3511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AD4E5-C789-0AB8-B262-2F1527893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9" y="876754"/>
            <a:ext cx="4752528" cy="3564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6ED6B-E8D1-923E-002E-EDC4C0149962}"/>
              </a:ext>
            </a:extLst>
          </p:cNvPr>
          <p:cNvSpPr txBox="1"/>
          <p:nvPr/>
        </p:nvSpPr>
        <p:spPr>
          <a:xfrm>
            <a:off x="4721254" y="301134"/>
            <a:ext cx="2862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Laser Propagation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56026-76F9-7A0D-C96C-784EE7602D1F}"/>
              </a:ext>
            </a:extLst>
          </p:cNvPr>
          <p:cNvSpPr txBox="1"/>
          <p:nvPr/>
        </p:nvSpPr>
        <p:spPr>
          <a:xfrm>
            <a:off x="399910" y="4780917"/>
            <a:ext cx="11440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FBPIC modelling including ionisation of neutral gas density from FLUENT 5mm above jet.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Radial plasma density acts as defocusing lens.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Significant growth of laser spot – reduction in a</a:t>
            </a:r>
            <a:r>
              <a:rPr lang="en-GB" sz="2400" baseline="-25000" dirty="0">
                <a:solidFill>
                  <a:srgbClr val="002060"/>
                </a:solidFill>
              </a:rPr>
              <a:t>0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667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 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5600" y="271083"/>
            <a:ext cx="7350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Electron energy spread scaling with laser energy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E359E-686B-357C-4156-80AF8DBB4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19" y="1234435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0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7888" y="204964"/>
            <a:ext cx="1923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Motivation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901" y="1336823"/>
            <a:ext cx="11881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Laser wakefield acceleration (LWFA) has produced extremely high accelerating gradients and energies (10GeV), but issues with stability, energy spread, repeatability, emittance.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CERN Expert Panel Roadmap</a:t>
            </a:r>
            <a:r>
              <a:rPr lang="en-GB" sz="2000" dirty="0">
                <a:solidFill>
                  <a:schemeClr val="tx2"/>
                </a:solidFill>
              </a:rPr>
              <a:t> (</a:t>
            </a:r>
            <a:r>
              <a:rPr lang="en-GB" sz="2000" dirty="0">
                <a:solidFill>
                  <a:schemeClr val="tx2"/>
                </a:solidFill>
                <a:hlinkClick r:id="rId3"/>
              </a:rPr>
              <a:t>https://e-publishing.cern.ch/index.php/CYRM/issue/view/146</a:t>
            </a:r>
            <a:r>
              <a:rPr lang="en-GB" sz="2000" dirty="0">
                <a:solidFill>
                  <a:schemeClr val="tx2"/>
                </a:solidFill>
              </a:rPr>
              <a:t>) </a:t>
            </a:r>
            <a:r>
              <a:rPr lang="en-GB" sz="2000" dirty="0">
                <a:solidFill>
                  <a:srgbClr val="002060"/>
                </a:solidFill>
              </a:rPr>
              <a:t>identifies both </a:t>
            </a:r>
            <a:r>
              <a:rPr lang="en-GB" sz="2000" b="1" dirty="0">
                <a:solidFill>
                  <a:srgbClr val="C00000"/>
                </a:solidFill>
              </a:rPr>
              <a:t>quality</a:t>
            </a:r>
            <a:r>
              <a:rPr lang="en-GB" sz="2000" dirty="0">
                <a:solidFill>
                  <a:srgbClr val="002060"/>
                </a:solidFill>
              </a:rPr>
              <a:t> and </a:t>
            </a:r>
            <a:r>
              <a:rPr lang="en-GB" sz="2000" b="1" dirty="0">
                <a:solidFill>
                  <a:srgbClr val="C00000"/>
                </a:solidFill>
              </a:rPr>
              <a:t>staging</a:t>
            </a:r>
            <a:r>
              <a:rPr lang="en-GB" sz="2000" dirty="0">
                <a:solidFill>
                  <a:srgbClr val="002060"/>
                </a:solidFill>
              </a:rPr>
              <a:t> as milestones for credible LWFA.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External injection of high quality, low energy electrons into plasma wakefield: high gradient acceleration w/o loss of quality in simulation.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Experiments @ CLARA (Daresbury Laboratory) – test injection &amp; acceleration experimentally (few expts.so far </a:t>
            </a:r>
            <a:r>
              <a:rPr lang="en-GB" sz="2000" dirty="0" err="1">
                <a:solidFill>
                  <a:srgbClr val="002060"/>
                </a:solidFill>
              </a:rPr>
              <a:t>Amiranoff</a:t>
            </a:r>
            <a:r>
              <a:rPr lang="en-GB" sz="2000" dirty="0">
                <a:solidFill>
                  <a:srgbClr val="002060"/>
                </a:solidFill>
              </a:rPr>
              <a:t> et al. PRL 81, 995, 1998, Wu et al., Nature Physics 17, 801, 2021).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Investigation of staging without problems of capturing low quality beams from LWFA first stage.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CLARA near-unique facility in the world – accelerator, laser, experimental area.</a:t>
            </a:r>
          </a:p>
        </p:txBody>
      </p:sp>
    </p:spTree>
    <p:extLst>
      <p:ext uri="{BB962C8B-B14F-4D97-AF65-F5344CB8AC3E}">
        <p14:creationId xmlns:p14="http://schemas.microsoft.com/office/powerpoint/2010/main" val="268227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338E4-0273-22FF-F5B7-E7CE9FFFD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67" y="561442"/>
            <a:ext cx="6833836" cy="3440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5D6C6B-60A1-884F-E7ED-BA6D52F8E081}"/>
              </a:ext>
            </a:extLst>
          </p:cNvPr>
          <p:cNvSpPr txBox="1"/>
          <p:nvPr/>
        </p:nvSpPr>
        <p:spPr>
          <a:xfrm>
            <a:off x="1221786" y="4385100"/>
            <a:ext cx="9748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Inject electron bunch into laser driven accelerating wakefield in nitrogen plasma.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Electron bunch length (</a:t>
            </a:r>
            <a:r>
              <a:rPr lang="en-GB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dirty="0">
                <a:solidFill>
                  <a:schemeClr val="tx2"/>
                </a:solidFill>
              </a:rPr>
              <a:t> 6ps) &gt;&gt; plasma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Expect acceleration </a:t>
            </a:r>
            <a:r>
              <a:rPr lang="en-GB" sz="2000" b="1" dirty="0">
                <a:solidFill>
                  <a:srgbClr val="C00000"/>
                </a:solidFill>
              </a:rPr>
              <a:t>and</a:t>
            </a:r>
            <a:r>
              <a:rPr lang="en-GB" sz="2000" dirty="0">
                <a:solidFill>
                  <a:schemeClr val="tx2"/>
                </a:solidFill>
              </a:rPr>
              <a:t> deceleration of electrons.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Electron energy spectrum </a:t>
            </a:r>
            <a:r>
              <a:rPr lang="en-GB" sz="2000" b="1" dirty="0">
                <a:solidFill>
                  <a:srgbClr val="C00000"/>
                </a:solidFill>
              </a:rPr>
              <a:t>broadening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Proof of principle experiment at CLARA – aim to build on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Programme planned to show guiding, emittance measurement, pure acceleration.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7808" y="299832"/>
            <a:ext cx="3742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Experimental schematic</a:t>
            </a:r>
          </a:p>
        </p:txBody>
      </p:sp>
    </p:spTree>
    <p:extLst>
      <p:ext uri="{BB962C8B-B14F-4D97-AF65-F5344CB8AC3E}">
        <p14:creationId xmlns:p14="http://schemas.microsoft.com/office/powerpoint/2010/main" val="385240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12" y="1287384"/>
            <a:ext cx="10037084" cy="3624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7688" y="188640"/>
            <a:ext cx="4939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Experimental layout in chamber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DD2AC-5C2D-9648-BA74-4D6BE1C443EB}"/>
              </a:ext>
            </a:extLst>
          </p:cNvPr>
          <p:cNvSpPr txBox="1"/>
          <p:nvPr/>
        </p:nvSpPr>
        <p:spPr>
          <a:xfrm>
            <a:off x="1709254" y="5155117"/>
            <a:ext cx="8962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Electron bunch</a:t>
            </a:r>
            <a:r>
              <a:rPr lang="en-GB" sz="2400" dirty="0">
                <a:solidFill>
                  <a:srgbClr val="002060"/>
                </a:solidFill>
              </a:rPr>
              <a:t>: 6ps full duration, 20pc, transverse size </a:t>
            </a:r>
            <a:r>
              <a:rPr lang="en-GB" sz="2400" dirty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  <a:r>
              <a:rPr lang="en-GB" sz="2400" dirty="0">
                <a:solidFill>
                  <a:srgbClr val="002060"/>
                </a:solidFill>
              </a:rPr>
              <a:t> = 20 – 40</a:t>
            </a:r>
            <a:r>
              <a:rPr lang="en-GB" sz="2400" dirty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en-GB" sz="2400" dirty="0">
                <a:solidFill>
                  <a:srgbClr val="002060"/>
                </a:solidFill>
              </a:rPr>
              <a:t>m.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Laser pulse</a:t>
            </a:r>
            <a:r>
              <a:rPr lang="en-GB" sz="2400" dirty="0">
                <a:solidFill>
                  <a:srgbClr val="002060"/>
                </a:solidFill>
              </a:rPr>
              <a:t>: 90fs, 8 – 40mJ on target, w</a:t>
            </a:r>
            <a:r>
              <a:rPr lang="en-GB" sz="2400" baseline="-25000" dirty="0">
                <a:solidFill>
                  <a:srgbClr val="002060"/>
                </a:solidFill>
              </a:rPr>
              <a:t>0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Symbol" panose="05050102010706020507" pitchFamily="18" charset="2"/>
              </a:rPr>
              <a:t>~</a:t>
            </a:r>
            <a:r>
              <a:rPr lang="en-GB" sz="2400" dirty="0">
                <a:solidFill>
                  <a:srgbClr val="002060"/>
                </a:solidFill>
              </a:rPr>
              <a:t> 40</a:t>
            </a:r>
            <a:r>
              <a:rPr lang="en-GB" sz="2400" dirty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en-GB" sz="2400" dirty="0">
                <a:solidFill>
                  <a:srgbClr val="002060"/>
                </a:solidFill>
              </a:rPr>
              <a:t>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A4610-5639-4C14-9482-B80C723B0B80}"/>
              </a:ext>
            </a:extLst>
          </p:cNvPr>
          <p:cNvSpPr/>
          <p:nvPr/>
        </p:nvSpPr>
        <p:spPr>
          <a:xfrm flipV="1">
            <a:off x="7795364" y="2060848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F40A3-12B2-557D-D831-F872FA127BC8}"/>
              </a:ext>
            </a:extLst>
          </p:cNvPr>
          <p:cNvSpPr/>
          <p:nvPr/>
        </p:nvSpPr>
        <p:spPr>
          <a:xfrm flipV="1">
            <a:off x="1637246" y="357301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1C9FFF-9D7B-1EDC-1CE6-BD11ADAB76ED}"/>
              </a:ext>
            </a:extLst>
          </p:cNvPr>
          <p:cNvSpPr/>
          <p:nvPr/>
        </p:nvSpPr>
        <p:spPr>
          <a:xfrm>
            <a:off x="1055440" y="2060848"/>
            <a:ext cx="65381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2C3A2-6925-7032-DE55-9B6BAC5DEA44}"/>
              </a:ext>
            </a:extLst>
          </p:cNvPr>
          <p:cNvSpPr txBox="1"/>
          <p:nvPr/>
        </p:nvSpPr>
        <p:spPr>
          <a:xfrm>
            <a:off x="256036" y="2683031"/>
            <a:ext cx="1453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To electron</a:t>
            </a:r>
          </a:p>
          <a:p>
            <a:pPr algn="ctr"/>
            <a:r>
              <a:rPr lang="en-GB" dirty="0"/>
              <a:t>spectrometer</a:t>
            </a:r>
          </a:p>
        </p:txBody>
      </p:sp>
    </p:spTree>
    <p:extLst>
      <p:ext uri="{BB962C8B-B14F-4D97-AF65-F5344CB8AC3E}">
        <p14:creationId xmlns:p14="http://schemas.microsoft.com/office/powerpoint/2010/main" val="132597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475" y="592533"/>
            <a:ext cx="4271874" cy="32039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5800" y="69313"/>
            <a:ext cx="3400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Results – Preliminary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38" y="980167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Laser &amp; electron beam – </a:t>
            </a:r>
            <a:r>
              <a:rPr lang="en-GB" sz="2000" b="1" dirty="0">
                <a:solidFill>
                  <a:srgbClr val="C00000"/>
                </a:solidFill>
              </a:rPr>
              <a:t>10 Hz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      </a:t>
            </a:r>
            <a:r>
              <a:rPr lang="en-GB" sz="2000" dirty="0">
                <a:solidFill>
                  <a:schemeClr val="tx2"/>
                </a:solidFill>
              </a:rPr>
              <a:t>gas jet opening – </a:t>
            </a:r>
            <a:r>
              <a:rPr lang="en-GB" sz="2000" b="1" dirty="0">
                <a:solidFill>
                  <a:srgbClr val="C00000"/>
                </a:solidFill>
              </a:rPr>
              <a:t>5Hz.</a:t>
            </a:r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Complicated by low density plasma in chamber when gas jet off.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Looking at width (energy spread) of electron beam on e – spec with arrival time of laser &amp; e- bunch. 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17440" y="1479974"/>
            <a:ext cx="1068348" cy="3084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C00000"/>
                </a:solidFill>
                <a:latin typeface="+mn-lt"/>
              </a:rPr>
              <a:t>40 </a:t>
            </a:r>
            <a:r>
              <a:rPr lang="en-GB" sz="2000" b="1" dirty="0" err="1">
                <a:solidFill>
                  <a:srgbClr val="C00000"/>
                </a:solidFill>
                <a:latin typeface="+mn-lt"/>
              </a:rPr>
              <a:t>mJ</a:t>
            </a:r>
            <a:endParaRPr lang="en-GB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06851" y="573992"/>
            <a:ext cx="194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250 </a:t>
            </a:r>
            <a:r>
              <a:rPr lang="en-GB" b="1" dirty="0" err="1">
                <a:solidFill>
                  <a:srgbClr val="C00000"/>
                </a:solidFill>
              </a:rPr>
              <a:t>mJ</a:t>
            </a:r>
            <a:r>
              <a:rPr lang="en-GB" b="1" dirty="0">
                <a:solidFill>
                  <a:srgbClr val="C00000"/>
                </a:solidFill>
              </a:rPr>
              <a:t> in laser lab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 40 </a:t>
            </a:r>
            <a:r>
              <a:rPr lang="en-GB" b="1" dirty="0" err="1">
                <a:solidFill>
                  <a:srgbClr val="C00000"/>
                </a:solidFill>
              </a:rPr>
              <a:t>mJ</a:t>
            </a:r>
            <a:r>
              <a:rPr lang="en-GB" b="1" dirty="0">
                <a:solidFill>
                  <a:srgbClr val="C00000"/>
                </a:solidFill>
              </a:rPr>
              <a:t> on target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2872"/>
          <a:stretch/>
        </p:blipFill>
        <p:spPr>
          <a:xfrm>
            <a:off x="4245012" y="3611793"/>
            <a:ext cx="4320480" cy="3147305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834307" y="4528186"/>
            <a:ext cx="1068348" cy="3285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C00000"/>
                </a:solidFill>
                <a:latin typeface="+mn-lt"/>
              </a:rPr>
              <a:t>32 </a:t>
            </a:r>
            <a:r>
              <a:rPr lang="en-GB" sz="2000" b="1" dirty="0" err="1">
                <a:solidFill>
                  <a:srgbClr val="C00000"/>
                </a:solidFill>
                <a:latin typeface="+mn-lt"/>
              </a:rPr>
              <a:t>mJ</a:t>
            </a:r>
            <a:endParaRPr lang="en-GB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4360" y="6265465"/>
            <a:ext cx="20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Analysis: </a:t>
            </a:r>
            <a:r>
              <a:rPr lang="en-GB" b="1" dirty="0" err="1">
                <a:solidFill>
                  <a:schemeClr val="tx2"/>
                </a:solidFill>
              </a:rPr>
              <a:t>Dr.</a:t>
            </a:r>
            <a:r>
              <a:rPr lang="en-GB" b="1" dirty="0">
                <a:solidFill>
                  <a:schemeClr val="tx2"/>
                </a:solidFill>
              </a:rPr>
              <a:t> L. Reid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ACB1E35-8563-6630-7C82-95C9E9C403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r="4916"/>
          <a:stretch/>
        </p:blipFill>
        <p:spPr>
          <a:xfrm>
            <a:off x="279656" y="3429000"/>
            <a:ext cx="3697846" cy="2714732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88AD9B1A-05F6-86D1-DB31-CAA0C2EE64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74" y="1179186"/>
            <a:ext cx="3446994" cy="2585245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0774BC18-25DA-03EA-F92F-88C8101966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349" y="3999116"/>
            <a:ext cx="3446995" cy="25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8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pic>
        <p:nvPicPr>
          <p:cNvPr id="4" name="Picture 19" descr="C:\Users\lrreid\AppData\Local\Temp\enhtmlclip\Longitudinal_Phase_Space-Energy_Drift_800mm_11015um_Whole beam_Log.png">
            <a:extLst>
              <a:ext uri="{FF2B5EF4-FFF2-40B4-BE49-F238E27FC236}">
                <a16:creationId xmlns:a16="http://schemas.microsoft.com/office/drawing/2014/main" id="{41324F87-C5D2-E0BD-8813-F599C2A07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412776"/>
            <a:ext cx="4104136" cy="30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C:\Users\lrreid\AppData\Local\Temp\enhtmlclip\-11700um_Capture000006_image_log.png">
            <a:extLst>
              <a:ext uri="{FF2B5EF4-FFF2-40B4-BE49-F238E27FC236}">
                <a16:creationId xmlns:a16="http://schemas.microsoft.com/office/drawing/2014/main" id="{5C0DCD08-505D-0BD6-3F2C-28CDD4CE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268760"/>
            <a:ext cx="4464176" cy="334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9B9461-BD1C-9B42-6133-766FF7686AE0}"/>
              </a:ext>
            </a:extLst>
          </p:cNvPr>
          <p:cNvSpPr txBox="1"/>
          <p:nvPr/>
        </p:nvSpPr>
        <p:spPr>
          <a:xfrm>
            <a:off x="119336" y="5047778"/>
            <a:ext cx="11809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Simulated (left) and experimental (right) electron spectrometer images showing electron spectral broadening.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1904" y="349496"/>
            <a:ext cx="1930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Simulations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1B04D-0779-93E7-ABB3-41B4CF8EE7C4}"/>
              </a:ext>
            </a:extLst>
          </p:cNvPr>
          <p:cNvSpPr txBox="1"/>
          <p:nvPr/>
        </p:nvSpPr>
        <p:spPr>
          <a:xfrm>
            <a:off x="255803" y="6128227"/>
            <a:ext cx="2077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Simulations: </a:t>
            </a:r>
            <a:r>
              <a:rPr lang="en-GB" sz="1600" dirty="0" err="1">
                <a:solidFill>
                  <a:schemeClr val="tx2"/>
                </a:solidFill>
              </a:rPr>
              <a:t>Dr.</a:t>
            </a:r>
            <a:r>
              <a:rPr lang="en-GB" sz="1600" dirty="0">
                <a:solidFill>
                  <a:schemeClr val="tx2"/>
                </a:solidFill>
              </a:rPr>
              <a:t> L. Reid</a:t>
            </a:r>
          </a:p>
        </p:txBody>
      </p:sp>
    </p:spTree>
    <p:extLst>
      <p:ext uri="{BB962C8B-B14F-4D97-AF65-F5344CB8AC3E}">
        <p14:creationId xmlns:p14="http://schemas.microsoft.com/office/powerpoint/2010/main" val="123622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392" y="5279593"/>
            <a:ext cx="11298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panose="020B0604020202020204" pitchFamily="34" charset="0"/>
              </a:rPr>
              <a:t>Energy gain of </a:t>
            </a: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900 keV </a:t>
            </a:r>
            <a:r>
              <a:rPr lang="en-GB" sz="2000" dirty="0">
                <a:solidFill>
                  <a:schemeClr val="tx2"/>
                </a:solidFill>
                <a:cs typeface="Arial" panose="020B0604020202020204" pitchFamily="34" charset="0"/>
              </a:rPr>
              <a:t>if all the simulation electrons are taken into account: </a:t>
            </a: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112 MV/m </a:t>
            </a:r>
            <a:r>
              <a:rPr lang="en-GB" sz="2000" dirty="0">
                <a:solidFill>
                  <a:schemeClr val="tx2"/>
                </a:solidFill>
                <a:cs typeface="Arial" panose="020B0604020202020204" pitchFamily="34" charset="0"/>
              </a:rPr>
              <a:t>(8mm plasma).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panose="020B0604020202020204" pitchFamily="34" charset="0"/>
              </a:rPr>
              <a:t>Assuming 12 bit camera, expect to see up to 200 keV: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25 MV/m.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Arial" panose="020B0604020202020204" pitchFamily="34" charset="0"/>
              </a:rPr>
              <a:t>2 x experiment – e-spec YAG screen response, imperfect spatial overlap effects.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8053" y="231269"/>
            <a:ext cx="5348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Accelerating gradient - preliminary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190" y="748291"/>
            <a:ext cx="589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Experiment: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Max. energy gain </a:t>
            </a:r>
            <a:r>
              <a:rPr lang="en-GB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100 keV.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8mm plasma (overestimate): gradient </a:t>
            </a:r>
            <a:r>
              <a:rPr lang="en-GB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rgbClr val="C00000"/>
                </a:solidFill>
              </a:rPr>
              <a:t>12.5 MV/m.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8048" y="765676"/>
            <a:ext cx="4204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Simulations: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Ionisation effects - laser defocusing.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Model detector response.</a:t>
            </a:r>
          </a:p>
        </p:txBody>
      </p:sp>
      <p:pic>
        <p:nvPicPr>
          <p:cNvPr id="6" name="Picture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675C8859-3538-1D77-94C5-340B7BEB1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011272"/>
            <a:ext cx="3780605" cy="2835454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BCC15CC0-7F7B-3A87-6979-539D5856B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36" y="2011272"/>
            <a:ext cx="3780605" cy="2835454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1D6AAB62-0890-0FC2-DBDD-424F70FC4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36" y="2011272"/>
            <a:ext cx="3870926" cy="290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7DFE3C-CF55-18BD-AE7F-735EBA10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2810" y="6312004"/>
            <a:ext cx="493845" cy="365125"/>
          </a:xfrm>
        </p:spPr>
        <p:txBody>
          <a:bodyPr/>
          <a:lstStyle/>
          <a:p>
            <a:fld id="{A4AFB13C-CD2B-4D37-B21C-4D5084C870A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B5914-2662-561D-DAEF-5DD91B5C0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832" y="6379628"/>
            <a:ext cx="6120680" cy="365125"/>
          </a:xfrm>
        </p:spPr>
        <p:txBody>
          <a:bodyPr/>
          <a:lstStyle/>
          <a:p>
            <a:r>
              <a:rPr lang="en-GB" dirty="0"/>
              <a:t>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CDFCC-468C-93B9-A736-E94801DC68CD}"/>
              </a:ext>
            </a:extLst>
          </p:cNvPr>
          <p:cNvSpPr txBox="1"/>
          <p:nvPr/>
        </p:nvSpPr>
        <p:spPr>
          <a:xfrm>
            <a:off x="4048920" y="230728"/>
            <a:ext cx="4419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New FEBE upgrade and laser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18DA5E-889D-D494-8CB1-0B0098709B5D}"/>
              </a:ext>
            </a:extLst>
          </p:cNvPr>
          <p:cNvGrpSpPr/>
          <p:nvPr/>
        </p:nvGrpSpPr>
        <p:grpSpPr>
          <a:xfrm>
            <a:off x="690253" y="1290696"/>
            <a:ext cx="11670443" cy="3403405"/>
            <a:chOff x="514" y="1228036"/>
            <a:chExt cx="11670443" cy="34034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ECE53E9-87A4-14F3-5FC1-1CD2A0257679}"/>
                </a:ext>
              </a:extLst>
            </p:cNvPr>
            <p:cNvGrpSpPr/>
            <p:nvPr/>
          </p:nvGrpSpPr>
          <p:grpSpPr>
            <a:xfrm>
              <a:off x="202435" y="2961128"/>
              <a:ext cx="11468522" cy="968317"/>
              <a:chOff x="202435" y="2411250"/>
              <a:chExt cx="11468522" cy="968317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ED2548E-F709-EF0C-8804-6DF260A8713E}"/>
                  </a:ext>
                </a:extLst>
              </p:cNvPr>
              <p:cNvCxnSpPr>
                <a:stCxn id="8" idx="1"/>
              </p:cNvCxnSpPr>
              <p:nvPr/>
            </p:nvCxnSpPr>
            <p:spPr>
              <a:xfrm flipV="1">
                <a:off x="202435" y="3379566"/>
                <a:ext cx="4011468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75ED7B2-2B1F-9599-F4A7-13DC5CA56BE7}"/>
                  </a:ext>
                </a:extLst>
              </p:cNvPr>
              <p:cNvCxnSpPr/>
              <p:nvPr/>
            </p:nvCxnSpPr>
            <p:spPr>
              <a:xfrm flipV="1">
                <a:off x="4189028" y="2990953"/>
                <a:ext cx="247947" cy="3833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3C17831-04AA-202D-15DA-5E26AA4EEFC6}"/>
                  </a:ext>
                </a:extLst>
              </p:cNvPr>
              <p:cNvCxnSpPr/>
              <p:nvPr/>
            </p:nvCxnSpPr>
            <p:spPr>
              <a:xfrm flipH="1" flipV="1">
                <a:off x="4718464" y="2981149"/>
                <a:ext cx="247947" cy="3833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14C7350-FDCB-1318-93DB-7F31CF48D24B}"/>
                  </a:ext>
                </a:extLst>
              </p:cNvPr>
              <p:cNvCxnSpPr/>
              <p:nvPr/>
            </p:nvCxnSpPr>
            <p:spPr>
              <a:xfrm flipV="1">
                <a:off x="4948812" y="3374275"/>
                <a:ext cx="192772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98A0185-ECBE-2386-0CB0-83097EA4D8A3}"/>
                  </a:ext>
                </a:extLst>
              </p:cNvPr>
              <p:cNvCxnSpPr/>
              <p:nvPr/>
            </p:nvCxnSpPr>
            <p:spPr>
              <a:xfrm flipV="1">
                <a:off x="6871369" y="2426533"/>
                <a:ext cx="1006752" cy="9483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C3C50C7-E696-EDF0-FC92-88FDCE124967}"/>
                  </a:ext>
                </a:extLst>
              </p:cNvPr>
              <p:cNvCxnSpPr/>
              <p:nvPr/>
            </p:nvCxnSpPr>
            <p:spPr>
              <a:xfrm>
                <a:off x="7876644" y="2426533"/>
                <a:ext cx="33803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DC98F45-1AB7-B5E1-E635-DABA0A0B3CC9}"/>
                  </a:ext>
                </a:extLst>
              </p:cNvPr>
              <p:cNvCxnSpPr/>
              <p:nvPr/>
            </p:nvCxnSpPr>
            <p:spPr>
              <a:xfrm>
                <a:off x="11257005" y="2411250"/>
                <a:ext cx="413952" cy="42704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64E46E4E-D86D-830F-7492-D9F847A33638}"/>
                </a:ext>
              </a:extLst>
            </p:cNvPr>
            <p:cNvSpPr/>
            <p:nvPr/>
          </p:nvSpPr>
          <p:spPr>
            <a:xfrm>
              <a:off x="202435" y="3676131"/>
              <a:ext cx="282459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6F475C88-6BD8-14C1-2B26-B24FD3D3585A}"/>
                </a:ext>
              </a:extLst>
            </p:cNvPr>
            <p:cNvSpPr/>
            <p:nvPr/>
          </p:nvSpPr>
          <p:spPr>
            <a:xfrm>
              <a:off x="627961" y="3676131"/>
              <a:ext cx="519621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9AB3AB56-48D0-EAFD-03E0-2522EB791C22}"/>
                </a:ext>
              </a:extLst>
            </p:cNvPr>
            <p:cNvSpPr/>
            <p:nvPr/>
          </p:nvSpPr>
          <p:spPr>
            <a:xfrm>
              <a:off x="1368014" y="3664100"/>
              <a:ext cx="704106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C71A7124-D5BB-EA36-5F41-35760BFA7BBF}"/>
                </a:ext>
              </a:extLst>
            </p:cNvPr>
            <p:cNvSpPr/>
            <p:nvPr/>
          </p:nvSpPr>
          <p:spPr>
            <a:xfrm>
              <a:off x="2215870" y="3676131"/>
              <a:ext cx="763980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id="{1FB877B8-A1DB-31B1-701A-AEDED286CC33}"/>
                </a:ext>
              </a:extLst>
            </p:cNvPr>
            <p:cNvSpPr/>
            <p:nvPr/>
          </p:nvSpPr>
          <p:spPr>
            <a:xfrm>
              <a:off x="3128293" y="3676131"/>
              <a:ext cx="698314" cy="50662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64A5EDEB-A2AB-5C92-65C5-B821FF2369BA}"/>
                </a:ext>
              </a:extLst>
            </p:cNvPr>
            <p:cNvSpPr/>
            <p:nvPr/>
          </p:nvSpPr>
          <p:spPr>
            <a:xfrm>
              <a:off x="3964034" y="3664101"/>
              <a:ext cx="499738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9C6D092E-024C-5240-B167-EAA15CA2DE7C}"/>
                </a:ext>
              </a:extLst>
            </p:cNvPr>
            <p:cNvSpPr/>
            <p:nvPr/>
          </p:nvSpPr>
          <p:spPr>
            <a:xfrm>
              <a:off x="4213903" y="3328249"/>
              <a:ext cx="735416" cy="26534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137EEF2C-34A3-D5CC-3B66-63CBF548A950}"/>
                </a:ext>
              </a:extLst>
            </p:cNvPr>
            <p:cNvSpPr/>
            <p:nvPr/>
          </p:nvSpPr>
          <p:spPr>
            <a:xfrm>
              <a:off x="4699450" y="3664101"/>
              <a:ext cx="499738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1">
              <a:extLst>
                <a:ext uri="{FF2B5EF4-FFF2-40B4-BE49-F238E27FC236}">
                  <a16:creationId xmlns:a16="http://schemas.microsoft.com/office/drawing/2014/main" id="{AA04A2E4-E9C8-12C6-9DE3-5339BCB6453C}"/>
                </a:ext>
              </a:extLst>
            </p:cNvPr>
            <p:cNvSpPr/>
            <p:nvPr/>
          </p:nvSpPr>
          <p:spPr>
            <a:xfrm>
              <a:off x="5296705" y="3664100"/>
              <a:ext cx="763980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4">
              <a:extLst>
                <a:ext uri="{FF2B5EF4-FFF2-40B4-BE49-F238E27FC236}">
                  <a16:creationId xmlns:a16="http://schemas.microsoft.com/office/drawing/2014/main" id="{6113315F-F210-6FD9-385C-95AA1B496F2E}"/>
                </a:ext>
              </a:extLst>
            </p:cNvPr>
            <p:cNvSpPr/>
            <p:nvPr/>
          </p:nvSpPr>
          <p:spPr>
            <a:xfrm>
              <a:off x="8045329" y="2220380"/>
              <a:ext cx="3002142" cy="1455751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id="{74C01EF1-D2F1-14CF-7693-C216A95ABCE5}"/>
                </a:ext>
              </a:extLst>
            </p:cNvPr>
            <p:cNvSpPr/>
            <p:nvPr/>
          </p:nvSpPr>
          <p:spPr>
            <a:xfrm>
              <a:off x="6116870" y="3676131"/>
              <a:ext cx="623472" cy="50662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F872A1-5B96-16B0-90DD-0C06431F5E54}"/>
                </a:ext>
              </a:extLst>
            </p:cNvPr>
            <p:cNvGrpSpPr/>
            <p:nvPr/>
          </p:nvGrpSpPr>
          <p:grpSpPr>
            <a:xfrm>
              <a:off x="6871369" y="2922498"/>
              <a:ext cx="1033165" cy="976578"/>
              <a:chOff x="6707029" y="2194581"/>
              <a:chExt cx="1033165" cy="976578"/>
            </a:xfrm>
          </p:grpSpPr>
          <p:sp>
            <p:nvSpPr>
              <p:cNvPr id="41" name="Rounded Rectangle 13">
                <a:extLst>
                  <a:ext uri="{FF2B5EF4-FFF2-40B4-BE49-F238E27FC236}">
                    <a16:creationId xmlns:a16="http://schemas.microsoft.com/office/drawing/2014/main" id="{E5B2F578-9648-5950-4550-6E3E1234052B}"/>
                  </a:ext>
                </a:extLst>
              </p:cNvPr>
              <p:cNvSpPr/>
              <p:nvPr/>
            </p:nvSpPr>
            <p:spPr>
              <a:xfrm rot="19215161">
                <a:off x="6707029" y="2664532"/>
                <a:ext cx="496311" cy="50662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A8BF5025-BF78-ED88-773D-57736D506CCE}"/>
                  </a:ext>
                </a:extLst>
              </p:cNvPr>
              <p:cNvSpPr/>
              <p:nvPr/>
            </p:nvSpPr>
            <p:spPr>
              <a:xfrm rot="19206614">
                <a:off x="7170209" y="2423917"/>
                <a:ext cx="122314" cy="50662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ounded Rectangle 17">
                <a:extLst>
                  <a:ext uri="{FF2B5EF4-FFF2-40B4-BE49-F238E27FC236}">
                    <a16:creationId xmlns:a16="http://schemas.microsoft.com/office/drawing/2014/main" id="{D2082AAF-0FB0-025D-7A5E-637B82D01CC5}"/>
                  </a:ext>
                </a:extLst>
              </p:cNvPr>
              <p:cNvSpPr/>
              <p:nvPr/>
            </p:nvSpPr>
            <p:spPr>
              <a:xfrm rot="19215161">
                <a:off x="7243883" y="2194581"/>
                <a:ext cx="496311" cy="50662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ounded Rectangle 39">
              <a:extLst>
                <a:ext uri="{FF2B5EF4-FFF2-40B4-BE49-F238E27FC236}">
                  <a16:creationId xmlns:a16="http://schemas.microsoft.com/office/drawing/2014/main" id="{AECFAECD-7EA4-2FE4-8C6D-DE7B3EC9B007}"/>
                </a:ext>
              </a:extLst>
            </p:cNvPr>
            <p:cNvSpPr/>
            <p:nvPr/>
          </p:nvSpPr>
          <p:spPr>
            <a:xfrm>
              <a:off x="8384773" y="2661418"/>
              <a:ext cx="969541" cy="624729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40">
              <a:extLst>
                <a:ext uri="{FF2B5EF4-FFF2-40B4-BE49-F238E27FC236}">
                  <a16:creationId xmlns:a16="http://schemas.microsoft.com/office/drawing/2014/main" id="{E5CC8043-91CC-1FEC-C045-99B81AE9BA1E}"/>
                </a:ext>
              </a:extLst>
            </p:cNvPr>
            <p:cNvSpPr/>
            <p:nvPr/>
          </p:nvSpPr>
          <p:spPr>
            <a:xfrm>
              <a:off x="9763315" y="2666449"/>
              <a:ext cx="969541" cy="624729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42">
              <a:extLst>
                <a:ext uri="{FF2B5EF4-FFF2-40B4-BE49-F238E27FC236}">
                  <a16:creationId xmlns:a16="http://schemas.microsoft.com/office/drawing/2014/main" id="{99F7CF90-F098-43A1-55FA-A6390BE1905B}"/>
                </a:ext>
              </a:extLst>
            </p:cNvPr>
            <p:cNvSpPr/>
            <p:nvPr/>
          </p:nvSpPr>
          <p:spPr>
            <a:xfrm>
              <a:off x="308651" y="2735154"/>
              <a:ext cx="444476" cy="35513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Bent Arrow 43">
              <a:extLst>
                <a:ext uri="{FF2B5EF4-FFF2-40B4-BE49-F238E27FC236}">
                  <a16:creationId xmlns:a16="http://schemas.microsoft.com/office/drawing/2014/main" id="{7AD754F2-51C2-C564-B836-9AC623B779C1}"/>
                </a:ext>
              </a:extLst>
            </p:cNvPr>
            <p:cNvSpPr/>
            <p:nvPr/>
          </p:nvSpPr>
          <p:spPr>
            <a:xfrm flipH="1" flipV="1">
              <a:off x="308651" y="3090284"/>
              <a:ext cx="253389" cy="805975"/>
            </a:xfrm>
            <a:prstGeom prst="ben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Bent Arrow 44">
              <a:extLst>
                <a:ext uri="{FF2B5EF4-FFF2-40B4-BE49-F238E27FC236}">
                  <a16:creationId xmlns:a16="http://schemas.microsoft.com/office/drawing/2014/main" id="{A569FF59-AA38-AC64-D8F6-008B0F514266}"/>
                </a:ext>
              </a:extLst>
            </p:cNvPr>
            <p:cNvSpPr/>
            <p:nvPr/>
          </p:nvSpPr>
          <p:spPr>
            <a:xfrm rot="10800000" flipH="1">
              <a:off x="8127429" y="1864291"/>
              <a:ext cx="289451" cy="1159395"/>
            </a:xfrm>
            <a:prstGeom prst="ben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45">
              <a:extLst>
                <a:ext uri="{FF2B5EF4-FFF2-40B4-BE49-F238E27FC236}">
                  <a16:creationId xmlns:a16="http://schemas.microsoft.com/office/drawing/2014/main" id="{9EB13E85-3911-17F9-F19D-A0840939D755}"/>
                </a:ext>
              </a:extLst>
            </p:cNvPr>
            <p:cNvSpPr/>
            <p:nvPr/>
          </p:nvSpPr>
          <p:spPr>
            <a:xfrm>
              <a:off x="8009148" y="1228036"/>
              <a:ext cx="869185" cy="62861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E06D79-E73C-FA60-A815-0DF5A6A09AB3}"/>
                </a:ext>
              </a:extLst>
            </p:cNvPr>
            <p:cNvSpPr txBox="1"/>
            <p:nvPr/>
          </p:nvSpPr>
          <p:spPr>
            <a:xfrm>
              <a:off x="514" y="1820582"/>
              <a:ext cx="1062170" cy="8771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PI Laser:</a:t>
              </a:r>
            </a:p>
            <a:p>
              <a:r>
                <a:rPr lang="en-GB" sz="1100" b="1" dirty="0"/>
                <a:t>Variable</a:t>
              </a:r>
              <a:r>
                <a:rPr lang="en-GB" sz="1100" dirty="0"/>
                <a:t> longitudinal pulse shape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9BAA96-9F9D-4A76-EEA6-6558BFB2E5B2}"/>
                </a:ext>
              </a:extLst>
            </p:cNvPr>
            <p:cNvSpPr txBox="1"/>
            <p:nvPr/>
          </p:nvSpPr>
          <p:spPr>
            <a:xfrm>
              <a:off x="580222" y="3294739"/>
              <a:ext cx="693019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Linac</a:t>
              </a:r>
              <a:r>
                <a:rPr lang="en-GB" sz="1400" dirty="0"/>
                <a:t>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26BA82-8865-8D20-5041-4142DE87702A}"/>
                </a:ext>
              </a:extLst>
            </p:cNvPr>
            <p:cNvSpPr txBox="1"/>
            <p:nvPr/>
          </p:nvSpPr>
          <p:spPr>
            <a:xfrm>
              <a:off x="1481888" y="3307032"/>
              <a:ext cx="7262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Linac</a:t>
              </a:r>
              <a:r>
                <a:rPr lang="en-GB" sz="1400" dirty="0"/>
                <a:t> 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B449AC-A5C7-C2EF-BA7F-BAABEC01C7F2}"/>
                </a:ext>
              </a:extLst>
            </p:cNvPr>
            <p:cNvSpPr txBox="1"/>
            <p:nvPr/>
          </p:nvSpPr>
          <p:spPr>
            <a:xfrm>
              <a:off x="2305841" y="3302510"/>
              <a:ext cx="7262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Linac</a:t>
              </a:r>
              <a:r>
                <a:rPr lang="en-GB" sz="1400" dirty="0"/>
                <a:t> 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83E3FB-572C-2735-43DB-07CD15760446}"/>
                </a:ext>
              </a:extLst>
            </p:cNvPr>
            <p:cNvSpPr txBox="1"/>
            <p:nvPr/>
          </p:nvSpPr>
          <p:spPr>
            <a:xfrm>
              <a:off x="5334404" y="3339382"/>
              <a:ext cx="7262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Linac</a:t>
              </a:r>
              <a:r>
                <a:rPr lang="en-GB" sz="1400" dirty="0"/>
                <a:t> 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981DAD-68DC-00E1-DE69-7B105F3AE1DE}"/>
                </a:ext>
              </a:extLst>
            </p:cNvPr>
            <p:cNvSpPr txBox="1"/>
            <p:nvPr/>
          </p:nvSpPr>
          <p:spPr>
            <a:xfrm>
              <a:off x="3594657" y="2661583"/>
              <a:ext cx="1893518" cy="6155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Variable Bunch Compressor</a:t>
              </a:r>
            </a:p>
            <a:p>
              <a:r>
                <a:rPr lang="en-GB" sz="1100" b="1" dirty="0"/>
                <a:t>Variable</a:t>
              </a:r>
              <a:r>
                <a:rPr lang="en-GB" sz="1100" dirty="0"/>
                <a:t> R56</a:t>
              </a:r>
            </a:p>
            <a:p>
              <a:r>
                <a:rPr lang="en-GB" sz="1100" b="1" dirty="0"/>
                <a:t>Low</a:t>
              </a:r>
              <a:r>
                <a:rPr lang="en-GB" sz="1100" dirty="0"/>
                <a:t> T566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A6B5A9-4570-B76A-C299-C1AE36D55088}"/>
                </a:ext>
              </a:extLst>
            </p:cNvPr>
            <p:cNvSpPr txBox="1"/>
            <p:nvPr/>
          </p:nvSpPr>
          <p:spPr>
            <a:xfrm>
              <a:off x="3015364" y="4215943"/>
              <a:ext cx="924171" cy="4154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4</a:t>
              </a:r>
              <a:r>
                <a:rPr lang="en-GB" sz="1050" baseline="30000" dirty="0"/>
                <a:t>th</a:t>
              </a:r>
              <a:r>
                <a:rPr lang="en-GB" sz="1050" dirty="0"/>
                <a:t> Harmonic </a:t>
              </a:r>
            </a:p>
            <a:p>
              <a:pPr algn="ctr"/>
              <a:r>
                <a:rPr lang="en-GB" sz="1050" dirty="0"/>
                <a:t>Cavity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9FBB4E-1386-F447-2B3C-1115F7E36947}"/>
                </a:ext>
              </a:extLst>
            </p:cNvPr>
            <p:cNvSpPr txBox="1"/>
            <p:nvPr/>
          </p:nvSpPr>
          <p:spPr>
            <a:xfrm>
              <a:off x="5984372" y="4215921"/>
              <a:ext cx="91893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Dechirper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A24F76-1A60-7FFB-8518-D322CCEACC0E}"/>
                </a:ext>
              </a:extLst>
            </p:cNvPr>
            <p:cNvSpPr txBox="1"/>
            <p:nvPr/>
          </p:nvSpPr>
          <p:spPr>
            <a:xfrm>
              <a:off x="7270948" y="3876627"/>
              <a:ext cx="918935" cy="4693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FEBE Arc</a:t>
              </a:r>
            </a:p>
            <a:p>
              <a:r>
                <a:rPr lang="en-GB" sz="1050" b="1" dirty="0"/>
                <a:t>Variable</a:t>
              </a:r>
              <a:r>
                <a:rPr lang="en-GB" sz="1050" dirty="0"/>
                <a:t> R56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926C30-5DF1-AD08-738F-C288404ABA05}"/>
                </a:ext>
              </a:extLst>
            </p:cNvPr>
            <p:cNvSpPr txBox="1"/>
            <p:nvPr/>
          </p:nvSpPr>
          <p:spPr>
            <a:xfrm>
              <a:off x="6312929" y="2633360"/>
              <a:ext cx="1013731" cy="4693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FEBE Mask</a:t>
              </a:r>
            </a:p>
            <a:p>
              <a:r>
                <a:rPr lang="en-GB" sz="1050" b="1" dirty="0"/>
                <a:t>Flexible</a:t>
              </a:r>
              <a:r>
                <a:rPr lang="en-GB" sz="1050" dirty="0"/>
                <a:t> design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2147C40-CC2C-774A-4D36-DADA17A21F78}"/>
                </a:ext>
              </a:extLst>
            </p:cNvPr>
            <p:cNvSpPr txBox="1"/>
            <p:nvPr/>
          </p:nvSpPr>
          <p:spPr>
            <a:xfrm>
              <a:off x="9077667" y="3760460"/>
              <a:ext cx="1131322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FEBE Hutch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A0FD27-54D8-A758-9508-3E98FCDE8783}"/>
                </a:ext>
              </a:extLst>
            </p:cNvPr>
            <p:cNvSpPr txBox="1"/>
            <p:nvPr/>
          </p:nvSpPr>
          <p:spPr>
            <a:xfrm>
              <a:off x="8576010" y="3328249"/>
              <a:ext cx="58706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FEC1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2C8E7F-BD33-D3DB-CE7F-5B80D57E4292}"/>
                </a:ext>
              </a:extLst>
            </p:cNvPr>
            <p:cNvSpPr txBox="1"/>
            <p:nvPr/>
          </p:nvSpPr>
          <p:spPr>
            <a:xfrm>
              <a:off x="9959219" y="3331957"/>
              <a:ext cx="58706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FEC2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64CDE3-00C7-2C3C-9E44-777522348AE2}"/>
                </a:ext>
              </a:extLst>
            </p:cNvPr>
            <p:cNvSpPr txBox="1"/>
            <p:nvPr/>
          </p:nvSpPr>
          <p:spPr>
            <a:xfrm>
              <a:off x="9022065" y="1243242"/>
              <a:ext cx="161387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100 TW Class Laser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E624F3-EDA5-A709-7AEB-4185F71FA8E2}"/>
                </a:ext>
              </a:extLst>
            </p:cNvPr>
            <p:cNvCxnSpPr/>
            <p:nvPr/>
          </p:nvCxnSpPr>
          <p:spPr>
            <a:xfrm>
              <a:off x="1203767" y="3904853"/>
              <a:ext cx="361031" cy="6528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51CBB1B-F6E6-4EF6-AE21-2D48BC93960F}"/>
              </a:ext>
            </a:extLst>
          </p:cNvPr>
          <p:cNvSpPr/>
          <p:nvPr/>
        </p:nvSpPr>
        <p:spPr>
          <a:xfrm>
            <a:off x="2861703" y="5158743"/>
            <a:ext cx="8463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Electron energy up to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250MeV.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Funding received for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100TW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cs typeface="Arial" panose="020B0604020202020204" pitchFamily="34" charset="0"/>
              </a:rPr>
              <a:t>laser – space to upgrade to </a:t>
            </a: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250TW.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New shielded area with 2 vacuum chambers for experiments.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064621-4221-010C-22C3-0B470D2AA4D0}"/>
              </a:ext>
            </a:extLst>
          </p:cNvPr>
          <p:cNvSpPr txBox="1"/>
          <p:nvPr/>
        </p:nvSpPr>
        <p:spPr>
          <a:xfrm>
            <a:off x="690253" y="4401601"/>
            <a:ext cx="9459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RF Gun:</a:t>
            </a:r>
          </a:p>
          <a:p>
            <a:r>
              <a:rPr lang="en-GB" sz="1100" b="1" dirty="0"/>
              <a:t>100 Hz</a:t>
            </a:r>
          </a:p>
          <a:p>
            <a:r>
              <a:rPr lang="en-GB" sz="1100" b="1" dirty="0"/>
              <a:t>250 </a:t>
            </a:r>
            <a:r>
              <a:rPr lang="en-GB" sz="1100" b="1" dirty="0" err="1"/>
              <a:t>pC</a:t>
            </a:r>
            <a:endParaRPr lang="en-GB" sz="1100" b="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BCAFDB1-4213-A7A2-FDD4-51A17F9AC5B6}"/>
              </a:ext>
            </a:extLst>
          </p:cNvPr>
          <p:cNvCxnSpPr/>
          <p:nvPr/>
        </p:nvCxnSpPr>
        <p:spPr>
          <a:xfrm>
            <a:off x="6177914" y="2015831"/>
            <a:ext cx="1647855" cy="241383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164F42E-9EA5-977A-2BE5-949567ABBFC2}"/>
              </a:ext>
            </a:extLst>
          </p:cNvPr>
          <p:cNvCxnSpPr/>
          <p:nvPr/>
        </p:nvCxnSpPr>
        <p:spPr>
          <a:xfrm>
            <a:off x="1997828" y="1248908"/>
            <a:ext cx="4928" cy="481295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8FB7F47-63C4-FAC6-CD2A-0B14D708B7B3}"/>
              </a:ext>
            </a:extLst>
          </p:cNvPr>
          <p:cNvSpPr txBox="1"/>
          <p:nvPr/>
        </p:nvSpPr>
        <p:spPr>
          <a:xfrm>
            <a:off x="721048" y="1152078"/>
            <a:ext cx="10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CLARA </a:t>
            </a:r>
          </a:p>
          <a:p>
            <a:r>
              <a:rPr lang="en-GB" b="1" dirty="0">
                <a:solidFill>
                  <a:srgbClr val="FF0000"/>
                </a:solidFill>
              </a:rPr>
              <a:t>Phase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D12AFD-15B0-1D33-0B14-E6029132F4AE}"/>
              </a:ext>
            </a:extLst>
          </p:cNvPr>
          <p:cNvSpPr txBox="1"/>
          <p:nvPr/>
        </p:nvSpPr>
        <p:spPr>
          <a:xfrm>
            <a:off x="3669391" y="1155468"/>
            <a:ext cx="10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CLARA </a:t>
            </a:r>
          </a:p>
          <a:p>
            <a:r>
              <a:rPr lang="en-GB" b="1" dirty="0">
                <a:solidFill>
                  <a:srgbClr val="FF0000"/>
                </a:solidFill>
              </a:rPr>
              <a:t>Phase 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D0F08AA-7C99-93E1-722B-D8C2E6B07866}"/>
              </a:ext>
            </a:extLst>
          </p:cNvPr>
          <p:cNvSpPr txBox="1"/>
          <p:nvPr/>
        </p:nvSpPr>
        <p:spPr>
          <a:xfrm>
            <a:off x="6965142" y="1198521"/>
            <a:ext cx="10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CLARA </a:t>
            </a:r>
          </a:p>
          <a:p>
            <a:r>
              <a:rPr lang="en-GB" b="1" dirty="0">
                <a:solidFill>
                  <a:srgbClr val="FF0000"/>
                </a:solidFill>
              </a:rPr>
              <a:t>FEBE</a:t>
            </a:r>
          </a:p>
        </p:txBody>
      </p:sp>
    </p:spTree>
    <p:extLst>
      <p:ext uri="{BB962C8B-B14F-4D97-AF65-F5344CB8AC3E}">
        <p14:creationId xmlns:p14="http://schemas.microsoft.com/office/powerpoint/2010/main" val="189209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5A8A78-6F88-2405-3DBC-95062015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3CB5D-92D2-18A9-4D98-2F2A979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 Advanced Accelerator Concepts Workshop 7</a:t>
            </a:r>
            <a:r>
              <a:rPr lang="en-GB" baseline="30000" dirty="0"/>
              <a:t>th</a:t>
            </a:r>
            <a:r>
              <a:rPr lang="en-GB" dirty="0"/>
              <a:t> Nov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431A4-1203-623F-79D1-06B233FAEBC6}"/>
              </a:ext>
            </a:extLst>
          </p:cNvPr>
          <p:cNvSpPr txBox="1"/>
          <p:nvPr/>
        </p:nvSpPr>
        <p:spPr>
          <a:xfrm>
            <a:off x="3137016" y="228680"/>
            <a:ext cx="5917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External injection experiments at FEBE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909B7E1B-455F-8EAB-26D6-9E12DC536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12294"/>
              </p:ext>
            </p:extLst>
          </p:nvPr>
        </p:nvGraphicFramePr>
        <p:xfrm>
          <a:off x="6600055" y="3817225"/>
          <a:ext cx="5112569" cy="23469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10561">
                  <a:extLst>
                    <a:ext uri="{9D8B030D-6E8A-4147-A177-3AD203B41FA5}">
                      <a16:colId xmlns:a16="http://schemas.microsoft.com/office/drawing/2014/main" val="3413668284"/>
                    </a:ext>
                  </a:extLst>
                </a:gridCol>
                <a:gridCol w="1551004">
                  <a:extLst>
                    <a:ext uri="{9D8B030D-6E8A-4147-A177-3AD203B41FA5}">
                      <a16:colId xmlns:a16="http://schemas.microsoft.com/office/drawing/2014/main" val="912007788"/>
                    </a:ext>
                  </a:extLst>
                </a:gridCol>
                <a:gridCol w="1551004">
                  <a:extLst>
                    <a:ext uri="{9D8B030D-6E8A-4147-A177-3AD203B41FA5}">
                      <a16:colId xmlns:a16="http://schemas.microsoft.com/office/drawing/2014/main" val="3169698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250TW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Pre-interaction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Post-interaction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7592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Charge (</a:t>
                      </a:r>
                      <a:r>
                        <a:rPr lang="en-GB" sz="1600" dirty="0" err="1">
                          <a:latin typeface="+mn-lt"/>
                          <a:cs typeface="Arial" panose="020B0604020202020204" pitchFamily="34" charset="0"/>
                        </a:rPr>
                        <a:t>pC</a:t>
                      </a: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1392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Central</a:t>
                      </a:r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 e</a:t>
                      </a: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nergy (MeV)</a:t>
                      </a:r>
                      <a:endParaRPr lang="en-GB" sz="16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5436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92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 spread (RMS)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2.13%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2486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l-GR" sz="1600" baseline="0" dirty="0">
                          <a:latin typeface="+mn-lt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GB" sz="1600" baseline="-250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2.27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87574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l-GR" sz="1600" baseline="0" dirty="0">
                          <a:latin typeface="+mn-lt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GB" sz="1600" baseline="-25000" dirty="0">
                          <a:latin typeface="+mn-lt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/c (fs)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114014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+mn-lt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GB" sz="1600" baseline="-25000" dirty="0">
                          <a:latin typeface="+mn-lt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 (mm </a:t>
                      </a:r>
                      <a:r>
                        <a:rPr lang="en-GB" sz="1600" baseline="0" dirty="0" err="1">
                          <a:latin typeface="+mn-lt"/>
                          <a:cs typeface="Arial" panose="020B0604020202020204" pitchFamily="34" charset="0"/>
                        </a:rPr>
                        <a:t>mrad</a:t>
                      </a:r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574893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6453DD12-CA26-4012-23ED-CFF696B52EC1}"/>
              </a:ext>
            </a:extLst>
          </p:cNvPr>
          <p:cNvSpPr txBox="1"/>
          <p:nvPr/>
        </p:nvSpPr>
        <p:spPr>
          <a:xfrm>
            <a:off x="415758" y="4365104"/>
            <a:ext cx="55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100TW:</a:t>
            </a:r>
            <a:r>
              <a:rPr lang="en-GB" sz="2400" dirty="0">
                <a:solidFill>
                  <a:schemeClr val="tx2"/>
                </a:solidFill>
              </a:rPr>
              <a:t> 1GeV in 80mm – 2GeV in 140mm.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5FD5D-86FB-FE08-6E5F-0BB1B8466520}"/>
              </a:ext>
            </a:extLst>
          </p:cNvPr>
          <p:cNvSpPr txBox="1"/>
          <p:nvPr/>
        </p:nvSpPr>
        <p:spPr>
          <a:xfrm>
            <a:off x="415758" y="5155717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250TW:</a:t>
            </a:r>
            <a:r>
              <a:rPr lang="en-GB" sz="2400" dirty="0">
                <a:solidFill>
                  <a:schemeClr val="tx2"/>
                </a:solidFill>
              </a:rPr>
              <a:t> 5GeV in 400mm.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B48271-687A-F577-8E04-33512E0ED0E2}"/>
              </a:ext>
            </a:extLst>
          </p:cNvPr>
          <p:cNvGrpSpPr/>
          <p:nvPr/>
        </p:nvGrpSpPr>
        <p:grpSpPr>
          <a:xfrm>
            <a:off x="4271796" y="827420"/>
            <a:ext cx="3648405" cy="2967023"/>
            <a:chOff x="4271796" y="827420"/>
            <a:chExt cx="3648405" cy="2967023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552E317-FBEE-8EFF-49A4-12581C08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1796" y="1058139"/>
              <a:ext cx="3648405" cy="273630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03B397-841F-2A03-0551-094A8EA7113E}"/>
                </a:ext>
              </a:extLst>
            </p:cNvPr>
            <p:cNvSpPr txBox="1"/>
            <p:nvPr/>
          </p:nvSpPr>
          <p:spPr>
            <a:xfrm>
              <a:off x="5703689" y="827420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250TW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CE7A7-B7C9-1A0D-C0D6-B6F757290DA6}"/>
              </a:ext>
            </a:extLst>
          </p:cNvPr>
          <p:cNvGrpSpPr/>
          <p:nvPr/>
        </p:nvGrpSpPr>
        <p:grpSpPr>
          <a:xfrm>
            <a:off x="8256240" y="827420"/>
            <a:ext cx="3648405" cy="2967023"/>
            <a:chOff x="8256240" y="827420"/>
            <a:chExt cx="3648405" cy="2967023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A68FC67-8D19-A981-B719-09B324E6D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56240" y="1058139"/>
              <a:ext cx="3648405" cy="273630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D528F3-2EF0-C505-2050-96B9749354E5}"/>
                </a:ext>
              </a:extLst>
            </p:cNvPr>
            <p:cNvSpPr txBox="1"/>
            <p:nvPr/>
          </p:nvSpPr>
          <p:spPr>
            <a:xfrm>
              <a:off x="9576386" y="827420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250TW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23631E-B941-F91D-1F26-C7BA613CDB15}"/>
              </a:ext>
            </a:extLst>
          </p:cNvPr>
          <p:cNvGrpSpPr/>
          <p:nvPr/>
        </p:nvGrpSpPr>
        <p:grpSpPr>
          <a:xfrm>
            <a:off x="399099" y="827420"/>
            <a:ext cx="3648405" cy="2967023"/>
            <a:chOff x="399099" y="827420"/>
            <a:chExt cx="3648405" cy="29670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D95133-47D7-2F74-8E77-88F7B57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099" y="1058139"/>
              <a:ext cx="3648405" cy="27363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9BA346-1C90-CC20-ABC9-A620C97D0BF2}"/>
                </a:ext>
              </a:extLst>
            </p:cNvPr>
            <p:cNvSpPr txBox="1"/>
            <p:nvPr/>
          </p:nvSpPr>
          <p:spPr>
            <a:xfrm>
              <a:off x="1710289" y="827420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100TW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5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20305</TotalTime>
  <Words>1276</Words>
  <Application>Microsoft Office PowerPoint</Application>
  <PresentationFormat>Widescreen</PresentationFormat>
  <Paragraphs>212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Corner, Laura</cp:lastModifiedBy>
  <cp:revision>398</cp:revision>
  <dcterms:created xsi:type="dcterms:W3CDTF">2013-05-23T12:55:36Z</dcterms:created>
  <dcterms:modified xsi:type="dcterms:W3CDTF">2022-11-07T17:40:00Z</dcterms:modified>
</cp:coreProperties>
</file>