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97" r:id="rId2"/>
    <p:sldId id="338" r:id="rId3"/>
    <p:sldId id="349" r:id="rId4"/>
    <p:sldId id="345" r:id="rId5"/>
    <p:sldId id="340" r:id="rId6"/>
    <p:sldId id="341" r:id="rId7"/>
    <p:sldId id="342" r:id="rId8"/>
    <p:sldId id="346" r:id="rId9"/>
    <p:sldId id="343" r:id="rId10"/>
    <p:sldId id="348" r:id="rId11"/>
    <p:sldId id="350" r:id="rId12"/>
    <p:sldId id="344" r:id="rId13"/>
    <p:sldId id="34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" initials="r" lastIdx="1" clrIdx="0">
    <p:extLst>
      <p:ext uri="{19B8F6BF-5375-455C-9EA6-DF929625EA0E}">
        <p15:presenceInfo xmlns:p15="http://schemas.microsoft.com/office/powerpoint/2012/main" userId="ro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FFF"/>
    <a:srgbClr val="FFE6E6"/>
    <a:srgbClr val="CCB567"/>
    <a:srgbClr val="F7F7DD"/>
    <a:srgbClr val="E6F7FF"/>
    <a:srgbClr val="FF5050"/>
    <a:srgbClr val="C8B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 snapToObjects="1">
      <p:cViewPr varScale="1">
        <p:scale>
          <a:sx n="86" d="100"/>
          <a:sy n="86" d="100"/>
        </p:scale>
        <p:origin x="56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B6387-52B1-834D-B17E-344E077383B1}" type="datetime1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8E63F-DF94-9B42-B5E6-43C62F0A6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65427-D8F9-394C-9C99-6898FB93661D}" type="datetime1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E7691-A93E-264A-93A6-CD1131F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7691-A93E-264A-93A6-CD1131F735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6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Homogeneous plasma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Transvers </a:t>
            </a:r>
            <a:r>
              <a:rPr lang="en-US" sz="1200" dirty="0" err="1"/>
              <a:t>wakefield</a:t>
            </a:r>
            <a:r>
              <a:rPr lang="en-US" sz="1200" dirty="0"/>
              <a:t> has a linear radial dependence within the ion cavity.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Narrow Plasma Channel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For a plasma with a finite radius smaller than the blowout radius, the transvers </a:t>
            </a:r>
            <a:r>
              <a:rPr lang="en-US" sz="1200" dirty="0" err="1"/>
              <a:t>wakefield</a:t>
            </a:r>
            <a:r>
              <a:rPr lang="en-US" sz="1200" dirty="0"/>
              <a:t> only increases within the plasma column.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Transverse field fall off for r &gt; R</a:t>
            </a:r>
            <a:r>
              <a:rPr lang="en-US" sz="1200" baseline="-25000" dirty="0"/>
              <a:t>p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E7691-A93E-264A-93A6-CD1131F735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3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8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110"/>
            <a:ext cx="10515600" cy="5208221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27B8A9-2613-4345-BF55-A21DF2456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91" y="6487743"/>
            <a:ext cx="810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Robert </a:t>
            </a:r>
            <a:r>
              <a:rPr lang="en-US" dirty="0" err="1"/>
              <a:t>Ariniello</a:t>
            </a:r>
            <a:r>
              <a:rPr lang="en-US" dirty="0"/>
              <a:t> – Projected and Slice Emittance Growth in a Plasma-Based Accelerator– APS DPP, November 10, 2021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7213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491" y="6487743"/>
            <a:ext cx="810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Robert </a:t>
            </a:r>
            <a:r>
              <a:rPr lang="en-US" dirty="0" err="1"/>
              <a:t>Ariniello</a:t>
            </a:r>
            <a:r>
              <a:rPr lang="en-US" dirty="0"/>
              <a:t> – Projected and Slice Emittance Growth in a Plasma-Based Accelerator– APS DPP, November 10, 2021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3308" y="64877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1DBF-325B-3546-BAAF-4F6E3B318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EDD59-AD4F-400D-9F0E-0E03AAA69E64}"/>
              </a:ext>
            </a:extLst>
          </p:cNvPr>
          <p:cNvSpPr/>
          <p:nvPr/>
        </p:nvSpPr>
        <p:spPr>
          <a:xfrm>
            <a:off x="6" y="0"/>
            <a:ext cx="12192000" cy="72959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F7E2812C-203F-4CAD-BB5A-1B16DF903B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59168" y="133489"/>
            <a:ext cx="3032394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8120524" cy="729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CB56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660" y="1122363"/>
            <a:ext cx="11132598" cy="2387600"/>
          </a:xfrm>
        </p:spPr>
        <p:txBody>
          <a:bodyPr>
            <a:noAutofit/>
          </a:bodyPr>
          <a:lstStyle/>
          <a:p>
            <a:r>
              <a:rPr lang="en-US" sz="4000" dirty="0"/>
              <a:t>Experimental Opportunities for Plasma Wakefield Acceleration in a Narrow Plasma Channel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808" y="3759539"/>
            <a:ext cx="10422384" cy="1655762"/>
          </a:xfrm>
        </p:spPr>
        <p:txBody>
          <a:bodyPr>
            <a:normAutofit fontScale="92500"/>
          </a:bodyPr>
          <a:lstStyle/>
          <a:p>
            <a:r>
              <a:rPr lang="en-US" dirty="0"/>
              <a:t>AAC</a:t>
            </a:r>
          </a:p>
          <a:p>
            <a:r>
              <a:rPr lang="en-US" dirty="0"/>
              <a:t>November 10, 2022</a:t>
            </a:r>
          </a:p>
          <a:p>
            <a:r>
              <a:rPr lang="en-US" kern="150" dirty="0">
                <a:solidFill>
                  <a:srgbClr val="000000"/>
                </a:solidFill>
                <a:effectLst/>
                <a:ea typeface="Noto Sans CJK SC"/>
                <a:cs typeface="Calibri" panose="020F0502020204030204" pitchFamily="34" charset="0"/>
              </a:rPr>
              <a:t>Valentina Lee, Carlo Benedetti, Severin </a:t>
            </a:r>
            <a:r>
              <a:rPr lang="en-US" kern="150" dirty="0" err="1">
                <a:solidFill>
                  <a:srgbClr val="000000"/>
                </a:solidFill>
                <a:effectLst/>
                <a:ea typeface="Noto Sans CJK SC"/>
                <a:cs typeface="Calibri" panose="020F0502020204030204" pitchFamily="34" charset="0"/>
              </a:rPr>
              <a:t>Diederichs</a:t>
            </a:r>
            <a:r>
              <a:rPr lang="en-US" kern="150" dirty="0">
                <a:solidFill>
                  <a:srgbClr val="000000"/>
                </a:solidFill>
                <a:effectLst/>
                <a:ea typeface="Noto Sans CJK SC"/>
                <a:cs typeface="Calibri" panose="020F0502020204030204" pitchFamily="34" charset="0"/>
              </a:rPr>
              <a:t>, Eric </a:t>
            </a:r>
            <a:r>
              <a:rPr lang="en-US" kern="150" dirty="0" err="1">
                <a:solidFill>
                  <a:srgbClr val="000000"/>
                </a:solidFill>
                <a:effectLst/>
                <a:ea typeface="Noto Sans CJK SC"/>
                <a:cs typeface="Calibri" panose="020F0502020204030204" pitchFamily="34" charset="0"/>
              </a:rPr>
              <a:t>Esarey</a:t>
            </a:r>
            <a:r>
              <a:rPr lang="en-US" kern="150" dirty="0">
                <a:solidFill>
                  <a:srgbClr val="000000"/>
                </a:solidFill>
                <a:effectLst/>
                <a:ea typeface="Noto Sans CJK SC"/>
                <a:cs typeface="Calibri" panose="020F0502020204030204" pitchFamily="34" charset="0"/>
              </a:rPr>
              <a:t>, Spencer Gessner, Claire Hansel, Mark Hogan, Michael </a:t>
            </a:r>
            <a:r>
              <a:rPr lang="en-US" kern="150" dirty="0" err="1">
                <a:solidFill>
                  <a:srgbClr val="000000"/>
                </a:solidFill>
                <a:effectLst/>
                <a:ea typeface="Noto Sans CJK SC"/>
                <a:cs typeface="Calibri" panose="020F0502020204030204" pitchFamily="34" charset="0"/>
              </a:rPr>
              <a:t>Litos</a:t>
            </a:r>
            <a:r>
              <a:rPr lang="en-US" kern="150" dirty="0">
                <a:solidFill>
                  <a:srgbClr val="000000"/>
                </a:solidFill>
                <a:effectLst/>
                <a:ea typeface="Noto Sans CJK SC"/>
                <a:cs typeface="Calibri" panose="020F0502020204030204" pitchFamily="34" charset="0"/>
              </a:rPr>
              <a:t>, Jens </a:t>
            </a:r>
            <a:r>
              <a:rPr lang="en-US" kern="150" dirty="0" err="1">
                <a:solidFill>
                  <a:srgbClr val="000000"/>
                </a:solidFill>
                <a:effectLst/>
                <a:ea typeface="Noto Sans CJK SC"/>
                <a:cs typeface="Calibri" panose="020F0502020204030204" pitchFamily="34" charset="0"/>
              </a:rPr>
              <a:t>Osterhoff</a:t>
            </a:r>
            <a:r>
              <a:rPr lang="en-US" kern="150" dirty="0">
                <a:solidFill>
                  <a:srgbClr val="000000"/>
                </a:solidFill>
                <a:effectLst/>
                <a:ea typeface="Noto Sans CJK SC"/>
                <a:cs typeface="Calibri" panose="020F0502020204030204" pitchFamily="34" charset="0"/>
              </a:rPr>
              <a:t>, Carl Schroeder, </a:t>
            </a:r>
            <a:r>
              <a:rPr lang="en-US" kern="150" dirty="0" err="1">
                <a:solidFill>
                  <a:srgbClr val="000000"/>
                </a:solidFill>
                <a:effectLst/>
                <a:ea typeface="Noto Sans CJK SC"/>
                <a:cs typeface="Calibri" panose="020F0502020204030204" pitchFamily="34" charset="0"/>
              </a:rPr>
              <a:t>Maxence</a:t>
            </a:r>
            <a:r>
              <a:rPr lang="en-US" kern="150" dirty="0">
                <a:solidFill>
                  <a:srgbClr val="000000"/>
                </a:solidFill>
                <a:effectLst/>
                <a:ea typeface="Noto Sans CJK SC"/>
                <a:cs typeface="Calibri" panose="020F0502020204030204" pitchFamily="34" charset="0"/>
              </a:rPr>
              <a:t> </a:t>
            </a:r>
            <a:r>
              <a:rPr lang="en-US" kern="150" dirty="0" err="1">
                <a:solidFill>
                  <a:srgbClr val="000000"/>
                </a:solidFill>
                <a:effectLst/>
                <a:ea typeface="Noto Sans CJK SC"/>
                <a:cs typeface="Calibri" panose="020F0502020204030204" pitchFamily="34" charset="0"/>
              </a:rPr>
              <a:t>Thevenet</a:t>
            </a:r>
            <a:endParaRPr lang="en-US" kern="150" dirty="0">
              <a:effectLst/>
              <a:ea typeface="Noto Sans CJK SC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8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AE27-459F-B5EF-B082-935E9529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Source Diagnostics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E2C28-36A3-326F-EEA3-49F49744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10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2E4A7F-FFDF-3411-992F-2E50ECB5F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 t="6882" r="15520"/>
          <a:stretch>
            <a:fillRect/>
          </a:stretch>
        </p:blipFill>
        <p:spPr>
          <a:xfrm>
            <a:off x="7890021" y="3281074"/>
            <a:ext cx="4026487" cy="33286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ADD025-C04C-4F13-1045-2417173AABC6}"/>
              </a:ext>
            </a:extLst>
          </p:cNvPr>
          <p:cNvSpPr/>
          <p:nvPr/>
        </p:nvSpPr>
        <p:spPr>
          <a:xfrm>
            <a:off x="9325651" y="3195537"/>
            <a:ext cx="1336968" cy="233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E9A3F4-960F-9933-FD32-8D09F1F6DFAA}"/>
              </a:ext>
            </a:extLst>
          </p:cNvPr>
          <p:cNvSpPr txBox="1">
            <a:spLocks/>
          </p:cNvSpPr>
          <p:nvPr/>
        </p:nvSpPr>
        <p:spPr>
          <a:xfrm>
            <a:off x="838201" y="1201236"/>
            <a:ext cx="7231946" cy="5983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Diagnosing PWFA plasma source is challenging because of its density range. </a:t>
            </a:r>
          </a:p>
          <a:p>
            <a:endParaRPr lang="en-US" sz="1800" dirty="0"/>
          </a:p>
        </p:txBody>
      </p:sp>
      <p:pic>
        <p:nvPicPr>
          <p:cNvPr id="14" name="Picture 13" descr="Chart, histogram, box and whisker chart&#10;&#10;Description automatically generated">
            <a:extLst>
              <a:ext uri="{FF2B5EF4-FFF2-40B4-BE49-F238E27FC236}">
                <a16:creationId xmlns:a16="http://schemas.microsoft.com/office/drawing/2014/main" id="{638F16F2-D514-52E9-FC90-5434B8990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39" b="24576"/>
          <a:stretch/>
        </p:blipFill>
        <p:spPr>
          <a:xfrm>
            <a:off x="307156" y="4282308"/>
            <a:ext cx="7000798" cy="212659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018558B-5A83-7B01-45C3-8E406C9A0986}"/>
              </a:ext>
            </a:extLst>
          </p:cNvPr>
          <p:cNvGrpSpPr/>
          <p:nvPr/>
        </p:nvGrpSpPr>
        <p:grpSpPr>
          <a:xfrm>
            <a:off x="8477100" y="972136"/>
            <a:ext cx="3526831" cy="2240975"/>
            <a:chOff x="9642719" y="4908181"/>
            <a:chExt cx="1697099" cy="12401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DC95055-88CF-63D9-5EB1-7A8E9D938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l="640" t="10154" r="7148"/>
            <a:stretch>
              <a:fillRect/>
            </a:stretch>
          </p:blipFill>
          <p:spPr>
            <a:xfrm>
              <a:off x="9642719" y="4908181"/>
              <a:ext cx="1697099" cy="1240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D5CF01-6A95-48FC-0E33-BD8414F9F91A}"/>
                </a:ext>
              </a:extLst>
            </p:cNvPr>
            <p:cNvSpPr txBox="1"/>
            <p:nvPr/>
          </p:nvSpPr>
          <p:spPr>
            <a:xfrm>
              <a:off x="10032591" y="5783679"/>
              <a:ext cx="1265159" cy="253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cap="none" dirty="0" err="1">
                  <a:ln>
                    <a:noFill/>
                  </a:ln>
                  <a:solidFill>
                    <a:srgbClr val="FFFFFF"/>
                  </a:solidFill>
                  <a:latin typeface="Liberation Sans" pitchFamily="18"/>
                  <a:ea typeface="Noto Sans CJK SC Regular" pitchFamily="2"/>
                  <a:cs typeface="Lohit Devanagari" pitchFamily="2"/>
                </a:rPr>
                <a:t>Te</a:t>
              </a:r>
              <a:r>
                <a:rPr lang="en-US" sz="1100" b="0" i="0" u="none" strike="noStrike" kern="1200" cap="none" baseline="-25000" dirty="0" err="1">
                  <a:ln>
                    <a:noFill/>
                  </a:ln>
                  <a:solidFill>
                    <a:srgbClr val="FFFFFF"/>
                  </a:solidFill>
                  <a:latin typeface="Liberation Sans" pitchFamily="18"/>
                  <a:ea typeface="Noto Sans CJK SC Regular" pitchFamily="2"/>
                  <a:cs typeface="Lohit Devanagari" pitchFamily="2"/>
                </a:rPr>
                <a:t>avg</a:t>
              </a:r>
              <a:r>
                <a:rPr lang="en-US" sz="1100" b="0" i="0" u="none" strike="noStrike" kern="1200" cap="none" baseline="0" dirty="0">
                  <a:ln>
                    <a:noFill/>
                  </a:ln>
                  <a:solidFill>
                    <a:srgbClr val="FFFFFF"/>
                  </a:solidFill>
                  <a:latin typeface="Liberation Sans" pitchFamily="18"/>
                  <a:ea typeface="Noto Sans CJK SC Regular" pitchFamily="2"/>
                  <a:cs typeface="Lohit Devanagari" pitchFamily="2"/>
                </a:rPr>
                <a:t>= 13.53 eV</a:t>
              </a:r>
            </a:p>
          </p:txBody>
        </p:sp>
      </p:grp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A1094DE-D41E-6FB7-8954-193AFE1E9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91" y="6487743"/>
            <a:ext cx="8100647" cy="365125"/>
          </a:xfrm>
        </p:spPr>
        <p:txBody>
          <a:bodyPr/>
          <a:lstStyle/>
          <a:p>
            <a:r>
              <a:rPr lang="en-US" dirty="0"/>
              <a:t>Valentina Lee – Experimental Opportunities for the Plasma Wakefield Acceleration in a Narrow Plasma Channel– AAC, November 11, 2022</a:t>
            </a:r>
            <a:endParaRPr lang="en-US" sz="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56EF9C-1461-1C97-2234-C7EA7CD05997}"/>
              </a:ext>
            </a:extLst>
          </p:cNvPr>
          <p:cNvSpPr txBox="1"/>
          <p:nvPr/>
        </p:nvSpPr>
        <p:spPr>
          <a:xfrm>
            <a:off x="644509" y="2203897"/>
            <a:ext cx="6825694" cy="646331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Experimental efforts have been deliciated into diagnosing cold plasma source by its afterglow imagery via modeling the expansion as a fluid.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93ACFFE-E05B-7234-3F03-2EDE48524018}"/>
              </a:ext>
            </a:extLst>
          </p:cNvPr>
          <p:cNvGrpSpPr/>
          <p:nvPr/>
        </p:nvGrpSpPr>
        <p:grpSpPr>
          <a:xfrm>
            <a:off x="1930025" y="3213111"/>
            <a:ext cx="4274982" cy="965004"/>
            <a:chOff x="1930025" y="3213111"/>
            <a:chExt cx="4274982" cy="96500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1B1FD94-0F78-CEBC-6F9F-ED2B8D479B94}"/>
                </a:ext>
              </a:extLst>
            </p:cNvPr>
            <p:cNvSpPr/>
            <p:nvPr/>
          </p:nvSpPr>
          <p:spPr>
            <a:xfrm>
              <a:off x="1930025" y="3329623"/>
              <a:ext cx="116732" cy="84849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3B921D-E2F8-B809-F3B1-9C2D220F18A5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>
              <a:off x="1947120" y="3453882"/>
              <a:ext cx="4257887" cy="5622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15EA46-6192-F9F7-025D-72BD0C8F1780}"/>
                </a:ext>
              </a:extLst>
            </p:cNvPr>
            <p:cNvCxnSpPr>
              <a:cxnSpLocks/>
            </p:cNvCxnSpPr>
            <p:nvPr/>
          </p:nvCxnSpPr>
          <p:spPr>
            <a:xfrm>
              <a:off x="1953600" y="3606282"/>
              <a:ext cx="4251407" cy="571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8CC3E59-849D-8DCE-C6B5-DD5A9D1B5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65" y="3606282"/>
              <a:ext cx="4224182" cy="4472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D7376E-9DB2-BDE1-07DD-7A38F729EB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5585" y="3453882"/>
              <a:ext cx="4203862" cy="4472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1BB2594-0A88-4F7C-4F3C-7628355EF167}"/>
                </a:ext>
              </a:extLst>
            </p:cNvPr>
            <p:cNvSpPr/>
            <p:nvPr/>
          </p:nvSpPr>
          <p:spPr>
            <a:xfrm>
              <a:off x="3233207" y="3722911"/>
              <a:ext cx="1203960" cy="998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B5BCBF4B-44E1-45F4-ED08-1CB7178A23FA}"/>
                </a:ext>
              </a:extLst>
            </p:cNvPr>
            <p:cNvSpPr/>
            <p:nvPr/>
          </p:nvSpPr>
          <p:spPr>
            <a:xfrm>
              <a:off x="3762347" y="3455292"/>
              <a:ext cx="165370" cy="7884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6004433-A63D-5ECC-ADA9-C92C3EE3B0EF}"/>
                </a:ext>
              </a:extLst>
            </p:cNvPr>
            <p:cNvSpPr/>
            <p:nvPr/>
          </p:nvSpPr>
          <p:spPr>
            <a:xfrm>
              <a:off x="3755306" y="3213111"/>
              <a:ext cx="179452" cy="23255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371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AE27-459F-B5EF-B082-935E9529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Source Diagnostics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E2C28-36A3-326F-EEA3-49F49744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11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E9A3F4-960F-9933-FD32-8D09F1F6DFAA}"/>
              </a:ext>
            </a:extLst>
          </p:cNvPr>
          <p:cNvSpPr txBox="1">
            <a:spLocks/>
          </p:cNvSpPr>
          <p:nvPr/>
        </p:nvSpPr>
        <p:spPr>
          <a:xfrm>
            <a:off x="838201" y="1201236"/>
            <a:ext cx="7231946" cy="5983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Diagnosing PWFA plasma source is challenging because of its density range. </a:t>
            </a:r>
          </a:p>
          <a:p>
            <a:endParaRPr lang="en-US" sz="1800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A1094DE-D41E-6FB7-8954-193AFE1E9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91" y="6487743"/>
            <a:ext cx="8100647" cy="365125"/>
          </a:xfrm>
        </p:spPr>
        <p:txBody>
          <a:bodyPr/>
          <a:lstStyle/>
          <a:p>
            <a:r>
              <a:rPr lang="en-US" dirty="0"/>
              <a:t>Valentina Lee – Experimental Opportunities for the Plasma Wakefield Acceleration in a Narrow Plasma Channel– AAC, November 11, 2022</a:t>
            </a:r>
            <a:endParaRPr lang="en-US" sz="800" dirty="0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E5507B96-303E-A624-4DBF-0AC92FDBE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455" y="3955032"/>
            <a:ext cx="3398637" cy="25489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56EF9C-1461-1C97-2234-C7EA7CD05997}"/>
              </a:ext>
            </a:extLst>
          </p:cNvPr>
          <p:cNvSpPr txBox="1"/>
          <p:nvPr/>
        </p:nvSpPr>
        <p:spPr>
          <a:xfrm>
            <a:off x="644509" y="2203897"/>
            <a:ext cx="6825694" cy="646331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Experimental efforts have been deliciated into diagnosing cold plasma source by its afterglow imagery via modeling the expansion as a fluid.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8DD823-1635-0919-58C0-C0BC1ECBB9B2}"/>
              </a:ext>
            </a:extLst>
          </p:cNvPr>
          <p:cNvGrpSpPr/>
          <p:nvPr/>
        </p:nvGrpSpPr>
        <p:grpSpPr>
          <a:xfrm>
            <a:off x="3835186" y="4179169"/>
            <a:ext cx="2430919" cy="2389070"/>
            <a:chOff x="8329740" y="975701"/>
            <a:chExt cx="2430919" cy="23890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DE2300-E029-ADEA-76C2-03C591316696}"/>
                </a:ext>
              </a:extLst>
            </p:cNvPr>
            <p:cNvSpPr/>
            <p:nvPr/>
          </p:nvSpPr>
          <p:spPr>
            <a:xfrm>
              <a:off x="9613535" y="3176081"/>
              <a:ext cx="931247" cy="8553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4FB93D-1DE9-1D80-E22D-A189AA511B0B}"/>
                </a:ext>
              </a:extLst>
            </p:cNvPr>
            <p:cNvSpPr txBox="1"/>
            <p:nvPr/>
          </p:nvSpPr>
          <p:spPr>
            <a:xfrm>
              <a:off x="9325651" y="3087772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Initial Plasma Width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D9E0E0D-805D-D47B-15D0-4EFA4251FCF8}"/>
                </a:ext>
              </a:extLst>
            </p:cNvPr>
            <p:cNvSpPr/>
            <p:nvPr/>
          </p:nvSpPr>
          <p:spPr>
            <a:xfrm>
              <a:off x="8395594" y="1799617"/>
              <a:ext cx="145292" cy="4669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A5FF46-199B-9018-A446-8AF9C9466F40}"/>
                </a:ext>
              </a:extLst>
            </p:cNvPr>
            <p:cNvSpPr txBox="1"/>
            <p:nvPr/>
          </p:nvSpPr>
          <p:spPr>
            <a:xfrm rot="16200000">
              <a:off x="7417888" y="1887553"/>
              <a:ext cx="21007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Plasma Afterglow Signal Width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93ACFFE-E05B-7234-3F03-2EDE48524018}"/>
              </a:ext>
            </a:extLst>
          </p:cNvPr>
          <p:cNvGrpSpPr/>
          <p:nvPr/>
        </p:nvGrpSpPr>
        <p:grpSpPr>
          <a:xfrm>
            <a:off x="1930025" y="3213111"/>
            <a:ext cx="4274982" cy="965004"/>
            <a:chOff x="1930025" y="3213111"/>
            <a:chExt cx="4274982" cy="96500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1B1FD94-0F78-CEBC-6F9F-ED2B8D479B94}"/>
                </a:ext>
              </a:extLst>
            </p:cNvPr>
            <p:cNvSpPr/>
            <p:nvPr/>
          </p:nvSpPr>
          <p:spPr>
            <a:xfrm>
              <a:off x="1930025" y="3329623"/>
              <a:ext cx="116732" cy="84849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3B921D-E2F8-B809-F3B1-9C2D220F18A5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>
              <a:off x="1947120" y="3453882"/>
              <a:ext cx="4257887" cy="5622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15EA46-6192-F9F7-025D-72BD0C8F1780}"/>
                </a:ext>
              </a:extLst>
            </p:cNvPr>
            <p:cNvCxnSpPr>
              <a:cxnSpLocks/>
            </p:cNvCxnSpPr>
            <p:nvPr/>
          </p:nvCxnSpPr>
          <p:spPr>
            <a:xfrm>
              <a:off x="1953600" y="3606282"/>
              <a:ext cx="4251407" cy="571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8CC3E59-849D-8DCE-C6B5-DD5A9D1B5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65" y="3606282"/>
              <a:ext cx="4224182" cy="4472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D7376E-9DB2-BDE1-07DD-7A38F729EB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5585" y="3453882"/>
              <a:ext cx="4203862" cy="4472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1BB2594-0A88-4F7C-4F3C-7628355EF167}"/>
                </a:ext>
              </a:extLst>
            </p:cNvPr>
            <p:cNvSpPr/>
            <p:nvPr/>
          </p:nvSpPr>
          <p:spPr>
            <a:xfrm>
              <a:off x="3233207" y="3722911"/>
              <a:ext cx="1203960" cy="998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B5BCBF4B-44E1-45F4-ED08-1CB7178A23FA}"/>
                </a:ext>
              </a:extLst>
            </p:cNvPr>
            <p:cNvSpPr/>
            <p:nvPr/>
          </p:nvSpPr>
          <p:spPr>
            <a:xfrm>
              <a:off x="3762347" y="3455292"/>
              <a:ext cx="165370" cy="7884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6004433-A63D-5ECC-ADA9-C92C3EE3B0EF}"/>
                </a:ext>
              </a:extLst>
            </p:cNvPr>
            <p:cNvSpPr/>
            <p:nvPr/>
          </p:nvSpPr>
          <p:spPr>
            <a:xfrm>
              <a:off x="3755306" y="3213111"/>
              <a:ext cx="179452" cy="23255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54CB073-FE72-C8C5-E60F-BA771DA3DE0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9670" r="5653"/>
          <a:stretch>
            <a:fillRect/>
          </a:stretch>
        </p:blipFill>
        <p:spPr>
          <a:xfrm>
            <a:off x="499912" y="4286571"/>
            <a:ext cx="2992317" cy="214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F39FE18F-EA65-81B5-B069-80B6F82FD1B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6882" r="15520"/>
          <a:stretch>
            <a:fillRect/>
          </a:stretch>
        </p:blipFill>
        <p:spPr>
          <a:xfrm>
            <a:off x="7890021" y="3281074"/>
            <a:ext cx="4026487" cy="332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35C99C-6C8B-886F-A393-FD161BCA7A2D}"/>
              </a:ext>
            </a:extLst>
          </p:cNvPr>
          <p:cNvSpPr/>
          <p:nvPr/>
        </p:nvSpPr>
        <p:spPr>
          <a:xfrm>
            <a:off x="9325651" y="3195537"/>
            <a:ext cx="1336968" cy="233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181C86-DF6D-CD32-23D7-6198EB7BBC84}"/>
              </a:ext>
            </a:extLst>
          </p:cNvPr>
          <p:cNvGrpSpPr/>
          <p:nvPr/>
        </p:nvGrpSpPr>
        <p:grpSpPr>
          <a:xfrm>
            <a:off x="8477100" y="972136"/>
            <a:ext cx="3526831" cy="2240975"/>
            <a:chOff x="9642719" y="4908181"/>
            <a:chExt cx="1697099" cy="124013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6FCD394-85D5-88BB-DE5D-7DDEE6904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 l="640" t="10154" r="7148"/>
            <a:stretch>
              <a:fillRect/>
            </a:stretch>
          </p:blipFill>
          <p:spPr>
            <a:xfrm>
              <a:off x="9642719" y="4908181"/>
              <a:ext cx="1697099" cy="1240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84A27F-215A-CC6B-4631-026D0D9772E5}"/>
                </a:ext>
              </a:extLst>
            </p:cNvPr>
            <p:cNvSpPr txBox="1"/>
            <p:nvPr/>
          </p:nvSpPr>
          <p:spPr>
            <a:xfrm>
              <a:off x="10032591" y="5783679"/>
              <a:ext cx="1265159" cy="253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cap="none" dirty="0" err="1">
                  <a:ln>
                    <a:noFill/>
                  </a:ln>
                  <a:solidFill>
                    <a:srgbClr val="FFFFFF"/>
                  </a:solidFill>
                  <a:latin typeface="Liberation Sans" pitchFamily="18"/>
                  <a:ea typeface="Noto Sans CJK SC Regular" pitchFamily="2"/>
                  <a:cs typeface="Lohit Devanagari" pitchFamily="2"/>
                </a:rPr>
                <a:t>Te</a:t>
              </a:r>
              <a:r>
                <a:rPr lang="en-US" sz="1100" b="0" i="0" u="none" strike="noStrike" kern="1200" cap="none" baseline="-25000" dirty="0" err="1">
                  <a:ln>
                    <a:noFill/>
                  </a:ln>
                  <a:solidFill>
                    <a:srgbClr val="FFFFFF"/>
                  </a:solidFill>
                  <a:latin typeface="Liberation Sans" pitchFamily="18"/>
                  <a:ea typeface="Noto Sans CJK SC Regular" pitchFamily="2"/>
                  <a:cs typeface="Lohit Devanagari" pitchFamily="2"/>
                </a:rPr>
                <a:t>avg</a:t>
              </a:r>
              <a:r>
                <a:rPr lang="en-US" sz="1100" b="0" i="0" u="none" strike="noStrike" kern="1200" cap="none" baseline="0" dirty="0">
                  <a:ln>
                    <a:noFill/>
                  </a:ln>
                  <a:solidFill>
                    <a:srgbClr val="FFFFFF"/>
                  </a:solidFill>
                  <a:latin typeface="Liberation Sans" pitchFamily="18"/>
                  <a:ea typeface="Noto Sans CJK SC Regular" pitchFamily="2"/>
                  <a:cs typeface="Lohit Devanagari" pitchFamily="2"/>
                </a:rPr>
                <a:t>= 13.53 eV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C9EA5F3-A1B7-2F08-32D2-9F9B386B8570}"/>
              </a:ext>
            </a:extLst>
          </p:cNvPr>
          <p:cNvSpPr/>
          <p:nvPr/>
        </p:nvSpPr>
        <p:spPr>
          <a:xfrm>
            <a:off x="499912" y="4669277"/>
            <a:ext cx="249367" cy="11323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90E1FE-FADE-95FB-92A9-58B98A200AA8}"/>
              </a:ext>
            </a:extLst>
          </p:cNvPr>
          <p:cNvSpPr txBox="1"/>
          <p:nvPr/>
        </p:nvSpPr>
        <p:spPr>
          <a:xfrm rot="16200000">
            <a:off x="-409404" y="5145879"/>
            <a:ext cx="2100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Plasma Afterglow Signal Width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9AF4BD-5372-B00B-D2DB-582718D0AF3C}"/>
              </a:ext>
            </a:extLst>
          </p:cNvPr>
          <p:cNvSpPr/>
          <p:nvPr/>
        </p:nvSpPr>
        <p:spPr>
          <a:xfrm>
            <a:off x="1643974" y="6291240"/>
            <a:ext cx="981328" cy="1662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8933E4-B179-B57C-81C3-FB071B212633}"/>
              </a:ext>
            </a:extLst>
          </p:cNvPr>
          <p:cNvSpPr txBox="1"/>
          <p:nvPr/>
        </p:nvSpPr>
        <p:spPr>
          <a:xfrm>
            <a:off x="1401415" y="6224704"/>
            <a:ext cx="1435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Initial Plasma Width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2A32BD-9B06-76D3-4BBD-5FB4FBF2147E}"/>
              </a:ext>
            </a:extLst>
          </p:cNvPr>
          <p:cNvSpPr/>
          <p:nvPr/>
        </p:nvSpPr>
        <p:spPr>
          <a:xfrm>
            <a:off x="1007255" y="4467992"/>
            <a:ext cx="1287942" cy="313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Simulation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5323A4-72EF-AAAC-8E31-31654B8E2B7E}"/>
              </a:ext>
            </a:extLst>
          </p:cNvPr>
          <p:cNvSpPr/>
          <p:nvPr/>
        </p:nvSpPr>
        <p:spPr>
          <a:xfrm>
            <a:off x="4361141" y="4385986"/>
            <a:ext cx="1374960" cy="313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Experiment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C7508A-7970-9787-C4EB-E49104257AA1}"/>
              </a:ext>
            </a:extLst>
          </p:cNvPr>
          <p:cNvSpPr txBox="1"/>
          <p:nvPr/>
        </p:nvSpPr>
        <p:spPr>
          <a:xfrm rot="20663213">
            <a:off x="4355697" y="4953910"/>
            <a:ext cx="125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19148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477F-06A3-B406-2EF7-0FF6DEA6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A457-81E7-D3D8-B6FB-01006A6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079D2-4C43-A725-DC52-35D3203ED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Valentina Lee – Experimental Opportunities for the Plasma Wakefield Acceleration in a Narrow Plasma Channel– AAC, November 11, 2022</a:t>
            </a:r>
            <a:endParaRPr lang="en-US" sz="800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9B2129F2-38A4-4AEF-9341-B22CCB8D2980}"/>
              </a:ext>
            </a:extLst>
          </p:cNvPr>
          <p:cNvSpPr txBox="1">
            <a:spLocks/>
          </p:cNvSpPr>
          <p:nvPr/>
        </p:nvSpPr>
        <p:spPr>
          <a:xfrm>
            <a:off x="1488848" y="1410509"/>
            <a:ext cx="9214304" cy="3356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We presented the phase one experimental plan for the E333 experiment at FACET-II.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The narrow plasma channel is worth study in experiments because:</a:t>
            </a:r>
          </a:p>
          <a:p>
            <a:pPr lvl="1"/>
            <a:r>
              <a:rPr lang="en-US" sz="1800" b="0" i="0" dirty="0">
                <a:solidFill>
                  <a:srgbClr val="1D1C1D"/>
                </a:solidFill>
                <a:effectLst/>
              </a:rPr>
              <a:t>It may be a viable method for acceleration of positrons in a PWFA </a:t>
            </a:r>
          </a:p>
          <a:p>
            <a:pPr lvl="1"/>
            <a:r>
              <a:rPr lang="en-US" sz="1800" b="0" i="0" dirty="0">
                <a:solidFill>
                  <a:srgbClr val="1D1C1D"/>
                </a:solidFill>
                <a:effectLst/>
              </a:rPr>
              <a:t>It provides transverse stability to the drive beam, suppressing hosing instability </a:t>
            </a:r>
            <a:endParaRPr lang="en-US" sz="1800" b="1" dirty="0"/>
          </a:p>
          <a:p>
            <a:pPr marL="0" indent="0">
              <a:buNone/>
            </a:pPr>
            <a:endParaRPr lang="en-US" sz="1800" b="0" i="0" dirty="0">
              <a:solidFill>
                <a:srgbClr val="1D1C1D"/>
              </a:solidFill>
              <a:effectLst/>
            </a:endParaRPr>
          </a:p>
          <a:p>
            <a:pPr marL="0" indent="0">
              <a:buNone/>
            </a:pPr>
            <a:r>
              <a:rPr lang="en-US" sz="1800" b="0" i="0" dirty="0">
                <a:solidFill>
                  <a:srgbClr val="1D1C1D"/>
                </a:solidFill>
                <a:effectLst/>
              </a:rPr>
              <a:t>At FACET-II, we plan to eventually study positron acceleration </a:t>
            </a:r>
            <a:r>
              <a:rPr lang="en-US" sz="1800" b="0" i="0" dirty="0">
                <a:solidFill>
                  <a:srgbClr val="1D1C1D"/>
                </a:solidFill>
                <a:effectLst/>
                <a:latin typeface="Slack-Lato"/>
              </a:rPr>
              <a:t>in a narrow channel PWFA in E333.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In phase one, longitudinal dynamics study, we plan on studying the impact on the energy transformer ratio, energy gain, and efficiency from various widths and densities of a narrow plasma channel.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4D874-5942-3A3F-06E6-581BEB6A8A4A}"/>
              </a:ext>
            </a:extLst>
          </p:cNvPr>
          <p:cNvSpPr txBox="1"/>
          <p:nvPr/>
        </p:nvSpPr>
        <p:spPr>
          <a:xfrm>
            <a:off x="2400300" y="5124300"/>
            <a:ext cx="7391399" cy="646331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This study aims to create a stable wake with a narrow channel while maintain a usable acceleration efficiency.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468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477F-06A3-B406-2EF7-0FF6DEA6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A457-81E7-D3D8-B6FB-01006A6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079D2-4C43-A725-DC52-35D3203ED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Valentina Lee – Experimental Opportunities for the Plasma Wakefield Acceleration in a Narrow Plasma Channel– AAC, November 11, 2022</a:t>
            </a:r>
            <a:endParaRPr lang="en-US" sz="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DA0A12-98FB-A889-C9F3-FE1DFA6E3B25}"/>
              </a:ext>
            </a:extLst>
          </p:cNvPr>
          <p:cNvGrpSpPr/>
          <p:nvPr/>
        </p:nvGrpSpPr>
        <p:grpSpPr>
          <a:xfrm>
            <a:off x="1243147" y="1454767"/>
            <a:ext cx="5075338" cy="3803652"/>
            <a:chOff x="3540155" y="2903137"/>
            <a:chExt cx="5075338" cy="38036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B8F3E3-4754-58DA-5190-D96AA7EDE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155" y="2903137"/>
              <a:ext cx="5075338" cy="38036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6850D2-5580-0CBA-822D-CEA7DE79A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5814" y="3018229"/>
              <a:ext cx="3211723" cy="48423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C3D2C76-6811-122B-32F8-AB740ABF2ACA}"/>
              </a:ext>
            </a:extLst>
          </p:cNvPr>
          <p:cNvSpPr/>
          <p:nvPr/>
        </p:nvSpPr>
        <p:spPr>
          <a:xfrm>
            <a:off x="3090911" y="5360417"/>
            <a:ext cx="6010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work was funded by the U.S. DOE Office of Science award number DE-SC0017906 and </a:t>
            </a:r>
            <a:r>
              <a:rPr lang="en-US" sz="1800" b="0" i="0" u="none" strike="noStrike" kern="1200" cap="none" dirty="0">
                <a:ln>
                  <a:noFill/>
                </a:ln>
                <a:ea typeface="Noto Sans CJK SC Regular" pitchFamily="2"/>
                <a:cs typeface="Lohit Devanagari" pitchFamily="2"/>
              </a:rPr>
              <a:t>NSF Award Number PHY-1806053.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84F072F-87FB-1F57-ED6A-523CCB4B7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7787" t="24877" r="18619" b="27297"/>
          <a:stretch/>
        </p:blipFill>
        <p:spPr>
          <a:xfrm>
            <a:off x="6850161" y="2190464"/>
            <a:ext cx="4646293" cy="2332257"/>
          </a:xfrm>
        </p:spPr>
      </p:pic>
    </p:spTree>
    <p:extLst>
      <p:ext uri="{BB962C8B-B14F-4D97-AF65-F5344CB8AC3E}">
        <p14:creationId xmlns:p14="http://schemas.microsoft.com/office/powerpoint/2010/main" val="81397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477F-06A3-B406-2EF7-0FF6DEA6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Positron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05E4-CD34-EBD5-B526-22A2C9DC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110"/>
            <a:ext cx="7022284" cy="3154051"/>
          </a:xfrm>
        </p:spPr>
        <p:txBody>
          <a:bodyPr/>
          <a:lstStyle/>
          <a:p>
            <a:r>
              <a:rPr lang="en-US" sz="1800" b="1" dirty="0"/>
              <a:t>Positron Driven Nonlinear Plasma Wake</a:t>
            </a:r>
          </a:p>
          <a:p>
            <a:r>
              <a:rPr lang="en-US" sz="1800" dirty="0"/>
              <a:t>Multi-GeV acceleration of positrons in a self-loaded plasma wakefield was demonstrated at FACET-I.</a:t>
            </a:r>
          </a:p>
          <a:p>
            <a:r>
              <a:rPr lang="en-US" sz="1800" dirty="0"/>
              <a:t>It is not ideal for applications. </a:t>
            </a:r>
          </a:p>
          <a:p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A457-81E7-D3D8-B6FB-01006A6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079D2-4C43-A725-DC52-35D3203ED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Valentina Lee – Experimental Opportunities for the Plasma Wakefield Acceleration in a Narrow Plasma Channel– AAC, November 11, 2022</a:t>
            </a:r>
            <a:endParaRPr lang="en-US" sz="800" dirty="0"/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99F816C0-2160-AF65-27C2-C64AB30C7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333" y="4865472"/>
            <a:ext cx="2930069" cy="1519993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80C960-C5A0-99F1-15E7-C1EE13033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7" y="4679304"/>
            <a:ext cx="4456652" cy="1909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E9A9AE-5400-8405-DB48-75443361D426}"/>
              </a:ext>
            </a:extLst>
          </p:cNvPr>
          <p:cNvSpPr txBox="1"/>
          <p:nvPr/>
        </p:nvSpPr>
        <p:spPr>
          <a:xfrm>
            <a:off x="7653853" y="6380852"/>
            <a:ext cx="413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/>
              </a:rPr>
              <a:t>S. </a:t>
            </a:r>
            <a:r>
              <a:rPr lang="en-US" sz="1200" dirty="0" err="1">
                <a:effectLst/>
              </a:rPr>
              <a:t>Corde</a:t>
            </a:r>
            <a:r>
              <a:rPr lang="en-US" sz="1200" dirty="0">
                <a:effectLst/>
              </a:rPr>
              <a:t>, et. al., </a:t>
            </a:r>
            <a:r>
              <a:rPr lang="en-US" sz="1200" i="1" dirty="0">
                <a:effectLst/>
              </a:rPr>
              <a:t>Nature</a:t>
            </a:r>
            <a:r>
              <a:rPr lang="en-US" sz="1200" dirty="0">
                <a:effectLst/>
              </a:rPr>
              <a:t>, vol. 524, no. 7566, pp. 442–445, 2015. 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2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477F-06A3-B406-2EF7-0FF6DEA6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Positron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05E4-CD34-EBD5-B526-22A2C9DC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110"/>
            <a:ext cx="7022284" cy="3154051"/>
          </a:xfrm>
        </p:spPr>
        <p:txBody>
          <a:bodyPr/>
          <a:lstStyle/>
          <a:p>
            <a:r>
              <a:rPr lang="en-US" sz="1800" b="1" dirty="0"/>
              <a:t>Positron Driven Nonlinear Plasma Wake</a:t>
            </a:r>
          </a:p>
          <a:p>
            <a:r>
              <a:rPr lang="en-US" sz="1800" dirty="0"/>
              <a:t>Multi-GeV acceleration of positrons in a self-loaded plasma wakefield was demonstrated at FACET-I.</a:t>
            </a:r>
          </a:p>
          <a:p>
            <a:r>
              <a:rPr lang="en-US" sz="1800" dirty="0"/>
              <a:t>It is not ideal for applications. </a:t>
            </a:r>
          </a:p>
          <a:p>
            <a:r>
              <a:rPr lang="en-US" sz="1800" b="1" dirty="0"/>
              <a:t>Hollow Channel</a:t>
            </a:r>
          </a:p>
          <a:p>
            <a:r>
              <a:rPr lang="en-US" sz="1800" dirty="0"/>
              <a:t>There is no transverse field in a symmetric hollow channel. </a:t>
            </a:r>
          </a:p>
          <a:p>
            <a:r>
              <a:rPr lang="en-US" sz="1800" dirty="0"/>
              <a:t>Drive beam misalignment results in dipole wake field. </a:t>
            </a:r>
          </a:p>
          <a:p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A457-81E7-D3D8-B6FB-01006A6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079D2-4C43-A725-DC52-35D3203ED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Valentina Lee – Experimental Opportunities for the Plasma Wakefield Acceleration in a Narrow Plasma Channel– AAC, November 11, 2022</a:t>
            </a:r>
            <a:endParaRPr lang="en-US" sz="8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B226E7-D999-829B-7575-5B85028F3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306" y="1413501"/>
            <a:ext cx="3911202" cy="2582537"/>
          </a:xfrm>
          <a:prstGeom prst="rect">
            <a:avLst/>
          </a:prstGeom>
        </p:spPr>
      </p:pic>
      <p:pic>
        <p:nvPicPr>
          <p:cNvPr id="9" name="Picture 8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BD8FAF1B-B7A4-5A68-830B-3533BED61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857" y="4363795"/>
            <a:ext cx="3912612" cy="2075294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99F816C0-2160-AF65-27C2-C64AB30C7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333" y="4865472"/>
            <a:ext cx="2930069" cy="1519993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80C960-C5A0-99F1-15E7-C1EE13033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27" y="4679304"/>
            <a:ext cx="4456652" cy="19091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9D7449-1151-30F5-603E-C8BEAB545B0D}"/>
              </a:ext>
            </a:extLst>
          </p:cNvPr>
          <p:cNvSpPr txBox="1"/>
          <p:nvPr/>
        </p:nvSpPr>
        <p:spPr>
          <a:xfrm>
            <a:off x="1706484" y="3685481"/>
            <a:ext cx="5695950" cy="646331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Transverse focusing field is a major challenge that must be solved in order to realize positron acceleration.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7CE2F-E416-22BF-B8A0-2BB3798D2D37}"/>
              </a:ext>
            </a:extLst>
          </p:cNvPr>
          <p:cNvSpPr txBox="1"/>
          <p:nvPr/>
        </p:nvSpPr>
        <p:spPr>
          <a:xfrm>
            <a:off x="7653853" y="6380852"/>
            <a:ext cx="413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/>
              </a:rPr>
              <a:t>S. </a:t>
            </a:r>
            <a:r>
              <a:rPr lang="en-US" sz="1200" dirty="0" err="1">
                <a:effectLst/>
              </a:rPr>
              <a:t>Corde</a:t>
            </a:r>
            <a:r>
              <a:rPr lang="en-US" sz="1200" dirty="0">
                <a:effectLst/>
              </a:rPr>
              <a:t>, et. al., </a:t>
            </a:r>
            <a:r>
              <a:rPr lang="en-US" sz="1200" i="1" dirty="0">
                <a:effectLst/>
              </a:rPr>
              <a:t>Nature</a:t>
            </a:r>
            <a:r>
              <a:rPr lang="en-US" sz="1200" dirty="0">
                <a:effectLst/>
              </a:rPr>
              <a:t>, vol. 524, no. 7566, pp. 442–445, 2015. 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effectLst/>
              </a:rPr>
              <a:t>S. Gessner, et. al., </a:t>
            </a:r>
            <a:r>
              <a:rPr lang="en-US" sz="1200" i="1" dirty="0">
                <a:effectLst/>
              </a:rPr>
              <a:t>Nature Communications</a:t>
            </a:r>
            <a:r>
              <a:rPr lang="en-US" sz="1200" dirty="0">
                <a:effectLst/>
              </a:rPr>
              <a:t>, vol. 7, no. 1, 2016. 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1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8B733-5377-A3A9-DEB4-566E9594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 Acceleration in a Narrow Channel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5EC4B-A444-7174-82E5-3892EF45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Chart, surface chart&#10;&#10;Description automatically generated">
            <a:extLst>
              <a:ext uri="{FF2B5EF4-FFF2-40B4-BE49-F238E27FC236}">
                <a16:creationId xmlns:a16="http://schemas.microsoft.com/office/drawing/2014/main" id="{6BA7233A-B784-F961-676C-B2691E332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487" y="1004351"/>
            <a:ext cx="3438972" cy="2783929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D5DD232F-81B7-6565-F26C-FA348EBB2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487" y="3739472"/>
            <a:ext cx="3438972" cy="2749845"/>
          </a:xfrm>
          <a:prstGeom prst="rect">
            <a:avLst/>
          </a:prstGeom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81DF5F9E-6241-313D-8ADB-D483818CB8DF}"/>
              </a:ext>
            </a:extLst>
          </p:cNvPr>
          <p:cNvSpPr txBox="1">
            <a:spLocks/>
          </p:cNvSpPr>
          <p:nvPr/>
        </p:nvSpPr>
        <p:spPr>
          <a:xfrm>
            <a:off x="838200" y="1264595"/>
            <a:ext cx="7055840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Homogeneous plasma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Sheath electrons return at roughly the same longitudinal position on axis.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Narrow Plasma Channel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Sheath electrons return to different longitudinal positions depending on their initial transverse position.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3C104F-52E0-BD52-3C30-AFF0A9116717}"/>
              </a:ext>
            </a:extLst>
          </p:cNvPr>
          <p:cNvSpPr txBox="1"/>
          <p:nvPr/>
        </p:nvSpPr>
        <p:spPr>
          <a:xfrm>
            <a:off x="278335" y="6155492"/>
            <a:ext cx="693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</a:rPr>
              <a:t>S. </a:t>
            </a:r>
            <a:r>
              <a:rPr lang="en-US" sz="1200" dirty="0" err="1">
                <a:effectLst/>
              </a:rPr>
              <a:t>Diederichs</a:t>
            </a:r>
            <a:r>
              <a:rPr lang="en-US" sz="1200" dirty="0">
                <a:effectLst/>
              </a:rPr>
              <a:t>, C. Benedetti, E. </a:t>
            </a:r>
            <a:r>
              <a:rPr lang="en-US" sz="1200" dirty="0" err="1">
                <a:effectLst/>
              </a:rPr>
              <a:t>Esarey</a:t>
            </a:r>
            <a:r>
              <a:rPr lang="en-US" sz="1200" dirty="0">
                <a:effectLst/>
              </a:rPr>
              <a:t>, J. </a:t>
            </a:r>
            <a:r>
              <a:rPr lang="en-US" sz="1200" dirty="0" err="1">
                <a:effectLst/>
              </a:rPr>
              <a:t>Osterhoff</a:t>
            </a:r>
            <a:r>
              <a:rPr lang="en-US" sz="1200" dirty="0">
                <a:effectLst/>
              </a:rPr>
              <a:t>, and C. B. Schroeder, “High-quality positron acceleration in beam-driven plasma accelerators,” </a:t>
            </a:r>
            <a:r>
              <a:rPr lang="en-US" sz="1200" i="1" dirty="0">
                <a:effectLst/>
              </a:rPr>
              <a:t>Physical Review Accelerators and Beams</a:t>
            </a:r>
            <a:r>
              <a:rPr lang="en-US" sz="1200" dirty="0">
                <a:effectLst/>
              </a:rPr>
              <a:t>, vol. 23, no. 12, 2020. 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1B0EB-DAB1-3EB2-DEB8-9EC21D9D41E9}"/>
              </a:ext>
            </a:extLst>
          </p:cNvPr>
          <p:cNvSpPr txBox="1"/>
          <p:nvPr/>
        </p:nvSpPr>
        <p:spPr>
          <a:xfrm>
            <a:off x="838200" y="4742356"/>
            <a:ext cx="5912796" cy="646331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elongated on-axis electrons create a region of transverse focusing field within accelerating phase for positrons.  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060F27-9CBF-4E7E-137A-7557E19D3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91" y="6487743"/>
            <a:ext cx="8100647" cy="365125"/>
          </a:xfrm>
        </p:spPr>
        <p:txBody>
          <a:bodyPr/>
          <a:lstStyle/>
          <a:p>
            <a:r>
              <a:rPr lang="en-US" dirty="0"/>
              <a:t>Valentina Lee – Experimental Opportunities for the Plasma Wakefield Acceleration in a Narrow Plasma Channel– AAC, November 11, 2022</a:t>
            </a:r>
            <a:endParaRPr lang="en-US" sz="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55FE4C-AD7E-B233-9F95-A0D8F22218CB}"/>
              </a:ext>
            </a:extLst>
          </p:cNvPr>
          <p:cNvSpPr/>
          <p:nvPr/>
        </p:nvSpPr>
        <p:spPr>
          <a:xfrm>
            <a:off x="8793804" y="2208176"/>
            <a:ext cx="254264" cy="245623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2C896F-243B-1C52-56B0-42452E2E967F}"/>
              </a:ext>
            </a:extLst>
          </p:cNvPr>
          <p:cNvSpPr txBox="1"/>
          <p:nvPr/>
        </p:nvSpPr>
        <p:spPr>
          <a:xfrm>
            <a:off x="5564762" y="3226967"/>
            <a:ext cx="2597285" cy="66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Transverse focusing field in accelerating phase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2CCDC9-BBAE-C00D-7629-E09A862571F3}"/>
              </a:ext>
            </a:extLst>
          </p:cNvPr>
          <p:cNvCxnSpPr>
            <a:cxnSpLocks/>
          </p:cNvCxnSpPr>
          <p:nvPr/>
        </p:nvCxnSpPr>
        <p:spPr>
          <a:xfrm flipV="1">
            <a:off x="7558391" y="2453799"/>
            <a:ext cx="1235413" cy="773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92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477F-06A3-B406-2EF7-0FF6DEA6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537938" cy="729595"/>
          </a:xfrm>
        </p:spPr>
        <p:txBody>
          <a:bodyPr>
            <a:normAutofit/>
          </a:bodyPr>
          <a:lstStyle/>
          <a:p>
            <a:r>
              <a:rPr lang="en-US" dirty="0"/>
              <a:t>Narrow Plasma Suppress Hosing Instability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05E4-CD34-EBD5-B526-22A2C9DC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110"/>
            <a:ext cx="10309698" cy="1656197"/>
          </a:xfrm>
        </p:spPr>
        <p:txBody>
          <a:bodyPr/>
          <a:lstStyle/>
          <a:p>
            <a:r>
              <a:rPr lang="en-US" sz="1800" dirty="0">
                <a:solidFill>
                  <a:srgbClr val="090FFF"/>
                </a:solidFill>
                <a:effectLst/>
              </a:rPr>
              <a:t>S. </a:t>
            </a:r>
            <a:r>
              <a:rPr lang="en-US" sz="1800" dirty="0" err="1">
                <a:solidFill>
                  <a:srgbClr val="090FFF"/>
                </a:solidFill>
                <a:effectLst/>
              </a:rPr>
              <a:t>Diederichs</a:t>
            </a:r>
            <a:r>
              <a:rPr lang="en-US" sz="1800" dirty="0">
                <a:solidFill>
                  <a:srgbClr val="090FFF"/>
                </a:solidFill>
                <a:effectLst/>
              </a:rPr>
              <a:t>, C. Benedetti, E. </a:t>
            </a:r>
            <a:r>
              <a:rPr lang="en-US" sz="1800" dirty="0" err="1">
                <a:solidFill>
                  <a:srgbClr val="090FFF"/>
                </a:solidFill>
                <a:effectLst/>
              </a:rPr>
              <a:t>Esarey</a:t>
            </a:r>
            <a:r>
              <a:rPr lang="en-US" sz="1800" dirty="0">
                <a:solidFill>
                  <a:srgbClr val="090FFF"/>
                </a:solidFill>
                <a:effectLst/>
              </a:rPr>
              <a:t>, M. </a:t>
            </a:r>
            <a:r>
              <a:rPr lang="en-US" sz="1800" dirty="0" err="1">
                <a:solidFill>
                  <a:srgbClr val="090FFF"/>
                </a:solidFill>
                <a:effectLst/>
              </a:rPr>
              <a:t>Thévenet</a:t>
            </a:r>
            <a:r>
              <a:rPr lang="en-US" sz="1800" dirty="0">
                <a:solidFill>
                  <a:srgbClr val="090FFF"/>
                </a:solidFill>
                <a:effectLst/>
              </a:rPr>
              <a:t>, J. </a:t>
            </a:r>
            <a:r>
              <a:rPr lang="en-US" sz="1800" dirty="0" err="1">
                <a:solidFill>
                  <a:srgbClr val="090FFF"/>
                </a:solidFill>
                <a:effectLst/>
              </a:rPr>
              <a:t>Osterhoff</a:t>
            </a:r>
            <a:r>
              <a:rPr lang="en-US" sz="1800" dirty="0">
                <a:solidFill>
                  <a:srgbClr val="090FFF"/>
                </a:solidFill>
                <a:effectLst/>
              </a:rPr>
              <a:t>, and C. B. Schroeder, “Stable electron beam propagation in a plasma column,” </a:t>
            </a:r>
            <a:r>
              <a:rPr lang="en-US" sz="1800" i="1" dirty="0">
                <a:solidFill>
                  <a:srgbClr val="090FFF"/>
                </a:solidFill>
                <a:effectLst/>
              </a:rPr>
              <a:t>Physics of Plasmas</a:t>
            </a:r>
            <a:r>
              <a:rPr lang="en-US" sz="1800" dirty="0">
                <a:solidFill>
                  <a:srgbClr val="090FFF"/>
                </a:solidFill>
                <a:effectLst/>
              </a:rPr>
              <a:t>, vol. 29, no. 4, p. 043101, 2022. </a:t>
            </a:r>
          </a:p>
          <a:p>
            <a:r>
              <a:rPr lang="en-US" sz="1800" dirty="0"/>
              <a:t>In a narrow plasma channel, the electron sheath is spread over a larger radial extent, and thus suppresses the hosing instability of initial titled drive beam.</a:t>
            </a:r>
          </a:p>
          <a:p>
            <a:r>
              <a:rPr lang="en-US" sz="1800" dirty="0"/>
              <a:t>The propagation of the drive beam needs to be on axis of the plasma column.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A457-81E7-D3D8-B6FB-01006A6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079D2-4C43-A725-DC52-35D3203ED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Valentina Lee – Experimental Opportunities for the Plasma Wakefield Acceleration in a Narrow Plasma Channel– AAC, November 11, 2022</a:t>
            </a:r>
            <a:endParaRPr lang="en-US" sz="800" dirty="0"/>
          </a:p>
        </p:txBody>
      </p:sp>
      <p:pic>
        <p:nvPicPr>
          <p:cNvPr id="6" name="Picture 5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CEE71EBC-B8B3-CB08-1F25-15A0CF8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844"/>
          <a:stretch/>
        </p:blipFill>
        <p:spPr>
          <a:xfrm>
            <a:off x="6488349" y="3858406"/>
            <a:ext cx="4264451" cy="2749348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021AA3D2-3665-31FF-AF32-036A4F5A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19" y="3842099"/>
            <a:ext cx="3808443" cy="2765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385633-40C5-07EB-64E7-23B502176065}"/>
              </a:ext>
            </a:extLst>
          </p:cNvPr>
          <p:cNvSpPr txBox="1"/>
          <p:nvPr/>
        </p:nvSpPr>
        <p:spPr>
          <a:xfrm>
            <a:off x="2159022" y="2899984"/>
            <a:ext cx="7873956" cy="646331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paper showed the analytical model of narrow plasma suppressing hosing instability and experimentally achievable misalignment tolerance for this scheme. </a:t>
            </a:r>
          </a:p>
        </p:txBody>
      </p:sp>
    </p:spTree>
    <p:extLst>
      <p:ext uri="{BB962C8B-B14F-4D97-AF65-F5344CB8AC3E}">
        <p14:creationId xmlns:p14="http://schemas.microsoft.com/office/powerpoint/2010/main" val="1583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2A56BBD-DCCC-9396-BC8E-3A058C461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68"/>
          <a:stretch/>
        </p:blipFill>
        <p:spPr>
          <a:xfrm>
            <a:off x="1221153" y="2393003"/>
            <a:ext cx="9749694" cy="4016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32477F-06A3-B406-2EF7-0FF6DEA6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E333 Experiment at FACET-II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05E4-CD34-EBD5-B526-22A2C9DC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45" y="966999"/>
            <a:ext cx="11244309" cy="1347454"/>
          </a:xfrm>
        </p:spPr>
        <p:txBody>
          <a:bodyPr/>
          <a:lstStyle/>
          <a:p>
            <a:r>
              <a:rPr lang="en-US" sz="1800" dirty="0"/>
              <a:t>FACET-II is a research facility at SLAC National Lab which allows beam driven plasma wakefield accelerating positron to be possible in the future. </a:t>
            </a:r>
          </a:p>
          <a:p>
            <a:r>
              <a:rPr lang="en-US" sz="1800" b="0" i="0" dirty="0">
                <a:solidFill>
                  <a:srgbClr val="1D1C1D"/>
                </a:solidFill>
                <a:effectLst/>
              </a:rPr>
              <a:t>10GeV, 1nC bunches of positrons may be available in coming years at FACET-II.</a:t>
            </a:r>
            <a:endParaRPr lang="en-US" sz="1800" dirty="0"/>
          </a:p>
          <a:p>
            <a:r>
              <a:rPr lang="en-US" sz="1800" dirty="0"/>
              <a:t>Electron PWFA experiment in a narrow plasma channel can be realized in the next two years.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A457-81E7-D3D8-B6FB-01006A6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079D2-4C43-A725-DC52-35D3203ED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Valentina Lee – Experimental Opportunities for the Plasma Wakefield Acceleration in a Narrow Plasma Channel– AAC, November 11, 2022</a:t>
            </a:r>
            <a:endParaRPr lang="en-US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B9F3D-8C6B-3C5C-DC86-BF20078AD9BE}"/>
              </a:ext>
            </a:extLst>
          </p:cNvPr>
          <p:cNvSpPr txBox="1"/>
          <p:nvPr/>
        </p:nvSpPr>
        <p:spPr>
          <a:xfrm>
            <a:off x="5324996" y="5567835"/>
            <a:ext cx="5461372" cy="646331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E333 is an experiment deliciated to positron acceleration at FACET-II.</a:t>
            </a:r>
          </a:p>
        </p:txBody>
      </p:sp>
    </p:spTree>
    <p:extLst>
      <p:ext uri="{BB962C8B-B14F-4D97-AF65-F5344CB8AC3E}">
        <p14:creationId xmlns:p14="http://schemas.microsoft.com/office/powerpoint/2010/main" val="273204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477F-06A3-B406-2EF7-0FF6DEA6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FACET-II Plasma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A457-81E7-D3D8-B6FB-01006A6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079D2-4C43-A725-DC52-35D3203ED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Valentina Lee – Experimental Opportunities for the Plasma Wakefield Acceleration in a Narrow Plasma Channel– AAC, November 11, 2022</a:t>
            </a:r>
            <a:endParaRPr lang="en-US" sz="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423BA5-938B-2527-DAAA-31F818187E5E}"/>
              </a:ext>
            </a:extLst>
          </p:cNvPr>
          <p:cNvGrpSpPr/>
          <p:nvPr/>
        </p:nvGrpSpPr>
        <p:grpSpPr>
          <a:xfrm>
            <a:off x="6534150" y="1024353"/>
            <a:ext cx="4968931" cy="2129077"/>
            <a:chOff x="6534150" y="1024353"/>
            <a:chExt cx="4968931" cy="21290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09EBB0-59BD-6861-7D2B-25D0DFD95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 t="23805" b="19053"/>
            <a:stretch>
              <a:fillRect/>
            </a:stretch>
          </p:blipFill>
          <p:spPr>
            <a:xfrm>
              <a:off x="6534150" y="1024353"/>
              <a:ext cx="4968931" cy="21290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5DAE20B-1795-8516-5A9A-CBF2CD6019C6}"/>
                </a:ext>
              </a:extLst>
            </p:cNvPr>
            <p:cNvCxnSpPr/>
            <p:nvPr/>
          </p:nvCxnSpPr>
          <p:spPr>
            <a:xfrm flipV="1">
              <a:off x="7442809" y="1823018"/>
              <a:ext cx="3993160" cy="11912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49B5CE-BF4E-5A97-F64F-5C9925C77B16}"/>
                </a:ext>
              </a:extLst>
            </p:cNvPr>
            <p:cNvSpPr txBox="1"/>
            <p:nvPr/>
          </p:nvSpPr>
          <p:spPr>
            <a:xfrm>
              <a:off x="9018615" y="2475646"/>
              <a:ext cx="643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</a:rPr>
                <a:t>80cm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B1B4477-7951-E574-2CC3-34C5ECCA657F}"/>
                </a:ext>
              </a:extLst>
            </p:cNvPr>
            <p:cNvCxnSpPr/>
            <p:nvPr/>
          </p:nvCxnSpPr>
          <p:spPr>
            <a:xfrm>
              <a:off x="10907462" y="1219011"/>
              <a:ext cx="83890" cy="260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DC08EB0-BE99-BEEC-52D9-E5ED5BF03D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08130" y="1546181"/>
              <a:ext cx="84265" cy="248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7E7AE6-5927-5984-ADA8-7C19E256A6A9}"/>
                </a:ext>
              </a:extLst>
            </p:cNvPr>
            <p:cNvSpPr txBox="1"/>
            <p:nvPr/>
          </p:nvSpPr>
          <p:spPr>
            <a:xfrm>
              <a:off x="10207686" y="1254409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/>
                  </a:solidFill>
                </a:rPr>
                <a:t>40um</a:t>
              </a:r>
            </a:p>
          </p:txBody>
        </p:sp>
      </p:grp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EE25355F-0812-ADF4-2409-C7DDA2A94805}"/>
              </a:ext>
            </a:extLst>
          </p:cNvPr>
          <p:cNvSpPr txBox="1">
            <a:spLocks/>
          </p:cNvSpPr>
          <p:nvPr/>
        </p:nvSpPr>
        <p:spPr>
          <a:xfrm>
            <a:off x="838200" y="798991"/>
            <a:ext cx="5695950" cy="29255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Unconfined gas ionized by laser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Optics: Axicon lens or diffractive optic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Laser parameters: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It is easier to make narrow plasma than wide plasma experimentally.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29971E1-7166-158C-3D8E-56A49C474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39631"/>
              </p:ext>
            </p:extLst>
          </p:nvPr>
        </p:nvGraphicFramePr>
        <p:xfrm>
          <a:off x="934979" y="1868737"/>
          <a:ext cx="3190562" cy="1119120"/>
        </p:xfrm>
        <a:graphic>
          <a:graphicData uri="http://schemas.openxmlformats.org/drawingml/2006/table">
            <a:tbl>
              <a:tblPr bandCol="1">
                <a:tableStyleId>{00A15C55-8517-42AA-B614-E9B94910E393}</a:tableStyleId>
              </a:tblPr>
              <a:tblGrid>
                <a:gridCol w="1595281">
                  <a:extLst>
                    <a:ext uri="{9D8B030D-6E8A-4147-A177-3AD203B41FA5}">
                      <a16:colId xmlns:a16="http://schemas.microsoft.com/office/drawing/2014/main" val="2932937518"/>
                    </a:ext>
                  </a:extLst>
                </a:gridCol>
                <a:gridCol w="1595281">
                  <a:extLst>
                    <a:ext uri="{9D8B030D-6E8A-4147-A177-3AD203B41FA5}">
                      <a16:colId xmlns:a16="http://schemas.microsoft.com/office/drawing/2014/main" val="787789812"/>
                    </a:ext>
                  </a:extLst>
                </a:gridCol>
              </a:tblGrid>
              <a:tr h="3730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700mJ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568445"/>
                  </a:ext>
                </a:extLst>
              </a:tr>
              <a:tr h="3730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Pulse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206782"/>
                  </a:ext>
                </a:extLst>
              </a:tr>
              <a:tr h="3730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Peak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14TW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041032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stage, scene, light, laser&#10;&#10;Description automatically generated">
            <a:extLst>
              <a:ext uri="{FF2B5EF4-FFF2-40B4-BE49-F238E27FC236}">
                <a16:creationId xmlns:a16="http://schemas.microsoft.com/office/drawing/2014/main" id="{8809A389-1E2E-ED49-8A4F-D2E8410A9F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52" b="22093"/>
          <a:stretch/>
        </p:blipFill>
        <p:spPr>
          <a:xfrm>
            <a:off x="281175" y="3830009"/>
            <a:ext cx="3699738" cy="153363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649638D-2DE8-CE2B-21AA-68FED8F83C56}"/>
              </a:ext>
            </a:extLst>
          </p:cNvPr>
          <p:cNvGrpSpPr/>
          <p:nvPr/>
        </p:nvGrpSpPr>
        <p:grpSpPr>
          <a:xfrm>
            <a:off x="4141317" y="3505926"/>
            <a:ext cx="7455056" cy="2810141"/>
            <a:chOff x="3980913" y="3704570"/>
            <a:chExt cx="7455056" cy="2810141"/>
          </a:xfrm>
        </p:grpSpPr>
        <p:pic>
          <p:nvPicPr>
            <p:cNvPr id="6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B7EE0484-70E4-DA9C-01CC-DDE1E127F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9604" y="3704570"/>
              <a:ext cx="7306365" cy="281014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6B1170-0DCD-5AE3-A991-1BC5B8455828}"/>
                </a:ext>
              </a:extLst>
            </p:cNvPr>
            <p:cNvSpPr/>
            <p:nvPr/>
          </p:nvSpPr>
          <p:spPr>
            <a:xfrm>
              <a:off x="3980913" y="4813277"/>
              <a:ext cx="1992929" cy="143284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4616C59-B7B6-F3C8-FCFE-35F6008A1F80}"/>
              </a:ext>
            </a:extLst>
          </p:cNvPr>
          <p:cNvSpPr txBox="1"/>
          <p:nvPr/>
        </p:nvSpPr>
        <p:spPr>
          <a:xfrm>
            <a:off x="275491" y="5620434"/>
            <a:ext cx="5476008" cy="646331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Laser ionized plasma sources can be shaped by a careful control of the optic used, laser intensity, and gas density.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872623-4C7D-3CCD-97D2-5644145005DD}"/>
              </a:ext>
            </a:extLst>
          </p:cNvPr>
          <p:cNvSpPr txBox="1"/>
          <p:nvPr/>
        </p:nvSpPr>
        <p:spPr>
          <a:xfrm>
            <a:off x="303807" y="4955947"/>
            <a:ext cx="358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E6E6"/>
                </a:solidFill>
              </a:rPr>
              <a:t>First laser ionized plasma at FACET-II</a:t>
            </a:r>
          </a:p>
        </p:txBody>
      </p:sp>
    </p:spTree>
    <p:extLst>
      <p:ext uri="{BB962C8B-B14F-4D97-AF65-F5344CB8AC3E}">
        <p14:creationId xmlns:p14="http://schemas.microsoft.com/office/powerpoint/2010/main" val="731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595A-B6EF-4CD5-1600-D24770C0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One – Longitudinal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1B782-8EA6-E59B-E548-AEF91B1FE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598"/>
            <a:ext cx="10515600" cy="566316"/>
          </a:xfrm>
        </p:spPr>
        <p:txBody>
          <a:bodyPr/>
          <a:lstStyle/>
          <a:p>
            <a:r>
              <a:rPr lang="en-US" sz="1800" dirty="0"/>
              <a:t>In the phase one experiment, a long single bunch electron beam or two bunches will be used to probe the longitudinal </a:t>
            </a:r>
            <a:r>
              <a:rPr lang="en-US" sz="1800" dirty="0" err="1"/>
              <a:t>wakefield</a:t>
            </a:r>
            <a:r>
              <a:rPr lang="en-US" sz="18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DEE94-65FF-0DC2-F60A-8C3F9DD6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8403CAF7-CA19-E226-17C2-8F50A00CF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30"/>
            <a:ext cx="4267200" cy="3200400"/>
          </a:xfrm>
          <a:prstGeom prst="rect">
            <a:avLst/>
          </a:prstGeom>
        </p:spPr>
      </p:pic>
      <p:pic>
        <p:nvPicPr>
          <p:cNvPr id="12" name="Picture 11" descr="Chart, surface chart&#10;&#10;Description automatically generated">
            <a:extLst>
              <a:ext uri="{FF2B5EF4-FFF2-40B4-BE49-F238E27FC236}">
                <a16:creationId xmlns:a16="http://schemas.microsoft.com/office/drawing/2014/main" id="{FD4C8268-14DD-DC02-2648-0D255AB6D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659" y="3048030"/>
            <a:ext cx="4267200" cy="3200400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FDE762AA-1525-8FC7-8A0D-009FA6B2F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501" y="3048030"/>
            <a:ext cx="4267200" cy="3200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C88D63-DDBF-DC90-5AA3-1D4359140A33}"/>
              </a:ext>
            </a:extLst>
          </p:cNvPr>
          <p:cNvSpPr txBox="1"/>
          <p:nvPr/>
        </p:nvSpPr>
        <p:spPr>
          <a:xfrm>
            <a:off x="3270299" y="1979063"/>
            <a:ext cx="5651402" cy="646331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aim to demonstrate the capability of a narrow channel PWFA and the possibility of positron acceleration.  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933779E-E47C-C761-79AD-659C682C4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91" y="6487743"/>
            <a:ext cx="8100647" cy="365125"/>
          </a:xfrm>
        </p:spPr>
        <p:txBody>
          <a:bodyPr/>
          <a:lstStyle/>
          <a:p>
            <a:r>
              <a:rPr lang="en-US" dirty="0"/>
              <a:t>Valentina Lee – Experimental Opportunities for the Plasma Wakefield Acceleration in a Narrow Plasma Channel– AAC, November 11, 2022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644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477F-06A3-B406-2EF7-0FF6DEA6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Plan for Narrow Plasma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05E4-CD34-EBD5-B526-22A2C9DC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45" y="1155484"/>
            <a:ext cx="5672304" cy="2965727"/>
          </a:xfrm>
        </p:spPr>
        <p:txBody>
          <a:bodyPr/>
          <a:lstStyle/>
          <a:p>
            <a:r>
              <a:rPr lang="en-US" sz="1800" dirty="0"/>
              <a:t>At FACET-II E333 experiment, we will study the longitudinal field created by an electron drive beam in a narrow plasma channel. </a:t>
            </a:r>
          </a:p>
          <a:p>
            <a:endParaRPr lang="en-US" sz="1800" dirty="0"/>
          </a:p>
          <a:p>
            <a:r>
              <a:rPr lang="en-US" sz="1800" dirty="0"/>
              <a:t>The two main experimental parameters are the </a:t>
            </a:r>
            <a:r>
              <a:rPr lang="en-US" sz="1800" b="1" dirty="0"/>
              <a:t>width</a:t>
            </a:r>
            <a:r>
              <a:rPr lang="en-US" sz="1800" dirty="0"/>
              <a:t> of the plasma and the </a:t>
            </a:r>
            <a:r>
              <a:rPr lang="en-US" sz="1800" b="1" dirty="0"/>
              <a:t>density </a:t>
            </a:r>
            <a:r>
              <a:rPr lang="en-US" sz="1800" dirty="0"/>
              <a:t>of the plasma.</a:t>
            </a:r>
          </a:p>
          <a:p>
            <a:endParaRPr lang="en-US" sz="1800" dirty="0"/>
          </a:p>
          <a:p>
            <a:r>
              <a:rPr lang="en-US" sz="1800" dirty="0"/>
              <a:t>The two main longitudinal dynamics to be studied are the </a:t>
            </a:r>
            <a:r>
              <a:rPr lang="en-US" sz="1800" b="1" dirty="0"/>
              <a:t>energy transformer ratio</a:t>
            </a:r>
            <a:r>
              <a:rPr lang="en-US" sz="1800" dirty="0"/>
              <a:t> and the </a:t>
            </a:r>
            <a:r>
              <a:rPr lang="en-US" sz="1800" b="1" dirty="0"/>
              <a:t>acceleration gradient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A457-81E7-D3D8-B6FB-01006A6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079D2-4C43-A725-DC52-35D3203ED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Valentina Lee – Experimental Opportunities for the Plasma Wakefield Acceleration in a Narrow Plasma Channel– AAC, November 11, 2022</a:t>
            </a:r>
            <a:endParaRPr lang="en-US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413348-2174-B5EC-BDF3-969479AFAE6E}"/>
              </a:ext>
            </a:extLst>
          </p:cNvPr>
          <p:cNvSpPr txBox="1"/>
          <p:nvPr/>
        </p:nvSpPr>
        <p:spPr>
          <a:xfrm>
            <a:off x="155012" y="4898625"/>
            <a:ext cx="6109602" cy="646331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experiment is to study how to create a stable wake with narrow channel while maintain a usable acceleration efficiency.</a:t>
            </a: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20D453F-DD27-B0C2-531C-3D07D5F26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399" y="862967"/>
            <a:ext cx="5705907" cy="899212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22D0963-2AC1-C488-7422-626C611A0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399" y="1799211"/>
            <a:ext cx="5705907" cy="899212"/>
          </a:xfrm>
          <a:prstGeom prst="rect">
            <a:avLst/>
          </a:prstGeom>
        </p:spPr>
      </p:pic>
      <p:pic>
        <p:nvPicPr>
          <p:cNvPr id="18" name="Picture 17" descr="A picture containing purple&#10;&#10;Description automatically generated">
            <a:extLst>
              <a:ext uri="{FF2B5EF4-FFF2-40B4-BE49-F238E27FC236}">
                <a16:creationId xmlns:a16="http://schemas.microsoft.com/office/drawing/2014/main" id="{0CCFFE3A-D1D7-007A-CF09-B3C682BDC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399" y="2735455"/>
            <a:ext cx="5705907" cy="899212"/>
          </a:xfrm>
          <a:prstGeom prst="rect">
            <a:avLst/>
          </a:prstGeom>
        </p:spPr>
      </p:pic>
      <p:pic>
        <p:nvPicPr>
          <p:cNvPr id="20" name="Picture 1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B6DA17F-3261-BFAA-939D-E56CC286D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399" y="3831503"/>
            <a:ext cx="5705907" cy="899212"/>
          </a:xfrm>
          <a:prstGeom prst="rect">
            <a:avLst/>
          </a:prstGeom>
        </p:spPr>
      </p:pic>
      <p:pic>
        <p:nvPicPr>
          <p:cNvPr id="22" name="Picture 2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2AD856C-A8C5-A131-1E39-7102DB57D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177" y="4767712"/>
            <a:ext cx="5704223" cy="898947"/>
          </a:xfrm>
          <a:prstGeom prst="rect">
            <a:avLst/>
          </a:prstGeom>
        </p:spPr>
      </p:pic>
      <p:pic>
        <p:nvPicPr>
          <p:cNvPr id="24" name="Picture 23" descr="A computer screen capture&#10;&#10;Description automatically generated with low confidence">
            <a:extLst>
              <a:ext uri="{FF2B5EF4-FFF2-40B4-BE49-F238E27FC236}">
                <a16:creationId xmlns:a16="http://schemas.microsoft.com/office/drawing/2014/main" id="{9EDFF855-1EF7-AE42-885B-987C8C2E2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177" y="5703654"/>
            <a:ext cx="5704223" cy="8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40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P2021-ProjectedAndSliceEmittanceGrowth" id="{234AC58D-17EC-4C7C-8718-CC01302B3D70}" vid="{6382662F-400F-440E-85F9-4CBED1C9C0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TalkSlidesTemplate</Template>
  <TotalTime>3778</TotalTime>
  <Words>1304</Words>
  <Application>Microsoft Office PowerPoint</Application>
  <PresentationFormat>Widescreen</PresentationFormat>
  <Paragraphs>127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Liberation Sans</vt:lpstr>
      <vt:lpstr>Slack-Lato</vt:lpstr>
      <vt:lpstr>Office Theme</vt:lpstr>
      <vt:lpstr>Experimental Opportunities for Plasma Wakefield Acceleration in a Narrow Plasma Channel</vt:lpstr>
      <vt:lpstr>Background – Positron Acceleration</vt:lpstr>
      <vt:lpstr>Background – Positron Acceleration</vt:lpstr>
      <vt:lpstr>Positron Acceleration in a Narrow Channel </vt:lpstr>
      <vt:lpstr>Narrow Plasma Suppress Hosing Instability</vt:lpstr>
      <vt:lpstr>E333 Experiment at FACET-II</vt:lpstr>
      <vt:lpstr>FACET-II Plasma Sources</vt:lpstr>
      <vt:lpstr>Phase One – Longitudinal Dynamics</vt:lpstr>
      <vt:lpstr>Experimental Plan for Narrow Plasma Channel</vt:lpstr>
      <vt:lpstr>Plasma Source Diagnostics</vt:lpstr>
      <vt:lpstr>Plasma Source Diagnostics</vt:lpstr>
      <vt:lpstr>Summary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Projected and Slice Emittance Growth in a Plasma-Based Accelerator</dc:title>
  <dc:creator>Valentina Lee</dc:creator>
  <cp:lastModifiedBy>Valentina Lee</cp:lastModifiedBy>
  <cp:revision>16</cp:revision>
  <dcterms:created xsi:type="dcterms:W3CDTF">2022-11-02T17:45:25Z</dcterms:created>
  <dcterms:modified xsi:type="dcterms:W3CDTF">2022-11-10T03:41:06Z</dcterms:modified>
</cp:coreProperties>
</file>