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27950-4733-448C-BD66-19E5F7BDD9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415D-6432-40DF-818F-F99AAD7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5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cm interaction for flat beam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E415D-6432-40DF-818F-F99AAD7EF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 low emit, John Power WG8:S1 for more AWA stuff.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E415D-6432-40DF-818F-F99AAD7EF7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8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BF3E4-FCEC-0691-3D81-602AD31C2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FD39C-6F6E-E8CD-CA7E-4BB03965F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152E-B161-D958-3648-00657AD3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11942-DA86-50DB-9561-FDEBB56B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44A5F-8D91-8CBA-DBC9-BA9DFE5A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2152-49E4-13C5-A432-270FCC15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0AE85-C392-AC37-927F-B415FC6D7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C319D-F3D9-F068-CD72-6A1C44FA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F831F-D196-1CAF-4236-38FCB14E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FE45-C44E-5ED9-3B2C-BFBB4348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F6D73-7AC9-35ED-B9D0-B9042F5CC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BB249-385A-01D5-580F-A6D4A434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A4797-0DA1-D12E-4CFC-452E18EB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2EFEE-2835-0D25-B05D-52A50DBE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9A06-2A9D-9E22-C2E4-DC5B77FE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5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9AE0-D499-5F9E-5E2E-BD82F44B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4633-D5E9-EE24-60D1-942707F4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347B4-1004-50AB-09E2-89EA50FD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692B-103D-1A34-8489-BE1795EA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F38E-9ADA-5732-A1B2-C5DDDEF4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7C14-B8FE-5C07-85BB-6D494E41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16B68-6BFF-3282-95AC-68A88BA0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8FF81-5C5C-7EF5-610E-27D4472F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D8EB7-2FA7-489D-452D-C8689D3B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C9CFD-6B69-C821-2333-D4329E5E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E35B-8E80-6492-7E3E-C5C87343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B1021-0C96-42A0-D79F-8ABA3FE4D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ECC41-E1EF-AE81-A88D-25547AC2E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AA56F-B5FC-DA76-425B-15D078CB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8EED0-09F1-EB7C-80C0-FA4BD28F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1A765-5D7B-9BBC-C02C-449B141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636C-B97C-8CAF-6A2D-6B45DAD5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33B4C-3689-BEE9-0C5D-DCAFBEC4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09BF5-4329-C34A-FE73-779A83237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C78E8-6E4D-4A58-4E50-FC298C5E9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84995-60BB-9BA1-17E7-2760B71C5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5F09A-CC7A-A09A-8BC2-19F345C7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6B1DE-9879-C09E-90E1-0B0A2FD4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0178-4AAC-A31B-5C95-30EC0990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C6DE-47F4-AADF-66AC-8AB2223C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B582F-2351-3073-9EBF-7CAE0C0A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6515E-D8D1-2677-C93D-F7D08104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687B2-5F11-1BCB-4587-462A908A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58A09-9249-801F-75C7-137099A19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4199D-DFFD-E7CF-DE4D-2328AE21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53721-8DE4-A2A0-12BE-B36B2078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61F9-41CF-4808-E9E9-975CD3E7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050EC-AA78-6061-2DEE-F1FDE10D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60BDD-BAFD-8501-E6B6-C9C475133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59EB3-8C7A-39DF-5ED3-1DC00657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932D9-A683-4345-F0CF-BE528E22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8B3D6-8E2F-A869-104A-22849C06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5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9A67-E75D-1640-BED1-E6CB98B5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732249-8A66-D7FD-CF01-0C4C63730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CA6B3-5226-50BE-7657-D6CA8FB7D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773D6-133C-13D3-98CB-50E936B9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19A7F-88F9-DBB2-76B7-1B711660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C56D4-1B02-A32D-03C0-6EDAE6C6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67101-C2FD-97F3-0823-A7980E2A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B1279-06ED-5B41-FBBF-15AAC1982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7D47D-252B-40CD-1301-0D481D79B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4994-406A-4E21-91B6-3F21A69EF89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C19F-6D37-B296-417A-4575C4047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F26A4-D280-7D38-E609-F5ACBA685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1AC1-645C-41E1-9581-6E02A18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8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D627-5E2A-0264-A97E-DC20FDFEC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Transverse Stability in an Alternating Gradient Planar Dielectric Wakefield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9E2D3-7FEC-06BD-E178-ABE46BBAE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400" dirty="0"/>
              <a:t>W. Lynn, G. </a:t>
            </a:r>
            <a:r>
              <a:rPr lang="en-US" sz="2400" dirty="0" err="1"/>
              <a:t>Andonian</a:t>
            </a:r>
            <a:r>
              <a:rPr lang="en-US" sz="2400" dirty="0"/>
              <a:t>, N. </a:t>
            </a:r>
            <a:r>
              <a:rPr lang="en-US" sz="2400" dirty="0" err="1"/>
              <a:t>Majernik</a:t>
            </a:r>
            <a:r>
              <a:rPr lang="en-US" sz="2400" dirty="0"/>
              <a:t>, S. </a:t>
            </a:r>
            <a:r>
              <a:rPr lang="en-US" sz="2400" dirty="0" err="1"/>
              <a:t>O’Tool</a:t>
            </a:r>
            <a:r>
              <a:rPr lang="en-US" sz="2400" dirty="0"/>
              <a:t>, J. Rosenzweig | UCLA</a:t>
            </a:r>
          </a:p>
          <a:p>
            <a:pPr algn="ctr"/>
            <a:r>
              <a:rPr lang="en-US" sz="2400" dirty="0"/>
              <a:t>S. Doran, SY. Kim, J. Power, C. Whiteford, E. </a:t>
            </a:r>
            <a:r>
              <a:rPr lang="en-US" sz="2400" dirty="0">
                <a:effectLst/>
              </a:rPr>
              <a:t>Wisniewski | Argonne National Laboratory</a:t>
            </a:r>
          </a:p>
          <a:p>
            <a:pPr algn="ctr"/>
            <a:r>
              <a:rPr lang="en-US" sz="2400" dirty="0"/>
              <a:t>P. Piot | Northern Illinois University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FB138B-5D40-AC7F-BBB3-DDD883B0A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2417994" cy="78680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37A1B4F-813C-255A-73F8-D6744472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29330" y="-234834"/>
            <a:ext cx="3611526" cy="1420928"/>
          </a:xfrm>
          <a:prstGeom prst="rect">
            <a:avLst/>
          </a:prstGeom>
        </p:spPr>
      </p:pic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48638D7-3387-6D13-9B6B-FCA9E3B26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811"/>
            <a:ext cx="3819849" cy="6411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70C5010-5485-A65A-0001-DF4884087412}"/>
              </a:ext>
            </a:extLst>
          </p:cNvPr>
          <p:cNvGrpSpPr>
            <a:grpSpLocks noChangeAspect="1"/>
          </p:cNvGrpSpPr>
          <p:nvPr/>
        </p:nvGrpSpPr>
        <p:grpSpPr>
          <a:xfrm>
            <a:off x="10228521" y="5468566"/>
            <a:ext cx="1963479" cy="1389434"/>
            <a:chOff x="15894729" y="5287089"/>
            <a:chExt cx="3682399" cy="28619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DDB7BA-3563-87BF-8D3F-2F76603A3995}"/>
                </a:ext>
              </a:extLst>
            </p:cNvPr>
            <p:cNvSpPr/>
            <p:nvPr/>
          </p:nvSpPr>
          <p:spPr>
            <a:xfrm>
              <a:off x="15894729" y="5287089"/>
              <a:ext cx="3682399" cy="286190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770ED19E-D778-5388-90A1-E250BBD02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8840" y="5459470"/>
              <a:ext cx="3286029" cy="2621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65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EF66-3CDE-4F9D-C02F-EFAB2166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Off-axis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C3ECC-7125-B67D-F2D5-95E579FFB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Strictly looking at quadrupole fields</a:t>
            </a:r>
          </a:p>
          <a:p>
            <a:r>
              <a:rPr lang="en-US" dirty="0"/>
              <a:t>Off-axis beam experiences heavy deflection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3AFBEC-5E6A-EB88-6E19-E4499040C315}"/>
              </a:ext>
            </a:extLst>
          </p:cNvPr>
          <p:cNvGrpSpPr/>
          <p:nvPr/>
        </p:nvGrpSpPr>
        <p:grpSpPr>
          <a:xfrm>
            <a:off x="1008171" y="2867274"/>
            <a:ext cx="10462587" cy="3540540"/>
            <a:chOff x="568290" y="2952335"/>
            <a:chExt cx="10462587" cy="3540540"/>
          </a:xfrm>
        </p:grpSpPr>
        <p:pic>
          <p:nvPicPr>
            <p:cNvPr id="5" name="Picture 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EFD879C1-C9DB-32D1-E3C1-AA299A020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90" y="2952335"/>
              <a:ext cx="3487529" cy="3540540"/>
            </a:xfrm>
            <a:prstGeom prst="rect">
              <a:avLst/>
            </a:prstGeom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F32B9D-7BC5-2A86-E34D-0F1E153A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819" y="2952335"/>
              <a:ext cx="3487529" cy="3540540"/>
            </a:xfrm>
            <a:prstGeom prst="rect">
              <a:avLst/>
            </a:prstGeom>
          </p:spPr>
        </p:pic>
        <p:pic>
          <p:nvPicPr>
            <p:cNvPr id="9" name="Picture 8" descr="A picture containing text, outdoor object&#10;&#10;Description automatically generated">
              <a:extLst>
                <a:ext uri="{FF2B5EF4-FFF2-40B4-BE49-F238E27FC236}">
                  <a16:creationId xmlns:a16="http://schemas.microsoft.com/office/drawing/2014/main" id="{8BB140CA-C49D-63DD-CCCA-732EDD423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348" y="2952335"/>
              <a:ext cx="3487529" cy="354054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A2DF6-5ED1-DD56-20E2-5E283FD17BA8}"/>
              </a:ext>
            </a:extLst>
          </p:cNvPr>
          <p:cNvSpPr/>
          <p:nvPr/>
        </p:nvSpPr>
        <p:spPr>
          <a:xfrm>
            <a:off x="825869" y="4401880"/>
            <a:ext cx="237165" cy="404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90CC20-8E7E-522C-7D91-62A854B7DA0A}"/>
              </a:ext>
            </a:extLst>
          </p:cNvPr>
          <p:cNvSpPr/>
          <p:nvPr/>
        </p:nvSpPr>
        <p:spPr>
          <a:xfrm>
            <a:off x="2452492" y="6347712"/>
            <a:ext cx="596310" cy="193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C2AEA-BC71-F610-D542-7CCA46DE404F}"/>
              </a:ext>
            </a:extLst>
          </p:cNvPr>
          <p:cNvSpPr/>
          <p:nvPr/>
        </p:nvSpPr>
        <p:spPr>
          <a:xfrm>
            <a:off x="5901767" y="6361971"/>
            <a:ext cx="596310" cy="193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E76606-BB09-E6E5-25DB-BE02D7264BDF}"/>
              </a:ext>
            </a:extLst>
          </p:cNvPr>
          <p:cNvSpPr/>
          <p:nvPr/>
        </p:nvSpPr>
        <p:spPr>
          <a:xfrm>
            <a:off x="9475175" y="6361971"/>
            <a:ext cx="596310" cy="193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EAB01-77DA-DE7C-F0BD-C21499B14876}"/>
              </a:ext>
            </a:extLst>
          </p:cNvPr>
          <p:cNvSpPr txBox="1"/>
          <p:nvPr/>
        </p:nvSpPr>
        <p:spPr>
          <a:xfrm>
            <a:off x="783337" y="4401879"/>
            <a:ext cx="2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D263CB-55BE-05EC-9441-E1EB96BA9838}"/>
              </a:ext>
            </a:extLst>
          </p:cNvPr>
          <p:cNvSpPr txBox="1"/>
          <p:nvPr/>
        </p:nvSpPr>
        <p:spPr>
          <a:xfrm>
            <a:off x="2585743" y="6262042"/>
            <a:ext cx="2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FB23ED-8791-D745-6DB3-A1125CDC80A3}"/>
              </a:ext>
            </a:extLst>
          </p:cNvPr>
          <p:cNvSpPr txBox="1"/>
          <p:nvPr/>
        </p:nvSpPr>
        <p:spPr>
          <a:xfrm>
            <a:off x="6148080" y="6304834"/>
            <a:ext cx="2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2DCA5-6FA7-7362-F504-B005081C67B6}"/>
              </a:ext>
            </a:extLst>
          </p:cNvPr>
          <p:cNvSpPr txBox="1"/>
          <p:nvPr/>
        </p:nvSpPr>
        <p:spPr>
          <a:xfrm>
            <a:off x="9710417" y="6270156"/>
            <a:ext cx="2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7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83CB-24A4-173A-3BC1-114030E9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1B890-47C1-E898-EED1-81F620F7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Longitudinal variation leads to much larger mesh than necessary</a:t>
            </a:r>
          </a:p>
          <a:p>
            <a:r>
              <a:rPr lang="en-US" dirty="0"/>
              <a:t>CST has no moving window option, also very wasteful</a:t>
            </a:r>
          </a:p>
          <a:p>
            <a:r>
              <a:rPr lang="en-US" dirty="0"/>
              <a:t>Other codes struggle with longitudinal variation</a:t>
            </a:r>
          </a:p>
          <a:p>
            <a:r>
              <a:rPr lang="en-US" dirty="0"/>
              <a:t>Interested in exploring more exotic geometries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3AF03-F9EF-837C-C708-8405D89C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758" y="2854178"/>
            <a:ext cx="3838575" cy="3829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9B530B-D863-AED5-3097-2F2C7499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412" y="3798265"/>
            <a:ext cx="4104169" cy="2153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B9A449-3E4C-E704-8F4C-7282F885F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42451"/>
            <a:ext cx="3923412" cy="231554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FF9FE4-7527-51AF-AB8A-BFD9E94829BB}"/>
              </a:ext>
            </a:extLst>
          </p:cNvPr>
          <p:cNvSpPr/>
          <p:nvPr/>
        </p:nvSpPr>
        <p:spPr>
          <a:xfrm>
            <a:off x="9552521" y="4263656"/>
            <a:ext cx="955047" cy="10100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7B7E4-0F19-5347-A8BE-84F81D52DB73}"/>
              </a:ext>
            </a:extLst>
          </p:cNvPr>
          <p:cNvSpPr txBox="1"/>
          <p:nvPr/>
        </p:nvSpPr>
        <p:spPr>
          <a:xfrm>
            <a:off x="10462436" y="3798265"/>
            <a:ext cx="123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Interesting bit</a:t>
            </a:r>
          </a:p>
        </p:txBody>
      </p:sp>
    </p:spTree>
    <p:extLst>
      <p:ext uri="{BB962C8B-B14F-4D97-AF65-F5344CB8AC3E}">
        <p14:creationId xmlns:p14="http://schemas.microsoft.com/office/powerpoint/2010/main" val="342584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07042-2E87-5745-787E-0303DAED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4223-2388-2C9B-74D0-0E4503D7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501"/>
            <a:ext cx="10515600" cy="4351338"/>
          </a:xfrm>
        </p:spPr>
        <p:txBody>
          <a:bodyPr/>
          <a:lstStyle/>
          <a:p>
            <a:r>
              <a:rPr lang="en-US" dirty="0"/>
              <a:t>Beam breakup a serious issue for DWA schemes</a:t>
            </a:r>
          </a:p>
          <a:p>
            <a:r>
              <a:rPr lang="en-US" dirty="0"/>
              <a:t>Alternating gradient a possible way to mitigate quadrupole wakes</a:t>
            </a:r>
          </a:p>
          <a:p>
            <a:r>
              <a:rPr lang="en-US" dirty="0"/>
              <a:t>Simulations can be challenging</a:t>
            </a:r>
          </a:p>
          <a:p>
            <a:r>
              <a:rPr lang="en-US" dirty="0"/>
              <a:t>Data soon</a:t>
            </a:r>
          </a:p>
          <a:p>
            <a:r>
              <a:rPr lang="en-US" dirty="0"/>
              <a:t>Thank you to everyone who has helped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75B359-0397-988F-EE80-79256CC2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2417994" cy="78680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620B37C-A9B1-EB8B-6D0A-00DAFA423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29330" y="-234834"/>
            <a:ext cx="3611526" cy="1420928"/>
          </a:xfrm>
          <a:prstGeom prst="rect">
            <a:avLst/>
          </a:prstGeom>
        </p:spPr>
      </p:pic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9923F34-A2F6-5FE0-B0DD-4F70C2F1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811"/>
            <a:ext cx="3819849" cy="6411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34DA11D-7CBD-202D-F74B-FD3C480CCCBB}"/>
              </a:ext>
            </a:extLst>
          </p:cNvPr>
          <p:cNvGrpSpPr>
            <a:grpSpLocks noChangeAspect="1"/>
          </p:cNvGrpSpPr>
          <p:nvPr/>
        </p:nvGrpSpPr>
        <p:grpSpPr>
          <a:xfrm>
            <a:off x="10228521" y="5468566"/>
            <a:ext cx="1963479" cy="1389434"/>
            <a:chOff x="15894729" y="5287089"/>
            <a:chExt cx="3682399" cy="28619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CE5C57-262A-DD14-2FA4-B38CB61C37CE}"/>
                </a:ext>
              </a:extLst>
            </p:cNvPr>
            <p:cNvSpPr/>
            <p:nvPr/>
          </p:nvSpPr>
          <p:spPr>
            <a:xfrm>
              <a:off x="15894729" y="5287089"/>
              <a:ext cx="3682399" cy="286190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2990C810-D2B7-7CED-96FD-422305842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8840" y="5459470"/>
              <a:ext cx="3286029" cy="2621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00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72E7-8896-7C70-B924-9F7BAC53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B0A8A-5B59-349F-83EE-06E99BC4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Alternating gradient structure</a:t>
            </a:r>
          </a:p>
          <a:p>
            <a:r>
              <a:rPr lang="en-US" dirty="0"/>
              <a:t>Mechanical design </a:t>
            </a:r>
          </a:p>
          <a:p>
            <a:r>
              <a:rPr lang="en-US" dirty="0"/>
              <a:t>AWA machine study</a:t>
            </a:r>
          </a:p>
          <a:p>
            <a:r>
              <a:rPr lang="en-US" dirty="0"/>
              <a:t>Simulation results</a:t>
            </a:r>
          </a:p>
          <a:p>
            <a:r>
              <a:rPr lang="en-US" dirty="0"/>
              <a:t>Some troubles/concerns</a:t>
            </a:r>
          </a:p>
        </p:txBody>
      </p:sp>
    </p:spTree>
    <p:extLst>
      <p:ext uri="{BB962C8B-B14F-4D97-AF65-F5344CB8AC3E}">
        <p14:creationId xmlns:p14="http://schemas.microsoft.com/office/powerpoint/2010/main" val="371441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FC04-0CD5-C8DF-3823-9DC592D7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0952C-7366-6B90-3198-47FC65C05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2553" cy="4351338"/>
          </a:xfrm>
        </p:spPr>
        <p:txBody>
          <a:bodyPr/>
          <a:lstStyle/>
          <a:p>
            <a:r>
              <a:rPr lang="en-US" dirty="0"/>
              <a:t>Beam break up is serious issue</a:t>
            </a:r>
          </a:p>
          <a:p>
            <a:r>
              <a:rPr lang="en-US" dirty="0"/>
              <a:t>Flat beams suppress dipole interaction</a:t>
            </a:r>
          </a:p>
          <a:p>
            <a:r>
              <a:rPr lang="en-US" dirty="0"/>
              <a:t>Quad wakes deadly even without dipole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32E49-9A9D-3BCF-B648-A965DE514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53" y="157217"/>
            <a:ext cx="5817286" cy="2747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F97A8-C2BD-7DBE-5729-7FFF9EF7B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014" y="3113088"/>
            <a:ext cx="2751507" cy="1298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619FA-6566-41F3-12E7-830F75A72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8874" y="4409656"/>
            <a:ext cx="21889748" cy="22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8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F30E-1177-01B4-352C-6ACEA33E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Gradient Structure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927097-5ABC-9876-2BB1-1FEE77703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7" y="2108415"/>
            <a:ext cx="6372214" cy="4194005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4A9558F-5923-B33B-4F07-6D6A1A6CF37C}"/>
              </a:ext>
            </a:extLst>
          </p:cNvPr>
          <p:cNvGrpSpPr>
            <a:grpSpLocks noChangeAspect="1"/>
          </p:cNvGrpSpPr>
          <p:nvPr/>
        </p:nvGrpSpPr>
        <p:grpSpPr>
          <a:xfrm>
            <a:off x="6851059" y="3806937"/>
            <a:ext cx="5019300" cy="2495483"/>
            <a:chOff x="609600" y="2093047"/>
            <a:chExt cx="5880100" cy="29234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5CEC54-9874-B0C1-1D60-D2403F579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50" y="2336026"/>
              <a:ext cx="4870457" cy="25448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BC03B0-E3B9-4E4A-ACC8-20ED1C12D4B5}"/>
                </a:ext>
              </a:extLst>
            </p:cNvPr>
            <p:cNvSpPr/>
            <p:nvPr/>
          </p:nvSpPr>
          <p:spPr>
            <a:xfrm>
              <a:off x="609600" y="2093047"/>
              <a:ext cx="5880100" cy="453303"/>
            </a:xfrm>
            <a:prstGeom prst="rect">
              <a:avLst/>
            </a:prstGeom>
            <a:solidFill>
              <a:srgbClr val="9EC8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A6A58C-783A-D874-6707-B38C98DCB41E}"/>
                </a:ext>
              </a:extLst>
            </p:cNvPr>
            <p:cNvSpPr/>
            <p:nvPr/>
          </p:nvSpPr>
          <p:spPr>
            <a:xfrm>
              <a:off x="609600" y="4563197"/>
              <a:ext cx="5880100" cy="453303"/>
            </a:xfrm>
            <a:prstGeom prst="rect">
              <a:avLst/>
            </a:prstGeom>
            <a:solidFill>
              <a:srgbClr val="9EC8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E160ADB-3418-21BC-D481-60EDCE3930CF}"/>
                </a:ext>
              </a:extLst>
            </p:cNvPr>
            <p:cNvSpPr/>
            <p:nvPr/>
          </p:nvSpPr>
          <p:spPr>
            <a:xfrm>
              <a:off x="3355978" y="3483427"/>
              <a:ext cx="165100" cy="171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3A146AA-60AE-A108-58B6-FD1600A039E0}"/>
              </a:ext>
            </a:extLst>
          </p:cNvPr>
          <p:cNvSpPr txBox="1"/>
          <p:nvPr/>
        </p:nvSpPr>
        <p:spPr>
          <a:xfrm>
            <a:off x="6851059" y="1573619"/>
            <a:ext cx="4919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can’t beam ‘</a:t>
            </a:r>
            <a:r>
              <a:rPr lang="en-US" sz="2800" dirty="0" err="1"/>
              <a:t>em</a:t>
            </a:r>
            <a:r>
              <a:rPr lang="en-US" sz="2800" dirty="0"/>
              <a:t>, join ‘</a:t>
            </a:r>
            <a:r>
              <a:rPr lang="en-US" sz="2800" dirty="0" err="1"/>
              <a:t>em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Orientation of quad wake determined by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Allows wake to be modified as beam progresses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95195-94EB-875C-5572-6B1E5C896F54}"/>
              </a:ext>
            </a:extLst>
          </p:cNvPr>
          <p:cNvSpPr txBox="1"/>
          <p:nvPr/>
        </p:nvSpPr>
        <p:spPr>
          <a:xfrm>
            <a:off x="1" y="6422065"/>
            <a:ext cx="1290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Arial" panose="020B0604020202020204" pitchFamily="34" charset="0"/>
              </a:rPr>
              <a:t>S. S. </a:t>
            </a:r>
            <a:r>
              <a:rPr lang="en-US" sz="1050" dirty="0" err="1">
                <a:effectLst/>
                <a:latin typeface="Arial" panose="020B0604020202020204" pitchFamily="34" charset="0"/>
              </a:rPr>
              <a:t>Baturin</a:t>
            </a:r>
            <a:r>
              <a:rPr lang="en-US" sz="1050" dirty="0">
                <a:effectLst/>
                <a:latin typeface="Arial" panose="020B0604020202020204" pitchFamily="34" charset="0"/>
              </a:rPr>
              <a:t>, G. </a:t>
            </a:r>
            <a:r>
              <a:rPr lang="en-US" sz="1050" dirty="0" err="1">
                <a:effectLst/>
                <a:latin typeface="Arial" panose="020B0604020202020204" pitchFamily="34" charset="0"/>
              </a:rPr>
              <a:t>Andonian</a:t>
            </a:r>
            <a:r>
              <a:rPr lang="en-US" sz="1050" dirty="0">
                <a:effectLst/>
                <a:latin typeface="Arial" panose="020B0604020202020204" pitchFamily="34" charset="0"/>
              </a:rPr>
              <a:t>, and J. B. Rosenzweig, Analytical treatment of the </a:t>
            </a:r>
            <a:r>
              <a:rPr lang="en-US" sz="1050" dirty="0" err="1">
                <a:effectLst/>
                <a:latin typeface="Arial" panose="020B0604020202020204" pitchFamily="34" charset="0"/>
              </a:rPr>
              <a:t>wakefields</a:t>
            </a:r>
            <a:r>
              <a:rPr lang="en-US" sz="1050" dirty="0">
                <a:effectLst/>
                <a:latin typeface="Arial" panose="020B0604020202020204" pitchFamily="34" charset="0"/>
              </a:rPr>
              <a:t> driven by transversely shaped beams in a planar slow-wave structure, Phys. Rev. Accel. Beams 21, 121302 (2018).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4577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4868-01FC-EBC7-B86A-8A7D3DED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A5452-74DF-1226-700B-2C43C573C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64"/>
          <a:stretch/>
        </p:blipFill>
        <p:spPr>
          <a:xfrm>
            <a:off x="556451" y="1644650"/>
            <a:ext cx="4895024" cy="4984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B4706-5C24-7725-21C4-78095E9F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950" y="0"/>
            <a:ext cx="2940050" cy="2929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AE476-97D3-77DE-044C-B46BDF5E0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22"/>
          <a:stretch/>
        </p:blipFill>
        <p:spPr>
          <a:xfrm>
            <a:off x="5534864" y="1682750"/>
            <a:ext cx="4790236" cy="50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98EB-91CB-5785-5A6C-03623B7D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Study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26473B3-3F7E-4427-8990-F1DE744EF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07" y="1981199"/>
            <a:ext cx="6096493" cy="487680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3A64AF-EF72-8F31-CA7B-F7A862780A49}"/>
              </a:ext>
            </a:extLst>
          </p:cNvPr>
          <p:cNvSpPr txBox="1"/>
          <p:nvPr/>
        </p:nvSpPr>
        <p:spPr>
          <a:xfrm>
            <a:off x="7871899" y="1586172"/>
            <a:ext cx="220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Avg over 100 shots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D0C753-AB39-9729-6D9E-1AD81D346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" y="1981199"/>
            <a:ext cx="6096000" cy="48768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F5A91F-905C-8572-DF3D-E5220ACB5945}"/>
              </a:ext>
            </a:extLst>
          </p:cNvPr>
          <p:cNvSpPr txBox="1"/>
          <p:nvPr/>
        </p:nvSpPr>
        <p:spPr>
          <a:xfrm>
            <a:off x="984250" y="4508500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FWHM = 12.71 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± 0.39</a:t>
            </a:r>
            <a:r>
              <a:rPr lang="en-US" dirty="0">
                <a:solidFill>
                  <a:schemeClr val="bg1"/>
                </a:solidFill>
              </a:rPr>
              <a:t>ps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19E91D-06E9-07D5-3DA7-B417AE7CBFAC}"/>
              </a:ext>
            </a:extLst>
          </p:cNvPr>
          <p:cNvSpPr txBox="1"/>
          <p:nvPr/>
        </p:nvSpPr>
        <p:spPr>
          <a:xfrm>
            <a:off x="8267059" y="1891804"/>
            <a:ext cx="334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= 61 MeV</a:t>
            </a:r>
          </a:p>
          <a:p>
            <a:r>
              <a:rPr lang="en-US" dirty="0"/>
              <a:t>Q = 1 </a:t>
            </a:r>
            <a:r>
              <a:rPr lang="en-US" dirty="0" err="1"/>
              <a:t>nC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D1A129-92CE-C228-CD9A-96C60A23B830}"/>
              </a:ext>
            </a:extLst>
          </p:cNvPr>
          <p:cNvSpPr txBox="1">
            <a:spLocks/>
          </p:cNvSpPr>
          <p:nvPr/>
        </p:nvSpPr>
        <p:spPr>
          <a:xfrm>
            <a:off x="838200" y="1596694"/>
            <a:ext cx="8273902" cy="1236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Based on OPAL simulations</a:t>
            </a:r>
          </a:p>
          <a:p>
            <a:r>
              <a:rPr lang="en-US" dirty="0"/>
              <a:t>Optimized for low emittance  </a:t>
            </a:r>
          </a:p>
        </p:txBody>
      </p:sp>
    </p:spTree>
    <p:extLst>
      <p:ext uri="{BB962C8B-B14F-4D97-AF65-F5344CB8AC3E}">
        <p14:creationId xmlns:p14="http://schemas.microsoft.com/office/powerpoint/2010/main" val="287096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AA69-4539-0B5A-DF39-D164FEE7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B8ADAC-503D-B042-22C9-69E8E7B1467A}"/>
              </a:ext>
            </a:extLst>
          </p:cNvPr>
          <p:cNvGrpSpPr>
            <a:grpSpLocks noChangeAspect="1"/>
          </p:cNvGrpSpPr>
          <p:nvPr/>
        </p:nvGrpSpPr>
        <p:grpSpPr>
          <a:xfrm>
            <a:off x="7654878" y="3013081"/>
            <a:ext cx="3562337" cy="3562337"/>
            <a:chOff x="2206590" y="69862"/>
            <a:chExt cx="6718275" cy="671827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CFF1426-445B-80E1-5F95-FA1FE568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6590" y="69862"/>
              <a:ext cx="6718275" cy="67182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886E49-395A-844C-7053-B6BC3DE0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1739" y="5056969"/>
              <a:ext cx="3985393" cy="101533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13259C-26D7-D14C-726A-490B020A1CF6}"/>
              </a:ext>
            </a:extLst>
          </p:cNvPr>
          <p:cNvGrpSpPr>
            <a:grpSpLocks noChangeAspect="1"/>
          </p:cNvGrpSpPr>
          <p:nvPr/>
        </p:nvGrpSpPr>
        <p:grpSpPr>
          <a:xfrm>
            <a:off x="4092540" y="3013080"/>
            <a:ext cx="3562337" cy="3562337"/>
            <a:chOff x="5777196" y="10513214"/>
            <a:chExt cx="6718275" cy="67182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4C5067-65D0-2D51-2746-1670DAAAD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7196" y="10513214"/>
              <a:ext cx="6718275" cy="67182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0674793-BF1E-D558-9665-9BCD0C261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9096" y="15374131"/>
              <a:ext cx="3502325" cy="114152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9E061A9-6670-93A5-B0FF-61C8BE642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202" y="3013079"/>
            <a:ext cx="3562337" cy="3562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B0081F8-A9D8-7B15-7EA9-555A362A647A}"/>
              </a:ext>
            </a:extLst>
          </p:cNvPr>
          <p:cNvSpPr txBox="1"/>
          <p:nvPr/>
        </p:nvSpPr>
        <p:spPr>
          <a:xfrm>
            <a:off x="673100" y="1986155"/>
            <a:ext cx="382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YAG images of the on-axis beam for three different configurations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614553-26F3-FEC0-5EFB-C55E15265F99}"/>
              </a:ext>
            </a:extLst>
          </p:cNvPr>
          <p:cNvSpPr txBox="1"/>
          <p:nvPr/>
        </p:nvSpPr>
        <p:spPr>
          <a:xfrm>
            <a:off x="1625600" y="259080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interaction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E22C83-31AF-EA23-89A0-4CC2D243AADA}"/>
              </a:ext>
            </a:extLst>
          </p:cNvPr>
          <p:cNvSpPr txBox="1"/>
          <p:nvPr/>
        </p:nvSpPr>
        <p:spPr>
          <a:xfrm>
            <a:off x="4898385" y="2589217"/>
            <a:ext cx="217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Alternating gradient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340C3-831B-BB6C-3A30-34A2CE075795}"/>
              </a:ext>
            </a:extLst>
          </p:cNvPr>
          <p:cNvSpPr txBox="1"/>
          <p:nvPr/>
        </p:nvSpPr>
        <p:spPr>
          <a:xfrm>
            <a:off x="8686802" y="2581284"/>
            <a:ext cx="217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Non-alternating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C312F-3576-0B27-002F-585B324C8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607855"/>
            <a:ext cx="3714918" cy="1950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D6CA06-DFF2-F328-4B48-07FABE869E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6743" y="607855"/>
            <a:ext cx="3217057" cy="1769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C934AA-4916-3944-3766-6A5F5A4477ED}"/>
              </a:ext>
            </a:extLst>
          </p:cNvPr>
          <p:cNvSpPr/>
          <p:nvPr/>
        </p:nvSpPr>
        <p:spPr>
          <a:xfrm>
            <a:off x="435935" y="4444409"/>
            <a:ext cx="237165" cy="404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71110E-38C6-3838-8F75-22A3038E6747}"/>
              </a:ext>
            </a:extLst>
          </p:cNvPr>
          <p:cNvSpPr/>
          <p:nvPr/>
        </p:nvSpPr>
        <p:spPr>
          <a:xfrm>
            <a:off x="2114993" y="6478642"/>
            <a:ext cx="596310" cy="193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1AA65-47BE-3049-05E5-98F6F6EF5476}"/>
              </a:ext>
            </a:extLst>
          </p:cNvPr>
          <p:cNvSpPr/>
          <p:nvPr/>
        </p:nvSpPr>
        <p:spPr>
          <a:xfrm>
            <a:off x="5575553" y="6436398"/>
            <a:ext cx="596310" cy="193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41756E-DDAF-FF00-9B25-E47209B1E66D}"/>
              </a:ext>
            </a:extLst>
          </p:cNvPr>
          <p:cNvSpPr/>
          <p:nvPr/>
        </p:nvSpPr>
        <p:spPr>
          <a:xfrm>
            <a:off x="9148961" y="6436398"/>
            <a:ext cx="596310" cy="193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422D1-465F-9776-42CB-090E13BEEA55}"/>
              </a:ext>
            </a:extLst>
          </p:cNvPr>
          <p:cNvSpPr txBox="1"/>
          <p:nvPr/>
        </p:nvSpPr>
        <p:spPr>
          <a:xfrm>
            <a:off x="393403" y="4444408"/>
            <a:ext cx="2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A3193-2DF9-03F7-78B2-32DBFF0EE788}"/>
              </a:ext>
            </a:extLst>
          </p:cNvPr>
          <p:cNvSpPr txBox="1"/>
          <p:nvPr/>
        </p:nvSpPr>
        <p:spPr>
          <a:xfrm>
            <a:off x="2248244" y="6392972"/>
            <a:ext cx="2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B8596-D747-9FAB-207F-3457CC3C1F5D}"/>
              </a:ext>
            </a:extLst>
          </p:cNvPr>
          <p:cNvSpPr txBox="1"/>
          <p:nvPr/>
        </p:nvSpPr>
        <p:spPr>
          <a:xfrm>
            <a:off x="5821866" y="6379261"/>
            <a:ext cx="2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E7690-EB28-01AE-47FA-693265A1B54A}"/>
              </a:ext>
            </a:extLst>
          </p:cNvPr>
          <p:cNvSpPr txBox="1"/>
          <p:nvPr/>
        </p:nvSpPr>
        <p:spPr>
          <a:xfrm>
            <a:off x="9384203" y="6344583"/>
            <a:ext cx="2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0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F89A-41E8-6DBB-DEC3-5C10ADF6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simulation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D36196-AB28-5BB3-8D3E-77F216D8E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1246082"/>
            <a:ext cx="7512050" cy="21221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B8EAAC-E707-0852-9F67-D35459E3A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2981537"/>
            <a:ext cx="7556500" cy="21410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084704-3B87-ACE7-EF3D-0DB58AA8D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4716992"/>
            <a:ext cx="7556500" cy="2141008"/>
          </a:xfrm>
          <a:prstGeom prst="rect">
            <a:avLst/>
          </a:prstGeom>
        </p:spPr>
      </p:pic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0E8A8BD4-CCC7-E2BD-BBD3-9E909DEEA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" y="2593869"/>
            <a:ext cx="4564710" cy="2916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F73415-A25C-5CDB-8BFE-27DA78A27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245" y="3548351"/>
            <a:ext cx="1857093" cy="6052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F560EF-7D2D-345F-9E4E-6E0B3E9F5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3145" y="5518307"/>
            <a:ext cx="2113238" cy="5383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63E8DE-C83F-A730-7A54-B770C59053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583" y="1807482"/>
            <a:ext cx="1452562" cy="6695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4AADEF-E348-8967-3C41-B70D40E3C9B7}"/>
              </a:ext>
            </a:extLst>
          </p:cNvPr>
          <p:cNvCxnSpPr/>
          <p:nvPr/>
        </p:nvCxnSpPr>
        <p:spPr>
          <a:xfrm flipH="1">
            <a:off x="768350" y="2477074"/>
            <a:ext cx="546100" cy="2280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ED618B-5B8C-87D9-5171-D99CBA83166C}"/>
              </a:ext>
            </a:extLst>
          </p:cNvPr>
          <p:cNvCxnSpPr>
            <a:cxnSpLocks/>
          </p:cNvCxnSpPr>
          <p:nvPr/>
        </p:nvCxnSpPr>
        <p:spPr>
          <a:xfrm flipH="1">
            <a:off x="1404614" y="3774795"/>
            <a:ext cx="3456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C4D0B8-AD42-D332-56E8-83F6C836EBBA}"/>
              </a:ext>
            </a:extLst>
          </p:cNvPr>
          <p:cNvCxnSpPr>
            <a:cxnSpLocks/>
          </p:cNvCxnSpPr>
          <p:nvPr/>
        </p:nvCxnSpPr>
        <p:spPr>
          <a:xfrm flipV="1">
            <a:off x="4315645" y="4716992"/>
            <a:ext cx="218255" cy="7707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C2AC62B-8CB4-134B-4930-70E1864934D5}"/>
              </a:ext>
            </a:extLst>
          </p:cNvPr>
          <p:cNvCxnSpPr>
            <a:cxnSpLocks/>
          </p:cNvCxnSpPr>
          <p:nvPr/>
        </p:nvCxnSpPr>
        <p:spPr>
          <a:xfrm flipV="1">
            <a:off x="4466383" y="5787496"/>
            <a:ext cx="1147017" cy="1624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D3793B8-BAAF-92F1-B215-4E70D5440BDC}"/>
              </a:ext>
            </a:extLst>
          </p:cNvPr>
          <p:cNvCxnSpPr>
            <a:cxnSpLocks/>
          </p:cNvCxnSpPr>
          <p:nvPr/>
        </p:nvCxnSpPr>
        <p:spPr>
          <a:xfrm flipV="1">
            <a:off x="3607338" y="3540256"/>
            <a:ext cx="1218662" cy="116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78EE18A1-76F8-60D7-32C6-7D2226862672}"/>
              </a:ext>
            </a:extLst>
          </p:cNvPr>
          <p:cNvSpPr/>
          <p:nvPr/>
        </p:nvSpPr>
        <p:spPr>
          <a:xfrm>
            <a:off x="70790" y="3656424"/>
            <a:ext cx="145110" cy="497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20EA0-7753-885D-1CB0-5498E517F70F}"/>
                  </a:ext>
                </a:extLst>
              </p:cNvPr>
              <p:cNvSpPr txBox="1"/>
              <p:nvPr/>
            </p:nvSpPr>
            <p:spPr>
              <a:xfrm>
                <a:off x="-60680" y="3598340"/>
                <a:ext cx="195910" cy="642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20EA0-7753-885D-1CB0-5498E517F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680" y="3598340"/>
                <a:ext cx="195910" cy="642548"/>
              </a:xfrm>
              <a:prstGeom prst="rect">
                <a:avLst/>
              </a:prstGeom>
              <a:blipFill>
                <a:blip r:embed="rId9"/>
                <a:stretch>
                  <a:fillRect r="-7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3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61AF-12A8-6192-A4EF-9CF85149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575"/>
            <a:ext cx="10515600" cy="1325563"/>
          </a:xfrm>
        </p:spPr>
        <p:txBody>
          <a:bodyPr/>
          <a:lstStyle/>
          <a:p>
            <a:r>
              <a:rPr lang="en-US" dirty="0"/>
              <a:t>Movies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430FC-421E-6950-80F4-10029A1F7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9601200" cy="2781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FC7C85-90D0-8E7B-8679-7D5F3F030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76700"/>
            <a:ext cx="9601200" cy="2781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7DA372-886F-8624-E9DA-B2E72498207D}"/>
              </a:ext>
            </a:extLst>
          </p:cNvPr>
          <p:cNvSpPr txBox="1"/>
          <p:nvPr/>
        </p:nvSpPr>
        <p:spPr>
          <a:xfrm>
            <a:off x="1568450" y="1792804"/>
            <a:ext cx="17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Non-Alternating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B37BF2-7438-40B4-EFC9-7217178456E7}"/>
              </a:ext>
            </a:extLst>
          </p:cNvPr>
          <p:cNvSpPr txBox="1"/>
          <p:nvPr/>
        </p:nvSpPr>
        <p:spPr>
          <a:xfrm>
            <a:off x="1568450" y="4529654"/>
            <a:ext cx="17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Alternating</a:t>
            </a:r>
          </a:p>
        </p:txBody>
      </p:sp>
    </p:spTree>
    <p:extLst>
      <p:ext uri="{BB962C8B-B14F-4D97-AF65-F5344CB8AC3E}">
        <p14:creationId xmlns:p14="http://schemas.microsoft.com/office/powerpoint/2010/main" val="260961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6007</TotalTime>
  <Words>329</Words>
  <Application>Microsoft Office PowerPoint</Application>
  <PresentationFormat>Widescreen</PresentationFormat>
  <Paragraphs>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Transverse Stability in an Alternating Gradient Planar Dielectric Wakefield Structure</vt:lpstr>
      <vt:lpstr>Overview</vt:lpstr>
      <vt:lpstr>Background</vt:lpstr>
      <vt:lpstr>Alternating Gradient Structure</vt:lpstr>
      <vt:lpstr>Mechanical Design</vt:lpstr>
      <vt:lpstr>Machine Study</vt:lpstr>
      <vt:lpstr>Simulation</vt:lpstr>
      <vt:lpstr>More simulation</vt:lpstr>
      <vt:lpstr>Movies</vt:lpstr>
      <vt:lpstr>Off-axis sensitivity</vt:lpstr>
      <vt:lpstr>Simulation issues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Lynn</dc:creator>
  <cp:lastModifiedBy>Walter Lynn</cp:lastModifiedBy>
  <cp:revision>53</cp:revision>
  <dcterms:created xsi:type="dcterms:W3CDTF">2022-11-02T16:01:37Z</dcterms:created>
  <dcterms:modified xsi:type="dcterms:W3CDTF">2022-11-07T15:22:59Z</dcterms:modified>
</cp:coreProperties>
</file>