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97" r:id="rId2"/>
    <p:sldId id="310" r:id="rId3"/>
    <p:sldId id="326" r:id="rId4"/>
    <p:sldId id="327" r:id="rId5"/>
    <p:sldId id="336" r:id="rId6"/>
    <p:sldId id="328" r:id="rId7"/>
    <p:sldId id="338" r:id="rId8"/>
    <p:sldId id="337" r:id="rId9"/>
    <p:sldId id="334" r:id="rId10"/>
    <p:sldId id="329" r:id="rId11"/>
    <p:sldId id="33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B567"/>
    <a:srgbClr val="F7F7DD"/>
    <a:srgbClr val="E6F7FF"/>
    <a:srgbClr val="FFE6E6"/>
    <a:srgbClr val="FF5050"/>
    <a:srgbClr val="C8B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2" autoAdjust="0"/>
    <p:restoredTop sz="92155" autoAdjust="0"/>
  </p:normalViewPr>
  <p:slideViewPr>
    <p:cSldViewPr snapToGrid="0" snapToObjects="1">
      <p:cViewPr>
        <p:scale>
          <a:sx n="119" d="100"/>
          <a:sy n="119" d="100"/>
        </p:scale>
        <p:origin x="187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6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488AFE-58CD-475C-A73F-B30AE386B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820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video" Target="../media/media2.mp4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2.mp4"/><Relationship Id="rId11" Type="http://schemas.openxmlformats.org/officeDocument/2006/relationships/image" Target="../media/image3.png"/><Relationship Id="rId5" Type="http://schemas.openxmlformats.org/officeDocument/2006/relationships/video" Target="../media/media1.mp4"/><Relationship Id="rId10" Type="http://schemas.openxmlformats.org/officeDocument/2006/relationships/image" Target="../media/image2.png"/><Relationship Id="rId4" Type="http://schemas.microsoft.com/office/2007/relationships/media" Target="../media/media1.mp4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6.png"/><Relationship Id="rId5" Type="http://schemas.openxmlformats.org/officeDocument/2006/relationships/tags" Target="../tags/tag9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An Analytic Theory of Chromatic Emittance Growth in a Plasma Wakefield Accelerator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AAC</a:t>
            </a:r>
          </a:p>
          <a:p>
            <a:r>
              <a:rPr lang="en-US" dirty="0"/>
              <a:t>November 7-11, 2022</a:t>
            </a:r>
          </a:p>
          <a:p>
            <a:r>
              <a:rPr lang="en-US" dirty="0"/>
              <a:t>R. </a:t>
            </a:r>
            <a:r>
              <a:rPr lang="en-US" dirty="0" err="1"/>
              <a:t>Ariniello</a:t>
            </a:r>
            <a:r>
              <a:rPr lang="en-US" dirty="0"/>
              <a:t>, C. E. Doss, V. Lee, C. Hansel, J. R. Cary, M. D. </a:t>
            </a:r>
            <a:r>
              <a:rPr lang="en-US" dirty="0" err="1"/>
              <a:t>Litos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8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F291CC-F8C7-4639-A804-D24B88DF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D428D-4646-47C9-B7C2-2955E783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45C254-5C6C-4989-8095-657C6A4A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BB1CA9F-17D2-4DA9-A7D8-BBC7E59C2D71}"/>
              </a:ext>
            </a:extLst>
          </p:cNvPr>
          <p:cNvSpPr txBox="1">
            <a:spLocks/>
          </p:cNvSpPr>
          <p:nvPr/>
        </p:nvSpPr>
        <p:spPr>
          <a:xfrm>
            <a:off x="1488848" y="914400"/>
            <a:ext cx="9214304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We developed a general approach to calculating emittance growth from chromatic phase spread.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It includes the effects of:</a:t>
            </a:r>
          </a:p>
          <a:p>
            <a:pPr lvl="1"/>
            <a:r>
              <a:rPr lang="en-US" sz="1800" dirty="0"/>
              <a:t>Initial energy spread in the beam</a:t>
            </a:r>
          </a:p>
          <a:p>
            <a:pPr lvl="1"/>
            <a:r>
              <a:rPr lang="en-US" sz="1800" dirty="0"/>
              <a:t>Change in energy spread due to wake loading</a:t>
            </a:r>
          </a:p>
          <a:p>
            <a:pPr lvl="1"/>
            <a:r>
              <a:rPr lang="en-US" sz="1800" dirty="0"/>
              <a:t>Longitudinal density profile of the plasma source</a:t>
            </a:r>
          </a:p>
          <a:p>
            <a:pPr lvl="1"/>
            <a:r>
              <a:rPr lang="en-US" sz="1800" dirty="0"/>
              <a:t>Energy gain</a:t>
            </a:r>
          </a:p>
          <a:p>
            <a:pPr lvl="1"/>
            <a:r>
              <a:rPr lang="en-US" sz="1800" dirty="0"/>
              <a:t>Transverse offsets between the witness and wake</a:t>
            </a:r>
          </a:p>
          <a:p>
            <a:pPr lvl="1"/>
            <a:r>
              <a:rPr lang="en-US" sz="1800" dirty="0"/>
              <a:t>The beam’s initial longitudinal phase space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1800" dirty="0"/>
              <a:t>Using this approach, we analytically calculated</a:t>
            </a:r>
          </a:p>
          <a:p>
            <a:pPr lvl="1"/>
            <a:r>
              <a:rPr lang="en-US" sz="1800" dirty="0"/>
              <a:t>The effect of the ramps on the beam</a:t>
            </a:r>
          </a:p>
          <a:p>
            <a:pPr lvl="1"/>
            <a:r>
              <a:rPr lang="en-US" sz="1800" dirty="0"/>
              <a:t>The growth of the projected and slice emittance of the beam</a:t>
            </a:r>
          </a:p>
          <a:p>
            <a:pPr lvl="1"/>
            <a:r>
              <a:rPr lang="en-US" sz="1800" dirty="0"/>
              <a:t>The variation in beam parameters within the slices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4E5F7-0103-4255-B9FD-3481C5D77680}"/>
              </a:ext>
            </a:extLst>
          </p:cNvPr>
          <p:cNvSpPr txBox="1"/>
          <p:nvPr/>
        </p:nvSpPr>
        <p:spPr>
          <a:xfrm>
            <a:off x="2822987" y="5743138"/>
            <a:ext cx="6546026" cy="646331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Analytic formulas help choose parameters before doing simulations.</a:t>
            </a:r>
          </a:p>
          <a:p>
            <a:pPr algn="ctr"/>
            <a:r>
              <a:rPr lang="en-US" dirty="0"/>
              <a:t>For details: arXiv:2111.02332, soon in PRR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405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F291CC-F8C7-4639-A804-D24B88DF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D428D-4646-47C9-B7C2-2955E783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45C254-5C6C-4989-8095-657C6A4A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0B60AC3-9E83-4737-8CA9-E23A483F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124" y="1000867"/>
            <a:ext cx="5486876" cy="54868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69BE8C-14B9-4968-805A-64AF9991D787}"/>
              </a:ext>
            </a:extLst>
          </p:cNvPr>
          <p:cNvSpPr/>
          <p:nvPr/>
        </p:nvSpPr>
        <p:spPr>
          <a:xfrm>
            <a:off x="603262" y="58414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This work was funded by the U.S. DOE Office of Science award number DE-SC0017906.</a:t>
            </a:r>
            <a:endParaRPr lang="en-US" dirty="0"/>
          </a:p>
        </p:txBody>
      </p:sp>
      <p:pic>
        <p:nvPicPr>
          <p:cNvPr id="1026" name="Picture 2" descr="techx logo tag h color pro mark">
            <a:extLst>
              <a:ext uri="{FF2B5EF4-FFF2-40B4-BE49-F238E27FC236}">
                <a16:creationId xmlns:a16="http://schemas.microsoft.com/office/drawing/2014/main" id="{1B215487-62D8-4CCD-AED9-4A5A5508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49" y="1508124"/>
            <a:ext cx="2149559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SimColor">
            <a:extLst>
              <a:ext uri="{FF2B5EF4-FFF2-40B4-BE49-F238E27FC236}">
                <a16:creationId xmlns:a16="http://schemas.microsoft.com/office/drawing/2014/main" id="{F38139B5-E5C1-4497-BB20-3B7882C9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30" y="5084763"/>
            <a:ext cx="1418878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FE2443-1005-4AAE-950D-FB84D2804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1521680"/>
            <a:ext cx="5030356" cy="37699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26A11-2E6B-497A-9038-0AE7649ED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150" y="1561218"/>
            <a:ext cx="4814932" cy="7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9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3FA37B-9FDE-4962-BC39-62E61768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 Emittance Growth in a Plasma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3A2CB4-37DA-4C43-969E-DFF12E808BB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914400"/>
            <a:ext cx="5257800" cy="548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Chromatic phase spread causes projected emittance growth for an electron bunch in an ion column.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Motion in an ion column: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Oscillation frequency depends on particle energy: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Emittance growth is minimized when different energy particles overlap in phase space, matched beam.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F26C3-2E57-46E9-A68F-6A110045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A8C37-5490-4612-84FE-AE5EFC0C74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74097" y="2315663"/>
            <a:ext cx="2488124" cy="648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75B5E7-9FAE-4E6D-9ACC-C8F5BB12CB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4097" y="3657600"/>
            <a:ext cx="1418433" cy="288381"/>
          </a:xfrm>
          <a:prstGeom prst="rect">
            <a:avLst/>
          </a:prstGeom>
        </p:spPr>
      </p:pic>
      <p:pic>
        <p:nvPicPr>
          <p:cNvPr id="6" name="UnMatchedBeam">
            <a:hlinkClick r:id="" action="ppaction://media"/>
            <a:extLst>
              <a:ext uri="{FF2B5EF4-FFF2-40B4-BE49-F238E27FC236}">
                <a16:creationId xmlns:a16="http://schemas.microsoft.com/office/drawing/2014/main" id="{4F83A2DE-C919-476C-AEE8-055DA45D688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8348" y="754281"/>
            <a:ext cx="5560751" cy="3063240"/>
          </a:xfrm>
          <a:prstGeom prst="rect">
            <a:avLst/>
          </a:prstGeom>
        </p:spPr>
      </p:pic>
      <p:pic>
        <p:nvPicPr>
          <p:cNvPr id="7" name="MatchedBeam">
            <a:hlinkClick r:id="" action="ppaction://media"/>
            <a:extLst>
              <a:ext uri="{FF2B5EF4-FFF2-40B4-BE49-F238E27FC236}">
                <a16:creationId xmlns:a16="http://schemas.microsoft.com/office/drawing/2014/main" id="{F776BB10-3BF8-4CE2-B28F-723D92D5308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4906" y="3693452"/>
            <a:ext cx="5552588" cy="30587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D6E923-FF47-4621-B0F3-D3A9A1F90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</p:spPr>
        <p:txBody>
          <a:bodyPr/>
          <a:lstStyle/>
          <a:p>
            <a:r>
              <a:rPr lang="en-US" dirty="0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3B888-BE1A-4657-B4D0-BD07631F2675}"/>
              </a:ext>
            </a:extLst>
          </p:cNvPr>
          <p:cNvSpPr txBox="1"/>
          <p:nvPr/>
        </p:nvSpPr>
        <p:spPr>
          <a:xfrm>
            <a:off x="400050" y="5297269"/>
            <a:ext cx="5695950" cy="646331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Emittance growth is a major problem that must be solved in order for plasma-based accelerators to be useful.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6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8B691-CBD6-47D9-907B-F98859B14CDB}"/>
              </a:ext>
            </a:extLst>
          </p:cNvPr>
          <p:cNvGrpSpPr>
            <a:grpSpLocks noChangeAspect="1"/>
          </p:cNvGrpSpPr>
          <p:nvPr/>
        </p:nvGrpSpPr>
        <p:grpSpPr>
          <a:xfrm>
            <a:off x="5601912" y="703356"/>
            <a:ext cx="7208253" cy="2636744"/>
            <a:chOff x="-179290" y="2241057"/>
            <a:chExt cx="7519455" cy="2750580"/>
          </a:xfrm>
        </p:grpSpPr>
        <p:pic>
          <p:nvPicPr>
            <p:cNvPr id="14" name="Content Placeholder 9">
              <a:extLst>
                <a:ext uri="{FF2B5EF4-FFF2-40B4-BE49-F238E27FC236}">
                  <a16:creationId xmlns:a16="http://schemas.microsoft.com/office/drawing/2014/main" id="{ED1091F4-2381-454A-9519-B097FFDB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79290" y="2306119"/>
              <a:ext cx="7519455" cy="268551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809FAD-7123-48D3-83CC-220CA6DBF321}"/>
                </a:ext>
              </a:extLst>
            </p:cNvPr>
            <p:cNvSpPr txBox="1"/>
            <p:nvPr/>
          </p:nvSpPr>
          <p:spPr>
            <a:xfrm>
              <a:off x="2753109" y="2241057"/>
              <a:ext cx="2105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Witness beam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242FA2-369C-465E-8E96-F962167E97D2}"/>
                </a:ext>
              </a:extLst>
            </p:cNvPr>
            <p:cNvSpPr txBox="1"/>
            <p:nvPr/>
          </p:nvSpPr>
          <p:spPr>
            <a:xfrm>
              <a:off x="4697387" y="2248857"/>
              <a:ext cx="2105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Drive beam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393FF8-36BC-4BCB-86A0-0A48975AA157}"/>
                </a:ext>
              </a:extLst>
            </p:cNvPr>
            <p:cNvSpPr txBox="1"/>
            <p:nvPr/>
          </p:nvSpPr>
          <p:spPr>
            <a:xfrm>
              <a:off x="3480796" y="4301550"/>
              <a:ext cx="2105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Plasma ramp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4A7D62-068B-4036-838E-6F234ED564AB}"/>
                </a:ext>
              </a:extLst>
            </p:cNvPr>
            <p:cNvSpPr txBox="1"/>
            <p:nvPr/>
          </p:nvSpPr>
          <p:spPr>
            <a:xfrm>
              <a:off x="1109893" y="3317785"/>
              <a:ext cx="2105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Beam envelope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BF7409-3130-4912-8E98-AC1D9ED0AD8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577797" y="4372938"/>
              <a:ext cx="1046677" cy="235948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A53BDD-2940-45AA-B9FE-46500D43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83FC04-31B6-40F7-A663-CD228ADB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60F555-9C30-4F9F-9DE6-6980A529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Chromatic Emittance Growth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0ED8F100-E475-42E8-8DD3-75B1B0555097}"/>
              </a:ext>
            </a:extLst>
          </p:cNvPr>
          <p:cNvSpPr txBox="1">
            <a:spLocks/>
          </p:cNvSpPr>
          <p:nvPr/>
        </p:nvSpPr>
        <p:spPr>
          <a:xfrm>
            <a:off x="838200" y="914400"/>
            <a:ext cx="54356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Mismatch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Beam divergence is not matched to focusing in plasma.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Typically results from limitations in magnetic focusing system.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Plasma ramp focuses beam to matched size.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Transverse offset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If the witness beam is transversely offset with respect to the drive beam it will oscillate.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Energy spread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Changes in the longitudinal phase space can change the rate of emittance growth.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8DEAC-3F9B-4FAC-9017-088259004940}"/>
              </a:ext>
            </a:extLst>
          </p:cNvPr>
          <p:cNvSpPr txBox="1"/>
          <p:nvPr/>
        </p:nvSpPr>
        <p:spPr>
          <a:xfrm>
            <a:off x="2474572" y="5520942"/>
            <a:ext cx="7598456" cy="923330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How does energy gain and the plasma density profile effect emittance growth?</a:t>
            </a:r>
          </a:p>
          <a:p>
            <a:pPr algn="ctr"/>
            <a:r>
              <a:rPr lang="en-US" dirty="0"/>
              <a:t>How does the emittance grow for a beam that is offset?</a:t>
            </a:r>
          </a:p>
          <a:p>
            <a:pPr algn="ctr"/>
            <a:r>
              <a:rPr lang="en-US" dirty="0"/>
              <a:t>How does the slice emittance evolve?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EB024-C52C-4DD9-BB54-7AE8AAC9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52" y="3090059"/>
            <a:ext cx="2937730" cy="2267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9063ED-CA46-421F-95D3-75DE45D16F33}"/>
              </a:ext>
            </a:extLst>
          </p:cNvPr>
          <p:cNvSpPr txBox="1"/>
          <p:nvPr/>
        </p:nvSpPr>
        <p:spPr>
          <a:xfrm>
            <a:off x="9422009" y="4062317"/>
            <a:ext cx="249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Lindstrom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IPAC Prec. 2016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A4BDA-4A5B-44CF-BC1B-BA3C11D3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10CE-29CB-4CF0-A843-4E916AC6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DBA09-5EEF-498C-9825-6A299DD1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Evolution in a Typical Plasma Stage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D01E8A2-C1FA-47F3-AACE-935C243A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6" y="1021068"/>
            <a:ext cx="7369076" cy="5466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D4BC1F-A550-4BBD-85FA-C6878744E18B}"/>
              </a:ext>
            </a:extLst>
          </p:cNvPr>
          <p:cNvSpPr txBox="1"/>
          <p:nvPr/>
        </p:nvSpPr>
        <p:spPr>
          <a:xfrm>
            <a:off x="7651045" y="5197180"/>
            <a:ext cx="4376401" cy="923330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can calculate the full beam evolution, including in adiabatic ramps, analytically.</a:t>
            </a:r>
          </a:p>
          <a:p>
            <a:pPr algn="ctr"/>
            <a:r>
              <a:rPr lang="en-US" dirty="0"/>
              <a:t>(emittance and moments)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C925C25-9B95-46F2-B2B4-712D78AEB43E}"/>
              </a:ext>
            </a:extLst>
          </p:cNvPr>
          <p:cNvSpPr txBox="1">
            <a:spLocks/>
          </p:cNvSpPr>
          <p:nvPr/>
        </p:nvSpPr>
        <p:spPr>
          <a:xfrm>
            <a:off x="7761982" y="1044887"/>
            <a:ext cx="4154526" cy="41414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Beam is initially mismatched to the ramp.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Assumed a simple energy gain model that varies with density and longitudinal slice.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Ramps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Entrance ramp focuses beam.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Exit ramp reduces beam divergence.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Bulk Plasma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The beam is accelerated and undergoes adiabatic dampening.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5E655-C5D4-4AF0-8DA1-2F1AA50ADD16}"/>
              </a:ext>
            </a:extLst>
          </p:cNvPr>
          <p:cNvSpPr txBox="1"/>
          <p:nvPr/>
        </p:nvSpPr>
        <p:spPr>
          <a:xfrm rot="16200000">
            <a:off x="-177928" y="2178844"/>
            <a:ext cx="102425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Spot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D63335-E3B5-4BB0-A8A1-98B3CCB64B66}"/>
              </a:ext>
            </a:extLst>
          </p:cNvPr>
          <p:cNvSpPr txBox="1"/>
          <p:nvPr/>
        </p:nvSpPr>
        <p:spPr>
          <a:xfrm rot="16200000">
            <a:off x="-266846" y="4413763"/>
            <a:ext cx="123213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Divergence</a:t>
            </a:r>
          </a:p>
        </p:txBody>
      </p:sp>
    </p:spTree>
    <p:extLst>
      <p:ext uri="{BB962C8B-B14F-4D97-AF65-F5344CB8AC3E}">
        <p14:creationId xmlns:p14="http://schemas.microsoft.com/office/powerpoint/2010/main" val="96391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A4BDA-4A5B-44CF-BC1B-BA3C11D3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10CE-29CB-4CF0-A843-4E916AC6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DBA09-5EEF-498C-9825-6A299DD1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Evolution in a Typical Plasma Stage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4BC1F-A550-4BBD-85FA-C6878744E18B}"/>
              </a:ext>
            </a:extLst>
          </p:cNvPr>
          <p:cNvSpPr txBox="1"/>
          <p:nvPr/>
        </p:nvSpPr>
        <p:spPr>
          <a:xfrm>
            <a:off x="2283472" y="5616991"/>
            <a:ext cx="7625048" cy="646331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these ramps focus the same amount!</a:t>
            </a:r>
          </a:p>
          <a:p>
            <a:pPr algn="ctr"/>
            <a:r>
              <a:rPr lang="en-US" dirty="0"/>
              <a:t>Ramps are best described by the amount of focusing and the integral.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89D35-444A-4B2F-96E6-8300F33A455C}"/>
              </a:ext>
            </a:extLst>
          </p:cNvPr>
          <p:cNvGrpSpPr/>
          <p:nvPr/>
        </p:nvGrpSpPr>
        <p:grpSpPr>
          <a:xfrm>
            <a:off x="1292457" y="761425"/>
            <a:ext cx="9607081" cy="4276149"/>
            <a:chOff x="1292457" y="761425"/>
            <a:chExt cx="9607081" cy="42761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145C30-3AC0-44A9-8B6B-BC8C4CEE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292457" y="761425"/>
              <a:ext cx="9607081" cy="427614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CCCF6F-F5EF-4ABC-8066-D968A2213406}"/>
                </a:ext>
              </a:extLst>
            </p:cNvPr>
            <p:cNvSpPr/>
            <p:nvPr/>
          </p:nvSpPr>
          <p:spPr>
            <a:xfrm>
              <a:off x="3607592" y="1324240"/>
              <a:ext cx="2100263" cy="1085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21D193-4057-446E-BC4E-68C9A3EB83E7}"/>
                </a:ext>
              </a:extLst>
            </p:cNvPr>
            <p:cNvSpPr/>
            <p:nvPr/>
          </p:nvSpPr>
          <p:spPr>
            <a:xfrm>
              <a:off x="3014662" y="1911186"/>
              <a:ext cx="85725" cy="172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29003B-AF9B-41C9-99FC-C716259011DA}"/>
                </a:ext>
              </a:extLst>
            </p:cNvPr>
            <p:cNvSpPr/>
            <p:nvPr/>
          </p:nvSpPr>
          <p:spPr>
            <a:xfrm>
              <a:off x="3252787" y="1494467"/>
              <a:ext cx="85725" cy="172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FAF624BC-0080-4608-A92B-D1786663328D}"/>
              </a:ext>
            </a:extLst>
          </p:cNvPr>
          <p:cNvSpPr txBox="1">
            <a:spLocks/>
          </p:cNvSpPr>
          <p:nvPr/>
        </p:nvSpPr>
        <p:spPr>
          <a:xfrm>
            <a:off x="1987038" y="4746239"/>
            <a:ext cx="8217916" cy="6463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The integral of the plasma density (shaded area) determines how much emittance growth and energy spread there is in the ramp. </a:t>
            </a:r>
          </a:p>
        </p:txBody>
      </p:sp>
    </p:spTree>
    <p:extLst>
      <p:ext uri="{BB962C8B-B14F-4D97-AF65-F5344CB8AC3E}">
        <p14:creationId xmlns:p14="http://schemas.microsoft.com/office/powerpoint/2010/main" val="367696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A1EBD01B-8871-4812-9C54-97C83EBCD601}"/>
              </a:ext>
            </a:extLst>
          </p:cNvPr>
          <p:cNvSpPr txBox="1">
            <a:spLocks/>
          </p:cNvSpPr>
          <p:nvPr/>
        </p:nvSpPr>
        <p:spPr>
          <a:xfrm>
            <a:off x="1987040" y="3714358"/>
            <a:ext cx="8217916" cy="3781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The evolution of the emittance is described by: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65D141-05D5-4D16-80CF-A365BD98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8387C-22B9-47F5-955B-3BDC43C81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283D4-A63F-4323-8F95-9818CB3F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Evolution Through a Plasma Stage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D6A3C4-7F0A-4232-8F0F-4B0045B7646F}"/>
              </a:ext>
            </a:extLst>
          </p:cNvPr>
          <p:cNvSpPr txBox="1"/>
          <p:nvPr/>
        </p:nvSpPr>
        <p:spPr>
          <a:xfrm>
            <a:off x="3248024" y="1046537"/>
            <a:ext cx="5695950" cy="369332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Saturated emittance is the sum of the mismatch and offset: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B345E1-EB8F-4E72-946D-8F1F333F2411}"/>
              </a:ext>
            </a:extLst>
          </p:cNvPr>
          <p:cNvGrpSpPr/>
          <p:nvPr/>
        </p:nvGrpSpPr>
        <p:grpSpPr>
          <a:xfrm>
            <a:off x="2094484" y="1607243"/>
            <a:ext cx="8003031" cy="1293301"/>
            <a:chOff x="1812755" y="2115355"/>
            <a:chExt cx="8003031" cy="12933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ECE604-2348-43AC-B0BB-C85AD87FDE9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812755" y="2115355"/>
              <a:ext cx="8003031" cy="556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D6532-D922-4A79-9C16-D12DF21B2A3F}"/>
                </a:ext>
              </a:extLst>
            </p:cNvPr>
            <p:cNvSpPr txBox="1"/>
            <p:nvPr/>
          </p:nvSpPr>
          <p:spPr>
            <a:xfrm>
              <a:off x="4703197" y="3039324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Mismatch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2E2EDD-381A-4DD9-A792-77E098B3EE9E}"/>
                </a:ext>
              </a:extLst>
            </p:cNvPr>
            <p:cNvSpPr txBox="1"/>
            <p:nvPr/>
          </p:nvSpPr>
          <p:spPr>
            <a:xfrm>
              <a:off x="7242078" y="3039324"/>
              <a:ext cx="1766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Transverse offset</a:t>
              </a:r>
            </a:p>
          </p:txBody>
        </p:sp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E7B2B053-A9B3-46F1-89FC-FB8D915A3B7D}"/>
                </a:ext>
              </a:extLst>
            </p:cNvPr>
            <p:cNvSpPr/>
            <p:nvPr/>
          </p:nvSpPr>
          <p:spPr>
            <a:xfrm rot="16200000">
              <a:off x="5144434" y="1678915"/>
              <a:ext cx="228600" cy="2333625"/>
            </a:xfrm>
            <a:prstGeom prst="leftBrace">
              <a:avLst>
                <a:gd name="adj1" fmla="val 158333"/>
                <a:gd name="adj2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7619AFB4-1B01-4B44-93BB-B4001E79641E}"/>
                </a:ext>
              </a:extLst>
            </p:cNvPr>
            <p:cNvSpPr/>
            <p:nvPr/>
          </p:nvSpPr>
          <p:spPr>
            <a:xfrm rot="16200000">
              <a:off x="8011225" y="1295783"/>
              <a:ext cx="228600" cy="3095154"/>
            </a:xfrm>
            <a:prstGeom prst="leftBrace">
              <a:avLst>
                <a:gd name="adj1" fmla="val 158333"/>
                <a:gd name="adj2" fmla="val 50000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780152-AE33-421B-84EC-07721D01E957}"/>
              </a:ext>
            </a:extLst>
          </p:cNvPr>
          <p:cNvCxnSpPr>
            <a:cxnSpLocks/>
          </p:cNvCxnSpPr>
          <p:nvPr/>
        </p:nvCxnSpPr>
        <p:spPr>
          <a:xfrm>
            <a:off x="523874" y="3429000"/>
            <a:ext cx="111442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7CC6CC-0F26-4DA2-892A-A43A39C81CBC}"/>
              </a:ext>
            </a:extLst>
          </p:cNvPr>
          <p:cNvGrpSpPr/>
          <p:nvPr/>
        </p:nvGrpSpPr>
        <p:grpSpPr>
          <a:xfrm>
            <a:off x="2122071" y="4312582"/>
            <a:ext cx="7947855" cy="1069905"/>
            <a:chOff x="2122071" y="4681938"/>
            <a:chExt cx="7947855" cy="1069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DD2280-D5A8-453B-A7FC-3633D733B22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122071" y="4681938"/>
              <a:ext cx="7947855" cy="484090"/>
            </a:xfrm>
            <a:prstGeom prst="rect">
              <a:avLst/>
            </a:prstGeom>
          </p:spPr>
        </p:pic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BCAEF2CC-DBF2-44B4-8CFA-30845AD43F65}"/>
                </a:ext>
              </a:extLst>
            </p:cNvPr>
            <p:cNvSpPr/>
            <p:nvPr/>
          </p:nvSpPr>
          <p:spPr>
            <a:xfrm rot="16200000">
              <a:off x="3933539" y="4426539"/>
              <a:ext cx="150084" cy="1629062"/>
            </a:xfrm>
            <a:prstGeom prst="leftBrace">
              <a:avLst>
                <a:gd name="adj1" fmla="val 158333"/>
                <a:gd name="adj2" fmla="val 50000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79AAB6-0677-4B0F-8E42-210E8EA2E3AF}"/>
                </a:ext>
              </a:extLst>
            </p:cNvPr>
            <p:cNvSpPr txBox="1"/>
            <p:nvPr/>
          </p:nvSpPr>
          <p:spPr>
            <a:xfrm>
              <a:off x="3453044" y="5382511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Mismatch</a:t>
              </a: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6E7AC05A-2385-45AD-A22A-D9781203CA9F}"/>
                </a:ext>
              </a:extLst>
            </p:cNvPr>
            <p:cNvSpPr/>
            <p:nvPr/>
          </p:nvSpPr>
          <p:spPr>
            <a:xfrm rot="16200000">
              <a:off x="7952880" y="3852420"/>
              <a:ext cx="184185" cy="2743200"/>
            </a:xfrm>
            <a:prstGeom prst="leftBrace">
              <a:avLst>
                <a:gd name="adj1" fmla="val 158333"/>
                <a:gd name="adj2" fmla="val 50000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346721-3159-4412-AD15-5F267BC08742}"/>
                </a:ext>
              </a:extLst>
            </p:cNvPr>
            <p:cNvSpPr txBox="1"/>
            <p:nvPr/>
          </p:nvSpPr>
          <p:spPr>
            <a:xfrm>
              <a:off x="7161525" y="5381105"/>
              <a:ext cx="1766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Transverse offset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1F55EAF-FD77-4FCB-B39F-BAAA068A32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22071" y="5984992"/>
            <a:ext cx="102275" cy="12574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D9DA780-AD7E-45D0-9F8A-444BC51E4A6A}"/>
              </a:ext>
            </a:extLst>
          </p:cNvPr>
          <p:cNvSpPr txBox="1"/>
          <p:nvPr/>
        </p:nvSpPr>
        <p:spPr>
          <a:xfrm>
            <a:off x="2224346" y="5835831"/>
            <a:ext cx="290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dependence comes from: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9E96F4A-AB42-45D9-B602-967E04D31F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21423" y="6205163"/>
            <a:ext cx="1884841" cy="2277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7840587-F7EA-4F77-9F76-5E50FC7A48FD}"/>
              </a:ext>
            </a:extLst>
          </p:cNvPr>
          <p:cNvSpPr txBox="1"/>
          <p:nvPr/>
        </p:nvSpPr>
        <p:spPr>
          <a:xfrm>
            <a:off x="4985102" y="6038152"/>
            <a:ext cx="502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of the Fourier transform of 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A2F20BC-3012-49FB-A2BD-5C6D74DED4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709921" y="6117090"/>
            <a:ext cx="510306" cy="2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3B85-F8AE-945E-2994-6FAF40656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 Size Variation Across the Energy Slices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95D9A-1AA8-6481-8E65-6300EF82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5470A-2570-D863-3EDD-3AED7EE73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3A70FD40-AC64-395F-296A-931E661DB9CC}"/>
              </a:ext>
            </a:extLst>
          </p:cNvPr>
          <p:cNvSpPr txBox="1">
            <a:spLocks/>
          </p:cNvSpPr>
          <p:nvPr/>
        </p:nvSpPr>
        <p:spPr>
          <a:xfrm>
            <a:off x="208920" y="3749943"/>
            <a:ext cx="6019802" cy="19462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Two cases:</a:t>
            </a:r>
          </a:p>
          <a:p>
            <a:r>
              <a:rPr lang="en-US" sz="1800" dirty="0"/>
              <a:t>Beam has too little current – longitudinal field is linear.</a:t>
            </a:r>
          </a:p>
          <a:p>
            <a:r>
              <a:rPr lang="en-US" sz="1800" dirty="0"/>
              <a:t>Beam has too much current – longitudinal field is quadratic.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7C892D-3B4E-443E-1ABE-FA1A5B99191A}"/>
              </a:ext>
            </a:extLst>
          </p:cNvPr>
          <p:cNvGrpSpPr/>
          <p:nvPr/>
        </p:nvGrpSpPr>
        <p:grpSpPr>
          <a:xfrm>
            <a:off x="71438" y="877987"/>
            <a:ext cx="5693230" cy="2871956"/>
            <a:chOff x="-1" y="877987"/>
            <a:chExt cx="5693230" cy="2871956"/>
          </a:xfrm>
        </p:grpSpPr>
        <p:pic>
          <p:nvPicPr>
            <p:cNvPr id="8" name="Picture 7" descr="Chart, line chart&#10;&#10;Description automatically generated">
              <a:extLst>
                <a:ext uri="{FF2B5EF4-FFF2-40B4-BE49-F238E27FC236}">
                  <a16:creationId xmlns:a16="http://schemas.microsoft.com/office/drawing/2014/main" id="{4AD399B7-DD81-F39E-02AB-13B581332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877987"/>
              <a:ext cx="5693230" cy="28719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AFDA2A-C2E8-328B-3FA4-2DA94A9688D7}"/>
                </a:ext>
              </a:extLst>
            </p:cNvPr>
            <p:cNvSpPr/>
            <p:nvPr/>
          </p:nvSpPr>
          <p:spPr>
            <a:xfrm>
              <a:off x="838200" y="1578769"/>
              <a:ext cx="1126331" cy="385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76F203-1551-D70D-1D44-17D66765FC99}"/>
                </a:ext>
              </a:extLst>
            </p:cNvPr>
            <p:cNvSpPr/>
            <p:nvPr/>
          </p:nvSpPr>
          <p:spPr>
            <a:xfrm>
              <a:off x="3218821" y="1578769"/>
              <a:ext cx="1317460" cy="385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022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5FD31DA-13B7-4D3B-85F5-F6346E92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722" y="736517"/>
            <a:ext cx="5889171" cy="611635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A4BDA-4A5B-44CF-BC1B-BA3C11D3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10CE-29CB-4CF0-A843-4E916AC6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DBA09-5EEF-498C-9825-6A299DD1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 Size Variation Across the Energy Slices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EA953A-DA5F-471E-A416-BED3E34CF186}"/>
              </a:ext>
            </a:extLst>
          </p:cNvPr>
          <p:cNvSpPr txBox="1"/>
          <p:nvPr/>
        </p:nvSpPr>
        <p:spPr>
          <a:xfrm>
            <a:off x="275491" y="5381655"/>
            <a:ext cx="5889171" cy="646331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Different energy slices will come out with different spot sizes, divergences, and emittance depending on the wake loading.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22C8CF-DF08-4784-93EF-105A57587172}"/>
              </a:ext>
            </a:extLst>
          </p:cNvPr>
          <p:cNvSpPr txBox="1">
            <a:spLocks/>
          </p:cNvSpPr>
          <p:nvPr/>
        </p:nvSpPr>
        <p:spPr>
          <a:xfrm>
            <a:off x="208920" y="3749943"/>
            <a:ext cx="6019802" cy="19462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Two cases:</a:t>
            </a:r>
          </a:p>
          <a:p>
            <a:r>
              <a:rPr lang="en-US" sz="1800" dirty="0"/>
              <a:t>Beam has too little current – longitudinal field is linear.</a:t>
            </a:r>
          </a:p>
          <a:p>
            <a:r>
              <a:rPr lang="en-US" sz="1800" dirty="0"/>
              <a:t>Beam has too much current – longitudinal field is quadratic.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98EEC5-26E0-4834-8340-EB80DAE26AB4}"/>
              </a:ext>
            </a:extLst>
          </p:cNvPr>
          <p:cNvGrpSpPr/>
          <p:nvPr/>
        </p:nvGrpSpPr>
        <p:grpSpPr>
          <a:xfrm>
            <a:off x="71438" y="877987"/>
            <a:ext cx="5693230" cy="2871956"/>
            <a:chOff x="-1" y="877987"/>
            <a:chExt cx="5693230" cy="2871956"/>
          </a:xfrm>
        </p:grpSpPr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9521A4D1-DD91-412B-B02D-6717B3C7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877987"/>
              <a:ext cx="5693230" cy="287195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78913C-E62D-44C4-B81F-9948A670326E}"/>
                </a:ext>
              </a:extLst>
            </p:cNvPr>
            <p:cNvSpPr/>
            <p:nvPr/>
          </p:nvSpPr>
          <p:spPr>
            <a:xfrm>
              <a:off x="838200" y="1578769"/>
              <a:ext cx="1126331" cy="385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7B39B7-280E-49CD-8A8B-95A85BC0B721}"/>
                </a:ext>
              </a:extLst>
            </p:cNvPr>
            <p:cNvSpPr/>
            <p:nvPr/>
          </p:nvSpPr>
          <p:spPr>
            <a:xfrm>
              <a:off x="3218821" y="1578769"/>
              <a:ext cx="1317460" cy="385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61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A4BDA-4A5B-44CF-BC1B-BA3C11D3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Robert Ariniello – An Analytic Theory of Chromatic Emittance Growth in a Plasma Wakefield Accelerator – AAC, November 7-11, 2022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710CE-29CB-4CF0-A843-4E916AC6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EDBA09-5EEF-498C-9825-6A299DD1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the Different Emittances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9C8A9CE-45A5-4069-A79B-2442CD54E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183" y="740481"/>
            <a:ext cx="8897817" cy="5280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B071C-CE19-4001-B030-4468C331A4BC}"/>
              </a:ext>
            </a:extLst>
          </p:cNvPr>
          <p:cNvSpPr txBox="1"/>
          <p:nvPr/>
        </p:nvSpPr>
        <p:spPr>
          <a:xfrm>
            <a:off x="595993" y="5678976"/>
            <a:ext cx="6338207" cy="369332"/>
          </a:xfrm>
          <a:prstGeom prst="rect">
            <a:avLst/>
          </a:prstGeom>
          <a:gradFill flip="none" rotWithShape="1">
            <a:gsLst>
              <a:gs pos="0">
                <a:srgbClr val="CCB567">
                  <a:tint val="66000"/>
                  <a:satMod val="160000"/>
                </a:srgbClr>
              </a:gs>
              <a:gs pos="50000">
                <a:srgbClr val="CCB567">
                  <a:tint val="44500"/>
                  <a:satMod val="160000"/>
                </a:srgbClr>
              </a:gs>
              <a:gs pos="100000">
                <a:srgbClr val="CCB567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CCB56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Projected emittance &gt; longitudinal slice emittance &gt; energy slice.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3C3588FF-D272-404F-BD57-94B6AD36DA01}"/>
              </a:ext>
            </a:extLst>
          </p:cNvPr>
          <p:cNvSpPr txBox="1">
            <a:spLocks/>
          </p:cNvSpPr>
          <p:nvPr/>
        </p:nvSpPr>
        <p:spPr>
          <a:xfrm>
            <a:off x="171288" y="1098136"/>
            <a:ext cx="3486312" cy="41414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Energy slice emittance grows because particles mix between energy slices.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Occurs if the wake is not perfectly loaded.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Saturation Lengths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Dotted lines are analytic saturation lengths.</a:t>
            </a:r>
          </a:p>
        </p:txBody>
      </p:sp>
    </p:spTree>
    <p:extLst>
      <p:ext uri="{BB962C8B-B14F-4D97-AF65-F5344CB8AC3E}">
        <p14:creationId xmlns:p14="http://schemas.microsoft.com/office/powerpoint/2010/main" val="38458221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0.2905"/>
  <p:tag name="ORIGINALWIDTH" val="1113.155"/>
  <p:tag name="LATEXADDIN" val="\documentclass{article}&#10;\usepackage{amsmath}&#10;\pagestyle{empty}&#10;\newcommand{\abs}[1]{\left| #1 \right|}&#10;\begin{document}&#10;&#10;\begin{equation*}&#10;x''+\frac{\gamma_b'}{\gamma_b}x'+k_{\beta}^2x=0&#10;\end{equation*}&#10;&#10;\end{document}"/>
  <p:tag name="IGUANATEXSIZE" val="22"/>
  <p:tag name="IGUANATEXCURSOR" val="172"/>
  <p:tag name="TRANSPARENCY" val="True"/>
  <p:tag name="FILENAME" val=""/>
  <p:tag name="LATEXENGINEID" val="1"/>
  <p:tag name="TEMPFOLDER" val="c:\Temp\"/>
  <p:tag name="LATEXFORMHEIGHT" val="312"/>
  <p:tag name="LATEXFORMWIDTH" val="1096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634.5886"/>
  <p:tag name="LATEXADDIN" val="\documentclass{article}&#10;\usepackage{amsmath}&#10;\pagestyle{empty}&#10;\newcommand{\abs}[1]{\left| #1 \right|}&#10;\begin{document}&#10;&#10;\begin{equation*}&#10;k_\beta\propto1/\sqrt{\gamma_b}&#10;\end{equation*}&#10;&#10;\end{document}"/>
  <p:tag name="IGUANATEXSIZE" val="22"/>
  <p:tag name="IGUANATEXCURSOR" val="170"/>
  <p:tag name="TRANSPARENCY" val="True"/>
  <p:tag name="FILENAME" val=""/>
  <p:tag name="LATEXENGINEID" val="1"/>
  <p:tag name="TEMPFOLDER" val="C:\Users\Robert\AppData\Local\Temp\"/>
  <p:tag name="LATEXFORMHEIGHT" val="312"/>
  <p:tag name="LATEXFORMWIDTH" val="1096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572.3298"/>
  <p:tag name="LATEXADDIN" val="\documentclass{article}&#10;\usepackage{amsmath}&#10;\pagestyle{empty}&#10;\newcommand{\abs}[1]{\left| #1 \right|}&#10;\begin{document}&#10;&#10;\begin{equation*}&#10;\beta_m=1/k_\beta&#10;\end{equation*}&#10;&#10;\end{document}"/>
  <p:tag name="IGUANATEXSIZE" val="18"/>
  <p:tag name="IGUANATEXCURSOR" val="149"/>
  <p:tag name="TRANSPARENCY" val="True"/>
  <p:tag name="FILENAME" val=""/>
  <p:tag name="LATEXENGINEID" val="1"/>
  <p:tag name="TEMPFOLDER" val="C:\Users\Robert\AppData\Local\Temp\"/>
  <p:tag name="LATEXFORMHEIGHT" val="312"/>
  <p:tag name="LATEXFORMWIDTH" val="1096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45.75638"/>
  <p:tag name="LATEXADDIN" val="\documentclass{article}&#10;\usepackage{amsmath}&#10;\pagestyle{empty}&#10;\begin{document}&#10;&#10;\begin{equation*}&#10;s&#10;\end{equation*}&#10;&#10;&#10;\end{document}"/>
  <p:tag name="IGUANATEXSIZE" val="22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030.644"/>
  <p:tag name="LATEXADDIN" val="\documentclass{article}&#10;\usepackage{amsmath}&#10;\pagestyle{empty}&#10;\begin{document}&#10;&#10;\begin{equation*}&#10;H(\omega)\rightarrow H(s, \omega(s))&#10;\end{equation*}&#10;&#10;&#10;\end{document}"/>
  <p:tag name="IGUANATEXSIZE" val="18"/>
  <p:tag name="IGUANATEXCURSOR" val="1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279.039"/>
  <p:tag name="LATEXADDIN" val="\documentclass{article}&#10;\usepackage{amsmath}&#10;\pagestyle{empty}&#10;\begin{document}&#10;&#10;\begin{equation*}&#10;f_\phi(\phi)&#10;\end{equation*}&#10;&#10;&#10;\end{document}"/>
  <p:tag name="IGUANATEXSIZE" val="18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4889.182"/>
  <p:tag name="LATEXADDIN" val="\documentclass{article}&#10;\usepackage{amsmath}&#10;\pagestyle{empty}&#10;\begin{document}&#10;&#10;\begin{equation*}&#10;\epsilon_n=\epsilon_{nsat}\sqrt{1-\frac{b_1^2+b_2^2}{a^2}H^2(2\omega)&#10;-\frac{1}{a^2}\left\{a\left(d_1^2+d_2^2\right)&#10;-\left[b_1\left(d_1^2-d_2^2\right)&#10;+2b_2d_1d_2\right]H(2\omega)\right\}H^2(\omega)}.&#10;\end{equation*}&#10;&#10;&#10;\end{document}"/>
  <p:tag name="IGUANATEXSIZE" val="16"/>
  <p:tag name="IGUANATEXCURSOR" val="3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5425"/>
  <p:tag name="ORIGINALWIDTH" val="4376.111"/>
  <p:tag name="LATEXADDIN" val="\documentclass{article}&#10;\usepackage{amsmath}&#10;\pagestyle{empty}&#10;\begin{document}&#10;&#10;\begin{equation*}&#10;\epsilon_{nsat} =\epsilon_{n0}\sqrt{1+\sigma_\delta^2}\frac{1}{2}\bigg(\beta_0\gamma_{m0}+\gamma_0\beta_{m0}-2\alpha_0\alpha_{m0}+\frac{\Delta x^2}{\beta_{m0}\epsilon_0}+\Delta x'^2\frac{\beta_{m0}}{\epsilon_0}+\Delta x\Delta x'\frac{\alpha_{m0}}{\epsilon_0}\bigg)&#10;\end{equation*}&#10;&#10;&#10;\end{document}"/>
  <p:tag name="IGUANATEXSIZE" val="18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8721</TotalTime>
  <Words>895</Words>
  <Application>Microsoft Office PowerPoint</Application>
  <PresentationFormat>Widescreen</PresentationFormat>
  <Paragraphs>118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An Analytic Theory of Chromatic Emittance Growth in a Plasma Wakefield Accelerator</vt:lpstr>
      <vt:lpstr>Chromatic Emittance Growth in a Plasma</vt:lpstr>
      <vt:lpstr>Causes of Chromatic Emittance Growth</vt:lpstr>
      <vt:lpstr>Beam Evolution in a Typical Plasma Stage</vt:lpstr>
      <vt:lpstr>Beam Evolution in a Typical Plasma Stage</vt:lpstr>
      <vt:lpstr>Emittance Evolution Through a Plasma Stage</vt:lpstr>
      <vt:lpstr>Spot Size Variation Across the Energy Slices</vt:lpstr>
      <vt:lpstr>Spot Size Variation Across the Energy Slices</vt:lpstr>
      <vt:lpstr>Comparison of the Different Emittances</vt:lpstr>
      <vt:lpstr>Summary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Kubie</dc:creator>
  <cp:lastModifiedBy>robert.ariniello@gmail.com</cp:lastModifiedBy>
  <cp:revision>559</cp:revision>
  <dcterms:created xsi:type="dcterms:W3CDTF">2016-01-26T18:12:20Z</dcterms:created>
  <dcterms:modified xsi:type="dcterms:W3CDTF">2022-11-10T14:32:14Z</dcterms:modified>
</cp:coreProperties>
</file>