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8"/>
  </p:notesMasterIdLst>
  <p:sldIdLst>
    <p:sldId id="256" r:id="rId5"/>
    <p:sldId id="280" r:id="rId6"/>
    <p:sldId id="259" r:id="rId7"/>
    <p:sldId id="260" r:id="rId8"/>
    <p:sldId id="261" r:id="rId9"/>
    <p:sldId id="262" r:id="rId10"/>
    <p:sldId id="273" r:id="rId11"/>
    <p:sldId id="274" r:id="rId12"/>
    <p:sldId id="278" r:id="rId13"/>
    <p:sldId id="263" r:id="rId14"/>
    <p:sldId id="266" r:id="rId15"/>
    <p:sldId id="267" r:id="rId16"/>
    <p:sldId id="265" r:id="rId17"/>
    <p:sldId id="268" r:id="rId18"/>
    <p:sldId id="271" r:id="rId19"/>
    <p:sldId id="275" r:id="rId20"/>
    <p:sldId id="277" r:id="rId21"/>
    <p:sldId id="836" r:id="rId22"/>
    <p:sldId id="269" r:id="rId23"/>
    <p:sldId id="270" r:id="rId24"/>
    <p:sldId id="272" r:id="rId25"/>
    <p:sldId id="279" r:id="rId26"/>
    <p:sldId id="83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75" d="100"/>
          <a:sy n="75" d="100"/>
        </p:scale>
        <p:origin x="835"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2DEBE-065F-423C-B70F-6A5B79B76668}"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F990E-43DD-4B00-AE56-7C9043591809}" type="slidenum">
              <a:rPr lang="en-US" smtClean="0"/>
              <a:t>‹#›</a:t>
            </a:fld>
            <a:endParaRPr lang="en-US"/>
          </a:p>
        </p:txBody>
      </p:sp>
    </p:spTree>
    <p:extLst>
      <p:ext uri="{BB962C8B-B14F-4D97-AF65-F5344CB8AC3E}">
        <p14:creationId xmlns:p14="http://schemas.microsoft.com/office/powerpoint/2010/main" val="301423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lstStyle/>
          <a:p>
            <a:r>
              <a:rPr lang="en-US" dirty="0"/>
              <a:t>And that’s what the two main work packages</a:t>
            </a:r>
            <a:r>
              <a:rPr lang="en-US" baseline="0" dirty="0"/>
              <a:t> 3 and 4 are centered on. Work package 3 on experiments with laser-plasma-accelerators at SCAPA at Strathclyde, and work package 4 on experiments with world-leading </a:t>
            </a:r>
            <a:r>
              <a:rPr lang="en-US" baseline="0" dirty="0" err="1"/>
              <a:t>linacs</a:t>
            </a:r>
            <a:r>
              <a:rPr lang="en-US" baseline="0" dirty="0"/>
              <a:t> in the US, Germany and the UK. These work packages 3 and 4 are highly complementary as regards available electron driver energy, stability, repetition rate and synchronization with the plasma photocathode laser. That’s great because it minimizes risks, and at the same time maximizes scientific output and impact of the project. </a:t>
            </a:r>
          </a:p>
          <a:p>
            <a:r>
              <a:rPr lang="en-US" baseline="0" dirty="0"/>
              <a:t>Work package 2, Simulations, will guide experimental work from start to end. Preliminary simulations show that ultrahigh brightness can be produced, and also survives the extraction from the plasma stage and transport to applications. Work package 5 will explore these applications, and will also be an interface to the wider community. </a:t>
            </a:r>
          </a:p>
          <a:p>
            <a:endParaRPr lang="en-US" baseline="0" dirty="0"/>
          </a:p>
          <a:p>
            <a:endParaRPr lang="en-US" baseline="0" dirty="0"/>
          </a:p>
          <a:p>
            <a:endParaRPr lang="en-US" baseline="0" dirty="0"/>
          </a:p>
          <a:p>
            <a:endParaRPr lang="en-US" baseline="0" dirty="0"/>
          </a:p>
          <a:p>
            <a:r>
              <a:rPr lang="en-US" baseline="0" dirty="0"/>
              <a:t>For example, into an FEL </a:t>
            </a:r>
            <a:r>
              <a:rPr lang="en-US" baseline="0" dirty="0" err="1"/>
              <a:t>undulator</a:t>
            </a:r>
            <a:r>
              <a:rPr lang="en-US" baseline="0" dirty="0"/>
              <a:t> setup, where it produces </a:t>
            </a:r>
            <a:r>
              <a:rPr lang="en-US" baseline="0" dirty="0" err="1"/>
              <a:t>ultrabright</a:t>
            </a:r>
            <a:r>
              <a:rPr lang="en-US" baseline="0" dirty="0"/>
              <a:t>, ultrashort coherent photon bursts.</a:t>
            </a:r>
          </a:p>
        </p:txBody>
      </p:sp>
    </p:spTree>
    <p:extLst>
      <p:ext uri="{BB962C8B-B14F-4D97-AF65-F5344CB8AC3E}">
        <p14:creationId xmlns:p14="http://schemas.microsoft.com/office/powerpoint/2010/main" val="332024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305EB-531A-4A5A-9893-58907B00F2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6E9C17-CE4C-4F1B-9BD6-0FD9FA22C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26D6C-9C12-4383-9E7A-55E0900750A7}"/>
              </a:ext>
            </a:extLst>
          </p:cNvPr>
          <p:cNvSpPr>
            <a:spLocks noGrp="1"/>
          </p:cNvSpPr>
          <p:nvPr>
            <p:ph type="dt" sz="half" idx="10"/>
          </p:nvPr>
        </p:nvSpPr>
        <p:spPr/>
        <p:txBody>
          <a:bodyPr/>
          <a:lstStyle/>
          <a:p>
            <a:fld id="{83CB6BA0-7D68-41E4-A7E6-7F358DAE2E51}" type="datetime1">
              <a:rPr lang="en-US" smtClean="0"/>
              <a:t>11/2/2022</a:t>
            </a:fld>
            <a:endParaRPr lang="en-US"/>
          </a:p>
        </p:txBody>
      </p:sp>
      <p:sp>
        <p:nvSpPr>
          <p:cNvPr id="5" name="Footer Placeholder 4">
            <a:extLst>
              <a:ext uri="{FF2B5EF4-FFF2-40B4-BE49-F238E27FC236}">
                <a16:creationId xmlns:a16="http://schemas.microsoft.com/office/drawing/2014/main" id="{BB35FAB5-7294-4A61-92FF-AB2B6599A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55798-4591-498F-A137-52CF47972AB9}"/>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1431966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5D54-9FB2-400A-8122-BDCA9DA314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16C0C-C9A4-408F-A3A2-034ABE7E81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6891A-304A-4202-AF87-18134BADF3AA}"/>
              </a:ext>
            </a:extLst>
          </p:cNvPr>
          <p:cNvSpPr>
            <a:spLocks noGrp="1"/>
          </p:cNvSpPr>
          <p:nvPr>
            <p:ph type="dt" sz="half" idx="10"/>
          </p:nvPr>
        </p:nvSpPr>
        <p:spPr/>
        <p:txBody>
          <a:bodyPr/>
          <a:lstStyle/>
          <a:p>
            <a:fld id="{034C3C76-AB54-47AB-A378-C67FC4948494}" type="datetime1">
              <a:rPr lang="en-US" smtClean="0"/>
              <a:t>11/2/2022</a:t>
            </a:fld>
            <a:endParaRPr lang="en-US"/>
          </a:p>
        </p:txBody>
      </p:sp>
      <p:sp>
        <p:nvSpPr>
          <p:cNvPr id="5" name="Footer Placeholder 4">
            <a:extLst>
              <a:ext uri="{FF2B5EF4-FFF2-40B4-BE49-F238E27FC236}">
                <a16:creationId xmlns:a16="http://schemas.microsoft.com/office/drawing/2014/main" id="{806C5CA8-BF2B-4A19-B8B4-CD185463B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8B324-52F8-4FAD-9D68-41EF8372C99B}"/>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150102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5A377-7EF8-4CE0-B711-6A9D482C96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E78052-CC4E-48F6-933D-A7F61A8D01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A351-98ED-487F-9DE6-7B657CE93001}"/>
              </a:ext>
            </a:extLst>
          </p:cNvPr>
          <p:cNvSpPr>
            <a:spLocks noGrp="1"/>
          </p:cNvSpPr>
          <p:nvPr>
            <p:ph type="dt" sz="half" idx="10"/>
          </p:nvPr>
        </p:nvSpPr>
        <p:spPr/>
        <p:txBody>
          <a:bodyPr/>
          <a:lstStyle/>
          <a:p>
            <a:fld id="{ECCE5D8B-9D95-42A6-9F9E-DC2B2831BBCB}" type="datetime1">
              <a:rPr lang="en-US" smtClean="0"/>
              <a:t>11/2/2022</a:t>
            </a:fld>
            <a:endParaRPr lang="en-US"/>
          </a:p>
        </p:txBody>
      </p:sp>
      <p:sp>
        <p:nvSpPr>
          <p:cNvPr id="5" name="Footer Placeholder 4">
            <a:extLst>
              <a:ext uri="{FF2B5EF4-FFF2-40B4-BE49-F238E27FC236}">
                <a16:creationId xmlns:a16="http://schemas.microsoft.com/office/drawing/2014/main" id="{71D87C1B-FE16-4C36-8F0B-0DEE10526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EE2C9-B209-419F-A614-8D7FE772349F}"/>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293036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60B0-1C4E-4FF4-A57A-131DDBE4BF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D1A101-FEBA-41C6-98B5-9D9407203E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7A217-4F59-4665-9701-4B9F59029362}"/>
              </a:ext>
            </a:extLst>
          </p:cNvPr>
          <p:cNvSpPr>
            <a:spLocks noGrp="1"/>
          </p:cNvSpPr>
          <p:nvPr>
            <p:ph type="dt" sz="half" idx="10"/>
          </p:nvPr>
        </p:nvSpPr>
        <p:spPr/>
        <p:txBody>
          <a:bodyPr/>
          <a:lstStyle/>
          <a:p>
            <a:fld id="{8C032795-A81F-4957-B624-477CA35FBED8}" type="datetime1">
              <a:rPr lang="en-US" smtClean="0"/>
              <a:t>11/2/2022</a:t>
            </a:fld>
            <a:endParaRPr lang="en-US"/>
          </a:p>
        </p:txBody>
      </p:sp>
      <p:sp>
        <p:nvSpPr>
          <p:cNvPr id="5" name="Footer Placeholder 4">
            <a:extLst>
              <a:ext uri="{FF2B5EF4-FFF2-40B4-BE49-F238E27FC236}">
                <a16:creationId xmlns:a16="http://schemas.microsoft.com/office/drawing/2014/main" id="{304CEBAE-F20E-44E5-A279-EE6AABCED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65A39-C80E-4727-A289-0C626E786A78}"/>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334714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C455-3C8B-4DB0-A5F9-46953844E0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57E402-3E9C-40CE-B8A4-69E71C8043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A0A67C-63BF-4839-B580-D1E85D1A96E4}"/>
              </a:ext>
            </a:extLst>
          </p:cNvPr>
          <p:cNvSpPr>
            <a:spLocks noGrp="1"/>
          </p:cNvSpPr>
          <p:nvPr>
            <p:ph type="dt" sz="half" idx="10"/>
          </p:nvPr>
        </p:nvSpPr>
        <p:spPr/>
        <p:txBody>
          <a:bodyPr/>
          <a:lstStyle/>
          <a:p>
            <a:fld id="{D3A2BAEB-B231-4478-BAC5-1F61B2FF27DD}" type="datetime1">
              <a:rPr lang="en-US" smtClean="0"/>
              <a:t>11/2/2022</a:t>
            </a:fld>
            <a:endParaRPr lang="en-US"/>
          </a:p>
        </p:txBody>
      </p:sp>
      <p:sp>
        <p:nvSpPr>
          <p:cNvPr id="5" name="Footer Placeholder 4">
            <a:extLst>
              <a:ext uri="{FF2B5EF4-FFF2-40B4-BE49-F238E27FC236}">
                <a16:creationId xmlns:a16="http://schemas.microsoft.com/office/drawing/2014/main" id="{1FCF62DE-53B6-4028-9401-1B593DFBF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3F7F4-DA27-495B-A8B8-B01D8353B238}"/>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11639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79B5-DA6E-4F0B-92D7-2A991A9406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9A777-3003-4E81-A42F-4C6504F68F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7783B9-4DB9-4327-A38A-CA85E47A6B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50D585-3AA9-443D-9C1B-A59387D1AE4E}"/>
              </a:ext>
            </a:extLst>
          </p:cNvPr>
          <p:cNvSpPr>
            <a:spLocks noGrp="1"/>
          </p:cNvSpPr>
          <p:nvPr>
            <p:ph type="dt" sz="half" idx="10"/>
          </p:nvPr>
        </p:nvSpPr>
        <p:spPr/>
        <p:txBody>
          <a:bodyPr/>
          <a:lstStyle/>
          <a:p>
            <a:fld id="{9A6E1DA2-A475-4714-B059-964A07A820FF}" type="datetime1">
              <a:rPr lang="en-US" smtClean="0"/>
              <a:t>11/2/2022</a:t>
            </a:fld>
            <a:endParaRPr lang="en-US"/>
          </a:p>
        </p:txBody>
      </p:sp>
      <p:sp>
        <p:nvSpPr>
          <p:cNvPr id="6" name="Footer Placeholder 5">
            <a:extLst>
              <a:ext uri="{FF2B5EF4-FFF2-40B4-BE49-F238E27FC236}">
                <a16:creationId xmlns:a16="http://schemas.microsoft.com/office/drawing/2014/main" id="{B5F8064D-B4FB-4324-B67D-C4F849641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38122-9254-4FAF-9E0F-0E932A52F786}"/>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2757634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494F-27F5-4026-9444-D1CC19DB35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B28291-79F1-44B1-A8EC-6C924FF9C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101861-A550-440B-80E4-7F3DB92F88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9B362F-AF8D-480D-AC06-405EA3CB52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F5B95A-8701-493A-A229-E0CBD1B34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D85FD7-9EA8-4530-8515-C1C96AAB3FE6}"/>
              </a:ext>
            </a:extLst>
          </p:cNvPr>
          <p:cNvSpPr>
            <a:spLocks noGrp="1"/>
          </p:cNvSpPr>
          <p:nvPr>
            <p:ph type="dt" sz="half" idx="10"/>
          </p:nvPr>
        </p:nvSpPr>
        <p:spPr/>
        <p:txBody>
          <a:bodyPr/>
          <a:lstStyle/>
          <a:p>
            <a:fld id="{59CD536A-F724-4B4A-B64F-1F5F1F98614B}" type="datetime1">
              <a:rPr lang="en-US" smtClean="0"/>
              <a:t>11/2/2022</a:t>
            </a:fld>
            <a:endParaRPr lang="en-US"/>
          </a:p>
        </p:txBody>
      </p:sp>
      <p:sp>
        <p:nvSpPr>
          <p:cNvPr id="8" name="Footer Placeholder 7">
            <a:extLst>
              <a:ext uri="{FF2B5EF4-FFF2-40B4-BE49-F238E27FC236}">
                <a16:creationId xmlns:a16="http://schemas.microsoft.com/office/drawing/2014/main" id="{E940127B-359D-4E3A-AA70-12BF8ADC04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17C9C9-320B-4CBA-BFC4-21869E8889A7}"/>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3803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774F0-A24E-4D37-AFD0-DA6AECF09B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B3F7D7-3D15-4101-B0B3-EF26557CBCB5}"/>
              </a:ext>
            </a:extLst>
          </p:cNvPr>
          <p:cNvSpPr>
            <a:spLocks noGrp="1"/>
          </p:cNvSpPr>
          <p:nvPr>
            <p:ph type="dt" sz="half" idx="10"/>
          </p:nvPr>
        </p:nvSpPr>
        <p:spPr/>
        <p:txBody>
          <a:bodyPr/>
          <a:lstStyle/>
          <a:p>
            <a:fld id="{BA59A6D7-9E9A-4D0D-AE59-3EA6C4544A8B}" type="datetime1">
              <a:rPr lang="en-US" smtClean="0"/>
              <a:t>11/2/2022</a:t>
            </a:fld>
            <a:endParaRPr lang="en-US"/>
          </a:p>
        </p:txBody>
      </p:sp>
      <p:sp>
        <p:nvSpPr>
          <p:cNvPr id="4" name="Footer Placeholder 3">
            <a:extLst>
              <a:ext uri="{FF2B5EF4-FFF2-40B4-BE49-F238E27FC236}">
                <a16:creationId xmlns:a16="http://schemas.microsoft.com/office/drawing/2014/main" id="{FCDBB161-5995-4F1E-8D9C-99F8482FB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CA626D-EDCE-4772-84BF-581AFBA15C6C}"/>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3307497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EFAC8B-4545-44F5-B94F-E938EABA2E68}"/>
              </a:ext>
            </a:extLst>
          </p:cNvPr>
          <p:cNvSpPr>
            <a:spLocks noGrp="1"/>
          </p:cNvSpPr>
          <p:nvPr>
            <p:ph type="dt" sz="half" idx="10"/>
          </p:nvPr>
        </p:nvSpPr>
        <p:spPr/>
        <p:txBody>
          <a:bodyPr/>
          <a:lstStyle/>
          <a:p>
            <a:fld id="{9BE96679-3D84-4C19-90AB-8ABC17A09E85}" type="datetime1">
              <a:rPr lang="en-US" smtClean="0"/>
              <a:t>11/2/2022</a:t>
            </a:fld>
            <a:endParaRPr lang="en-US"/>
          </a:p>
        </p:txBody>
      </p:sp>
      <p:sp>
        <p:nvSpPr>
          <p:cNvPr id="3" name="Footer Placeholder 2">
            <a:extLst>
              <a:ext uri="{FF2B5EF4-FFF2-40B4-BE49-F238E27FC236}">
                <a16:creationId xmlns:a16="http://schemas.microsoft.com/office/drawing/2014/main" id="{ABB535C0-7026-45F2-8418-B99D1C150F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3C3B56-C1A4-4339-8929-4E6202823CFF}"/>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3309086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3AFB-DF68-41D9-90D5-4D0842453A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25FF4E-CDC1-4B12-BC3F-888050C702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5E903E-D392-456D-9C5E-B4EB71335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E23BE-7E10-4338-A91A-7441003C0400}"/>
              </a:ext>
            </a:extLst>
          </p:cNvPr>
          <p:cNvSpPr>
            <a:spLocks noGrp="1"/>
          </p:cNvSpPr>
          <p:nvPr>
            <p:ph type="dt" sz="half" idx="10"/>
          </p:nvPr>
        </p:nvSpPr>
        <p:spPr/>
        <p:txBody>
          <a:bodyPr/>
          <a:lstStyle/>
          <a:p>
            <a:fld id="{9624B9C5-4541-400D-9829-7D40B772BD61}" type="datetime1">
              <a:rPr lang="en-US" smtClean="0"/>
              <a:t>11/2/2022</a:t>
            </a:fld>
            <a:endParaRPr lang="en-US"/>
          </a:p>
        </p:txBody>
      </p:sp>
      <p:sp>
        <p:nvSpPr>
          <p:cNvPr id="6" name="Footer Placeholder 5">
            <a:extLst>
              <a:ext uri="{FF2B5EF4-FFF2-40B4-BE49-F238E27FC236}">
                <a16:creationId xmlns:a16="http://schemas.microsoft.com/office/drawing/2014/main" id="{23886EB4-F10B-46D1-93DB-0C8E71A83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DE33F-B345-47A3-84C9-26E2182E8CEA}"/>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2052019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975AF-F5AE-49C3-B903-387063E3E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324-4BAB-4204-91D3-8F10F49D0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979B96-AC4D-4BE2-96EC-5506F16C8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51C40-AEAF-48DD-AFCA-463F91FD4FA3}"/>
              </a:ext>
            </a:extLst>
          </p:cNvPr>
          <p:cNvSpPr>
            <a:spLocks noGrp="1"/>
          </p:cNvSpPr>
          <p:nvPr>
            <p:ph type="dt" sz="half" idx="10"/>
          </p:nvPr>
        </p:nvSpPr>
        <p:spPr/>
        <p:txBody>
          <a:bodyPr/>
          <a:lstStyle/>
          <a:p>
            <a:fld id="{C4AF4AA5-3358-4EA4-8CE4-7982BDF8DB13}" type="datetime1">
              <a:rPr lang="en-US" smtClean="0"/>
              <a:t>11/2/2022</a:t>
            </a:fld>
            <a:endParaRPr lang="en-US"/>
          </a:p>
        </p:txBody>
      </p:sp>
      <p:sp>
        <p:nvSpPr>
          <p:cNvPr id="6" name="Footer Placeholder 5">
            <a:extLst>
              <a:ext uri="{FF2B5EF4-FFF2-40B4-BE49-F238E27FC236}">
                <a16:creationId xmlns:a16="http://schemas.microsoft.com/office/drawing/2014/main" id="{704F3D59-C57C-43EE-9611-0CE876BC44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8C0B4-61CA-4C8C-BD66-AC35A1578B8B}"/>
              </a:ext>
            </a:extLst>
          </p:cNvPr>
          <p:cNvSpPr>
            <a:spLocks noGrp="1"/>
          </p:cNvSpPr>
          <p:nvPr>
            <p:ph type="sldNum" sz="quarter" idx="12"/>
          </p:nvPr>
        </p:nvSpPr>
        <p:spPr/>
        <p:txBody>
          <a:bodyPr/>
          <a:lstStyle/>
          <a:p>
            <a:fld id="{9CAC52E5-DA86-4DC1-9E39-66892181523F}" type="slidenum">
              <a:rPr lang="en-US" smtClean="0"/>
              <a:t>‹#›</a:t>
            </a:fld>
            <a:endParaRPr lang="en-US"/>
          </a:p>
        </p:txBody>
      </p:sp>
    </p:spTree>
    <p:extLst>
      <p:ext uri="{BB962C8B-B14F-4D97-AF65-F5344CB8AC3E}">
        <p14:creationId xmlns:p14="http://schemas.microsoft.com/office/powerpoint/2010/main" val="213810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8CC2F2-FA89-43A8-9132-FBB8F498708B}"/>
              </a:ext>
            </a:extLst>
          </p:cNvPr>
          <p:cNvSpPr>
            <a:spLocks noGrp="1"/>
          </p:cNvSpPr>
          <p:nvPr>
            <p:ph type="title"/>
          </p:nvPr>
        </p:nvSpPr>
        <p:spPr>
          <a:xfrm>
            <a:off x="56511" y="52816"/>
            <a:ext cx="10515600" cy="100428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2BFCADD-25E4-4412-B351-AE7DED4621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16939B-3194-40A1-B907-847C6D43D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FDAEC-B0DF-4A65-8D65-45F2B726B3CA}" type="datetime1">
              <a:rPr lang="en-US" smtClean="0"/>
              <a:t>11/2/2022</a:t>
            </a:fld>
            <a:endParaRPr lang="en-US"/>
          </a:p>
        </p:txBody>
      </p:sp>
      <p:sp>
        <p:nvSpPr>
          <p:cNvPr id="5" name="Footer Placeholder 4">
            <a:extLst>
              <a:ext uri="{FF2B5EF4-FFF2-40B4-BE49-F238E27FC236}">
                <a16:creationId xmlns:a16="http://schemas.microsoft.com/office/drawing/2014/main" id="{EAC9048C-F447-4CAF-8FA8-A9A91889EB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6C516F-C395-473D-91BA-EF603CEA64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C52E5-DA86-4DC1-9E39-66892181523F}" type="slidenum">
              <a:rPr lang="en-US" smtClean="0"/>
              <a:t>‹#›</a:t>
            </a:fld>
            <a:endParaRPr lang="en-US"/>
          </a:p>
        </p:txBody>
      </p:sp>
      <p:pic>
        <p:nvPicPr>
          <p:cNvPr id="7" name="Picture 1">
            <a:extLst>
              <a:ext uri="{FF2B5EF4-FFF2-40B4-BE49-F238E27FC236}">
                <a16:creationId xmlns:a16="http://schemas.microsoft.com/office/drawing/2014/main" id="{856231CD-D1D5-4B92-89D3-AECCA1C46B0C}"/>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572111" y="41918"/>
            <a:ext cx="1566884" cy="100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33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1.AVI"/><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B1B1-FF68-4444-859E-8363690CE74F}"/>
              </a:ext>
            </a:extLst>
          </p:cNvPr>
          <p:cNvSpPr>
            <a:spLocks noGrp="1"/>
          </p:cNvSpPr>
          <p:nvPr>
            <p:ph type="ctrTitle"/>
          </p:nvPr>
        </p:nvSpPr>
        <p:spPr/>
        <p:txBody>
          <a:bodyPr>
            <a:normAutofit fontScale="90000"/>
          </a:bodyPr>
          <a:lstStyle/>
          <a:p>
            <a:r>
              <a:rPr lang="en-US" b="1" i="0" dirty="0">
                <a:solidFill>
                  <a:srgbClr val="1A63A0"/>
                </a:solidFill>
                <a:effectLst/>
                <a:latin typeface="Roboto" panose="02000000000000000000" pitchFamily="2" charset="0"/>
              </a:rPr>
              <a:t>Trojan Horse-II at FACET-II: prospects and experimental plans</a:t>
            </a:r>
            <a:endParaRPr lang="en-US" dirty="0"/>
          </a:p>
        </p:txBody>
      </p:sp>
      <p:sp>
        <p:nvSpPr>
          <p:cNvPr id="15" name="Subtitle 14">
            <a:extLst>
              <a:ext uri="{FF2B5EF4-FFF2-40B4-BE49-F238E27FC236}">
                <a16:creationId xmlns:a16="http://schemas.microsoft.com/office/drawing/2014/main" id="{B024302F-2AAD-74CD-006A-2DB198E31DD6}"/>
              </a:ext>
            </a:extLst>
          </p:cNvPr>
          <p:cNvSpPr>
            <a:spLocks noGrp="1"/>
          </p:cNvSpPr>
          <p:nvPr>
            <p:ph type="subTitle" idx="1"/>
          </p:nvPr>
        </p:nvSpPr>
        <p:spPr>
          <a:xfrm>
            <a:off x="1524000" y="3602037"/>
            <a:ext cx="9144000" cy="1912407"/>
          </a:xfrm>
        </p:spPr>
        <p:txBody>
          <a:bodyPr>
            <a:normAutofit fontScale="92500" lnSpcReduction="10000"/>
          </a:bodyPr>
          <a:lstStyle/>
          <a:p>
            <a:r>
              <a:rPr lang="en-US" b="1" dirty="0"/>
              <a:t>Andrew Sutherland</a:t>
            </a:r>
          </a:p>
          <a:p>
            <a:r>
              <a:rPr lang="en-US" sz="2000" dirty="0"/>
              <a:t>University of Strathclyde, Glasgow</a:t>
            </a:r>
          </a:p>
          <a:p>
            <a:r>
              <a:rPr lang="en-US" sz="2000" dirty="0"/>
              <a:t>Cockcroft Institute, Daresbury</a:t>
            </a:r>
          </a:p>
          <a:p>
            <a:endParaRPr lang="en-US" sz="2000" dirty="0"/>
          </a:p>
          <a:p>
            <a:r>
              <a:rPr lang="en-US" sz="2000" dirty="0"/>
              <a:t>On behalf of the E31x collaboration:</a:t>
            </a:r>
            <a:endParaRPr lang="en-GB" sz="2000" dirty="0"/>
          </a:p>
        </p:txBody>
      </p:sp>
      <p:sp>
        <p:nvSpPr>
          <p:cNvPr id="14" name="Rectangle 13">
            <a:extLst>
              <a:ext uri="{FF2B5EF4-FFF2-40B4-BE49-F238E27FC236}">
                <a16:creationId xmlns:a16="http://schemas.microsoft.com/office/drawing/2014/main" id="{D7B9B823-6019-2E1A-7D73-544B432F94D3}"/>
              </a:ext>
            </a:extLst>
          </p:cNvPr>
          <p:cNvSpPr>
            <a:spLocks noChangeArrowheads="1"/>
          </p:cNvSpPr>
          <p:nvPr/>
        </p:nvSpPr>
        <p:spPr bwMode="auto">
          <a:xfrm>
            <a:off x="733167" y="5668087"/>
            <a:ext cx="5198075" cy="80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endParaRPr lang="de-DE" sz="1500" dirty="0">
              <a:solidFill>
                <a:schemeClr val="accent2">
                  <a:lumMod val="75000"/>
                </a:schemeClr>
              </a:solidFill>
              <a:latin typeface="Helvetica" panose="020B0500000000000000" pitchFamily="34" charset="0"/>
              <a:cs typeface="Arial" charset="0"/>
              <a:sym typeface="Symbol" panose="05050102010706020507" pitchFamily="18" charset="2"/>
            </a:endParaRPr>
          </a:p>
        </p:txBody>
      </p:sp>
      <p:sp>
        <p:nvSpPr>
          <p:cNvPr id="16" name="Rectangle 15">
            <a:extLst>
              <a:ext uri="{FF2B5EF4-FFF2-40B4-BE49-F238E27FC236}">
                <a16:creationId xmlns:a16="http://schemas.microsoft.com/office/drawing/2014/main" id="{238868D2-A295-0550-8D3E-EB4F7167505B}"/>
              </a:ext>
            </a:extLst>
          </p:cNvPr>
          <p:cNvSpPr>
            <a:spLocks noChangeArrowheads="1"/>
          </p:cNvSpPr>
          <p:nvPr/>
        </p:nvSpPr>
        <p:spPr bwMode="auto">
          <a:xfrm>
            <a:off x="711200" y="5591266"/>
            <a:ext cx="10769600" cy="80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500" b="1" dirty="0">
                <a:solidFill>
                  <a:schemeClr val="accent2">
                    <a:lumMod val="75000"/>
                  </a:schemeClr>
                </a:solidFill>
                <a:latin typeface="Helvetica" panose="020B0500000000000000" pitchFamily="34" charset="0"/>
                <a:cs typeface="Arial" charset="0"/>
                <a:sym typeface="Symbol" panose="05050102010706020507" pitchFamily="18" charset="2"/>
              </a:rPr>
              <a:t>A. Sutherland, L. Berman</a:t>
            </a:r>
            <a:r>
              <a:rPr lang="de-DE" sz="1500" dirty="0">
                <a:solidFill>
                  <a:schemeClr val="accent2">
                    <a:lumMod val="75000"/>
                  </a:schemeClr>
                </a:solidFill>
                <a:latin typeface="Helvetica" panose="020B0500000000000000" pitchFamily="34" charset="0"/>
                <a:cs typeface="Arial" charset="0"/>
                <a:sym typeface="Symbol" panose="05050102010706020507" pitchFamily="18" charset="2"/>
              </a:rPr>
              <a:t>, G. Andonian,  R. Ariniello, D. L. Bruhwiler, L. Boulton, D. Campbell, C. Clarke, A. Dickson, C. Doss,  H. Ekerfeld</a:t>
            </a:r>
            <a:r>
              <a:rPr lang="de-DE" sz="1500" b="1" dirty="0">
                <a:solidFill>
                  <a:schemeClr val="accent2">
                    <a:lumMod val="75000"/>
                  </a:schemeClr>
                </a:solidFill>
                <a:latin typeface="Helvetica" panose="020B0500000000000000" pitchFamily="34" charset="0"/>
                <a:cs typeface="Arial" charset="0"/>
                <a:sym typeface="Symbol" panose="05050102010706020507" pitchFamily="18" charset="2"/>
              </a:rPr>
              <a:t>, </a:t>
            </a:r>
            <a:r>
              <a:rPr lang="de-DE" sz="1500" dirty="0">
                <a:solidFill>
                  <a:schemeClr val="accent2">
                    <a:lumMod val="75000"/>
                  </a:schemeClr>
                </a:solidFill>
                <a:latin typeface="Helvetica" panose="020B0500000000000000" pitchFamily="34" charset="0"/>
                <a:cs typeface="Arial" charset="0"/>
                <a:sym typeface="Symbol" panose="05050102010706020507" pitchFamily="18" charset="2"/>
              </a:rPr>
              <a:t>S. Gessner, A. F. Habib, C. Hansel, T. Heinemann, A. Hewitt, B. Hidding, M. Hogan, A. Knetsch, A. Lenart, M. Litos, G.G. Manahan, P. Manwani, A. Nutter,  B. O‘Shea, J. Rosenzweig, L. Rutherford, P. Scherkl, D. Storey, M. Stumpf, D. Ullmann, M. Yadav, V. Yakimenko.</a:t>
            </a:r>
            <a:endParaRPr lang="de-DE" sz="1500" b="1" dirty="0">
              <a:solidFill>
                <a:schemeClr val="accent2">
                  <a:lumMod val="75000"/>
                </a:schemeClr>
              </a:solidFill>
              <a:latin typeface="Helvetica" panose="020B0500000000000000" pitchFamily="34" charset="0"/>
              <a:cs typeface="Arial" charset="0"/>
              <a:sym typeface="Symbol" panose="05050102010706020507" pitchFamily="18" charset="2"/>
            </a:endParaRPr>
          </a:p>
        </p:txBody>
      </p:sp>
    </p:spTree>
    <p:extLst>
      <p:ext uri="{BB962C8B-B14F-4D97-AF65-F5344CB8AC3E}">
        <p14:creationId xmlns:p14="http://schemas.microsoft.com/office/powerpoint/2010/main" val="625921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E1A4-DB0A-3672-3791-E353946B940D}"/>
              </a:ext>
            </a:extLst>
          </p:cNvPr>
          <p:cNvSpPr>
            <a:spLocks noGrp="1"/>
          </p:cNvSpPr>
          <p:nvPr>
            <p:ph type="title"/>
          </p:nvPr>
        </p:nvSpPr>
        <p:spPr/>
        <p:txBody>
          <a:bodyPr/>
          <a:lstStyle/>
          <a:p>
            <a:r>
              <a:rPr lang="en-US" dirty="0"/>
              <a:t>E210 Plasma Channel</a:t>
            </a:r>
            <a:endParaRPr lang="en-GB" dirty="0"/>
          </a:p>
        </p:txBody>
      </p:sp>
      <p:sp>
        <p:nvSpPr>
          <p:cNvPr id="4" name="Slide Number Placeholder 3">
            <a:extLst>
              <a:ext uri="{FF2B5EF4-FFF2-40B4-BE49-F238E27FC236}">
                <a16:creationId xmlns:a16="http://schemas.microsoft.com/office/drawing/2014/main" id="{D3FA0FA9-04C9-6E60-243A-8D436D6574A9}"/>
              </a:ext>
            </a:extLst>
          </p:cNvPr>
          <p:cNvSpPr>
            <a:spLocks noGrp="1"/>
          </p:cNvSpPr>
          <p:nvPr>
            <p:ph type="sldNum" sz="quarter" idx="12"/>
          </p:nvPr>
        </p:nvSpPr>
        <p:spPr/>
        <p:txBody>
          <a:bodyPr/>
          <a:lstStyle/>
          <a:p>
            <a:fld id="{9CAC52E5-DA86-4DC1-9E39-66892181523F}" type="slidenum">
              <a:rPr lang="en-US" smtClean="0"/>
              <a:t>10</a:t>
            </a:fld>
            <a:endParaRPr lang="en-US"/>
          </a:p>
        </p:txBody>
      </p:sp>
      <p:grpSp>
        <p:nvGrpSpPr>
          <p:cNvPr id="5" name="Group 4">
            <a:extLst>
              <a:ext uri="{FF2B5EF4-FFF2-40B4-BE49-F238E27FC236}">
                <a16:creationId xmlns:a16="http://schemas.microsoft.com/office/drawing/2014/main" id="{D10B2635-A8A2-50C4-CEDE-2715204F16F4}"/>
              </a:ext>
            </a:extLst>
          </p:cNvPr>
          <p:cNvGrpSpPr/>
          <p:nvPr/>
        </p:nvGrpSpPr>
        <p:grpSpPr>
          <a:xfrm>
            <a:off x="1828651" y="3992166"/>
            <a:ext cx="2377404" cy="1424583"/>
            <a:chOff x="1761277" y="3187270"/>
            <a:chExt cx="2377404" cy="1424583"/>
          </a:xfrm>
        </p:grpSpPr>
        <p:sp>
          <p:nvSpPr>
            <p:cNvPr id="6" name="Isosceles Triangle 5">
              <a:extLst>
                <a:ext uri="{FF2B5EF4-FFF2-40B4-BE49-F238E27FC236}">
                  <a16:creationId xmlns:a16="http://schemas.microsoft.com/office/drawing/2014/main" id="{26C9E0D8-2421-CF60-F337-AC442306B248}"/>
                </a:ext>
              </a:extLst>
            </p:cNvPr>
            <p:cNvSpPr/>
            <p:nvPr/>
          </p:nvSpPr>
          <p:spPr>
            <a:xfrm rot="5400000">
              <a:off x="1614032" y="3845480"/>
              <a:ext cx="1423375" cy="10937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8BFB29B8-CC27-CFC4-DA22-224BBD0FABD2}"/>
                </a:ext>
              </a:extLst>
            </p:cNvPr>
            <p:cNvCxnSpPr/>
            <p:nvPr/>
          </p:nvCxnSpPr>
          <p:spPr>
            <a:xfrm>
              <a:off x="1761277" y="3331772"/>
              <a:ext cx="527630"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07C9E5-7490-4EF7-DB56-FCD7F9781207}"/>
                </a:ext>
              </a:extLst>
            </p:cNvPr>
            <p:cNvCxnSpPr>
              <a:cxnSpLocks/>
            </p:cNvCxnSpPr>
            <p:nvPr/>
          </p:nvCxnSpPr>
          <p:spPr>
            <a:xfrm>
              <a:off x="2288907" y="3331772"/>
              <a:ext cx="1679317" cy="567187"/>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5D798D-C7C3-80A5-70BE-5CEF54BCD203}"/>
                </a:ext>
              </a:extLst>
            </p:cNvPr>
            <p:cNvCxnSpPr/>
            <p:nvPr/>
          </p:nvCxnSpPr>
          <p:spPr>
            <a:xfrm>
              <a:off x="1801156" y="3900166"/>
              <a:ext cx="23375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ADEA2C-6249-8E27-EF96-EE77FD3B041E}"/>
                </a:ext>
              </a:extLst>
            </p:cNvPr>
            <p:cNvCxnSpPr>
              <a:cxnSpLocks/>
            </p:cNvCxnSpPr>
            <p:nvPr/>
          </p:nvCxnSpPr>
          <p:spPr>
            <a:xfrm>
              <a:off x="2298109" y="3373839"/>
              <a:ext cx="1632666" cy="52512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B7F0A4-E427-A43E-744B-A923B30DC050}"/>
                </a:ext>
              </a:extLst>
            </p:cNvPr>
            <p:cNvCxnSpPr>
              <a:cxnSpLocks/>
            </p:cNvCxnSpPr>
            <p:nvPr/>
          </p:nvCxnSpPr>
          <p:spPr>
            <a:xfrm>
              <a:off x="2308738" y="3416540"/>
              <a:ext cx="1583486" cy="483625"/>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048870-80B9-5D1F-33E2-49F13B4F0CBA}"/>
                </a:ext>
              </a:extLst>
            </p:cNvPr>
            <p:cNvCxnSpPr>
              <a:cxnSpLocks/>
            </p:cNvCxnSpPr>
            <p:nvPr/>
          </p:nvCxnSpPr>
          <p:spPr>
            <a:xfrm>
              <a:off x="1761277" y="3373839"/>
              <a:ext cx="536832"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FB32AB5-051F-CEB7-D081-87058259D782}"/>
                </a:ext>
              </a:extLst>
            </p:cNvPr>
            <p:cNvCxnSpPr>
              <a:cxnSpLocks/>
            </p:cNvCxnSpPr>
            <p:nvPr/>
          </p:nvCxnSpPr>
          <p:spPr>
            <a:xfrm>
              <a:off x="2315984" y="3459089"/>
              <a:ext cx="1524653" cy="441076"/>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23E00E-8C07-95EF-4F31-A04BEC941909}"/>
                </a:ext>
              </a:extLst>
            </p:cNvPr>
            <p:cNvCxnSpPr>
              <a:cxnSpLocks/>
            </p:cNvCxnSpPr>
            <p:nvPr/>
          </p:nvCxnSpPr>
          <p:spPr>
            <a:xfrm>
              <a:off x="2271033" y="3759570"/>
              <a:ext cx="0" cy="281191"/>
            </a:xfrm>
            <a:prstGeom prst="line">
              <a:avLst/>
            </a:prstGeom>
            <a:ln w="28575">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DFDF84-024F-14A7-9DE4-D93295FB1430}"/>
                </a:ext>
              </a:extLst>
            </p:cNvPr>
            <p:cNvCxnSpPr>
              <a:cxnSpLocks/>
            </p:cNvCxnSpPr>
            <p:nvPr/>
          </p:nvCxnSpPr>
          <p:spPr>
            <a:xfrm>
              <a:off x="1761277" y="3416540"/>
              <a:ext cx="547461"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C0CB32B-B410-5E08-0E2F-7F8D5E4D4C08}"/>
                </a:ext>
              </a:extLst>
            </p:cNvPr>
            <p:cNvCxnSpPr>
              <a:cxnSpLocks/>
            </p:cNvCxnSpPr>
            <p:nvPr/>
          </p:nvCxnSpPr>
          <p:spPr>
            <a:xfrm>
              <a:off x="1761277" y="3459090"/>
              <a:ext cx="554707"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076341-FC5C-465D-87F0-FBEED92764BE}"/>
                </a:ext>
              </a:extLst>
            </p:cNvPr>
            <p:cNvCxnSpPr>
              <a:cxnSpLocks/>
            </p:cNvCxnSpPr>
            <p:nvPr/>
          </p:nvCxnSpPr>
          <p:spPr>
            <a:xfrm>
              <a:off x="1762968" y="3503468"/>
              <a:ext cx="563652"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5C6EF5-8A0D-EBB4-C92C-1BBF88CD6E53}"/>
                </a:ext>
              </a:extLst>
            </p:cNvPr>
            <p:cNvCxnSpPr>
              <a:cxnSpLocks/>
              <a:endCxn id="6" idx="1"/>
            </p:cNvCxnSpPr>
            <p:nvPr/>
          </p:nvCxnSpPr>
          <p:spPr>
            <a:xfrm flipV="1">
              <a:off x="1762968" y="3544322"/>
              <a:ext cx="562751" cy="1213"/>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D2794D-B5FF-0545-6680-18AE4CC7F8D3}"/>
                </a:ext>
              </a:extLst>
            </p:cNvPr>
            <p:cNvCxnSpPr>
              <a:cxnSpLocks/>
            </p:cNvCxnSpPr>
            <p:nvPr/>
          </p:nvCxnSpPr>
          <p:spPr>
            <a:xfrm>
              <a:off x="1762968" y="3588236"/>
              <a:ext cx="571021"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5AB16B-6230-FAC2-00E7-94E59F4CDC38}"/>
                </a:ext>
              </a:extLst>
            </p:cNvPr>
            <p:cNvCxnSpPr>
              <a:cxnSpLocks/>
            </p:cNvCxnSpPr>
            <p:nvPr/>
          </p:nvCxnSpPr>
          <p:spPr>
            <a:xfrm>
              <a:off x="1762968" y="3630786"/>
              <a:ext cx="580029"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C76438-F7E7-4E52-32B5-541DA035ECDC}"/>
                </a:ext>
              </a:extLst>
            </p:cNvPr>
            <p:cNvCxnSpPr>
              <a:cxnSpLocks/>
            </p:cNvCxnSpPr>
            <p:nvPr/>
          </p:nvCxnSpPr>
          <p:spPr>
            <a:xfrm>
              <a:off x="1762256" y="3674802"/>
              <a:ext cx="580741"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40F6EB-7993-45F6-E055-031824064550}"/>
                </a:ext>
              </a:extLst>
            </p:cNvPr>
            <p:cNvCxnSpPr>
              <a:cxnSpLocks/>
            </p:cNvCxnSpPr>
            <p:nvPr/>
          </p:nvCxnSpPr>
          <p:spPr>
            <a:xfrm>
              <a:off x="1762256" y="3716869"/>
              <a:ext cx="590567"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29635F3-BEBF-C6B2-8D3E-CDFD8D21E1EF}"/>
                </a:ext>
              </a:extLst>
            </p:cNvPr>
            <p:cNvCxnSpPr>
              <a:cxnSpLocks/>
            </p:cNvCxnSpPr>
            <p:nvPr/>
          </p:nvCxnSpPr>
          <p:spPr>
            <a:xfrm>
              <a:off x="1762256" y="3759570"/>
              <a:ext cx="601212"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39ECAD7-B452-180B-C461-0811F5C4179B}"/>
                </a:ext>
              </a:extLst>
            </p:cNvPr>
            <p:cNvCxnSpPr>
              <a:cxnSpLocks/>
            </p:cNvCxnSpPr>
            <p:nvPr/>
          </p:nvCxnSpPr>
          <p:spPr>
            <a:xfrm>
              <a:off x="2325719" y="3503468"/>
              <a:ext cx="1460876" cy="396697"/>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C80C98-F53D-7C8A-590C-A66ACEE46F3D}"/>
                </a:ext>
              </a:extLst>
            </p:cNvPr>
            <p:cNvCxnSpPr>
              <a:cxnSpLocks/>
              <a:stCxn id="6" idx="1"/>
            </p:cNvCxnSpPr>
            <p:nvPr/>
          </p:nvCxnSpPr>
          <p:spPr>
            <a:xfrm>
              <a:off x="2325720" y="3544322"/>
              <a:ext cx="1406013" cy="355843"/>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30BE40A-075D-34F7-F6F1-43FEF31B3F10}"/>
                </a:ext>
              </a:extLst>
            </p:cNvPr>
            <p:cNvCxnSpPr>
              <a:cxnSpLocks/>
            </p:cNvCxnSpPr>
            <p:nvPr/>
          </p:nvCxnSpPr>
          <p:spPr>
            <a:xfrm>
              <a:off x="2342997" y="3630786"/>
              <a:ext cx="1238193" cy="269379"/>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855ADA-5492-01AE-BAEF-DEDCCBA0EA3F}"/>
                </a:ext>
              </a:extLst>
            </p:cNvPr>
            <p:cNvCxnSpPr>
              <a:cxnSpLocks/>
            </p:cNvCxnSpPr>
            <p:nvPr/>
          </p:nvCxnSpPr>
          <p:spPr>
            <a:xfrm>
              <a:off x="2333990" y="3587087"/>
              <a:ext cx="1334701" cy="313078"/>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28C24C-0CE7-F24E-356D-CEB123BE3CA9}"/>
                </a:ext>
              </a:extLst>
            </p:cNvPr>
            <p:cNvCxnSpPr>
              <a:cxnSpLocks/>
            </p:cNvCxnSpPr>
            <p:nvPr/>
          </p:nvCxnSpPr>
          <p:spPr>
            <a:xfrm>
              <a:off x="2342996" y="3674802"/>
              <a:ext cx="1148820" cy="224156"/>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678796-33B0-C7F1-B041-798C2E157551}"/>
                </a:ext>
              </a:extLst>
            </p:cNvPr>
            <p:cNvCxnSpPr>
              <a:cxnSpLocks/>
            </p:cNvCxnSpPr>
            <p:nvPr/>
          </p:nvCxnSpPr>
          <p:spPr>
            <a:xfrm>
              <a:off x="2352823" y="3716869"/>
              <a:ext cx="1064479" cy="183296"/>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51ABE0-1DDC-D10F-B985-24746B78A717}"/>
                </a:ext>
              </a:extLst>
            </p:cNvPr>
            <p:cNvCxnSpPr>
              <a:cxnSpLocks/>
            </p:cNvCxnSpPr>
            <p:nvPr/>
          </p:nvCxnSpPr>
          <p:spPr>
            <a:xfrm>
              <a:off x="2363468" y="3759570"/>
              <a:ext cx="987510" cy="140595"/>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87A9759A-5208-8A5D-735B-97B5ED0982DC}"/>
                </a:ext>
              </a:extLst>
            </p:cNvPr>
            <p:cNvSpPr/>
            <p:nvPr/>
          </p:nvSpPr>
          <p:spPr>
            <a:xfrm rot="16200000" flipV="1">
              <a:off x="1614032" y="3845480"/>
              <a:ext cx="1423375" cy="10937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53F5C826-AF7B-AD3A-4671-2919F4245ABD}"/>
                </a:ext>
              </a:extLst>
            </p:cNvPr>
            <p:cNvCxnSpPr/>
            <p:nvPr/>
          </p:nvCxnSpPr>
          <p:spPr>
            <a:xfrm flipV="1">
              <a:off x="1761277" y="4468559"/>
              <a:ext cx="527630"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747FB4F-B78D-BF3A-D4FA-8AD16D74D5AA}"/>
                </a:ext>
              </a:extLst>
            </p:cNvPr>
            <p:cNvCxnSpPr>
              <a:cxnSpLocks/>
            </p:cNvCxnSpPr>
            <p:nvPr/>
          </p:nvCxnSpPr>
          <p:spPr>
            <a:xfrm flipV="1">
              <a:off x="2288907" y="3901373"/>
              <a:ext cx="1679317" cy="567187"/>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0EFE449-56BA-FA0C-5262-189BF66A5339}"/>
                </a:ext>
              </a:extLst>
            </p:cNvPr>
            <p:cNvCxnSpPr/>
            <p:nvPr/>
          </p:nvCxnSpPr>
          <p:spPr>
            <a:xfrm flipV="1">
              <a:off x="1801156" y="3900166"/>
              <a:ext cx="23375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CF95461-27F6-9A96-AB1D-D014E92E590B}"/>
                </a:ext>
              </a:extLst>
            </p:cNvPr>
            <p:cNvCxnSpPr>
              <a:cxnSpLocks/>
            </p:cNvCxnSpPr>
            <p:nvPr/>
          </p:nvCxnSpPr>
          <p:spPr>
            <a:xfrm flipV="1">
              <a:off x="2298109" y="3901373"/>
              <a:ext cx="1632666" cy="52512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57B4FB-46B8-319D-DD52-5A4490CEC39C}"/>
                </a:ext>
              </a:extLst>
            </p:cNvPr>
            <p:cNvCxnSpPr>
              <a:cxnSpLocks/>
            </p:cNvCxnSpPr>
            <p:nvPr/>
          </p:nvCxnSpPr>
          <p:spPr>
            <a:xfrm flipV="1">
              <a:off x="2308738" y="3900166"/>
              <a:ext cx="1583486" cy="483625"/>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2A7917E-3A24-D1A0-7071-4BB7C435AF8D}"/>
                </a:ext>
              </a:extLst>
            </p:cNvPr>
            <p:cNvCxnSpPr>
              <a:cxnSpLocks/>
            </p:cNvCxnSpPr>
            <p:nvPr/>
          </p:nvCxnSpPr>
          <p:spPr>
            <a:xfrm flipV="1">
              <a:off x="1761277" y="4426492"/>
              <a:ext cx="536832"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AFC5AE-313A-9ED5-6CF5-04D9D38F1AE3}"/>
                </a:ext>
              </a:extLst>
            </p:cNvPr>
            <p:cNvCxnSpPr>
              <a:cxnSpLocks/>
            </p:cNvCxnSpPr>
            <p:nvPr/>
          </p:nvCxnSpPr>
          <p:spPr>
            <a:xfrm flipV="1">
              <a:off x="2315984" y="3900166"/>
              <a:ext cx="1524653" cy="441076"/>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83A4690-0452-8918-78BD-E2F1F1FDD180}"/>
                </a:ext>
              </a:extLst>
            </p:cNvPr>
            <p:cNvCxnSpPr>
              <a:cxnSpLocks/>
            </p:cNvCxnSpPr>
            <p:nvPr/>
          </p:nvCxnSpPr>
          <p:spPr>
            <a:xfrm flipV="1">
              <a:off x="2268850" y="3759570"/>
              <a:ext cx="0" cy="281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5B6F9C0-C9E2-2C33-BDE5-480BB7249417}"/>
                </a:ext>
              </a:extLst>
            </p:cNvPr>
            <p:cNvCxnSpPr>
              <a:cxnSpLocks/>
            </p:cNvCxnSpPr>
            <p:nvPr/>
          </p:nvCxnSpPr>
          <p:spPr>
            <a:xfrm flipV="1">
              <a:off x="1761277" y="4383792"/>
              <a:ext cx="547461"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DC9E9D-97C9-C1EB-E69D-FFF264391F88}"/>
                </a:ext>
              </a:extLst>
            </p:cNvPr>
            <p:cNvCxnSpPr>
              <a:cxnSpLocks/>
            </p:cNvCxnSpPr>
            <p:nvPr/>
          </p:nvCxnSpPr>
          <p:spPr>
            <a:xfrm flipV="1">
              <a:off x="1761277" y="4341242"/>
              <a:ext cx="554707"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2B7EC7D-3174-A133-B648-94CD0C8C492F}"/>
                </a:ext>
              </a:extLst>
            </p:cNvPr>
            <p:cNvCxnSpPr>
              <a:cxnSpLocks/>
            </p:cNvCxnSpPr>
            <p:nvPr/>
          </p:nvCxnSpPr>
          <p:spPr>
            <a:xfrm flipV="1">
              <a:off x="1762968" y="4296863"/>
              <a:ext cx="563652"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21BE63A-045E-6725-4CD5-391832BD397B}"/>
                </a:ext>
              </a:extLst>
            </p:cNvPr>
            <p:cNvCxnSpPr>
              <a:cxnSpLocks/>
              <a:endCxn id="31" idx="1"/>
            </p:cNvCxnSpPr>
            <p:nvPr/>
          </p:nvCxnSpPr>
          <p:spPr>
            <a:xfrm>
              <a:off x="1762968" y="4254796"/>
              <a:ext cx="562751" cy="1213"/>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31CFB71-DFA5-5CC2-5F6C-42724A86CF27}"/>
                </a:ext>
              </a:extLst>
            </p:cNvPr>
            <p:cNvCxnSpPr>
              <a:cxnSpLocks/>
            </p:cNvCxnSpPr>
            <p:nvPr/>
          </p:nvCxnSpPr>
          <p:spPr>
            <a:xfrm flipV="1">
              <a:off x="1762968" y="4212095"/>
              <a:ext cx="571021"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F3955A-CDBC-8289-0BD3-79E81C185288}"/>
                </a:ext>
              </a:extLst>
            </p:cNvPr>
            <p:cNvCxnSpPr>
              <a:cxnSpLocks/>
            </p:cNvCxnSpPr>
            <p:nvPr/>
          </p:nvCxnSpPr>
          <p:spPr>
            <a:xfrm flipV="1">
              <a:off x="1762968" y="4169545"/>
              <a:ext cx="580029"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D5F05A6-F9B1-A087-C9FC-046AD4B8278F}"/>
                </a:ext>
              </a:extLst>
            </p:cNvPr>
            <p:cNvCxnSpPr>
              <a:cxnSpLocks/>
            </p:cNvCxnSpPr>
            <p:nvPr/>
          </p:nvCxnSpPr>
          <p:spPr>
            <a:xfrm flipV="1">
              <a:off x="1762256" y="4125529"/>
              <a:ext cx="580741"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7DB17B4-A591-8649-290E-6E4B00E28919}"/>
                </a:ext>
              </a:extLst>
            </p:cNvPr>
            <p:cNvCxnSpPr>
              <a:cxnSpLocks/>
            </p:cNvCxnSpPr>
            <p:nvPr/>
          </p:nvCxnSpPr>
          <p:spPr>
            <a:xfrm flipV="1">
              <a:off x="1762256" y="4083462"/>
              <a:ext cx="590567"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BA3F61B-BF56-E510-8984-36FD155D546E}"/>
                </a:ext>
              </a:extLst>
            </p:cNvPr>
            <p:cNvCxnSpPr>
              <a:cxnSpLocks/>
            </p:cNvCxnSpPr>
            <p:nvPr/>
          </p:nvCxnSpPr>
          <p:spPr>
            <a:xfrm flipV="1">
              <a:off x="1762256" y="4040761"/>
              <a:ext cx="601212"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F1E5FFE-1D86-9231-D1F2-BB6811FBC630}"/>
                </a:ext>
              </a:extLst>
            </p:cNvPr>
            <p:cNvCxnSpPr>
              <a:cxnSpLocks/>
            </p:cNvCxnSpPr>
            <p:nvPr/>
          </p:nvCxnSpPr>
          <p:spPr>
            <a:xfrm flipV="1">
              <a:off x="2325719" y="3900166"/>
              <a:ext cx="1460876" cy="396697"/>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86114C-8F91-4094-181C-E26AE88D46DA}"/>
                </a:ext>
              </a:extLst>
            </p:cNvPr>
            <p:cNvCxnSpPr>
              <a:cxnSpLocks/>
              <a:stCxn id="31" idx="1"/>
            </p:cNvCxnSpPr>
            <p:nvPr/>
          </p:nvCxnSpPr>
          <p:spPr>
            <a:xfrm flipV="1">
              <a:off x="2325720" y="3900166"/>
              <a:ext cx="1406013" cy="355843"/>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B9B8AC4-D972-AA12-B85D-83C803A7CD81}"/>
                </a:ext>
              </a:extLst>
            </p:cNvPr>
            <p:cNvCxnSpPr>
              <a:cxnSpLocks/>
            </p:cNvCxnSpPr>
            <p:nvPr/>
          </p:nvCxnSpPr>
          <p:spPr>
            <a:xfrm flipV="1">
              <a:off x="2342997" y="3900166"/>
              <a:ext cx="1238193" cy="269379"/>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A27A7AE-5E0F-8744-657E-A3103F2776E0}"/>
                </a:ext>
              </a:extLst>
            </p:cNvPr>
            <p:cNvCxnSpPr>
              <a:cxnSpLocks/>
            </p:cNvCxnSpPr>
            <p:nvPr/>
          </p:nvCxnSpPr>
          <p:spPr>
            <a:xfrm flipV="1">
              <a:off x="2333990" y="3900166"/>
              <a:ext cx="1334701" cy="313078"/>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2504EB2-4C17-E3B2-F26B-47DD417BDD86}"/>
                </a:ext>
              </a:extLst>
            </p:cNvPr>
            <p:cNvCxnSpPr>
              <a:cxnSpLocks/>
            </p:cNvCxnSpPr>
            <p:nvPr/>
          </p:nvCxnSpPr>
          <p:spPr>
            <a:xfrm flipV="1">
              <a:off x="2342996" y="3901373"/>
              <a:ext cx="1148820" cy="224156"/>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8AA9AF4-6257-CA61-A305-E61EC24A5268}"/>
                </a:ext>
              </a:extLst>
            </p:cNvPr>
            <p:cNvCxnSpPr>
              <a:cxnSpLocks/>
            </p:cNvCxnSpPr>
            <p:nvPr/>
          </p:nvCxnSpPr>
          <p:spPr>
            <a:xfrm flipV="1">
              <a:off x="2352823" y="3900166"/>
              <a:ext cx="1064479" cy="183296"/>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AE6017B-7984-608C-314C-2412A0E51D39}"/>
                </a:ext>
              </a:extLst>
            </p:cNvPr>
            <p:cNvCxnSpPr>
              <a:cxnSpLocks/>
            </p:cNvCxnSpPr>
            <p:nvPr/>
          </p:nvCxnSpPr>
          <p:spPr>
            <a:xfrm flipV="1">
              <a:off x="2363468" y="3900166"/>
              <a:ext cx="987510" cy="140595"/>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61BE825-232B-0195-CE58-29795CFC6279}"/>
                </a:ext>
              </a:extLst>
            </p:cNvPr>
            <p:cNvCxnSpPr>
              <a:cxnSpLocks/>
            </p:cNvCxnSpPr>
            <p:nvPr/>
          </p:nvCxnSpPr>
          <p:spPr>
            <a:xfrm>
              <a:off x="1762256" y="3808517"/>
              <a:ext cx="590567"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B10D07A-59EF-4BF8-2732-D6F0EF1FDDC9}"/>
                </a:ext>
              </a:extLst>
            </p:cNvPr>
            <p:cNvCxnSpPr>
              <a:cxnSpLocks/>
            </p:cNvCxnSpPr>
            <p:nvPr/>
          </p:nvCxnSpPr>
          <p:spPr>
            <a:xfrm>
              <a:off x="1762256" y="3851218"/>
              <a:ext cx="601212"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AAB327-991C-C813-26B3-58C7202566D3}"/>
                </a:ext>
              </a:extLst>
            </p:cNvPr>
            <p:cNvCxnSpPr>
              <a:cxnSpLocks/>
            </p:cNvCxnSpPr>
            <p:nvPr/>
          </p:nvCxnSpPr>
          <p:spPr>
            <a:xfrm>
              <a:off x="1762256" y="3948264"/>
              <a:ext cx="590567"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FDFECC7-CF4E-F8EB-D6C7-038D5CB23589}"/>
                </a:ext>
              </a:extLst>
            </p:cNvPr>
            <p:cNvCxnSpPr>
              <a:cxnSpLocks/>
            </p:cNvCxnSpPr>
            <p:nvPr/>
          </p:nvCxnSpPr>
          <p:spPr>
            <a:xfrm>
              <a:off x="1762256" y="3990965"/>
              <a:ext cx="601212" cy="0"/>
            </a:xfrm>
            <a:prstGeom prst="line">
              <a:avLst/>
            </a:prstGeom>
            <a:ln>
              <a:solidFill>
                <a:srgbClr val="DC2102"/>
              </a:solidFill>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600CE9F1-8D18-51E4-3535-CFB68D1AB1CC}"/>
                </a:ext>
              </a:extLst>
            </p:cNvPr>
            <p:cNvSpPr/>
            <p:nvPr/>
          </p:nvSpPr>
          <p:spPr>
            <a:xfrm rot="16200000" flipV="1">
              <a:off x="1616705" y="3844272"/>
              <a:ext cx="1423375" cy="10937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1" name="Picture 60">
            <a:extLst>
              <a:ext uri="{FF2B5EF4-FFF2-40B4-BE49-F238E27FC236}">
                <a16:creationId xmlns:a16="http://schemas.microsoft.com/office/drawing/2014/main" id="{1D6408AC-7B55-9872-B22F-4DA6AA5C61C5}"/>
              </a:ext>
            </a:extLst>
          </p:cNvPr>
          <p:cNvPicPr>
            <a:picLocks noChangeAspect="1"/>
          </p:cNvPicPr>
          <p:nvPr/>
        </p:nvPicPr>
        <p:blipFill>
          <a:blip r:embed="rId2"/>
          <a:stretch>
            <a:fillRect/>
          </a:stretch>
        </p:blipFill>
        <p:spPr>
          <a:xfrm>
            <a:off x="7796050" y="3774473"/>
            <a:ext cx="3528391" cy="1854436"/>
          </a:xfrm>
          <a:prstGeom prst="rect">
            <a:avLst/>
          </a:prstGeom>
        </p:spPr>
      </p:pic>
      <p:pic>
        <p:nvPicPr>
          <p:cNvPr id="62" name="Picture 61">
            <a:extLst>
              <a:ext uri="{FF2B5EF4-FFF2-40B4-BE49-F238E27FC236}">
                <a16:creationId xmlns:a16="http://schemas.microsoft.com/office/drawing/2014/main" id="{2BBA19D8-35C9-D490-0F2C-64C14A37010C}"/>
              </a:ext>
            </a:extLst>
          </p:cNvPr>
          <p:cNvPicPr>
            <a:picLocks noChangeAspect="1"/>
          </p:cNvPicPr>
          <p:nvPr/>
        </p:nvPicPr>
        <p:blipFill>
          <a:blip r:embed="rId3"/>
          <a:stretch>
            <a:fillRect/>
          </a:stretch>
        </p:blipFill>
        <p:spPr>
          <a:xfrm>
            <a:off x="8179268" y="3779997"/>
            <a:ext cx="3151584" cy="1855654"/>
          </a:xfrm>
          <a:prstGeom prst="rect">
            <a:avLst/>
          </a:prstGeom>
        </p:spPr>
      </p:pic>
      <p:pic>
        <p:nvPicPr>
          <p:cNvPr id="63" name="Content Placeholder 6">
            <a:extLst>
              <a:ext uri="{FF2B5EF4-FFF2-40B4-BE49-F238E27FC236}">
                <a16:creationId xmlns:a16="http://schemas.microsoft.com/office/drawing/2014/main" id="{360406F2-424C-21DF-6854-89C416B87823}"/>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698" y="884778"/>
            <a:ext cx="3985362" cy="2191071"/>
          </a:xfrm>
          <a:prstGeom prst="rect">
            <a:avLst/>
          </a:prstGeom>
          <a:ln>
            <a:noFill/>
          </a:ln>
          <a:effectLst>
            <a:outerShdw blurRad="88900" algn="tl" rotWithShape="0">
              <a:srgbClr val="000000">
                <a:alpha val="70000"/>
              </a:srgbClr>
            </a:outerShdw>
          </a:effectLst>
        </p:spPr>
      </p:pic>
      <p:pic>
        <p:nvPicPr>
          <p:cNvPr id="64" name="Picture 63">
            <a:extLst>
              <a:ext uri="{FF2B5EF4-FFF2-40B4-BE49-F238E27FC236}">
                <a16:creationId xmlns:a16="http://schemas.microsoft.com/office/drawing/2014/main" id="{FD2CD4C1-1C80-4334-CF33-549B09D584E5}"/>
              </a:ext>
            </a:extLst>
          </p:cNvPr>
          <p:cNvPicPr>
            <a:picLocks noChangeAspect="1"/>
          </p:cNvPicPr>
          <p:nvPr/>
        </p:nvPicPr>
        <p:blipFill>
          <a:blip r:embed="rId5"/>
          <a:stretch>
            <a:fillRect/>
          </a:stretch>
        </p:blipFill>
        <p:spPr>
          <a:xfrm>
            <a:off x="5053576" y="3960175"/>
            <a:ext cx="1891747" cy="1489775"/>
          </a:xfrm>
          <a:prstGeom prst="rect">
            <a:avLst/>
          </a:prstGeom>
          <a:ln>
            <a:noFill/>
          </a:ln>
          <a:effectLst/>
          <a:scene3d>
            <a:camera prst="isometricOffAxis2Left"/>
            <a:lightRig rig="threePt" dir="t"/>
          </a:scene3d>
        </p:spPr>
      </p:pic>
      <p:sp>
        <p:nvSpPr>
          <p:cNvPr id="65" name="Rectangle 64">
            <a:extLst>
              <a:ext uri="{FF2B5EF4-FFF2-40B4-BE49-F238E27FC236}">
                <a16:creationId xmlns:a16="http://schemas.microsoft.com/office/drawing/2014/main" id="{AAEE4A56-6159-DD3B-050C-BC9230E4B9A2}"/>
              </a:ext>
            </a:extLst>
          </p:cNvPr>
          <p:cNvSpPr/>
          <p:nvPr/>
        </p:nvSpPr>
        <p:spPr>
          <a:xfrm>
            <a:off x="1727788" y="3384577"/>
            <a:ext cx="2516295" cy="323165"/>
          </a:xfrm>
          <a:prstGeom prst="rect">
            <a:avLst/>
          </a:prstGeom>
        </p:spPr>
        <p:txBody>
          <a:bodyPr wrap="square">
            <a:spAutoFit/>
          </a:bodyPr>
          <a:lstStyle/>
          <a:p>
            <a:r>
              <a:rPr lang="en-GB" sz="1500" dirty="0">
                <a:solidFill>
                  <a:srgbClr val="0070C0"/>
                </a:solidFill>
                <a:latin typeface="Helvetica" panose="020B0604020202020204" pitchFamily="34" charset="0"/>
                <a:cs typeface="Helvetica" panose="020B0604020202020204" pitchFamily="34" charset="0"/>
              </a:rPr>
              <a:t>Approach: </a:t>
            </a:r>
            <a:r>
              <a:rPr lang="en-GB" sz="1500" dirty="0" err="1">
                <a:solidFill>
                  <a:srgbClr val="0070C0"/>
                </a:solidFill>
                <a:latin typeface="Helvetica" panose="020B0604020202020204" pitchFamily="34" charset="0"/>
                <a:cs typeface="Helvetica" panose="020B0604020202020204" pitchFamily="34" charset="0"/>
              </a:rPr>
              <a:t>axilens</a:t>
            </a:r>
            <a:r>
              <a:rPr lang="en-GB" sz="1500" dirty="0">
                <a:solidFill>
                  <a:srgbClr val="0070C0"/>
                </a:solidFill>
                <a:latin typeface="Helvetica" panose="020B0604020202020204" pitchFamily="34" charset="0"/>
                <a:cs typeface="Helvetica" panose="020B0604020202020204" pitchFamily="34" charset="0"/>
              </a:rPr>
              <a:t> (3x1 m)</a:t>
            </a:r>
          </a:p>
        </p:txBody>
      </p:sp>
      <p:sp>
        <p:nvSpPr>
          <p:cNvPr id="66" name="Rectangle 65">
            <a:extLst>
              <a:ext uri="{FF2B5EF4-FFF2-40B4-BE49-F238E27FC236}">
                <a16:creationId xmlns:a16="http://schemas.microsoft.com/office/drawing/2014/main" id="{F4D0E3B6-9B0F-7CF2-C44D-7764F3BE8C78}"/>
              </a:ext>
            </a:extLst>
          </p:cNvPr>
          <p:cNvSpPr/>
          <p:nvPr/>
        </p:nvSpPr>
        <p:spPr>
          <a:xfrm>
            <a:off x="4603896" y="3369635"/>
            <a:ext cx="3192154" cy="323165"/>
          </a:xfrm>
          <a:prstGeom prst="rect">
            <a:avLst/>
          </a:prstGeom>
        </p:spPr>
        <p:txBody>
          <a:bodyPr wrap="square">
            <a:spAutoFit/>
          </a:bodyPr>
          <a:lstStyle/>
          <a:p>
            <a:r>
              <a:rPr lang="en-GB" sz="1500" dirty="0">
                <a:solidFill>
                  <a:srgbClr val="0070C0"/>
                </a:solidFill>
                <a:latin typeface="Helvetica" panose="020B0604020202020204" pitchFamily="34" charset="0"/>
                <a:cs typeface="Helvetica" panose="020B0604020202020204" pitchFamily="34" charset="0"/>
              </a:rPr>
              <a:t>creates transverse Bessel profile</a:t>
            </a:r>
          </a:p>
        </p:txBody>
      </p:sp>
      <p:sp>
        <p:nvSpPr>
          <p:cNvPr id="67" name="Arrow: Right 66">
            <a:extLst>
              <a:ext uri="{FF2B5EF4-FFF2-40B4-BE49-F238E27FC236}">
                <a16:creationId xmlns:a16="http://schemas.microsoft.com/office/drawing/2014/main" id="{3F9A124E-1EED-17DD-3BFF-F3E8A8289CCA}"/>
              </a:ext>
            </a:extLst>
          </p:cNvPr>
          <p:cNvSpPr/>
          <p:nvPr/>
        </p:nvSpPr>
        <p:spPr>
          <a:xfrm>
            <a:off x="897426" y="4487299"/>
            <a:ext cx="681906" cy="435527"/>
          </a:xfrm>
          <a:prstGeom prst="rightArrow">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2" descr="https://lh6.googleusercontent.com/AG7WiU11lU2bsNVddqpjAqJi9XhrA_JeLDXV8zuZQ0FZJp1XUuFsjIAdynHVZi40yxk91e_9xBYHfIbV24cwnhKZ4fOtudhs1E3WEshS_j9TtxPZsxHcr8LDQ7G6CYOggmmALXCaqM8">
            <a:extLst>
              <a:ext uri="{FF2B5EF4-FFF2-40B4-BE49-F238E27FC236}">
                <a16:creationId xmlns:a16="http://schemas.microsoft.com/office/drawing/2014/main" id="{0627C881-429F-7EB4-59FC-8226407830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830" t="14358" r="9944" b="20758"/>
          <a:stretch/>
        </p:blipFill>
        <p:spPr bwMode="auto">
          <a:xfrm>
            <a:off x="8356925" y="3960175"/>
            <a:ext cx="1148028" cy="131388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C76B93E-66E9-B18A-F9B0-16424FB34F9E}"/>
              </a:ext>
            </a:extLst>
          </p:cNvPr>
          <p:cNvSpPr txBox="1"/>
          <p:nvPr/>
        </p:nvSpPr>
        <p:spPr>
          <a:xfrm>
            <a:off x="8886779" y="3630721"/>
            <a:ext cx="1021080" cy="246221"/>
          </a:xfrm>
          <a:prstGeom prst="rect">
            <a:avLst/>
          </a:prstGeom>
          <a:noFill/>
        </p:spPr>
        <p:txBody>
          <a:bodyPr wrap="square" rtlCol="0">
            <a:spAutoFit/>
          </a:bodyPr>
          <a:lstStyle/>
          <a:p>
            <a:pPr algn="ctr"/>
            <a:r>
              <a:rPr lang="en-GB" sz="1000" b="1" dirty="0">
                <a:latin typeface="Helvetica" panose="020B0604020202020204" pitchFamily="34" charset="0"/>
                <a:cs typeface="Helvetica" panose="020B0604020202020204" pitchFamily="34" charset="0"/>
              </a:rPr>
              <a:t>calculated</a:t>
            </a:r>
          </a:p>
        </p:txBody>
      </p:sp>
      <p:sp>
        <p:nvSpPr>
          <p:cNvPr id="70" name="TextBox 69">
            <a:extLst>
              <a:ext uri="{FF2B5EF4-FFF2-40B4-BE49-F238E27FC236}">
                <a16:creationId xmlns:a16="http://schemas.microsoft.com/office/drawing/2014/main" id="{23D9FA33-2B82-1606-2102-908E7A221F3C}"/>
              </a:ext>
            </a:extLst>
          </p:cNvPr>
          <p:cNvSpPr txBox="1"/>
          <p:nvPr/>
        </p:nvSpPr>
        <p:spPr>
          <a:xfrm>
            <a:off x="8391479" y="4943653"/>
            <a:ext cx="1423506" cy="338554"/>
          </a:xfrm>
          <a:prstGeom prst="rect">
            <a:avLst/>
          </a:prstGeom>
          <a:noFill/>
        </p:spPr>
        <p:txBody>
          <a:bodyPr wrap="square" rtlCol="0">
            <a:spAutoFit/>
          </a:bodyPr>
          <a:lstStyle/>
          <a:p>
            <a:r>
              <a:rPr lang="en-GB" sz="8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measured </a:t>
            </a:r>
          </a:p>
          <a:p>
            <a:r>
              <a:rPr lang="en-GB" sz="8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plasma afterglow</a:t>
            </a:r>
          </a:p>
        </p:txBody>
      </p:sp>
      <p:sp>
        <p:nvSpPr>
          <p:cNvPr id="71" name="Arrow: Right 70">
            <a:extLst>
              <a:ext uri="{FF2B5EF4-FFF2-40B4-BE49-F238E27FC236}">
                <a16:creationId xmlns:a16="http://schemas.microsoft.com/office/drawing/2014/main" id="{6CBACA8C-10D8-0EFD-5337-BEC056726C47}"/>
              </a:ext>
            </a:extLst>
          </p:cNvPr>
          <p:cNvSpPr/>
          <p:nvPr/>
        </p:nvSpPr>
        <p:spPr>
          <a:xfrm>
            <a:off x="4244083" y="4487299"/>
            <a:ext cx="681906" cy="435527"/>
          </a:xfrm>
          <a:prstGeom prst="rightArrow">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Arrow: Right 71">
            <a:extLst>
              <a:ext uri="{FF2B5EF4-FFF2-40B4-BE49-F238E27FC236}">
                <a16:creationId xmlns:a16="http://schemas.microsoft.com/office/drawing/2014/main" id="{4349A38D-DFAE-6EB1-BEB7-DA8465CAE61A}"/>
              </a:ext>
            </a:extLst>
          </p:cNvPr>
          <p:cNvSpPr/>
          <p:nvPr/>
        </p:nvSpPr>
        <p:spPr>
          <a:xfrm>
            <a:off x="6987588" y="4487299"/>
            <a:ext cx="681906" cy="435527"/>
          </a:xfrm>
          <a:prstGeom prst="rightArrow">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4C7618A-5A7D-11F6-913C-888E1BA70E14}"/>
              </a:ext>
            </a:extLst>
          </p:cNvPr>
          <p:cNvSpPr/>
          <p:nvPr/>
        </p:nvSpPr>
        <p:spPr>
          <a:xfrm>
            <a:off x="227417" y="4543992"/>
            <a:ext cx="841953" cy="307777"/>
          </a:xfrm>
          <a:prstGeom prst="rect">
            <a:avLst/>
          </a:prstGeom>
        </p:spPr>
        <p:txBody>
          <a:bodyPr wrap="square">
            <a:spAutoFit/>
          </a:bodyPr>
          <a:lstStyle/>
          <a:p>
            <a:pPr algn="ctr"/>
            <a:r>
              <a:rPr lang="en-GB" sz="1400" dirty="0">
                <a:solidFill>
                  <a:srgbClr val="DC2102"/>
                </a:solidFill>
                <a:latin typeface="Helvetica" panose="020B0604020202020204" pitchFamily="34" charset="0"/>
                <a:cs typeface="Helvetica" panose="020B0604020202020204" pitchFamily="34" charset="0"/>
              </a:rPr>
              <a:t>laser</a:t>
            </a:r>
          </a:p>
        </p:txBody>
      </p:sp>
      <p:sp>
        <p:nvSpPr>
          <p:cNvPr id="82" name="TextBox 81">
            <a:extLst>
              <a:ext uri="{FF2B5EF4-FFF2-40B4-BE49-F238E27FC236}">
                <a16:creationId xmlns:a16="http://schemas.microsoft.com/office/drawing/2014/main" id="{92110DD8-8845-E624-4E5A-F83FB7D85587}"/>
              </a:ext>
            </a:extLst>
          </p:cNvPr>
          <p:cNvSpPr txBox="1"/>
          <p:nvPr/>
        </p:nvSpPr>
        <p:spPr>
          <a:xfrm>
            <a:off x="9755060" y="3439906"/>
            <a:ext cx="6150990" cy="276999"/>
          </a:xfrm>
          <a:prstGeom prst="rect">
            <a:avLst/>
          </a:prstGeom>
          <a:noFill/>
        </p:spPr>
        <p:txBody>
          <a:bodyPr wrap="square">
            <a:spAutoFit/>
          </a:bodyPr>
          <a:lstStyle/>
          <a:p>
            <a:pPr lvl="1"/>
            <a:r>
              <a:rPr lang="en-US" sz="1200" dirty="0">
                <a:latin typeface="Helvetica" panose="020B0604020202020204" pitchFamily="34" charset="0"/>
                <a:cs typeface="Helvetica" panose="020B0604020202020204" pitchFamily="34" charset="0"/>
              </a:rPr>
              <a:t>n</a:t>
            </a:r>
            <a:r>
              <a:rPr lang="en-US" sz="1200" baseline="-25000" dirty="0">
                <a:latin typeface="Helvetica" panose="020B0604020202020204" pitchFamily="34" charset="0"/>
                <a:cs typeface="Helvetica" panose="020B0604020202020204" pitchFamily="34" charset="0"/>
              </a:rPr>
              <a:t>0</a:t>
            </a:r>
            <a:r>
              <a:rPr lang="en-US" sz="1200" dirty="0">
                <a:latin typeface="Helvetica" panose="020B0604020202020204" pitchFamily="34" charset="0"/>
                <a:cs typeface="Helvetica" panose="020B0604020202020204" pitchFamily="34" charset="0"/>
              </a:rPr>
              <a:t> ≈ 1.3 x 10</a:t>
            </a:r>
            <a:r>
              <a:rPr lang="en-US" sz="1200" baseline="30000" dirty="0">
                <a:latin typeface="Helvetica" panose="020B0604020202020204" pitchFamily="34" charset="0"/>
                <a:cs typeface="Helvetica" panose="020B0604020202020204" pitchFamily="34" charset="0"/>
              </a:rPr>
              <a:t>17</a:t>
            </a:r>
            <a:r>
              <a:rPr lang="en-US" sz="1200" dirty="0">
                <a:latin typeface="Helvetica" panose="020B0604020202020204" pitchFamily="34" charset="0"/>
                <a:cs typeface="Helvetica" panose="020B0604020202020204" pitchFamily="34" charset="0"/>
              </a:rPr>
              <a:t> cm</a:t>
            </a:r>
            <a:r>
              <a:rPr lang="en-US" sz="1200" baseline="30000" dirty="0">
                <a:latin typeface="Helvetica" panose="020B0604020202020204" pitchFamily="34" charset="0"/>
                <a:cs typeface="Helvetica" panose="020B0604020202020204" pitchFamily="34" charset="0"/>
              </a:rPr>
              <a:t>-3</a:t>
            </a:r>
          </a:p>
        </p:txBody>
      </p:sp>
      <p:sp>
        <p:nvSpPr>
          <p:cNvPr id="84" name="TextBox 83">
            <a:extLst>
              <a:ext uri="{FF2B5EF4-FFF2-40B4-BE49-F238E27FC236}">
                <a16:creationId xmlns:a16="http://schemas.microsoft.com/office/drawing/2014/main" id="{752DD000-325F-2C2B-2095-09DB460D3C7D}"/>
              </a:ext>
            </a:extLst>
          </p:cNvPr>
          <p:cNvSpPr txBox="1"/>
          <p:nvPr/>
        </p:nvSpPr>
        <p:spPr>
          <a:xfrm>
            <a:off x="478410" y="1077271"/>
            <a:ext cx="8008070" cy="984885"/>
          </a:xfrm>
          <a:prstGeom prst="rect">
            <a:avLst/>
          </a:prstGeom>
          <a:noFill/>
        </p:spPr>
        <p:txBody>
          <a:bodyPr wrap="square">
            <a:spAutoFit/>
          </a:bodyPr>
          <a:lstStyle/>
          <a:p>
            <a:r>
              <a:rPr lang="en-GB" dirty="0">
                <a:latin typeface="Helvetica" panose="020B0604020202020204" pitchFamily="34" charset="0"/>
                <a:cs typeface="Helvetica" panose="020B0604020202020204" pitchFamily="34" charset="0"/>
              </a:rPr>
              <a:t>Goal:</a:t>
            </a:r>
          </a:p>
          <a:p>
            <a:pPr lvl="1">
              <a:spcBef>
                <a:spcPts val="1200"/>
              </a:spcBef>
              <a:buFont typeface="Wingdings" panose="05000000000000000000" pitchFamily="2" charset="2"/>
              <a:buChar char="q"/>
            </a:pPr>
            <a:r>
              <a:rPr lang="en-GB" sz="1500" dirty="0">
                <a:latin typeface="Helvetica" panose="020B0604020202020204" pitchFamily="34" charset="0"/>
                <a:cs typeface="Helvetica" panose="020B0604020202020204" pitchFamily="34" charset="0"/>
              </a:rPr>
              <a:t>Create a metre-scale plasma column</a:t>
            </a:r>
          </a:p>
          <a:p>
            <a:pPr lvl="1">
              <a:buFont typeface="Wingdings" panose="05000000000000000000" pitchFamily="2" charset="2"/>
              <a:buChar char="q"/>
            </a:pPr>
            <a:r>
              <a:rPr lang="en-GB" sz="1500" dirty="0">
                <a:latin typeface="Helvetica" panose="020B0604020202020204" pitchFamily="34" charset="0"/>
                <a:cs typeface="Helvetica" panose="020B0604020202020204" pitchFamily="34" charset="0"/>
              </a:rPr>
              <a:t>But also sufficiently wide to host blowout</a:t>
            </a:r>
          </a:p>
        </p:txBody>
      </p:sp>
      <p:sp>
        <p:nvSpPr>
          <p:cNvPr id="85" name="Rectangle 84">
            <a:extLst>
              <a:ext uri="{FF2B5EF4-FFF2-40B4-BE49-F238E27FC236}">
                <a16:creationId xmlns:a16="http://schemas.microsoft.com/office/drawing/2014/main" id="{E3F492F0-5B59-5FA8-8E10-A869C226A06F}"/>
              </a:ext>
            </a:extLst>
          </p:cNvPr>
          <p:cNvSpPr>
            <a:spLocks noChangeArrowheads="1"/>
          </p:cNvSpPr>
          <p:nvPr/>
        </p:nvSpPr>
        <p:spPr bwMode="auto">
          <a:xfrm>
            <a:off x="8811320" y="5727092"/>
            <a:ext cx="2952622" cy="60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200" dirty="0">
                <a:solidFill>
                  <a:schemeClr val="bg1">
                    <a:lumMod val="65000"/>
                  </a:schemeClr>
                </a:solidFill>
                <a:latin typeface="Helvetica" panose="020B0500000000000000" pitchFamily="34" charset="0"/>
                <a:cs typeface="Arial" charset="0"/>
                <a:sym typeface="Symbol" panose="05050102010706020507" pitchFamily="18" charset="2"/>
              </a:rPr>
              <a:t>WG5 Thursday 13:30 for details on plasma-photonic diagnsotic</a:t>
            </a:r>
          </a:p>
        </p:txBody>
      </p:sp>
    </p:spTree>
    <p:extLst>
      <p:ext uri="{BB962C8B-B14F-4D97-AF65-F5344CB8AC3E}">
        <p14:creationId xmlns:p14="http://schemas.microsoft.com/office/powerpoint/2010/main" val="356094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animBg="1"/>
      <p:bldP spid="69" grpId="0"/>
      <p:bldP spid="70" grpId="0"/>
      <p:bldP spid="71" grpId="0" animBg="1"/>
      <p:bldP spid="72" grpId="0" animBg="1"/>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B9CE-D520-8DB3-2D52-4F5CD3108AF1}"/>
              </a:ext>
            </a:extLst>
          </p:cNvPr>
          <p:cNvSpPr>
            <a:spLocks noGrp="1"/>
          </p:cNvSpPr>
          <p:nvPr>
            <p:ph type="title"/>
          </p:nvPr>
        </p:nvSpPr>
        <p:spPr/>
        <p:txBody>
          <a:bodyPr/>
          <a:lstStyle/>
          <a:p>
            <a:r>
              <a:rPr lang="en-US" dirty="0"/>
              <a:t>FACET-II Interaction Area</a:t>
            </a:r>
            <a:endParaRPr lang="en-GB" dirty="0"/>
          </a:p>
        </p:txBody>
      </p:sp>
      <p:sp>
        <p:nvSpPr>
          <p:cNvPr id="4" name="Slide Number Placeholder 3">
            <a:extLst>
              <a:ext uri="{FF2B5EF4-FFF2-40B4-BE49-F238E27FC236}">
                <a16:creationId xmlns:a16="http://schemas.microsoft.com/office/drawing/2014/main" id="{CDD91F83-7199-887B-33E4-2CFA7BD43E5C}"/>
              </a:ext>
            </a:extLst>
          </p:cNvPr>
          <p:cNvSpPr>
            <a:spLocks noGrp="1"/>
          </p:cNvSpPr>
          <p:nvPr>
            <p:ph type="sldNum" sz="quarter" idx="12"/>
          </p:nvPr>
        </p:nvSpPr>
        <p:spPr/>
        <p:txBody>
          <a:bodyPr/>
          <a:lstStyle/>
          <a:p>
            <a:fld id="{9CAC52E5-DA86-4DC1-9E39-66892181523F}" type="slidenum">
              <a:rPr lang="en-US" smtClean="0"/>
              <a:t>11</a:t>
            </a:fld>
            <a:endParaRPr lang="en-US"/>
          </a:p>
        </p:txBody>
      </p:sp>
      <p:pic>
        <p:nvPicPr>
          <p:cNvPr id="9" name="Picture 8">
            <a:extLst>
              <a:ext uri="{FF2B5EF4-FFF2-40B4-BE49-F238E27FC236}">
                <a16:creationId xmlns:a16="http://schemas.microsoft.com/office/drawing/2014/main" id="{A599BFFF-1B69-0DB0-5C1F-91EDB60DF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59" y="2202532"/>
            <a:ext cx="7604288" cy="1960481"/>
          </a:xfrm>
          <a:prstGeom prst="rect">
            <a:avLst/>
          </a:prstGeom>
        </p:spPr>
      </p:pic>
      <p:pic>
        <p:nvPicPr>
          <p:cNvPr id="8" name="Picture 7">
            <a:extLst>
              <a:ext uri="{FF2B5EF4-FFF2-40B4-BE49-F238E27FC236}">
                <a16:creationId xmlns:a16="http://schemas.microsoft.com/office/drawing/2014/main" id="{1C546FB2-55A9-CB88-BA44-BB22420B696D}"/>
              </a:ext>
            </a:extLst>
          </p:cNvPr>
          <p:cNvPicPr>
            <a:picLocks noChangeAspect="1"/>
          </p:cNvPicPr>
          <p:nvPr/>
        </p:nvPicPr>
        <p:blipFill>
          <a:blip r:embed="rId3"/>
          <a:stretch>
            <a:fillRect/>
          </a:stretch>
        </p:blipFill>
        <p:spPr>
          <a:xfrm>
            <a:off x="4018393" y="949462"/>
            <a:ext cx="7953648" cy="5630231"/>
          </a:xfrm>
          <a:prstGeom prst="rect">
            <a:avLst/>
          </a:prstGeom>
        </p:spPr>
      </p:pic>
      <p:cxnSp>
        <p:nvCxnSpPr>
          <p:cNvPr id="11" name="Straight Connector 10">
            <a:extLst>
              <a:ext uri="{FF2B5EF4-FFF2-40B4-BE49-F238E27FC236}">
                <a16:creationId xmlns:a16="http://schemas.microsoft.com/office/drawing/2014/main" id="{90F40D8A-6C39-0CF0-E3D7-60527E834A92}"/>
              </a:ext>
            </a:extLst>
          </p:cNvPr>
          <p:cNvCxnSpPr>
            <a:cxnSpLocks/>
          </p:cNvCxnSpPr>
          <p:nvPr/>
        </p:nvCxnSpPr>
        <p:spPr>
          <a:xfrm flipV="1">
            <a:off x="3817856" y="1611984"/>
            <a:ext cx="292231" cy="181701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4F6023-458E-C51B-C181-D7D2200E8C2E}"/>
              </a:ext>
            </a:extLst>
          </p:cNvPr>
          <p:cNvCxnSpPr>
            <a:cxnSpLocks/>
          </p:cNvCxnSpPr>
          <p:nvPr/>
        </p:nvCxnSpPr>
        <p:spPr>
          <a:xfrm flipH="1" flipV="1">
            <a:off x="3815282" y="3429000"/>
            <a:ext cx="197963" cy="315069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EAE163F-40EE-26EC-09E5-2DF036FCD51A}"/>
              </a:ext>
            </a:extLst>
          </p:cNvPr>
          <p:cNvSpPr>
            <a:spLocks noChangeArrowheads="1"/>
          </p:cNvSpPr>
          <p:nvPr/>
        </p:nvSpPr>
        <p:spPr bwMode="auto">
          <a:xfrm>
            <a:off x="212237" y="5004346"/>
            <a:ext cx="3597897"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20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E310 Plasma Channel design brief:</a:t>
            </a:r>
          </a:p>
          <a:p>
            <a:pPr marL="285750" indent="-285750" eaLnBrk="1" hangingPunct="1">
              <a:spcBef>
                <a:spcPct val="0"/>
              </a:spcBef>
              <a:defRPr/>
            </a:pPr>
            <a:r>
              <a:rPr lang="de-DE" sz="2000" b="1"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&gt;100 um radius over ~1m</a:t>
            </a:r>
          </a:p>
          <a:p>
            <a:pPr marL="285750" indent="-285750" eaLnBrk="1" hangingPunct="1">
              <a:spcBef>
                <a:spcPct val="0"/>
              </a:spcBef>
              <a:defRPr/>
            </a:pPr>
            <a:r>
              <a:rPr lang="de-DE" sz="2000" b="1"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Low Intensity Threshold Ionization only</a:t>
            </a:r>
          </a:p>
        </p:txBody>
      </p:sp>
    </p:spTree>
    <p:extLst>
      <p:ext uri="{BB962C8B-B14F-4D97-AF65-F5344CB8AC3E}">
        <p14:creationId xmlns:p14="http://schemas.microsoft.com/office/powerpoint/2010/main" val="131674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B9CE-D520-8DB3-2D52-4F5CD3108AF1}"/>
              </a:ext>
            </a:extLst>
          </p:cNvPr>
          <p:cNvSpPr>
            <a:spLocks noGrp="1"/>
          </p:cNvSpPr>
          <p:nvPr>
            <p:ph type="title"/>
          </p:nvPr>
        </p:nvSpPr>
        <p:spPr/>
        <p:txBody>
          <a:bodyPr/>
          <a:lstStyle/>
          <a:p>
            <a:r>
              <a:rPr lang="en-US" dirty="0"/>
              <a:t>FACET-II Interaction Area</a:t>
            </a:r>
            <a:endParaRPr lang="en-GB" dirty="0"/>
          </a:p>
        </p:txBody>
      </p:sp>
      <p:sp>
        <p:nvSpPr>
          <p:cNvPr id="4" name="Slide Number Placeholder 3">
            <a:extLst>
              <a:ext uri="{FF2B5EF4-FFF2-40B4-BE49-F238E27FC236}">
                <a16:creationId xmlns:a16="http://schemas.microsoft.com/office/drawing/2014/main" id="{CDD91F83-7199-887B-33E4-2CFA7BD43E5C}"/>
              </a:ext>
            </a:extLst>
          </p:cNvPr>
          <p:cNvSpPr>
            <a:spLocks noGrp="1"/>
          </p:cNvSpPr>
          <p:nvPr>
            <p:ph type="sldNum" sz="quarter" idx="12"/>
          </p:nvPr>
        </p:nvSpPr>
        <p:spPr/>
        <p:txBody>
          <a:bodyPr/>
          <a:lstStyle/>
          <a:p>
            <a:fld id="{9CAC52E5-DA86-4DC1-9E39-66892181523F}" type="slidenum">
              <a:rPr lang="en-US" smtClean="0"/>
              <a:t>12</a:t>
            </a:fld>
            <a:endParaRPr lang="en-US"/>
          </a:p>
        </p:txBody>
      </p:sp>
      <p:pic>
        <p:nvPicPr>
          <p:cNvPr id="3" name="Picture 2">
            <a:extLst>
              <a:ext uri="{FF2B5EF4-FFF2-40B4-BE49-F238E27FC236}">
                <a16:creationId xmlns:a16="http://schemas.microsoft.com/office/drawing/2014/main" id="{F4473087-82FC-68C6-9A81-F1CE16A9B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686" y="2416532"/>
            <a:ext cx="6543794" cy="31454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7DA979-6C83-5F49-9D74-3C1BC2F0EF2C}"/>
              </a:ext>
            </a:extLst>
          </p:cNvPr>
          <p:cNvPicPr>
            <a:picLocks noChangeAspect="1"/>
          </p:cNvPicPr>
          <p:nvPr/>
        </p:nvPicPr>
        <p:blipFill>
          <a:blip r:embed="rId3"/>
          <a:stretch>
            <a:fillRect/>
          </a:stretch>
        </p:blipFill>
        <p:spPr>
          <a:xfrm>
            <a:off x="6916530" y="3311096"/>
            <a:ext cx="3215903" cy="1804721"/>
          </a:xfrm>
          <a:prstGeom prst="rect">
            <a:avLst/>
          </a:prstGeom>
        </p:spPr>
      </p:pic>
      <p:sp>
        <p:nvSpPr>
          <p:cNvPr id="6" name="Rectangle 5">
            <a:extLst>
              <a:ext uri="{FF2B5EF4-FFF2-40B4-BE49-F238E27FC236}">
                <a16:creationId xmlns:a16="http://schemas.microsoft.com/office/drawing/2014/main" id="{B567B822-D766-ABE5-76D2-561A65C9933E}"/>
              </a:ext>
            </a:extLst>
          </p:cNvPr>
          <p:cNvSpPr>
            <a:spLocks noChangeArrowheads="1"/>
          </p:cNvSpPr>
          <p:nvPr/>
        </p:nvSpPr>
        <p:spPr bwMode="auto">
          <a:xfrm>
            <a:off x="1305235" y="1570246"/>
            <a:ext cx="261963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Main (Preionization) Laser Compressor </a:t>
            </a:r>
          </a:p>
        </p:txBody>
      </p:sp>
      <p:sp>
        <p:nvSpPr>
          <p:cNvPr id="7" name="Rectangle 6">
            <a:extLst>
              <a:ext uri="{FF2B5EF4-FFF2-40B4-BE49-F238E27FC236}">
                <a16:creationId xmlns:a16="http://schemas.microsoft.com/office/drawing/2014/main" id="{6C54B712-7BE7-C8BF-6519-4A70807E0DDB}"/>
              </a:ext>
            </a:extLst>
          </p:cNvPr>
          <p:cNvSpPr>
            <a:spLocks noChangeArrowheads="1"/>
          </p:cNvSpPr>
          <p:nvPr/>
        </p:nvSpPr>
        <p:spPr bwMode="auto">
          <a:xfrm>
            <a:off x="4786184" y="2323489"/>
            <a:ext cx="261963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GB"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Integration Chamber (“Picnic Basket”)</a:t>
            </a:r>
          </a:p>
        </p:txBody>
      </p:sp>
      <p:sp>
        <p:nvSpPr>
          <p:cNvPr id="11" name="Rectangle 10">
            <a:extLst>
              <a:ext uri="{FF2B5EF4-FFF2-40B4-BE49-F238E27FC236}">
                <a16:creationId xmlns:a16="http://schemas.microsoft.com/office/drawing/2014/main" id="{37FB1EFA-146A-7716-A93E-B929C0EF7A3F}"/>
              </a:ext>
            </a:extLst>
          </p:cNvPr>
          <p:cNvSpPr>
            <a:spLocks noChangeArrowheads="1"/>
          </p:cNvSpPr>
          <p:nvPr/>
        </p:nvSpPr>
        <p:spPr bwMode="auto">
          <a:xfrm>
            <a:off x="8325406" y="2263688"/>
            <a:ext cx="261963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GB"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Bypass</a:t>
            </a:r>
          </a:p>
        </p:txBody>
      </p:sp>
      <p:cxnSp>
        <p:nvCxnSpPr>
          <p:cNvPr id="13" name="Straight Connector 12">
            <a:extLst>
              <a:ext uri="{FF2B5EF4-FFF2-40B4-BE49-F238E27FC236}">
                <a16:creationId xmlns:a16="http://schemas.microsoft.com/office/drawing/2014/main" id="{EEE86916-7FC2-5540-E82B-CDA66C327D46}"/>
              </a:ext>
            </a:extLst>
          </p:cNvPr>
          <p:cNvCxnSpPr>
            <a:cxnSpLocks/>
          </p:cNvCxnSpPr>
          <p:nvPr/>
        </p:nvCxnSpPr>
        <p:spPr>
          <a:xfrm>
            <a:off x="4506012" y="4440025"/>
            <a:ext cx="5986021" cy="0"/>
          </a:xfrm>
          <a:prstGeom prst="line">
            <a:avLst/>
          </a:prstGeom>
          <a:ln w="38100">
            <a:solidFill>
              <a:srgbClr val="FF404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441A346-0CB6-0C6D-5F79-F3802836C032}"/>
              </a:ext>
            </a:extLst>
          </p:cNvPr>
          <p:cNvSpPr>
            <a:spLocks noChangeArrowheads="1"/>
          </p:cNvSpPr>
          <p:nvPr/>
        </p:nvSpPr>
        <p:spPr bwMode="auto">
          <a:xfrm>
            <a:off x="390151" y="3865370"/>
            <a:ext cx="261963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Electron Beam </a:t>
            </a:r>
            <a:r>
              <a:rPr lang="de-DE" sz="1600" dirty="0">
                <a:solidFill>
                  <a:schemeClr val="accent2">
                    <a:lumMod val="75000"/>
                  </a:schemeClr>
                </a:solidFill>
                <a:latin typeface="Helvetica" panose="020B0604020202020204" pitchFamily="34" charset="0"/>
                <a:cs typeface="Helvetica" panose="020B0604020202020204" pitchFamily="34" charset="0"/>
                <a:sym typeface="Wingdings" panose="05000000000000000000" pitchFamily="2" charset="2"/>
              </a:rPr>
              <a:t></a:t>
            </a:r>
            <a:endParaRPr lang="de-DE"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endParaRPr>
          </a:p>
        </p:txBody>
      </p:sp>
      <p:sp>
        <p:nvSpPr>
          <p:cNvPr id="18" name="Isosceles Triangle 17">
            <a:extLst>
              <a:ext uri="{FF2B5EF4-FFF2-40B4-BE49-F238E27FC236}">
                <a16:creationId xmlns:a16="http://schemas.microsoft.com/office/drawing/2014/main" id="{C159E397-23A7-96CB-F52C-026F250D4504}"/>
              </a:ext>
            </a:extLst>
          </p:cNvPr>
          <p:cNvSpPr/>
          <p:nvPr/>
        </p:nvSpPr>
        <p:spPr>
          <a:xfrm rot="10800000">
            <a:off x="8502316" y="3962400"/>
            <a:ext cx="108284" cy="47761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a:extLst>
              <a:ext uri="{FF2B5EF4-FFF2-40B4-BE49-F238E27FC236}">
                <a16:creationId xmlns:a16="http://schemas.microsoft.com/office/drawing/2014/main" id="{268BF273-9C39-34D6-A55F-EFCE0DBC4644}"/>
              </a:ext>
            </a:extLst>
          </p:cNvPr>
          <p:cNvSpPr/>
          <p:nvPr/>
        </p:nvSpPr>
        <p:spPr>
          <a:xfrm rot="5400000">
            <a:off x="8254873" y="4201213"/>
            <a:ext cx="108284" cy="477618"/>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accent6"/>
              </a:solidFill>
            </a:endParaRPr>
          </a:p>
        </p:txBody>
      </p:sp>
      <p:sp>
        <p:nvSpPr>
          <p:cNvPr id="20" name="Rectangle 19">
            <a:extLst>
              <a:ext uri="{FF2B5EF4-FFF2-40B4-BE49-F238E27FC236}">
                <a16:creationId xmlns:a16="http://schemas.microsoft.com/office/drawing/2014/main" id="{901E2AAB-CD50-3F41-5E58-EEB08DBC59F4}"/>
              </a:ext>
            </a:extLst>
          </p:cNvPr>
          <p:cNvSpPr>
            <a:spLocks noChangeArrowheads="1"/>
          </p:cNvSpPr>
          <p:nvPr/>
        </p:nvSpPr>
        <p:spPr bwMode="auto">
          <a:xfrm>
            <a:off x="7952479" y="2735774"/>
            <a:ext cx="261963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US" sz="1600" dirty="0">
                <a:solidFill>
                  <a:schemeClr val="accent1"/>
                </a:solidFill>
                <a:latin typeface="Helvetica" panose="020B0604020202020204" pitchFamily="34" charset="0"/>
                <a:cs typeface="Helvetica" panose="020B0604020202020204" pitchFamily="34" charset="0"/>
                <a:sym typeface="Symbol" panose="05050102010706020507" pitchFamily="18" charset="2"/>
              </a:rPr>
              <a:t>9</a:t>
            </a:r>
            <a:r>
              <a:rPr lang="en-GB" sz="1600" dirty="0">
                <a:solidFill>
                  <a:schemeClr val="accent1"/>
                </a:solidFill>
                <a:latin typeface="Helvetica" panose="020B0604020202020204" pitchFamily="34" charset="0"/>
                <a:cs typeface="Helvetica" panose="020B0604020202020204" pitchFamily="34" charset="0"/>
                <a:sym typeface="Symbol" panose="05050102010706020507" pitchFamily="18" charset="2"/>
              </a:rPr>
              <a:t>0 degree</a:t>
            </a:r>
          </a:p>
        </p:txBody>
      </p:sp>
      <p:sp>
        <p:nvSpPr>
          <p:cNvPr id="21" name="Rectangle 20">
            <a:extLst>
              <a:ext uri="{FF2B5EF4-FFF2-40B4-BE49-F238E27FC236}">
                <a16:creationId xmlns:a16="http://schemas.microsoft.com/office/drawing/2014/main" id="{F5F2B2F9-1B77-EC09-F58F-1A09314F1919}"/>
              </a:ext>
            </a:extLst>
          </p:cNvPr>
          <p:cNvSpPr>
            <a:spLocks noChangeArrowheads="1"/>
          </p:cNvSpPr>
          <p:nvPr/>
        </p:nvSpPr>
        <p:spPr bwMode="auto">
          <a:xfrm>
            <a:off x="7412366" y="4861592"/>
            <a:ext cx="261963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US" sz="1600" dirty="0">
                <a:solidFill>
                  <a:schemeClr val="accent6"/>
                </a:solidFill>
                <a:latin typeface="Helvetica" panose="020B0604020202020204" pitchFamily="34" charset="0"/>
                <a:cs typeface="Helvetica" panose="020B0604020202020204" pitchFamily="34" charset="0"/>
                <a:sym typeface="Symbol" panose="05050102010706020507" pitchFamily="18" charset="2"/>
              </a:rPr>
              <a:t>Collinear</a:t>
            </a:r>
            <a:endParaRPr lang="en-GB" sz="1600" dirty="0">
              <a:solidFill>
                <a:schemeClr val="accent6"/>
              </a:solidFill>
              <a:latin typeface="Helvetica" panose="020B0604020202020204" pitchFamily="34" charset="0"/>
              <a:cs typeface="Helvetica" panose="020B0604020202020204" pitchFamily="34" charset="0"/>
              <a:sym typeface="Symbol" panose="05050102010706020507" pitchFamily="18" charset="2"/>
            </a:endParaRPr>
          </a:p>
        </p:txBody>
      </p:sp>
      <p:sp>
        <p:nvSpPr>
          <p:cNvPr id="22" name="Rectangle 21">
            <a:extLst>
              <a:ext uri="{FF2B5EF4-FFF2-40B4-BE49-F238E27FC236}">
                <a16:creationId xmlns:a16="http://schemas.microsoft.com/office/drawing/2014/main" id="{098DA8D4-F825-1D7E-1FFE-784203AC736D}"/>
              </a:ext>
            </a:extLst>
          </p:cNvPr>
          <p:cNvSpPr>
            <a:spLocks noChangeArrowheads="1"/>
          </p:cNvSpPr>
          <p:nvPr/>
        </p:nvSpPr>
        <p:spPr bwMode="auto">
          <a:xfrm>
            <a:off x="6812692" y="5658614"/>
            <a:ext cx="3595816"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GB"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Use Argon as LIT and Argon+ as HIT</a:t>
            </a:r>
          </a:p>
        </p:txBody>
      </p:sp>
    </p:spTree>
    <p:extLst>
      <p:ext uri="{BB962C8B-B14F-4D97-AF65-F5344CB8AC3E}">
        <p14:creationId xmlns:p14="http://schemas.microsoft.com/office/powerpoint/2010/main" val="116426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id="{0B3D5DD4-8AA0-0ABC-B5FA-39463BD0F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841" y="971315"/>
            <a:ext cx="5354319" cy="2726262"/>
          </a:xfrm>
          <a:prstGeom prst="rect">
            <a:avLst/>
          </a:prstGeom>
        </p:spPr>
      </p:pic>
      <p:sp>
        <p:nvSpPr>
          <p:cNvPr id="2" name="Title 1">
            <a:extLst>
              <a:ext uri="{FF2B5EF4-FFF2-40B4-BE49-F238E27FC236}">
                <a16:creationId xmlns:a16="http://schemas.microsoft.com/office/drawing/2014/main" id="{F448AF3D-3AAB-51B7-F346-0BC8E0E60BDA}"/>
              </a:ext>
            </a:extLst>
          </p:cNvPr>
          <p:cNvSpPr>
            <a:spLocks noGrp="1"/>
          </p:cNvSpPr>
          <p:nvPr>
            <p:ph type="title"/>
          </p:nvPr>
        </p:nvSpPr>
        <p:spPr/>
        <p:txBody>
          <a:bodyPr/>
          <a:lstStyle/>
          <a:p>
            <a:r>
              <a:rPr lang="en-US" dirty="0"/>
              <a:t>E310 Channel</a:t>
            </a:r>
            <a:endParaRPr lang="en-GB" dirty="0"/>
          </a:p>
        </p:txBody>
      </p:sp>
      <p:sp>
        <p:nvSpPr>
          <p:cNvPr id="4" name="Slide Number Placeholder 3">
            <a:extLst>
              <a:ext uri="{FF2B5EF4-FFF2-40B4-BE49-F238E27FC236}">
                <a16:creationId xmlns:a16="http://schemas.microsoft.com/office/drawing/2014/main" id="{F7E8664F-7691-6D6B-3BFD-8BBFC6E5E689}"/>
              </a:ext>
            </a:extLst>
          </p:cNvPr>
          <p:cNvSpPr>
            <a:spLocks noGrp="1"/>
          </p:cNvSpPr>
          <p:nvPr>
            <p:ph type="sldNum" sz="quarter" idx="12"/>
          </p:nvPr>
        </p:nvSpPr>
        <p:spPr/>
        <p:txBody>
          <a:bodyPr/>
          <a:lstStyle/>
          <a:p>
            <a:fld id="{9CAC52E5-DA86-4DC1-9E39-66892181523F}" type="slidenum">
              <a:rPr lang="en-US" smtClean="0"/>
              <a:t>13</a:t>
            </a:fld>
            <a:endParaRPr lang="en-US"/>
          </a:p>
        </p:txBody>
      </p:sp>
      <p:graphicFrame>
        <p:nvGraphicFramePr>
          <p:cNvPr id="10" name="Table 10">
            <a:extLst>
              <a:ext uri="{FF2B5EF4-FFF2-40B4-BE49-F238E27FC236}">
                <a16:creationId xmlns:a16="http://schemas.microsoft.com/office/drawing/2014/main" id="{ABB74AF5-1A92-A1A4-E597-D3576E196E81}"/>
              </a:ext>
            </a:extLst>
          </p:cNvPr>
          <p:cNvGraphicFramePr>
            <a:graphicFrameLocks noGrp="1"/>
          </p:cNvGraphicFramePr>
          <p:nvPr>
            <p:extLst>
              <p:ext uri="{D42A27DB-BD31-4B8C-83A1-F6EECF244321}">
                <p14:modId xmlns:p14="http://schemas.microsoft.com/office/powerpoint/2010/main" val="1778498024"/>
              </p:ext>
            </p:extLst>
          </p:nvPr>
        </p:nvGraphicFramePr>
        <p:xfrm>
          <a:off x="111575" y="1057103"/>
          <a:ext cx="3175519" cy="4228106"/>
        </p:xfrm>
        <a:graphic>
          <a:graphicData uri="http://schemas.openxmlformats.org/drawingml/2006/table">
            <a:tbl>
              <a:tblPr firstRow="1" bandRow="1">
                <a:tableStyleId>{22838BEF-8BB2-4498-84A7-C5851F593DF1}</a:tableStyleId>
              </a:tblPr>
              <a:tblGrid>
                <a:gridCol w="1381945">
                  <a:extLst>
                    <a:ext uri="{9D8B030D-6E8A-4147-A177-3AD203B41FA5}">
                      <a16:colId xmlns:a16="http://schemas.microsoft.com/office/drawing/2014/main" val="1516167474"/>
                    </a:ext>
                  </a:extLst>
                </a:gridCol>
                <a:gridCol w="873760">
                  <a:extLst>
                    <a:ext uri="{9D8B030D-6E8A-4147-A177-3AD203B41FA5}">
                      <a16:colId xmlns:a16="http://schemas.microsoft.com/office/drawing/2014/main" val="828307297"/>
                    </a:ext>
                  </a:extLst>
                </a:gridCol>
                <a:gridCol w="919814">
                  <a:extLst>
                    <a:ext uri="{9D8B030D-6E8A-4147-A177-3AD203B41FA5}">
                      <a16:colId xmlns:a16="http://schemas.microsoft.com/office/drawing/2014/main" val="2511537917"/>
                    </a:ext>
                  </a:extLst>
                </a:gridCol>
              </a:tblGrid>
              <a:tr h="328637">
                <a:tc gridSpan="3">
                  <a:txBody>
                    <a:bodyPr/>
                    <a:lstStyle/>
                    <a:p>
                      <a:pPr algn="ctr"/>
                      <a:r>
                        <a:rPr lang="en-US" sz="1400" b="1" dirty="0">
                          <a:latin typeface="Helvetica" panose="020B0604020202020204" pitchFamily="34" charset="0"/>
                          <a:cs typeface="Helvetica" panose="020B0604020202020204" pitchFamily="34" charset="0"/>
                        </a:rPr>
                        <a:t>Laser + Density Parameters</a:t>
                      </a:r>
                      <a:endParaRPr lang="en-GB" sz="1400" b="1" dirty="0">
                        <a:latin typeface="Helvetica" panose="020B0604020202020204" pitchFamily="34" charset="0"/>
                        <a:cs typeface="Helvetica" panose="020B0604020202020204" pitchFamily="34" charset="0"/>
                      </a:endParaRPr>
                    </a:p>
                  </a:txBody>
                  <a:tcPr/>
                </a:tc>
                <a:tc hMerge="1">
                  <a:txBody>
                    <a:bodyPr/>
                    <a:lstStyle/>
                    <a:p>
                      <a:endParaRPr lang="en-GB" b="0" dirty="0"/>
                    </a:p>
                  </a:txBody>
                  <a:tcPr/>
                </a:tc>
                <a:tc hMerge="1">
                  <a:txBody>
                    <a:bodyPr/>
                    <a:lstStyle/>
                    <a:p>
                      <a:pPr algn="ctr"/>
                      <a:endParaRPr lang="en-GB" b="1" dirty="0"/>
                    </a:p>
                  </a:txBody>
                  <a:tcPr/>
                </a:tc>
                <a:extLst>
                  <a:ext uri="{0D108BD9-81ED-4DB2-BD59-A6C34878D82A}">
                    <a16:rowId xmlns:a16="http://schemas.microsoft.com/office/drawing/2014/main" val="1389452925"/>
                  </a:ext>
                </a:extLst>
              </a:tr>
              <a:tr h="329939">
                <a:tc>
                  <a:txBody>
                    <a:bodyPr/>
                    <a:lstStyle/>
                    <a:p>
                      <a:endParaRPr lang="en-GB" sz="1400" b="0" dirty="0">
                        <a:latin typeface="Helvetica" panose="020B0604020202020204" pitchFamily="34" charset="0"/>
                        <a:cs typeface="Helvetica" panose="020B0604020202020204" pitchFamily="34" charset="0"/>
                      </a:endParaRPr>
                    </a:p>
                  </a:txBody>
                  <a:tcPr/>
                </a:tc>
                <a:tc>
                  <a:txBody>
                    <a:bodyPr/>
                    <a:lstStyle/>
                    <a:p>
                      <a:r>
                        <a:rPr lang="en-US" sz="1400" b="0" dirty="0">
                          <a:latin typeface="Helvetica" panose="020B0604020202020204" pitchFamily="34" charset="0"/>
                          <a:cs typeface="Helvetica" panose="020B0604020202020204" pitchFamily="34" charset="0"/>
                        </a:rPr>
                        <a:t>E210</a:t>
                      </a:r>
                      <a:endParaRPr lang="en-GB" sz="1400" b="0" dirty="0">
                        <a:latin typeface="Helvetica" panose="020B0604020202020204" pitchFamily="34" charset="0"/>
                        <a:cs typeface="Helvetica" panose="020B0604020202020204" pitchFamily="34" charset="0"/>
                      </a:endParaRPr>
                    </a:p>
                  </a:txBody>
                  <a:tcPr/>
                </a:tc>
                <a:tc>
                  <a:txBody>
                    <a:bodyPr/>
                    <a:lstStyle/>
                    <a:p>
                      <a:r>
                        <a:rPr lang="en-US" sz="1400" b="0" dirty="0">
                          <a:latin typeface="Helvetica" panose="020B0604020202020204" pitchFamily="34" charset="0"/>
                          <a:cs typeface="Helvetica" panose="020B0604020202020204" pitchFamily="34" charset="0"/>
                        </a:rPr>
                        <a:t>E310</a:t>
                      </a:r>
                      <a:endParaRPr lang="en-GB" sz="1400" b="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510125782"/>
                  </a:ext>
                </a:extLst>
              </a:tr>
              <a:tr h="713906">
                <a:tc>
                  <a:txBody>
                    <a:bodyPr/>
                    <a:lstStyle/>
                    <a:p>
                      <a:r>
                        <a:rPr lang="en-US" sz="1400" b="0" dirty="0">
                          <a:latin typeface="Helvetica" panose="020B0604020202020204" pitchFamily="34" charset="0"/>
                          <a:cs typeface="Helvetica" panose="020B0604020202020204" pitchFamily="34" charset="0"/>
                        </a:rPr>
                        <a:t>Input Radius (mm)</a:t>
                      </a:r>
                      <a:endParaRPr lang="en-GB" sz="1400" b="0" dirty="0">
                        <a:latin typeface="Helvetica" panose="020B0604020202020204" pitchFamily="34" charset="0"/>
                        <a:cs typeface="Helvetica" panose="020B0604020202020204" pitchFamily="34" charset="0"/>
                      </a:endParaRPr>
                    </a:p>
                  </a:txBody>
                  <a:tcPr/>
                </a:tc>
                <a:tc>
                  <a:txBody>
                    <a:bodyPr/>
                    <a:lstStyle/>
                    <a:p>
                      <a:r>
                        <a:rPr lang="en-US" sz="1400" b="0" dirty="0">
                          <a:latin typeface="Helvetica" panose="020B0604020202020204" pitchFamily="34" charset="0"/>
                          <a:cs typeface="Helvetica" panose="020B0604020202020204" pitchFamily="34" charset="0"/>
                        </a:rPr>
                        <a:t>20-30</a:t>
                      </a:r>
                      <a:endParaRPr lang="en-GB" sz="1400" b="0" dirty="0">
                        <a:latin typeface="Helvetica" panose="020B0604020202020204" pitchFamily="34" charset="0"/>
                        <a:cs typeface="Helvetica" panose="020B0604020202020204" pitchFamily="34" charset="0"/>
                      </a:endParaRPr>
                    </a:p>
                  </a:txBody>
                  <a:tcPr/>
                </a:tc>
                <a:tc>
                  <a:txBody>
                    <a:bodyPr/>
                    <a:lstStyle/>
                    <a:p>
                      <a:r>
                        <a:rPr lang="en-US" sz="1400" b="0" dirty="0">
                          <a:latin typeface="Helvetica" panose="020B0604020202020204" pitchFamily="34" charset="0"/>
                          <a:cs typeface="Helvetica" panose="020B0604020202020204" pitchFamily="34" charset="0"/>
                        </a:rPr>
                        <a:t>20</a:t>
                      </a:r>
                      <a:endParaRPr lang="en-GB" sz="1400" b="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4271249366"/>
                  </a:ext>
                </a:extLst>
              </a:tr>
              <a:tr h="713906">
                <a:tc>
                  <a:txBody>
                    <a:bodyPr/>
                    <a:lstStyle/>
                    <a:p>
                      <a:r>
                        <a:rPr lang="en-US" sz="1400" dirty="0" err="1">
                          <a:latin typeface="Helvetica" panose="020B0604020202020204" pitchFamily="34" charset="0"/>
                          <a:cs typeface="Helvetica" panose="020B0604020202020204" pitchFamily="34" charset="0"/>
                        </a:rPr>
                        <a:t>Supergaussian</a:t>
                      </a:r>
                      <a:r>
                        <a:rPr lang="en-US" sz="1400" dirty="0">
                          <a:latin typeface="Helvetica" panose="020B0604020202020204" pitchFamily="34" charset="0"/>
                          <a:cs typeface="Helvetica" panose="020B0604020202020204" pitchFamily="34" charset="0"/>
                        </a:rPr>
                        <a:t> Order</a:t>
                      </a:r>
                      <a:endParaRPr lang="en-GB" sz="1400" dirty="0">
                        <a:latin typeface="Helvetica" panose="020B0604020202020204" pitchFamily="34" charset="0"/>
                        <a:cs typeface="Helvetica" panose="020B0604020202020204" pitchFamily="34" charset="0"/>
                      </a:endParaRPr>
                    </a:p>
                  </a:txBody>
                  <a:tcPr/>
                </a:tc>
                <a:tc>
                  <a:txBody>
                    <a:bodyPr/>
                    <a:lstStyle/>
                    <a:p>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30</a:t>
                      </a:r>
                      <a:endParaRPr lang="en-GB" sz="1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44280010"/>
                  </a:ext>
                </a:extLst>
              </a:tr>
              <a:tr h="713906">
                <a:tc>
                  <a:txBody>
                    <a:bodyPr/>
                    <a:lstStyle/>
                    <a:p>
                      <a:r>
                        <a:rPr lang="en-US" sz="1400" dirty="0">
                          <a:latin typeface="Helvetica" panose="020B0604020202020204" pitchFamily="34" charset="0"/>
                          <a:cs typeface="Helvetica" panose="020B0604020202020204" pitchFamily="34" charset="0"/>
                        </a:rPr>
                        <a:t>Laser Energy (</a:t>
                      </a:r>
                      <a:r>
                        <a:rPr lang="en-US" sz="1400" dirty="0" err="1">
                          <a:latin typeface="Helvetica" panose="020B0604020202020204" pitchFamily="34" charset="0"/>
                          <a:cs typeface="Helvetica" panose="020B0604020202020204" pitchFamily="34" charset="0"/>
                        </a:rPr>
                        <a:t>mJ</a:t>
                      </a:r>
                      <a:r>
                        <a:rPr lang="en-US" sz="1400" dirty="0">
                          <a:latin typeface="Helvetica" panose="020B0604020202020204" pitchFamily="34" charset="0"/>
                          <a:cs typeface="Helvetica" panose="020B0604020202020204" pitchFamily="34" charset="0"/>
                        </a:rPr>
                        <a:t>)</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170</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210</a:t>
                      </a:r>
                      <a:endParaRPr lang="en-GB" sz="1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89630757"/>
                  </a:ext>
                </a:extLst>
              </a:tr>
              <a:tr h="713906">
                <a:tc>
                  <a:txBody>
                    <a:bodyPr/>
                    <a:lstStyle/>
                    <a:p>
                      <a:r>
                        <a:rPr lang="en-US" sz="1400" dirty="0">
                          <a:latin typeface="Helvetica" panose="020B0604020202020204" pitchFamily="34" charset="0"/>
                          <a:cs typeface="Helvetica" panose="020B0604020202020204" pitchFamily="34" charset="0"/>
                        </a:rPr>
                        <a:t>Laser Duration (fs)</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55</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40 </a:t>
                      </a:r>
                      <a:endParaRPr lang="en-GB" sz="1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3019546135"/>
                  </a:ext>
                </a:extLst>
              </a:tr>
              <a:tr h="713906">
                <a:tc>
                  <a:txBody>
                    <a:bodyPr/>
                    <a:lstStyle/>
                    <a:p>
                      <a:r>
                        <a:rPr lang="en-US" sz="1400" dirty="0">
                          <a:latin typeface="Helvetica" panose="020B0604020202020204" pitchFamily="34" charset="0"/>
                          <a:cs typeface="Helvetica" panose="020B0604020202020204" pitchFamily="34" charset="0"/>
                        </a:rPr>
                        <a:t>Plasma Density (cm</a:t>
                      </a:r>
                      <a:r>
                        <a:rPr lang="en-US" sz="1400" baseline="30000" dirty="0">
                          <a:latin typeface="Helvetica" panose="020B0604020202020204" pitchFamily="34" charset="0"/>
                          <a:cs typeface="Helvetica" panose="020B0604020202020204" pitchFamily="34" charset="0"/>
                        </a:rPr>
                        <a:t>-3</a:t>
                      </a:r>
                      <a:r>
                        <a:rPr lang="en-US" sz="1400" baseline="0" dirty="0">
                          <a:latin typeface="Helvetica" panose="020B0604020202020204" pitchFamily="34" charset="0"/>
                          <a:cs typeface="Helvetica" panose="020B0604020202020204" pitchFamily="34" charset="0"/>
                        </a:rPr>
                        <a:t>)</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1.3e17</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3.5e16</a:t>
                      </a:r>
                      <a:endParaRPr lang="en-GB" sz="1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3185560417"/>
                  </a:ext>
                </a:extLst>
              </a:tr>
            </a:tbl>
          </a:graphicData>
        </a:graphic>
      </p:graphicFrame>
      <p:sp>
        <p:nvSpPr>
          <p:cNvPr id="11" name="Rectangle 10">
            <a:extLst>
              <a:ext uri="{FF2B5EF4-FFF2-40B4-BE49-F238E27FC236}">
                <a16:creationId xmlns:a16="http://schemas.microsoft.com/office/drawing/2014/main" id="{D4E24A2D-020B-98EA-B98E-A70B94BD03FF}"/>
              </a:ext>
            </a:extLst>
          </p:cNvPr>
          <p:cNvSpPr>
            <a:spLocks noChangeArrowheads="1"/>
          </p:cNvSpPr>
          <p:nvPr/>
        </p:nvSpPr>
        <p:spPr bwMode="auto">
          <a:xfrm>
            <a:off x="6545444" y="6234492"/>
            <a:ext cx="3554224" cy="60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200" dirty="0">
                <a:solidFill>
                  <a:schemeClr val="bg1">
                    <a:lumMod val="65000"/>
                  </a:schemeClr>
                </a:solidFill>
                <a:latin typeface="Helvetica" panose="020B0500000000000000" pitchFamily="34" charset="0"/>
                <a:cs typeface="Arial" charset="0"/>
                <a:sym typeface="Symbol" panose="05050102010706020507" pitchFamily="18" charset="2"/>
              </a:rPr>
              <a:t>Profiles generated using Split-Step Fourier Method developed by R. Ariniello and CU Boulder</a:t>
            </a:r>
          </a:p>
        </p:txBody>
      </p:sp>
      <p:graphicFrame>
        <p:nvGraphicFramePr>
          <p:cNvPr id="12" name="Table 10">
            <a:extLst>
              <a:ext uri="{FF2B5EF4-FFF2-40B4-BE49-F238E27FC236}">
                <a16:creationId xmlns:a16="http://schemas.microsoft.com/office/drawing/2014/main" id="{61D4BF0A-AB07-F577-2A4F-2A07EC0D47C1}"/>
              </a:ext>
            </a:extLst>
          </p:cNvPr>
          <p:cNvGraphicFramePr>
            <a:graphicFrameLocks noGrp="1"/>
          </p:cNvGraphicFramePr>
          <p:nvPr>
            <p:extLst>
              <p:ext uri="{D42A27DB-BD31-4B8C-83A1-F6EECF244321}">
                <p14:modId xmlns:p14="http://schemas.microsoft.com/office/powerpoint/2010/main" val="3939071128"/>
              </p:ext>
            </p:extLst>
          </p:nvPr>
        </p:nvGraphicFramePr>
        <p:xfrm>
          <a:off x="3392950" y="1061455"/>
          <a:ext cx="2438052" cy="2841837"/>
        </p:xfrm>
        <a:graphic>
          <a:graphicData uri="http://schemas.openxmlformats.org/drawingml/2006/table">
            <a:tbl>
              <a:tblPr firstRow="1" bandRow="1">
                <a:tableStyleId>{C4B1156A-380E-4F78-BDF5-A606A8083BF9}</a:tableStyleId>
              </a:tblPr>
              <a:tblGrid>
                <a:gridCol w="1014605">
                  <a:extLst>
                    <a:ext uri="{9D8B030D-6E8A-4147-A177-3AD203B41FA5}">
                      <a16:colId xmlns:a16="http://schemas.microsoft.com/office/drawing/2014/main" val="1516167474"/>
                    </a:ext>
                  </a:extLst>
                </a:gridCol>
                <a:gridCol w="725864">
                  <a:extLst>
                    <a:ext uri="{9D8B030D-6E8A-4147-A177-3AD203B41FA5}">
                      <a16:colId xmlns:a16="http://schemas.microsoft.com/office/drawing/2014/main" val="2205369462"/>
                    </a:ext>
                  </a:extLst>
                </a:gridCol>
                <a:gridCol w="697583">
                  <a:extLst>
                    <a:ext uri="{9D8B030D-6E8A-4147-A177-3AD203B41FA5}">
                      <a16:colId xmlns:a16="http://schemas.microsoft.com/office/drawing/2014/main" val="828307297"/>
                    </a:ext>
                  </a:extLst>
                </a:gridCol>
              </a:tblGrid>
              <a:tr h="324285">
                <a:tc gridSpan="3">
                  <a:txBody>
                    <a:bodyPr/>
                    <a:lstStyle/>
                    <a:p>
                      <a:pPr algn="ctr"/>
                      <a:r>
                        <a:rPr lang="en-US" sz="1400" b="1" dirty="0">
                          <a:latin typeface="Helvetica" panose="020B0604020202020204" pitchFamily="34" charset="0"/>
                          <a:cs typeface="Helvetica" panose="020B0604020202020204" pitchFamily="34" charset="0"/>
                        </a:rPr>
                        <a:t>Axicon Parameters</a:t>
                      </a:r>
                      <a:endParaRPr lang="en-GB" sz="1400" b="1" dirty="0">
                        <a:latin typeface="Helvetica" panose="020B0604020202020204" pitchFamily="34" charset="0"/>
                        <a:cs typeface="Helvetica" panose="020B0604020202020204" pitchFamily="34" charset="0"/>
                      </a:endParaRPr>
                    </a:p>
                  </a:txBody>
                  <a:tcPr/>
                </a:tc>
                <a:tc hMerge="1">
                  <a:txBody>
                    <a:bodyPr/>
                    <a:lstStyle/>
                    <a:p>
                      <a:endParaRPr lang="en-GB"/>
                    </a:p>
                  </a:txBody>
                  <a:tcPr/>
                </a:tc>
                <a:tc hMerge="1">
                  <a:txBody>
                    <a:bodyPr/>
                    <a:lstStyle/>
                    <a:p>
                      <a:endParaRPr lang="en-GB" b="0" dirty="0"/>
                    </a:p>
                  </a:txBody>
                  <a:tcPr/>
                </a:tc>
                <a:extLst>
                  <a:ext uri="{0D108BD9-81ED-4DB2-BD59-A6C34878D82A}">
                    <a16:rowId xmlns:a16="http://schemas.microsoft.com/office/drawing/2014/main" val="1389452925"/>
                  </a:ext>
                </a:extLst>
              </a:tr>
              <a:tr h="358220">
                <a:tc>
                  <a:txBody>
                    <a:bodyPr/>
                    <a:lstStyle/>
                    <a:p>
                      <a:endParaRPr lang="en-GB" sz="1400" b="0" dirty="0">
                        <a:latin typeface="Helvetica" panose="020B0604020202020204" pitchFamily="34" charset="0"/>
                        <a:cs typeface="Helvetica" panose="020B0604020202020204" pitchFamily="34" charset="0"/>
                      </a:endParaRPr>
                    </a:p>
                  </a:txBody>
                  <a:tcPr/>
                </a:tc>
                <a:tc>
                  <a:txBody>
                    <a:bodyPr/>
                    <a:lstStyle/>
                    <a:p>
                      <a:r>
                        <a:rPr lang="en-US" sz="1400" b="0" dirty="0">
                          <a:latin typeface="Helvetica" panose="020B0604020202020204" pitchFamily="34" charset="0"/>
                          <a:cs typeface="Helvetica" panose="020B0604020202020204" pitchFamily="34" charset="0"/>
                        </a:rPr>
                        <a:t>E210</a:t>
                      </a:r>
                      <a:endParaRPr lang="en-GB" sz="1400" b="0" dirty="0">
                        <a:latin typeface="Helvetica" panose="020B0604020202020204" pitchFamily="34" charset="0"/>
                        <a:cs typeface="Helvetica" panose="020B0604020202020204" pitchFamily="34" charset="0"/>
                      </a:endParaRPr>
                    </a:p>
                  </a:txBody>
                  <a:tcPr/>
                </a:tc>
                <a:tc>
                  <a:txBody>
                    <a:bodyPr/>
                    <a:lstStyle/>
                    <a:p>
                      <a:r>
                        <a:rPr lang="en-US" sz="1400" b="0" dirty="0">
                          <a:latin typeface="Helvetica" panose="020B0604020202020204" pitchFamily="34" charset="0"/>
                          <a:cs typeface="Helvetica" panose="020B0604020202020204" pitchFamily="34" charset="0"/>
                        </a:rPr>
                        <a:t>E310</a:t>
                      </a:r>
                      <a:endParaRPr lang="en-GB" sz="1400" b="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497920091"/>
                  </a:ext>
                </a:extLst>
              </a:tr>
              <a:tr h="713906">
                <a:tc>
                  <a:txBody>
                    <a:bodyPr/>
                    <a:lstStyle/>
                    <a:p>
                      <a:r>
                        <a:rPr lang="en-US" sz="1400" b="0" dirty="0">
                          <a:latin typeface="Helvetica" panose="020B0604020202020204" pitchFamily="34" charset="0"/>
                          <a:cs typeface="Helvetica" panose="020B0604020202020204" pitchFamily="34" charset="0"/>
                        </a:rPr>
                        <a:t>Focal Length (m)</a:t>
                      </a:r>
                      <a:endParaRPr lang="en-GB" sz="1400" b="0" dirty="0">
                        <a:latin typeface="Helvetica" panose="020B0604020202020204" pitchFamily="34" charset="0"/>
                        <a:cs typeface="Helvetica" panose="020B0604020202020204" pitchFamily="34" charset="0"/>
                      </a:endParaRPr>
                    </a:p>
                  </a:txBody>
                  <a:tcPr/>
                </a:tc>
                <a:tc>
                  <a:txBody>
                    <a:bodyPr/>
                    <a:lstStyle/>
                    <a:p>
                      <a:r>
                        <a:rPr lang="en-US" sz="1400" b="0" dirty="0">
                          <a:latin typeface="Helvetica" panose="020B0604020202020204" pitchFamily="34" charset="0"/>
                          <a:cs typeface="Helvetica" panose="020B0604020202020204" pitchFamily="34" charset="0"/>
                        </a:rPr>
                        <a:t>3</a:t>
                      </a:r>
                      <a:endParaRPr lang="en-GB" sz="1400" b="0" dirty="0">
                        <a:latin typeface="Helvetica" panose="020B0604020202020204" pitchFamily="34" charset="0"/>
                        <a:cs typeface="Helvetica" panose="020B0604020202020204" pitchFamily="34" charset="0"/>
                      </a:endParaRPr>
                    </a:p>
                  </a:txBody>
                  <a:tcPr/>
                </a:tc>
                <a:tc>
                  <a:txBody>
                    <a:bodyPr/>
                    <a:lstStyle/>
                    <a:p>
                      <a:r>
                        <a:rPr lang="en-US" sz="1400" b="0" dirty="0">
                          <a:latin typeface="Helvetica" panose="020B0604020202020204" pitchFamily="34" charset="0"/>
                          <a:cs typeface="Helvetica" panose="020B0604020202020204" pitchFamily="34" charset="0"/>
                        </a:rPr>
                        <a:t>2.1</a:t>
                      </a:r>
                      <a:endParaRPr lang="en-GB" sz="1400" b="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4271249366"/>
                  </a:ext>
                </a:extLst>
              </a:tr>
              <a:tr h="713906">
                <a:tc>
                  <a:txBody>
                    <a:bodyPr/>
                    <a:lstStyle/>
                    <a:p>
                      <a:r>
                        <a:rPr lang="en-US" sz="1400" dirty="0">
                          <a:latin typeface="Helvetica" panose="020B0604020202020204" pitchFamily="34" charset="0"/>
                          <a:cs typeface="Helvetica" panose="020B0604020202020204" pitchFamily="34" charset="0"/>
                        </a:rPr>
                        <a:t>Depth of Focus (m)</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1</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1.9</a:t>
                      </a:r>
                      <a:endParaRPr lang="en-GB" sz="1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044280010"/>
                  </a:ext>
                </a:extLst>
              </a:tr>
              <a:tr h="713906">
                <a:tc>
                  <a:txBody>
                    <a:bodyPr/>
                    <a:lstStyle/>
                    <a:p>
                      <a:r>
                        <a:rPr lang="en-US" sz="1400" dirty="0">
                          <a:latin typeface="Helvetica" panose="020B0604020202020204" pitchFamily="34" charset="0"/>
                          <a:cs typeface="Helvetica" panose="020B0604020202020204" pitchFamily="34" charset="0"/>
                        </a:rPr>
                        <a:t>Radius (mm)</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~25</a:t>
                      </a:r>
                      <a:endParaRPr lang="en-GB" sz="1400" dirty="0">
                        <a:latin typeface="Helvetica" panose="020B0604020202020204" pitchFamily="34" charset="0"/>
                        <a:cs typeface="Helvetica" panose="020B0604020202020204" pitchFamily="34" charset="0"/>
                      </a:endParaRPr>
                    </a:p>
                  </a:txBody>
                  <a:tcPr/>
                </a:tc>
                <a:tc>
                  <a:txBody>
                    <a:bodyPr/>
                    <a:lstStyle/>
                    <a:p>
                      <a:r>
                        <a:rPr lang="en-US" sz="1400" dirty="0">
                          <a:latin typeface="Helvetica" panose="020B0604020202020204" pitchFamily="34" charset="0"/>
                          <a:cs typeface="Helvetica" panose="020B0604020202020204" pitchFamily="34" charset="0"/>
                        </a:rPr>
                        <a:t>20</a:t>
                      </a:r>
                      <a:endParaRPr lang="en-GB" sz="1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89630757"/>
                  </a:ext>
                </a:extLst>
              </a:tr>
            </a:tbl>
          </a:graphicData>
        </a:graphic>
      </p:graphicFrame>
      <p:pic>
        <p:nvPicPr>
          <p:cNvPr id="14" name="Picture 13" descr="Text, letter&#10;&#10;Description automatically generated">
            <a:extLst>
              <a:ext uri="{FF2B5EF4-FFF2-40B4-BE49-F238E27FC236}">
                <a16:creationId xmlns:a16="http://schemas.microsoft.com/office/drawing/2014/main" id="{42C487D4-E1B3-BA7C-8A35-AAD223D3A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843" y="4001619"/>
            <a:ext cx="2053865" cy="2738487"/>
          </a:xfrm>
          <a:prstGeom prst="rect">
            <a:avLst/>
          </a:prstGeom>
        </p:spPr>
      </p:pic>
      <p:pic>
        <p:nvPicPr>
          <p:cNvPr id="16" name="Picture 15" descr="Diagram&#10;&#10;Description automatically generated">
            <a:extLst>
              <a:ext uri="{FF2B5EF4-FFF2-40B4-BE49-F238E27FC236}">
                <a16:creationId xmlns:a16="http://schemas.microsoft.com/office/drawing/2014/main" id="{10FD29EC-2759-F76B-498E-D32E4DFFF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1" y="3599826"/>
            <a:ext cx="5344159" cy="2726262"/>
          </a:xfrm>
          <a:prstGeom prst="rect">
            <a:avLst/>
          </a:prstGeom>
        </p:spPr>
      </p:pic>
      <p:sp>
        <p:nvSpPr>
          <p:cNvPr id="17" name="Rectangle 16">
            <a:extLst>
              <a:ext uri="{FF2B5EF4-FFF2-40B4-BE49-F238E27FC236}">
                <a16:creationId xmlns:a16="http://schemas.microsoft.com/office/drawing/2014/main" id="{F2E41E3B-4D37-9B34-9BCD-E59EBD4CFE16}"/>
              </a:ext>
            </a:extLst>
          </p:cNvPr>
          <p:cNvSpPr>
            <a:spLocks noChangeArrowheads="1"/>
          </p:cNvSpPr>
          <p:nvPr/>
        </p:nvSpPr>
        <p:spPr bwMode="auto">
          <a:xfrm>
            <a:off x="8672384" y="5388175"/>
            <a:ext cx="261963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GB" sz="12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With 10mm centre mask</a:t>
            </a:r>
          </a:p>
        </p:txBody>
      </p:sp>
      <p:sp>
        <p:nvSpPr>
          <p:cNvPr id="18" name="Rectangle 17">
            <a:extLst>
              <a:ext uri="{FF2B5EF4-FFF2-40B4-BE49-F238E27FC236}">
                <a16:creationId xmlns:a16="http://schemas.microsoft.com/office/drawing/2014/main" id="{DF3A37F0-3E3F-D93F-EF33-9A637484A3B8}"/>
              </a:ext>
            </a:extLst>
          </p:cNvPr>
          <p:cNvSpPr>
            <a:spLocks noChangeArrowheads="1"/>
          </p:cNvSpPr>
          <p:nvPr/>
        </p:nvSpPr>
        <p:spPr bwMode="auto">
          <a:xfrm>
            <a:off x="9572368" y="2738409"/>
            <a:ext cx="261963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GB" sz="12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No mask</a:t>
            </a:r>
          </a:p>
        </p:txBody>
      </p:sp>
    </p:spTree>
    <p:extLst>
      <p:ext uri="{BB962C8B-B14F-4D97-AF65-F5344CB8AC3E}">
        <p14:creationId xmlns:p14="http://schemas.microsoft.com/office/powerpoint/2010/main" val="306051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AF3D-3AAB-51B7-F346-0BC8E0E60BDA}"/>
              </a:ext>
            </a:extLst>
          </p:cNvPr>
          <p:cNvSpPr>
            <a:spLocks noGrp="1"/>
          </p:cNvSpPr>
          <p:nvPr>
            <p:ph type="title"/>
          </p:nvPr>
        </p:nvSpPr>
        <p:spPr/>
        <p:txBody>
          <a:bodyPr/>
          <a:lstStyle/>
          <a:p>
            <a:r>
              <a:rPr lang="en-US" dirty="0"/>
              <a:t>E310 Wakefield</a:t>
            </a:r>
            <a:endParaRPr lang="en-GB" dirty="0"/>
          </a:p>
        </p:txBody>
      </p:sp>
      <p:sp>
        <p:nvSpPr>
          <p:cNvPr id="4" name="Slide Number Placeholder 3">
            <a:extLst>
              <a:ext uri="{FF2B5EF4-FFF2-40B4-BE49-F238E27FC236}">
                <a16:creationId xmlns:a16="http://schemas.microsoft.com/office/drawing/2014/main" id="{F7E8664F-7691-6D6B-3BFD-8BBFC6E5E689}"/>
              </a:ext>
            </a:extLst>
          </p:cNvPr>
          <p:cNvSpPr>
            <a:spLocks noGrp="1"/>
          </p:cNvSpPr>
          <p:nvPr>
            <p:ph type="sldNum" sz="quarter" idx="12"/>
          </p:nvPr>
        </p:nvSpPr>
        <p:spPr/>
        <p:txBody>
          <a:bodyPr/>
          <a:lstStyle/>
          <a:p>
            <a:fld id="{9CAC52E5-DA86-4DC1-9E39-66892181523F}" type="slidenum">
              <a:rPr lang="en-US" smtClean="0"/>
              <a:t>14</a:t>
            </a:fld>
            <a:endParaRPr lang="en-US"/>
          </a:p>
        </p:txBody>
      </p:sp>
      <p:graphicFrame>
        <p:nvGraphicFramePr>
          <p:cNvPr id="10" name="Table 10">
            <a:extLst>
              <a:ext uri="{FF2B5EF4-FFF2-40B4-BE49-F238E27FC236}">
                <a16:creationId xmlns:a16="http://schemas.microsoft.com/office/drawing/2014/main" id="{ABB74AF5-1A92-A1A4-E597-D3576E196E81}"/>
              </a:ext>
            </a:extLst>
          </p:cNvPr>
          <p:cNvGraphicFramePr>
            <a:graphicFrameLocks noGrp="1"/>
          </p:cNvGraphicFramePr>
          <p:nvPr>
            <p:extLst>
              <p:ext uri="{D42A27DB-BD31-4B8C-83A1-F6EECF244321}">
                <p14:modId xmlns:p14="http://schemas.microsoft.com/office/powerpoint/2010/main" val="3675739382"/>
              </p:ext>
            </p:extLst>
          </p:nvPr>
        </p:nvGraphicFramePr>
        <p:xfrm>
          <a:off x="56510" y="1611918"/>
          <a:ext cx="3051109" cy="4779402"/>
        </p:xfrm>
        <a:graphic>
          <a:graphicData uri="http://schemas.openxmlformats.org/drawingml/2006/table">
            <a:tbl>
              <a:tblPr firstRow="1" bandRow="1">
                <a:tableStyleId>{16D9F66E-5EB9-4882-86FB-DCBF35E3C3E4}</a:tableStyleId>
              </a:tblPr>
              <a:tblGrid>
                <a:gridCol w="1154662">
                  <a:extLst>
                    <a:ext uri="{9D8B030D-6E8A-4147-A177-3AD203B41FA5}">
                      <a16:colId xmlns:a16="http://schemas.microsoft.com/office/drawing/2014/main" val="1516167474"/>
                    </a:ext>
                  </a:extLst>
                </a:gridCol>
                <a:gridCol w="890905">
                  <a:extLst>
                    <a:ext uri="{9D8B030D-6E8A-4147-A177-3AD203B41FA5}">
                      <a16:colId xmlns:a16="http://schemas.microsoft.com/office/drawing/2014/main" val="828307297"/>
                    </a:ext>
                  </a:extLst>
                </a:gridCol>
                <a:gridCol w="1005542">
                  <a:extLst>
                    <a:ext uri="{9D8B030D-6E8A-4147-A177-3AD203B41FA5}">
                      <a16:colId xmlns:a16="http://schemas.microsoft.com/office/drawing/2014/main" val="2511537917"/>
                    </a:ext>
                  </a:extLst>
                </a:gridCol>
              </a:tblGrid>
              <a:tr h="443124">
                <a:tc gridSpan="3">
                  <a:txBody>
                    <a:bodyPr/>
                    <a:lstStyle/>
                    <a:p>
                      <a:pPr algn="ctr"/>
                      <a:r>
                        <a:rPr lang="en-US" b="1" dirty="0"/>
                        <a:t>Electron Beam Parameters</a:t>
                      </a:r>
                      <a:endParaRPr lang="en-GB" b="1" dirty="0"/>
                    </a:p>
                  </a:txBody>
                  <a:tcPr/>
                </a:tc>
                <a:tc hMerge="1">
                  <a:txBody>
                    <a:bodyPr/>
                    <a:lstStyle/>
                    <a:p>
                      <a:endParaRPr lang="en-GB" b="0" dirty="0"/>
                    </a:p>
                  </a:txBody>
                  <a:tcPr/>
                </a:tc>
                <a:tc hMerge="1">
                  <a:txBody>
                    <a:bodyPr/>
                    <a:lstStyle/>
                    <a:p>
                      <a:pPr algn="ctr"/>
                      <a:endParaRPr lang="en-GB" b="1" dirty="0"/>
                    </a:p>
                  </a:txBody>
                  <a:tcPr/>
                </a:tc>
                <a:extLst>
                  <a:ext uri="{0D108BD9-81ED-4DB2-BD59-A6C34878D82A}">
                    <a16:rowId xmlns:a16="http://schemas.microsoft.com/office/drawing/2014/main" val="1389452925"/>
                  </a:ext>
                </a:extLst>
              </a:tr>
              <a:tr h="329939">
                <a:tc>
                  <a:txBody>
                    <a:bodyPr/>
                    <a:lstStyle/>
                    <a:p>
                      <a:endParaRPr lang="en-GB" b="0" dirty="0"/>
                    </a:p>
                  </a:txBody>
                  <a:tcPr/>
                </a:tc>
                <a:tc>
                  <a:txBody>
                    <a:bodyPr/>
                    <a:lstStyle/>
                    <a:p>
                      <a:r>
                        <a:rPr lang="en-US" b="0" dirty="0"/>
                        <a:t>E210</a:t>
                      </a:r>
                      <a:endParaRPr lang="en-GB" b="0" dirty="0"/>
                    </a:p>
                  </a:txBody>
                  <a:tcPr/>
                </a:tc>
                <a:tc>
                  <a:txBody>
                    <a:bodyPr/>
                    <a:lstStyle/>
                    <a:p>
                      <a:r>
                        <a:rPr lang="en-US" b="0" dirty="0"/>
                        <a:t>E310</a:t>
                      </a:r>
                      <a:endParaRPr lang="en-GB" b="0" dirty="0"/>
                    </a:p>
                  </a:txBody>
                  <a:tcPr/>
                </a:tc>
                <a:extLst>
                  <a:ext uri="{0D108BD9-81ED-4DB2-BD59-A6C34878D82A}">
                    <a16:rowId xmlns:a16="http://schemas.microsoft.com/office/drawing/2014/main" val="2510125782"/>
                  </a:ext>
                </a:extLst>
              </a:tr>
              <a:tr h="713906">
                <a:tc>
                  <a:txBody>
                    <a:bodyPr/>
                    <a:lstStyle/>
                    <a:p>
                      <a:r>
                        <a:rPr lang="en-US" b="0" dirty="0"/>
                        <a:t>Energy (GeV)</a:t>
                      </a:r>
                      <a:endParaRPr lang="en-GB" b="0" dirty="0"/>
                    </a:p>
                  </a:txBody>
                  <a:tcPr/>
                </a:tc>
                <a:tc>
                  <a:txBody>
                    <a:bodyPr/>
                    <a:lstStyle/>
                    <a:p>
                      <a:r>
                        <a:rPr lang="en-US" b="0" dirty="0"/>
                        <a:t>20 GeV</a:t>
                      </a:r>
                      <a:endParaRPr lang="en-GB" b="0" dirty="0"/>
                    </a:p>
                  </a:txBody>
                  <a:tcPr/>
                </a:tc>
                <a:tc>
                  <a:txBody>
                    <a:bodyPr/>
                    <a:lstStyle/>
                    <a:p>
                      <a:r>
                        <a:rPr lang="en-US" b="0" dirty="0"/>
                        <a:t>10 GeV</a:t>
                      </a:r>
                      <a:endParaRPr lang="en-GB" b="0" dirty="0"/>
                    </a:p>
                  </a:txBody>
                  <a:tcPr/>
                </a:tc>
                <a:extLst>
                  <a:ext uri="{0D108BD9-81ED-4DB2-BD59-A6C34878D82A}">
                    <a16:rowId xmlns:a16="http://schemas.microsoft.com/office/drawing/2014/main" val="4271249366"/>
                  </a:ext>
                </a:extLst>
              </a:tr>
              <a:tr h="713906">
                <a:tc>
                  <a:txBody>
                    <a:bodyPr/>
                    <a:lstStyle/>
                    <a:p>
                      <a:r>
                        <a:rPr lang="en-US" dirty="0"/>
                        <a:t>Charge (</a:t>
                      </a:r>
                      <a:r>
                        <a:rPr lang="en-US" dirty="0" err="1"/>
                        <a:t>nC</a:t>
                      </a:r>
                      <a:r>
                        <a:rPr lang="en-US" dirty="0"/>
                        <a:t>)</a:t>
                      </a:r>
                      <a:endParaRPr lang="en-GB" dirty="0"/>
                    </a:p>
                  </a:txBody>
                  <a:tcPr/>
                </a:tc>
                <a:tc>
                  <a:txBody>
                    <a:bodyPr/>
                    <a:lstStyle/>
                    <a:p>
                      <a:r>
                        <a:rPr lang="en-US" dirty="0"/>
                        <a:t>3.2</a:t>
                      </a:r>
                      <a:endParaRPr lang="en-GB" dirty="0"/>
                    </a:p>
                  </a:txBody>
                  <a:tcPr/>
                </a:tc>
                <a:tc>
                  <a:txBody>
                    <a:bodyPr/>
                    <a:lstStyle/>
                    <a:p>
                      <a:r>
                        <a:rPr lang="en-US" dirty="0"/>
                        <a:t>1.5</a:t>
                      </a:r>
                      <a:endParaRPr lang="en-GB" dirty="0"/>
                    </a:p>
                  </a:txBody>
                  <a:tcPr/>
                </a:tc>
                <a:extLst>
                  <a:ext uri="{0D108BD9-81ED-4DB2-BD59-A6C34878D82A}">
                    <a16:rowId xmlns:a16="http://schemas.microsoft.com/office/drawing/2014/main" val="1044280010"/>
                  </a:ext>
                </a:extLst>
              </a:tr>
              <a:tr h="713906">
                <a:tc>
                  <a:txBody>
                    <a:bodyPr/>
                    <a:lstStyle/>
                    <a:p>
                      <a:r>
                        <a:rPr lang="en-US" dirty="0"/>
                        <a:t>Bunch Length (um)</a:t>
                      </a:r>
                      <a:endParaRPr lang="en-GB" dirty="0"/>
                    </a:p>
                  </a:txBody>
                  <a:tcPr/>
                </a:tc>
                <a:tc>
                  <a:txBody>
                    <a:bodyPr/>
                    <a:lstStyle/>
                    <a:p>
                      <a:r>
                        <a:rPr lang="en-US" dirty="0"/>
                        <a:t>20-40</a:t>
                      </a:r>
                      <a:endParaRPr lang="en-GB" dirty="0"/>
                    </a:p>
                  </a:txBody>
                  <a:tcPr/>
                </a:tc>
                <a:tc>
                  <a:txBody>
                    <a:bodyPr/>
                    <a:lstStyle/>
                    <a:p>
                      <a:r>
                        <a:rPr lang="en-US" dirty="0"/>
                        <a:t>32</a:t>
                      </a:r>
                      <a:endParaRPr lang="en-GB" dirty="0"/>
                    </a:p>
                  </a:txBody>
                  <a:tcPr/>
                </a:tc>
                <a:extLst>
                  <a:ext uri="{0D108BD9-81ED-4DB2-BD59-A6C34878D82A}">
                    <a16:rowId xmlns:a16="http://schemas.microsoft.com/office/drawing/2014/main" val="289630757"/>
                  </a:ext>
                </a:extLst>
              </a:tr>
              <a:tr h="713906">
                <a:tc>
                  <a:txBody>
                    <a:bodyPr/>
                    <a:lstStyle/>
                    <a:p>
                      <a:r>
                        <a:rPr lang="en-US" dirty="0"/>
                        <a:t>Bunch Width (um)</a:t>
                      </a:r>
                      <a:endParaRPr lang="en-GB" dirty="0"/>
                    </a:p>
                  </a:txBody>
                  <a:tcPr/>
                </a:tc>
                <a:tc>
                  <a:txBody>
                    <a:bodyPr/>
                    <a:lstStyle/>
                    <a:p>
                      <a:r>
                        <a:rPr lang="en-US" dirty="0"/>
                        <a:t>30</a:t>
                      </a:r>
                      <a:endParaRPr lang="en-GB" dirty="0"/>
                    </a:p>
                  </a:txBody>
                  <a:tcPr/>
                </a:tc>
                <a:tc>
                  <a:txBody>
                    <a:bodyPr/>
                    <a:lstStyle/>
                    <a:p>
                      <a:r>
                        <a:rPr lang="en-US" dirty="0"/>
                        <a:t>5</a:t>
                      </a:r>
                      <a:endParaRPr lang="en-GB" dirty="0"/>
                    </a:p>
                  </a:txBody>
                  <a:tcPr/>
                </a:tc>
                <a:extLst>
                  <a:ext uri="{0D108BD9-81ED-4DB2-BD59-A6C34878D82A}">
                    <a16:rowId xmlns:a16="http://schemas.microsoft.com/office/drawing/2014/main" val="3019546135"/>
                  </a:ext>
                </a:extLst>
              </a:tr>
              <a:tr h="713906">
                <a:tc>
                  <a:txBody>
                    <a:bodyPr/>
                    <a:lstStyle/>
                    <a:p>
                      <a:r>
                        <a:rPr lang="en-US" baseline="0" dirty="0"/>
                        <a:t>Emittance (</a:t>
                      </a:r>
                      <a:r>
                        <a:rPr lang="en-US" baseline="0" dirty="0" err="1"/>
                        <a:t>um.rad</a:t>
                      </a:r>
                      <a:r>
                        <a:rPr lang="en-US" baseline="0" dirty="0"/>
                        <a:t>)</a:t>
                      </a:r>
                      <a:endParaRPr lang="en-GB" baseline="0" dirty="0"/>
                    </a:p>
                  </a:txBody>
                  <a:tcPr/>
                </a:tc>
                <a:tc>
                  <a:txBody>
                    <a:bodyPr/>
                    <a:lstStyle/>
                    <a:p>
                      <a:r>
                        <a:rPr lang="en-US" dirty="0"/>
                        <a:t>10</a:t>
                      </a:r>
                      <a:endParaRPr lang="en-GB" dirty="0"/>
                    </a:p>
                  </a:txBody>
                  <a:tcPr/>
                </a:tc>
                <a:tc>
                  <a:txBody>
                    <a:bodyPr/>
                    <a:lstStyle/>
                    <a:p>
                      <a:r>
                        <a:rPr lang="en-US" dirty="0"/>
                        <a:t>50</a:t>
                      </a:r>
                      <a:endParaRPr lang="en-GB" dirty="0"/>
                    </a:p>
                  </a:txBody>
                  <a:tcPr/>
                </a:tc>
                <a:extLst>
                  <a:ext uri="{0D108BD9-81ED-4DB2-BD59-A6C34878D82A}">
                    <a16:rowId xmlns:a16="http://schemas.microsoft.com/office/drawing/2014/main" val="3185560417"/>
                  </a:ext>
                </a:extLst>
              </a:tr>
            </a:tbl>
          </a:graphicData>
        </a:graphic>
      </p:graphicFrame>
      <p:pic>
        <p:nvPicPr>
          <p:cNvPr id="3" name="Picture 8" descr="https://lh4.googleusercontent.com/6tX77IviQVUXUEX8W5iHjDs0Qu9I4EK51aMd8VLXd2xolaeOyHluOZY669tULptryIeMGSpiMrCF4nW7TO9AsKQhulCKCnSl7RgZdu-XbgzYh___zo5TWn3kg9-w4g4fO9u0PKYlBIzDiktAZ_n0Z_2YS3GwM0dsb1p1pPiTK51g_XU-5wOEv8r5G3hj">
            <a:extLst>
              <a:ext uri="{FF2B5EF4-FFF2-40B4-BE49-F238E27FC236}">
                <a16:creationId xmlns:a16="http://schemas.microsoft.com/office/drawing/2014/main" id="{3F5E2B9C-97A2-DECA-4965-56387BC71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789" y="3718417"/>
            <a:ext cx="3638041" cy="2542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lh5.googleusercontent.com/h5EJSlBnfuN-0qle08sGu7LZS1xZsXQIY5rh4DgWhuXvBtHE4VSFDGYwKl1lY8qwAf-dfNGLHeYISTVqZqfjQjdfzOZt6IAcnVU6-5855JAJ--y5B-K9-f6XB5OuiVSEAf_NKHJlfmx8bwNSMureWGWXaLWy_2TK9q3YLF_UVIVe8CkSEQxIbicmJ8xg">
            <a:extLst>
              <a:ext uri="{FF2B5EF4-FFF2-40B4-BE49-F238E27FC236}">
                <a16:creationId xmlns:a16="http://schemas.microsoft.com/office/drawing/2014/main" id="{CE9FB674-D2B5-37D6-E990-D93B38E82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6233" y="3850105"/>
            <a:ext cx="3905941" cy="25412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a:extLst>
              <a:ext uri="{FF2B5EF4-FFF2-40B4-BE49-F238E27FC236}">
                <a16:creationId xmlns:a16="http://schemas.microsoft.com/office/drawing/2014/main" id="{ED357B32-394C-ACE8-991D-8B889EE91E67}"/>
              </a:ext>
            </a:extLst>
          </p:cNvPr>
          <p:cNvSpPr>
            <a:spLocks noChangeArrowheads="1"/>
          </p:cNvSpPr>
          <p:nvPr/>
        </p:nvSpPr>
        <p:spPr bwMode="auto">
          <a:xfrm>
            <a:off x="6359718" y="4286136"/>
            <a:ext cx="10081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US" altLang="de-DE" sz="2000" dirty="0">
                <a:solidFill>
                  <a:srgbClr val="00B0F0"/>
                </a:solidFill>
                <a:latin typeface="Helvetica" panose="020B0500000000000000" pitchFamily="34" charset="0"/>
                <a:cs typeface="Arial" charset="0"/>
              </a:rPr>
              <a:t>E-210</a:t>
            </a:r>
          </a:p>
        </p:txBody>
      </p:sp>
      <p:sp>
        <p:nvSpPr>
          <p:cNvPr id="8" name="Rectangle 11">
            <a:extLst>
              <a:ext uri="{FF2B5EF4-FFF2-40B4-BE49-F238E27FC236}">
                <a16:creationId xmlns:a16="http://schemas.microsoft.com/office/drawing/2014/main" id="{C7A4B0C6-5F2D-3553-9CEA-6058966F21DF}"/>
              </a:ext>
            </a:extLst>
          </p:cNvPr>
          <p:cNvSpPr>
            <a:spLocks noChangeArrowheads="1"/>
          </p:cNvSpPr>
          <p:nvPr/>
        </p:nvSpPr>
        <p:spPr bwMode="auto">
          <a:xfrm>
            <a:off x="10289293" y="4286136"/>
            <a:ext cx="10081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US" altLang="de-DE" sz="2000" dirty="0">
                <a:solidFill>
                  <a:srgbClr val="00B0F0"/>
                </a:solidFill>
                <a:latin typeface="Helvetica" panose="020B0500000000000000" pitchFamily="34" charset="0"/>
                <a:cs typeface="Arial" charset="0"/>
              </a:rPr>
              <a:t>E-310</a:t>
            </a:r>
          </a:p>
        </p:txBody>
      </p:sp>
      <p:pic>
        <p:nvPicPr>
          <p:cNvPr id="9" name="picvizVid">
            <a:hlinkClick r:id="" action="ppaction://media"/>
            <a:extLst>
              <a:ext uri="{FF2B5EF4-FFF2-40B4-BE49-F238E27FC236}">
                <a16:creationId xmlns:a16="http://schemas.microsoft.com/office/drawing/2014/main" id="{49CB777F-A611-433D-1B6D-5C80D97B01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68535" y="992597"/>
            <a:ext cx="5580668" cy="2664296"/>
          </a:xfrm>
          <a:prstGeom prst="rect">
            <a:avLst/>
          </a:prstGeom>
        </p:spPr>
      </p:pic>
    </p:spTree>
    <p:extLst>
      <p:ext uri="{BB962C8B-B14F-4D97-AF65-F5344CB8AC3E}">
        <p14:creationId xmlns:p14="http://schemas.microsoft.com/office/powerpoint/2010/main" val="2398313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4109-8A70-7A76-9FF9-214651233C38}"/>
              </a:ext>
            </a:extLst>
          </p:cNvPr>
          <p:cNvSpPr>
            <a:spLocks noGrp="1"/>
          </p:cNvSpPr>
          <p:nvPr>
            <p:ph type="title"/>
          </p:nvPr>
        </p:nvSpPr>
        <p:spPr/>
        <p:txBody>
          <a:bodyPr/>
          <a:lstStyle/>
          <a:p>
            <a:r>
              <a:rPr lang="en-US" dirty="0"/>
              <a:t>E310 Wakefield</a:t>
            </a:r>
            <a:endParaRPr lang="en-GB" dirty="0"/>
          </a:p>
        </p:txBody>
      </p:sp>
      <p:sp>
        <p:nvSpPr>
          <p:cNvPr id="4" name="Slide Number Placeholder 3">
            <a:extLst>
              <a:ext uri="{FF2B5EF4-FFF2-40B4-BE49-F238E27FC236}">
                <a16:creationId xmlns:a16="http://schemas.microsoft.com/office/drawing/2014/main" id="{A3710FC7-60F9-8B28-8F11-2C6C6201229D}"/>
              </a:ext>
            </a:extLst>
          </p:cNvPr>
          <p:cNvSpPr>
            <a:spLocks noGrp="1"/>
          </p:cNvSpPr>
          <p:nvPr>
            <p:ph type="sldNum" sz="quarter" idx="12"/>
          </p:nvPr>
        </p:nvSpPr>
        <p:spPr/>
        <p:txBody>
          <a:bodyPr/>
          <a:lstStyle/>
          <a:p>
            <a:fld id="{9CAC52E5-DA86-4DC1-9E39-66892181523F}" type="slidenum">
              <a:rPr lang="en-US" smtClean="0"/>
              <a:t>15</a:t>
            </a:fld>
            <a:endParaRPr lang="en-US"/>
          </a:p>
        </p:txBody>
      </p:sp>
      <p:pic>
        <p:nvPicPr>
          <p:cNvPr id="6" name="Picture 5">
            <a:extLst>
              <a:ext uri="{FF2B5EF4-FFF2-40B4-BE49-F238E27FC236}">
                <a16:creationId xmlns:a16="http://schemas.microsoft.com/office/drawing/2014/main" id="{8700C8E7-C1ED-749F-1408-7AB47F59F018}"/>
              </a:ext>
            </a:extLst>
          </p:cNvPr>
          <p:cNvPicPr>
            <a:picLocks noChangeAspect="1"/>
          </p:cNvPicPr>
          <p:nvPr/>
        </p:nvPicPr>
        <p:blipFill>
          <a:blip r:embed="rId2"/>
          <a:stretch>
            <a:fillRect/>
          </a:stretch>
        </p:blipFill>
        <p:spPr>
          <a:xfrm>
            <a:off x="1105836" y="816801"/>
            <a:ext cx="8777577" cy="4715093"/>
          </a:xfrm>
          <a:prstGeom prst="rect">
            <a:avLst/>
          </a:prstGeom>
        </p:spPr>
      </p:pic>
      <p:sp>
        <p:nvSpPr>
          <p:cNvPr id="8" name="Rectangle 7">
            <a:extLst>
              <a:ext uri="{FF2B5EF4-FFF2-40B4-BE49-F238E27FC236}">
                <a16:creationId xmlns:a16="http://schemas.microsoft.com/office/drawing/2014/main" id="{FDDA9D4B-1D1D-7195-F436-A546E94DEFB9}"/>
              </a:ext>
            </a:extLst>
          </p:cNvPr>
          <p:cNvSpPr>
            <a:spLocks noChangeArrowheads="1"/>
          </p:cNvSpPr>
          <p:nvPr/>
        </p:nvSpPr>
        <p:spPr bwMode="auto">
          <a:xfrm>
            <a:off x="1447800" y="5531894"/>
            <a:ext cx="8534400"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GB"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Initial PIC Simulations conducted show promising resilience to misalignments.</a:t>
            </a:r>
          </a:p>
          <a:p>
            <a:pPr eaLnBrk="1" hangingPunct="1">
              <a:spcBef>
                <a:spcPct val="0"/>
              </a:spcBef>
              <a:buNone/>
              <a:defRPr/>
            </a:pPr>
            <a:r>
              <a:rPr lang="en-GB"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Further in depth analysis of witness electron bunch post-acceleration under way.</a:t>
            </a:r>
          </a:p>
        </p:txBody>
      </p:sp>
      <p:sp>
        <p:nvSpPr>
          <p:cNvPr id="9" name="Rectangle 8">
            <a:extLst>
              <a:ext uri="{FF2B5EF4-FFF2-40B4-BE49-F238E27FC236}">
                <a16:creationId xmlns:a16="http://schemas.microsoft.com/office/drawing/2014/main" id="{D8F0E92A-697D-C713-DE08-024A5D9AE1E5}"/>
              </a:ext>
            </a:extLst>
          </p:cNvPr>
          <p:cNvSpPr>
            <a:spLocks noChangeArrowheads="1"/>
          </p:cNvSpPr>
          <p:nvPr/>
        </p:nvSpPr>
        <p:spPr bwMode="auto">
          <a:xfrm>
            <a:off x="9883413" y="5346198"/>
            <a:ext cx="2160240" cy="60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200" dirty="0">
                <a:solidFill>
                  <a:schemeClr val="bg1">
                    <a:lumMod val="65000"/>
                  </a:schemeClr>
                </a:solidFill>
                <a:latin typeface="Helvetica" panose="020B0500000000000000" pitchFamily="34" charset="0"/>
                <a:cs typeface="Arial" charset="0"/>
                <a:sym typeface="Symbol" panose="05050102010706020507" pitchFamily="18" charset="2"/>
              </a:rPr>
              <a:t>Hewitt et al. (In preperation) </a:t>
            </a:r>
          </a:p>
        </p:txBody>
      </p:sp>
      <p:sp>
        <p:nvSpPr>
          <p:cNvPr id="10" name="Rectangle 9">
            <a:extLst>
              <a:ext uri="{FF2B5EF4-FFF2-40B4-BE49-F238E27FC236}">
                <a16:creationId xmlns:a16="http://schemas.microsoft.com/office/drawing/2014/main" id="{15136B52-4F29-8E52-914B-429DC02C1618}"/>
              </a:ext>
            </a:extLst>
          </p:cNvPr>
          <p:cNvSpPr/>
          <p:nvPr/>
        </p:nvSpPr>
        <p:spPr>
          <a:xfrm>
            <a:off x="1706880" y="1188720"/>
            <a:ext cx="3058160" cy="51816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1" name="Rectangle 10">
            <a:extLst>
              <a:ext uri="{FF2B5EF4-FFF2-40B4-BE49-F238E27FC236}">
                <a16:creationId xmlns:a16="http://schemas.microsoft.com/office/drawing/2014/main" id="{3DAE8314-8667-C298-F45C-16B4B701466A}"/>
              </a:ext>
            </a:extLst>
          </p:cNvPr>
          <p:cNvSpPr/>
          <p:nvPr/>
        </p:nvSpPr>
        <p:spPr>
          <a:xfrm>
            <a:off x="6258560" y="1188720"/>
            <a:ext cx="3058160" cy="51816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93F9857F-CFB6-E0F4-ABFD-5BA0C11DEFE0}"/>
              </a:ext>
            </a:extLst>
          </p:cNvPr>
          <p:cNvSpPr/>
          <p:nvPr/>
        </p:nvSpPr>
        <p:spPr>
          <a:xfrm>
            <a:off x="1544320" y="3596640"/>
            <a:ext cx="3058160" cy="51816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8E3B8C77-2249-912C-D472-F7DB1A5E3A6C}"/>
              </a:ext>
            </a:extLst>
          </p:cNvPr>
          <p:cNvSpPr/>
          <p:nvPr/>
        </p:nvSpPr>
        <p:spPr>
          <a:xfrm>
            <a:off x="6060442" y="3589772"/>
            <a:ext cx="3058160" cy="51816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608376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7621-DE78-BB03-EDCB-2BD7C87451AC}"/>
              </a:ext>
            </a:extLst>
          </p:cNvPr>
          <p:cNvSpPr>
            <a:spLocks noGrp="1"/>
          </p:cNvSpPr>
          <p:nvPr>
            <p:ph type="title"/>
          </p:nvPr>
        </p:nvSpPr>
        <p:spPr/>
        <p:txBody>
          <a:bodyPr/>
          <a:lstStyle/>
          <a:p>
            <a:r>
              <a:rPr lang="en-US" dirty="0"/>
              <a:t>E210 Challenges</a:t>
            </a:r>
            <a:endParaRPr lang="en-GB" dirty="0"/>
          </a:p>
        </p:txBody>
      </p:sp>
      <p:sp>
        <p:nvSpPr>
          <p:cNvPr id="3" name="Content Placeholder 2">
            <a:extLst>
              <a:ext uri="{FF2B5EF4-FFF2-40B4-BE49-F238E27FC236}">
                <a16:creationId xmlns:a16="http://schemas.microsoft.com/office/drawing/2014/main" id="{08DDFA4B-ADC3-C772-A35D-E2462F5FF787}"/>
              </a:ext>
            </a:extLst>
          </p:cNvPr>
          <p:cNvSpPr>
            <a:spLocks noGrp="1"/>
          </p:cNvSpPr>
          <p:nvPr>
            <p:ph idx="1"/>
          </p:nvPr>
        </p:nvSpPr>
        <p:spPr>
          <a:xfrm>
            <a:off x="340895" y="1175920"/>
            <a:ext cx="5812482" cy="5180430"/>
          </a:xfrm>
        </p:spPr>
        <p:txBody>
          <a:bodyPr>
            <a:normAutofit fontScale="92500"/>
          </a:bodyPr>
          <a:lstStyle/>
          <a:p>
            <a:r>
              <a:rPr lang="en-US" dirty="0">
                <a:solidFill>
                  <a:schemeClr val="bg1">
                    <a:lumMod val="50000"/>
                  </a:schemeClr>
                </a:solidFill>
              </a:rPr>
              <a:t>Narrow plasma channel width</a:t>
            </a:r>
          </a:p>
          <a:p>
            <a:pPr lvl="1"/>
            <a:r>
              <a:rPr lang="en-US" dirty="0">
                <a:solidFill>
                  <a:schemeClr val="bg1">
                    <a:lumMod val="50000"/>
                  </a:schemeClr>
                </a:solidFill>
              </a:rPr>
              <a:t>Limits obtainable energy</a:t>
            </a:r>
          </a:p>
          <a:p>
            <a:pPr lvl="1"/>
            <a:r>
              <a:rPr lang="en-US" dirty="0">
                <a:solidFill>
                  <a:schemeClr val="bg1">
                    <a:lumMod val="50000"/>
                  </a:schemeClr>
                </a:solidFill>
              </a:rPr>
              <a:t>Forces a smaller blowout/higher density</a:t>
            </a:r>
          </a:p>
          <a:p>
            <a:pPr lvl="1"/>
            <a:r>
              <a:rPr lang="en-US" dirty="0">
                <a:solidFill>
                  <a:schemeClr val="bg1">
                    <a:lumMod val="50000"/>
                  </a:schemeClr>
                </a:solidFill>
              </a:rPr>
              <a:t>Injection overlaps with beam field</a:t>
            </a:r>
          </a:p>
          <a:p>
            <a:pPr lvl="1"/>
            <a:endParaRPr lang="en-US" dirty="0"/>
          </a:p>
          <a:p>
            <a:r>
              <a:rPr lang="en-US" dirty="0">
                <a:solidFill>
                  <a:schemeClr val="bg1">
                    <a:lumMod val="50000"/>
                  </a:schemeClr>
                </a:solidFill>
              </a:rPr>
              <a:t>Timing Jitter</a:t>
            </a:r>
          </a:p>
          <a:p>
            <a:pPr lvl="1"/>
            <a:r>
              <a:rPr lang="en-US" dirty="0">
                <a:solidFill>
                  <a:schemeClr val="bg1">
                    <a:lumMod val="50000"/>
                  </a:schemeClr>
                </a:solidFill>
              </a:rPr>
              <a:t>Incoming driver and laser order of plasma wavelength</a:t>
            </a:r>
          </a:p>
          <a:p>
            <a:pPr lvl="1"/>
            <a:r>
              <a:rPr lang="en-US" dirty="0">
                <a:solidFill>
                  <a:schemeClr val="bg1">
                    <a:lumMod val="50000"/>
                  </a:schemeClr>
                </a:solidFill>
              </a:rPr>
              <a:t>Reflected fluctuations in output witness beam</a:t>
            </a:r>
          </a:p>
          <a:p>
            <a:endParaRPr lang="en-US" dirty="0"/>
          </a:p>
          <a:p>
            <a:r>
              <a:rPr lang="en-GB" dirty="0"/>
              <a:t>90</a:t>
            </a:r>
            <a:r>
              <a:rPr lang="de-DE" sz="2800" dirty="0"/>
              <a:t>° geometry</a:t>
            </a:r>
          </a:p>
          <a:p>
            <a:pPr lvl="1"/>
            <a:r>
              <a:rPr lang="de-DE" dirty="0"/>
              <a:t>Limits emittance values</a:t>
            </a:r>
            <a:endParaRPr lang="en-GB" dirty="0"/>
          </a:p>
        </p:txBody>
      </p:sp>
      <p:sp>
        <p:nvSpPr>
          <p:cNvPr id="4" name="Slide Number Placeholder 3">
            <a:extLst>
              <a:ext uri="{FF2B5EF4-FFF2-40B4-BE49-F238E27FC236}">
                <a16:creationId xmlns:a16="http://schemas.microsoft.com/office/drawing/2014/main" id="{A07E0568-5F1B-39BF-6B5C-70AD7A552863}"/>
              </a:ext>
            </a:extLst>
          </p:cNvPr>
          <p:cNvSpPr>
            <a:spLocks noGrp="1"/>
          </p:cNvSpPr>
          <p:nvPr>
            <p:ph type="sldNum" sz="quarter" idx="12"/>
          </p:nvPr>
        </p:nvSpPr>
        <p:spPr/>
        <p:txBody>
          <a:bodyPr/>
          <a:lstStyle/>
          <a:p>
            <a:fld id="{9CAC52E5-DA86-4DC1-9E39-66892181523F}" type="slidenum">
              <a:rPr lang="en-US" smtClean="0"/>
              <a:t>16</a:t>
            </a:fld>
            <a:endParaRPr lang="en-US"/>
          </a:p>
        </p:txBody>
      </p:sp>
      <p:pic>
        <p:nvPicPr>
          <p:cNvPr id="6" name="Picture 5">
            <a:extLst>
              <a:ext uri="{FF2B5EF4-FFF2-40B4-BE49-F238E27FC236}">
                <a16:creationId xmlns:a16="http://schemas.microsoft.com/office/drawing/2014/main" id="{057A921C-74CD-364A-01E6-6D90C8F6269B}"/>
              </a:ext>
            </a:extLst>
          </p:cNvPr>
          <p:cNvPicPr>
            <a:picLocks noChangeAspect="1"/>
          </p:cNvPicPr>
          <p:nvPr/>
        </p:nvPicPr>
        <p:blipFill>
          <a:blip r:embed="rId2"/>
          <a:stretch>
            <a:fillRect/>
          </a:stretch>
        </p:blipFill>
        <p:spPr>
          <a:xfrm>
            <a:off x="6153377" y="1175920"/>
            <a:ext cx="5799531" cy="4100823"/>
          </a:xfrm>
          <a:prstGeom prst="rect">
            <a:avLst/>
          </a:prstGeom>
        </p:spPr>
      </p:pic>
      <p:sp>
        <p:nvSpPr>
          <p:cNvPr id="7" name="Rectangle 6">
            <a:extLst>
              <a:ext uri="{FF2B5EF4-FFF2-40B4-BE49-F238E27FC236}">
                <a16:creationId xmlns:a16="http://schemas.microsoft.com/office/drawing/2014/main" id="{13E6994F-645A-AFF4-1FA7-0597C9505201}"/>
              </a:ext>
            </a:extLst>
          </p:cNvPr>
          <p:cNvSpPr>
            <a:spLocks noChangeArrowheads="1"/>
          </p:cNvSpPr>
          <p:nvPr/>
        </p:nvSpPr>
        <p:spPr bwMode="auto">
          <a:xfrm>
            <a:off x="5963920" y="5393403"/>
            <a:ext cx="6090920"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US"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E</a:t>
            </a:r>
            <a:r>
              <a:rPr lang="en-GB" sz="1600" dirty="0" err="1">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xperimental</a:t>
            </a:r>
            <a:r>
              <a:rPr lang="en-GB"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 Area has been designed with access for both 90 degree and collinear style injection</a:t>
            </a:r>
          </a:p>
        </p:txBody>
      </p:sp>
    </p:spTree>
    <p:extLst>
      <p:ext uri="{BB962C8B-B14F-4D97-AF65-F5344CB8AC3E}">
        <p14:creationId xmlns:p14="http://schemas.microsoft.com/office/powerpoint/2010/main" val="1844338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FEEF-29DE-A8E7-59DF-F6AA0ADA0A44}"/>
              </a:ext>
            </a:extLst>
          </p:cNvPr>
          <p:cNvSpPr>
            <a:spLocks noGrp="1"/>
          </p:cNvSpPr>
          <p:nvPr>
            <p:ph type="title"/>
          </p:nvPr>
        </p:nvSpPr>
        <p:spPr/>
        <p:txBody>
          <a:bodyPr/>
          <a:lstStyle/>
          <a:p>
            <a:r>
              <a:rPr lang="en-US" dirty="0"/>
              <a:t>Summary</a:t>
            </a:r>
            <a:endParaRPr lang="en-GB" dirty="0"/>
          </a:p>
        </p:txBody>
      </p:sp>
      <p:sp>
        <p:nvSpPr>
          <p:cNvPr id="3" name="Content Placeholder 2">
            <a:extLst>
              <a:ext uri="{FF2B5EF4-FFF2-40B4-BE49-F238E27FC236}">
                <a16:creationId xmlns:a16="http://schemas.microsoft.com/office/drawing/2014/main" id="{515CF9FD-2C0C-961D-876A-77E3CF2A2500}"/>
              </a:ext>
            </a:extLst>
          </p:cNvPr>
          <p:cNvSpPr>
            <a:spLocks noGrp="1"/>
          </p:cNvSpPr>
          <p:nvPr>
            <p:ph idx="1"/>
          </p:nvPr>
        </p:nvSpPr>
        <p:spPr>
          <a:xfrm>
            <a:off x="320511" y="908780"/>
            <a:ext cx="11033289" cy="2083323"/>
          </a:xfrm>
        </p:spPr>
        <p:txBody>
          <a:bodyPr>
            <a:normAutofit/>
          </a:bodyPr>
          <a:lstStyle/>
          <a:p>
            <a:r>
              <a:rPr lang="en-US" sz="2000" dirty="0">
                <a:latin typeface="Helvetica" panose="020B0604020202020204" pitchFamily="34" charset="0"/>
                <a:cs typeface="Helvetica" panose="020B0604020202020204" pitchFamily="34" charset="0"/>
              </a:rPr>
              <a:t>Building on the science generated at FACET, we have developed an </a:t>
            </a:r>
            <a:r>
              <a:rPr lang="en-US" sz="2000" dirty="0" err="1">
                <a:latin typeface="Helvetica" panose="020B0604020202020204" pitchFamily="34" charset="0"/>
                <a:cs typeface="Helvetica" panose="020B0604020202020204" pitchFamily="34" charset="0"/>
              </a:rPr>
              <a:t>optimised</a:t>
            </a:r>
            <a:r>
              <a:rPr lang="en-US" sz="2000" dirty="0">
                <a:latin typeface="Helvetica" panose="020B0604020202020204" pitchFamily="34" charset="0"/>
                <a:cs typeface="Helvetica" panose="020B0604020202020204" pitchFamily="34" charset="0"/>
              </a:rPr>
              <a:t> plasma channel.</a:t>
            </a:r>
          </a:p>
          <a:p>
            <a:pPr lvl="1"/>
            <a:r>
              <a:rPr lang="en-US" sz="1600" dirty="0">
                <a:latin typeface="Helvetica" panose="020B0604020202020204" pitchFamily="34" charset="0"/>
                <a:cs typeface="Helvetica" panose="020B0604020202020204" pitchFamily="34" charset="0"/>
              </a:rPr>
              <a:t>Studies performed on acceptable injection tolerances</a:t>
            </a:r>
          </a:p>
          <a:p>
            <a:pPr lvl="1"/>
            <a:r>
              <a:rPr lang="en-US" sz="1600" dirty="0">
                <a:latin typeface="Helvetica" panose="020B0604020202020204" pitchFamily="34" charset="0"/>
                <a:cs typeface="Helvetica" panose="020B0604020202020204" pitchFamily="34" charset="0"/>
              </a:rPr>
              <a:t>Plasma profile generation and optic fabrication</a:t>
            </a:r>
          </a:p>
          <a:p>
            <a:pPr lvl="1"/>
            <a:r>
              <a:rPr lang="en-US" sz="1600" dirty="0">
                <a:latin typeface="Helvetica" panose="020B0604020202020204" pitchFamily="34" charset="0"/>
                <a:cs typeface="Helvetica" panose="020B0604020202020204" pitchFamily="34" charset="0"/>
              </a:rPr>
              <a:t>Experimental implementation ongoing</a:t>
            </a:r>
          </a:p>
          <a:p>
            <a:pPr lvl="1"/>
            <a:endParaRPr lang="en-US" sz="2000" dirty="0">
              <a:latin typeface="Helvetica" panose="020B0604020202020204" pitchFamily="34"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5841D0FA-09B1-263C-BEF3-DCF876C458B2}"/>
              </a:ext>
            </a:extLst>
          </p:cNvPr>
          <p:cNvSpPr>
            <a:spLocks noGrp="1"/>
          </p:cNvSpPr>
          <p:nvPr>
            <p:ph type="sldNum" sz="quarter" idx="12"/>
          </p:nvPr>
        </p:nvSpPr>
        <p:spPr/>
        <p:txBody>
          <a:bodyPr/>
          <a:lstStyle/>
          <a:p>
            <a:fld id="{9CAC52E5-DA86-4DC1-9E39-66892181523F}" type="slidenum">
              <a:rPr lang="en-US" smtClean="0"/>
              <a:t>17</a:t>
            </a:fld>
            <a:endParaRPr lang="en-US"/>
          </a:p>
        </p:txBody>
      </p:sp>
      <p:sp>
        <p:nvSpPr>
          <p:cNvPr id="5" name="Title 1">
            <a:extLst>
              <a:ext uri="{FF2B5EF4-FFF2-40B4-BE49-F238E27FC236}">
                <a16:creationId xmlns:a16="http://schemas.microsoft.com/office/drawing/2014/main" id="{F3D423B6-48F2-B5F4-12DC-BC727CDF701C}"/>
              </a:ext>
            </a:extLst>
          </p:cNvPr>
          <p:cNvSpPr txBox="1">
            <a:spLocks/>
          </p:cNvSpPr>
          <p:nvPr/>
        </p:nvSpPr>
        <p:spPr>
          <a:xfrm>
            <a:off x="56511" y="4315054"/>
            <a:ext cx="10515600" cy="1004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Next steps</a:t>
            </a:r>
          </a:p>
        </p:txBody>
      </p:sp>
      <p:sp>
        <p:nvSpPr>
          <p:cNvPr id="6" name="Content Placeholder 2">
            <a:extLst>
              <a:ext uri="{FF2B5EF4-FFF2-40B4-BE49-F238E27FC236}">
                <a16:creationId xmlns:a16="http://schemas.microsoft.com/office/drawing/2014/main" id="{249B4B03-4DD3-18E0-6309-2CA90F010F9B}"/>
              </a:ext>
            </a:extLst>
          </p:cNvPr>
          <p:cNvSpPr txBox="1">
            <a:spLocks/>
          </p:cNvSpPr>
          <p:nvPr/>
        </p:nvSpPr>
        <p:spPr>
          <a:xfrm>
            <a:off x="320511" y="5189180"/>
            <a:ext cx="6669569" cy="2083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Helvetica" panose="020B0604020202020204" pitchFamily="34" charset="0"/>
                <a:cs typeface="Helvetica" panose="020B0604020202020204" pitchFamily="34" charset="0"/>
              </a:rPr>
              <a:t>Witness injection optimization study via PIC based on FACET-II deliverables</a:t>
            </a:r>
          </a:p>
          <a:p>
            <a:r>
              <a:rPr lang="en-US" sz="2000" dirty="0">
                <a:latin typeface="Helvetica" panose="020B0604020202020204" pitchFamily="34" charset="0"/>
                <a:cs typeface="Helvetica" panose="020B0604020202020204" pitchFamily="34" charset="0"/>
              </a:rPr>
              <a:t>More pictures that include Spencer’s shoes</a:t>
            </a:r>
            <a:endParaRPr lang="en-GB" sz="2000" dirty="0">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29B08E77-031D-6DC2-8522-50170B5094EE}"/>
              </a:ext>
            </a:extLst>
          </p:cNvPr>
          <p:cNvPicPr>
            <a:picLocks noChangeAspect="1"/>
          </p:cNvPicPr>
          <p:nvPr/>
        </p:nvPicPr>
        <p:blipFill>
          <a:blip r:embed="rId2"/>
          <a:stretch>
            <a:fillRect/>
          </a:stretch>
        </p:blipFill>
        <p:spPr>
          <a:xfrm>
            <a:off x="1644092" y="2732798"/>
            <a:ext cx="3151584" cy="1855654"/>
          </a:xfrm>
          <a:prstGeom prst="rect">
            <a:avLst/>
          </a:prstGeom>
        </p:spPr>
      </p:pic>
      <p:pic>
        <p:nvPicPr>
          <p:cNvPr id="8" name="Picture 7" descr="https://lh4.googleusercontent.com/tbzV-t0x4YbU0OrheEhIjbtyjhAfnse0eRqtgKs2Fb82YPnhJ5ORt0VCUyRs4CFa5DdZrv-S3VpwhU5IUo6BV-iuSmseSPT3_8PPbyLOAZXIyKlvQ5UQAEkgQCV5IbhiBU5XfRA_xhYQ7vLT9eTKSKDyuJYdoOJOYuQjDqtKynrb3UfnrFuMp9sZMfQk">
            <a:extLst>
              <a:ext uri="{FF2B5EF4-FFF2-40B4-BE49-F238E27FC236}">
                <a16:creationId xmlns:a16="http://schemas.microsoft.com/office/drawing/2014/main" id="{984BF1F3-87AE-F5AE-E183-2B5840490E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255" y="2676355"/>
            <a:ext cx="3380504" cy="1912097"/>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050415C9-52AC-BBB4-86C8-9B1B4890FD1C}"/>
              </a:ext>
            </a:extLst>
          </p:cNvPr>
          <p:cNvSpPr/>
          <p:nvPr/>
        </p:nvSpPr>
        <p:spPr>
          <a:xfrm>
            <a:off x="5068368" y="3313337"/>
            <a:ext cx="1013069" cy="4368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6E91F0E-B920-C82C-61C3-394296645D2E}"/>
              </a:ext>
            </a:extLst>
          </p:cNvPr>
          <p:cNvPicPr>
            <a:picLocks noChangeAspect="1"/>
          </p:cNvPicPr>
          <p:nvPr/>
        </p:nvPicPr>
        <p:blipFill>
          <a:blip r:embed="rId4"/>
          <a:stretch>
            <a:fillRect/>
          </a:stretch>
        </p:blipFill>
        <p:spPr>
          <a:xfrm>
            <a:off x="7531203" y="4750187"/>
            <a:ext cx="2621702" cy="1971288"/>
          </a:xfrm>
          <a:prstGeom prst="rect">
            <a:avLst/>
          </a:prstGeom>
        </p:spPr>
      </p:pic>
    </p:spTree>
    <p:extLst>
      <p:ext uri="{BB962C8B-B14F-4D97-AF65-F5344CB8AC3E}">
        <p14:creationId xmlns:p14="http://schemas.microsoft.com/office/powerpoint/2010/main" val="2683590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36793" y="-10984"/>
            <a:ext cx="887548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n-US" altLang="de-DE" sz="2200" dirty="0">
                <a:solidFill>
                  <a:schemeClr val="tx1">
                    <a:lumMod val="50000"/>
                    <a:lumOff val="50000"/>
                  </a:schemeClr>
                </a:solidFill>
                <a:latin typeface="Helvetica" panose="020B0500000000000000" pitchFamily="34" charset="0"/>
                <a:cs typeface="Arial" charset="0"/>
              </a:rPr>
              <a:t>E-310 Collaboration</a:t>
            </a:r>
            <a:endParaRPr lang="en-US" altLang="de-DE" sz="2200" baseline="-25000" dirty="0">
              <a:solidFill>
                <a:schemeClr val="accent2">
                  <a:lumMod val="75000"/>
                </a:schemeClr>
              </a:solidFill>
              <a:latin typeface="Helvetica" panose="020B0500000000000000" pitchFamily="34" charset="0"/>
              <a:cs typeface="Arial" charset="0"/>
            </a:endParaRPr>
          </a:p>
        </p:txBody>
      </p:sp>
      <p:sp>
        <p:nvSpPr>
          <p:cNvPr id="7" name="AutoShape 2" descr="imap://hidding@ximap.desy.de:993/fetch%3EUID%3E/INBOX%3E64162?part=1.3&amp;type=image/png&amp;filename=E210_LaserTriggeredLayout_PS_09.png.png"/>
          <p:cNvSpPr>
            <a:spLocks noChangeAspect="1" noChangeArrowheads="1"/>
          </p:cNvSpPr>
          <p:nvPr/>
        </p:nvSpPr>
        <p:spPr bwMode="auto">
          <a:xfrm>
            <a:off x="1692275" y="-7479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de-DE" sz="2400"/>
          </a:p>
        </p:txBody>
      </p:sp>
      <p:sp>
        <p:nvSpPr>
          <p:cNvPr id="35" name="Foliennummernplatzhalter 5"/>
          <p:cNvSpPr txBox="1">
            <a:spLocks/>
          </p:cNvSpPr>
          <p:nvPr/>
        </p:nvSpPr>
        <p:spPr bwMode="auto">
          <a:xfrm>
            <a:off x="13501231" y="5612221"/>
            <a:ext cx="2753756" cy="32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eaLnBrk="1" fontAlgn="base" hangingPunct="1">
              <a:spcBef>
                <a:spcPct val="0"/>
              </a:spcBef>
              <a:spcAft>
                <a:spcPct val="0"/>
              </a:spcAft>
              <a:defRPr sz="1400" kern="1200">
                <a:solidFill>
                  <a:schemeClr val="bg1">
                    <a:lumMod val="50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endParaRPr lang="en-GB" altLang="en-US" sz="1500" dirty="0">
              <a:solidFill>
                <a:schemeClr val="bg2">
                  <a:lumMod val="50000"/>
                </a:schemeClr>
              </a:solidFill>
              <a:latin typeface="Helvetica" panose="020B0500000000000000" pitchFamily="34" charset="0"/>
            </a:endParaRPr>
          </a:p>
        </p:txBody>
      </p:sp>
      <p:sp>
        <p:nvSpPr>
          <p:cNvPr id="9" name="Rectangle 11">
            <a:extLst>
              <a:ext uri="{FF2B5EF4-FFF2-40B4-BE49-F238E27FC236}">
                <a16:creationId xmlns:a16="http://schemas.microsoft.com/office/drawing/2014/main" id="{90A8A930-F3B3-42AD-8CFC-CC4828562322}"/>
              </a:ext>
            </a:extLst>
          </p:cNvPr>
          <p:cNvSpPr>
            <a:spLocks noChangeArrowheads="1"/>
          </p:cNvSpPr>
          <p:nvPr/>
        </p:nvSpPr>
        <p:spPr bwMode="auto">
          <a:xfrm>
            <a:off x="1997076" y="4044747"/>
            <a:ext cx="3090813" cy="68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285750" indent="-285750" eaLnBrk="1" hangingPunct="1">
              <a:spcBef>
                <a:spcPct val="0"/>
              </a:spcBef>
              <a:buFont typeface="Wingdings" panose="05000000000000000000" pitchFamily="2" charset="2"/>
              <a:buChar char="q"/>
              <a:defRPr/>
            </a:pPr>
            <a:endParaRPr lang="de-DE" sz="1600" dirty="0">
              <a:solidFill>
                <a:srgbClr val="333399">
                  <a:lumMod val="75000"/>
                </a:srgbClr>
              </a:solidFill>
              <a:latin typeface="Helvetica" panose="020B0500000000000000" pitchFamily="34" charset="0"/>
              <a:cs typeface="Arial" charset="0"/>
              <a:sym typeface="Symbol" panose="05050102010706020507" pitchFamily="18" charset="2"/>
            </a:endParaRPr>
          </a:p>
        </p:txBody>
      </p:sp>
      <p:sp>
        <p:nvSpPr>
          <p:cNvPr id="3" name="Slide Number Placeholder 2">
            <a:extLst>
              <a:ext uri="{FF2B5EF4-FFF2-40B4-BE49-F238E27FC236}">
                <a16:creationId xmlns:a16="http://schemas.microsoft.com/office/drawing/2014/main" id="{5CDB67E5-67C3-4544-BEBE-625CD3318B39}"/>
              </a:ext>
            </a:extLst>
          </p:cNvPr>
          <p:cNvSpPr>
            <a:spLocks noGrp="1"/>
          </p:cNvSpPr>
          <p:nvPr>
            <p:ph type="sldNum" sz="quarter" idx="12"/>
          </p:nvPr>
        </p:nvSpPr>
        <p:spPr/>
        <p:txBody>
          <a:bodyPr/>
          <a:lstStyle/>
          <a:p>
            <a:pPr>
              <a:defRPr/>
            </a:pPr>
            <a:fld id="{5BCD8B3D-8799-D94C-AB7A-56A997B91066}" type="slidenum">
              <a:rPr lang="en-GB" altLang="en-US" smtClean="0"/>
              <a:pPr>
                <a:defRPr/>
              </a:pPr>
              <a:t>18</a:t>
            </a:fld>
            <a:endParaRPr lang="en-GB" altLang="en-US" dirty="0"/>
          </a:p>
        </p:txBody>
      </p:sp>
      <p:pic>
        <p:nvPicPr>
          <p:cNvPr id="10" name="Picture 9"/>
          <p:cNvPicPr>
            <a:picLocks noChangeAspect="1"/>
          </p:cNvPicPr>
          <p:nvPr/>
        </p:nvPicPr>
        <p:blipFill>
          <a:blip r:embed="rId3"/>
          <a:stretch>
            <a:fillRect/>
          </a:stretch>
        </p:blipFill>
        <p:spPr>
          <a:xfrm>
            <a:off x="8606893" y="4653136"/>
            <a:ext cx="1313045" cy="1323808"/>
          </a:xfrm>
          <a:prstGeom prst="rect">
            <a:avLst/>
          </a:prstGeom>
        </p:spPr>
      </p:pic>
      <p:sp>
        <p:nvSpPr>
          <p:cNvPr id="11" name="Rectangle 11"/>
          <p:cNvSpPr>
            <a:spLocks noChangeArrowheads="1"/>
          </p:cNvSpPr>
          <p:nvPr/>
        </p:nvSpPr>
        <p:spPr bwMode="auto">
          <a:xfrm>
            <a:off x="10005618" y="5070647"/>
            <a:ext cx="1923030" cy="44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auto" hangingPunct="1">
              <a:spcBef>
                <a:spcPct val="0"/>
              </a:spcBef>
              <a:spcAft>
                <a:spcPts val="0"/>
              </a:spcAft>
              <a:buNone/>
              <a:defRPr/>
            </a:pPr>
            <a:r>
              <a:rPr lang="en-US" altLang="de-DE" sz="1800" dirty="0">
                <a:latin typeface="Helvetica" panose="020B0500000000000000" pitchFamily="34" charset="0"/>
                <a:cs typeface="Arial" charset="0"/>
              </a:rPr>
              <a:t>NeXource</a:t>
            </a:r>
          </a:p>
        </p:txBody>
      </p:sp>
      <p:pic>
        <p:nvPicPr>
          <p:cNvPr id="12" name="Picture 1">
            <a:extLst>
              <a:ext uri="{FF2B5EF4-FFF2-40B4-BE49-F238E27FC236}">
                <a16:creationId xmlns:a16="http://schemas.microsoft.com/office/drawing/2014/main" id="{0C7A47C9-0E3D-CF00-9D57-47C814D68A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99" y="944017"/>
            <a:ext cx="2580475" cy="165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ucla_wc.jpg">
            <a:extLst>
              <a:ext uri="{FF2B5EF4-FFF2-40B4-BE49-F238E27FC236}">
                <a16:creationId xmlns:a16="http://schemas.microsoft.com/office/drawing/2014/main" id="{843977A3-E957-FF50-FACD-BD2E640EC3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507" y="2938001"/>
            <a:ext cx="2401590" cy="110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FACED5AB-40C0-65A3-555D-524E4E4D4CC3}"/>
              </a:ext>
            </a:extLst>
          </p:cNvPr>
          <p:cNvGrpSpPr/>
          <p:nvPr/>
        </p:nvGrpSpPr>
        <p:grpSpPr>
          <a:xfrm>
            <a:off x="4511824" y="1219761"/>
            <a:ext cx="3014569" cy="985103"/>
            <a:chOff x="8403479" y="843015"/>
            <a:chExt cx="3014569" cy="985103"/>
          </a:xfrm>
        </p:grpSpPr>
        <p:pic>
          <p:nvPicPr>
            <p:cNvPr id="15" name="Grafik 2">
              <a:extLst>
                <a:ext uri="{FF2B5EF4-FFF2-40B4-BE49-F238E27FC236}">
                  <a16:creationId xmlns:a16="http://schemas.microsoft.com/office/drawing/2014/main" id="{3F1E2C84-9919-EE6A-FC60-9C0E97AAA98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3479" y="1020104"/>
              <a:ext cx="834619" cy="7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RadiaSoft LLC">
              <a:extLst>
                <a:ext uri="{FF2B5EF4-FFF2-40B4-BE49-F238E27FC236}">
                  <a16:creationId xmlns:a16="http://schemas.microsoft.com/office/drawing/2014/main" id="{03D00B99-4F0B-A147-552D-B062CEEF75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8061" y="843015"/>
              <a:ext cx="2119987" cy="4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descr="RBlogo copy">
              <a:extLst>
                <a:ext uri="{FF2B5EF4-FFF2-40B4-BE49-F238E27FC236}">
                  <a16:creationId xmlns:a16="http://schemas.microsoft.com/office/drawing/2014/main" id="{802D7915-2A7A-9BBD-8843-83B5AD76CE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24352" y="1266363"/>
              <a:ext cx="2049580" cy="56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4" descr="CI_logo_small">
            <a:extLst>
              <a:ext uri="{FF2B5EF4-FFF2-40B4-BE49-F238E27FC236}">
                <a16:creationId xmlns:a16="http://schemas.microsoft.com/office/drawing/2014/main" id="{84253301-ADD7-F8DD-09CB-D6D044A47B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87889" y="2724661"/>
            <a:ext cx="2076711" cy="117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27686FCD-A057-FE20-694B-00A41E3BC29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3392" y="4869160"/>
            <a:ext cx="2729921" cy="993451"/>
          </a:xfrm>
          <a:prstGeom prst="rect">
            <a:avLst/>
          </a:prstGeom>
          <a:noFill/>
          <a:ln>
            <a:noFill/>
          </a:ln>
        </p:spPr>
      </p:pic>
      <p:pic>
        <p:nvPicPr>
          <p:cNvPr id="20" name="Picture 16" descr="https://lh3.googleusercontent.com/-WyTYrXLQPlA/AAAAAAAAAAI/AAAAAAAAAIA/6c_ueuzxk4M/s0-c-k-no-ns/photo.jpg">
            <a:extLst>
              <a:ext uri="{FF2B5EF4-FFF2-40B4-BE49-F238E27FC236}">
                <a16:creationId xmlns:a16="http://schemas.microsoft.com/office/drawing/2014/main" id="{702FCA24-32D5-05EE-E7AB-A2854B2C3EF3}"/>
              </a:ext>
            </a:extLst>
          </p:cNvPr>
          <p:cNvPicPr>
            <a:picLocks noChangeAspect="1" noChangeArrowheads="1"/>
          </p:cNvPicPr>
          <p:nvPr/>
        </p:nvPicPr>
        <p:blipFill>
          <a:blip r:embed="rId11"/>
          <a:srcRect/>
          <a:stretch>
            <a:fillRect/>
          </a:stretch>
        </p:blipFill>
        <p:spPr bwMode="auto">
          <a:xfrm>
            <a:off x="5428688" y="4566377"/>
            <a:ext cx="1246380" cy="1250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ile:HHU Logo.svg - Wikipedi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90386" y="1347556"/>
            <a:ext cx="3366254" cy="820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École Polytechnique program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24192" y="2463884"/>
            <a:ext cx="4224199" cy="221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363510"/>
      </p:ext>
    </p:extLst>
  </p:cSld>
  <p:clrMapOvr>
    <a:masterClrMapping/>
  </p:clrMapOvr>
  <mc:AlternateContent xmlns:mc="http://schemas.openxmlformats.org/markup-compatibility/2006" xmlns:p14="http://schemas.microsoft.com/office/powerpoint/2010/main">
    <mc:Choice Requires="p14">
      <p:transition p14:dur="0" advTm="30425"/>
    </mc:Choice>
    <mc:Fallback xmlns="">
      <p:transition advTm="3042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D1D9-08B6-8078-EC56-533A2B536501}"/>
              </a:ext>
            </a:extLst>
          </p:cNvPr>
          <p:cNvSpPr>
            <a:spLocks noGrp="1"/>
          </p:cNvSpPr>
          <p:nvPr>
            <p:ph type="title"/>
          </p:nvPr>
        </p:nvSpPr>
        <p:spPr/>
        <p:txBody>
          <a:bodyPr/>
          <a:lstStyle/>
          <a:p>
            <a:r>
              <a:rPr lang="en-US" dirty="0"/>
              <a:t>Backup</a:t>
            </a:r>
            <a:endParaRPr lang="en-GB" dirty="0"/>
          </a:p>
        </p:txBody>
      </p:sp>
      <p:sp>
        <p:nvSpPr>
          <p:cNvPr id="3" name="Content Placeholder 2">
            <a:extLst>
              <a:ext uri="{FF2B5EF4-FFF2-40B4-BE49-F238E27FC236}">
                <a16:creationId xmlns:a16="http://schemas.microsoft.com/office/drawing/2014/main" id="{625BE72D-46D9-084E-7D95-408C1D448033}"/>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90915091-D83A-C762-144A-939DC5D03823}"/>
              </a:ext>
            </a:extLst>
          </p:cNvPr>
          <p:cNvSpPr>
            <a:spLocks noGrp="1"/>
          </p:cNvSpPr>
          <p:nvPr>
            <p:ph type="sldNum" sz="quarter" idx="12"/>
          </p:nvPr>
        </p:nvSpPr>
        <p:spPr/>
        <p:txBody>
          <a:bodyPr/>
          <a:lstStyle/>
          <a:p>
            <a:fld id="{9CAC52E5-DA86-4DC1-9E39-66892181523F}" type="slidenum">
              <a:rPr lang="en-US" smtClean="0"/>
              <a:t>19</a:t>
            </a:fld>
            <a:endParaRPr lang="en-US"/>
          </a:p>
        </p:txBody>
      </p:sp>
    </p:spTree>
    <p:extLst>
      <p:ext uri="{BB962C8B-B14F-4D97-AF65-F5344CB8AC3E}">
        <p14:creationId xmlns:p14="http://schemas.microsoft.com/office/powerpoint/2010/main" val="127597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396234-F5B3-3E1A-3CDD-6794F98DB15A}"/>
              </a:ext>
            </a:extLst>
          </p:cNvPr>
          <p:cNvPicPr>
            <a:picLocks noChangeAspect="1"/>
          </p:cNvPicPr>
          <p:nvPr/>
        </p:nvPicPr>
        <p:blipFill rotWithShape="1">
          <a:blip r:embed="rId2"/>
          <a:srcRect l="13242" t="5932" r="27453" b="19629"/>
          <a:stretch/>
        </p:blipFill>
        <p:spPr>
          <a:xfrm>
            <a:off x="3595146" y="3509963"/>
            <a:ext cx="5001707" cy="3078062"/>
          </a:xfrm>
          <a:prstGeom prst="rect">
            <a:avLst/>
          </a:prstGeom>
        </p:spPr>
      </p:pic>
      <p:sp>
        <p:nvSpPr>
          <p:cNvPr id="2" name="Title 1">
            <a:extLst>
              <a:ext uri="{FF2B5EF4-FFF2-40B4-BE49-F238E27FC236}">
                <a16:creationId xmlns:a16="http://schemas.microsoft.com/office/drawing/2014/main" id="{4CEBB1B1-FF68-4444-859E-8363690CE74F}"/>
              </a:ext>
            </a:extLst>
          </p:cNvPr>
          <p:cNvSpPr>
            <a:spLocks noGrp="1"/>
          </p:cNvSpPr>
          <p:nvPr>
            <p:ph type="ctrTitle"/>
          </p:nvPr>
        </p:nvSpPr>
        <p:spPr/>
        <p:txBody>
          <a:bodyPr>
            <a:normAutofit fontScale="90000"/>
          </a:bodyPr>
          <a:lstStyle/>
          <a:p>
            <a:r>
              <a:rPr lang="en-US" b="1" i="0" dirty="0">
                <a:solidFill>
                  <a:srgbClr val="1A63A0"/>
                </a:solidFill>
                <a:effectLst/>
                <a:latin typeface="Roboto" panose="02000000000000000000" pitchFamily="2" charset="0"/>
              </a:rPr>
              <a:t>Trojan Horse-II at FACET-II: prospects and experimental plans</a:t>
            </a:r>
            <a:endParaRPr lang="en-US" dirty="0"/>
          </a:p>
        </p:txBody>
      </p:sp>
      <p:pic>
        <p:nvPicPr>
          <p:cNvPr id="7" name="Picture 6" descr="Graphical user interface&#10;&#10;Description automatically generated with medium confidence">
            <a:extLst>
              <a:ext uri="{FF2B5EF4-FFF2-40B4-BE49-F238E27FC236}">
                <a16:creationId xmlns:a16="http://schemas.microsoft.com/office/drawing/2014/main" id="{8A7A2FBA-CA3A-0C25-02E9-3E5BAF997394}"/>
              </a:ext>
            </a:extLst>
          </p:cNvPr>
          <p:cNvPicPr>
            <a:picLocks noChangeAspect="1"/>
          </p:cNvPicPr>
          <p:nvPr/>
        </p:nvPicPr>
        <p:blipFill rotWithShape="1">
          <a:blip r:embed="rId3">
            <a:extLst>
              <a:ext uri="{28A0092B-C50C-407E-A947-70E740481C1C}">
                <a14:useLocalDpi xmlns:a14="http://schemas.microsoft.com/office/drawing/2010/main" val="0"/>
              </a:ext>
            </a:extLst>
          </a:blip>
          <a:srcRect l="86380" t="34931" r="4897" b="18385"/>
          <a:stretch/>
        </p:blipFill>
        <p:spPr>
          <a:xfrm>
            <a:off x="6581447" y="4581633"/>
            <a:ext cx="934721" cy="934721"/>
          </a:xfrm>
          <a:prstGeom prst="rect">
            <a:avLst/>
          </a:prstGeom>
        </p:spPr>
      </p:pic>
      <p:pic>
        <p:nvPicPr>
          <p:cNvPr id="9" name="Picture 8" descr="A person in a blue shirt&#10;&#10;Description automatically generated with low confidence">
            <a:extLst>
              <a:ext uri="{FF2B5EF4-FFF2-40B4-BE49-F238E27FC236}">
                <a16:creationId xmlns:a16="http://schemas.microsoft.com/office/drawing/2014/main" id="{D6648DCB-2101-51D1-9443-99161734CA38}"/>
              </a:ext>
            </a:extLst>
          </p:cNvPr>
          <p:cNvPicPr>
            <a:picLocks noChangeAspect="1"/>
          </p:cNvPicPr>
          <p:nvPr/>
        </p:nvPicPr>
        <p:blipFill rotWithShape="1">
          <a:blip r:embed="rId4">
            <a:extLst>
              <a:ext uri="{28A0092B-C50C-407E-A947-70E740481C1C}">
                <a14:useLocalDpi xmlns:a14="http://schemas.microsoft.com/office/drawing/2010/main" val="0"/>
              </a:ext>
            </a:extLst>
          </a:blip>
          <a:srcRect l="3999" t="1036" r="5555" b="44000"/>
          <a:stretch/>
        </p:blipFill>
        <p:spPr>
          <a:xfrm>
            <a:off x="4510300" y="4513164"/>
            <a:ext cx="1025422" cy="934721"/>
          </a:xfrm>
          <a:prstGeom prst="rect">
            <a:avLst/>
          </a:prstGeom>
        </p:spPr>
      </p:pic>
    </p:spTree>
    <p:extLst>
      <p:ext uri="{BB962C8B-B14F-4D97-AF65-F5344CB8AC3E}">
        <p14:creationId xmlns:p14="http://schemas.microsoft.com/office/powerpoint/2010/main" val="104212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C73A-F7FB-0FDC-902D-80C0281A2BDA}"/>
              </a:ext>
            </a:extLst>
          </p:cNvPr>
          <p:cNvSpPr>
            <a:spLocks noGrp="1"/>
          </p:cNvSpPr>
          <p:nvPr>
            <p:ph type="title"/>
          </p:nvPr>
        </p:nvSpPr>
        <p:spPr/>
        <p:txBody>
          <a:bodyPr/>
          <a:lstStyle/>
          <a:p>
            <a:r>
              <a:rPr lang="en-US" dirty="0" err="1"/>
              <a:t>Axilens</a:t>
            </a:r>
            <a:r>
              <a:rPr lang="en-US" dirty="0"/>
              <a:t> Specifications</a:t>
            </a:r>
            <a:endParaRPr lang="en-GB" dirty="0"/>
          </a:p>
        </p:txBody>
      </p:sp>
      <p:sp>
        <p:nvSpPr>
          <p:cNvPr id="3" name="Content Placeholder 2">
            <a:extLst>
              <a:ext uri="{FF2B5EF4-FFF2-40B4-BE49-F238E27FC236}">
                <a16:creationId xmlns:a16="http://schemas.microsoft.com/office/drawing/2014/main" id="{240A129A-D779-6383-2E85-8F3A0720F1DC}"/>
              </a:ext>
            </a:extLst>
          </p:cNvPr>
          <p:cNvSpPr>
            <a:spLocks noGrp="1"/>
          </p:cNvSpPr>
          <p:nvPr>
            <p:ph idx="1"/>
          </p:nvPr>
        </p:nvSpPr>
        <p:spPr/>
        <p:txBody>
          <a:bodyPr/>
          <a:lstStyle/>
          <a:p>
            <a:pPr marL="0" indent="0">
              <a:buNone/>
            </a:pPr>
            <a:r>
              <a:rPr lang="en-US" sz="1800" dirty="0">
                <a:solidFill>
                  <a:srgbClr val="000000"/>
                </a:solidFill>
                <a:effectLst/>
                <a:latin typeface="Calibri" panose="020F0502020204030204" pitchFamily="34" charset="0"/>
                <a:ea typeface="Times New Roman" panose="02020603050405020304" pitchFamily="18" charset="0"/>
              </a:rPr>
              <a:t>&gt; Chip size: 44 mm</a:t>
            </a:r>
            <a:br>
              <a:rPr lang="en-US" sz="1800" dirty="0">
                <a:solidFill>
                  <a:srgbClr val="000000"/>
                </a:solidFill>
                <a:effectLst/>
                <a:latin typeface="Calibri" panose="020F0502020204030204" pitchFamily="34"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&gt; Active area: 40 mm diameter</a:t>
            </a:r>
            <a:br>
              <a:rPr lang="en-US" sz="1800" dirty="0">
                <a:solidFill>
                  <a:srgbClr val="000000"/>
                </a:solidFill>
                <a:effectLst/>
                <a:latin typeface="Calibri" panose="020F0502020204030204" pitchFamily="34"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&gt; Substrate thickness: 1 mm&gt; </a:t>
            </a:r>
            <a:br>
              <a:rPr lang="en-US" sz="1800" dirty="0">
                <a:solidFill>
                  <a:srgbClr val="000000"/>
                </a:solidFill>
                <a:effectLst/>
                <a:latin typeface="Calibri" panose="020F0502020204030204" pitchFamily="34"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&gt; Material: Fused silica</a:t>
            </a:r>
            <a:br>
              <a:rPr lang="en-US" sz="1800" dirty="0">
                <a:solidFill>
                  <a:srgbClr val="000000"/>
                </a:solidFill>
                <a:effectLst/>
                <a:latin typeface="Calibri" panose="020F0502020204030204" pitchFamily="34"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&gt; Total depth: 1160 nm</a:t>
            </a:r>
            <a:br>
              <a:rPr lang="en-US" sz="1800" dirty="0">
                <a:solidFill>
                  <a:srgbClr val="000000"/>
                </a:solidFill>
                <a:effectLst/>
                <a:latin typeface="Calibri" panose="020F0502020204030204" pitchFamily="34"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&gt; Levels: 8</a:t>
            </a:r>
            <a:endParaRPr lang="en-GB" sz="1800" dirty="0">
              <a:effectLst/>
              <a:latin typeface="Calibri" panose="020F0502020204030204" pitchFamily="34" charset="0"/>
              <a:ea typeface="Calibri" panose="020F050202020403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B3EB49D2-29D4-07DB-60B5-973F39BF70B5}"/>
              </a:ext>
            </a:extLst>
          </p:cNvPr>
          <p:cNvSpPr>
            <a:spLocks noGrp="1"/>
          </p:cNvSpPr>
          <p:nvPr>
            <p:ph type="sldNum" sz="quarter" idx="12"/>
          </p:nvPr>
        </p:nvSpPr>
        <p:spPr/>
        <p:txBody>
          <a:bodyPr/>
          <a:lstStyle/>
          <a:p>
            <a:fld id="{9CAC52E5-DA86-4DC1-9E39-66892181523F}" type="slidenum">
              <a:rPr lang="en-US" smtClean="0"/>
              <a:t>20</a:t>
            </a:fld>
            <a:endParaRPr lang="en-US"/>
          </a:p>
        </p:txBody>
      </p:sp>
      <p:pic>
        <p:nvPicPr>
          <p:cNvPr id="5" name="Picture 4">
            <a:extLst>
              <a:ext uri="{FF2B5EF4-FFF2-40B4-BE49-F238E27FC236}">
                <a16:creationId xmlns:a16="http://schemas.microsoft.com/office/drawing/2014/main" id="{47FE0386-1E19-7DE6-D45E-4EDA51598CEC}"/>
              </a:ext>
            </a:extLst>
          </p:cNvPr>
          <p:cNvPicPr>
            <a:picLocks noChangeAspect="1"/>
          </p:cNvPicPr>
          <p:nvPr/>
        </p:nvPicPr>
        <p:blipFill>
          <a:blip r:embed="rId2"/>
          <a:stretch>
            <a:fillRect/>
          </a:stretch>
        </p:blipFill>
        <p:spPr>
          <a:xfrm>
            <a:off x="5131114" y="1648769"/>
            <a:ext cx="3405993" cy="2800683"/>
          </a:xfrm>
          <a:prstGeom prst="rect">
            <a:avLst/>
          </a:prstGeom>
        </p:spPr>
      </p:pic>
    </p:spTree>
    <p:extLst>
      <p:ext uri="{BB962C8B-B14F-4D97-AF65-F5344CB8AC3E}">
        <p14:creationId xmlns:p14="http://schemas.microsoft.com/office/powerpoint/2010/main" val="2335548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B277-09C8-BFD4-0AC8-B96ED7AF2ABE}"/>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EE8B0FDA-C228-941D-F74E-844AAC026A6A}"/>
              </a:ext>
            </a:extLst>
          </p:cNvPr>
          <p:cNvSpPr>
            <a:spLocks noGrp="1"/>
          </p:cNvSpPr>
          <p:nvPr>
            <p:ph type="sldNum" sz="quarter" idx="12"/>
          </p:nvPr>
        </p:nvSpPr>
        <p:spPr/>
        <p:txBody>
          <a:bodyPr/>
          <a:lstStyle/>
          <a:p>
            <a:fld id="{9CAC52E5-DA86-4DC1-9E39-66892181523F}" type="slidenum">
              <a:rPr lang="en-US" smtClean="0"/>
              <a:t>21</a:t>
            </a:fld>
            <a:endParaRPr lang="en-US"/>
          </a:p>
        </p:txBody>
      </p:sp>
      <p:pic>
        <p:nvPicPr>
          <p:cNvPr id="6" name="Picture 5">
            <a:extLst>
              <a:ext uri="{FF2B5EF4-FFF2-40B4-BE49-F238E27FC236}">
                <a16:creationId xmlns:a16="http://schemas.microsoft.com/office/drawing/2014/main" id="{DD0D82A2-A8E0-5973-384D-16C43A143715}"/>
              </a:ext>
            </a:extLst>
          </p:cNvPr>
          <p:cNvPicPr>
            <a:picLocks noChangeAspect="1"/>
          </p:cNvPicPr>
          <p:nvPr/>
        </p:nvPicPr>
        <p:blipFill>
          <a:blip r:embed="rId2"/>
          <a:stretch>
            <a:fillRect/>
          </a:stretch>
        </p:blipFill>
        <p:spPr>
          <a:xfrm>
            <a:off x="13740" y="0"/>
            <a:ext cx="12164519" cy="6858000"/>
          </a:xfrm>
          <a:prstGeom prst="rect">
            <a:avLst/>
          </a:prstGeom>
        </p:spPr>
      </p:pic>
    </p:spTree>
    <p:extLst>
      <p:ext uri="{BB962C8B-B14F-4D97-AF65-F5344CB8AC3E}">
        <p14:creationId xmlns:p14="http://schemas.microsoft.com/office/powerpoint/2010/main" val="1874882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EB3F-BED2-10CF-1D41-B892CB26C5B0}"/>
              </a:ext>
            </a:extLst>
          </p:cNvPr>
          <p:cNvSpPr>
            <a:spLocks noGrp="1"/>
          </p:cNvSpPr>
          <p:nvPr>
            <p:ph type="title"/>
          </p:nvPr>
        </p:nvSpPr>
        <p:spPr/>
        <p:txBody>
          <a:bodyPr/>
          <a:lstStyle/>
          <a:p>
            <a:r>
              <a:rPr lang="en-US" dirty="0"/>
              <a:t>Argon HIT ionization</a:t>
            </a:r>
            <a:endParaRPr lang="en-GB" dirty="0"/>
          </a:p>
        </p:txBody>
      </p:sp>
      <p:sp>
        <p:nvSpPr>
          <p:cNvPr id="4" name="Slide Number Placeholder 3">
            <a:extLst>
              <a:ext uri="{FF2B5EF4-FFF2-40B4-BE49-F238E27FC236}">
                <a16:creationId xmlns:a16="http://schemas.microsoft.com/office/drawing/2014/main" id="{FF0A8829-F11C-2364-9BB7-F0594A2D2742}"/>
              </a:ext>
            </a:extLst>
          </p:cNvPr>
          <p:cNvSpPr>
            <a:spLocks noGrp="1"/>
          </p:cNvSpPr>
          <p:nvPr>
            <p:ph type="sldNum" sz="quarter" idx="12"/>
          </p:nvPr>
        </p:nvSpPr>
        <p:spPr/>
        <p:txBody>
          <a:bodyPr/>
          <a:lstStyle/>
          <a:p>
            <a:fld id="{9CAC52E5-DA86-4DC1-9E39-66892181523F}" type="slidenum">
              <a:rPr lang="en-US" smtClean="0"/>
              <a:t>22</a:t>
            </a:fld>
            <a:endParaRPr lang="en-US"/>
          </a:p>
        </p:txBody>
      </p:sp>
      <p:pic>
        <p:nvPicPr>
          <p:cNvPr id="6" name="Picture 5" descr="Chart&#10;&#10;Description automatically generated">
            <a:extLst>
              <a:ext uri="{FF2B5EF4-FFF2-40B4-BE49-F238E27FC236}">
                <a16:creationId xmlns:a16="http://schemas.microsoft.com/office/drawing/2014/main" id="{9251ED76-4566-B133-F549-0A839787D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3515"/>
            <a:ext cx="10911840" cy="2727960"/>
          </a:xfrm>
          <a:prstGeom prst="rect">
            <a:avLst/>
          </a:prstGeom>
        </p:spPr>
      </p:pic>
      <p:pic>
        <p:nvPicPr>
          <p:cNvPr id="8" name="Picture 7" descr="Chart&#10;&#10;Description automatically generated">
            <a:extLst>
              <a:ext uri="{FF2B5EF4-FFF2-40B4-BE49-F238E27FC236}">
                <a16:creationId xmlns:a16="http://schemas.microsoft.com/office/drawing/2014/main" id="{DEAA0BEF-7772-1542-0444-996CC3E73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5515"/>
            <a:ext cx="10911840" cy="2727960"/>
          </a:xfrm>
          <a:prstGeom prst="rect">
            <a:avLst/>
          </a:prstGeom>
        </p:spPr>
      </p:pic>
    </p:spTree>
    <p:extLst>
      <p:ext uri="{BB962C8B-B14F-4D97-AF65-F5344CB8AC3E}">
        <p14:creationId xmlns:p14="http://schemas.microsoft.com/office/powerpoint/2010/main" val="2880653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0BDB-2752-8126-0D14-DE48E00FBBAF}"/>
              </a:ext>
            </a:extLst>
          </p:cNvPr>
          <p:cNvSpPr>
            <a:spLocks noGrp="1"/>
          </p:cNvSpPr>
          <p:nvPr>
            <p:ph type="title"/>
          </p:nvPr>
        </p:nvSpPr>
        <p:spPr/>
        <p:txBody>
          <a:bodyPr/>
          <a:lstStyle/>
          <a:p>
            <a:r>
              <a:rPr lang="en-US" dirty="0"/>
              <a:t>Injection tolerance</a:t>
            </a:r>
            <a:endParaRPr lang="en-GB" dirty="0"/>
          </a:p>
        </p:txBody>
      </p:sp>
      <p:sp>
        <p:nvSpPr>
          <p:cNvPr id="4" name="Slide Number Placeholder 3">
            <a:extLst>
              <a:ext uri="{FF2B5EF4-FFF2-40B4-BE49-F238E27FC236}">
                <a16:creationId xmlns:a16="http://schemas.microsoft.com/office/drawing/2014/main" id="{52F13F1C-F2E3-AECD-CA3D-1A3784F1748A}"/>
              </a:ext>
            </a:extLst>
          </p:cNvPr>
          <p:cNvSpPr>
            <a:spLocks noGrp="1"/>
          </p:cNvSpPr>
          <p:nvPr>
            <p:ph type="sldNum" sz="quarter" idx="12"/>
          </p:nvPr>
        </p:nvSpPr>
        <p:spPr/>
        <p:txBody>
          <a:bodyPr/>
          <a:lstStyle/>
          <a:p>
            <a:fld id="{9CAC52E5-DA86-4DC1-9E39-66892181523F}" type="slidenum">
              <a:rPr lang="en-US" smtClean="0"/>
              <a:t>23</a:t>
            </a:fld>
            <a:endParaRPr lang="en-US"/>
          </a:p>
        </p:txBody>
      </p:sp>
      <p:pic>
        <p:nvPicPr>
          <p:cNvPr id="6" name="Picture 5">
            <a:extLst>
              <a:ext uri="{FF2B5EF4-FFF2-40B4-BE49-F238E27FC236}">
                <a16:creationId xmlns:a16="http://schemas.microsoft.com/office/drawing/2014/main" id="{018DD7DC-8FEB-5601-F28A-2102715EB2E0}"/>
              </a:ext>
            </a:extLst>
          </p:cNvPr>
          <p:cNvPicPr>
            <a:picLocks noChangeAspect="1"/>
          </p:cNvPicPr>
          <p:nvPr/>
        </p:nvPicPr>
        <p:blipFill>
          <a:blip r:embed="rId2"/>
          <a:stretch>
            <a:fillRect/>
          </a:stretch>
        </p:blipFill>
        <p:spPr>
          <a:xfrm>
            <a:off x="2430462" y="1782937"/>
            <a:ext cx="7331075" cy="3292125"/>
          </a:xfrm>
          <a:prstGeom prst="rect">
            <a:avLst/>
          </a:prstGeom>
        </p:spPr>
      </p:pic>
    </p:spTree>
    <p:extLst>
      <p:ext uri="{BB962C8B-B14F-4D97-AF65-F5344CB8AC3E}">
        <p14:creationId xmlns:p14="http://schemas.microsoft.com/office/powerpoint/2010/main" val="3459473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2D96-F309-9911-98EC-58480831DE29}"/>
              </a:ext>
            </a:extLst>
          </p:cNvPr>
          <p:cNvSpPr>
            <a:spLocks noGrp="1"/>
          </p:cNvSpPr>
          <p:nvPr>
            <p:ph type="title"/>
          </p:nvPr>
        </p:nvSpPr>
        <p:spPr/>
        <p:txBody>
          <a:bodyPr/>
          <a:lstStyle/>
          <a:p>
            <a:r>
              <a:rPr lang="en-US" dirty="0"/>
              <a:t>Trojan Horse</a:t>
            </a:r>
            <a:endParaRPr lang="en-GB" dirty="0"/>
          </a:p>
        </p:txBody>
      </p:sp>
      <p:sp>
        <p:nvSpPr>
          <p:cNvPr id="4" name="Slide Number Placeholder 3">
            <a:extLst>
              <a:ext uri="{FF2B5EF4-FFF2-40B4-BE49-F238E27FC236}">
                <a16:creationId xmlns:a16="http://schemas.microsoft.com/office/drawing/2014/main" id="{219212FE-8D6A-48DD-904E-DBBFB2865664}"/>
              </a:ext>
            </a:extLst>
          </p:cNvPr>
          <p:cNvSpPr>
            <a:spLocks noGrp="1"/>
          </p:cNvSpPr>
          <p:nvPr>
            <p:ph type="sldNum" sz="quarter" idx="12"/>
          </p:nvPr>
        </p:nvSpPr>
        <p:spPr/>
        <p:txBody>
          <a:bodyPr/>
          <a:lstStyle/>
          <a:p>
            <a:fld id="{9CAC52E5-DA86-4DC1-9E39-66892181523F}" type="slidenum">
              <a:rPr lang="en-US" smtClean="0"/>
              <a:t>3</a:t>
            </a:fld>
            <a:endParaRPr lang="en-US" dirty="0"/>
          </a:p>
        </p:txBody>
      </p:sp>
      <p:sp>
        <p:nvSpPr>
          <p:cNvPr id="6" name="Rectangle 5">
            <a:extLst>
              <a:ext uri="{FF2B5EF4-FFF2-40B4-BE49-F238E27FC236}">
                <a16:creationId xmlns:a16="http://schemas.microsoft.com/office/drawing/2014/main" id="{B1266131-0A83-65E1-10F0-FD713D5DB92A}"/>
              </a:ext>
            </a:extLst>
          </p:cNvPr>
          <p:cNvSpPr>
            <a:spLocks noChangeArrowheads="1"/>
          </p:cNvSpPr>
          <p:nvPr/>
        </p:nvSpPr>
        <p:spPr bwMode="auto">
          <a:xfrm>
            <a:off x="733167" y="5668087"/>
            <a:ext cx="5198075" cy="80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500" dirty="0">
                <a:solidFill>
                  <a:schemeClr val="accent2">
                    <a:lumMod val="75000"/>
                  </a:schemeClr>
                </a:solidFill>
                <a:latin typeface="Helvetica" panose="020B0500000000000000" pitchFamily="34" charset="0"/>
                <a:cs typeface="Arial" charset="0"/>
                <a:sym typeface="Symbol" panose="05050102010706020507" pitchFamily="18" charset="2"/>
              </a:rPr>
              <a:t>Two plasma components, one with low and one with high ionization threshold (e.g. H2 and He)</a:t>
            </a:r>
          </a:p>
        </p:txBody>
      </p:sp>
      <p:sp>
        <p:nvSpPr>
          <p:cNvPr id="7" name="Rectangle 6">
            <a:extLst>
              <a:ext uri="{FF2B5EF4-FFF2-40B4-BE49-F238E27FC236}">
                <a16:creationId xmlns:a16="http://schemas.microsoft.com/office/drawing/2014/main" id="{D83A8208-9A15-A562-1306-0E081AC1E300}"/>
              </a:ext>
            </a:extLst>
          </p:cNvPr>
          <p:cNvSpPr>
            <a:spLocks noChangeArrowheads="1"/>
          </p:cNvSpPr>
          <p:nvPr/>
        </p:nvSpPr>
        <p:spPr bwMode="auto">
          <a:xfrm>
            <a:off x="1889762" y="603011"/>
            <a:ext cx="4434834" cy="7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176213" indent="-176213" eaLnBrk="1" hangingPunct="1">
              <a:spcBef>
                <a:spcPct val="0"/>
              </a:spcBef>
              <a:defRPr/>
            </a:pPr>
            <a:endParaRPr lang="de-DE" sz="1500" dirty="0">
              <a:solidFill>
                <a:schemeClr val="accent2">
                  <a:lumMod val="75000"/>
                </a:schemeClr>
              </a:solidFill>
              <a:latin typeface="Helvetica" panose="020B0500000000000000" pitchFamily="34" charset="0"/>
              <a:cs typeface="Arial" charset="0"/>
              <a:sym typeface="Symbol" panose="05050102010706020507" pitchFamily="18" charset="2"/>
            </a:endParaRPr>
          </a:p>
          <a:p>
            <a:pPr eaLnBrk="1" hangingPunct="1">
              <a:spcBef>
                <a:spcPct val="0"/>
              </a:spcBef>
              <a:buNone/>
              <a:defRPr/>
            </a:pPr>
            <a:r>
              <a:rPr lang="de-DE" sz="1500" dirty="0">
                <a:solidFill>
                  <a:schemeClr val="accent2">
                    <a:lumMod val="75000"/>
                  </a:schemeClr>
                </a:solidFill>
                <a:latin typeface="Helvetica" panose="020B0500000000000000" pitchFamily="34" charset="0"/>
                <a:cs typeface="Arial" charset="0"/>
                <a:sym typeface="Symbol" panose="05050102010706020507" pitchFamily="18" charset="2"/>
              </a:rPr>
              <a:t>Synchronized laser pulse ionises in focus and releases ultracold electron population from High Ionisation Threshold component</a:t>
            </a:r>
          </a:p>
        </p:txBody>
      </p:sp>
      <p:cxnSp>
        <p:nvCxnSpPr>
          <p:cNvPr id="8" name="Straight Arrow Connector 7">
            <a:extLst>
              <a:ext uri="{FF2B5EF4-FFF2-40B4-BE49-F238E27FC236}">
                <a16:creationId xmlns:a16="http://schemas.microsoft.com/office/drawing/2014/main" id="{8D15B639-E3E7-99FE-DC80-1EDB88F7B42F}"/>
              </a:ext>
            </a:extLst>
          </p:cNvPr>
          <p:cNvCxnSpPr>
            <a:cxnSpLocks/>
          </p:cNvCxnSpPr>
          <p:nvPr/>
        </p:nvCxnSpPr>
        <p:spPr>
          <a:xfrm flipH="1">
            <a:off x="2743200" y="1266437"/>
            <a:ext cx="1142907" cy="23975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06A658D-26E7-236E-9560-81F354524794}"/>
              </a:ext>
            </a:extLst>
          </p:cNvPr>
          <p:cNvCxnSpPr>
            <a:cxnSpLocks/>
          </p:cNvCxnSpPr>
          <p:nvPr/>
        </p:nvCxnSpPr>
        <p:spPr>
          <a:xfrm flipH="1">
            <a:off x="1490849" y="2569449"/>
            <a:ext cx="204502" cy="1682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1961A20-7C17-AB2F-80C2-B85B167AAF04}"/>
              </a:ext>
            </a:extLst>
          </p:cNvPr>
          <p:cNvSpPr>
            <a:spLocks noChangeArrowheads="1"/>
          </p:cNvSpPr>
          <p:nvPr/>
        </p:nvSpPr>
        <p:spPr bwMode="auto">
          <a:xfrm>
            <a:off x="0" y="1801526"/>
            <a:ext cx="2232248" cy="7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500" dirty="0">
                <a:solidFill>
                  <a:schemeClr val="accent2">
                    <a:lumMod val="75000"/>
                  </a:schemeClr>
                </a:solidFill>
                <a:latin typeface="Helvetica" panose="020B0500000000000000" pitchFamily="34" charset="0"/>
                <a:cs typeface="Arial" charset="0"/>
                <a:sym typeface="Symbol" panose="05050102010706020507" pitchFamily="18" charset="2"/>
              </a:rPr>
              <a:t>Released electrons are rapidly accelerated and form bunch with ultralow emittance</a:t>
            </a:r>
          </a:p>
        </p:txBody>
      </p:sp>
      <p:sp>
        <p:nvSpPr>
          <p:cNvPr id="11" name="Rectangle 10">
            <a:extLst>
              <a:ext uri="{FF2B5EF4-FFF2-40B4-BE49-F238E27FC236}">
                <a16:creationId xmlns:a16="http://schemas.microsoft.com/office/drawing/2014/main" id="{F2460A52-3E9C-5134-BF18-D72BACC90069}"/>
              </a:ext>
            </a:extLst>
          </p:cNvPr>
          <p:cNvSpPr>
            <a:spLocks noChangeArrowheads="1"/>
          </p:cNvSpPr>
          <p:nvPr/>
        </p:nvSpPr>
        <p:spPr bwMode="auto">
          <a:xfrm>
            <a:off x="4210960" y="6112636"/>
            <a:ext cx="2160240" cy="60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200" dirty="0">
                <a:solidFill>
                  <a:schemeClr val="bg1">
                    <a:lumMod val="65000"/>
                  </a:schemeClr>
                </a:solidFill>
                <a:latin typeface="Helvetica" panose="020B0500000000000000" pitchFamily="34" charset="0"/>
                <a:cs typeface="Arial" charset="0"/>
                <a:sym typeface="Symbol" panose="05050102010706020507" pitchFamily="18" charset="2"/>
              </a:rPr>
              <a:t>Hidding </a:t>
            </a:r>
            <a:r>
              <a:rPr lang="de-DE" sz="1200" i="1" dirty="0">
                <a:solidFill>
                  <a:schemeClr val="bg1">
                    <a:lumMod val="65000"/>
                  </a:schemeClr>
                </a:solidFill>
                <a:latin typeface="Helvetica" panose="020B0500000000000000" pitchFamily="34" charset="0"/>
                <a:cs typeface="Arial" charset="0"/>
                <a:sym typeface="Symbol" panose="05050102010706020507" pitchFamily="18" charset="2"/>
              </a:rPr>
              <a:t>et al.</a:t>
            </a:r>
            <a:r>
              <a:rPr lang="de-DE" sz="1200" dirty="0">
                <a:solidFill>
                  <a:schemeClr val="bg1">
                    <a:lumMod val="65000"/>
                  </a:schemeClr>
                </a:solidFill>
                <a:latin typeface="Helvetica" panose="020B0500000000000000" pitchFamily="34" charset="0"/>
                <a:cs typeface="Arial" charset="0"/>
                <a:sym typeface="Symbol" panose="05050102010706020507" pitchFamily="18" charset="2"/>
              </a:rPr>
              <a:t>, Phys. Rev. Letters 108, 035001 (2012)</a:t>
            </a:r>
          </a:p>
        </p:txBody>
      </p:sp>
      <p:sp>
        <p:nvSpPr>
          <p:cNvPr id="12" name="Rectangle 11">
            <a:extLst>
              <a:ext uri="{FF2B5EF4-FFF2-40B4-BE49-F238E27FC236}">
                <a16:creationId xmlns:a16="http://schemas.microsoft.com/office/drawing/2014/main" id="{8DD86EBE-6AE5-34F3-C8AC-154A906DA1F5}"/>
              </a:ext>
            </a:extLst>
          </p:cNvPr>
          <p:cNvSpPr>
            <a:spLocks noChangeArrowheads="1"/>
          </p:cNvSpPr>
          <p:nvPr/>
        </p:nvSpPr>
        <p:spPr bwMode="auto">
          <a:xfrm>
            <a:off x="4886961" y="1654260"/>
            <a:ext cx="261963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Beam-driven blowout </a:t>
            </a:r>
          </a:p>
          <a:p>
            <a:pPr eaLnBrk="1" hangingPunct="1">
              <a:spcBef>
                <a:spcPct val="0"/>
              </a:spcBef>
              <a:buNone/>
              <a:defRPr/>
            </a:pPr>
            <a:r>
              <a:rPr lang="de-DE"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in Preionized Low Ionisation Threshold component </a:t>
            </a:r>
          </a:p>
        </p:txBody>
      </p:sp>
      <p:sp>
        <p:nvSpPr>
          <p:cNvPr id="13" name="TextBox 12">
            <a:extLst>
              <a:ext uri="{FF2B5EF4-FFF2-40B4-BE49-F238E27FC236}">
                <a16:creationId xmlns:a16="http://schemas.microsoft.com/office/drawing/2014/main" id="{CAA3059E-ABBC-1C11-F36B-367064F49069}"/>
              </a:ext>
            </a:extLst>
          </p:cNvPr>
          <p:cNvSpPr txBox="1"/>
          <p:nvPr/>
        </p:nvSpPr>
        <p:spPr>
          <a:xfrm>
            <a:off x="7847457" y="1042021"/>
            <a:ext cx="4607991" cy="553998"/>
          </a:xfrm>
          <a:prstGeom prst="rect">
            <a:avLst/>
          </a:prstGeom>
          <a:noFill/>
        </p:spPr>
        <p:txBody>
          <a:bodyPr wrap="square" rtlCol="0">
            <a:spAutoFit/>
          </a:bodyPr>
          <a:lstStyle/>
          <a:p>
            <a:r>
              <a:rPr lang="en-GB" sz="1500" dirty="0">
                <a:solidFill>
                  <a:schemeClr val="tx1">
                    <a:lumMod val="75000"/>
                    <a:lumOff val="25000"/>
                  </a:schemeClr>
                </a:solidFill>
                <a:latin typeface="Helvetica" panose="020B0604020202020204" pitchFamily="34" charset="0"/>
                <a:cs typeface="Helvetica" panose="020B0604020202020204" pitchFamily="34" charset="0"/>
              </a:rPr>
              <a:t>Enable generation of next-generation</a:t>
            </a:r>
          </a:p>
          <a:p>
            <a:r>
              <a:rPr lang="en-GB" sz="1500" b="1" dirty="0">
                <a:solidFill>
                  <a:schemeClr val="tx1">
                    <a:lumMod val="75000"/>
                    <a:lumOff val="25000"/>
                  </a:schemeClr>
                </a:solidFill>
                <a:latin typeface="Helvetica" panose="020B0604020202020204" pitchFamily="34" charset="0"/>
                <a:cs typeface="Helvetica" panose="020B0604020202020204" pitchFamily="34" charset="0"/>
              </a:rPr>
              <a:t>high-brightness beams</a:t>
            </a:r>
          </a:p>
        </p:txBody>
      </p:sp>
      <p:pic>
        <p:nvPicPr>
          <p:cNvPr id="14" name="Picture 13">
            <a:extLst>
              <a:ext uri="{FF2B5EF4-FFF2-40B4-BE49-F238E27FC236}">
                <a16:creationId xmlns:a16="http://schemas.microsoft.com/office/drawing/2014/main" id="{2765BEF6-4119-E27F-CDE5-44E924EE2485}"/>
              </a:ext>
            </a:extLst>
          </p:cNvPr>
          <p:cNvPicPr>
            <a:picLocks noChangeAspect="1"/>
          </p:cNvPicPr>
          <p:nvPr/>
        </p:nvPicPr>
        <p:blipFill>
          <a:blip r:embed="rId4"/>
          <a:stretch>
            <a:fillRect/>
          </a:stretch>
        </p:blipFill>
        <p:spPr>
          <a:xfrm>
            <a:off x="7506593" y="1690216"/>
            <a:ext cx="3999977" cy="3161940"/>
          </a:xfrm>
          <a:prstGeom prst="rect">
            <a:avLst/>
          </a:prstGeom>
          <a:effectLst/>
        </p:spPr>
      </p:pic>
      <p:pic>
        <p:nvPicPr>
          <p:cNvPr id="15" name="Picture 2" descr="http://latex2png.com/output/latex_f71be6b3c37116bc9070488d6583d446.png">
            <a:extLst>
              <a:ext uri="{FF2B5EF4-FFF2-40B4-BE49-F238E27FC236}">
                <a16:creationId xmlns:a16="http://schemas.microsoft.com/office/drawing/2014/main" id="{1C20402F-82C4-EB4D-BB90-78327FE0B5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7530" y="3005738"/>
            <a:ext cx="843928" cy="60012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FCE2FE5A-6CE3-662A-D16E-4CC426D2D4C3}"/>
              </a:ext>
            </a:extLst>
          </p:cNvPr>
          <p:cNvCxnSpPr>
            <a:cxnSpLocks/>
          </p:cNvCxnSpPr>
          <p:nvPr/>
        </p:nvCxnSpPr>
        <p:spPr>
          <a:xfrm flipH="1">
            <a:off x="4976320" y="2481992"/>
            <a:ext cx="884266" cy="118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tfull92-EzEsumEyRhotransHe10prcnt-NoAnno4windows00005fpsXVID-4080kbps.avi">
            <a:hlinkClick r:id="" action="ppaction://media"/>
            <a:extLst>
              <a:ext uri="{FF2B5EF4-FFF2-40B4-BE49-F238E27FC236}">
                <a16:creationId xmlns:a16="http://schemas.microsoft.com/office/drawing/2014/main" id="{11AA2139-14DA-C04A-A56B-9C74B0F2DF25}"/>
              </a:ext>
            </a:extLst>
          </p:cNvPr>
          <p:cNvPicPr>
            <a:picLocks noChangeAspect="1"/>
          </p:cNvPicPr>
          <p:nvPr>
            <a:videoFile r:link="rId1"/>
            <p:extLst>
              <p:ext uri="{DAA4B4D4-6D71-4841-9C94-3DE7FCFB9230}">
                <p14:media xmlns:p14="http://schemas.microsoft.com/office/powerpoint/2010/main" r:embed="rId2">
                  <p14:trim st="1500"/>
                </p14:media>
              </p:ext>
            </p:extLst>
          </p:nvPr>
        </p:nvPicPr>
        <p:blipFill rotWithShape="1">
          <a:blip r:embed="rId6"/>
          <a:srcRect l="27267" t="65149" r="49181" b="22699"/>
          <a:stretch/>
        </p:blipFill>
        <p:spPr>
          <a:xfrm>
            <a:off x="1191062" y="3252072"/>
            <a:ext cx="3717249" cy="1866104"/>
          </a:xfrm>
          <a:prstGeom prst="ellipse">
            <a:avLst/>
          </a:prstGeom>
          <a:effectLst>
            <a:softEdge rad="127000"/>
          </a:effectLst>
        </p:spPr>
      </p:pic>
      <p:pic>
        <p:nvPicPr>
          <p:cNvPr id="28" name="Picture 27">
            <a:extLst>
              <a:ext uri="{FF2B5EF4-FFF2-40B4-BE49-F238E27FC236}">
                <a16:creationId xmlns:a16="http://schemas.microsoft.com/office/drawing/2014/main" id="{2B878F30-3274-C361-A27C-ADF6F464B5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901" y="3347257"/>
            <a:ext cx="1070242" cy="1712808"/>
          </a:xfrm>
          <a:prstGeom prst="rect">
            <a:avLst/>
          </a:prstGeom>
        </p:spPr>
      </p:pic>
      <p:pic>
        <p:nvPicPr>
          <p:cNvPr id="29" name="Picture 28">
            <a:extLst>
              <a:ext uri="{FF2B5EF4-FFF2-40B4-BE49-F238E27FC236}">
                <a16:creationId xmlns:a16="http://schemas.microsoft.com/office/drawing/2014/main" id="{7ACAB0D8-47D6-1769-87E8-FDA1F2BAEB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901" y="3347257"/>
            <a:ext cx="1070242" cy="1712808"/>
          </a:xfrm>
          <a:prstGeom prst="rect">
            <a:avLst/>
          </a:prstGeom>
        </p:spPr>
      </p:pic>
      <p:sp>
        <p:nvSpPr>
          <p:cNvPr id="30" name="Oval 29">
            <a:extLst>
              <a:ext uri="{FF2B5EF4-FFF2-40B4-BE49-F238E27FC236}">
                <a16:creationId xmlns:a16="http://schemas.microsoft.com/office/drawing/2014/main" id="{009C5A37-5EE4-FC97-28BA-85464CE654F0}"/>
              </a:ext>
            </a:extLst>
          </p:cNvPr>
          <p:cNvSpPr/>
          <p:nvPr/>
        </p:nvSpPr>
        <p:spPr>
          <a:xfrm>
            <a:off x="1248542" y="3305802"/>
            <a:ext cx="3586339" cy="1753451"/>
          </a:xfrm>
          <a:prstGeom prst="ellipse">
            <a:avLst/>
          </a:prstGeom>
          <a:noFill/>
          <a:ln w="28575">
            <a:solidFill>
              <a:schemeClr val="bg1">
                <a:lumMod val="65000"/>
              </a:schemeClr>
            </a:solidFill>
            <a:prstDash val="dash"/>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38A28318-0A70-E3E8-B2A5-8432E77F78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2644" y="3994492"/>
            <a:ext cx="1080757" cy="362549"/>
          </a:xfrm>
          <a:prstGeom prst="rect">
            <a:avLst/>
          </a:prstGeom>
        </p:spPr>
      </p:pic>
      <p:grpSp>
        <p:nvGrpSpPr>
          <p:cNvPr id="32" name="Group 31">
            <a:extLst>
              <a:ext uri="{FF2B5EF4-FFF2-40B4-BE49-F238E27FC236}">
                <a16:creationId xmlns:a16="http://schemas.microsoft.com/office/drawing/2014/main" id="{404644E1-65B1-BF7A-6C92-BE7813673E99}"/>
              </a:ext>
            </a:extLst>
          </p:cNvPr>
          <p:cNvGrpSpPr/>
          <p:nvPr/>
        </p:nvGrpSpPr>
        <p:grpSpPr>
          <a:xfrm>
            <a:off x="3865536" y="3462013"/>
            <a:ext cx="1114612" cy="1440666"/>
            <a:chOff x="6680118" y="3843147"/>
            <a:chExt cx="1114612" cy="1440666"/>
          </a:xfrm>
        </p:grpSpPr>
        <p:sp>
          <p:nvSpPr>
            <p:cNvPr id="33" name="Ellipse 3">
              <a:extLst>
                <a:ext uri="{FF2B5EF4-FFF2-40B4-BE49-F238E27FC236}">
                  <a16:creationId xmlns:a16="http://schemas.microsoft.com/office/drawing/2014/main" id="{95467D39-8BC3-3D8F-5B05-7C29B51AC74B}"/>
                </a:ext>
              </a:extLst>
            </p:cNvPr>
            <p:cNvSpPr/>
            <p:nvPr/>
          </p:nvSpPr>
          <p:spPr bwMode="auto">
            <a:xfrm>
              <a:off x="6698669" y="4141458"/>
              <a:ext cx="1096061" cy="834429"/>
            </a:xfrm>
            <a:prstGeom prst="ellipse">
              <a:avLst/>
            </a:prstGeom>
            <a:solidFill>
              <a:schemeClr val="accent5">
                <a:lumMod val="50000"/>
                <a:alpha val="56000"/>
              </a:schemeClr>
            </a:solidFill>
            <a:ln w="9525" cap="flat" cmpd="sng" algn="ctr">
              <a:solidFill>
                <a:schemeClr val="tx1"/>
              </a:solidFill>
              <a:prstDash val="solid"/>
              <a:round/>
              <a:headEnd type="none" w="med" len="med"/>
              <a:tailEnd type="none" w="med" len="med"/>
            </a:ln>
            <a:effectLst>
              <a:softEdge rad="63500"/>
            </a:effectLst>
          </p:spPr>
          <p:txBody>
            <a:bodyPr wrap="none" anchor="ctr"/>
            <a:lstStyle/>
            <a:p>
              <a:pPr algn="ctr">
                <a:defRPr/>
              </a:pPr>
              <a:endParaRPr lang="de-DE"/>
            </a:p>
          </p:txBody>
        </p:sp>
        <p:sp>
          <p:nvSpPr>
            <p:cNvPr id="34" name="Rectangle 33">
              <a:extLst>
                <a:ext uri="{FF2B5EF4-FFF2-40B4-BE49-F238E27FC236}">
                  <a16:creationId xmlns:a16="http://schemas.microsoft.com/office/drawing/2014/main" id="{CAE9FD68-7007-C3BC-5857-26B0F97EFCFC}"/>
                </a:ext>
              </a:extLst>
            </p:cNvPr>
            <p:cNvSpPr>
              <a:spLocks noChangeArrowheads="1"/>
            </p:cNvSpPr>
            <p:nvPr/>
          </p:nvSpPr>
          <p:spPr bwMode="auto">
            <a:xfrm>
              <a:off x="7168534" y="4211862"/>
              <a:ext cx="426992" cy="27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defRPr/>
              </a:pPr>
              <a:r>
                <a:rPr lang="de-DE" sz="1300" dirty="0">
                  <a:solidFill>
                    <a:schemeClr val="bg1"/>
                  </a:solidFill>
                  <a:latin typeface="Helvetica" panose="020B0500000000000000" pitchFamily="34" charset="0"/>
                  <a:cs typeface="Arial" charset="0"/>
                  <a:sym typeface="Symbol" panose="05050102010706020507" pitchFamily="18" charset="2"/>
                </a:rPr>
                <a:t>e</a:t>
              </a:r>
              <a:r>
                <a:rPr lang="de-DE" sz="1700" baseline="30000" dirty="0">
                  <a:solidFill>
                    <a:schemeClr val="bg1"/>
                  </a:solidFill>
                  <a:latin typeface="Helvetica" panose="020B0500000000000000" pitchFamily="34" charset="0"/>
                  <a:cs typeface="Arial" charset="0"/>
                  <a:sym typeface="Symbol" panose="05050102010706020507" pitchFamily="18" charset="2"/>
                </a:rPr>
                <a:t>-</a:t>
              </a:r>
              <a:r>
                <a:rPr lang="de-DE" sz="1500" dirty="0">
                  <a:solidFill>
                    <a:schemeClr val="bg1"/>
                  </a:solidFill>
                  <a:latin typeface="Helvetica" panose="020B0500000000000000" pitchFamily="34" charset="0"/>
                  <a:cs typeface="Arial" charset="0"/>
                  <a:sym typeface="Symbol" panose="05050102010706020507" pitchFamily="18" charset="2"/>
                </a:rPr>
                <a:t> </a:t>
              </a:r>
              <a:endParaRPr lang="en-GB" sz="1500" dirty="0">
                <a:solidFill>
                  <a:schemeClr val="bg1"/>
                </a:solidFill>
                <a:latin typeface="Helvetica" panose="020B0500000000000000" pitchFamily="34" charset="0"/>
                <a:cs typeface="Arial" charset="0"/>
                <a:sym typeface="Symbol" panose="05050102010706020507" pitchFamily="18" charset="2"/>
              </a:endParaRPr>
            </a:p>
          </p:txBody>
        </p:sp>
        <p:sp>
          <p:nvSpPr>
            <p:cNvPr id="35" name="Rectangle 34">
              <a:extLst>
                <a:ext uri="{FF2B5EF4-FFF2-40B4-BE49-F238E27FC236}">
                  <a16:creationId xmlns:a16="http://schemas.microsoft.com/office/drawing/2014/main" id="{84110528-6704-6622-91FD-0826D52778BA}"/>
                </a:ext>
              </a:extLst>
            </p:cNvPr>
            <p:cNvSpPr>
              <a:spLocks noChangeArrowheads="1"/>
            </p:cNvSpPr>
            <p:nvPr/>
          </p:nvSpPr>
          <p:spPr bwMode="auto">
            <a:xfrm>
              <a:off x="7088623" y="4614851"/>
              <a:ext cx="426992" cy="27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defRPr/>
              </a:pPr>
              <a:r>
                <a:rPr lang="de-DE" sz="1300" dirty="0">
                  <a:solidFill>
                    <a:schemeClr val="bg1"/>
                  </a:solidFill>
                  <a:latin typeface="Helvetica" panose="020B0500000000000000" pitchFamily="34" charset="0"/>
                  <a:cs typeface="Arial" charset="0"/>
                  <a:sym typeface="Symbol" panose="05050102010706020507" pitchFamily="18" charset="2"/>
                </a:rPr>
                <a:t>e</a:t>
              </a:r>
              <a:r>
                <a:rPr lang="de-DE" sz="1700" baseline="30000" dirty="0">
                  <a:solidFill>
                    <a:schemeClr val="bg1"/>
                  </a:solidFill>
                  <a:latin typeface="Helvetica" panose="020B0500000000000000" pitchFamily="34" charset="0"/>
                  <a:cs typeface="Arial" charset="0"/>
                  <a:sym typeface="Symbol" panose="05050102010706020507" pitchFamily="18" charset="2"/>
                </a:rPr>
                <a:t>-</a:t>
              </a:r>
              <a:r>
                <a:rPr lang="de-DE" sz="1500" dirty="0">
                  <a:solidFill>
                    <a:schemeClr val="bg1"/>
                  </a:solidFill>
                  <a:latin typeface="Helvetica" panose="020B0500000000000000" pitchFamily="34" charset="0"/>
                  <a:cs typeface="Arial" charset="0"/>
                  <a:sym typeface="Symbol" panose="05050102010706020507" pitchFamily="18" charset="2"/>
                </a:rPr>
                <a:t> </a:t>
              </a:r>
              <a:endParaRPr lang="en-GB" sz="1500" dirty="0">
                <a:solidFill>
                  <a:schemeClr val="bg1"/>
                </a:solidFill>
                <a:latin typeface="Helvetica" panose="020B0500000000000000" pitchFamily="34" charset="0"/>
                <a:cs typeface="Arial" charset="0"/>
                <a:sym typeface="Symbol" panose="05050102010706020507" pitchFamily="18" charset="2"/>
              </a:endParaRPr>
            </a:p>
          </p:txBody>
        </p:sp>
        <p:sp>
          <p:nvSpPr>
            <p:cNvPr id="36" name="Rectangle 35">
              <a:extLst>
                <a:ext uri="{FF2B5EF4-FFF2-40B4-BE49-F238E27FC236}">
                  <a16:creationId xmlns:a16="http://schemas.microsoft.com/office/drawing/2014/main" id="{5F9E4D80-361B-075C-D8A6-EA8D8B881153}"/>
                </a:ext>
              </a:extLst>
            </p:cNvPr>
            <p:cNvSpPr>
              <a:spLocks noChangeArrowheads="1"/>
            </p:cNvSpPr>
            <p:nvPr/>
          </p:nvSpPr>
          <p:spPr bwMode="auto">
            <a:xfrm>
              <a:off x="6680118" y="4356761"/>
              <a:ext cx="426992" cy="27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defRPr/>
              </a:pPr>
              <a:r>
                <a:rPr lang="de-DE" sz="1300" dirty="0">
                  <a:solidFill>
                    <a:schemeClr val="bg1"/>
                  </a:solidFill>
                  <a:latin typeface="Helvetica" panose="020B0500000000000000" pitchFamily="34" charset="0"/>
                  <a:cs typeface="Arial" charset="0"/>
                  <a:sym typeface="Symbol" panose="05050102010706020507" pitchFamily="18" charset="2"/>
                </a:rPr>
                <a:t>e</a:t>
              </a:r>
              <a:r>
                <a:rPr lang="de-DE" sz="1700" baseline="30000" dirty="0">
                  <a:solidFill>
                    <a:schemeClr val="bg1"/>
                  </a:solidFill>
                  <a:latin typeface="Helvetica" panose="020B0500000000000000" pitchFamily="34" charset="0"/>
                  <a:cs typeface="Arial" charset="0"/>
                  <a:sym typeface="Symbol" panose="05050102010706020507" pitchFamily="18" charset="2"/>
                </a:rPr>
                <a:t>-</a:t>
              </a:r>
              <a:r>
                <a:rPr lang="de-DE" sz="1500" dirty="0">
                  <a:solidFill>
                    <a:schemeClr val="bg1"/>
                  </a:solidFill>
                  <a:latin typeface="Helvetica" panose="020B0500000000000000" pitchFamily="34" charset="0"/>
                  <a:cs typeface="Arial" charset="0"/>
                  <a:sym typeface="Symbol" panose="05050102010706020507" pitchFamily="18" charset="2"/>
                </a:rPr>
                <a:t> </a:t>
              </a:r>
              <a:endParaRPr lang="en-GB" sz="1500" dirty="0">
                <a:solidFill>
                  <a:schemeClr val="bg1"/>
                </a:solidFill>
                <a:latin typeface="Helvetica" panose="020B0500000000000000" pitchFamily="34" charset="0"/>
                <a:cs typeface="Arial" charset="0"/>
                <a:sym typeface="Symbol" panose="05050102010706020507" pitchFamily="18" charset="2"/>
              </a:endParaRPr>
            </a:p>
          </p:txBody>
        </p:sp>
        <p:sp>
          <p:nvSpPr>
            <p:cNvPr id="37" name="Rectangle 36">
              <a:extLst>
                <a:ext uri="{FF2B5EF4-FFF2-40B4-BE49-F238E27FC236}">
                  <a16:creationId xmlns:a16="http://schemas.microsoft.com/office/drawing/2014/main" id="{47B07A2A-FFE4-0CE3-74F4-707CD3D5AB2A}"/>
                </a:ext>
              </a:extLst>
            </p:cNvPr>
            <p:cNvSpPr>
              <a:spLocks noChangeArrowheads="1"/>
            </p:cNvSpPr>
            <p:nvPr/>
          </p:nvSpPr>
          <p:spPr bwMode="auto">
            <a:xfrm>
              <a:off x="6926093" y="4213506"/>
              <a:ext cx="426992" cy="27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defRPr/>
              </a:pPr>
              <a:r>
                <a:rPr lang="de-DE" sz="1300" dirty="0">
                  <a:solidFill>
                    <a:schemeClr val="bg1"/>
                  </a:solidFill>
                  <a:latin typeface="Helvetica" panose="020B0500000000000000" pitchFamily="34" charset="0"/>
                  <a:cs typeface="Arial" charset="0"/>
                  <a:sym typeface="Symbol" panose="05050102010706020507" pitchFamily="18" charset="2"/>
                </a:rPr>
                <a:t>e</a:t>
              </a:r>
              <a:r>
                <a:rPr lang="de-DE" sz="1700" baseline="30000" dirty="0">
                  <a:solidFill>
                    <a:schemeClr val="bg1"/>
                  </a:solidFill>
                  <a:latin typeface="Helvetica" panose="020B0500000000000000" pitchFamily="34" charset="0"/>
                  <a:cs typeface="Arial" charset="0"/>
                  <a:sym typeface="Symbol" panose="05050102010706020507" pitchFamily="18" charset="2"/>
                </a:rPr>
                <a:t>-</a:t>
              </a:r>
              <a:r>
                <a:rPr lang="de-DE" sz="1500" dirty="0">
                  <a:solidFill>
                    <a:schemeClr val="bg1"/>
                  </a:solidFill>
                  <a:latin typeface="Helvetica" panose="020B0500000000000000" pitchFamily="34" charset="0"/>
                  <a:cs typeface="Arial" charset="0"/>
                  <a:sym typeface="Symbol" panose="05050102010706020507" pitchFamily="18" charset="2"/>
                </a:rPr>
                <a:t> </a:t>
              </a:r>
              <a:endParaRPr lang="en-GB" sz="1500" dirty="0">
                <a:solidFill>
                  <a:schemeClr val="bg1"/>
                </a:solidFill>
                <a:latin typeface="Helvetica" panose="020B0500000000000000" pitchFamily="34" charset="0"/>
                <a:cs typeface="Arial" charset="0"/>
                <a:sym typeface="Symbol" panose="05050102010706020507" pitchFamily="18" charset="2"/>
              </a:endParaRPr>
            </a:p>
          </p:txBody>
        </p:sp>
        <p:sp>
          <p:nvSpPr>
            <p:cNvPr id="38" name="Rectangle 37">
              <a:extLst>
                <a:ext uri="{FF2B5EF4-FFF2-40B4-BE49-F238E27FC236}">
                  <a16:creationId xmlns:a16="http://schemas.microsoft.com/office/drawing/2014/main" id="{75E6D75A-0F7C-C44F-F62D-9F24804828B4}"/>
                </a:ext>
              </a:extLst>
            </p:cNvPr>
            <p:cNvSpPr>
              <a:spLocks noChangeArrowheads="1"/>
            </p:cNvSpPr>
            <p:nvPr/>
          </p:nvSpPr>
          <p:spPr bwMode="auto">
            <a:xfrm>
              <a:off x="7303972" y="4325862"/>
              <a:ext cx="426992" cy="27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defRPr/>
              </a:pPr>
              <a:r>
                <a:rPr lang="de-DE" sz="1300" dirty="0">
                  <a:solidFill>
                    <a:schemeClr val="bg1"/>
                  </a:solidFill>
                  <a:latin typeface="Helvetica" panose="020B0500000000000000" pitchFamily="34" charset="0"/>
                  <a:cs typeface="Arial" charset="0"/>
                  <a:sym typeface="Symbol" panose="05050102010706020507" pitchFamily="18" charset="2"/>
                </a:rPr>
                <a:t>e</a:t>
              </a:r>
              <a:r>
                <a:rPr lang="de-DE" sz="1700" baseline="30000" dirty="0">
                  <a:solidFill>
                    <a:schemeClr val="bg1"/>
                  </a:solidFill>
                  <a:latin typeface="Helvetica" panose="020B0500000000000000" pitchFamily="34" charset="0"/>
                  <a:cs typeface="Arial" charset="0"/>
                  <a:sym typeface="Symbol" panose="05050102010706020507" pitchFamily="18" charset="2"/>
                </a:rPr>
                <a:t>-</a:t>
              </a:r>
              <a:r>
                <a:rPr lang="de-DE" sz="1500" dirty="0">
                  <a:solidFill>
                    <a:schemeClr val="bg1"/>
                  </a:solidFill>
                  <a:latin typeface="Helvetica" panose="020B0500000000000000" pitchFamily="34" charset="0"/>
                  <a:cs typeface="Arial" charset="0"/>
                  <a:sym typeface="Symbol" panose="05050102010706020507" pitchFamily="18" charset="2"/>
                </a:rPr>
                <a:t> </a:t>
              </a:r>
              <a:endParaRPr lang="en-GB" sz="1500" dirty="0">
                <a:solidFill>
                  <a:schemeClr val="bg1"/>
                </a:solidFill>
                <a:latin typeface="Helvetica" panose="020B0500000000000000" pitchFamily="34" charset="0"/>
                <a:cs typeface="Arial" charset="0"/>
                <a:sym typeface="Symbol" panose="05050102010706020507" pitchFamily="18" charset="2"/>
              </a:endParaRPr>
            </a:p>
          </p:txBody>
        </p:sp>
        <p:sp>
          <p:nvSpPr>
            <p:cNvPr id="39" name="Rectangle 38">
              <a:extLst>
                <a:ext uri="{FF2B5EF4-FFF2-40B4-BE49-F238E27FC236}">
                  <a16:creationId xmlns:a16="http://schemas.microsoft.com/office/drawing/2014/main" id="{45084258-2574-B369-6B5E-A3BFF8F7D16A}"/>
                </a:ext>
              </a:extLst>
            </p:cNvPr>
            <p:cNvSpPr>
              <a:spLocks noChangeArrowheads="1"/>
            </p:cNvSpPr>
            <p:nvPr/>
          </p:nvSpPr>
          <p:spPr bwMode="auto">
            <a:xfrm>
              <a:off x="7303972" y="4504106"/>
              <a:ext cx="426992" cy="27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defRPr/>
              </a:pPr>
              <a:r>
                <a:rPr lang="de-DE" sz="1300" dirty="0">
                  <a:solidFill>
                    <a:schemeClr val="bg1"/>
                  </a:solidFill>
                  <a:latin typeface="Helvetica" panose="020B0500000000000000" pitchFamily="34" charset="0"/>
                  <a:cs typeface="Arial" charset="0"/>
                  <a:sym typeface="Symbol" panose="05050102010706020507" pitchFamily="18" charset="2"/>
                </a:rPr>
                <a:t>e</a:t>
              </a:r>
              <a:r>
                <a:rPr lang="de-DE" sz="1700" baseline="30000" dirty="0">
                  <a:solidFill>
                    <a:schemeClr val="bg1"/>
                  </a:solidFill>
                  <a:latin typeface="Helvetica" panose="020B0500000000000000" pitchFamily="34" charset="0"/>
                  <a:cs typeface="Arial" charset="0"/>
                  <a:sym typeface="Symbol" panose="05050102010706020507" pitchFamily="18" charset="2"/>
                </a:rPr>
                <a:t>-</a:t>
              </a:r>
              <a:r>
                <a:rPr lang="de-DE" sz="1500" dirty="0">
                  <a:solidFill>
                    <a:schemeClr val="bg1"/>
                  </a:solidFill>
                  <a:latin typeface="Helvetica" panose="020B0500000000000000" pitchFamily="34" charset="0"/>
                  <a:cs typeface="Arial" charset="0"/>
                  <a:sym typeface="Symbol" panose="05050102010706020507" pitchFamily="18" charset="2"/>
                </a:rPr>
                <a:t> </a:t>
              </a:r>
              <a:endParaRPr lang="en-GB" sz="1500" dirty="0">
                <a:solidFill>
                  <a:schemeClr val="bg1"/>
                </a:solidFill>
                <a:latin typeface="Helvetica" panose="020B0500000000000000" pitchFamily="34" charset="0"/>
                <a:cs typeface="Arial" charset="0"/>
                <a:sym typeface="Symbol" panose="05050102010706020507" pitchFamily="18" charset="2"/>
              </a:endParaRPr>
            </a:p>
          </p:txBody>
        </p:sp>
        <p:sp>
          <p:nvSpPr>
            <p:cNvPr id="40" name="Rectangle 39">
              <a:extLst>
                <a:ext uri="{FF2B5EF4-FFF2-40B4-BE49-F238E27FC236}">
                  <a16:creationId xmlns:a16="http://schemas.microsoft.com/office/drawing/2014/main" id="{19254725-8668-D8ED-98B8-8D143DF7FAE1}"/>
                </a:ext>
              </a:extLst>
            </p:cNvPr>
            <p:cNvSpPr>
              <a:spLocks noChangeArrowheads="1"/>
            </p:cNvSpPr>
            <p:nvPr/>
          </p:nvSpPr>
          <p:spPr bwMode="auto">
            <a:xfrm>
              <a:off x="7074877" y="4387036"/>
              <a:ext cx="426992" cy="27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defRPr/>
              </a:pPr>
              <a:r>
                <a:rPr lang="de-DE" sz="1300" dirty="0">
                  <a:solidFill>
                    <a:schemeClr val="bg1"/>
                  </a:solidFill>
                  <a:latin typeface="Helvetica" panose="020B0500000000000000" pitchFamily="34" charset="0"/>
                  <a:cs typeface="Arial" charset="0"/>
                  <a:sym typeface="Symbol" panose="05050102010706020507" pitchFamily="18" charset="2"/>
                </a:rPr>
                <a:t>e</a:t>
              </a:r>
              <a:r>
                <a:rPr lang="de-DE" sz="1700" baseline="30000" dirty="0">
                  <a:solidFill>
                    <a:schemeClr val="bg1"/>
                  </a:solidFill>
                  <a:latin typeface="Helvetica" panose="020B0500000000000000" pitchFamily="34" charset="0"/>
                  <a:cs typeface="Arial" charset="0"/>
                  <a:sym typeface="Symbol" panose="05050102010706020507" pitchFamily="18" charset="2"/>
                </a:rPr>
                <a:t>-</a:t>
              </a:r>
              <a:r>
                <a:rPr lang="de-DE" sz="1500" dirty="0">
                  <a:solidFill>
                    <a:schemeClr val="bg1"/>
                  </a:solidFill>
                  <a:latin typeface="Helvetica" panose="020B0500000000000000" pitchFamily="34" charset="0"/>
                  <a:cs typeface="Arial" charset="0"/>
                  <a:sym typeface="Symbol" panose="05050102010706020507" pitchFamily="18" charset="2"/>
                </a:rPr>
                <a:t> </a:t>
              </a:r>
              <a:endParaRPr lang="en-GB" sz="1500" dirty="0">
                <a:solidFill>
                  <a:schemeClr val="bg1"/>
                </a:solidFill>
                <a:latin typeface="Helvetica" panose="020B0500000000000000" pitchFamily="34" charset="0"/>
                <a:cs typeface="Arial" charset="0"/>
                <a:sym typeface="Symbol" panose="05050102010706020507" pitchFamily="18" charset="2"/>
              </a:endParaRPr>
            </a:p>
          </p:txBody>
        </p:sp>
        <p:sp>
          <p:nvSpPr>
            <p:cNvPr id="41" name="Rectangle 40">
              <a:extLst>
                <a:ext uri="{FF2B5EF4-FFF2-40B4-BE49-F238E27FC236}">
                  <a16:creationId xmlns:a16="http://schemas.microsoft.com/office/drawing/2014/main" id="{92D8DD39-4C4B-1234-1C40-03590801FF6F}"/>
                </a:ext>
              </a:extLst>
            </p:cNvPr>
            <p:cNvSpPr>
              <a:spLocks noChangeArrowheads="1"/>
            </p:cNvSpPr>
            <p:nvPr/>
          </p:nvSpPr>
          <p:spPr bwMode="auto">
            <a:xfrm>
              <a:off x="6895533" y="4596750"/>
              <a:ext cx="426992" cy="27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defRPr/>
              </a:pPr>
              <a:r>
                <a:rPr lang="de-DE" sz="1300" dirty="0">
                  <a:solidFill>
                    <a:schemeClr val="bg1"/>
                  </a:solidFill>
                  <a:latin typeface="Helvetica" panose="020B0500000000000000" pitchFamily="34" charset="0"/>
                  <a:cs typeface="Arial" charset="0"/>
                  <a:sym typeface="Symbol" panose="05050102010706020507" pitchFamily="18" charset="2"/>
                </a:rPr>
                <a:t>e</a:t>
              </a:r>
              <a:r>
                <a:rPr lang="de-DE" sz="1700" baseline="30000" dirty="0">
                  <a:solidFill>
                    <a:schemeClr val="bg1"/>
                  </a:solidFill>
                  <a:latin typeface="Helvetica" panose="020B0500000000000000" pitchFamily="34" charset="0"/>
                  <a:cs typeface="Arial" charset="0"/>
                  <a:sym typeface="Symbol" panose="05050102010706020507" pitchFamily="18" charset="2"/>
                </a:rPr>
                <a:t>-</a:t>
              </a:r>
              <a:r>
                <a:rPr lang="de-DE" sz="1500" dirty="0">
                  <a:solidFill>
                    <a:schemeClr val="bg1"/>
                  </a:solidFill>
                  <a:latin typeface="Helvetica" panose="020B0500000000000000" pitchFamily="34" charset="0"/>
                  <a:cs typeface="Arial" charset="0"/>
                  <a:sym typeface="Symbol" panose="05050102010706020507" pitchFamily="18" charset="2"/>
                </a:rPr>
                <a:t> </a:t>
              </a:r>
              <a:endParaRPr lang="en-GB" sz="1500" dirty="0">
                <a:solidFill>
                  <a:schemeClr val="bg1"/>
                </a:solidFill>
                <a:latin typeface="Helvetica" panose="020B0500000000000000" pitchFamily="34" charset="0"/>
                <a:cs typeface="Arial" charset="0"/>
                <a:sym typeface="Symbol" panose="05050102010706020507" pitchFamily="18" charset="2"/>
              </a:endParaRPr>
            </a:p>
          </p:txBody>
        </p:sp>
        <p:sp>
          <p:nvSpPr>
            <p:cNvPr id="42" name="Rectangle 41">
              <a:extLst>
                <a:ext uri="{FF2B5EF4-FFF2-40B4-BE49-F238E27FC236}">
                  <a16:creationId xmlns:a16="http://schemas.microsoft.com/office/drawing/2014/main" id="{62FEB8A1-DAA7-3622-AFA9-B32833DB4253}"/>
                </a:ext>
              </a:extLst>
            </p:cNvPr>
            <p:cNvSpPr>
              <a:spLocks noChangeArrowheads="1"/>
            </p:cNvSpPr>
            <p:nvPr/>
          </p:nvSpPr>
          <p:spPr bwMode="auto">
            <a:xfrm>
              <a:off x="6812046" y="4455730"/>
              <a:ext cx="426992" cy="27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None/>
                <a:defRPr/>
              </a:pPr>
              <a:r>
                <a:rPr lang="de-DE" sz="1300" dirty="0">
                  <a:solidFill>
                    <a:schemeClr val="bg1"/>
                  </a:solidFill>
                  <a:latin typeface="Helvetica" panose="020B0500000000000000" pitchFamily="34" charset="0"/>
                  <a:cs typeface="Arial" charset="0"/>
                  <a:sym typeface="Symbol" panose="05050102010706020507" pitchFamily="18" charset="2"/>
                </a:rPr>
                <a:t>e</a:t>
              </a:r>
              <a:r>
                <a:rPr lang="de-DE" sz="1700" baseline="30000" dirty="0">
                  <a:solidFill>
                    <a:schemeClr val="bg1"/>
                  </a:solidFill>
                  <a:latin typeface="Helvetica" panose="020B0500000000000000" pitchFamily="34" charset="0"/>
                  <a:cs typeface="Arial" charset="0"/>
                  <a:sym typeface="Symbol" panose="05050102010706020507" pitchFamily="18" charset="2"/>
                </a:rPr>
                <a:t>-</a:t>
              </a:r>
              <a:r>
                <a:rPr lang="de-DE" sz="1500" dirty="0">
                  <a:solidFill>
                    <a:schemeClr val="bg1"/>
                  </a:solidFill>
                  <a:latin typeface="Helvetica" panose="020B0500000000000000" pitchFamily="34" charset="0"/>
                  <a:cs typeface="Arial" charset="0"/>
                  <a:sym typeface="Symbol" panose="05050102010706020507" pitchFamily="18" charset="2"/>
                </a:rPr>
                <a:t> </a:t>
              </a:r>
              <a:endParaRPr lang="en-GB" sz="1500" dirty="0">
                <a:solidFill>
                  <a:schemeClr val="bg1"/>
                </a:solidFill>
                <a:latin typeface="Helvetica" panose="020B0500000000000000" pitchFamily="34" charset="0"/>
                <a:cs typeface="Arial" charset="0"/>
                <a:sym typeface="Symbol" panose="05050102010706020507" pitchFamily="18" charset="2"/>
              </a:endParaRPr>
            </a:p>
          </p:txBody>
        </p:sp>
        <p:sp>
          <p:nvSpPr>
            <p:cNvPr id="43" name="Up Arrow 167">
              <a:extLst>
                <a:ext uri="{FF2B5EF4-FFF2-40B4-BE49-F238E27FC236}">
                  <a16:creationId xmlns:a16="http://schemas.microsoft.com/office/drawing/2014/main" id="{D67EA38E-F5E4-80EE-EB8A-31EA49F50870}"/>
                </a:ext>
              </a:extLst>
            </p:cNvPr>
            <p:cNvSpPr/>
            <p:nvPr/>
          </p:nvSpPr>
          <p:spPr>
            <a:xfrm flipV="1">
              <a:off x="7196294" y="4913520"/>
              <a:ext cx="210597" cy="370293"/>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Up Arrow 168">
              <a:extLst>
                <a:ext uri="{FF2B5EF4-FFF2-40B4-BE49-F238E27FC236}">
                  <a16:creationId xmlns:a16="http://schemas.microsoft.com/office/drawing/2014/main" id="{5BC72647-62BE-F427-E676-DEB2BE5BB87D}"/>
                </a:ext>
              </a:extLst>
            </p:cNvPr>
            <p:cNvSpPr/>
            <p:nvPr/>
          </p:nvSpPr>
          <p:spPr>
            <a:xfrm rot="10800000" flipV="1">
              <a:off x="7194591" y="3843147"/>
              <a:ext cx="210597" cy="370293"/>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5" name="Straight Arrow Connector 44">
            <a:extLst>
              <a:ext uri="{FF2B5EF4-FFF2-40B4-BE49-F238E27FC236}">
                <a16:creationId xmlns:a16="http://schemas.microsoft.com/office/drawing/2014/main" id="{20BFC848-7BBF-F27D-B71C-D87992EC11C3}"/>
              </a:ext>
            </a:extLst>
          </p:cNvPr>
          <p:cNvCxnSpPr/>
          <p:nvPr/>
        </p:nvCxnSpPr>
        <p:spPr>
          <a:xfrm>
            <a:off x="5248747" y="4171755"/>
            <a:ext cx="5520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9C1A286-9D3E-DBBD-38B2-2823BB0573BA}"/>
              </a:ext>
            </a:extLst>
          </p:cNvPr>
          <p:cNvSpPr>
            <a:spLocks noChangeArrowheads="1"/>
          </p:cNvSpPr>
          <p:nvPr/>
        </p:nvSpPr>
        <p:spPr bwMode="auto">
          <a:xfrm>
            <a:off x="5239472" y="4129846"/>
            <a:ext cx="552047" cy="30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600" dirty="0">
                <a:solidFill>
                  <a:srgbClr val="0070C0"/>
                </a:solidFill>
                <a:latin typeface="Helvetica" panose="020B0500000000000000" pitchFamily="34" charset="0"/>
                <a:cs typeface="Arial" charset="0"/>
                <a:sym typeface="Symbol" panose="05050102010706020507" pitchFamily="18" charset="2"/>
              </a:rPr>
              <a:t>~</a:t>
            </a:r>
            <a:r>
              <a:rPr lang="de-DE" sz="1600" i="1" dirty="0">
                <a:solidFill>
                  <a:srgbClr val="0070C0"/>
                </a:solidFill>
                <a:latin typeface="Helvetica" panose="020B0500000000000000" pitchFamily="34" charset="0"/>
                <a:cs typeface="Arial" charset="0"/>
                <a:sym typeface="Symbol" panose="05050102010706020507" pitchFamily="18" charset="2"/>
              </a:rPr>
              <a:t>c</a:t>
            </a:r>
            <a:endParaRPr lang="en-GB" sz="1600" i="1" dirty="0">
              <a:solidFill>
                <a:srgbClr val="0070C0"/>
              </a:solidFill>
              <a:latin typeface="Helvetica" panose="020B0500000000000000" pitchFamily="34" charset="0"/>
              <a:cs typeface="Arial" charset="0"/>
              <a:sym typeface="Symbol" panose="05050102010706020507" pitchFamily="18" charset="2"/>
            </a:endParaRPr>
          </a:p>
        </p:txBody>
      </p:sp>
      <p:sp>
        <p:nvSpPr>
          <p:cNvPr id="47" name="Rectangle 46">
            <a:extLst>
              <a:ext uri="{FF2B5EF4-FFF2-40B4-BE49-F238E27FC236}">
                <a16:creationId xmlns:a16="http://schemas.microsoft.com/office/drawing/2014/main" id="{2B18994A-75B0-53C4-B3CA-7E47D083E199}"/>
              </a:ext>
            </a:extLst>
          </p:cNvPr>
          <p:cNvSpPr>
            <a:spLocks noChangeArrowheads="1"/>
          </p:cNvSpPr>
          <p:nvPr/>
        </p:nvSpPr>
        <p:spPr bwMode="auto">
          <a:xfrm>
            <a:off x="2217396" y="3407635"/>
            <a:ext cx="760747" cy="46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600" b="1" dirty="0">
                <a:solidFill>
                  <a:schemeClr val="bg1"/>
                </a:solidFill>
                <a:latin typeface="Helvetica" panose="020B0500000000000000" pitchFamily="34" charset="0"/>
                <a:cs typeface="Arial" charset="0"/>
                <a:sym typeface="Symbol" panose="05050102010706020507" pitchFamily="18" charset="2"/>
              </a:rPr>
              <a:t>GW</a:t>
            </a:r>
            <a:endParaRPr lang="en-GB" sz="1600" b="1" dirty="0">
              <a:solidFill>
                <a:schemeClr val="bg1"/>
              </a:solidFill>
              <a:latin typeface="Helvetica" panose="020B0500000000000000" pitchFamily="34" charset="0"/>
              <a:cs typeface="Arial" charset="0"/>
              <a:sym typeface="Symbol" panose="05050102010706020507" pitchFamily="18" charset="2"/>
            </a:endParaRPr>
          </a:p>
        </p:txBody>
      </p:sp>
      <p:sp>
        <p:nvSpPr>
          <p:cNvPr id="48" name="Rectangle 47">
            <a:extLst>
              <a:ext uri="{FF2B5EF4-FFF2-40B4-BE49-F238E27FC236}">
                <a16:creationId xmlns:a16="http://schemas.microsoft.com/office/drawing/2014/main" id="{82BD0629-AE9C-296F-083A-F38B5399665F}"/>
              </a:ext>
            </a:extLst>
          </p:cNvPr>
          <p:cNvSpPr/>
          <p:nvPr/>
        </p:nvSpPr>
        <p:spPr>
          <a:xfrm>
            <a:off x="1251963" y="5381966"/>
            <a:ext cx="3582918" cy="203349"/>
          </a:xfrm>
          <a:prstGeom prst="rect">
            <a:avLst/>
          </a:prstGeom>
          <a:gradFill flip="none" rotWithShape="1">
            <a:gsLst>
              <a:gs pos="0">
                <a:schemeClr val="bg1"/>
              </a:gs>
              <a:gs pos="100000">
                <a:schemeClr val="tx1"/>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3A363168-6732-E021-1330-A425092CD348}"/>
              </a:ext>
            </a:extLst>
          </p:cNvPr>
          <p:cNvSpPr txBox="1"/>
          <p:nvPr/>
        </p:nvSpPr>
        <p:spPr>
          <a:xfrm>
            <a:off x="1490849" y="5328698"/>
            <a:ext cx="2620662" cy="307777"/>
          </a:xfrm>
          <a:prstGeom prst="rect">
            <a:avLst/>
          </a:prstGeom>
          <a:noFill/>
        </p:spPr>
        <p:txBody>
          <a:bodyPr wrap="square" rtlCol="0">
            <a:spAutoFit/>
          </a:bodyPr>
          <a:lstStyle/>
          <a:p>
            <a:r>
              <a:rPr lang="en-GB" sz="1400" dirty="0">
                <a:latin typeface="Helvetica" panose="020B0500000000000000" pitchFamily="34" charset="0"/>
              </a:rPr>
              <a:t>Electric field magnitude, </a:t>
            </a:r>
            <a:r>
              <a:rPr lang="en-GB" sz="1400" dirty="0" err="1">
                <a:latin typeface="Helvetica" panose="020B0500000000000000" pitchFamily="34" charset="0"/>
              </a:rPr>
              <a:t>a.u</a:t>
            </a:r>
            <a:r>
              <a:rPr lang="en-GB" sz="1400" dirty="0">
                <a:latin typeface="Helvetica" panose="020B0500000000000000" pitchFamily="34" charset="0"/>
              </a:rPr>
              <a:t>.</a:t>
            </a:r>
          </a:p>
        </p:txBody>
      </p:sp>
      <p:pic>
        <p:nvPicPr>
          <p:cNvPr id="51" name="Picture 50">
            <a:extLst>
              <a:ext uri="{FF2B5EF4-FFF2-40B4-BE49-F238E27FC236}">
                <a16:creationId xmlns:a16="http://schemas.microsoft.com/office/drawing/2014/main" id="{505B17D5-DD37-84D9-CAF0-369140D2C437}"/>
              </a:ext>
            </a:extLst>
          </p:cNvPr>
          <p:cNvPicPr>
            <a:picLocks noChangeAspect="1"/>
          </p:cNvPicPr>
          <p:nvPr/>
        </p:nvPicPr>
        <p:blipFill>
          <a:blip r:embed="rId8"/>
          <a:stretch>
            <a:fillRect/>
          </a:stretch>
        </p:blipFill>
        <p:spPr>
          <a:xfrm>
            <a:off x="1246150" y="3359150"/>
            <a:ext cx="3888933" cy="1844572"/>
          </a:xfrm>
          <a:prstGeom prst="rect">
            <a:avLst/>
          </a:prstGeom>
        </p:spPr>
      </p:pic>
      <p:sp>
        <p:nvSpPr>
          <p:cNvPr id="54" name="Rectangle 53">
            <a:extLst>
              <a:ext uri="{FF2B5EF4-FFF2-40B4-BE49-F238E27FC236}">
                <a16:creationId xmlns:a16="http://schemas.microsoft.com/office/drawing/2014/main" id="{10124860-4253-E54B-6AF2-30F296A57650}"/>
              </a:ext>
            </a:extLst>
          </p:cNvPr>
          <p:cNvSpPr>
            <a:spLocks noChangeArrowheads="1"/>
          </p:cNvSpPr>
          <p:nvPr/>
        </p:nvSpPr>
        <p:spPr bwMode="auto">
          <a:xfrm>
            <a:off x="7217714" y="4969693"/>
            <a:ext cx="4842206"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Improve brightness whilst shrinking facility costs and footprints</a:t>
            </a:r>
          </a:p>
        </p:txBody>
      </p:sp>
    </p:spTree>
    <p:extLst>
      <p:ext uri="{BB962C8B-B14F-4D97-AF65-F5344CB8AC3E}">
        <p14:creationId xmlns:p14="http://schemas.microsoft.com/office/powerpoint/2010/main" val="76043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0"/>
                                        <p:tgtEl>
                                          <p:spTgt spid="29"/>
                                        </p:tgtEl>
                                      </p:cBhvr>
                                    </p:animEffect>
                                    <p:set>
                                      <p:cBhvr>
                                        <p:cTn id="30" dur="1" fill="hold">
                                          <p:stCondLst>
                                            <p:cond delay="4999"/>
                                          </p:stCondLst>
                                        </p:cTn>
                                        <p:tgtEl>
                                          <p:spTgt spid="29"/>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12714" fill="hold"/>
                                        <p:tgtEl>
                                          <p:spTgt spid="27"/>
                                        </p:tgtEl>
                                      </p:cBhvr>
                                    </p:cmd>
                                  </p:childTnLst>
                                </p:cTn>
                              </p:par>
                              <p:par>
                                <p:cTn id="41" presetID="10" presetClass="entr" presetSubtype="0" fill="hold" nodeType="withEffect">
                                  <p:stCondLst>
                                    <p:cond delay="25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3000"/>
                                        <p:tgtEl>
                                          <p:spTgt spid="31"/>
                                        </p:tgtEl>
                                      </p:cBhvr>
                                    </p:animEffect>
                                  </p:childTnLst>
                                </p:cTn>
                              </p:par>
                              <p:par>
                                <p:cTn id="44" presetID="10" presetClass="exit" presetSubtype="0" fill="hold" nodeType="withEffect">
                                  <p:stCondLst>
                                    <p:cond delay="5500"/>
                                  </p:stCondLst>
                                  <p:childTnLst>
                                    <p:animEffect transition="out" filter="fade">
                                      <p:cBhvr>
                                        <p:cTn id="45" dur="3000"/>
                                        <p:tgtEl>
                                          <p:spTgt spid="31"/>
                                        </p:tgtEl>
                                      </p:cBhvr>
                                    </p:animEffect>
                                    <p:set>
                                      <p:cBhvr>
                                        <p:cTn id="46" dur="1" fill="hold">
                                          <p:stCondLst>
                                            <p:cond delay="2999"/>
                                          </p:stCondLst>
                                        </p:cTn>
                                        <p:tgtEl>
                                          <p:spTgt spid="31"/>
                                        </p:tgtEl>
                                        <p:attrNameLst>
                                          <p:attrName>style.visibility</p:attrName>
                                        </p:attrNameLst>
                                      </p:cBhvr>
                                      <p:to>
                                        <p:strVal val="hidden"/>
                                      </p:to>
                                    </p:set>
                                  </p:childTnLst>
                                </p:cTn>
                              </p:par>
                              <p:par>
                                <p:cTn id="47" presetID="10" presetClass="entr" presetSubtype="0" fill="hold" nodeType="withEffect">
                                  <p:stCondLst>
                                    <p:cond delay="50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cTn>
                <p:tgtEl>
                  <p:spTgt spid="27"/>
                </p:tgtEl>
              </p:cMediaNode>
            </p:video>
          </p:childTnLst>
        </p:cTn>
      </p:par>
    </p:tnLst>
    <p:bldLst>
      <p:bldP spid="13" grpId="0"/>
      <p:bldP spid="30" grpId="0" animBg="1"/>
      <p:bldP spid="46" grpId="0"/>
      <p:bldP spid="47" grpId="0"/>
      <p:bldP spid="48" grpId="0" animBg="1"/>
      <p:bldP spid="49"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2D96-F309-9911-98EC-58480831DE29}"/>
              </a:ext>
            </a:extLst>
          </p:cNvPr>
          <p:cNvSpPr>
            <a:spLocks noGrp="1"/>
          </p:cNvSpPr>
          <p:nvPr>
            <p:ph type="title"/>
          </p:nvPr>
        </p:nvSpPr>
        <p:spPr/>
        <p:txBody>
          <a:bodyPr/>
          <a:lstStyle/>
          <a:p>
            <a:r>
              <a:rPr lang="en-US" dirty="0"/>
              <a:t>E210 Experiment at FACET</a:t>
            </a:r>
            <a:endParaRPr lang="en-GB" dirty="0"/>
          </a:p>
        </p:txBody>
      </p:sp>
      <p:sp>
        <p:nvSpPr>
          <p:cNvPr id="4" name="Slide Number Placeholder 3">
            <a:extLst>
              <a:ext uri="{FF2B5EF4-FFF2-40B4-BE49-F238E27FC236}">
                <a16:creationId xmlns:a16="http://schemas.microsoft.com/office/drawing/2014/main" id="{219212FE-8D6A-48DD-904E-DBBFB2865664}"/>
              </a:ext>
            </a:extLst>
          </p:cNvPr>
          <p:cNvSpPr>
            <a:spLocks noGrp="1"/>
          </p:cNvSpPr>
          <p:nvPr>
            <p:ph type="sldNum" sz="quarter" idx="12"/>
          </p:nvPr>
        </p:nvSpPr>
        <p:spPr/>
        <p:txBody>
          <a:bodyPr/>
          <a:lstStyle/>
          <a:p>
            <a:fld id="{9CAC52E5-DA86-4DC1-9E39-66892181523F}" type="slidenum">
              <a:rPr lang="en-US" smtClean="0"/>
              <a:t>4</a:t>
            </a:fld>
            <a:endParaRPr lang="en-US"/>
          </a:p>
        </p:txBody>
      </p:sp>
      <p:pic>
        <p:nvPicPr>
          <p:cNvPr id="18" name="image8.png" descr="image8.png">
            <a:extLst>
              <a:ext uri="{FF2B5EF4-FFF2-40B4-BE49-F238E27FC236}">
                <a16:creationId xmlns:a16="http://schemas.microsoft.com/office/drawing/2014/main" id="{13A3D530-BF24-489B-0BCF-A64F9181C5BC}"/>
              </a:ext>
            </a:extLst>
          </p:cNvPr>
          <p:cNvPicPr>
            <a:picLocks/>
          </p:cNvPicPr>
          <p:nvPr/>
        </p:nvPicPr>
        <p:blipFill rotWithShape="1">
          <a:blip r:embed="rId2"/>
          <a:srcRect l="10523" t="14616" r="4344"/>
          <a:stretch/>
        </p:blipFill>
        <p:spPr>
          <a:xfrm>
            <a:off x="0" y="1461665"/>
            <a:ext cx="3943350" cy="4959137"/>
          </a:xfrm>
          <a:prstGeom prst="rect">
            <a:avLst/>
          </a:prstGeom>
          <a:effectLst>
            <a:outerShdw blurRad="50800" dist="38100" dir="8100000" algn="tr" rotWithShape="0">
              <a:prstClr val="black">
                <a:alpha val="40000"/>
              </a:prstClr>
            </a:outerShdw>
          </a:effectLst>
        </p:spPr>
      </p:pic>
      <p:sp>
        <p:nvSpPr>
          <p:cNvPr id="19" name="Rectangle 18">
            <a:extLst>
              <a:ext uri="{FF2B5EF4-FFF2-40B4-BE49-F238E27FC236}">
                <a16:creationId xmlns:a16="http://schemas.microsoft.com/office/drawing/2014/main" id="{8314ABFB-8657-5B82-54EF-E7269DC3F173}"/>
              </a:ext>
            </a:extLst>
          </p:cNvPr>
          <p:cNvSpPr/>
          <p:nvPr/>
        </p:nvSpPr>
        <p:spPr>
          <a:xfrm>
            <a:off x="4157334" y="1449744"/>
            <a:ext cx="7793665" cy="338554"/>
          </a:xfrm>
          <a:prstGeom prst="rect">
            <a:avLst/>
          </a:prstGeom>
        </p:spPr>
        <p:txBody>
          <a:bodyPr wrap="square">
            <a:spAutoFit/>
          </a:bodyPr>
          <a:lstStyle/>
          <a:p>
            <a:pPr algn="ctr"/>
            <a:r>
              <a:rPr lang="en-GB" sz="1600" dirty="0">
                <a:solidFill>
                  <a:srgbClr val="0070C0"/>
                </a:solidFill>
                <a:latin typeface="Helvetica" panose="020B0604020202020204" pitchFamily="34" charset="0"/>
                <a:cs typeface="Helvetica" panose="020B0604020202020204" pitchFamily="34" charset="0"/>
              </a:rPr>
              <a:t>Full E210 experiment</a:t>
            </a:r>
          </a:p>
        </p:txBody>
      </p:sp>
      <p:pic>
        <p:nvPicPr>
          <p:cNvPr id="20" name="Picture 19">
            <a:extLst>
              <a:ext uri="{FF2B5EF4-FFF2-40B4-BE49-F238E27FC236}">
                <a16:creationId xmlns:a16="http://schemas.microsoft.com/office/drawing/2014/main" id="{D3A97A8E-1575-88F5-1C42-4689A59AFA0F}"/>
              </a:ext>
            </a:extLst>
          </p:cNvPr>
          <p:cNvPicPr>
            <a:picLocks noChangeAspect="1"/>
          </p:cNvPicPr>
          <p:nvPr/>
        </p:nvPicPr>
        <p:blipFill>
          <a:blip r:embed="rId3"/>
          <a:stretch>
            <a:fillRect/>
          </a:stretch>
        </p:blipFill>
        <p:spPr>
          <a:xfrm>
            <a:off x="4119118" y="1855300"/>
            <a:ext cx="8003191" cy="4585966"/>
          </a:xfrm>
          <a:prstGeom prst="rect">
            <a:avLst/>
          </a:prstGeom>
          <a:ln>
            <a:noFill/>
          </a:ln>
        </p:spPr>
      </p:pic>
      <p:sp>
        <p:nvSpPr>
          <p:cNvPr id="21" name="TextBox 20">
            <a:extLst>
              <a:ext uri="{FF2B5EF4-FFF2-40B4-BE49-F238E27FC236}">
                <a16:creationId xmlns:a16="http://schemas.microsoft.com/office/drawing/2014/main" id="{86DCAAFA-7ED0-9D0C-E12B-58A9496BD4F6}"/>
              </a:ext>
            </a:extLst>
          </p:cNvPr>
          <p:cNvSpPr txBox="1"/>
          <p:nvPr/>
        </p:nvSpPr>
        <p:spPr>
          <a:xfrm>
            <a:off x="0" y="1468036"/>
            <a:ext cx="3943350" cy="523220"/>
          </a:xfrm>
          <a:prstGeom prst="rect">
            <a:avLst/>
          </a:prstGeom>
          <a:gradFill flip="none" rotWithShape="1">
            <a:gsLst>
              <a:gs pos="0">
                <a:schemeClr val="tx1"/>
              </a:gs>
              <a:gs pos="100000">
                <a:schemeClr val="tx1">
                  <a:alpha val="0"/>
                </a:schemeClr>
              </a:gs>
              <a:gs pos="0">
                <a:schemeClr val="tx1"/>
              </a:gs>
            </a:gsLst>
            <a:lin ang="5400000" scaled="1"/>
            <a:tileRect/>
          </a:gradFill>
        </p:spPr>
        <p:txBody>
          <a:bodyPr wrap="square" rtlCol="0">
            <a:spAutoFit/>
          </a:bodyPr>
          <a:lstStyle/>
          <a:p>
            <a:r>
              <a:rPr lang="en-GB" sz="1400" dirty="0">
                <a:solidFill>
                  <a:schemeClr val="bg1"/>
                </a:solidFill>
                <a:latin typeface="Helvetica" panose="020B0604020202020204" pitchFamily="34" charset="0"/>
                <a:cs typeface="Helvetica" panose="020B0604020202020204" pitchFamily="34" charset="0"/>
              </a:rPr>
              <a:t>FACET driver beam parameters:</a:t>
            </a:r>
          </a:p>
          <a:p>
            <a:r>
              <a:rPr lang="en-GB" sz="1400" dirty="0">
                <a:solidFill>
                  <a:schemeClr val="bg1"/>
                </a:solidFill>
                <a:latin typeface="Helvetica" panose="020B0604020202020204" pitchFamily="34" charset="0"/>
                <a:cs typeface="Helvetica" panose="020B0604020202020204" pitchFamily="34" charset="0"/>
              </a:rPr>
              <a:t>20 GeV, 3 </a:t>
            </a:r>
            <a:r>
              <a:rPr lang="en-GB" sz="1400" dirty="0" err="1">
                <a:solidFill>
                  <a:schemeClr val="bg1"/>
                </a:solidFill>
                <a:latin typeface="Helvetica" panose="020B0604020202020204" pitchFamily="34" charset="0"/>
                <a:cs typeface="Helvetica" panose="020B0604020202020204" pitchFamily="34" charset="0"/>
              </a:rPr>
              <a:t>nC</a:t>
            </a:r>
            <a:r>
              <a:rPr lang="en-GB" sz="1400" dirty="0">
                <a:solidFill>
                  <a:schemeClr val="bg1"/>
                </a:solidFill>
                <a:latin typeface="Helvetica" panose="020B0604020202020204" pitchFamily="34" charset="0"/>
                <a:cs typeface="Helvetica" panose="020B0604020202020204" pitchFamily="34" charset="0"/>
              </a:rPr>
              <a:t>, </a:t>
            </a:r>
            <a:r>
              <a:rPr lang="el-GR" sz="1400" dirty="0">
                <a:solidFill>
                  <a:schemeClr val="bg1"/>
                </a:solidFill>
                <a:latin typeface="Helvetica" panose="020B0604020202020204" pitchFamily="34" charset="0"/>
                <a:cs typeface="Helvetica" panose="020B0604020202020204" pitchFamily="34" charset="0"/>
              </a:rPr>
              <a:t>σ</a:t>
            </a:r>
            <a:r>
              <a:rPr lang="de-DE" sz="1400" baseline="-25000" dirty="0">
                <a:solidFill>
                  <a:schemeClr val="bg1"/>
                </a:solidFill>
                <a:latin typeface="Helvetica" panose="020B0604020202020204" pitchFamily="34" charset="0"/>
                <a:cs typeface="Helvetica" panose="020B0604020202020204" pitchFamily="34" charset="0"/>
              </a:rPr>
              <a:t>z</a:t>
            </a:r>
            <a:r>
              <a:rPr lang="de-DE" sz="1400" dirty="0">
                <a:solidFill>
                  <a:schemeClr val="bg1"/>
                </a:solidFill>
                <a:latin typeface="Helvetica" panose="020B0604020202020204" pitchFamily="34" charset="0"/>
                <a:cs typeface="Helvetica" panose="020B0604020202020204" pitchFamily="34" charset="0"/>
              </a:rPr>
              <a:t> ≈ </a:t>
            </a:r>
            <a:r>
              <a:rPr lang="el-GR" sz="1400" dirty="0">
                <a:solidFill>
                  <a:schemeClr val="bg1"/>
                </a:solidFill>
                <a:latin typeface="Helvetica" panose="020B0604020202020204" pitchFamily="34" charset="0"/>
                <a:cs typeface="Helvetica" panose="020B0604020202020204" pitchFamily="34" charset="0"/>
              </a:rPr>
              <a:t>σ</a:t>
            </a:r>
            <a:r>
              <a:rPr lang="de-DE" sz="1400" baseline="-25000" dirty="0" err="1">
                <a:solidFill>
                  <a:schemeClr val="bg1"/>
                </a:solidFill>
                <a:latin typeface="Helvetica" panose="020B0604020202020204" pitchFamily="34" charset="0"/>
                <a:cs typeface="Helvetica" panose="020B0604020202020204" pitchFamily="34" charset="0"/>
              </a:rPr>
              <a:t>x,y</a:t>
            </a:r>
            <a:r>
              <a:rPr lang="de-DE" sz="1400" dirty="0">
                <a:solidFill>
                  <a:schemeClr val="bg1"/>
                </a:solidFill>
                <a:latin typeface="Helvetica" panose="020B0604020202020204" pitchFamily="34" charset="0"/>
                <a:cs typeface="Helvetica" panose="020B0604020202020204" pitchFamily="34" charset="0"/>
              </a:rPr>
              <a:t> ≈ 30 µm</a:t>
            </a:r>
          </a:p>
        </p:txBody>
      </p:sp>
      <p:sp>
        <p:nvSpPr>
          <p:cNvPr id="22" name="Isosceles Triangle 21">
            <a:extLst>
              <a:ext uri="{FF2B5EF4-FFF2-40B4-BE49-F238E27FC236}">
                <a16:creationId xmlns:a16="http://schemas.microsoft.com/office/drawing/2014/main" id="{DDFE7CCC-14DD-3AEE-94B2-B816DA49DEFE}"/>
              </a:ext>
            </a:extLst>
          </p:cNvPr>
          <p:cNvSpPr/>
          <p:nvPr/>
        </p:nvSpPr>
        <p:spPr>
          <a:xfrm rot="5400000" flipV="1">
            <a:off x="856238" y="3194691"/>
            <a:ext cx="4815920" cy="1786270"/>
          </a:xfrm>
          <a:prstGeom prst="triangle">
            <a:avLst>
              <a:gd name="adj" fmla="val 31066"/>
            </a:avLst>
          </a:prstGeom>
          <a:gradFill>
            <a:gsLst>
              <a:gs pos="10000">
                <a:schemeClr val="bg1"/>
              </a:gs>
              <a:gs pos="100000">
                <a:schemeClr val="bg1">
                  <a:alpha val="65000"/>
                </a:schemeClr>
              </a:gs>
            </a:gsLst>
            <a:lin ang="162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B4099C89-A39D-EC37-38E0-412CC50ED9C4}"/>
              </a:ext>
            </a:extLst>
          </p:cNvPr>
          <p:cNvSpPr>
            <a:spLocks noChangeArrowheads="1"/>
          </p:cNvSpPr>
          <p:nvPr/>
        </p:nvSpPr>
        <p:spPr bwMode="auto">
          <a:xfrm>
            <a:off x="56511" y="645968"/>
            <a:ext cx="7436902"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First Experimental Tests</a:t>
            </a:r>
          </a:p>
        </p:txBody>
      </p:sp>
    </p:spTree>
    <p:extLst>
      <p:ext uri="{BB962C8B-B14F-4D97-AF65-F5344CB8AC3E}">
        <p14:creationId xmlns:p14="http://schemas.microsoft.com/office/powerpoint/2010/main" val="313117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B7B8-AFB9-1057-E743-AE7ADF07099A}"/>
              </a:ext>
            </a:extLst>
          </p:cNvPr>
          <p:cNvSpPr>
            <a:spLocks noGrp="1"/>
          </p:cNvSpPr>
          <p:nvPr>
            <p:ph type="title"/>
          </p:nvPr>
        </p:nvSpPr>
        <p:spPr>
          <a:xfrm>
            <a:off x="0" y="55909"/>
            <a:ext cx="10515600" cy="1004287"/>
          </a:xfrm>
        </p:spPr>
        <p:txBody>
          <a:bodyPr/>
          <a:lstStyle/>
          <a:p>
            <a:r>
              <a:rPr lang="en-US" dirty="0"/>
              <a:t>E210 Trojan Horse Results</a:t>
            </a:r>
            <a:endParaRPr lang="en-GB" dirty="0"/>
          </a:p>
        </p:txBody>
      </p:sp>
      <p:sp>
        <p:nvSpPr>
          <p:cNvPr id="4" name="Slide Number Placeholder 3">
            <a:extLst>
              <a:ext uri="{FF2B5EF4-FFF2-40B4-BE49-F238E27FC236}">
                <a16:creationId xmlns:a16="http://schemas.microsoft.com/office/drawing/2014/main" id="{85DB9CBD-82C4-7AE3-A5C6-A01D5FD8DAE0}"/>
              </a:ext>
            </a:extLst>
          </p:cNvPr>
          <p:cNvSpPr>
            <a:spLocks noGrp="1"/>
          </p:cNvSpPr>
          <p:nvPr>
            <p:ph type="sldNum" sz="quarter" idx="12"/>
          </p:nvPr>
        </p:nvSpPr>
        <p:spPr/>
        <p:txBody>
          <a:bodyPr/>
          <a:lstStyle/>
          <a:p>
            <a:fld id="{9CAC52E5-DA86-4DC1-9E39-66892181523F}" type="slidenum">
              <a:rPr lang="en-US" smtClean="0"/>
              <a:t>5</a:t>
            </a:fld>
            <a:endParaRPr lang="en-US"/>
          </a:p>
        </p:txBody>
      </p:sp>
      <p:pic>
        <p:nvPicPr>
          <p:cNvPr id="6" name="20180303_TrojanHorse_20um_05mJ_small">
            <a:hlinkClick r:id="" action="ppaction://media"/>
            <a:extLst>
              <a:ext uri="{FF2B5EF4-FFF2-40B4-BE49-F238E27FC236}">
                <a16:creationId xmlns:a16="http://schemas.microsoft.com/office/drawing/2014/main" id="{9F1293B8-BC9D-D9F3-821F-C620A99198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373" y="1400823"/>
            <a:ext cx="6264152" cy="4056354"/>
          </a:xfrm>
        </p:spPr>
      </p:pic>
      <p:sp>
        <p:nvSpPr>
          <p:cNvPr id="7" name="TextBox 6">
            <a:extLst>
              <a:ext uri="{FF2B5EF4-FFF2-40B4-BE49-F238E27FC236}">
                <a16:creationId xmlns:a16="http://schemas.microsoft.com/office/drawing/2014/main" id="{6B9B9B43-DF20-F645-502C-BD2A37372A56}"/>
              </a:ext>
            </a:extLst>
          </p:cNvPr>
          <p:cNvSpPr txBox="1"/>
          <p:nvPr/>
        </p:nvSpPr>
        <p:spPr>
          <a:xfrm>
            <a:off x="4017898" y="2813610"/>
            <a:ext cx="2278389" cy="461665"/>
          </a:xfrm>
          <a:prstGeom prst="rect">
            <a:avLst/>
          </a:prstGeom>
          <a:noFill/>
        </p:spPr>
        <p:txBody>
          <a:bodyPr wrap="square" rtlCol="0">
            <a:spAutoFit/>
          </a:bodyPr>
          <a:lstStyle/>
          <a:p>
            <a:r>
              <a:rPr lang="en-GB" sz="1200" b="1" dirty="0">
                <a:solidFill>
                  <a:srgbClr val="0070C0"/>
                </a:solidFill>
                <a:latin typeface="Helvetica" panose="020B0604020202020204" pitchFamily="34" charset="0"/>
                <a:cs typeface="Helvetica" panose="020B0604020202020204" pitchFamily="34" charset="0"/>
              </a:rPr>
              <a:t>Electrons originate from inside the blowout</a:t>
            </a:r>
          </a:p>
        </p:txBody>
      </p:sp>
      <p:pic>
        <p:nvPicPr>
          <p:cNvPr id="8" name="Picture 7">
            <a:extLst>
              <a:ext uri="{FF2B5EF4-FFF2-40B4-BE49-F238E27FC236}">
                <a16:creationId xmlns:a16="http://schemas.microsoft.com/office/drawing/2014/main" id="{CB604054-771A-C6B5-0E2E-65247D081D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78423" y="1512783"/>
            <a:ext cx="4500805" cy="2601655"/>
          </a:xfrm>
          <a:prstGeom prst="rect">
            <a:avLst/>
          </a:prstGeom>
        </p:spPr>
      </p:pic>
      <p:pic>
        <p:nvPicPr>
          <p:cNvPr id="10" name="Picture 9">
            <a:extLst>
              <a:ext uri="{FF2B5EF4-FFF2-40B4-BE49-F238E27FC236}">
                <a16:creationId xmlns:a16="http://schemas.microsoft.com/office/drawing/2014/main" id="{8CB5EC0E-22BC-AA91-102E-9C08939DD3F9}"/>
              </a:ext>
            </a:extLst>
          </p:cNvPr>
          <p:cNvPicPr>
            <a:picLocks noChangeAspect="1"/>
          </p:cNvPicPr>
          <p:nvPr/>
        </p:nvPicPr>
        <p:blipFill>
          <a:blip r:embed="rId6"/>
          <a:stretch>
            <a:fillRect/>
          </a:stretch>
        </p:blipFill>
        <p:spPr>
          <a:xfrm>
            <a:off x="7698935" y="4183795"/>
            <a:ext cx="1729890" cy="2537680"/>
          </a:xfrm>
          <a:prstGeom prst="rect">
            <a:avLst/>
          </a:prstGeom>
        </p:spPr>
      </p:pic>
      <p:pic>
        <p:nvPicPr>
          <p:cNvPr id="11" name="Picture 10">
            <a:extLst>
              <a:ext uri="{FF2B5EF4-FFF2-40B4-BE49-F238E27FC236}">
                <a16:creationId xmlns:a16="http://schemas.microsoft.com/office/drawing/2014/main" id="{D26E4369-E366-EBE4-D335-42E2D6EFAB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941472" y="4695140"/>
            <a:ext cx="1986007" cy="1489505"/>
          </a:xfrm>
          <a:prstGeom prst="rect">
            <a:avLst/>
          </a:prstGeom>
          <a:effectLst>
            <a:glow rad="63500">
              <a:schemeClr val="accent1">
                <a:satMod val="175000"/>
                <a:alpha val="40000"/>
              </a:schemeClr>
            </a:glow>
            <a:softEdge rad="31750"/>
          </a:effectLst>
        </p:spPr>
      </p:pic>
      <p:sp>
        <p:nvSpPr>
          <p:cNvPr id="12" name="Rectangle 11">
            <a:extLst>
              <a:ext uri="{FF2B5EF4-FFF2-40B4-BE49-F238E27FC236}">
                <a16:creationId xmlns:a16="http://schemas.microsoft.com/office/drawing/2014/main" id="{9DA6DDD6-3781-77FD-75FB-79D71AB813D1}"/>
              </a:ext>
            </a:extLst>
          </p:cNvPr>
          <p:cNvSpPr>
            <a:spLocks noChangeArrowheads="1"/>
          </p:cNvSpPr>
          <p:nvPr/>
        </p:nvSpPr>
        <p:spPr bwMode="auto">
          <a:xfrm>
            <a:off x="4693840" y="5797804"/>
            <a:ext cx="2160240" cy="60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200" dirty="0">
                <a:solidFill>
                  <a:schemeClr val="bg1">
                    <a:lumMod val="65000"/>
                  </a:schemeClr>
                </a:solidFill>
                <a:latin typeface="Helvetica" panose="020B0500000000000000" pitchFamily="34" charset="0"/>
                <a:cs typeface="Arial" charset="0"/>
                <a:sym typeface="Symbol" panose="05050102010706020507" pitchFamily="18" charset="2"/>
              </a:rPr>
              <a:t>Deng </a:t>
            </a:r>
            <a:r>
              <a:rPr lang="de-DE" sz="1200" i="1" dirty="0">
                <a:solidFill>
                  <a:schemeClr val="bg1">
                    <a:lumMod val="65000"/>
                  </a:schemeClr>
                </a:solidFill>
                <a:latin typeface="Helvetica" panose="020B0500000000000000" pitchFamily="34" charset="0"/>
                <a:cs typeface="Arial" charset="0"/>
                <a:sym typeface="Symbol" panose="05050102010706020507" pitchFamily="18" charset="2"/>
              </a:rPr>
              <a:t>et al. Nat. Phys. 15 1156-1160 (2019)</a:t>
            </a:r>
            <a:endParaRPr lang="de-DE" sz="1200" dirty="0">
              <a:solidFill>
                <a:schemeClr val="bg1">
                  <a:lumMod val="65000"/>
                </a:schemeClr>
              </a:solidFill>
              <a:latin typeface="Helvetica" panose="020B0500000000000000" pitchFamily="34" charset="0"/>
              <a:cs typeface="Arial" charset="0"/>
              <a:sym typeface="Symbol" panose="05050102010706020507" pitchFamily="18" charset="2"/>
            </a:endParaRPr>
          </a:p>
        </p:txBody>
      </p:sp>
    </p:spTree>
    <p:extLst>
      <p:ext uri="{BB962C8B-B14F-4D97-AF65-F5344CB8AC3E}">
        <p14:creationId xmlns:p14="http://schemas.microsoft.com/office/powerpoint/2010/main" val="17634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7621-DE78-BB03-EDCB-2BD7C87451AC}"/>
              </a:ext>
            </a:extLst>
          </p:cNvPr>
          <p:cNvSpPr>
            <a:spLocks noGrp="1"/>
          </p:cNvSpPr>
          <p:nvPr>
            <p:ph type="title"/>
          </p:nvPr>
        </p:nvSpPr>
        <p:spPr/>
        <p:txBody>
          <a:bodyPr/>
          <a:lstStyle/>
          <a:p>
            <a:r>
              <a:rPr lang="en-US" dirty="0"/>
              <a:t>E210 “Next Steps”</a:t>
            </a:r>
            <a:endParaRPr lang="en-GB" dirty="0"/>
          </a:p>
        </p:txBody>
      </p:sp>
      <p:sp>
        <p:nvSpPr>
          <p:cNvPr id="3" name="Content Placeholder 2">
            <a:extLst>
              <a:ext uri="{FF2B5EF4-FFF2-40B4-BE49-F238E27FC236}">
                <a16:creationId xmlns:a16="http://schemas.microsoft.com/office/drawing/2014/main" id="{08DDFA4B-ADC3-C772-A35D-E2462F5FF787}"/>
              </a:ext>
            </a:extLst>
          </p:cNvPr>
          <p:cNvSpPr>
            <a:spLocks noGrp="1"/>
          </p:cNvSpPr>
          <p:nvPr>
            <p:ph idx="1"/>
          </p:nvPr>
        </p:nvSpPr>
        <p:spPr>
          <a:xfrm>
            <a:off x="340895" y="1175920"/>
            <a:ext cx="6278566" cy="4351338"/>
          </a:xfrm>
        </p:spPr>
        <p:txBody>
          <a:bodyPr>
            <a:normAutofit fontScale="92500" lnSpcReduction="20000"/>
          </a:bodyPr>
          <a:lstStyle/>
          <a:p>
            <a:r>
              <a:rPr lang="en-US" dirty="0">
                <a:latin typeface="Helvetica" panose="020B0604020202020204" pitchFamily="34" charset="0"/>
                <a:cs typeface="Helvetica" panose="020B0604020202020204" pitchFamily="34" charset="0"/>
              </a:rPr>
              <a:t>Timing Jitter</a:t>
            </a:r>
          </a:p>
          <a:p>
            <a:pPr lvl="1"/>
            <a:r>
              <a:rPr lang="en-US" dirty="0">
                <a:latin typeface="Helvetica" panose="020B0604020202020204" pitchFamily="34" charset="0"/>
                <a:cs typeface="Helvetica" panose="020B0604020202020204" pitchFamily="34" charset="0"/>
              </a:rPr>
              <a:t>Incoming driver and laser order of plasma wavelength</a:t>
            </a:r>
          </a:p>
          <a:p>
            <a:pPr lvl="1"/>
            <a:r>
              <a:rPr lang="en-US" dirty="0">
                <a:latin typeface="Helvetica" panose="020B0604020202020204" pitchFamily="34" charset="0"/>
                <a:cs typeface="Helvetica" panose="020B0604020202020204" pitchFamily="34" charset="0"/>
              </a:rPr>
              <a:t>Reflected fluctuations in output witness beam</a:t>
            </a:r>
          </a:p>
          <a:p>
            <a:endParaRPr lang="en-US"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Narrow plasma channel width</a:t>
            </a:r>
          </a:p>
          <a:p>
            <a:pPr lvl="1"/>
            <a:r>
              <a:rPr lang="en-US" dirty="0">
                <a:latin typeface="Helvetica" panose="020B0604020202020204" pitchFamily="34" charset="0"/>
                <a:cs typeface="Helvetica" panose="020B0604020202020204" pitchFamily="34" charset="0"/>
              </a:rPr>
              <a:t>Limits obtainable energy</a:t>
            </a:r>
          </a:p>
          <a:p>
            <a:pPr lvl="1"/>
            <a:r>
              <a:rPr lang="en-US" dirty="0">
                <a:latin typeface="Helvetica" panose="020B0604020202020204" pitchFamily="34" charset="0"/>
                <a:cs typeface="Helvetica" panose="020B0604020202020204" pitchFamily="34" charset="0"/>
              </a:rPr>
              <a:t>Forces a smaller blowout/higher density</a:t>
            </a:r>
          </a:p>
          <a:p>
            <a:pPr lvl="1"/>
            <a:r>
              <a:rPr lang="en-US" dirty="0">
                <a:latin typeface="Helvetica" panose="020B0604020202020204" pitchFamily="34" charset="0"/>
                <a:cs typeface="Helvetica" panose="020B0604020202020204" pitchFamily="34" charset="0"/>
              </a:rPr>
              <a:t>Injection overlaps with beam field</a:t>
            </a:r>
          </a:p>
          <a:p>
            <a:pPr marL="0" indent="0">
              <a:buNone/>
            </a:pPr>
            <a:endParaRPr lang="en-US" dirty="0">
              <a:latin typeface="Helvetica" panose="020B0604020202020204" pitchFamily="34" charset="0"/>
              <a:cs typeface="Helvetica" panose="020B0604020202020204" pitchFamily="34" charset="0"/>
            </a:endParaRPr>
          </a:p>
          <a:p>
            <a:r>
              <a:rPr lang="en-GB" dirty="0">
                <a:latin typeface="Helvetica" panose="020B0604020202020204" pitchFamily="34" charset="0"/>
                <a:cs typeface="Helvetica" panose="020B0604020202020204" pitchFamily="34" charset="0"/>
              </a:rPr>
              <a:t>90</a:t>
            </a:r>
            <a:r>
              <a:rPr lang="de-DE" sz="2800" dirty="0">
                <a:latin typeface="Helvetica" panose="020B0604020202020204" pitchFamily="34" charset="0"/>
                <a:cs typeface="Helvetica" panose="020B0604020202020204" pitchFamily="34" charset="0"/>
              </a:rPr>
              <a:t>° geometry</a:t>
            </a:r>
          </a:p>
          <a:p>
            <a:pPr lvl="1"/>
            <a:r>
              <a:rPr lang="de-DE" dirty="0">
                <a:latin typeface="Helvetica" panose="020B0604020202020204" pitchFamily="34" charset="0"/>
                <a:cs typeface="Helvetica" panose="020B0604020202020204" pitchFamily="34" charset="0"/>
              </a:rPr>
              <a:t>Limits emittance values</a:t>
            </a:r>
            <a:endParaRPr lang="en-GB" dirty="0">
              <a:latin typeface="Helvetica" panose="020B0604020202020204" pitchFamily="34"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A07E0568-5F1B-39BF-6B5C-70AD7A552863}"/>
              </a:ext>
            </a:extLst>
          </p:cNvPr>
          <p:cNvSpPr>
            <a:spLocks noGrp="1"/>
          </p:cNvSpPr>
          <p:nvPr>
            <p:ph type="sldNum" sz="quarter" idx="12"/>
          </p:nvPr>
        </p:nvSpPr>
        <p:spPr/>
        <p:txBody>
          <a:bodyPr/>
          <a:lstStyle/>
          <a:p>
            <a:fld id="{9CAC52E5-DA86-4DC1-9E39-66892181523F}" type="slidenum">
              <a:rPr lang="en-US" smtClean="0"/>
              <a:t>6</a:t>
            </a:fld>
            <a:endParaRPr lang="en-US"/>
          </a:p>
        </p:txBody>
      </p:sp>
      <p:sp>
        <p:nvSpPr>
          <p:cNvPr id="80" name="Rectangle 79">
            <a:extLst>
              <a:ext uri="{FF2B5EF4-FFF2-40B4-BE49-F238E27FC236}">
                <a16:creationId xmlns:a16="http://schemas.microsoft.com/office/drawing/2014/main" id="{4D3B102D-EEC3-84E8-3148-ABB1E60677E3}"/>
              </a:ext>
            </a:extLst>
          </p:cNvPr>
          <p:cNvSpPr>
            <a:spLocks noChangeArrowheads="1"/>
          </p:cNvSpPr>
          <p:nvPr/>
        </p:nvSpPr>
        <p:spPr bwMode="auto">
          <a:xfrm>
            <a:off x="7335520" y="4794869"/>
            <a:ext cx="4373345" cy="60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de-DE" sz="1200" dirty="0">
                <a:solidFill>
                  <a:schemeClr val="bg1">
                    <a:lumMod val="65000"/>
                  </a:schemeClr>
                </a:solidFill>
                <a:latin typeface="Helvetica" panose="020B0500000000000000" pitchFamily="34" charset="0"/>
                <a:cs typeface="Arial" charset="0"/>
                <a:sym typeface="Symbol" panose="05050102010706020507" pitchFamily="18" charset="2"/>
              </a:rPr>
              <a:t>As set out in presentation by T. Heinemmann at AAC 2018</a:t>
            </a:r>
          </a:p>
        </p:txBody>
      </p:sp>
      <p:pic>
        <p:nvPicPr>
          <p:cNvPr id="82" name="Picture 81">
            <a:extLst>
              <a:ext uri="{FF2B5EF4-FFF2-40B4-BE49-F238E27FC236}">
                <a16:creationId xmlns:a16="http://schemas.microsoft.com/office/drawing/2014/main" id="{429C7C6A-E04A-152C-1D03-D1F74658D562}"/>
              </a:ext>
            </a:extLst>
          </p:cNvPr>
          <p:cNvPicPr>
            <a:picLocks noChangeAspect="1"/>
          </p:cNvPicPr>
          <p:nvPr/>
        </p:nvPicPr>
        <p:blipFill>
          <a:blip r:embed="rId2"/>
          <a:stretch>
            <a:fillRect/>
          </a:stretch>
        </p:blipFill>
        <p:spPr>
          <a:xfrm>
            <a:off x="6997944" y="2063130"/>
            <a:ext cx="4853161" cy="2731739"/>
          </a:xfrm>
          <a:prstGeom prst="rect">
            <a:avLst/>
          </a:prstGeom>
        </p:spPr>
      </p:pic>
    </p:spTree>
    <p:extLst>
      <p:ext uri="{BB962C8B-B14F-4D97-AF65-F5344CB8AC3E}">
        <p14:creationId xmlns:p14="http://schemas.microsoft.com/office/powerpoint/2010/main" val="3746883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7621-DE78-BB03-EDCB-2BD7C87451AC}"/>
              </a:ext>
            </a:extLst>
          </p:cNvPr>
          <p:cNvSpPr>
            <a:spLocks noGrp="1"/>
          </p:cNvSpPr>
          <p:nvPr>
            <p:ph type="title"/>
          </p:nvPr>
        </p:nvSpPr>
        <p:spPr/>
        <p:txBody>
          <a:bodyPr/>
          <a:lstStyle/>
          <a:p>
            <a:r>
              <a:rPr lang="en-US" dirty="0"/>
              <a:t>E210 “Next Steps”</a:t>
            </a:r>
            <a:endParaRPr lang="en-GB" dirty="0"/>
          </a:p>
        </p:txBody>
      </p:sp>
      <p:sp>
        <p:nvSpPr>
          <p:cNvPr id="4" name="Slide Number Placeholder 3">
            <a:extLst>
              <a:ext uri="{FF2B5EF4-FFF2-40B4-BE49-F238E27FC236}">
                <a16:creationId xmlns:a16="http://schemas.microsoft.com/office/drawing/2014/main" id="{A07E0568-5F1B-39BF-6B5C-70AD7A552863}"/>
              </a:ext>
            </a:extLst>
          </p:cNvPr>
          <p:cNvSpPr>
            <a:spLocks noGrp="1"/>
          </p:cNvSpPr>
          <p:nvPr>
            <p:ph type="sldNum" sz="quarter" idx="12"/>
          </p:nvPr>
        </p:nvSpPr>
        <p:spPr/>
        <p:txBody>
          <a:bodyPr/>
          <a:lstStyle/>
          <a:p>
            <a:fld id="{9CAC52E5-DA86-4DC1-9E39-66892181523F}" type="slidenum">
              <a:rPr lang="en-US" smtClean="0"/>
              <a:t>7</a:t>
            </a:fld>
            <a:endParaRPr lang="en-US"/>
          </a:p>
        </p:txBody>
      </p:sp>
      <p:pic>
        <p:nvPicPr>
          <p:cNvPr id="77" name="Picture 76">
            <a:extLst>
              <a:ext uri="{FF2B5EF4-FFF2-40B4-BE49-F238E27FC236}">
                <a16:creationId xmlns:a16="http://schemas.microsoft.com/office/drawing/2014/main" id="{35EDF453-1238-951B-23FC-1552CFB0EFB4}"/>
              </a:ext>
            </a:extLst>
          </p:cNvPr>
          <p:cNvPicPr>
            <a:picLocks noChangeAspect="1"/>
          </p:cNvPicPr>
          <p:nvPr/>
        </p:nvPicPr>
        <p:blipFill rotWithShape="1">
          <a:blip r:embed="rId2"/>
          <a:srcRect r="47341"/>
          <a:stretch/>
        </p:blipFill>
        <p:spPr>
          <a:xfrm>
            <a:off x="6866628" y="1029254"/>
            <a:ext cx="3705483" cy="2889345"/>
          </a:xfrm>
          <a:prstGeom prst="rect">
            <a:avLst/>
          </a:prstGeom>
        </p:spPr>
      </p:pic>
      <p:pic>
        <p:nvPicPr>
          <p:cNvPr id="78" name="Picture 77" descr="Chart, scatter chart&#10;&#10;Description automatically generated">
            <a:extLst>
              <a:ext uri="{FF2B5EF4-FFF2-40B4-BE49-F238E27FC236}">
                <a16:creationId xmlns:a16="http://schemas.microsoft.com/office/drawing/2014/main" id="{5F6A81FA-5725-0C54-1DB1-C82E81CE8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533" y="4312928"/>
            <a:ext cx="6892572" cy="2043422"/>
          </a:xfrm>
          <a:prstGeom prst="rect">
            <a:avLst/>
          </a:prstGeom>
        </p:spPr>
      </p:pic>
      <p:sp>
        <p:nvSpPr>
          <p:cNvPr id="8" name="Content Placeholder 2">
            <a:extLst>
              <a:ext uri="{FF2B5EF4-FFF2-40B4-BE49-F238E27FC236}">
                <a16:creationId xmlns:a16="http://schemas.microsoft.com/office/drawing/2014/main" id="{17D3A0A6-BE4B-334C-1D13-36474B2B826F}"/>
              </a:ext>
            </a:extLst>
          </p:cNvPr>
          <p:cNvSpPr txBox="1">
            <a:spLocks/>
          </p:cNvSpPr>
          <p:nvPr/>
        </p:nvSpPr>
        <p:spPr>
          <a:xfrm>
            <a:off x="340895" y="1175920"/>
            <a:ext cx="6278566"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Helvetica" panose="020B0604020202020204" pitchFamily="34" charset="0"/>
                <a:cs typeface="Helvetica" panose="020B0604020202020204" pitchFamily="34" charset="0"/>
              </a:rPr>
              <a:t>Timing Jitter</a:t>
            </a:r>
          </a:p>
          <a:p>
            <a:pPr lvl="1"/>
            <a:r>
              <a:rPr lang="en-US" dirty="0">
                <a:latin typeface="Helvetica" panose="020B0604020202020204" pitchFamily="34" charset="0"/>
                <a:cs typeface="Helvetica" panose="020B0604020202020204" pitchFamily="34" charset="0"/>
              </a:rPr>
              <a:t>Incoming driver and laser order of plasma wavelength</a:t>
            </a:r>
          </a:p>
          <a:p>
            <a:pPr lvl="1"/>
            <a:r>
              <a:rPr lang="en-US" dirty="0">
                <a:latin typeface="Helvetica" panose="020B0604020202020204" pitchFamily="34" charset="0"/>
                <a:cs typeface="Helvetica" panose="020B0604020202020204" pitchFamily="34" charset="0"/>
              </a:rPr>
              <a:t>Reflected fluctuations in output witness beam</a:t>
            </a:r>
          </a:p>
          <a:p>
            <a:endParaRPr lang="en-US" dirty="0">
              <a:latin typeface="Helvetica" panose="020B0604020202020204" pitchFamily="34" charset="0"/>
              <a:cs typeface="Helvetica" panose="020B0604020202020204" pitchFamily="34" charset="0"/>
            </a:endParaRPr>
          </a:p>
          <a:p>
            <a:r>
              <a:rPr lang="en-US" dirty="0">
                <a:solidFill>
                  <a:schemeClr val="bg1">
                    <a:lumMod val="50000"/>
                  </a:schemeClr>
                </a:solidFill>
                <a:latin typeface="Helvetica" panose="020B0604020202020204" pitchFamily="34" charset="0"/>
                <a:cs typeface="Helvetica" panose="020B0604020202020204" pitchFamily="34" charset="0"/>
              </a:rPr>
              <a:t>Narrow plasma channel width</a:t>
            </a:r>
          </a:p>
          <a:p>
            <a:pPr lvl="1"/>
            <a:r>
              <a:rPr lang="en-US" dirty="0">
                <a:solidFill>
                  <a:schemeClr val="bg1">
                    <a:lumMod val="50000"/>
                  </a:schemeClr>
                </a:solidFill>
                <a:latin typeface="Helvetica" panose="020B0604020202020204" pitchFamily="34" charset="0"/>
                <a:cs typeface="Helvetica" panose="020B0604020202020204" pitchFamily="34" charset="0"/>
              </a:rPr>
              <a:t>Limits obtainable energy</a:t>
            </a:r>
          </a:p>
          <a:p>
            <a:pPr lvl="1"/>
            <a:r>
              <a:rPr lang="en-US" dirty="0">
                <a:solidFill>
                  <a:schemeClr val="bg1">
                    <a:lumMod val="50000"/>
                  </a:schemeClr>
                </a:solidFill>
                <a:latin typeface="Helvetica" panose="020B0604020202020204" pitchFamily="34" charset="0"/>
                <a:cs typeface="Helvetica" panose="020B0604020202020204" pitchFamily="34" charset="0"/>
              </a:rPr>
              <a:t>Forces a smaller blowout/higher density</a:t>
            </a:r>
          </a:p>
          <a:p>
            <a:pPr lvl="1"/>
            <a:r>
              <a:rPr lang="en-US" dirty="0">
                <a:solidFill>
                  <a:schemeClr val="bg1">
                    <a:lumMod val="50000"/>
                  </a:schemeClr>
                </a:solidFill>
                <a:latin typeface="Helvetica" panose="020B0604020202020204" pitchFamily="34" charset="0"/>
                <a:cs typeface="Helvetica" panose="020B0604020202020204" pitchFamily="34" charset="0"/>
              </a:rPr>
              <a:t>Injection overlaps with beam field</a:t>
            </a:r>
          </a:p>
          <a:p>
            <a:pPr marL="0" indent="0">
              <a:buFont typeface="Arial" panose="020B0604020202020204" pitchFamily="34" charset="0"/>
              <a:buNone/>
            </a:pPr>
            <a:endParaRPr lang="en-US" dirty="0">
              <a:solidFill>
                <a:schemeClr val="bg1">
                  <a:lumMod val="50000"/>
                </a:schemeClr>
              </a:solidFill>
              <a:latin typeface="Helvetica" panose="020B0604020202020204" pitchFamily="34" charset="0"/>
              <a:cs typeface="Helvetica" panose="020B0604020202020204" pitchFamily="34" charset="0"/>
            </a:endParaRPr>
          </a:p>
          <a:p>
            <a:r>
              <a:rPr lang="en-GB" dirty="0">
                <a:solidFill>
                  <a:schemeClr val="bg1">
                    <a:lumMod val="50000"/>
                  </a:schemeClr>
                </a:solidFill>
                <a:latin typeface="Helvetica" panose="020B0604020202020204" pitchFamily="34" charset="0"/>
                <a:cs typeface="Helvetica" panose="020B0604020202020204" pitchFamily="34" charset="0"/>
              </a:rPr>
              <a:t>90</a:t>
            </a:r>
            <a:r>
              <a:rPr lang="de-DE" dirty="0">
                <a:solidFill>
                  <a:schemeClr val="bg1">
                    <a:lumMod val="50000"/>
                  </a:schemeClr>
                </a:solidFill>
                <a:latin typeface="Helvetica" panose="020B0604020202020204" pitchFamily="34" charset="0"/>
                <a:cs typeface="Helvetica" panose="020B0604020202020204" pitchFamily="34" charset="0"/>
              </a:rPr>
              <a:t>° geometry</a:t>
            </a:r>
          </a:p>
          <a:p>
            <a:pPr lvl="1"/>
            <a:r>
              <a:rPr lang="de-DE" dirty="0">
                <a:solidFill>
                  <a:schemeClr val="bg1">
                    <a:lumMod val="50000"/>
                  </a:schemeClr>
                </a:solidFill>
                <a:latin typeface="Helvetica" panose="020B0604020202020204" pitchFamily="34" charset="0"/>
                <a:cs typeface="Helvetica" panose="020B0604020202020204" pitchFamily="34" charset="0"/>
              </a:rPr>
              <a:t>Limits emittance values</a:t>
            </a:r>
            <a:endParaRPr lang="en-GB" dirty="0">
              <a:solidFill>
                <a:schemeClr val="bg1">
                  <a:lumMod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53808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1715-9840-6C07-588F-D4BC0BBD3C83}"/>
              </a:ext>
            </a:extLst>
          </p:cNvPr>
          <p:cNvSpPr>
            <a:spLocks noGrp="1"/>
          </p:cNvSpPr>
          <p:nvPr>
            <p:ph type="title"/>
          </p:nvPr>
        </p:nvSpPr>
        <p:spPr/>
        <p:txBody>
          <a:bodyPr/>
          <a:lstStyle/>
          <a:p>
            <a:r>
              <a:rPr lang="en-US" dirty="0"/>
              <a:t>Injection Laser Jitter (collinear)</a:t>
            </a:r>
            <a:endParaRPr lang="en-GB" dirty="0"/>
          </a:p>
        </p:txBody>
      </p:sp>
      <p:sp>
        <p:nvSpPr>
          <p:cNvPr id="4" name="Slide Number Placeholder 3">
            <a:extLst>
              <a:ext uri="{FF2B5EF4-FFF2-40B4-BE49-F238E27FC236}">
                <a16:creationId xmlns:a16="http://schemas.microsoft.com/office/drawing/2014/main" id="{83A14A70-D998-2750-CA0E-50C4C568C846}"/>
              </a:ext>
            </a:extLst>
          </p:cNvPr>
          <p:cNvSpPr>
            <a:spLocks noGrp="1"/>
          </p:cNvSpPr>
          <p:nvPr>
            <p:ph type="sldNum" sz="quarter" idx="12"/>
          </p:nvPr>
        </p:nvSpPr>
        <p:spPr/>
        <p:txBody>
          <a:bodyPr/>
          <a:lstStyle/>
          <a:p>
            <a:fld id="{9CAC52E5-DA86-4DC1-9E39-66892181523F}" type="slidenum">
              <a:rPr lang="en-US" smtClean="0"/>
              <a:t>8</a:t>
            </a:fld>
            <a:endParaRPr lang="en-US"/>
          </a:p>
        </p:txBody>
      </p:sp>
      <p:sp>
        <p:nvSpPr>
          <p:cNvPr id="5" name="Rectangle 4">
            <a:extLst>
              <a:ext uri="{FF2B5EF4-FFF2-40B4-BE49-F238E27FC236}">
                <a16:creationId xmlns:a16="http://schemas.microsoft.com/office/drawing/2014/main" id="{56114E25-B0ED-1509-C353-C3DBC56B5612}"/>
              </a:ext>
            </a:extLst>
          </p:cNvPr>
          <p:cNvSpPr>
            <a:spLocks noChangeArrowheads="1"/>
          </p:cNvSpPr>
          <p:nvPr/>
        </p:nvSpPr>
        <p:spPr bwMode="auto">
          <a:xfrm>
            <a:off x="5968751" y="6171922"/>
            <a:ext cx="4603360" cy="88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US" sz="1000" dirty="0">
                <a:solidFill>
                  <a:schemeClr val="bg1">
                    <a:lumMod val="50000"/>
                  </a:schemeClr>
                </a:solidFill>
                <a:latin typeface="Helvetica" panose="020B0604020202020204" pitchFamily="34" charset="0"/>
                <a:cs typeface="Helvetica" panose="020B0604020202020204" pitchFamily="34" charset="0"/>
              </a:rPr>
              <a:t>“Ultrahigh brightness beams from plasma </a:t>
            </a:r>
            <a:r>
              <a:rPr lang="en-US" sz="1000" dirty="0" err="1">
                <a:solidFill>
                  <a:schemeClr val="bg1">
                    <a:lumMod val="50000"/>
                  </a:schemeClr>
                </a:solidFill>
                <a:latin typeface="Helvetica" panose="020B0604020202020204" pitchFamily="34" charset="0"/>
                <a:cs typeface="Helvetica" panose="020B0604020202020204" pitchFamily="34" charset="0"/>
              </a:rPr>
              <a:t>photoguns</a:t>
            </a:r>
            <a:r>
              <a:rPr lang="en-US" sz="1000" dirty="0">
                <a:solidFill>
                  <a:schemeClr val="bg1">
                    <a:lumMod val="50000"/>
                  </a:schemeClr>
                </a:solidFill>
                <a:latin typeface="Helvetica" panose="020B0604020202020204" pitchFamily="34" charset="0"/>
                <a:cs typeface="Helvetica" panose="020B0604020202020204" pitchFamily="34" charset="0"/>
              </a:rPr>
              <a:t>”, </a:t>
            </a:r>
            <a:r>
              <a:rPr lang="de-DE" sz="1000" dirty="0">
                <a:solidFill>
                  <a:schemeClr val="bg1">
                    <a:lumMod val="50000"/>
                  </a:schemeClr>
                </a:solidFill>
                <a:latin typeface="Helvetica" panose="020B0604020202020204" pitchFamily="34" charset="0"/>
                <a:cs typeface="Helvetica" panose="020B0604020202020204" pitchFamily="34" charset="0"/>
                <a:sym typeface="Symbol" panose="05050102010706020507" pitchFamily="18" charset="2"/>
              </a:rPr>
              <a:t>Habib, Heinemann et al. Arxiv/2111.01502 (2021)</a:t>
            </a:r>
          </a:p>
        </p:txBody>
      </p:sp>
      <p:pic>
        <p:nvPicPr>
          <p:cNvPr id="7" name="Picture 6">
            <a:extLst>
              <a:ext uri="{FF2B5EF4-FFF2-40B4-BE49-F238E27FC236}">
                <a16:creationId xmlns:a16="http://schemas.microsoft.com/office/drawing/2014/main" id="{C5C64493-8F21-8E03-BD07-4A73C580FF53}"/>
              </a:ext>
            </a:extLst>
          </p:cNvPr>
          <p:cNvPicPr>
            <a:picLocks noChangeAspect="1"/>
          </p:cNvPicPr>
          <p:nvPr/>
        </p:nvPicPr>
        <p:blipFill>
          <a:blip r:embed="rId2"/>
          <a:stretch>
            <a:fillRect/>
          </a:stretch>
        </p:blipFill>
        <p:spPr>
          <a:xfrm>
            <a:off x="0" y="921834"/>
            <a:ext cx="5464013" cy="4282811"/>
          </a:xfrm>
          <a:prstGeom prst="rect">
            <a:avLst/>
          </a:prstGeom>
        </p:spPr>
      </p:pic>
      <p:sp>
        <p:nvSpPr>
          <p:cNvPr id="8" name="Rectangle 7">
            <a:extLst>
              <a:ext uri="{FF2B5EF4-FFF2-40B4-BE49-F238E27FC236}">
                <a16:creationId xmlns:a16="http://schemas.microsoft.com/office/drawing/2014/main" id="{5EC4E619-CCFA-FA3E-4C8B-A9E60A4A3AF9}"/>
              </a:ext>
            </a:extLst>
          </p:cNvPr>
          <p:cNvSpPr>
            <a:spLocks noChangeArrowheads="1"/>
          </p:cNvSpPr>
          <p:nvPr/>
        </p:nvSpPr>
        <p:spPr bwMode="auto">
          <a:xfrm>
            <a:off x="468246" y="5325636"/>
            <a:ext cx="4932680"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GB"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Effect of +/-10 um transverse misalignment</a:t>
            </a:r>
          </a:p>
        </p:txBody>
      </p:sp>
      <p:pic>
        <p:nvPicPr>
          <p:cNvPr id="10" name="Picture 9">
            <a:extLst>
              <a:ext uri="{FF2B5EF4-FFF2-40B4-BE49-F238E27FC236}">
                <a16:creationId xmlns:a16="http://schemas.microsoft.com/office/drawing/2014/main" id="{58A1A021-B58E-C415-257D-8745FFAAAE77}"/>
              </a:ext>
            </a:extLst>
          </p:cNvPr>
          <p:cNvPicPr>
            <a:picLocks noChangeAspect="1"/>
          </p:cNvPicPr>
          <p:nvPr/>
        </p:nvPicPr>
        <p:blipFill>
          <a:blip r:embed="rId3"/>
          <a:stretch>
            <a:fillRect/>
          </a:stretch>
        </p:blipFill>
        <p:spPr>
          <a:xfrm>
            <a:off x="5611870" y="921834"/>
            <a:ext cx="5997460" cy="4511431"/>
          </a:xfrm>
          <a:prstGeom prst="rect">
            <a:avLst/>
          </a:prstGeom>
        </p:spPr>
      </p:pic>
      <p:sp>
        <p:nvSpPr>
          <p:cNvPr id="11" name="Rectangle 10">
            <a:extLst>
              <a:ext uri="{FF2B5EF4-FFF2-40B4-BE49-F238E27FC236}">
                <a16:creationId xmlns:a16="http://schemas.microsoft.com/office/drawing/2014/main" id="{C5F63ACF-E54D-B955-C1CC-11E22EB2C19F}"/>
              </a:ext>
            </a:extLst>
          </p:cNvPr>
          <p:cNvSpPr>
            <a:spLocks noChangeArrowheads="1"/>
          </p:cNvSpPr>
          <p:nvPr/>
        </p:nvSpPr>
        <p:spPr bwMode="auto">
          <a:xfrm>
            <a:off x="6390640" y="5325636"/>
            <a:ext cx="4932680" cy="8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None/>
              <a:defRPr/>
            </a:pPr>
            <a:r>
              <a:rPr lang="en-GB" sz="1600" dirty="0">
                <a:solidFill>
                  <a:schemeClr val="accent2">
                    <a:lumMod val="75000"/>
                  </a:schemeClr>
                </a:solidFill>
                <a:latin typeface="Helvetica" panose="020B0604020202020204" pitchFamily="34" charset="0"/>
                <a:cs typeface="Helvetica" panose="020B0604020202020204" pitchFamily="34" charset="0"/>
                <a:sym typeface="Symbol" panose="05050102010706020507" pitchFamily="18" charset="2"/>
              </a:rPr>
              <a:t>Effect of +/-30 fs temporal misalignment</a:t>
            </a:r>
          </a:p>
        </p:txBody>
      </p:sp>
    </p:spTree>
    <p:extLst>
      <p:ext uri="{BB962C8B-B14F-4D97-AF65-F5344CB8AC3E}">
        <p14:creationId xmlns:p14="http://schemas.microsoft.com/office/powerpoint/2010/main" val="318881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7621-DE78-BB03-EDCB-2BD7C87451AC}"/>
              </a:ext>
            </a:extLst>
          </p:cNvPr>
          <p:cNvSpPr>
            <a:spLocks noGrp="1"/>
          </p:cNvSpPr>
          <p:nvPr>
            <p:ph type="title"/>
          </p:nvPr>
        </p:nvSpPr>
        <p:spPr/>
        <p:txBody>
          <a:bodyPr/>
          <a:lstStyle/>
          <a:p>
            <a:r>
              <a:rPr lang="en-US" dirty="0"/>
              <a:t>E210 “Next Steps”</a:t>
            </a:r>
            <a:endParaRPr lang="en-GB" dirty="0"/>
          </a:p>
        </p:txBody>
      </p:sp>
      <p:sp>
        <p:nvSpPr>
          <p:cNvPr id="4" name="Slide Number Placeholder 3">
            <a:extLst>
              <a:ext uri="{FF2B5EF4-FFF2-40B4-BE49-F238E27FC236}">
                <a16:creationId xmlns:a16="http://schemas.microsoft.com/office/drawing/2014/main" id="{A07E0568-5F1B-39BF-6B5C-70AD7A552863}"/>
              </a:ext>
            </a:extLst>
          </p:cNvPr>
          <p:cNvSpPr>
            <a:spLocks noGrp="1"/>
          </p:cNvSpPr>
          <p:nvPr>
            <p:ph type="sldNum" sz="quarter" idx="12"/>
          </p:nvPr>
        </p:nvSpPr>
        <p:spPr/>
        <p:txBody>
          <a:bodyPr/>
          <a:lstStyle/>
          <a:p>
            <a:fld id="{9CAC52E5-DA86-4DC1-9E39-66892181523F}" type="slidenum">
              <a:rPr lang="en-US" smtClean="0"/>
              <a:t>9</a:t>
            </a:fld>
            <a:endParaRPr lang="en-US"/>
          </a:p>
        </p:txBody>
      </p:sp>
      <p:pic>
        <p:nvPicPr>
          <p:cNvPr id="5" name="170330_psFS_40um_dehosed_midres_10fps">
            <a:hlinkClick r:id="" action="ppaction://media"/>
            <a:extLst>
              <a:ext uri="{FF2B5EF4-FFF2-40B4-BE49-F238E27FC236}">
                <a16:creationId xmlns:a16="http://schemas.microsoft.com/office/drawing/2014/main" id="{A2EE26B2-C776-30C4-EA0A-151B79DF0BD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 t="13404" r="-5" b="13172"/>
          <a:stretch/>
        </p:blipFill>
        <p:spPr>
          <a:xfrm>
            <a:off x="6823066" y="2275978"/>
            <a:ext cx="4697670" cy="2861496"/>
          </a:xfrm>
          <a:prstGeom prst="rect">
            <a:avLst/>
          </a:prstGeom>
        </p:spPr>
      </p:pic>
      <p:sp>
        <p:nvSpPr>
          <p:cNvPr id="9" name="Content Placeholder 2">
            <a:extLst>
              <a:ext uri="{FF2B5EF4-FFF2-40B4-BE49-F238E27FC236}">
                <a16:creationId xmlns:a16="http://schemas.microsoft.com/office/drawing/2014/main" id="{7BDD2E7A-54B7-E1E4-D01A-0542BCDE1FDE}"/>
              </a:ext>
            </a:extLst>
          </p:cNvPr>
          <p:cNvSpPr txBox="1">
            <a:spLocks/>
          </p:cNvSpPr>
          <p:nvPr/>
        </p:nvSpPr>
        <p:spPr>
          <a:xfrm>
            <a:off x="340895" y="1175920"/>
            <a:ext cx="6278566"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latin typeface="Helvetica" panose="020B0604020202020204" pitchFamily="34" charset="0"/>
                <a:cs typeface="Helvetica" panose="020B0604020202020204" pitchFamily="34" charset="0"/>
              </a:rPr>
              <a:t>Timing Jitter</a:t>
            </a:r>
          </a:p>
          <a:p>
            <a:pPr lvl="1"/>
            <a:r>
              <a:rPr lang="en-US" dirty="0">
                <a:solidFill>
                  <a:schemeClr val="bg1">
                    <a:lumMod val="50000"/>
                  </a:schemeClr>
                </a:solidFill>
                <a:latin typeface="Helvetica" panose="020B0604020202020204" pitchFamily="34" charset="0"/>
                <a:cs typeface="Helvetica" panose="020B0604020202020204" pitchFamily="34" charset="0"/>
              </a:rPr>
              <a:t>Incoming driver and laser order of plasma wavelength</a:t>
            </a:r>
          </a:p>
          <a:p>
            <a:pPr lvl="1"/>
            <a:r>
              <a:rPr lang="en-US" dirty="0">
                <a:solidFill>
                  <a:schemeClr val="bg1">
                    <a:lumMod val="50000"/>
                  </a:schemeClr>
                </a:solidFill>
                <a:latin typeface="Helvetica" panose="020B0604020202020204" pitchFamily="34" charset="0"/>
                <a:cs typeface="Helvetica" panose="020B0604020202020204" pitchFamily="34" charset="0"/>
              </a:rPr>
              <a:t>Reflected fluctuations in output witness beam</a:t>
            </a:r>
          </a:p>
          <a:p>
            <a:endParaRPr lang="en-US"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Narrow plasma channel width</a:t>
            </a:r>
          </a:p>
          <a:p>
            <a:pPr lvl="1"/>
            <a:r>
              <a:rPr lang="en-US" dirty="0">
                <a:latin typeface="Helvetica" panose="020B0604020202020204" pitchFamily="34" charset="0"/>
                <a:cs typeface="Helvetica" panose="020B0604020202020204" pitchFamily="34" charset="0"/>
              </a:rPr>
              <a:t>Limits obtainable energy</a:t>
            </a:r>
          </a:p>
          <a:p>
            <a:pPr lvl="1"/>
            <a:r>
              <a:rPr lang="en-US" dirty="0">
                <a:latin typeface="Helvetica" panose="020B0604020202020204" pitchFamily="34" charset="0"/>
                <a:cs typeface="Helvetica" panose="020B0604020202020204" pitchFamily="34" charset="0"/>
              </a:rPr>
              <a:t>Forces a smaller blowout/higher density</a:t>
            </a:r>
          </a:p>
          <a:p>
            <a:pPr lvl="1"/>
            <a:r>
              <a:rPr lang="en-US" dirty="0">
                <a:latin typeface="Helvetica" panose="020B0604020202020204" pitchFamily="34" charset="0"/>
                <a:cs typeface="Helvetica" panose="020B0604020202020204" pitchFamily="34" charset="0"/>
              </a:rPr>
              <a:t>Injection overlaps with beam field</a:t>
            </a:r>
          </a:p>
          <a:p>
            <a:pPr marL="0" indent="0">
              <a:buFont typeface="Arial" panose="020B0604020202020204" pitchFamily="34" charset="0"/>
              <a:buNone/>
            </a:pPr>
            <a:endParaRPr lang="en-US" dirty="0">
              <a:latin typeface="Helvetica" panose="020B0604020202020204" pitchFamily="34" charset="0"/>
              <a:cs typeface="Helvetica" panose="020B0604020202020204" pitchFamily="34" charset="0"/>
            </a:endParaRPr>
          </a:p>
          <a:p>
            <a:r>
              <a:rPr lang="en-GB" dirty="0">
                <a:solidFill>
                  <a:schemeClr val="bg1">
                    <a:lumMod val="50000"/>
                  </a:schemeClr>
                </a:solidFill>
                <a:latin typeface="Helvetica" panose="020B0604020202020204" pitchFamily="34" charset="0"/>
                <a:cs typeface="Helvetica" panose="020B0604020202020204" pitchFamily="34" charset="0"/>
              </a:rPr>
              <a:t>90</a:t>
            </a:r>
            <a:r>
              <a:rPr lang="de-DE" dirty="0">
                <a:solidFill>
                  <a:schemeClr val="bg1">
                    <a:lumMod val="50000"/>
                  </a:schemeClr>
                </a:solidFill>
                <a:latin typeface="Helvetica" panose="020B0604020202020204" pitchFamily="34" charset="0"/>
                <a:cs typeface="Helvetica" panose="020B0604020202020204" pitchFamily="34" charset="0"/>
              </a:rPr>
              <a:t>° geometry</a:t>
            </a:r>
          </a:p>
          <a:p>
            <a:pPr lvl="1"/>
            <a:r>
              <a:rPr lang="de-DE" dirty="0">
                <a:solidFill>
                  <a:schemeClr val="bg1">
                    <a:lumMod val="50000"/>
                  </a:schemeClr>
                </a:solidFill>
                <a:latin typeface="Helvetica" panose="020B0604020202020204" pitchFamily="34" charset="0"/>
                <a:cs typeface="Helvetica" panose="020B0604020202020204" pitchFamily="34" charset="0"/>
              </a:rPr>
              <a:t>Limits emittance values</a:t>
            </a:r>
            <a:endParaRPr lang="en-GB" dirty="0">
              <a:solidFill>
                <a:schemeClr val="bg1">
                  <a:lumMod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7402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4A73EB1285F45B741B1E0B96C6F3D" ma:contentTypeVersion="7" ma:contentTypeDescription="Create a new document." ma:contentTypeScope="" ma:versionID="dae1517761b20d22cb81ba16dc6f6118">
  <xsd:schema xmlns:xsd="http://www.w3.org/2001/XMLSchema" xmlns:xs="http://www.w3.org/2001/XMLSchema" xmlns:p="http://schemas.microsoft.com/office/2006/metadata/properties" xmlns:ns3="55ef4e96-2bcc-4e68-854d-3d0901bc0776" xmlns:ns4="217e0010-bc6d-488b-a32e-e717bbd70722" targetNamespace="http://schemas.microsoft.com/office/2006/metadata/properties" ma:root="true" ma:fieldsID="9207a87cf7c3282aea48ad1bc126cd31" ns3:_="" ns4:_="">
    <xsd:import namespace="55ef4e96-2bcc-4e68-854d-3d0901bc0776"/>
    <xsd:import namespace="217e0010-bc6d-488b-a32e-e717bbd7072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ef4e96-2bcc-4e68-854d-3d0901bc07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7e0010-bc6d-488b-a32e-e717bbd707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B1FD18-0898-4CE4-8FFB-3BE90625C0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ef4e96-2bcc-4e68-854d-3d0901bc0776"/>
    <ds:schemaRef ds:uri="217e0010-bc6d-488b-a32e-e717bbd707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B258A7-95D8-4EF2-BFA0-9CCF556D2E5C}">
  <ds:schemaRefs>
    <ds:schemaRef ds:uri="http://schemas.microsoft.com/sharepoint/v3/contenttype/forms"/>
  </ds:schemaRefs>
</ds:datastoreItem>
</file>

<file path=customXml/itemProps3.xml><?xml version="1.0" encoding="utf-8"?>
<ds:datastoreItem xmlns:ds="http://schemas.openxmlformats.org/officeDocument/2006/customXml" ds:itemID="{616CC29E-A16D-48E3-B8A3-6F5448832CFA}">
  <ds:schemaRefs>
    <ds:schemaRef ds:uri="55ef4e96-2bcc-4e68-854d-3d0901bc0776"/>
    <ds:schemaRef ds:uri="http://purl.org/dc/dcmitype/"/>
    <ds:schemaRef ds:uri="http://schemas.microsoft.com/office/2006/metadata/properties"/>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17e0010-bc6d-488b-a32e-e717bbd70722"/>
  </ds:schemaRefs>
</ds:datastoreItem>
</file>

<file path=docProps/app.xml><?xml version="1.0" encoding="utf-8"?>
<Properties xmlns="http://schemas.openxmlformats.org/officeDocument/2006/extended-properties" xmlns:vt="http://schemas.openxmlformats.org/officeDocument/2006/docPropsVTypes">
  <Template/>
  <TotalTime>8858</TotalTime>
  <Words>1142</Words>
  <Application>Microsoft Office PowerPoint</Application>
  <PresentationFormat>Widescreen</PresentationFormat>
  <Paragraphs>218</Paragraphs>
  <Slides>23</Slides>
  <Notes>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Helvetica</vt:lpstr>
      <vt:lpstr>Roboto</vt:lpstr>
      <vt:lpstr>Times New Roman</vt:lpstr>
      <vt:lpstr>Wingdings</vt:lpstr>
      <vt:lpstr>Office Theme</vt:lpstr>
      <vt:lpstr>Trojan Horse-II at FACET-II: prospects and experimental plans</vt:lpstr>
      <vt:lpstr>Trojan Horse-II at FACET-II: prospects and experimental plans</vt:lpstr>
      <vt:lpstr>Trojan Horse</vt:lpstr>
      <vt:lpstr>E210 Experiment at FACET</vt:lpstr>
      <vt:lpstr>E210 Trojan Horse Results</vt:lpstr>
      <vt:lpstr>E210 “Next Steps”</vt:lpstr>
      <vt:lpstr>E210 “Next Steps”</vt:lpstr>
      <vt:lpstr>Injection Laser Jitter (collinear)</vt:lpstr>
      <vt:lpstr>E210 “Next Steps”</vt:lpstr>
      <vt:lpstr>E210 Plasma Channel</vt:lpstr>
      <vt:lpstr>FACET-II Interaction Area</vt:lpstr>
      <vt:lpstr>FACET-II Interaction Area</vt:lpstr>
      <vt:lpstr>E310 Channel</vt:lpstr>
      <vt:lpstr>E310 Wakefield</vt:lpstr>
      <vt:lpstr>E310 Wakefield</vt:lpstr>
      <vt:lpstr>E210 Challenges</vt:lpstr>
      <vt:lpstr>Summary</vt:lpstr>
      <vt:lpstr>PowerPoint Presentation</vt:lpstr>
      <vt:lpstr>Backup</vt:lpstr>
      <vt:lpstr>Axilens Specifications</vt:lpstr>
      <vt:lpstr>PowerPoint Presentation</vt:lpstr>
      <vt:lpstr>Argon HIT ionization</vt:lpstr>
      <vt:lpstr>Injection tolerance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Sutherland</dc:creator>
  <cp:lastModifiedBy>Andrew Sutherland</cp:lastModifiedBy>
  <cp:revision>20</cp:revision>
  <dcterms:created xsi:type="dcterms:W3CDTF">2021-03-04T20:43:40Z</dcterms:created>
  <dcterms:modified xsi:type="dcterms:W3CDTF">2022-11-07T18:52:58Z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0x0101006FB4A73EB1285F45B741B1E0B96C6F3D</vt:lpwstr>
  </property>
</Properties>
</file>