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4"/>
  </p:notesMasterIdLst>
  <p:sldIdLst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AF8B7-0B8A-4A20-89AA-0DD6B0545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8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3CC65D35-F8AC-AA17-50D5-076F659AD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91" y="198467"/>
            <a:ext cx="16207140" cy="150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8000">
                <a:solidFill>
                  <a:schemeClr val="bg1"/>
                </a:solidFill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BEC516-4DDB-BE87-24CF-193D9A1D8F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16208375" cy="11115675"/>
          </a:xfrm>
          <a:prstGeom prst="rect">
            <a:avLst/>
          </a:prstGeom>
        </p:spPr>
        <p:txBody>
          <a:bodyPr/>
          <a:lstStyle>
            <a:lvl1pPr marL="685800" indent="-6858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4" y="1506456"/>
            <a:ext cx="18390757" cy="2161876"/>
          </a:xfrm>
        </p:spPr>
        <p:txBody>
          <a:bodyPr anchor="ctr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62551" y="4673748"/>
            <a:ext cx="10445912" cy="719862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703" y="4673749"/>
            <a:ext cx="7462632" cy="7198630"/>
          </a:xfrm>
        </p:spPr>
        <p:txBody>
          <a:bodyPr anchor="ctr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E207-F3B4-4C8B-9E6E-A0EF61AEBF2F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" y="9144001"/>
            <a:ext cx="24431917" cy="3354070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8" y="9423234"/>
            <a:ext cx="18386053" cy="108896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7704" y="1219197"/>
            <a:ext cx="18390757" cy="717915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3" y="10512197"/>
            <a:ext cx="18386059" cy="1095638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D6-96CC-44E4-912F-512FD9CFBDDB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50502" y="9422621"/>
            <a:ext cx="3066229" cy="2181578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9144001"/>
            <a:ext cx="24431917" cy="3354070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014" y="1219194"/>
            <a:ext cx="18390757" cy="7185500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703" y="9420680"/>
            <a:ext cx="18371069" cy="2203528"/>
          </a:xfrm>
        </p:spPr>
        <p:txBody>
          <a:bodyPr anchor="ctr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C68C-AF6D-46B5-8E44-AD0D5C9E883D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50502" y="9423233"/>
            <a:ext cx="3066229" cy="2181578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" y="9144001"/>
            <a:ext cx="24431917" cy="3354070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91" y="1233967"/>
            <a:ext cx="17133725" cy="6072122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638503" y="7321526"/>
            <a:ext cx="15967283" cy="109793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703" y="9420680"/>
            <a:ext cx="18410451" cy="2203528"/>
          </a:xfr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DE0-5DB1-4F99-BFF0-03DCE71E1C95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50502" y="9419853"/>
            <a:ext cx="3066229" cy="2181578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2485" y="1496232"/>
            <a:ext cx="14224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4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79176" y="5997147"/>
            <a:ext cx="1219200" cy="1169554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5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9144001"/>
            <a:ext cx="24431917" cy="3354070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2" y="9420680"/>
            <a:ext cx="18390757" cy="1179624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704" y="10600300"/>
            <a:ext cx="18390757" cy="1023908"/>
          </a:xfrm>
        </p:spPr>
        <p:txBody>
          <a:bodyPr anchor="t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8588-D46C-402E-8AA6-C08D43F34781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50502" y="9419853"/>
            <a:ext cx="3066229" cy="2181578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17704" y="1506456"/>
            <a:ext cx="18390757" cy="2161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420344" y="4658978"/>
            <a:ext cx="585216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39405" y="6030581"/>
            <a:ext cx="5852160" cy="582702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75768" y="4673746"/>
            <a:ext cx="585216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679227" y="6015813"/>
            <a:ext cx="5852160" cy="582702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936363" y="4673746"/>
            <a:ext cx="585216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956053" y="6015811"/>
            <a:ext cx="5852160" cy="582702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6824-F6A0-4008-B082-3FB406409BB3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4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17704" y="1506456"/>
            <a:ext cx="18390757" cy="2161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419711" y="8595006"/>
            <a:ext cx="5846019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19711" y="4673746"/>
            <a:ext cx="5846019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419711" y="9747530"/>
            <a:ext cx="5846019" cy="212484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659" y="8595006"/>
            <a:ext cx="5906853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654659" y="4673746"/>
            <a:ext cx="5906853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651955" y="9747528"/>
            <a:ext cx="5914677" cy="212484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949409" y="8595006"/>
            <a:ext cx="5851555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949407" y="4673746"/>
            <a:ext cx="5851555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949159" y="9747524"/>
            <a:ext cx="5859304" cy="212484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81E7-D742-4783-8495-40A4C90B38A0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4" y="1506456"/>
            <a:ext cx="18390757" cy="216187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6222-4F96-4774-94EE-CF27D3D5648C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14488333" y="5038291"/>
            <a:ext cx="13725110" cy="3648531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906128" y="1219194"/>
            <a:ext cx="2852272" cy="89238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0644" y="1219197"/>
            <a:ext cx="17536957" cy="106531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11051" y="11872377"/>
            <a:ext cx="5486400" cy="730250"/>
          </a:xfrm>
        </p:spPr>
        <p:txBody>
          <a:bodyPr/>
          <a:lstStyle/>
          <a:p>
            <a:fld id="{4857DF47-14BB-4D53-9A83-5FCB9605E0F9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0644" y="11872379"/>
            <a:ext cx="12050557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16405" y="10865000"/>
            <a:ext cx="3065696" cy="2546200"/>
          </a:xfrm>
        </p:spPr>
        <p:txBody>
          <a:bodyPr anchor="t"/>
          <a:lstStyle>
            <a:lvl1pPr algn="ctr">
              <a:defRPr/>
            </a:lvl1pPr>
          </a:lstStyle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485702"/>
            <a:ext cx="17936168" cy="55188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433" y="8487690"/>
            <a:ext cx="6154216" cy="553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180156"/>
            <a:ext cx="17936171" cy="33206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8223432" y="5180156"/>
            <a:ext cx="6154219" cy="332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645" y="5467418"/>
            <a:ext cx="16184715" cy="2746140"/>
          </a:xfrm>
        </p:spPr>
        <p:txBody>
          <a:bodyPr anchor="b">
            <a:noAutofit/>
          </a:bodyPr>
          <a:lstStyle>
            <a:lvl1pPr algn="r"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644" y="8788081"/>
            <a:ext cx="16288269" cy="2235374"/>
          </a:xfrm>
        </p:spPr>
        <p:txBody>
          <a:bodyPr>
            <a:normAutofit/>
          </a:bodyPr>
          <a:lstStyle>
            <a:lvl1pPr marL="0" indent="0" algn="r">
              <a:buNone/>
              <a:defRPr sz="4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48413" y="11872377"/>
            <a:ext cx="5486400" cy="730250"/>
          </a:xfrm>
        </p:spPr>
        <p:txBody>
          <a:bodyPr/>
          <a:lstStyle/>
          <a:p>
            <a:fld id="{36973BCE-3522-46CD-9D0A-C8CDA11C7FFD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2403" y="11872379"/>
            <a:ext cx="10724443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94399" y="5500674"/>
            <a:ext cx="3654115" cy="2712884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20" y="1506456"/>
            <a:ext cx="19143443" cy="2161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20" y="4235065"/>
            <a:ext cx="19123752" cy="8367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22061" y="12602627"/>
            <a:ext cx="5486400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EEE30-7923-4778-ABA8-8FB9DE37BEE6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2530" y="12602627"/>
            <a:ext cx="13661821" cy="730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BAA8308D-46A1-4EB9-8A3E-913BDAC76D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231" y="2966463"/>
            <a:ext cx="2943139" cy="7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5456865"/>
            <a:ext cx="24431917" cy="3354070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4" y="5739790"/>
            <a:ext cx="18371067" cy="2181576"/>
          </a:xfrm>
        </p:spPr>
        <p:txBody>
          <a:bodyPr anchor="ctr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704" y="8464345"/>
            <a:ext cx="18371067" cy="3408034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08827" y="11872377"/>
            <a:ext cx="5486400" cy="730250"/>
          </a:xfrm>
        </p:spPr>
        <p:txBody>
          <a:bodyPr/>
          <a:lstStyle/>
          <a:p>
            <a:fld id="{354A672E-BE30-4B82-98C6-68383E24F3D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2402" y="11872379"/>
            <a:ext cx="12892461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50502" y="5739793"/>
            <a:ext cx="3066229" cy="2181578"/>
          </a:xfrm>
        </p:spPr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06456"/>
            <a:ext cx="18366373" cy="2161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2" y="4673746"/>
            <a:ext cx="8954397" cy="7198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9676" y="4673746"/>
            <a:ext cx="8959096" cy="7198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40E3-6E49-406E-8181-9EC76E82D31B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4" y="1506461"/>
            <a:ext cx="18390757" cy="21618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9301" y="4673749"/>
            <a:ext cx="8386880" cy="1386270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703" y="6060019"/>
            <a:ext cx="8978787" cy="5812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20391" y="4673746"/>
            <a:ext cx="8388072" cy="138415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9677" y="6060019"/>
            <a:ext cx="8978784" cy="5812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5D56-B406-46A1-8EC7-C82DF1FE58E1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9E0F-24D3-4356-A2DD-A952545C17EA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20579245" y="3946524"/>
            <a:ext cx="3852672" cy="2885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562052" y="1219200"/>
            <a:ext cx="3821949" cy="2736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884B-9796-4C51-9172-A6AA68B8D456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219201"/>
            <a:ext cx="24431917" cy="3354070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04" y="1506454"/>
            <a:ext cx="18390757" cy="2161880"/>
          </a:xfrm>
        </p:spPr>
        <p:txBody>
          <a:bodyPr anchor="ctr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693" y="4673749"/>
            <a:ext cx="10436768" cy="7198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3" y="4673747"/>
            <a:ext cx="7456640" cy="7198634"/>
          </a:xfrm>
        </p:spPr>
        <p:txBody>
          <a:bodyPr anchor="ctr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21A3-74E4-42C3-A828-87BE64B5370E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4090" y="0"/>
            <a:ext cx="24412180" cy="2022475"/>
          </a:xfrm>
          <a:prstGeom prst="rect">
            <a:avLst/>
          </a:prstGeom>
          <a:solidFill>
            <a:srgbClr val="2774AE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" name="logo_UCLA_white.png" descr="logo_UCLA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0358" y="565302"/>
            <a:ext cx="2727460" cy="89187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ate"/>
          <p:cNvSpPr txBox="1"/>
          <p:nvPr/>
        </p:nvSpPr>
        <p:spPr>
          <a:xfrm>
            <a:off x="7973779" y="13000578"/>
            <a:ext cx="16296386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3400">
                <a:solidFill>
                  <a:srgbClr val="2774A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dirty="0"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180300" y="13002263"/>
            <a:ext cx="467266" cy="4495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l" defTabSz="1828800">
              <a:defRPr sz="18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sldNum="0" hdr="0" ftr="0"/>
  <p:txStyles>
    <p:title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1" i="0" u="none" strike="noStrike" cap="none" spc="0" baseline="0">
          <a:solidFill>
            <a:srgbClr val="A4001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01386" marR="0" indent="-468024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2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93934" marR="0" indent="-536734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20000"/>
        <a:buFontTx/>
        <a:buChar char="-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62592" marR="0" indent="-572030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2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585318" marR="0" indent="-670918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20000"/>
        <a:buFontTx/>
        <a:buChar char="-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811779" marR="0" indent="-525779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68979" marR="0" indent="-525779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26179" marR="0" indent="-525779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83379" marR="0" indent="-525779" algn="l" defTabSz="1828800" latinLnBrk="0">
        <a:lnSpc>
          <a:spcPct val="12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4384000" cy="13716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704" y="1506456"/>
            <a:ext cx="18390757" cy="216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4673746"/>
            <a:ext cx="18366371" cy="719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14349" y="1187237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7D2D-4AA8-4FC3-86CB-76C0BFF299C8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2402" y="11872379"/>
            <a:ext cx="128924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29600" y="1506457"/>
            <a:ext cx="3087131" cy="2181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3013-09A7-4455-BC68-5E24CF15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657" y="5467418"/>
            <a:ext cx="13006030" cy="2746140"/>
          </a:xfrm>
        </p:spPr>
        <p:txBody>
          <a:bodyPr/>
          <a:lstStyle/>
          <a:p>
            <a:r>
              <a:rPr lang="en-US" sz="5600" dirty="0"/>
              <a:t>Witness beam realignment in plasma </a:t>
            </a:r>
            <a:r>
              <a:rPr lang="en-US" sz="5600" dirty="0" err="1"/>
              <a:t>wakefield</a:t>
            </a:r>
            <a:r>
              <a:rPr lang="en-US" sz="5600" dirty="0"/>
              <a:t> accelerators in the linear collider regime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8625" y="8788079"/>
            <a:ext cx="12816062" cy="4211230"/>
          </a:xfrm>
        </p:spPr>
        <p:txBody>
          <a:bodyPr>
            <a:noAutofit/>
          </a:bodyPr>
          <a:lstStyle/>
          <a:p>
            <a:r>
              <a:rPr lang="en-US" sz="3200" dirty="0"/>
              <a:t>Lance Hildebrand</a:t>
            </a:r>
            <a:r>
              <a:rPr lang="en-US" sz="3200" baseline="30000" dirty="0"/>
              <a:t>1</a:t>
            </a:r>
            <a:r>
              <a:rPr lang="en-US" sz="3200" dirty="0"/>
              <a:t>, </a:t>
            </a:r>
            <a:r>
              <a:rPr lang="en-US" sz="3200" dirty="0" err="1"/>
              <a:t>Yujian</a:t>
            </a:r>
            <a:r>
              <a:rPr lang="en-US" sz="3200" dirty="0"/>
              <a:t> Zhao</a:t>
            </a:r>
            <a:r>
              <a:rPr lang="en-US" sz="3200" baseline="30000" dirty="0"/>
              <a:t>1</a:t>
            </a:r>
            <a:r>
              <a:rPr lang="en-US" sz="3200" dirty="0"/>
              <a:t>,</a:t>
            </a:r>
            <a:r>
              <a:rPr lang="en-US" sz="3200" baseline="30000" dirty="0"/>
              <a:t> </a:t>
            </a:r>
            <a:r>
              <a:rPr lang="en-US" sz="3200" dirty="0"/>
              <a:t>Fei Li</a:t>
            </a:r>
            <a:r>
              <a:rPr lang="en-US" sz="3200" baseline="30000" dirty="0"/>
              <a:t>1</a:t>
            </a:r>
            <a:r>
              <a:rPr lang="en-US" sz="3200" dirty="0"/>
              <a:t>, </a:t>
            </a:r>
            <a:r>
              <a:rPr lang="en-US" sz="3200" dirty="0" err="1"/>
              <a:t>Weiming</a:t>
            </a:r>
            <a:r>
              <a:rPr lang="en-US" sz="3200" dirty="0"/>
              <a:t> An</a:t>
            </a:r>
            <a:r>
              <a:rPr lang="en-US" sz="3200" baseline="30000" dirty="0"/>
              <a:t>2</a:t>
            </a:r>
            <a:r>
              <a:rPr lang="en-US" sz="3200" dirty="0"/>
              <a:t>,</a:t>
            </a:r>
            <a:r>
              <a:rPr lang="en-US" sz="3200" baseline="30000" dirty="0"/>
              <a:t> </a:t>
            </a:r>
            <a:r>
              <a:rPr lang="en-US" sz="3200" dirty="0" err="1"/>
              <a:t>Xinlu</a:t>
            </a:r>
            <a:r>
              <a:rPr lang="en-US" sz="3200" dirty="0"/>
              <a:t> Xu</a:t>
            </a:r>
            <a:r>
              <a:rPr lang="en-US" sz="3200" baseline="30000" dirty="0"/>
              <a:t>3</a:t>
            </a:r>
            <a:r>
              <a:rPr lang="en-US" sz="3200" dirty="0"/>
              <a:t>, Warren Mori</a:t>
            </a:r>
            <a:r>
              <a:rPr lang="en-US" sz="3200" baseline="30000" dirty="0"/>
              <a:t>1</a:t>
            </a:r>
            <a:r>
              <a:rPr lang="en-US" sz="3200" dirty="0"/>
              <a:t>, Chan Joshi</a:t>
            </a:r>
            <a:r>
              <a:rPr lang="en-US" sz="3200" baseline="30000" dirty="0"/>
              <a:t>1 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1</a:t>
            </a:r>
            <a:r>
              <a:rPr lang="en-US" sz="3200" dirty="0"/>
              <a:t>University of California, Los Angeles</a:t>
            </a:r>
          </a:p>
          <a:p>
            <a:r>
              <a:rPr lang="en-US" sz="3200" baseline="30000" dirty="0"/>
              <a:t>2</a:t>
            </a:r>
            <a:r>
              <a:rPr lang="en-US" sz="3200" dirty="0"/>
              <a:t>Beijing Normal University</a:t>
            </a:r>
          </a:p>
          <a:p>
            <a:r>
              <a:rPr lang="en-US" sz="3200" baseline="30000" dirty="0"/>
              <a:t>3</a:t>
            </a:r>
            <a:r>
              <a:rPr lang="en-US" sz="3200" dirty="0"/>
              <a:t>SLAC National Accelerator Laboratory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552" y="6913784"/>
            <a:ext cx="4087744" cy="1299774"/>
          </a:xfrm>
          <a:prstGeom prst="rect">
            <a:avLst/>
          </a:prstGeom>
        </p:spPr>
      </p:pic>
      <p:pic>
        <p:nvPicPr>
          <p:cNvPr id="5" name="Picture 2" descr="File:NSF.svg">
            <a:extLst>
              <a:ext uri="{FF2B5EF4-FFF2-40B4-BE49-F238E27FC236}">
                <a16:creationId xmlns:a16="http://schemas.microsoft.com/office/drawing/2014/main" id="{B07130D5-344F-9C02-DAFA-550E1B64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974" y="11490110"/>
            <a:ext cx="2089762" cy="20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E2DDA4-ABB3-C447-17B2-BB91331684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03068" y="11490110"/>
            <a:ext cx="2050041" cy="20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935F-234F-04B8-A801-E1ECE22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0" y="198467"/>
            <a:ext cx="18303537" cy="1506067"/>
          </a:xfrm>
        </p:spPr>
        <p:txBody>
          <a:bodyPr>
            <a:normAutofit/>
          </a:bodyPr>
          <a:lstStyle/>
          <a:p>
            <a:r>
              <a:rPr lang="en-US" dirty="0"/>
              <a:t>Simulation results (preliminary)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ED82-55F8-91A3-2AA7-1ED6121D72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22857777" cy="11115675"/>
          </a:xfrm>
        </p:spPr>
        <p:txBody>
          <a:bodyPr/>
          <a:lstStyle/>
          <a:p>
            <a:r>
              <a:rPr lang="en-US" dirty="0"/>
              <a:t>We see the witness beam centroid decays to zero in the </a:t>
            </a:r>
            <a:r>
              <a:rPr lang="en-US" dirty="0" err="1"/>
              <a:t>upramp</a:t>
            </a:r>
            <a:r>
              <a:rPr lang="en-US" dirty="0"/>
              <a:t> (and a small growth from noise in the </a:t>
            </a:r>
            <a:r>
              <a:rPr lang="en-US" dirty="0" err="1"/>
              <a:t>downramp</a:t>
            </a:r>
            <a:r>
              <a:rPr lang="en-US" dirty="0"/>
              <a:t>)</a:t>
            </a:r>
          </a:p>
          <a:p>
            <a:r>
              <a:rPr lang="en-US" dirty="0"/>
              <a:t>About 85% emittance growth, only a small amount because of the offset - 70% growth with no offset</a:t>
            </a:r>
          </a:p>
          <a:p>
            <a:r>
              <a:rPr lang="en-US" dirty="0"/>
              <a:t>2% energy spread growth (will run with shaped beams next)</a:t>
            </a:r>
          </a:p>
          <a:p>
            <a:r>
              <a:rPr lang="en-US" dirty="0"/>
              <a:t>&gt;50% drive-to-witness energy transfer efficiency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45138-1C1F-42DB-0A57-51DD5753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7894637"/>
            <a:ext cx="6640576" cy="5286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2BCC4-2E74-1F69-346C-65F96294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529" y="7747465"/>
            <a:ext cx="11801094" cy="57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92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46D4-9328-8DDA-4256-E8D1229F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D49E-BF4D-033D-9862-760813D5A0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21778785" cy="11115675"/>
          </a:xfrm>
        </p:spPr>
        <p:txBody>
          <a:bodyPr/>
          <a:lstStyle/>
          <a:p>
            <a:r>
              <a:rPr lang="en-US" dirty="0"/>
              <a:t>Narrow drive beams pull ions to the axis and the ions subsequently pull the witness beam to the axis eliminating any misalignment.</a:t>
            </a:r>
          </a:p>
          <a:p>
            <a:r>
              <a:rPr lang="en-US" dirty="0"/>
              <a:t>The adiabatic plasma </a:t>
            </a:r>
            <a:r>
              <a:rPr lang="en-US" dirty="0" err="1"/>
              <a:t>upramp</a:t>
            </a:r>
            <a:r>
              <a:rPr lang="en-US" dirty="0"/>
              <a:t> can simultaneously match the witness beam while eliminating the centroid.</a:t>
            </a:r>
          </a:p>
          <a:p>
            <a:r>
              <a:rPr lang="en-US" dirty="0"/>
              <a:t>Because we have much more ion motion with narrow drivers we see much larger emittance growths.</a:t>
            </a:r>
          </a:p>
          <a:p>
            <a:r>
              <a:rPr lang="en-US" dirty="0"/>
              <a:t>In a future collider, we may use this stage as a final stage to eliminate any misalignment built up from previous staging. In the early stages, using a wide driver with a precursor beam will be preferable because there will be smaller emittance growth and hosing will not grow.</a:t>
            </a:r>
          </a:p>
          <a:p>
            <a:r>
              <a:rPr lang="en-US" dirty="0"/>
              <a:t>Final stage will have higher energy which requires a longer ramp and we expect more emittance growth. </a:t>
            </a:r>
          </a:p>
        </p:txBody>
      </p:sp>
    </p:spTree>
    <p:extLst>
      <p:ext uri="{BB962C8B-B14F-4D97-AF65-F5344CB8AC3E}">
        <p14:creationId xmlns:p14="http://schemas.microsoft.com/office/powerpoint/2010/main" val="16173860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2A2C-B232-CA9A-D176-56AF57C9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collider (LC) regime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A5B0B-2209-E94D-6D91-32DE40427AB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0645" y="2252654"/>
                <a:ext cx="15282444" cy="11199822"/>
              </a:xfrm>
            </p:spPr>
            <p:txBody>
              <a:bodyPr/>
              <a:lstStyle/>
              <a:p>
                <a:r>
                  <a:rPr lang="en-US" sz="4000" dirty="0"/>
                  <a:t>PWFA has shown potential for future LCs due to high acceleration gradients, low energy spread, low emittance growth and high efficiency. </a:t>
                </a:r>
              </a:p>
              <a:p>
                <a:r>
                  <a:rPr lang="en-US" sz="4000" dirty="0"/>
                  <a:t>Requires small spot size, high current beams to achieve high luminosities.</a:t>
                </a:r>
              </a:p>
              <a:p>
                <a:r>
                  <a:rPr lang="en-US" sz="4000" dirty="0"/>
                  <a:t>Current designs include acceleration of a witness bunch over multiple meter long plasma stages to reach several hundred GeV</a:t>
                </a:r>
              </a:p>
              <a:p>
                <a:r>
                  <a:rPr lang="en-US" sz="4000" dirty="0"/>
                  <a:t>Very difficult to simulate due to vast scale difference – need to resolve the beam spot size and large blowout radius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sz="4000" dirty="0"/>
                  <a:t>x larger.</a:t>
                </a:r>
              </a:p>
              <a:p>
                <a:r>
                  <a:rPr lang="en-US" sz="4000" dirty="0"/>
                  <a:t>Beam stability is crucial. Hosing must be suppressed in each stage and transverse motions eliminated before the interaction point.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A5B0B-2209-E94D-6D91-32DE40427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0645" y="2252654"/>
                <a:ext cx="15282444" cy="11199822"/>
              </a:xfrm>
              <a:blipFill>
                <a:blip r:embed="rId2"/>
                <a:stretch>
                  <a:fillRect l="-1276" t="-272" r="-1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986E0C-7254-B90D-70A8-AFF6DD42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694" y="2070581"/>
            <a:ext cx="6289676" cy="1567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09678-9FBA-30EB-5CF0-1FB9764F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8532" y="3863305"/>
            <a:ext cx="3124076" cy="176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4960A-F113-F658-C24F-E8C6982B1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6425" y="3930791"/>
            <a:ext cx="2953048" cy="1629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6D091-D81D-1433-4A2E-E461ACF8FD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75" b="47787"/>
          <a:stretch/>
        </p:blipFill>
        <p:spPr>
          <a:xfrm>
            <a:off x="16185066" y="5810942"/>
            <a:ext cx="7626931" cy="7123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D9659-98F6-7701-387E-492875C330A7}"/>
              </a:ext>
            </a:extLst>
          </p:cNvPr>
          <p:cNvSpPr txBox="1"/>
          <p:nvPr/>
        </p:nvSpPr>
        <p:spPr>
          <a:xfrm>
            <a:off x="15993185" y="13117423"/>
            <a:ext cx="839081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Serif"/>
                <a:ea typeface="+mn-ea"/>
                <a:cs typeface="+mn-cs"/>
              </a:rPr>
              <a:t>W. An et al., PRL 118, 244801 (2017)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80900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54C1-FA58-2C35-5222-B4331B25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motion in PWFA-LC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1930C-D32F-C1CA-AB80-14F3A07C78A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65760" y="2340864"/>
                <a:ext cx="13277088" cy="11111612"/>
              </a:xfrm>
            </p:spPr>
            <p:txBody>
              <a:bodyPr/>
              <a:lstStyle/>
              <a:p>
                <a:r>
                  <a:rPr lang="en-US" sz="4000" dirty="0"/>
                  <a:t>Narrow, high current beams will draw plasma ions into the beam within its transit time, causing non-linear focusing forces and potentially large emittance growth.</a:t>
                </a:r>
              </a:p>
              <a:p>
                <a:r>
                  <a:rPr lang="en-US" sz="4000" dirty="0"/>
                  <a:t>An et al. (2017) showed tolerable emittance growth due to the ion column being very narrow even compared to the beam spot size. </a:t>
                </a:r>
              </a:p>
              <a:p>
                <a:r>
                  <a:rPr lang="en-US" sz="4000" dirty="0"/>
                  <a:t>This paper also derived an analytical model for emittance growth using a Gaussian transverse ion profile,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  <m:t>𝜌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erif" panose="02000603000000000000" pitchFamily="2" charset="0"/>
                      </a:rPr>
                      <m:t>𝐴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erif" panose="02000603000000000000" pitchFamily="2" charset="0"/>
                          </a:rPr>
                          <m:t>/2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MU Serif" panose="02000603000000000000" pitchFamily="2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4000" dirty="0"/>
              </a:p>
              <a:p>
                <a:r>
                  <a:rPr lang="en-US" sz="4000" dirty="0"/>
                  <a:t>Emittance growth can be reduced by matching the beam to the non-linear focusing force (overfocusing). Theory paper still in progress (including emittance growth for offset beams)</a:t>
                </a:r>
              </a:p>
              <a:p>
                <a:endParaRPr lang="en-US" sz="4000" dirty="0"/>
              </a:p>
              <a:p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1930C-D32F-C1CA-AB80-14F3A07C7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65760" y="2340864"/>
                <a:ext cx="13277088" cy="11111612"/>
              </a:xfrm>
              <a:blipFill>
                <a:blip r:embed="rId2"/>
                <a:stretch>
                  <a:fillRect l="-1469" t="-219" r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C10EE11-AA17-CB63-C9BC-9D0FA970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969" y="2517966"/>
            <a:ext cx="5648852" cy="13509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501681-CB4F-603F-2CEB-21D5C17A5F94}"/>
              </a:ext>
            </a:extLst>
          </p:cNvPr>
          <p:cNvSpPr txBox="1"/>
          <p:nvPr/>
        </p:nvSpPr>
        <p:spPr>
          <a:xfrm>
            <a:off x="16190976" y="12221898"/>
            <a:ext cx="81930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 hangingPunct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S. Lee and T.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Katsouleas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AIP Conf. Proc. (1999)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J. Rosenzweig et al., PRL 95, 195002 (2005)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U Serif"/>
                <a:ea typeface="+mn-ea"/>
                <a:cs typeface="+mn-cs"/>
              </a:rPr>
              <a:t>W. An et al., PRL 118, 244801 (2017)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ED157B-B257-D34C-9CDB-7C9F629297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04" b="46877"/>
          <a:stretch/>
        </p:blipFill>
        <p:spPr>
          <a:xfrm>
            <a:off x="12783166" y="5167349"/>
            <a:ext cx="5960248" cy="5808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26C6E-0F74-2997-658A-346E9E2DC8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54969" y="4372621"/>
            <a:ext cx="6473833" cy="660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9F243C-04F8-2677-4678-DBB9F9D58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04" t="56911"/>
          <a:stretch/>
        </p:blipFill>
        <p:spPr>
          <a:xfrm>
            <a:off x="18297646" y="5576514"/>
            <a:ext cx="6312930" cy="49903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A002BA-46A9-4D16-AE9A-040D0A494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500" y="11846619"/>
            <a:ext cx="7440412" cy="14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1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61E7-14DD-8040-09E9-BA79DF1A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Misaligned witness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EBD0-633C-35E3-D5FE-BDCF8C911F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157" y="2336800"/>
            <a:ext cx="12525764" cy="11115675"/>
          </a:xfrm>
        </p:spPr>
        <p:txBody>
          <a:bodyPr/>
          <a:lstStyle/>
          <a:p>
            <a:r>
              <a:rPr lang="en-US" dirty="0" err="1"/>
              <a:t>Mehrling</a:t>
            </a:r>
            <a:r>
              <a:rPr lang="en-US" dirty="0"/>
              <a:t> et al. (2018) showed hosing is suppressed by the ions. In the case of a uniform beam offset, the ions collapse </a:t>
            </a:r>
            <a:r>
              <a:rPr lang="en-US" dirty="0" err="1"/>
              <a:t>w.r.t.</a:t>
            </a:r>
            <a:r>
              <a:rPr lang="en-US" dirty="0"/>
              <a:t> the axis of symmetry of the beam and oscillate with it, therefore the emittance growth is the same as the aligned case.</a:t>
            </a:r>
          </a:p>
          <a:p>
            <a:r>
              <a:rPr lang="en-US" dirty="0"/>
              <a:t>Hosing is also suppressed with moderate ion motion via the BNS mechanism due to the longitudinally varying ion density.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00E80-8B8A-929A-C9EA-AB35D399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8210" y="2755214"/>
            <a:ext cx="9393310" cy="10001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011AD-912E-4C59-96B1-669E96AE6CE5}"/>
              </a:ext>
            </a:extLst>
          </p:cNvPr>
          <p:cNvSpPr txBox="1"/>
          <p:nvPr/>
        </p:nvSpPr>
        <p:spPr>
          <a:xfrm>
            <a:off x="17154144" y="13190865"/>
            <a:ext cx="778154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a-DK" sz="2800" dirty="0"/>
              <a:t>T. J. Mehrling et al., PRL 121, 264802 (2018)</a:t>
            </a:r>
          </a:p>
        </p:txBody>
      </p:sp>
    </p:spTree>
    <p:extLst>
      <p:ext uri="{BB962C8B-B14F-4D97-AF65-F5344CB8AC3E}">
        <p14:creationId xmlns:p14="http://schemas.microsoft.com/office/powerpoint/2010/main" val="29139878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2930-8AE4-5F37-C23F-C22B4D23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0" y="198467"/>
            <a:ext cx="17279410" cy="1506067"/>
          </a:xfrm>
        </p:spPr>
        <p:txBody>
          <a:bodyPr>
            <a:normAutofit/>
          </a:bodyPr>
          <a:lstStyle/>
          <a:p>
            <a:r>
              <a:rPr lang="en-US" dirty="0"/>
              <a:t>Drive beam induced ion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7A11-A00C-5B89-A39F-53812EF41D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12653073" cy="11115675"/>
          </a:xfrm>
        </p:spPr>
        <p:txBody>
          <a:bodyPr/>
          <a:lstStyle/>
          <a:p>
            <a:r>
              <a:rPr lang="en-US" dirty="0"/>
              <a:t>Both previously mentioned simulation studies assumed non-evolving, wide drivers so that they don’t cause ion motion. </a:t>
            </a:r>
          </a:p>
          <a:p>
            <a:r>
              <a:rPr lang="en-US" dirty="0"/>
              <a:t>In reality, these drivers cause severe head erosion so that the wake quickly deteriorates.</a:t>
            </a:r>
          </a:p>
          <a:p>
            <a:r>
              <a:rPr lang="en-US" dirty="0"/>
              <a:t>Using a pre-cursor beam is one solution to this problem</a:t>
            </a:r>
          </a:p>
          <a:p>
            <a:r>
              <a:rPr lang="en-US" dirty="0"/>
              <a:t>Another solution is using a narrow drive beam, however this causes much more ion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8FF6F-996F-D66A-F342-DD4A76D0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000" y="2336800"/>
            <a:ext cx="9669137" cy="6208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2D953-7696-D238-DE2A-3FE93FD27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" r="49621" b="37800"/>
          <a:stretch/>
        </p:blipFill>
        <p:spPr>
          <a:xfrm>
            <a:off x="12476577" y="8651308"/>
            <a:ext cx="6319558" cy="4801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61D36-46AF-35CE-A223-CC84B9D7B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679" y="8836947"/>
            <a:ext cx="5807321" cy="4610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341069-AB9A-44B1-A201-D65DF7C5E389}"/>
              </a:ext>
            </a:extLst>
          </p:cNvPr>
          <p:cNvGrpSpPr/>
          <p:nvPr/>
        </p:nvGrpSpPr>
        <p:grpSpPr>
          <a:xfrm>
            <a:off x="3693018" y="11270583"/>
            <a:ext cx="5176662" cy="1870996"/>
            <a:chOff x="5788404" y="5310231"/>
            <a:chExt cx="3288484" cy="89504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1CF819-C829-470A-6E82-56ACEBE9B4D8}"/>
                </a:ext>
              </a:extLst>
            </p:cNvPr>
            <p:cNvSpPr/>
            <p:nvPr/>
          </p:nvSpPr>
          <p:spPr>
            <a:xfrm>
              <a:off x="6263062" y="5938686"/>
              <a:ext cx="787205" cy="266589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U Serif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E2FEA5-2E88-3366-F77B-0D556E58126A}"/>
                </a:ext>
              </a:extLst>
            </p:cNvPr>
            <p:cNvSpPr/>
            <p:nvPr/>
          </p:nvSpPr>
          <p:spPr>
            <a:xfrm>
              <a:off x="7966073" y="6004658"/>
              <a:ext cx="1110815" cy="11744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U Serif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00F44B-B97C-928A-5566-90F0004896CD}"/>
                </a:ext>
              </a:extLst>
            </p:cNvPr>
            <p:cNvSpPr/>
            <p:nvPr/>
          </p:nvSpPr>
          <p:spPr>
            <a:xfrm>
              <a:off x="6610525" y="5310231"/>
              <a:ext cx="92279" cy="92279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U Serif"/>
                <a:ea typeface="+mn-ea"/>
                <a:cs typeface="+mn-cs"/>
              </a:endParaRP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88AA787F-06B6-8904-3B25-4964E12693B0}"/>
                </a:ext>
              </a:extLst>
            </p:cNvPr>
            <p:cNvCxnSpPr>
              <a:cxnSpLocks/>
              <a:stCxn id="10" idx="6"/>
              <a:endCxn id="9" idx="1"/>
            </p:cNvCxnSpPr>
            <p:nvPr/>
          </p:nvCxnSpPr>
          <p:spPr>
            <a:xfrm>
              <a:off x="6702804" y="5356371"/>
              <a:ext cx="1425944" cy="665487"/>
            </a:xfrm>
            <a:prstGeom prst="curvedConnector2">
              <a:avLst/>
            </a:prstGeom>
            <a:noFill/>
            <a:ln w="9525" cap="flat" cmpd="sng" algn="ctr">
              <a:solidFill>
                <a:srgbClr val="ED7D31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17C676-13E4-FFC5-D9FA-C2F14EF20D1A}"/>
                </a:ext>
              </a:extLst>
            </p:cNvPr>
            <p:cNvCxnSpPr/>
            <p:nvPr/>
          </p:nvCxnSpPr>
          <p:spPr>
            <a:xfrm flipH="1">
              <a:off x="5788404" y="6071980"/>
              <a:ext cx="37750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247732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C33F-AABE-D5A3-C1AF-8F3446EA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0" y="198467"/>
            <a:ext cx="17261122" cy="1506067"/>
          </a:xfrm>
        </p:spPr>
        <p:txBody>
          <a:bodyPr>
            <a:normAutofit/>
          </a:bodyPr>
          <a:lstStyle/>
          <a:p>
            <a:r>
              <a:rPr lang="en-US" dirty="0"/>
              <a:t>Realignment of the witness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8329-D58D-D254-D940-8424A56DFCA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50863" y="2336800"/>
                <a:ext cx="22181121" cy="11115675"/>
              </a:xfrm>
            </p:spPr>
            <p:txBody>
              <a:bodyPr/>
              <a:lstStyle/>
              <a:p>
                <a:r>
                  <a:rPr lang="en-US" dirty="0"/>
                  <a:t>Ion motion from driver will eliminate any witness beam centroid at the cost of emittance growth</a:t>
                </a:r>
              </a:p>
              <a:p>
                <a:r>
                  <a:rPr lang="en-US" dirty="0"/>
                  <a:t>Hildebrand et al. (2018) shows beam realignment with FACET-II like parameters (1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emittances for drive and witness)</a:t>
                </a:r>
              </a:p>
              <a:p>
                <a:r>
                  <a:rPr lang="en-US" dirty="0"/>
                  <a:t>LC parameters show realignment but with severe emittance growth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5x)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8329-D58D-D254-D940-8424A56DF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50863" y="2336800"/>
                <a:ext cx="22181121" cy="11115675"/>
              </a:xfrm>
              <a:blipFill>
                <a:blip r:embed="rId2"/>
                <a:stretch>
                  <a:fillRect l="-1072" t="-384"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E69EA8-6644-57B4-5B84-9D6660A8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1"/>
          <a:stretch/>
        </p:blipFill>
        <p:spPr>
          <a:xfrm>
            <a:off x="5728530" y="6858000"/>
            <a:ext cx="11825786" cy="63541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839E01-84EF-1906-CE61-713EDE573F03}"/>
              </a:ext>
            </a:extLst>
          </p:cNvPr>
          <p:cNvSpPr txBox="1"/>
          <p:nvPr/>
        </p:nvSpPr>
        <p:spPr>
          <a:xfrm>
            <a:off x="14657832" y="13190865"/>
            <a:ext cx="1223467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L. Hildebrand et al., AAC Proceedings (2018) </a:t>
            </a:r>
          </a:p>
        </p:txBody>
      </p:sp>
    </p:spTree>
    <p:extLst>
      <p:ext uri="{BB962C8B-B14F-4D97-AF65-F5344CB8AC3E}">
        <p14:creationId xmlns:p14="http://schemas.microsoft.com/office/powerpoint/2010/main" val="4372332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24D3-62CB-211F-283C-94519FF1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beam spot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87C2-4728-7467-D418-534D5D9336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23333265" cy="11115675"/>
          </a:xfrm>
        </p:spPr>
        <p:txBody>
          <a:bodyPr/>
          <a:lstStyle/>
          <a:p>
            <a:r>
              <a:rPr lang="en-US" dirty="0"/>
              <a:t>The driver spot size will determine the ion density the witness beam sees (driver kept linearly matched)</a:t>
            </a:r>
          </a:p>
          <a:p>
            <a:r>
              <a:rPr lang="en-US" dirty="0"/>
              <a:t>Two regimes: Overfocused regime where the ions that begin within the beam reach the axis before the witness beam arrives and </a:t>
            </a:r>
            <a:r>
              <a:rPr lang="en-US" dirty="0" err="1"/>
              <a:t>underfocused</a:t>
            </a:r>
            <a:r>
              <a:rPr lang="en-US" dirty="0"/>
              <a:t> regime where they arrive after</a:t>
            </a:r>
          </a:p>
          <a:p>
            <a:r>
              <a:rPr lang="en-US" dirty="0"/>
              <a:t>Generally overfocused regime works better</a:t>
            </a:r>
          </a:p>
          <a:p>
            <a:r>
              <a:rPr lang="en-US" dirty="0"/>
              <a:t>We’ve found lithium plasma works better than hydrogen for the LC regime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1E85A7-B8F4-B6FB-A794-7CA9E0169501}"/>
              </a:ext>
            </a:extLst>
          </p:cNvPr>
          <p:cNvGrpSpPr/>
          <p:nvPr/>
        </p:nvGrpSpPr>
        <p:grpSpPr>
          <a:xfrm>
            <a:off x="6199632" y="7571232"/>
            <a:ext cx="9118884" cy="6144768"/>
            <a:chOff x="10881846" y="13685808"/>
            <a:chExt cx="3255439" cy="2416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7571E4-384E-3EAA-AA52-6D13BB83A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1846" y="13685808"/>
              <a:ext cx="3255439" cy="241699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BF54DD-3C91-99AA-16B5-5B716C90E892}"/>
                </a:ext>
              </a:extLst>
            </p:cNvPr>
            <p:cNvSpPr/>
            <p:nvPr/>
          </p:nvSpPr>
          <p:spPr>
            <a:xfrm>
              <a:off x="11582400" y="14350243"/>
              <a:ext cx="1219200" cy="35282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0500BA-2CB7-675B-824E-E40ACC14B455}"/>
                </a:ext>
              </a:extLst>
            </p:cNvPr>
            <p:cNvSpPr/>
            <p:nvPr/>
          </p:nvSpPr>
          <p:spPr>
            <a:xfrm>
              <a:off x="13335000" y="14465629"/>
              <a:ext cx="762000" cy="12205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70216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4E4A-555D-B5A9-3703-11FE93A4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density ramp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C7621-78CD-4794-2A32-BE3E73A35CC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50863" y="2336800"/>
                <a:ext cx="22345713" cy="11115675"/>
              </a:xfrm>
            </p:spPr>
            <p:txBody>
              <a:bodyPr/>
              <a:lstStyle/>
              <a:p>
                <a:r>
                  <a:rPr lang="en-US" dirty="0"/>
                  <a:t>Yujian Zhao has recently shown adiabatic plasma ramps in the LC regime (with ion motion) can limit emittance growth to only a couple percent for the entire stage (WG4 - 1:48pm)</a:t>
                </a:r>
              </a:p>
              <a:p>
                <a:r>
                  <a:rPr lang="en-US" dirty="0"/>
                  <a:t>Trade-off between ramp length, adiabaticity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dirty="0"/>
                  <a:t>, and initial plasma density (to control initial ion motion)</a:t>
                </a:r>
              </a:p>
              <a:p>
                <a:r>
                  <a:rPr lang="en-US" dirty="0"/>
                  <a:t>Ramp design for 25 GeV beam found to preserve emittance well by </a:t>
                </a:r>
                <a:r>
                  <a:rPr lang="en-US" dirty="0" err="1"/>
                  <a:t>Yujian</a:t>
                </a:r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C7621-78CD-4794-2A32-BE3E73A35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50863" y="2336800"/>
                <a:ext cx="22345713" cy="11115675"/>
              </a:xfrm>
              <a:blipFill>
                <a:blip r:embed="rId2"/>
                <a:stretch>
                  <a:fillRect l="-1064" t="-384"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7804C25-1F24-B2A9-6B2D-1D3C66EA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3" y="7644385"/>
            <a:ext cx="24111627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52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C294-6530-94F4-57C1-78083A64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90" y="198467"/>
            <a:ext cx="19583698" cy="1506067"/>
          </a:xfrm>
        </p:spPr>
        <p:txBody>
          <a:bodyPr>
            <a:noAutofit/>
          </a:bodyPr>
          <a:lstStyle/>
          <a:p>
            <a:r>
              <a:rPr lang="en-US" sz="6600" dirty="0"/>
              <a:t>Fully self-consistent QPAD simulation of 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1C1F0-3277-DE42-7E8D-D5B950A9B5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2336800"/>
            <a:ext cx="12817665" cy="11115675"/>
          </a:xfrm>
        </p:spPr>
        <p:txBody>
          <a:bodyPr/>
          <a:lstStyle/>
          <a:p>
            <a:r>
              <a:rPr lang="en-US" dirty="0" err="1"/>
              <a:t>QuickPIC</a:t>
            </a:r>
            <a:r>
              <a:rPr lang="en-US" dirty="0"/>
              <a:t> with Azimuthal Decomposition (QPAD) written by Fei Li allows us to simulate LC parameters.</a:t>
            </a:r>
          </a:p>
          <a:p>
            <a:r>
              <a:rPr lang="en-US" dirty="0"/>
              <a:t>We use the adiabatic ramps discussed with lithium plasma using beam parameters similar to An et al. (2017) but with a narrow driver (overfocused regime - 26x smaller spot size) and an offset witness beam</a:t>
            </a:r>
          </a:p>
          <a:p>
            <a:r>
              <a:rPr lang="en-US" dirty="0"/>
              <a:t>We use up to m=5 azimuthal modes and a transverse resolution of 10.3 nm.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A2D99-6B95-328C-A699-54A48577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146" y="5466576"/>
            <a:ext cx="9983302" cy="5494217"/>
          </a:xfrm>
          <a:prstGeom prst="rect">
            <a:avLst/>
          </a:prstGeom>
        </p:spPr>
      </p:pic>
      <p:pic>
        <p:nvPicPr>
          <p:cNvPr id="4" name="qpad-5.png" descr="qpad-5.png">
            <a:extLst>
              <a:ext uri="{FF2B5EF4-FFF2-40B4-BE49-F238E27FC236}">
                <a16:creationId xmlns:a16="http://schemas.microsoft.com/office/drawing/2014/main" id="{3248CEDF-0BEF-D49A-FD90-19D033E6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455"/>
          <a:stretch>
            <a:fillRect/>
          </a:stretch>
        </p:blipFill>
        <p:spPr>
          <a:xfrm>
            <a:off x="16294608" y="2755207"/>
            <a:ext cx="5614416" cy="1748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679FA-D653-8173-20F7-D6CD1891A2C5}"/>
              </a:ext>
            </a:extLst>
          </p:cNvPr>
          <p:cNvSpPr txBox="1"/>
          <p:nvPr/>
        </p:nvSpPr>
        <p:spPr>
          <a:xfrm>
            <a:off x="16294608" y="13140844"/>
            <a:ext cx="808939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F. Li et al., Comp. Phys. </a:t>
            </a:r>
            <a:r>
              <a:rPr lang="en-US" sz="2800" dirty="0" err="1"/>
              <a:t>Commun</a:t>
            </a:r>
            <a:r>
              <a:rPr lang="en-US" sz="2800" dirty="0"/>
              <a:t>., 107784 (2022)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201189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981</Words>
  <Application>Microsoft Office PowerPoint</Application>
  <PresentationFormat>Custom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CMU Serif</vt:lpstr>
      <vt:lpstr>Gill Sans</vt:lpstr>
      <vt:lpstr>Helvetica Neue</vt:lpstr>
      <vt:lpstr>White</vt:lpstr>
      <vt:lpstr>Berlin</vt:lpstr>
      <vt:lpstr>Witness beam realignment in plasma wakefield accelerators in the linear collider regime</vt:lpstr>
      <vt:lpstr>Linear collider (LC) regime</vt:lpstr>
      <vt:lpstr>Ion motion in PWFA-LC</vt:lpstr>
      <vt:lpstr>Misaligned witness beams</vt:lpstr>
      <vt:lpstr>Drive beam induced ion motion</vt:lpstr>
      <vt:lpstr>Realignment of the witness beam</vt:lpstr>
      <vt:lpstr>Drive beam spot size</vt:lpstr>
      <vt:lpstr>Adiabatic density ramp design</vt:lpstr>
      <vt:lpstr>Fully self-consistent QPAD simulation of LC</vt:lpstr>
      <vt:lpstr>Simulation results (preliminary)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Hildebrand</dc:creator>
  <cp:lastModifiedBy>Lance Hildebrand</cp:lastModifiedBy>
  <cp:revision>23</cp:revision>
  <dcterms:modified xsi:type="dcterms:W3CDTF">2022-11-10T05:14:02Z</dcterms:modified>
</cp:coreProperties>
</file>