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7" r:id="rId5"/>
    <p:sldId id="260" r:id="rId6"/>
    <p:sldId id="261" r:id="rId7"/>
    <p:sldId id="259" r:id="rId8"/>
    <p:sldId id="262" r:id="rId9"/>
    <p:sldId id="263" r:id="rId10"/>
    <p:sldId id="264" r:id="rId11"/>
    <p:sldId id="268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B7D2D-E150-49E2-9160-97EF1646D7A6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B0383-4278-4A55-A537-7D7C713B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4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Nathan’s talk WG5: S8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6B17-C461-DF4B-A3A7-AF2E9345DA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5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2EEF-78EE-6144-64D2-5289ED03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02DD1-98DF-8F0C-5F24-989A48745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8BB24-9388-1E1D-B482-761B8CA8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E4E76-88F0-7E11-BE89-73DF9220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607CD-80B1-8E05-AC89-8F54DF90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7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3440-7AB1-7BF9-B5FC-BA6BCBA3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D2371-569E-E607-D4FF-439AB00E8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F606E-0E04-BCCF-6D64-206A077B1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24B48-FC1A-FA7F-1842-DD29DD36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86B9-EABE-8170-7462-47C151CF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2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1B12C5-803C-58A8-4D56-0B90E6145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4FD46-7599-DE54-BC8E-9D5F39B4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14626-3CCF-2D90-9C58-D467DBBA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FD0D0-94AE-6034-D88C-4729761E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D29CF-AF7F-77B2-E409-4E53D914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3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0125-1141-D853-02C2-AC5EA25D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A99C4-411F-E477-D9F0-839A2AC0A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1BC18-8576-D375-FE51-A1E17F3A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37EEE-2D20-1619-02BA-1530D098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0ECE0-1C7F-34C7-2906-6A02F474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4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6D453-2304-D3A7-0D03-12BB0049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DCD7A-4774-5F2D-7AC2-2C3F1B76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0C405-3032-E0B0-6CAA-1DEFA449E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E7F3F-78A1-DB4A-79D3-CBB841A2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6F19-E5C6-E5E2-6E2B-BDE74E0B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9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4B36-AE35-3F7C-1501-590B87FC8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936EB-DB45-05C8-626D-499AA16FE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23A58-32E7-D76C-6D09-C090B2E05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B2683-5E15-48D6-77A3-B47260A7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9C0D8-9C84-0074-792D-24A545524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5E049-C7E8-3D76-8FCD-717E602EA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A5A8-1A74-BBB6-FF0E-AD5B0303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61AF6-1EDE-BCB7-DB53-7FF71CE7F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E5EB-7334-9E57-1FCC-6B83E9ED5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657800-5094-10EA-CC5F-B56FA9A11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1EDBD-3EA0-8E18-8947-A53B0B81A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FE79FD-3A02-149F-32E3-53A58A2C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651E7D-297C-EFDB-CCC0-B0E3F3FA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6DCBC-67A3-123A-349A-C274EF26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0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8FFCF-EE57-10E7-F6FA-1B6C31E60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D4590-E962-B3F1-7224-C4B711DF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42E5A-4743-FDE6-C65E-7C3C659D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72D9F-542B-79BF-A51E-440A15A0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8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C6013-C6FA-5243-F4FE-78BBE5B3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3DF560-87FD-EC8D-BE40-4409375A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BC0AD-8B96-AF5D-19E1-95B603E2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4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49B0D-84AB-C033-F97F-87926B86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7BC83-9996-9310-3068-5B8768808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9836F-D6AD-AF92-2C52-28FF3FD59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ECD90-302A-31F6-B51E-1DF666D1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6DAA8-DD9E-523D-79CA-C1CB3FD9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8E071-03BC-045E-9044-22F8D84D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2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F724-B54B-CF5C-D86B-0E04BEB3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4C723-F9B8-114D-F9E1-97846E4BC8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8E4C-6219-AFED-F0FF-210CA8AA3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FA1F5-D9C1-8595-1946-C810FC99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91507-87EF-2259-0978-2275206B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55C0C-04A7-F808-05BD-3A3C6F9A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7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D64221-FEA1-85A5-6411-F0219C50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68B1A-B6B4-7740-0C21-50D78FF8A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AE272-1A89-C64B-6786-951B2DD6A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71C34-9189-4A6E-A695-7F7755E7061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3AE96-1F18-FA4D-CDBA-2D4581A3F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2DAF9-E929-8416-1739-8A11799CA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A0928-C88F-43AC-B91F-6A38A619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27.png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8280-F7F7-C9D0-E759-D0FBDBD32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082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Observation of Skewed Electromagnetic </a:t>
            </a:r>
            <a:r>
              <a:rPr lang="en-US" dirty="0" err="1"/>
              <a:t>Wakefields</a:t>
            </a:r>
            <a:r>
              <a:rPr lang="en-US" dirty="0"/>
              <a:t> in an Asymmetric Structure Driven by Flat Electron Bunches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94DC3-C249-F2C9-C762-80D8E2934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560" y="4528028"/>
            <a:ext cx="11580879" cy="165576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W. Lynn, G. </a:t>
            </a:r>
            <a:r>
              <a:rPr lang="en-US" sz="2400" dirty="0" err="1"/>
              <a:t>Andonian</a:t>
            </a:r>
            <a:r>
              <a:rPr lang="en-US" sz="2400" dirty="0"/>
              <a:t>, N. </a:t>
            </a:r>
            <a:r>
              <a:rPr lang="en-US" sz="2400" dirty="0" err="1"/>
              <a:t>Majernik</a:t>
            </a:r>
            <a:r>
              <a:rPr lang="en-US" sz="2400" dirty="0"/>
              <a:t>, S. </a:t>
            </a:r>
            <a:r>
              <a:rPr lang="en-US" sz="2400" dirty="0" err="1"/>
              <a:t>O’Tool</a:t>
            </a:r>
            <a:r>
              <a:rPr lang="en-US" sz="2400" dirty="0"/>
              <a:t>, J. Rosenzweig | UCLA</a:t>
            </a:r>
          </a:p>
          <a:p>
            <a:pPr algn="ctr"/>
            <a:r>
              <a:rPr lang="en-US" sz="2400" dirty="0"/>
              <a:t>S. Doran, H.</a:t>
            </a:r>
            <a:r>
              <a:rPr lang="en-US" dirty="0"/>
              <a:t> </a:t>
            </a:r>
            <a:r>
              <a:rPr lang="en-US" dirty="0" err="1"/>
              <a:t>Gwanghui</a:t>
            </a:r>
            <a:r>
              <a:rPr lang="en-US" dirty="0"/>
              <a:t>,</a:t>
            </a:r>
            <a:r>
              <a:rPr lang="en-US" sz="2400" dirty="0"/>
              <a:t> J. Power, C. Whiteford, E. </a:t>
            </a:r>
            <a:r>
              <a:rPr lang="en-US" sz="2400" dirty="0">
                <a:effectLst/>
              </a:rPr>
              <a:t>Wisniewski | Argonne National Laboratory</a:t>
            </a:r>
          </a:p>
          <a:p>
            <a:pPr algn="ctr"/>
            <a:r>
              <a:rPr lang="en-US" sz="2400" dirty="0"/>
              <a:t>P. Piot, T. Xu | Northern Illinois University</a:t>
            </a:r>
          </a:p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2DFA495-E91C-2740-05B2-73787A639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2417994" cy="78680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593B607-1047-255E-64DE-E54FD72E1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9330" y="-234834"/>
            <a:ext cx="3611526" cy="1420928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DA3F76-4E27-7797-BC7C-742BE7850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6811"/>
            <a:ext cx="3819849" cy="6411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C1A161-7190-3BDF-5A38-2561DAF8A86C}"/>
              </a:ext>
            </a:extLst>
          </p:cNvPr>
          <p:cNvGrpSpPr>
            <a:grpSpLocks noChangeAspect="1"/>
          </p:cNvGrpSpPr>
          <p:nvPr/>
        </p:nvGrpSpPr>
        <p:grpSpPr>
          <a:xfrm>
            <a:off x="10228521" y="5468566"/>
            <a:ext cx="1963479" cy="1389434"/>
            <a:chOff x="15894729" y="5287089"/>
            <a:chExt cx="3682399" cy="286190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8E9124-314C-41A1-812C-9E4217B88CB6}"/>
                </a:ext>
              </a:extLst>
            </p:cNvPr>
            <p:cNvSpPr/>
            <p:nvPr/>
          </p:nvSpPr>
          <p:spPr>
            <a:xfrm>
              <a:off x="15894729" y="5287089"/>
              <a:ext cx="3682399" cy="28619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CDD93CD6-C70A-48EC-20EB-AAE9A77A3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8840" y="5459470"/>
              <a:ext cx="3286029" cy="2621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098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3A2F-BE8E-68EB-8CD8-47517A58C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1FB988-48A1-0A80-7F87-BEE707B41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79" y="2455926"/>
            <a:ext cx="6711470" cy="4402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3E1A76-F460-CC98-A9A5-9618E24F8E9F}"/>
              </a:ext>
            </a:extLst>
          </p:cNvPr>
          <p:cNvSpPr txBox="1"/>
          <p:nvPr/>
        </p:nvSpPr>
        <p:spPr>
          <a:xfrm>
            <a:off x="0" y="3199143"/>
            <a:ext cx="74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Tilt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2A7B0B-0F89-28AA-E9D7-F3BBFA35B4B6}"/>
              </a:ext>
            </a:extLst>
          </p:cNvPr>
          <p:cNvSpPr txBox="1"/>
          <p:nvPr/>
        </p:nvSpPr>
        <p:spPr>
          <a:xfrm>
            <a:off x="21265" y="4861366"/>
            <a:ext cx="74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Tilt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682F0-5174-CD2C-FD78-A2E112DDAE00}"/>
              </a:ext>
            </a:extLst>
          </p:cNvPr>
          <p:cNvSpPr txBox="1"/>
          <p:nvPr/>
        </p:nvSpPr>
        <p:spPr>
          <a:xfrm>
            <a:off x="1888032" y="1880817"/>
            <a:ext cx="142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structure location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2AD986-0538-1319-731C-F0BBB3C2A4FF}"/>
              </a:ext>
            </a:extLst>
          </p:cNvPr>
          <p:cNvSpPr txBox="1"/>
          <p:nvPr/>
        </p:nvSpPr>
        <p:spPr>
          <a:xfrm>
            <a:off x="5239469" y="1603818"/>
            <a:ext cx="1450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drift with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84BA9D-9B15-715A-2EAD-F0F5EB881668}"/>
              </a:ext>
            </a:extLst>
          </p:cNvPr>
          <p:cNvSpPr txBox="1"/>
          <p:nvPr/>
        </p:nvSpPr>
        <p:spPr>
          <a:xfrm>
            <a:off x="3599266" y="1603818"/>
            <a:ext cx="1450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drift without Structure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93D60E-5455-B88B-2E64-476AE280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539" y="49762"/>
            <a:ext cx="5275073" cy="26083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919113-0942-E190-6C38-E6FD1C990A95}"/>
              </a:ext>
            </a:extLst>
          </p:cNvPr>
          <p:cNvSpPr txBox="1"/>
          <p:nvPr/>
        </p:nvSpPr>
        <p:spPr>
          <a:xfrm>
            <a:off x="7842674" y="3518012"/>
            <a:ext cx="270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Single Slab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9CCEB7F-57AF-FBC7-6C0C-AAE570B2EE2E}"/>
              </a:ext>
            </a:extLst>
          </p:cNvPr>
          <p:cNvSpPr/>
          <p:nvPr/>
        </p:nvSpPr>
        <p:spPr>
          <a:xfrm rot="10800000">
            <a:off x="6973129" y="3643750"/>
            <a:ext cx="869545" cy="38329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DC2B2-0922-8BDA-E58C-A8B01B278B84}"/>
              </a:ext>
            </a:extLst>
          </p:cNvPr>
          <p:cNvSpPr txBox="1"/>
          <p:nvPr/>
        </p:nvSpPr>
        <p:spPr>
          <a:xfrm>
            <a:off x="8294615" y="2933237"/>
            <a:ext cx="270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Double Slab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5CB77E4-9FB5-7F42-BBCA-40FCAB67A82E}"/>
              </a:ext>
            </a:extLst>
          </p:cNvPr>
          <p:cNvSpPr/>
          <p:nvPr/>
        </p:nvSpPr>
        <p:spPr>
          <a:xfrm rot="16200000">
            <a:off x="9228945" y="2484567"/>
            <a:ext cx="639147" cy="4030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C14E5B-8946-5255-F798-DF89ECD38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44" y="4097860"/>
            <a:ext cx="2816563" cy="26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2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167F-647E-FA28-9715-CDC9A0C6F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418" y="-136193"/>
            <a:ext cx="4837372" cy="1274313"/>
          </a:xfrm>
        </p:spPr>
        <p:txBody>
          <a:bodyPr>
            <a:normAutofit/>
          </a:bodyPr>
          <a:lstStyle/>
          <a:p>
            <a:r>
              <a:rPr lang="en-US" dirty="0"/>
              <a:t>Wakefield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CE165-B375-9BA8-0B1D-A8C6E85BB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0" y="823975"/>
            <a:ext cx="2347909" cy="1878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2F433-E2EF-38A8-3C92-333323728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" y="3308144"/>
            <a:ext cx="2347909" cy="1878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336C90-C03F-5039-8ACE-7D7CA32E7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411" y="3306384"/>
            <a:ext cx="2347909" cy="1878327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:a16="http://schemas.microsoft.com/office/drawing/2014/main" id="{6D939051-FD9E-EE17-29B3-A374AA3F1A97}"/>
              </a:ext>
            </a:extLst>
          </p:cNvPr>
          <p:cNvSpPr/>
          <p:nvPr/>
        </p:nvSpPr>
        <p:spPr>
          <a:xfrm rot="5400000">
            <a:off x="5484113" y="3469365"/>
            <a:ext cx="1348586" cy="157182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EA52CF-7BE9-0104-FDD8-58E2050E0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542" y="3076613"/>
            <a:ext cx="2347909" cy="2341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F66F88-6BBD-DCD3-1D34-A99906660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541" y="592444"/>
            <a:ext cx="2347909" cy="2341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E6C99-5245-0D49-88EC-20526FE9D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9455" y="592444"/>
            <a:ext cx="2347909" cy="2341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904CE7-65ED-8DFC-DA95-53378E308C37}"/>
              </a:ext>
            </a:extLst>
          </p:cNvPr>
          <p:cNvSpPr txBox="1"/>
          <p:nvPr/>
        </p:nvSpPr>
        <p:spPr>
          <a:xfrm>
            <a:off x="10757391" y="3316112"/>
            <a:ext cx="72695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𝜖</a:t>
            </a:r>
            <a:r>
              <a:rPr lang="en-US" sz="1600" b="0" i="0" baseline="-2500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fit</a:t>
            </a:r>
            <a:endParaRPr lang="en-US" sz="1600" baseline="-25000" dirty="0">
              <a:latin typeface="Time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90117C-C36B-CB7A-B087-4F5E3E54FF3D}"/>
              </a:ext>
            </a:extLst>
          </p:cNvPr>
          <p:cNvSpPr txBox="1"/>
          <p:nvPr/>
        </p:nvSpPr>
        <p:spPr>
          <a:xfrm>
            <a:off x="10463449" y="4081047"/>
            <a:ext cx="131483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Parameter vector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15BC6C-09BF-1384-14B2-A255E95CD3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7527" y="5093515"/>
            <a:ext cx="2213256" cy="17706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76357B-4F66-9E89-F9FD-4FBFECB76934}"/>
              </a:ext>
            </a:extLst>
          </p:cNvPr>
          <p:cNvSpPr txBox="1"/>
          <p:nvPr/>
        </p:nvSpPr>
        <p:spPr>
          <a:xfrm>
            <a:off x="-32727" y="3302286"/>
            <a:ext cx="1990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Without-structure screen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F4868E-2343-A0D9-D5F0-EED4BFBA708B}"/>
              </a:ext>
            </a:extLst>
          </p:cNvPr>
          <p:cNvSpPr txBox="1"/>
          <p:nvPr/>
        </p:nvSpPr>
        <p:spPr>
          <a:xfrm>
            <a:off x="-21300" y="801644"/>
            <a:ext cx="1881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With-structure </a:t>
            </a:r>
          </a:p>
          <a:p>
            <a:r>
              <a:rPr lang="en-US" sz="16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screen image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0F5AD3-C0FB-3CA5-5BF5-0082CEEB6BDE}"/>
              </a:ext>
            </a:extLst>
          </p:cNvPr>
          <p:cNvSpPr txBox="1"/>
          <p:nvPr/>
        </p:nvSpPr>
        <p:spPr>
          <a:xfrm>
            <a:off x="2361593" y="3272669"/>
            <a:ext cx="136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Particles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08BF1B-15F9-C202-A7B5-5A51AE3D8562}"/>
              </a:ext>
            </a:extLst>
          </p:cNvPr>
          <p:cNvSpPr txBox="1"/>
          <p:nvPr/>
        </p:nvSpPr>
        <p:spPr>
          <a:xfrm>
            <a:off x="5281546" y="3954918"/>
            <a:ext cx="123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Particle transform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EBC565-2CF0-1B28-256B-AE2B07BE83BD}"/>
              </a:ext>
            </a:extLst>
          </p:cNvPr>
          <p:cNvSpPr txBox="1"/>
          <p:nvPr/>
        </p:nvSpPr>
        <p:spPr>
          <a:xfrm>
            <a:off x="7310750" y="4801565"/>
            <a:ext cx="1699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Binned test population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CD5A1-566B-994B-78F0-BA0EEFA3999F}"/>
              </a:ext>
            </a:extLst>
          </p:cNvPr>
          <p:cNvSpPr txBox="1"/>
          <p:nvPr/>
        </p:nvSpPr>
        <p:spPr>
          <a:xfrm>
            <a:off x="7301762" y="2341087"/>
            <a:ext cx="206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Binned with-structure population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008039-1907-8F97-A182-131B73BDD799}"/>
              </a:ext>
            </a:extLst>
          </p:cNvPr>
          <p:cNvSpPr txBox="1"/>
          <p:nvPr/>
        </p:nvSpPr>
        <p:spPr>
          <a:xfrm>
            <a:off x="9849455" y="327203"/>
            <a:ext cx="1448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Binwise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errors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78D032-4BAE-7D7B-10AC-5F05032812F7}"/>
              </a:ext>
            </a:extLst>
          </p:cNvPr>
          <p:cNvSpPr txBox="1"/>
          <p:nvPr/>
        </p:nvSpPr>
        <p:spPr>
          <a:xfrm>
            <a:off x="9945814" y="5068189"/>
            <a:ext cx="1760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Reconstructed </a:t>
            </a:r>
            <a:r>
              <a:rPr lang="en-US" sz="1600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wakefield</a:t>
            </a:r>
            <a:endParaRPr lang="en-US" sz="1600" dirty="0">
              <a:solidFill>
                <a:schemeClr val="bg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8E7BE5-A32F-F884-D184-E1B4060E342C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2363819" y="1763138"/>
            <a:ext cx="4905722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AE20CB-6F8B-E6C7-32A0-2E52A0D2008F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2363819" y="4245548"/>
            <a:ext cx="244592" cy="17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670203-F7EC-B1E6-D348-CEC66BD6A0B5}"/>
              </a:ext>
            </a:extLst>
          </p:cNvPr>
          <p:cNvCxnSpPr>
            <a:cxnSpLocks/>
          </p:cNvCxnSpPr>
          <p:nvPr/>
        </p:nvCxnSpPr>
        <p:spPr>
          <a:xfrm>
            <a:off x="4952624" y="3849197"/>
            <a:ext cx="4296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55B3A7-396B-8E43-8B42-083AB827158A}"/>
              </a:ext>
            </a:extLst>
          </p:cNvPr>
          <p:cNvCxnSpPr>
            <a:cxnSpLocks/>
          </p:cNvCxnSpPr>
          <p:nvPr/>
        </p:nvCxnSpPr>
        <p:spPr>
          <a:xfrm flipV="1">
            <a:off x="6954044" y="4247307"/>
            <a:ext cx="325226" cy="79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045D659-7737-113F-90AF-8CEAB9DB5A7B}"/>
              </a:ext>
            </a:extLst>
          </p:cNvPr>
          <p:cNvCxnSpPr>
            <a:cxnSpLocks/>
          </p:cNvCxnSpPr>
          <p:nvPr/>
        </p:nvCxnSpPr>
        <p:spPr>
          <a:xfrm flipV="1">
            <a:off x="9569192" y="1098181"/>
            <a:ext cx="325226" cy="79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1ABF591-3704-630D-E617-45A90ADA229A}"/>
              </a:ext>
            </a:extLst>
          </p:cNvPr>
          <p:cNvCxnSpPr>
            <a:cxnSpLocks/>
          </p:cNvCxnSpPr>
          <p:nvPr/>
        </p:nvCxnSpPr>
        <p:spPr>
          <a:xfrm>
            <a:off x="11120865" y="4665822"/>
            <a:ext cx="0" cy="3282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501056C-4DCD-EDC8-B615-6D13E00EBE6C}"/>
              </a:ext>
            </a:extLst>
          </p:cNvPr>
          <p:cNvCxnSpPr>
            <a:cxnSpLocks/>
          </p:cNvCxnSpPr>
          <p:nvPr/>
        </p:nvCxnSpPr>
        <p:spPr>
          <a:xfrm>
            <a:off x="11129500" y="3722419"/>
            <a:ext cx="0" cy="3282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22658D-32C4-8103-3775-C6323D8C984E}"/>
              </a:ext>
            </a:extLst>
          </p:cNvPr>
          <p:cNvCxnSpPr>
            <a:cxnSpLocks/>
          </p:cNvCxnSpPr>
          <p:nvPr/>
        </p:nvCxnSpPr>
        <p:spPr>
          <a:xfrm>
            <a:off x="11120865" y="2933831"/>
            <a:ext cx="0" cy="3282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2F4A7E-A7D7-E6A5-19FE-1F5A65522524}"/>
              </a:ext>
            </a:extLst>
          </p:cNvPr>
          <p:cNvCxnSpPr>
            <a:cxnSpLocks/>
          </p:cNvCxnSpPr>
          <p:nvPr/>
        </p:nvCxnSpPr>
        <p:spPr>
          <a:xfrm>
            <a:off x="9560940" y="3580982"/>
            <a:ext cx="6433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CFC9FB8-C611-8794-39ED-EE221640F1AB}"/>
              </a:ext>
            </a:extLst>
          </p:cNvPr>
          <p:cNvCxnSpPr>
            <a:cxnSpLocks/>
          </p:cNvCxnSpPr>
          <p:nvPr/>
        </p:nvCxnSpPr>
        <p:spPr>
          <a:xfrm flipV="1">
            <a:off x="10174040" y="2925862"/>
            <a:ext cx="0" cy="6272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9273735-49A1-163B-A68B-0D9B211F4817}"/>
              </a:ext>
            </a:extLst>
          </p:cNvPr>
          <p:cNvCxnSpPr>
            <a:cxnSpLocks/>
          </p:cNvCxnSpPr>
          <p:nvPr/>
        </p:nvCxnSpPr>
        <p:spPr>
          <a:xfrm>
            <a:off x="9733942" y="4381122"/>
            <a:ext cx="7132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D5A1C45-42C0-6CE0-E1D1-A937A00D4C60}"/>
              </a:ext>
            </a:extLst>
          </p:cNvPr>
          <p:cNvCxnSpPr>
            <a:cxnSpLocks/>
          </p:cNvCxnSpPr>
          <p:nvPr/>
        </p:nvCxnSpPr>
        <p:spPr>
          <a:xfrm>
            <a:off x="9756540" y="4373434"/>
            <a:ext cx="12769" cy="14034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C84E05B-27BF-8DE3-15CE-D3235F2471C9}"/>
              </a:ext>
            </a:extLst>
          </p:cNvPr>
          <p:cNvCxnSpPr>
            <a:cxnSpLocks/>
          </p:cNvCxnSpPr>
          <p:nvPr/>
        </p:nvCxnSpPr>
        <p:spPr>
          <a:xfrm flipV="1">
            <a:off x="5163879" y="5776869"/>
            <a:ext cx="4605430" cy="1902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FFBA1E2-095E-37E3-3F62-0135E27F6D87}"/>
              </a:ext>
            </a:extLst>
          </p:cNvPr>
          <p:cNvCxnSpPr>
            <a:cxnSpLocks/>
          </p:cNvCxnSpPr>
          <p:nvPr/>
        </p:nvCxnSpPr>
        <p:spPr>
          <a:xfrm>
            <a:off x="5163879" y="4480738"/>
            <a:ext cx="0" cy="13056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11DADDB-4DB6-6FBD-7F14-D5D9070E7D96}"/>
              </a:ext>
            </a:extLst>
          </p:cNvPr>
          <p:cNvCxnSpPr>
            <a:cxnSpLocks/>
          </p:cNvCxnSpPr>
          <p:nvPr/>
        </p:nvCxnSpPr>
        <p:spPr>
          <a:xfrm flipV="1">
            <a:off x="5139794" y="4480738"/>
            <a:ext cx="246888" cy="17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AE763E-86E7-0A5F-31B4-D7C3251F5984}"/>
                  </a:ext>
                </a:extLst>
              </p:cNvPr>
              <p:cNvSpPr txBox="1"/>
              <p:nvPr/>
            </p:nvSpPr>
            <p:spPr>
              <a:xfrm>
                <a:off x="2311408" y="5883042"/>
                <a:ext cx="290830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0.31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0.24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AE763E-86E7-0A5F-31B4-D7C3251F5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408" y="5883042"/>
                <a:ext cx="2908306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BAB2A68-B032-A1EF-0C20-C33D57465133}"/>
              </a:ext>
            </a:extLst>
          </p:cNvPr>
          <p:cNvSpPr txBox="1"/>
          <p:nvPr/>
        </p:nvSpPr>
        <p:spPr>
          <a:xfrm>
            <a:off x="843851" y="5909966"/>
            <a:ext cx="271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Skew and normal quadrupole coefficients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182B1F-58DD-6D66-F8BD-ADD3BA4832EC}"/>
              </a:ext>
            </a:extLst>
          </p:cNvPr>
          <p:cNvSpPr/>
          <p:nvPr/>
        </p:nvSpPr>
        <p:spPr>
          <a:xfrm>
            <a:off x="843851" y="5769461"/>
            <a:ext cx="3571279" cy="8929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76C317C-1631-0EE2-9A15-B6A67B93B71B}"/>
              </a:ext>
            </a:extLst>
          </p:cNvPr>
          <p:cNvCxnSpPr>
            <a:cxnSpLocks/>
          </p:cNvCxnSpPr>
          <p:nvPr/>
        </p:nvCxnSpPr>
        <p:spPr>
          <a:xfrm flipH="1">
            <a:off x="4563291" y="6312201"/>
            <a:ext cx="539423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971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BEF9-DCF7-C9FC-5740-2E34F5F6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D3FB-47E0-0996-9BE0-C7387B28B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to better understand DWA interaction leading to beam breakup</a:t>
            </a:r>
          </a:p>
          <a:p>
            <a:r>
              <a:rPr lang="en-US" dirty="0"/>
              <a:t>Skew wakes unexpected but interesting result</a:t>
            </a:r>
          </a:p>
          <a:p>
            <a:r>
              <a:rPr lang="en-US" dirty="0"/>
              <a:t>Novel analysis tools required</a:t>
            </a:r>
          </a:p>
          <a:p>
            <a:r>
              <a:rPr lang="en-US" dirty="0"/>
              <a:t>Submitting to journal soon</a:t>
            </a:r>
          </a:p>
          <a:p>
            <a:r>
              <a:rPr lang="en-US" dirty="0"/>
              <a:t>Thank you to everyone who worked on this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9DA2129-95B7-1811-C609-0B4D75686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1376" y="6043841"/>
            <a:ext cx="2417994" cy="78680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E08B7FF-AD5F-7EDD-9325-FCD5601D2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5245" y="5601436"/>
            <a:ext cx="3611526" cy="1420928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64EC27D-0ACD-6C19-2959-73A686CAC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6811"/>
            <a:ext cx="3819849" cy="6411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3F266A-BF10-AF2B-2372-23962FFC88CA}"/>
              </a:ext>
            </a:extLst>
          </p:cNvPr>
          <p:cNvGrpSpPr>
            <a:grpSpLocks noChangeAspect="1"/>
          </p:cNvGrpSpPr>
          <p:nvPr/>
        </p:nvGrpSpPr>
        <p:grpSpPr>
          <a:xfrm>
            <a:off x="10228521" y="5468566"/>
            <a:ext cx="1963479" cy="1389434"/>
            <a:chOff x="15894729" y="5287089"/>
            <a:chExt cx="3682399" cy="28619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FA86A5-309A-4D4A-D349-29973EEAB2BA}"/>
                </a:ext>
              </a:extLst>
            </p:cNvPr>
            <p:cNvSpPr/>
            <p:nvPr/>
          </p:nvSpPr>
          <p:spPr>
            <a:xfrm>
              <a:off x="15894729" y="5287089"/>
              <a:ext cx="3682399" cy="28619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9AD9BB94-8C7E-C637-1810-CB3031E68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8840" y="5459470"/>
              <a:ext cx="3286029" cy="2621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755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05AF-D4F4-DE25-DBD3-6F8CF5F1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526EF-5121-6F7C-15DA-250C697D7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Experimental overview/setup</a:t>
            </a:r>
          </a:p>
          <a:p>
            <a:r>
              <a:rPr lang="en-US" dirty="0"/>
              <a:t>Beam parameters and generation</a:t>
            </a:r>
          </a:p>
          <a:p>
            <a:r>
              <a:rPr lang="en-US" dirty="0"/>
              <a:t>Dielectric structure in question</a:t>
            </a:r>
          </a:p>
          <a:p>
            <a:r>
              <a:rPr lang="en-US" dirty="0"/>
              <a:t>Theoretical analysis</a:t>
            </a:r>
          </a:p>
          <a:p>
            <a:r>
              <a:rPr lang="en-US" dirty="0"/>
              <a:t>Simulations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Wakefield reconstruction</a:t>
            </a:r>
          </a:p>
          <a:p>
            <a:endParaRPr lang="en-US" dirty="0"/>
          </a:p>
        </p:txBody>
      </p:sp>
      <p:pic>
        <p:nvPicPr>
          <p:cNvPr id="5" name="Picture 4" descr="A picture containing indoor, sitting, overhead, large&#10;&#10;Description automatically generated">
            <a:extLst>
              <a:ext uri="{FF2B5EF4-FFF2-40B4-BE49-F238E27FC236}">
                <a16:creationId xmlns:a16="http://schemas.microsoft.com/office/drawing/2014/main" id="{BBBA5ED4-8C88-4A5A-A920-12D25D2ED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2663" y="1352166"/>
            <a:ext cx="5666750" cy="42500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EE9BD1-C0A8-0094-E335-33AFCC9BCA17}"/>
              </a:ext>
            </a:extLst>
          </p:cNvPr>
          <p:cNvCxnSpPr>
            <a:cxnSpLocks/>
          </p:cNvCxnSpPr>
          <p:nvPr/>
        </p:nvCxnSpPr>
        <p:spPr>
          <a:xfrm flipH="1">
            <a:off x="9675627" y="3009015"/>
            <a:ext cx="1935126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DF0DCA-007F-A377-C1CD-43D8E6A4CCFC}"/>
              </a:ext>
            </a:extLst>
          </p:cNvPr>
          <p:cNvSpPr txBox="1"/>
          <p:nvPr/>
        </p:nvSpPr>
        <p:spPr>
          <a:xfrm>
            <a:off x="11321902" y="2590432"/>
            <a:ext cx="37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e-</a:t>
            </a:r>
          </a:p>
        </p:txBody>
      </p:sp>
    </p:spTree>
    <p:extLst>
      <p:ext uri="{BB962C8B-B14F-4D97-AF65-F5344CB8AC3E}">
        <p14:creationId xmlns:p14="http://schemas.microsoft.com/office/powerpoint/2010/main" val="1461879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B82CC-11CC-6A8B-D23A-E71E19A6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6E26E-A6BB-80F1-409B-7F89C9AB1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did we do?</a:t>
            </a:r>
          </a:p>
          <a:p>
            <a:r>
              <a:rPr lang="en-US" dirty="0"/>
              <a:t>Why Dielectric Wakefield Acceleration?</a:t>
            </a:r>
          </a:p>
          <a:p>
            <a:r>
              <a:rPr lang="en-US" dirty="0"/>
              <a:t>Why flat beams?</a:t>
            </a:r>
          </a:p>
          <a:p>
            <a:r>
              <a:rPr lang="en-US" dirty="0"/>
              <a:t>Why tilt flat beams?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321D55-2FA8-1BA5-CF2C-24D1E5868053}"/>
              </a:ext>
            </a:extLst>
          </p:cNvPr>
          <p:cNvGrpSpPr/>
          <p:nvPr/>
        </p:nvGrpSpPr>
        <p:grpSpPr>
          <a:xfrm>
            <a:off x="7202555" y="1027906"/>
            <a:ext cx="4790662" cy="3304143"/>
            <a:chOff x="7185991" y="467138"/>
            <a:chExt cx="4790662" cy="33041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73A127-93E5-83E9-EB2D-B78C1F573AF8}"/>
                </a:ext>
              </a:extLst>
            </p:cNvPr>
            <p:cNvGrpSpPr/>
            <p:nvPr/>
          </p:nvGrpSpPr>
          <p:grpSpPr>
            <a:xfrm>
              <a:off x="7185991" y="467138"/>
              <a:ext cx="4790662" cy="1223551"/>
              <a:chOff x="7185991" y="467138"/>
              <a:chExt cx="4790662" cy="122355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F3E770A-EC8F-5BD3-34DA-46456D833633}"/>
                  </a:ext>
                </a:extLst>
              </p:cNvPr>
              <p:cNvSpPr/>
              <p:nvPr/>
            </p:nvSpPr>
            <p:spPr>
              <a:xfrm>
                <a:off x="7613374" y="894522"/>
                <a:ext cx="3935896" cy="796166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A6250B5-CA67-C2FA-70E2-69E709721E23}"/>
                  </a:ext>
                </a:extLst>
              </p:cNvPr>
              <p:cNvSpPr/>
              <p:nvPr/>
            </p:nvSpPr>
            <p:spPr>
              <a:xfrm>
                <a:off x="7185991" y="467139"/>
                <a:ext cx="427383" cy="12235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1150BA-2401-6616-BBF5-7520C6514774}"/>
                  </a:ext>
                </a:extLst>
              </p:cNvPr>
              <p:cNvSpPr/>
              <p:nvPr/>
            </p:nvSpPr>
            <p:spPr>
              <a:xfrm>
                <a:off x="11549270" y="467138"/>
                <a:ext cx="427383" cy="12235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B284D17-ACE4-5CCA-B993-8F5FF8812234}"/>
                  </a:ext>
                </a:extLst>
              </p:cNvPr>
              <p:cNvSpPr/>
              <p:nvPr/>
            </p:nvSpPr>
            <p:spPr>
              <a:xfrm rot="16200000">
                <a:off x="9367631" y="-1287119"/>
                <a:ext cx="427383" cy="393589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CEE075-4585-3956-F22C-898A2656479F}"/>
                </a:ext>
              </a:extLst>
            </p:cNvPr>
            <p:cNvGrpSpPr/>
            <p:nvPr/>
          </p:nvGrpSpPr>
          <p:grpSpPr>
            <a:xfrm rot="10800000">
              <a:off x="7185991" y="2547730"/>
              <a:ext cx="4790662" cy="1223551"/>
              <a:chOff x="7185991" y="467138"/>
              <a:chExt cx="4790662" cy="122355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95F8BC-B5FC-C777-C17E-43CAA6526220}"/>
                  </a:ext>
                </a:extLst>
              </p:cNvPr>
              <p:cNvSpPr/>
              <p:nvPr/>
            </p:nvSpPr>
            <p:spPr>
              <a:xfrm>
                <a:off x="7613374" y="894522"/>
                <a:ext cx="3935896" cy="796166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DEEEE1E-6C61-C63E-74F2-D047C2F98612}"/>
                  </a:ext>
                </a:extLst>
              </p:cNvPr>
              <p:cNvSpPr/>
              <p:nvPr/>
            </p:nvSpPr>
            <p:spPr>
              <a:xfrm>
                <a:off x="7185991" y="467139"/>
                <a:ext cx="427383" cy="12235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8BCC52D-35C5-A3BF-9B2F-04782C5DC5FC}"/>
                  </a:ext>
                </a:extLst>
              </p:cNvPr>
              <p:cNvSpPr/>
              <p:nvPr/>
            </p:nvSpPr>
            <p:spPr>
              <a:xfrm>
                <a:off x="11549270" y="467138"/>
                <a:ext cx="427383" cy="12235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FA60935-8F04-FB86-1E5F-49AFE9560AEF}"/>
                  </a:ext>
                </a:extLst>
              </p:cNvPr>
              <p:cNvSpPr/>
              <p:nvPr/>
            </p:nvSpPr>
            <p:spPr>
              <a:xfrm rot="16200000">
                <a:off x="9367631" y="-1287119"/>
                <a:ext cx="427383" cy="393589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495A27-A91A-3DD7-6203-DC752274A46D}"/>
                </a:ext>
              </a:extLst>
            </p:cNvPr>
            <p:cNvSpPr/>
            <p:nvPr/>
          </p:nvSpPr>
          <p:spPr>
            <a:xfrm rot="21153796">
              <a:off x="8120270" y="1977887"/>
              <a:ext cx="3041373" cy="26835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4259E1-AAC5-38F9-FBF3-DCC9CCCD03B5}"/>
              </a:ext>
            </a:extLst>
          </p:cNvPr>
          <p:cNvCxnSpPr/>
          <p:nvPr/>
        </p:nvCxnSpPr>
        <p:spPr>
          <a:xfrm flipV="1">
            <a:off x="7096539" y="1010928"/>
            <a:ext cx="0" cy="34447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DD3C92-75C9-F067-0C85-FE48CDDC3896}"/>
              </a:ext>
            </a:extLst>
          </p:cNvPr>
          <p:cNvCxnSpPr>
            <a:cxnSpLocks/>
          </p:cNvCxnSpPr>
          <p:nvPr/>
        </p:nvCxnSpPr>
        <p:spPr>
          <a:xfrm>
            <a:off x="7096539" y="4444782"/>
            <a:ext cx="5002694" cy="52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AD1578A-04DC-370C-3152-6FFDC22887FD}"/>
              </a:ext>
            </a:extLst>
          </p:cNvPr>
          <p:cNvSpPr txBox="1"/>
          <p:nvPr/>
        </p:nvSpPr>
        <p:spPr>
          <a:xfrm>
            <a:off x="9452112" y="4450008"/>
            <a:ext cx="53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432219-ED6F-9CE4-4A56-B973A7835A41}"/>
              </a:ext>
            </a:extLst>
          </p:cNvPr>
          <p:cNvSpPr txBox="1"/>
          <p:nvPr/>
        </p:nvSpPr>
        <p:spPr>
          <a:xfrm>
            <a:off x="6786770" y="2733279"/>
            <a:ext cx="18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CD6B506-CA6E-5A0B-9791-55C97B76DA7A}"/>
              </a:ext>
            </a:extLst>
          </p:cNvPr>
          <p:cNvGrpSpPr/>
          <p:nvPr/>
        </p:nvGrpSpPr>
        <p:grpSpPr>
          <a:xfrm rot="10800000">
            <a:off x="1351719" y="5148950"/>
            <a:ext cx="4790662" cy="1223551"/>
            <a:chOff x="7185991" y="467138"/>
            <a:chExt cx="4790662" cy="122355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E60BD0C-323A-B592-2008-09799DB98C35}"/>
                </a:ext>
              </a:extLst>
            </p:cNvPr>
            <p:cNvSpPr/>
            <p:nvPr/>
          </p:nvSpPr>
          <p:spPr>
            <a:xfrm>
              <a:off x="7613374" y="894522"/>
              <a:ext cx="3935896" cy="796166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EE1F5DB-8818-E3EE-7360-AF3F0122616E}"/>
                </a:ext>
              </a:extLst>
            </p:cNvPr>
            <p:cNvSpPr/>
            <p:nvPr/>
          </p:nvSpPr>
          <p:spPr>
            <a:xfrm>
              <a:off x="7185991" y="467139"/>
              <a:ext cx="427383" cy="12235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8608BA3-0744-AC45-4299-534BFDC61CA9}"/>
                </a:ext>
              </a:extLst>
            </p:cNvPr>
            <p:cNvSpPr/>
            <p:nvPr/>
          </p:nvSpPr>
          <p:spPr>
            <a:xfrm>
              <a:off x="11549270" y="467138"/>
              <a:ext cx="427383" cy="12235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73924A6-00FD-0F38-F9F9-B9927A630B1E}"/>
                </a:ext>
              </a:extLst>
            </p:cNvPr>
            <p:cNvSpPr/>
            <p:nvPr/>
          </p:nvSpPr>
          <p:spPr>
            <a:xfrm rot="16200000">
              <a:off x="9367631" y="-1287119"/>
              <a:ext cx="427383" cy="39358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F23F06A6-3632-BF6A-CA9F-8B30D423C319}"/>
              </a:ext>
            </a:extLst>
          </p:cNvPr>
          <p:cNvSpPr/>
          <p:nvPr/>
        </p:nvSpPr>
        <p:spPr>
          <a:xfrm rot="21153796">
            <a:off x="2269434" y="4566275"/>
            <a:ext cx="3041373" cy="26835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5393594-57A3-0926-FF57-2DB73168EEA1}"/>
              </a:ext>
            </a:extLst>
          </p:cNvPr>
          <p:cNvCxnSpPr>
            <a:cxnSpLocks/>
          </p:cNvCxnSpPr>
          <p:nvPr/>
        </p:nvCxnSpPr>
        <p:spPr>
          <a:xfrm flipV="1">
            <a:off x="1245703" y="4184374"/>
            <a:ext cx="0" cy="23158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2545576-050C-6902-D14E-A126A4224631}"/>
              </a:ext>
            </a:extLst>
          </p:cNvPr>
          <p:cNvCxnSpPr>
            <a:cxnSpLocks/>
          </p:cNvCxnSpPr>
          <p:nvPr/>
        </p:nvCxnSpPr>
        <p:spPr>
          <a:xfrm>
            <a:off x="1245703" y="6489380"/>
            <a:ext cx="5002694" cy="52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8DA062D-0E0F-043A-82CD-EA48D9C00213}"/>
              </a:ext>
            </a:extLst>
          </p:cNvPr>
          <p:cNvSpPr txBox="1"/>
          <p:nvPr/>
        </p:nvSpPr>
        <p:spPr>
          <a:xfrm>
            <a:off x="3601276" y="6494606"/>
            <a:ext cx="53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494C7D-3A8A-D81A-0BC9-F1FB54763901}"/>
              </a:ext>
            </a:extLst>
          </p:cNvPr>
          <p:cNvSpPr txBox="1"/>
          <p:nvPr/>
        </p:nvSpPr>
        <p:spPr>
          <a:xfrm>
            <a:off x="818320" y="5030327"/>
            <a:ext cx="18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01448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53EC-233A-7260-C717-B6CCCA312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37DF9-EC62-0CFB-B529-7CB1E31A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0460"/>
            <a:ext cx="4531242" cy="4351338"/>
          </a:xfrm>
        </p:spPr>
        <p:txBody>
          <a:bodyPr/>
          <a:lstStyle/>
          <a:p>
            <a:r>
              <a:rPr lang="en-US" dirty="0"/>
              <a:t>Main AWA beamline</a:t>
            </a:r>
          </a:p>
          <a:p>
            <a:r>
              <a:rPr lang="en-US" dirty="0"/>
              <a:t>YAG screens for transverse profile</a:t>
            </a:r>
          </a:p>
          <a:p>
            <a:r>
              <a:rPr lang="en-US" dirty="0"/>
              <a:t>Deflecting cavity and spectrometer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9F3639D-7F8A-F75F-7E4E-81831B7EC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8795" y="0"/>
            <a:ext cx="7253205" cy="444146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CC18958-687F-5E53-47A7-71A13ED77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7271"/>
            <a:ext cx="7802217" cy="32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A45E9-884E-DE43-2351-C909B2C7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F8F8F-1FA4-A335-70E8-2E12C8B3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17" y="1750289"/>
            <a:ext cx="6504447" cy="3471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E6BF95-5A9E-4F14-CDC8-89C6B114C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4483" y="970326"/>
            <a:ext cx="3810000" cy="1905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18CA73-5905-1301-8F10-9F63BE1E459A}"/>
              </a:ext>
            </a:extLst>
          </p:cNvPr>
          <p:cNvGrpSpPr/>
          <p:nvPr/>
        </p:nvGrpSpPr>
        <p:grpSpPr>
          <a:xfrm>
            <a:off x="7268817" y="725022"/>
            <a:ext cx="4618384" cy="2639808"/>
            <a:chOff x="7268816" y="1043609"/>
            <a:chExt cx="5430077" cy="267956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700FDC5-700C-9D35-EBC5-F1CA2FE1D8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6199" y="1043609"/>
              <a:ext cx="0" cy="231585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200EC7B-5954-9732-8675-78DBD0EDBB33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99" y="3348615"/>
              <a:ext cx="5002694" cy="52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89B349-7DD9-49A1-4BFD-0D8190191AF6}"/>
                </a:ext>
              </a:extLst>
            </p:cNvPr>
            <p:cNvSpPr txBox="1"/>
            <p:nvPr/>
          </p:nvSpPr>
          <p:spPr>
            <a:xfrm>
              <a:off x="10051772" y="3353841"/>
              <a:ext cx="536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074EC5-5CA5-5883-7286-1FB31C68D6DB}"/>
                </a:ext>
              </a:extLst>
            </p:cNvPr>
            <p:cNvSpPr txBox="1"/>
            <p:nvPr/>
          </p:nvSpPr>
          <p:spPr>
            <a:xfrm>
              <a:off x="7268816" y="1889562"/>
              <a:ext cx="185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462B21-9613-8F07-C07A-03E59F1B4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4483" y="3957789"/>
            <a:ext cx="3810000" cy="1905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738763E-2CE5-54A8-5D21-F82D4B714258}"/>
              </a:ext>
            </a:extLst>
          </p:cNvPr>
          <p:cNvGrpSpPr/>
          <p:nvPr/>
        </p:nvGrpSpPr>
        <p:grpSpPr>
          <a:xfrm>
            <a:off x="7268817" y="3723173"/>
            <a:ext cx="4618384" cy="2639808"/>
            <a:chOff x="7268816" y="1043609"/>
            <a:chExt cx="5430077" cy="267956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44D08E1-D045-E516-8B6A-11CED25629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6199" y="1043609"/>
              <a:ext cx="0" cy="231585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DC2170-B573-0A1C-CBC7-CB3C4CB9C69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99" y="3348615"/>
              <a:ext cx="5002694" cy="52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D7F3FD-9137-E638-608E-A4D71B861275}"/>
                </a:ext>
              </a:extLst>
            </p:cNvPr>
            <p:cNvSpPr txBox="1"/>
            <p:nvPr/>
          </p:nvSpPr>
          <p:spPr>
            <a:xfrm>
              <a:off x="10051772" y="3353841"/>
              <a:ext cx="536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F8D948-141C-F22E-F215-0A3909C3E934}"/>
                </a:ext>
              </a:extLst>
            </p:cNvPr>
            <p:cNvSpPr txBox="1"/>
            <p:nvPr/>
          </p:nvSpPr>
          <p:spPr>
            <a:xfrm>
              <a:off x="7268816" y="1889562"/>
              <a:ext cx="185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3CD5A7F-5764-6EB6-3355-9FAE216278DF}"/>
              </a:ext>
            </a:extLst>
          </p:cNvPr>
          <p:cNvSpPr txBox="1"/>
          <p:nvPr/>
        </p:nvSpPr>
        <p:spPr>
          <a:xfrm>
            <a:off x="8239543" y="535399"/>
            <a:ext cx="311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YAG image of beam with tilt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CEF8F9-AA3F-E7A1-9B90-65F2297D5712}"/>
              </a:ext>
            </a:extLst>
          </p:cNvPr>
          <p:cNvSpPr txBox="1"/>
          <p:nvPr/>
        </p:nvSpPr>
        <p:spPr>
          <a:xfrm>
            <a:off x="8172665" y="3449579"/>
            <a:ext cx="311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YAG image of beam with tilt 2</a:t>
            </a:r>
          </a:p>
        </p:txBody>
      </p:sp>
    </p:spTree>
    <p:extLst>
      <p:ext uri="{BB962C8B-B14F-4D97-AF65-F5344CB8AC3E}">
        <p14:creationId xmlns:p14="http://schemas.microsoft.com/office/powerpoint/2010/main" val="2021122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867F-2A36-C3C7-26F0-3C27145E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to Flat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BD828-82EB-398D-0ABC-89EFDDFA3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Flat beam generated with round-to-flat transformer</a:t>
            </a:r>
          </a:p>
          <a:p>
            <a:r>
              <a:rPr lang="en-US" dirty="0"/>
              <a:t>Tilt angles generated by tweaking transformer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07D811-547D-568E-DD68-D336C0FCF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9887"/>
            <a:ext cx="8922488" cy="362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24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2418-4BB8-68E0-90D7-B31DA6D7E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Dielectric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1AD8D-A7F4-8C09-24C5-CF7D375E0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5x15x0.5cm slabs of alumina</a:t>
            </a:r>
          </a:p>
          <a:p>
            <a:r>
              <a:rPr lang="en-US" dirty="0"/>
              <a:t>Sputtered copper on exterior face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4FE6D-3C2B-9095-0F8C-C338BAE90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4642" y="776357"/>
            <a:ext cx="5574748" cy="4181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5B086B-FD2D-4CBF-B0E1-7E92FECA9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3" y="2809857"/>
            <a:ext cx="3329609" cy="3938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455FB-0B11-409B-AD16-63A260C6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062" y="3261676"/>
            <a:ext cx="4502423" cy="33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2C622-26C4-C621-648C-CA8EBA38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Analytical model for upper bound of transverse forces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5CE658-600C-8D20-8169-37148C325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33" y="5501595"/>
            <a:ext cx="4623944" cy="8450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646026-1CE7-538B-C1B0-A41F62905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895" y="5560011"/>
            <a:ext cx="4695084" cy="72818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F35C488-DD3C-5A63-7F93-F8E4B004157A}"/>
              </a:ext>
            </a:extLst>
          </p:cNvPr>
          <p:cNvGrpSpPr/>
          <p:nvPr/>
        </p:nvGrpSpPr>
        <p:grpSpPr>
          <a:xfrm>
            <a:off x="1217081" y="1651701"/>
            <a:ext cx="9239102" cy="3859840"/>
            <a:chOff x="2401447" y="1629574"/>
            <a:chExt cx="9239102" cy="385984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AE08139-DC02-E8B1-6CB6-A933A4932C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67295" y="1629574"/>
              <a:ext cx="9073254" cy="3598851"/>
              <a:chOff x="3984883" y="1747524"/>
              <a:chExt cx="8964101" cy="3555556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5CD3065-FBC7-A6E0-C0A8-5B6DFE7D8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7556" y="1747525"/>
                <a:ext cx="4571428" cy="355555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3F44DBB-B203-03B4-FA6D-FF8E330F3F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4883" y="1747524"/>
                <a:ext cx="4571428" cy="3555555"/>
              </a:xfrm>
              <a:prstGeom prst="rect">
                <a:avLst/>
              </a:prstGeom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D4BC84-B074-A098-BDFE-F644CE6CFB18}"/>
                </a:ext>
              </a:extLst>
            </p:cNvPr>
            <p:cNvSpPr/>
            <p:nvPr/>
          </p:nvSpPr>
          <p:spPr>
            <a:xfrm>
              <a:off x="4930672" y="4936037"/>
              <a:ext cx="331696" cy="362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DC60363-5CF9-4E56-B2E9-026A9340FF05}"/>
                </a:ext>
              </a:extLst>
            </p:cNvPr>
            <p:cNvSpPr/>
            <p:nvPr/>
          </p:nvSpPr>
          <p:spPr>
            <a:xfrm>
              <a:off x="9376833" y="4991306"/>
              <a:ext cx="331696" cy="362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C177849-9110-BAC0-EB7F-DBE36F8414E2}"/>
                </a:ext>
              </a:extLst>
            </p:cNvPr>
            <p:cNvSpPr/>
            <p:nvPr/>
          </p:nvSpPr>
          <p:spPr>
            <a:xfrm>
              <a:off x="2401447" y="3082542"/>
              <a:ext cx="331696" cy="362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82E44C-E987-1322-FF09-647A942EA9CA}"/>
                </a:ext>
              </a:extLst>
            </p:cNvPr>
            <p:cNvSpPr txBox="1"/>
            <p:nvPr/>
          </p:nvSpPr>
          <p:spPr>
            <a:xfrm>
              <a:off x="2418944" y="2955137"/>
              <a:ext cx="331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A78BAE-6E6F-1DE3-4278-251F4814CA91}"/>
                </a:ext>
              </a:extLst>
            </p:cNvPr>
            <p:cNvSpPr txBox="1"/>
            <p:nvPr/>
          </p:nvSpPr>
          <p:spPr>
            <a:xfrm>
              <a:off x="4907874" y="4904639"/>
              <a:ext cx="331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D7BB433-EF19-542D-B519-100249E9346F}"/>
                </a:ext>
              </a:extLst>
            </p:cNvPr>
            <p:cNvSpPr txBox="1"/>
            <p:nvPr/>
          </p:nvSpPr>
          <p:spPr>
            <a:xfrm>
              <a:off x="9331085" y="4904639"/>
              <a:ext cx="331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  <a:endParaRPr lang="en-US" dirty="0"/>
            </a:p>
          </p:txBody>
        </p:sp>
      </p:grpSp>
      <p:sp>
        <p:nvSpPr>
          <p:cNvPr id="37" name="Arrow: Down 36">
            <a:extLst>
              <a:ext uri="{FF2B5EF4-FFF2-40B4-BE49-F238E27FC236}">
                <a16:creationId xmlns:a16="http://schemas.microsoft.com/office/drawing/2014/main" id="{16751A31-95C9-102E-44DA-E3AB58A3AF13}"/>
              </a:ext>
            </a:extLst>
          </p:cNvPr>
          <p:cNvSpPr/>
          <p:nvPr/>
        </p:nvSpPr>
        <p:spPr>
          <a:xfrm rot="16200000">
            <a:off x="5755151" y="5209652"/>
            <a:ext cx="499513" cy="1542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C8EDC2-25E7-F023-FD65-59515BE1FDA8}"/>
              </a:ext>
            </a:extLst>
          </p:cNvPr>
          <p:cNvSpPr txBox="1"/>
          <p:nvPr/>
        </p:nvSpPr>
        <p:spPr>
          <a:xfrm>
            <a:off x="5072740" y="5312388"/>
            <a:ext cx="197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Derivation omitted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58B051-A9E4-94DF-F69E-A8898E709FCB}"/>
              </a:ext>
            </a:extLst>
          </p:cNvPr>
          <p:cNvSpPr txBox="1"/>
          <p:nvPr/>
        </p:nvSpPr>
        <p:spPr>
          <a:xfrm>
            <a:off x="233916" y="6549656"/>
            <a:ext cx="115363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effectLst/>
                <a:latin typeface="Arial" panose="020B0604020202020204" pitchFamily="34" charset="0"/>
              </a:rPr>
              <a:t>S. S. </a:t>
            </a:r>
            <a:r>
              <a:rPr lang="en-US" sz="1050" dirty="0" err="1">
                <a:effectLst/>
                <a:latin typeface="Arial" panose="020B0604020202020204" pitchFamily="34" charset="0"/>
              </a:rPr>
              <a:t>Baturin</a:t>
            </a:r>
            <a:r>
              <a:rPr lang="en-US" sz="1050" dirty="0">
                <a:effectLst/>
                <a:latin typeface="Arial" panose="020B0604020202020204" pitchFamily="34" charset="0"/>
              </a:rPr>
              <a:t> and A. D. </a:t>
            </a:r>
            <a:r>
              <a:rPr lang="en-US" sz="1050" dirty="0" err="1">
                <a:effectLst/>
                <a:latin typeface="Arial" panose="020B0604020202020204" pitchFamily="34" charset="0"/>
              </a:rPr>
              <a:t>Kanareykin</a:t>
            </a:r>
            <a:r>
              <a:rPr lang="en-US" sz="1050" dirty="0">
                <a:effectLst/>
                <a:latin typeface="Arial" panose="020B0604020202020204" pitchFamily="34" charset="0"/>
              </a:rPr>
              <a:t>, New method of calculating the </a:t>
            </a:r>
            <a:r>
              <a:rPr lang="en-US" sz="1050" dirty="0" err="1">
                <a:effectLst/>
                <a:latin typeface="Arial" panose="020B0604020202020204" pitchFamily="34" charset="0"/>
              </a:rPr>
              <a:t>wakefields</a:t>
            </a:r>
            <a:r>
              <a:rPr lang="en-US" sz="1050" dirty="0">
                <a:effectLst/>
                <a:latin typeface="Arial" panose="020B0604020202020204" pitchFamily="34" charset="0"/>
              </a:rPr>
              <a:t> of a point charge in a waveguide of arbitrary cross section, Phys. Rev. Accel. Beams 19, 051001 (2016).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2251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B9CFB-9E40-E279-8DB7-D1F364F41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FA463-DCE0-A094-00B5-9844A73C1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621"/>
            <a:ext cx="5477540" cy="4351338"/>
          </a:xfrm>
        </p:spPr>
        <p:txBody>
          <a:bodyPr/>
          <a:lstStyle/>
          <a:p>
            <a:r>
              <a:rPr lang="en-US" dirty="0"/>
              <a:t>Particle in cell simulations with CST Studio Suite and WARP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75FA6-4A83-B493-2186-12CB6C2E2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85" y="3990436"/>
            <a:ext cx="9466075" cy="2742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228C6-D41A-5052-276F-4D5507BFF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9164"/>
            <a:ext cx="6069296" cy="4068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6BBFF-EF6D-A08D-18AE-2BE5D78B5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46318"/>
            <a:ext cx="6122704" cy="1774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FD7998-4BBF-5DB2-3576-A7DB93C589C1}"/>
              </a:ext>
            </a:extLst>
          </p:cNvPr>
          <p:cNvSpPr txBox="1"/>
          <p:nvPr/>
        </p:nvSpPr>
        <p:spPr>
          <a:xfrm>
            <a:off x="0" y="3048144"/>
            <a:ext cx="74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Tilt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2ACDF-9743-A599-FD74-18B0229ADC56}"/>
              </a:ext>
            </a:extLst>
          </p:cNvPr>
          <p:cNvSpPr txBox="1"/>
          <p:nvPr/>
        </p:nvSpPr>
        <p:spPr>
          <a:xfrm>
            <a:off x="25696" y="4583740"/>
            <a:ext cx="74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Tilt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BD8DFC-9E84-E458-5CA6-2E676A6B12AA}"/>
              </a:ext>
            </a:extLst>
          </p:cNvPr>
          <p:cNvSpPr txBox="1"/>
          <p:nvPr/>
        </p:nvSpPr>
        <p:spPr>
          <a:xfrm>
            <a:off x="1041229" y="2401813"/>
            <a:ext cx="142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structure location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90BD5-2313-266B-200B-67573D229F58}"/>
              </a:ext>
            </a:extLst>
          </p:cNvPr>
          <p:cNvSpPr txBox="1"/>
          <p:nvPr/>
        </p:nvSpPr>
        <p:spPr>
          <a:xfrm>
            <a:off x="4226718" y="2124814"/>
            <a:ext cx="1450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drift with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780450-D4CE-0B76-0ABE-6FD98EA077D9}"/>
              </a:ext>
            </a:extLst>
          </p:cNvPr>
          <p:cNvSpPr txBox="1"/>
          <p:nvPr/>
        </p:nvSpPr>
        <p:spPr>
          <a:xfrm>
            <a:off x="2673583" y="2124814"/>
            <a:ext cx="1450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drift without Structure</a:t>
            </a:r>
          </a:p>
        </p:txBody>
      </p:sp>
    </p:spTree>
    <p:extLst>
      <p:ext uri="{BB962C8B-B14F-4D97-AF65-F5344CB8AC3E}">
        <p14:creationId xmlns:p14="http://schemas.microsoft.com/office/powerpoint/2010/main" val="2734041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5357</TotalTime>
  <Words>354</Words>
  <Application>Microsoft Office PowerPoint</Application>
  <PresentationFormat>Widescreen</PresentationFormat>
  <Paragraphs>84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CMU Serif Roman</vt:lpstr>
      <vt:lpstr>Roboto</vt:lpstr>
      <vt:lpstr>Times</vt:lpstr>
      <vt:lpstr>Office Theme</vt:lpstr>
      <vt:lpstr>Observation of Skewed Electromagnetic Wakefields in an Asymmetric Structure Driven by Flat Electron Bunches </vt:lpstr>
      <vt:lpstr>Overview</vt:lpstr>
      <vt:lpstr>Background</vt:lpstr>
      <vt:lpstr>Experimental Setup</vt:lpstr>
      <vt:lpstr>Beam</vt:lpstr>
      <vt:lpstr>Round to Flat</vt:lpstr>
      <vt:lpstr>Dielectric Structure</vt:lpstr>
      <vt:lpstr>Analytical model for upper bound of transverse forces</vt:lpstr>
      <vt:lpstr>Simulations</vt:lpstr>
      <vt:lpstr>Experimental Results</vt:lpstr>
      <vt:lpstr>Wakefield Analysis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 Lynn</dc:creator>
  <cp:lastModifiedBy>Walter Lynn</cp:lastModifiedBy>
  <cp:revision>48</cp:revision>
  <dcterms:created xsi:type="dcterms:W3CDTF">2022-11-02T14:52:08Z</dcterms:created>
  <dcterms:modified xsi:type="dcterms:W3CDTF">2022-11-07T03:44:15Z</dcterms:modified>
</cp:coreProperties>
</file>