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800" u="none" kumimoji="0" normalizeH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E3"/>
          </a:solidFill>
        </a:fill>
      </a:tcStyle>
    </a:wholeTbl>
    <a:band2H>
      <a:tcTxStyle b="def" i="def"/>
      <a:tcStyle>
        <a:tcBdr/>
        <a:fill>
          <a:solidFill>
            <a:srgbClr val="E7EB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5FB"/>
          </a:solidFill>
        </a:fill>
      </a:tcStyle>
    </a:wholeTbl>
    <a:band2H>
      <a:tcTxStyle b="def" i="def"/>
      <a:tcStyle>
        <a:tcBdr/>
        <a:fill>
          <a:solidFill>
            <a:srgbClr val="F8FA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0"/>
          </a:solidFill>
        </a:fill>
      </a:tcStyle>
    </a:wholeTbl>
    <a:band2H>
      <a:tcTxStyle b="def" i="def"/>
      <a:tcStyle>
        <a:tcBdr/>
        <a:fill>
          <a:solidFill>
            <a:srgbClr val="E6E7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8100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solidFill>
            <a:srgbClr val="57585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solidFill>
            <a:srgbClr val="57585B">
              <a:alpha val="20000"/>
            </a:srgbClr>
          </a:solidFill>
        </a:fill>
      </a:tcStyle>
    </a:firstCol>
    <a:la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8100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"/>
      </a:defRPr>
    </a:lvl1pPr>
    <a:lvl2pPr indent="228600" latinLnBrk="0">
      <a:defRPr sz="1200">
        <a:latin typeface="+mn-lt"/>
        <a:ea typeface="+mn-ea"/>
        <a:cs typeface="+mn-cs"/>
        <a:sym typeface="Helvetica"/>
      </a:defRPr>
    </a:lvl2pPr>
    <a:lvl3pPr indent="457200" latinLnBrk="0">
      <a:defRPr sz="1200">
        <a:latin typeface="+mn-lt"/>
        <a:ea typeface="+mn-ea"/>
        <a:cs typeface="+mn-cs"/>
        <a:sym typeface="Helvetica"/>
      </a:defRPr>
    </a:lvl3pPr>
    <a:lvl4pPr indent="685800" latinLnBrk="0">
      <a:defRPr sz="1200">
        <a:latin typeface="+mn-lt"/>
        <a:ea typeface="+mn-ea"/>
        <a:cs typeface="+mn-cs"/>
        <a:sym typeface="Helvetica"/>
      </a:defRPr>
    </a:lvl4pPr>
    <a:lvl5pPr indent="914400" latinLnBrk="0">
      <a:defRPr sz="1200">
        <a:latin typeface="+mn-lt"/>
        <a:ea typeface="+mn-ea"/>
        <a:cs typeface="+mn-cs"/>
        <a:sym typeface="Helvetica"/>
      </a:defRPr>
    </a:lvl5pPr>
    <a:lvl6pPr indent="1143000" latinLnBrk="0">
      <a:defRPr sz="1200">
        <a:latin typeface="+mn-lt"/>
        <a:ea typeface="+mn-ea"/>
        <a:cs typeface="+mn-cs"/>
        <a:sym typeface="Helvetica"/>
      </a:defRPr>
    </a:lvl6pPr>
    <a:lvl7pPr indent="1371600" latinLnBrk="0">
      <a:defRPr sz="1200">
        <a:latin typeface="+mn-lt"/>
        <a:ea typeface="+mn-ea"/>
        <a:cs typeface="+mn-cs"/>
        <a:sym typeface="Helvetica"/>
      </a:defRPr>
    </a:lvl7pPr>
    <a:lvl8pPr indent="1600200" latinLnBrk="0">
      <a:defRPr sz="1200">
        <a:latin typeface="+mn-lt"/>
        <a:ea typeface="+mn-ea"/>
        <a:cs typeface="+mn-cs"/>
        <a:sym typeface="Helvetica"/>
      </a:defRPr>
    </a:lvl8pPr>
    <a:lvl9pPr indent="1828800" latinLnBrk="0">
      <a:defRPr sz="1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7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Department Name (edit in Slide Master)</a:t>
            </a:r>
          </a:p>
        </p:txBody>
      </p:sp>
      <p:sp>
        <p:nvSpPr>
          <p:cNvPr id="18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Presentation Title (edit in Slide Master)</a:t>
            </a:r>
          </a:p>
        </p:txBody>
      </p:sp>
      <p:sp>
        <p:nvSpPr>
          <p:cNvPr id="19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20" name="Header rule"/>
          <p:cNvSpPr/>
          <p:nvPr/>
        </p:nvSpPr>
        <p:spPr>
          <a:xfrm>
            <a:off x="640079" y="230632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21" name="Header rule"/>
          <p:cNvSpPr/>
          <p:nvPr/>
        </p:nvSpPr>
        <p:spPr>
          <a:xfrm>
            <a:off x="640079" y="110490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22" name="Text Placeholder 9"/>
          <p:cNvSpPr/>
          <p:nvPr>
            <p:ph type="body" sz="half" idx="21"/>
          </p:nvPr>
        </p:nvSpPr>
        <p:spPr>
          <a:xfrm>
            <a:off x="634251" y="2724566"/>
            <a:ext cx="7784057" cy="228771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</a:p>
        </p:txBody>
      </p:sp>
      <p:sp>
        <p:nvSpPr>
          <p:cNvPr id="23" name="Text Placeholder 7"/>
          <p:cNvSpPr/>
          <p:nvPr>
            <p:ph type="body" sz="quarter" idx="22"/>
          </p:nvPr>
        </p:nvSpPr>
        <p:spPr>
          <a:xfrm>
            <a:off x="640079" y="1168907"/>
            <a:ext cx="7772401" cy="1102547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0" indent="0">
              <a:buSzTx/>
              <a:buFontTx/>
              <a:buNone/>
              <a:defRPr b="1" sz="3000">
                <a:solidFill>
                  <a:srgbClr val="323232"/>
                </a:solidFill>
              </a:defRPr>
            </a:pPr>
          </a:p>
        </p:txBody>
      </p:sp>
      <p:pic>
        <p:nvPicPr>
          <p:cNvPr id="2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299" y="344933"/>
            <a:ext cx="949603" cy="30632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20" name="Title Text"/>
          <p:cNvSpPr txBox="1"/>
          <p:nvPr>
            <p:ph type="title"/>
          </p:nvPr>
        </p:nvSpPr>
        <p:spPr>
          <a:xfrm>
            <a:off x="640076" y="214713"/>
            <a:ext cx="7772401" cy="52996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1645294" y="133945"/>
            <a:ext cx="5853412" cy="575442"/>
          </a:xfrm>
          <a:prstGeom prst="rect">
            <a:avLst/>
          </a:prstGeom>
        </p:spPr>
        <p:txBody>
          <a:bodyPr lIns="26789" tIns="26789" rIns="26789" bIns="26789" anchor="ctr">
            <a:normAutofit fontScale="100000" lnSpcReduction="0"/>
          </a:bodyPr>
          <a:lstStyle>
            <a:lvl1pPr algn="ctr" defTabSz="308074">
              <a:lnSpc>
                <a:spcPct val="100000"/>
              </a:lnSpc>
              <a:defRPr b="0" sz="3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xfrm>
            <a:off x="1645294" y="882338"/>
            <a:ext cx="5853412" cy="3799051"/>
          </a:xfrm>
          <a:prstGeom prst="rect">
            <a:avLst/>
          </a:prstGeom>
        </p:spPr>
        <p:txBody>
          <a:bodyPr lIns="26789" tIns="26789" rIns="26789" bIns="26789">
            <a:normAutofit fontScale="100000" lnSpcReduction="0"/>
          </a:bodyPr>
          <a:lstStyle>
            <a:lvl1pPr marL="222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7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11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557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00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763" y="-1"/>
            <a:ext cx="9140474" cy="16363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 b="0" sz="1200">
                <a:solidFill>
                  <a:srgbClr val="000000"/>
                </a:solidFill>
              </a:defRPr>
            </a:pPr>
          </a:p>
        </p:txBody>
      </p:sp>
      <p:sp>
        <p:nvSpPr>
          <p:cNvPr id="138" name="Title Text"/>
          <p:cNvSpPr txBox="1"/>
          <p:nvPr>
            <p:ph type="title"/>
          </p:nvPr>
        </p:nvSpPr>
        <p:spPr>
          <a:xfrm>
            <a:off x="-618" y="27237"/>
            <a:ext cx="9145236" cy="1581844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182879">
              <a:lnSpc>
                <a:spcPct val="100000"/>
              </a:lnSpc>
              <a:defRPr b="0" sz="3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7143750" y="4883388"/>
            <a:ext cx="8572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 anchor="ctr">
            <a:normAutofit fontScale="100000" lnSpcReduction="0"/>
          </a:bodyPr>
          <a:lstStyle>
            <a:lvl1pPr algn="ctr" defTabSz="308074">
              <a:lnSpc>
                <a:spcPct val="100000"/>
              </a:lnSpc>
              <a:defRPr b="0" sz="4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56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Department Name (edit in Slide Master)</a:t>
            </a:r>
          </a:p>
        </p:txBody>
      </p:sp>
      <p:sp>
        <p:nvSpPr>
          <p:cNvPr id="157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Presentation Title (edit in Slide Master)</a:t>
            </a:r>
          </a:p>
        </p:txBody>
      </p:sp>
      <p:sp>
        <p:nvSpPr>
          <p:cNvPr id="158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159" name="Header rule"/>
          <p:cNvSpPr/>
          <p:nvPr/>
        </p:nvSpPr>
        <p:spPr>
          <a:xfrm>
            <a:off x="640079" y="230632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60" name="Header rule"/>
          <p:cNvSpPr/>
          <p:nvPr/>
        </p:nvSpPr>
        <p:spPr>
          <a:xfrm>
            <a:off x="640079" y="110490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61" name="Text Placeholder 9"/>
          <p:cNvSpPr/>
          <p:nvPr>
            <p:ph type="body" sz="half" idx="21"/>
          </p:nvPr>
        </p:nvSpPr>
        <p:spPr>
          <a:xfrm>
            <a:off x="634251" y="2724566"/>
            <a:ext cx="7784057" cy="159549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</a:p>
        </p:txBody>
      </p:sp>
      <p:sp>
        <p:nvSpPr>
          <p:cNvPr id="162" name="Text Placeholder 7"/>
          <p:cNvSpPr/>
          <p:nvPr>
            <p:ph type="body" sz="quarter" idx="22"/>
          </p:nvPr>
        </p:nvSpPr>
        <p:spPr>
          <a:xfrm>
            <a:off x="640079" y="1168907"/>
            <a:ext cx="7772401" cy="1102547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0" indent="0">
              <a:buSzTx/>
              <a:buFontTx/>
              <a:buNone/>
              <a:defRPr b="1" sz="3000">
                <a:solidFill>
                  <a:srgbClr val="323232"/>
                </a:solidFill>
              </a:defRPr>
            </a:pP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71" name="Title Text"/>
          <p:cNvSpPr txBox="1"/>
          <p:nvPr>
            <p:ph type="title"/>
          </p:nvPr>
        </p:nvSpPr>
        <p:spPr>
          <a:xfrm>
            <a:off x="640078" y="244994"/>
            <a:ext cx="7772401" cy="51238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Text Placeholder 4"/>
          <p:cNvSpPr/>
          <p:nvPr>
            <p:ph type="body" idx="21"/>
          </p:nvPr>
        </p:nvSpPr>
        <p:spPr>
          <a:xfrm>
            <a:off x="640079" y="1133812"/>
            <a:ext cx="7772401" cy="3605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</a:p>
        </p:txBody>
      </p:sp>
      <p:pic>
        <p:nvPicPr>
          <p:cNvPr id="173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95250" y="571500"/>
            <a:ext cx="8953500" cy="381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 b="0" sz="1200">
                <a:solidFill>
                  <a:srgbClr val="000000"/>
                </a:solidFill>
              </a:defRPr>
            </a:pPr>
          </a:p>
        </p:txBody>
      </p:sp>
      <p:sp>
        <p:nvSpPr>
          <p:cNvPr id="182" name="Zhang, Dissertation Proposal"/>
          <p:cNvSpPr txBox="1"/>
          <p:nvPr/>
        </p:nvSpPr>
        <p:spPr>
          <a:xfrm>
            <a:off x="1946672" y="4900652"/>
            <a:ext cx="2625328" cy="20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r">
              <a:defRPr b="0" sz="900">
                <a:solidFill>
                  <a:srgbClr val="FFFFFF"/>
                </a:solidFill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Zhang, Dissertation Proposal</a:t>
            </a:r>
          </a:p>
        </p:txBody>
      </p:sp>
      <p:sp>
        <p:nvSpPr>
          <p:cNvPr id="183" name="Title Text"/>
          <p:cNvSpPr txBox="1"/>
          <p:nvPr>
            <p:ph type="title"/>
          </p:nvPr>
        </p:nvSpPr>
        <p:spPr>
          <a:xfrm>
            <a:off x="95250" y="884"/>
            <a:ext cx="8286750" cy="571501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50800">
              <a:defRPr sz="1800">
                <a:solidFill>
                  <a:srgbClr val="3284B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8858250" y="4890293"/>
            <a:ext cx="2857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573A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5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8577262" y="392162"/>
            <a:ext cx="476251" cy="177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pe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Presentation Title (edit in Slide Master)</a:t>
            </a:r>
          </a:p>
        </p:txBody>
      </p:sp>
      <p:sp>
        <p:nvSpPr>
          <p:cNvPr id="193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Department Name (edit in Slide Master)</a:t>
            </a:r>
          </a:p>
        </p:txBody>
      </p:sp>
      <p:pic>
        <p:nvPicPr>
          <p:cNvPr id="19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196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197" name="Rectangle"/>
          <p:cNvSpPr/>
          <p:nvPr/>
        </p:nvSpPr>
        <p:spPr>
          <a:xfrm>
            <a:off x="1763" y="1019554"/>
            <a:ext cx="9140474" cy="172224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 b="0" sz="1200">
                <a:solidFill>
                  <a:srgbClr val="000000"/>
                </a:solidFill>
              </a:defRPr>
            </a:pPr>
          </a:p>
        </p:txBody>
      </p:sp>
      <p:sp>
        <p:nvSpPr>
          <p:cNvPr id="198" name="Text Placeholder 9"/>
          <p:cNvSpPr/>
          <p:nvPr>
            <p:ph type="body" sz="quarter" idx="21"/>
          </p:nvPr>
        </p:nvSpPr>
        <p:spPr>
          <a:xfrm>
            <a:off x="400481" y="3576557"/>
            <a:ext cx="8343038" cy="94924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</a:p>
        </p:txBody>
      </p:sp>
      <p:sp>
        <p:nvSpPr>
          <p:cNvPr id="199" name="Text Placeholder 7"/>
          <p:cNvSpPr/>
          <p:nvPr>
            <p:ph type="body" sz="half" idx="22"/>
          </p:nvPr>
        </p:nvSpPr>
        <p:spPr>
          <a:xfrm>
            <a:off x="406267" y="1015615"/>
            <a:ext cx="8331466" cy="1730124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0" indent="0">
              <a:buSzTx/>
              <a:buFontTx/>
              <a:buNone/>
              <a:defRPr b="1" sz="3000">
                <a:solidFill>
                  <a:srgbClr val="FFFFFF"/>
                </a:solidFill>
              </a:defRPr>
            </a:pPr>
          </a:p>
        </p:txBody>
      </p:sp>
      <p:pic>
        <p:nvPicPr>
          <p:cNvPr id="200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2100" y="4630745"/>
            <a:ext cx="949602" cy="30632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pe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Presentation Title (edit in Slide Master)</a:t>
            </a:r>
          </a:p>
        </p:txBody>
      </p:sp>
      <p:sp>
        <p:nvSpPr>
          <p:cNvPr id="33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pPr/>
            <a:r>
              <a:t>Department Name (edit in Slide Master)</a:t>
            </a:r>
          </a:p>
        </p:txBody>
      </p:sp>
      <p:pic>
        <p:nvPicPr>
          <p:cNvPr id="3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36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37" name="Rectangle"/>
          <p:cNvSpPr/>
          <p:nvPr/>
        </p:nvSpPr>
        <p:spPr>
          <a:xfrm>
            <a:off x="1763" y="-21193"/>
            <a:ext cx="9140474" cy="1722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 b="0" sz="1200">
                <a:solidFill>
                  <a:srgbClr val="000000"/>
                </a:solidFill>
              </a:defRPr>
            </a:pPr>
          </a:p>
        </p:txBody>
      </p:sp>
      <p:sp>
        <p:nvSpPr>
          <p:cNvPr id="38" name="Text Placeholder 9"/>
          <p:cNvSpPr/>
          <p:nvPr>
            <p:ph type="body" sz="quarter" idx="21"/>
          </p:nvPr>
        </p:nvSpPr>
        <p:spPr>
          <a:xfrm>
            <a:off x="400481" y="3576557"/>
            <a:ext cx="8343038" cy="94924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</a:p>
        </p:txBody>
      </p:sp>
      <p:sp>
        <p:nvSpPr>
          <p:cNvPr id="39" name="Text Placeholder 7"/>
          <p:cNvSpPr/>
          <p:nvPr>
            <p:ph type="body" sz="half" idx="22"/>
          </p:nvPr>
        </p:nvSpPr>
        <p:spPr>
          <a:xfrm>
            <a:off x="406267" y="-25132"/>
            <a:ext cx="8331466" cy="1730124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0" indent="0">
              <a:buSzTx/>
              <a:buFontTx/>
              <a:buNone/>
              <a:defRPr b="1" sz="3000">
                <a:solidFill>
                  <a:srgbClr val="FFFFFF"/>
                </a:solidFill>
              </a:defRPr>
            </a:pPr>
          </a:p>
        </p:txBody>
      </p:sp>
      <p:pic>
        <p:nvPicPr>
          <p:cNvPr id="40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2100" y="4630745"/>
            <a:ext cx="949602" cy="30632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640078" y="244994"/>
            <a:ext cx="7772401" cy="51238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Text Placeholder 4"/>
          <p:cNvSpPr/>
          <p:nvPr>
            <p:ph type="body" idx="21"/>
          </p:nvPr>
        </p:nvSpPr>
        <p:spPr>
          <a:xfrm>
            <a:off x="640079" y="1133812"/>
            <a:ext cx="7772401" cy="3605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</a:p>
        </p:txBody>
      </p:sp>
      <p:pic>
        <p:nvPicPr>
          <p:cNvPr id="51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640076" y="227413"/>
            <a:ext cx="7772401" cy="52996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0384" y="2409615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Header rule"/>
          <p:cNvSpPr/>
          <p:nvPr/>
        </p:nvSpPr>
        <p:spPr>
          <a:xfrm>
            <a:off x="410389" y="2459589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410386" y="1865361"/>
            <a:ext cx="7772401" cy="52996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11"/>
          <p:cNvSpPr txBox="1"/>
          <p:nvPr>
            <p:ph type="body" sz="quarter" idx="21"/>
          </p:nvPr>
        </p:nvSpPr>
        <p:spPr>
          <a:xfrm>
            <a:off x="640079" y="1882418"/>
            <a:ext cx="7772401" cy="5461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3600">
                <a:solidFill>
                  <a:srgbClr val="323232"/>
                </a:solidFill>
              </a:defRPr>
            </a:lvl1pPr>
          </a:lstStyle>
          <a:p>
            <a:pPr/>
            <a:r>
              <a:t>Thanks for your time!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8610600" y="4729564"/>
            <a:ext cx="235794" cy="231379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95250" y="571500"/>
            <a:ext cx="8953500" cy="5715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 b="0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" name="Zhang, Dissertation Proposal"/>
          <p:cNvSpPr txBox="1"/>
          <p:nvPr/>
        </p:nvSpPr>
        <p:spPr>
          <a:xfrm>
            <a:off x="1946672" y="4913265"/>
            <a:ext cx="2625328" cy="18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r">
              <a:defRPr b="0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Zhang, Dissertation Proposal</a:t>
            </a:r>
          </a:p>
        </p:txBody>
      </p:sp>
      <p:sp>
        <p:nvSpPr>
          <p:cNvPr id="96" name="Body Level One…"/>
          <p:cNvSpPr txBox="1"/>
          <p:nvPr>
            <p:ph type="body" idx="1"/>
          </p:nvPr>
        </p:nvSpPr>
        <p:spPr>
          <a:xfrm>
            <a:off x="95250" y="871592"/>
            <a:ext cx="8858250" cy="3790951"/>
          </a:xfrm>
          <a:prstGeom prst="rect">
            <a:avLst/>
          </a:prstGeom>
        </p:spPr>
        <p:txBody>
          <a:bodyPr lIns="34289" tIns="34289" rIns="34289" bIns="34289"/>
          <a:lstStyle>
            <a:lvl1pPr marL="238125" indent="-238125">
              <a:lnSpc>
                <a:spcPct val="100000"/>
              </a:lnSpc>
              <a:spcBef>
                <a:spcPts val="500"/>
              </a:spcBef>
              <a:buFontTx/>
              <a:buChar char="✦"/>
              <a:defRPr sz="2400">
                <a:solidFill>
                  <a:srgbClr val="000000"/>
                </a:solidFill>
              </a:defRPr>
            </a:lvl1pPr>
            <a:lvl2pPr marL="619125" indent="-238125">
              <a:lnSpc>
                <a:spcPct val="100000"/>
              </a:lnSpc>
              <a:spcBef>
                <a:spcPts val="500"/>
              </a:spcBef>
              <a:buSzPct val="120000"/>
              <a:buFontTx/>
              <a:defRPr sz="2400">
                <a:solidFill>
                  <a:srgbClr val="000000"/>
                </a:solidFill>
              </a:defRPr>
            </a:lvl2pPr>
            <a:lvl3pPr marL="1000125" indent="-238125">
              <a:lnSpc>
                <a:spcPct val="100000"/>
              </a:lnSpc>
              <a:spcBef>
                <a:spcPts val="500"/>
              </a:spcBef>
              <a:buFontTx/>
              <a:defRPr sz="2400">
                <a:solidFill>
                  <a:srgbClr val="000000"/>
                </a:solidFill>
              </a:defRPr>
            </a:lvl3pPr>
            <a:lvl4pPr marL="1381125" indent="-238125">
              <a:lnSpc>
                <a:spcPct val="100000"/>
              </a:lnSpc>
              <a:spcBef>
                <a:spcPts val="500"/>
              </a:spcBef>
              <a:buFontTx/>
              <a:buChar char="-"/>
              <a:defRPr sz="2400">
                <a:solidFill>
                  <a:srgbClr val="000000"/>
                </a:solidFill>
              </a:defRPr>
            </a:lvl4pPr>
            <a:lvl5pPr marL="1764631" indent="-240631">
              <a:lnSpc>
                <a:spcPct val="100000"/>
              </a:lnSpc>
              <a:spcBef>
                <a:spcPts val="500"/>
              </a:spcBef>
              <a:buSzPct val="40000"/>
              <a:buFontTx/>
              <a:buChar char="✦"/>
              <a:defRPr sz="24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Title Text"/>
          <p:cNvSpPr txBox="1"/>
          <p:nvPr>
            <p:ph type="title"/>
          </p:nvPr>
        </p:nvSpPr>
        <p:spPr>
          <a:xfrm>
            <a:off x="95250" y="884"/>
            <a:ext cx="8286750" cy="571501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50800">
              <a:defRPr sz="1800">
                <a:solidFill>
                  <a:srgbClr val="3284B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8763000" y="4873863"/>
            <a:ext cx="2857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573A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9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8381999" y="323850"/>
            <a:ext cx="663575" cy="24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"/>
          <p:cNvSpPr/>
          <p:nvPr/>
        </p:nvSpPr>
        <p:spPr>
          <a:xfrm>
            <a:off x="95250" y="571500"/>
            <a:ext cx="8953500" cy="381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 b="0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Zhang, Dissertation Proposal"/>
          <p:cNvSpPr txBox="1"/>
          <p:nvPr/>
        </p:nvSpPr>
        <p:spPr>
          <a:xfrm>
            <a:off x="1946672" y="4913265"/>
            <a:ext cx="2625328" cy="18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r">
              <a:defRPr b="0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Zhang, Dissertation Proposal</a:t>
            </a:r>
          </a:p>
        </p:txBody>
      </p:sp>
      <p:sp>
        <p:nvSpPr>
          <p:cNvPr id="108" name="Body Level One…"/>
          <p:cNvSpPr txBox="1"/>
          <p:nvPr>
            <p:ph type="body" idx="1"/>
          </p:nvPr>
        </p:nvSpPr>
        <p:spPr>
          <a:xfrm>
            <a:off x="95250" y="871592"/>
            <a:ext cx="8858250" cy="3790951"/>
          </a:xfrm>
          <a:prstGeom prst="rect">
            <a:avLst/>
          </a:prstGeom>
        </p:spPr>
        <p:txBody>
          <a:bodyPr lIns="34289" tIns="34289" rIns="34289" bIns="34289"/>
          <a:lstStyle>
            <a:lvl1pPr marL="238125" indent="-238125">
              <a:lnSpc>
                <a:spcPct val="100000"/>
              </a:lnSpc>
              <a:spcBef>
                <a:spcPts val="500"/>
              </a:spcBef>
              <a:buFontTx/>
              <a:buChar char="✦"/>
              <a:defRPr sz="2400">
                <a:solidFill>
                  <a:srgbClr val="000000"/>
                </a:solidFill>
              </a:defRPr>
            </a:lvl1pPr>
            <a:lvl2pPr marL="619125" indent="-238125">
              <a:lnSpc>
                <a:spcPct val="100000"/>
              </a:lnSpc>
              <a:spcBef>
                <a:spcPts val="500"/>
              </a:spcBef>
              <a:buSzPct val="120000"/>
              <a:buFontTx/>
              <a:defRPr sz="2400">
                <a:solidFill>
                  <a:srgbClr val="000000"/>
                </a:solidFill>
              </a:defRPr>
            </a:lvl2pPr>
            <a:lvl3pPr marL="1000125" indent="-238125">
              <a:lnSpc>
                <a:spcPct val="100000"/>
              </a:lnSpc>
              <a:spcBef>
                <a:spcPts val="500"/>
              </a:spcBef>
              <a:buFontTx/>
              <a:defRPr sz="2400">
                <a:solidFill>
                  <a:srgbClr val="000000"/>
                </a:solidFill>
              </a:defRPr>
            </a:lvl3pPr>
            <a:lvl4pPr marL="1381125" indent="-238125">
              <a:lnSpc>
                <a:spcPct val="100000"/>
              </a:lnSpc>
              <a:spcBef>
                <a:spcPts val="500"/>
              </a:spcBef>
              <a:buFontTx/>
              <a:buChar char="-"/>
              <a:defRPr sz="2400">
                <a:solidFill>
                  <a:srgbClr val="000000"/>
                </a:solidFill>
              </a:defRPr>
            </a:lvl4pPr>
            <a:lvl5pPr marL="1764631" indent="-240631">
              <a:lnSpc>
                <a:spcPct val="100000"/>
              </a:lnSpc>
              <a:spcBef>
                <a:spcPts val="500"/>
              </a:spcBef>
              <a:buSzPct val="40000"/>
              <a:buFontTx/>
              <a:buChar char="✦"/>
              <a:defRPr sz="24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Title Text"/>
          <p:cNvSpPr txBox="1"/>
          <p:nvPr>
            <p:ph type="title"/>
          </p:nvPr>
        </p:nvSpPr>
        <p:spPr>
          <a:xfrm>
            <a:off x="95250" y="884"/>
            <a:ext cx="8286750" cy="571501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50800">
              <a:defRPr sz="1800">
                <a:solidFill>
                  <a:srgbClr val="3284B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8763000" y="4873863"/>
            <a:ext cx="2857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573A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1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8420099" y="338137"/>
            <a:ext cx="625292" cy="233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sp>
        <p:nvSpPr>
          <p:cNvPr id="3" name="Background"/>
          <p:cNvSpPr/>
          <p:nvPr/>
        </p:nvSpPr>
        <p:spPr>
          <a:xfrm>
            <a:off x="194553" y="-1"/>
            <a:ext cx="9144001" cy="457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4" name="Header rule"/>
          <p:cNvSpPr/>
          <p:nvPr/>
        </p:nvSpPr>
        <p:spPr>
          <a:xfrm>
            <a:off x="640079" y="2468879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 sz="1200">
                <a:solidFill>
                  <a:srgbClr val="FFFFFF"/>
                </a:solidFill>
              </a:defRPr>
            </a:pPr>
          </a:p>
        </p:txBody>
      </p:sp>
      <p:pic>
        <p:nvPicPr>
          <p:cNvPr id="5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2418905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/>
          <p:nvPr>
            <p:ph type="title"/>
          </p:nvPr>
        </p:nvSpPr>
        <p:spPr>
          <a:xfrm>
            <a:off x="457199" y="-1"/>
            <a:ext cx="8229601" cy="106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199" y="1200150"/>
            <a:ext cx="8229601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b="0" sz="700">
                <a:solidFill>
                  <a:schemeClr val="accent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46957" marR="0" indent="-14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1pPr>
      <a:lvl2pPr marL="42323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2pPr>
      <a:lvl3pPr marL="69755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3pPr>
      <a:lvl4pPr marL="97187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4pPr>
      <a:lvl5pPr marL="124619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-2285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Helvetica"/>
        <a:buNone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6pPr>
      <a:lvl7pPr marL="406654" marR="0" indent="-43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7pPr>
      <a:lvl8pPr marL="2160270" marR="0" indent="-20574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8pPr>
      <a:lvl9pPr marL="2793380" marR="0" indent="-50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1200" u="none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7145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0574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24003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27432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3.gif"/><Relationship Id="rId4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4.gif"/><Relationship Id="rId4" Type="http://schemas.openxmlformats.org/officeDocument/2006/relationships/image" Target="../media/image2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gif"/><Relationship Id="rId3" Type="http://schemas.openxmlformats.org/officeDocument/2006/relationships/image" Target="../media/image7.g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g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gif"/><Relationship Id="rId3" Type="http://schemas.openxmlformats.org/officeDocument/2006/relationships/image" Target="../media/image7.g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1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4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2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2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 Placeholder 7"/>
          <p:cNvSpPr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QPAD modeling of wake excitation and acceleration in meter-long beam-ionized plasma at FACET-II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24765"/>
            <a:ext cx="9144000" cy="93048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 Placeholder 9"/>
          <p:cNvSpPr/>
          <p:nvPr/>
        </p:nvSpPr>
        <p:spPr>
          <a:xfrm>
            <a:off x="400481" y="3032276"/>
            <a:ext cx="8343038" cy="121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defRPr b="0" sz="1800">
                <a:solidFill>
                  <a:srgbClr val="323232"/>
                </a:solidFill>
              </a:defRPr>
            </a:pPr>
            <a:r>
              <a:t>Zan Nie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defRPr b="0" sz="1800">
                <a:solidFill>
                  <a:srgbClr val="323232"/>
                </a:solidFill>
              </a:defRPr>
            </a:pPr>
            <a:r>
              <a:t>UCLA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323232"/>
                </a:solidFill>
              </a:defRPr>
            </a:pPr>
            <a:r>
              <a:t>E300 Collaboration</a:t>
            </a:r>
          </a:p>
        </p:txBody>
      </p:sp>
      <p:sp>
        <p:nvSpPr>
          <p:cNvPr id="213" name="AAC 2022"/>
          <p:cNvSpPr txBox="1"/>
          <p:nvPr/>
        </p:nvSpPr>
        <p:spPr>
          <a:xfrm>
            <a:off x="443190" y="358394"/>
            <a:ext cx="108002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800">
                <a:solidFill>
                  <a:schemeClr val="accent1"/>
                </a:solidFill>
              </a:defRPr>
            </a:lvl1pPr>
          </a:lstStyle>
          <a:p>
            <a:pPr/>
            <a:r>
              <a:t>AAC 2022</a:t>
            </a:r>
          </a:p>
        </p:txBody>
      </p:sp>
      <p:sp>
        <p:nvSpPr>
          <p:cNvPr id="214" name="Nov 8th, 2022"/>
          <p:cNvSpPr txBox="1"/>
          <p:nvPr/>
        </p:nvSpPr>
        <p:spPr>
          <a:xfrm>
            <a:off x="7239565" y="358394"/>
            <a:ext cx="148654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800">
                <a:solidFill>
                  <a:schemeClr val="accent1"/>
                </a:solidFill>
              </a:defRPr>
            </a:lvl1pPr>
          </a:lstStyle>
          <a:p>
            <a:pPr/>
            <a:r>
              <a:t>Nov 8th,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Beam ionization of H2 (MO-ADK v.s. ADK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ionization of H</a:t>
            </a:r>
            <a:r>
              <a:rPr baseline="-5999"/>
              <a:t>2</a:t>
            </a:r>
            <a:r>
              <a:t> (MO-ADK v.s. ADK)</a:t>
            </a:r>
          </a:p>
        </p:txBody>
      </p:sp>
      <p:sp>
        <p:nvSpPr>
          <p:cNvPr id="3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896" y="922479"/>
            <a:ext cx="6004768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Beam ionization of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ionization of H</a:t>
            </a:r>
            <a:r>
              <a:rPr baseline="-5999"/>
              <a:t>2</a:t>
            </a:r>
            <a:r>
              <a:t> </a:t>
            </a:r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xfrm>
            <a:off x="8686800" y="4754879"/>
            <a:ext cx="170979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26" name="Group"/>
          <p:cNvGrpSpPr/>
          <p:nvPr/>
        </p:nvGrpSpPr>
        <p:grpSpPr>
          <a:xfrm>
            <a:off x="1385975" y="1109149"/>
            <a:ext cx="6372051" cy="3990438"/>
            <a:chOff x="0" y="0"/>
            <a:chExt cx="6372050" cy="3990436"/>
          </a:xfrm>
        </p:grpSpPr>
        <p:pic>
          <p:nvPicPr>
            <p:cNvPr id="31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989455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997467"/>
              <a:ext cx="2989455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0" name="7.7 kA"/>
            <p:cNvSpPr txBox="1"/>
            <p:nvPr/>
          </p:nvSpPr>
          <p:spPr>
            <a:xfrm>
              <a:off x="492035" y="407246"/>
              <a:ext cx="1076023" cy="227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b="0" sz="16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7.7 kA</a:t>
              </a:r>
            </a:p>
          </p:txBody>
        </p:sp>
        <p:sp>
          <p:nvSpPr>
            <p:cNvPr id="321" name="1.6 nC"/>
            <p:cNvSpPr txBox="1"/>
            <p:nvPr/>
          </p:nvSpPr>
          <p:spPr>
            <a:xfrm>
              <a:off x="492035" y="2446270"/>
              <a:ext cx="1076023" cy="271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b="0" sz="16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1.6 nC</a:t>
              </a:r>
            </a:p>
          </p:txBody>
        </p:sp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82595" y="0"/>
              <a:ext cx="2989456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55 kA"/>
            <p:cNvSpPr txBox="1"/>
            <p:nvPr/>
          </p:nvSpPr>
          <p:spPr>
            <a:xfrm>
              <a:off x="5202690" y="909033"/>
              <a:ext cx="1076023" cy="23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b="0" sz="16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55 kA</a:t>
              </a:r>
            </a:p>
          </p:txBody>
        </p:sp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82595" y="1997467"/>
              <a:ext cx="2989456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0.23 nC"/>
            <p:cNvSpPr txBox="1"/>
            <p:nvPr/>
          </p:nvSpPr>
          <p:spPr>
            <a:xfrm>
              <a:off x="4985275" y="2906500"/>
              <a:ext cx="1076023" cy="255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b="0" sz="16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0.23 nC</a:t>
              </a:r>
            </a:p>
          </p:txBody>
        </p:sp>
      </p:grpSp>
      <p:sp>
        <p:nvSpPr>
          <p:cNvPr id="327" name="Without spike"/>
          <p:cNvSpPr txBox="1"/>
          <p:nvPr/>
        </p:nvSpPr>
        <p:spPr>
          <a:xfrm>
            <a:off x="2234702" y="939220"/>
            <a:ext cx="148133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Without spike</a:t>
            </a:r>
          </a:p>
        </p:txBody>
      </p:sp>
      <p:sp>
        <p:nvSpPr>
          <p:cNvPr id="328" name="Spike only"/>
          <p:cNvSpPr txBox="1"/>
          <p:nvPr/>
        </p:nvSpPr>
        <p:spPr>
          <a:xfrm>
            <a:off x="5803402" y="939220"/>
            <a:ext cx="148133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Spike only</a:t>
            </a:r>
          </a:p>
        </p:txBody>
      </p:sp>
      <p:sp>
        <p:nvSpPr>
          <p:cNvPr id="329" name="Emax=6.9 GV/m"/>
          <p:cNvSpPr txBox="1"/>
          <p:nvPr/>
        </p:nvSpPr>
        <p:spPr>
          <a:xfrm>
            <a:off x="89900" y="1871995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b="0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=6.9 GV/m</a:t>
            </a:r>
          </a:p>
        </p:txBody>
      </p:sp>
      <p:sp>
        <p:nvSpPr>
          <p:cNvPr id="330" name="Emax=49.6 GV/m"/>
          <p:cNvSpPr txBox="1"/>
          <p:nvPr/>
        </p:nvSpPr>
        <p:spPr>
          <a:xfrm>
            <a:off x="7620999" y="1871995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b="0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=49.6 GV/m</a:t>
            </a:r>
          </a:p>
        </p:txBody>
      </p:sp>
      <p:sp>
        <p:nvSpPr>
          <p:cNvPr id="331" name="Equation"/>
          <p:cNvSpPr txBox="1"/>
          <p:nvPr/>
        </p:nvSpPr>
        <p:spPr>
          <a:xfrm>
            <a:off x="5166629" y="248791"/>
            <a:ext cx="3734205" cy="4918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10.4</m:t>
                  </m:r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den>
                  </m:f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den>
                  </m:f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den>
                  </m:f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16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omparison of observ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of observables</a:t>
            </a:r>
          </a:p>
        </p:txBody>
      </p:sp>
      <p:sp>
        <p:nvSpPr>
          <p:cNvPr id="334" name="Text Placeholder 4"/>
          <p:cNvSpPr/>
          <p:nvPr>
            <p:ph type="body" idx="21"/>
          </p:nvPr>
        </p:nvSpPr>
        <p:spPr>
          <a:xfrm>
            <a:off x="640080" y="1133812"/>
            <a:ext cx="7772401" cy="37552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Beam parameters:</a:t>
            </a:r>
          </a:p>
          <a:p>
            <a:pPr marL="0" indent="0">
              <a:lnSpc>
                <a:spcPct val="150000"/>
              </a:lnSpc>
              <a:buSzTx/>
              <a:buFontTx/>
              <a:buNone/>
              <a:defRPr sz="2000">
                <a:solidFill>
                  <a:srgbClr val="323232"/>
                </a:solidFill>
              </a:defRPr>
            </a:pPr>
          </a:p>
          <a:p>
            <a:pPr marL="0" indent="0">
              <a:lnSpc>
                <a:spcPct val="150000"/>
              </a:lnSpc>
              <a:buSzTx/>
              <a:buFontTx/>
              <a:buNone/>
              <a:defRPr sz="2000">
                <a:solidFill>
                  <a:srgbClr val="323232"/>
                </a:solidFill>
              </a:defRPr>
            </a:pPr>
          </a:p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Observables: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Lowest energy due to deceleration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Total energy loss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Scallop due to betatron oscillations</a:t>
            </a:r>
          </a:p>
        </p:txBody>
      </p:sp>
      <p:sp>
        <p:nvSpPr>
          <p:cNvPr id="335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36" name="Table 1"/>
          <p:cNvGraphicFramePr/>
          <p:nvPr/>
        </p:nvGraphicFramePr>
        <p:xfrm>
          <a:off x="800099" y="1629795"/>
          <a:ext cx="7775576" cy="94280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554480"/>
                <a:gridCol w="1554480"/>
                <a:gridCol w="1554480"/>
                <a:gridCol w="1554480"/>
                <a:gridCol w="1554480"/>
              </a:tblGrid>
              <a:tr h="469815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0" marR="0" marT="0" marB="0" anchor="ctr" anchorCtr="0" horzOverflow="overflow"/>
                </a:tc>
              </a:tr>
              <a:tr h="469815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1.5 nC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~25 𝜇m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~25 𝜇m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~25 𝜇m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m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0727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Modeled beam current prof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Modeled beam current profile</a:t>
            </a:r>
          </a:p>
        </p:txBody>
      </p:sp>
      <p:sp>
        <p:nvSpPr>
          <p:cNvPr id="3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41" name="Table 1"/>
          <p:cNvGraphicFramePr/>
          <p:nvPr/>
        </p:nvGraphicFramePr>
        <p:xfrm>
          <a:off x="4556850" y="1446668"/>
          <a:ext cx="2214961" cy="3285278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107479"/>
                <a:gridCol w="1107479"/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0.98 nC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4.7 kA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2" name="Table 1-1"/>
          <p:cNvGraphicFramePr/>
          <p:nvPr/>
        </p:nvGraphicFramePr>
        <p:xfrm>
          <a:off x="6873415" y="1446668"/>
          <a:ext cx="2214960" cy="3285278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107479"/>
                <a:gridCol w="1107479"/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0.52 nC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49.8 kA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rise: 0.5 𝜇m
fall: 2.0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343" name="Main bunch"/>
          <p:cNvSpPr txBox="1"/>
          <p:nvPr/>
        </p:nvSpPr>
        <p:spPr>
          <a:xfrm>
            <a:off x="5164498" y="1073208"/>
            <a:ext cx="137136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Main bunch</a:t>
            </a:r>
          </a:p>
        </p:txBody>
      </p:sp>
      <p:sp>
        <p:nvSpPr>
          <p:cNvPr id="344" name="Spike"/>
          <p:cNvSpPr txBox="1"/>
          <p:nvPr/>
        </p:nvSpPr>
        <p:spPr>
          <a:xfrm>
            <a:off x="7663824" y="1073208"/>
            <a:ext cx="1257597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Spike</a:t>
            </a:r>
          </a:p>
        </p:txBody>
      </p:sp>
      <p:sp>
        <p:nvSpPr>
          <p:cNvPr id="345" name="0.4𝝈z1"/>
          <p:cNvSpPr txBox="1"/>
          <p:nvPr/>
        </p:nvSpPr>
        <p:spPr>
          <a:xfrm>
            <a:off x="2953279" y="1904481"/>
            <a:ext cx="125759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0.4𝝈</a:t>
            </a:r>
            <a:r>
              <a:rPr baseline="-5999"/>
              <a:t>z1</a:t>
            </a:r>
          </a:p>
        </p:txBody>
      </p:sp>
      <p:sp>
        <p:nvSpPr>
          <p:cNvPr id="346" name="Line"/>
          <p:cNvSpPr/>
          <p:nvPr/>
        </p:nvSpPr>
        <p:spPr>
          <a:xfrm>
            <a:off x="1796472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347" name="Line"/>
          <p:cNvSpPr/>
          <p:nvPr/>
        </p:nvSpPr>
        <p:spPr>
          <a:xfrm flipH="1">
            <a:off x="2451765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348" name="~32% unaffected"/>
          <p:cNvSpPr txBox="1"/>
          <p:nvPr/>
        </p:nvSpPr>
        <p:spPr>
          <a:xfrm>
            <a:off x="641240" y="3356382"/>
            <a:ext cx="1531946" cy="39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~32% unaffected</a:t>
            </a:r>
          </a:p>
        </p:txBody>
      </p:sp>
      <p:sp>
        <p:nvSpPr>
          <p:cNvPr id="349" name="Could be a collection…"/>
          <p:cNvSpPr txBox="1"/>
          <p:nvPr/>
        </p:nvSpPr>
        <p:spPr>
          <a:xfrm>
            <a:off x="2390715" y="2781966"/>
            <a:ext cx="1846222" cy="61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b="0" sz="1400">
                <a:solidFill>
                  <a:srgbClr val="B02318"/>
                </a:solidFill>
              </a:defRPr>
            </a:pPr>
            <a:r>
              <a:t>Could be a collection</a:t>
            </a:r>
          </a:p>
          <a:p>
            <a:pPr defTabSz="1828800">
              <a:defRPr b="0" sz="1400">
                <a:solidFill>
                  <a:srgbClr val="B02318"/>
                </a:solidFill>
              </a:defRPr>
            </a:pPr>
            <a:r>
              <a:t>of micro-bunches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Latest simulation results from Gl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Latest simulation results from Glen</a:t>
            </a:r>
          </a:p>
        </p:txBody>
      </p:sp>
      <p:sp>
        <p:nvSpPr>
          <p:cNvPr id="352" name="Text Placeholder 4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1600">
                <a:solidFill>
                  <a:srgbClr val="B02318"/>
                </a:solidFill>
              </a:defRPr>
            </a:pPr>
            <a:r>
              <a:t>The spike almost doesn’t loose any energy because it’s too short. </a:t>
            </a:r>
          </a:p>
          <a:p>
            <a:pPr marL="146957" indent="-146957">
              <a:lnSpc>
                <a:spcPct val="150000"/>
              </a:lnSpc>
              <a:defRPr sz="1600">
                <a:solidFill>
                  <a:srgbClr val="323232"/>
                </a:solidFill>
              </a:defRPr>
            </a:pPr>
            <a:r>
              <a:t>If the spike is at the head and contains ~30% of the charge, then the unaffected electrons all come from the spike.</a:t>
            </a:r>
          </a:p>
        </p:txBody>
      </p:sp>
      <p:sp>
        <p:nvSpPr>
          <p:cNvPr id="353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718" y="2218022"/>
            <a:ext cx="7829124" cy="292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creen Shot 2021-01-25 at 20.15.50.png" descr="Screen Shot 2021-01-25 at 20.15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4316" y="922479"/>
            <a:ext cx="1612952" cy="4218487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QuickPIC with Azimuthal Decompos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B02318"/>
                </a:solidFill>
              </a:rPr>
              <a:t>Q</a:t>
            </a:r>
            <a:r>
              <a:t>uick</a:t>
            </a:r>
            <a:r>
              <a:rPr>
                <a:solidFill>
                  <a:srgbClr val="B02318"/>
                </a:solidFill>
              </a:rPr>
              <a:t>P</a:t>
            </a:r>
            <a:r>
              <a:t>IC with </a:t>
            </a:r>
            <a:r>
              <a:rPr>
                <a:solidFill>
                  <a:srgbClr val="B02318"/>
                </a:solidFill>
              </a:rPr>
              <a:t>A</a:t>
            </a:r>
            <a:r>
              <a:t>zimuthal </a:t>
            </a:r>
            <a:r>
              <a:rPr>
                <a:solidFill>
                  <a:srgbClr val="B02318"/>
                </a:solidFill>
              </a:rPr>
              <a:t>D</a:t>
            </a:r>
            <a:r>
              <a:t>ecomposition</a:t>
            </a:r>
          </a:p>
        </p:txBody>
      </p:sp>
      <p:sp>
        <p:nvSpPr>
          <p:cNvPr id="358" name="Text Placeholder 4"/>
          <p:cNvSpPr/>
          <p:nvPr>
            <p:ph type="body" idx="21"/>
          </p:nvPr>
        </p:nvSpPr>
        <p:spPr>
          <a:xfrm>
            <a:off x="497376" y="1140323"/>
            <a:ext cx="2652608" cy="3170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 b="1" sz="1800">
                <a:solidFill>
                  <a:srgbClr val="323232"/>
                </a:solidFill>
              </a:defRPr>
            </a:lvl1pPr>
          </a:lstStyle>
          <a:p>
            <a:pPr/>
            <a:r>
              <a:t>Quasi-static + Quasi-3D</a:t>
            </a:r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Screen Shot 2021-01-25 at 20.14.41.png" descr="Screen Shot 2021-01-25 at 20.14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00" y="1651646"/>
            <a:ext cx="2741484" cy="308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Screen Shot 2021-01-25 at 20.15.19.png" descr="Screen Shot 2021-01-25 at 20.15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9116" y="922479"/>
            <a:ext cx="3646068" cy="4218487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angle"/>
          <p:cNvSpPr/>
          <p:nvPr/>
        </p:nvSpPr>
        <p:spPr>
          <a:xfrm>
            <a:off x="370350" y="1040349"/>
            <a:ext cx="2906660" cy="516984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363" name="F. Li, et al., CPC 261, 107784 (2021)"/>
          <p:cNvSpPr txBox="1"/>
          <p:nvPr/>
        </p:nvSpPr>
        <p:spPr>
          <a:xfrm>
            <a:off x="553667" y="4814405"/>
            <a:ext cx="2540026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b="0" sz="1200">
                <a:solidFill>
                  <a:srgbClr val="000000"/>
                </a:solidFill>
              </a:defRPr>
            </a:lvl1pPr>
          </a:lstStyle>
          <a:p>
            <a:pPr/>
            <a:r>
              <a:t>F. Li, et al., CPC 261, 107784 (2021)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ezgif.com-gif-maker-20.gif" descr="ezgif.com-gif-maker-2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8" y="1341579"/>
            <a:ext cx="404111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QPAD simulation (1.7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QPAD simulation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8" name="ezgif.com-gif-maker-21.gif" descr="ezgif.com-gif-maker-21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1252" y="1341579"/>
            <a:ext cx="4980769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0032" y="922479"/>
            <a:ext cx="2878668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QPAD simulation: beam-ionized H2 c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QPAD simulation: beam-ionized H</a:t>
            </a:r>
            <a:r>
              <a:rPr baseline="-5999"/>
              <a:t>2 </a:t>
            </a:r>
            <a:r>
              <a:t>case</a:t>
            </a: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3" name="ezgif.com-gif-maker-4.gif" descr="ezgif.com-gif-maker-4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96" y="1340067"/>
            <a:ext cx="5897833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0032" y="2911695"/>
            <a:ext cx="2878668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~50% total energy loss"/>
          <p:cNvSpPr txBox="1"/>
          <p:nvPr/>
        </p:nvSpPr>
        <p:spPr>
          <a:xfrm>
            <a:off x="6802937" y="3506227"/>
            <a:ext cx="1886076" cy="28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08074">
              <a:spcBef>
                <a:spcPts val="2200"/>
              </a:spcBef>
              <a:defRPr b="0" sz="14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~50% total energy loss</a:t>
            </a:r>
          </a:p>
        </p:txBody>
      </p:sp>
      <p:sp>
        <p:nvSpPr>
          <p:cNvPr id="376" name="~70% beam-to-wake"/>
          <p:cNvSpPr txBox="1"/>
          <p:nvPr/>
        </p:nvSpPr>
        <p:spPr>
          <a:xfrm>
            <a:off x="6696328" y="4392928"/>
            <a:ext cx="1886076" cy="289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08074">
              <a:spcBef>
                <a:spcPts val="2200"/>
              </a:spcBef>
              <a:defRPr b="0" sz="14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~70% beam-to-wake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Compared with experiment (0.3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Compared with experiment (0.3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2" name="E300_02789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E300_02789</a:t>
            </a:r>
          </a:p>
        </p:txBody>
      </p:sp>
      <p:sp>
        <p:nvSpPr>
          <p:cNvPr id="383" name="Line"/>
          <p:cNvSpPr/>
          <p:nvPr/>
        </p:nvSpPr>
        <p:spPr>
          <a:xfrm>
            <a:off x="88507" y="30407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384" name="Line"/>
          <p:cNvSpPr/>
          <p:nvPr/>
        </p:nvSpPr>
        <p:spPr>
          <a:xfrm flipH="1">
            <a:off x="1592752" y="3133914"/>
            <a:ext cx="1" cy="529968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Compared with experiment (0.5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Compared with experiment (0.5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0" name="E300_02799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E300_02799</a:t>
            </a:r>
          </a:p>
        </p:txBody>
      </p:sp>
      <p:sp>
        <p:nvSpPr>
          <p:cNvPr id="391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392" name="Line"/>
          <p:cNvSpPr/>
          <p:nvPr/>
        </p:nvSpPr>
        <p:spPr>
          <a:xfrm>
            <a:off x="1853891" y="344253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cknowled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Acknowledgement</a:t>
            </a:r>
          </a:p>
        </p:txBody>
      </p:sp>
      <p:sp>
        <p:nvSpPr>
          <p:cNvPr id="217" name="Text Placeholder 4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E300 Collaboration 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UCLA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SLAC FACET-II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Ecole Polytechnique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University of Colorado Boulder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University of Texas at Austin</a:t>
            </a:r>
          </a:p>
          <a:p>
            <a:pPr lvl="1" marL="489857" indent="-146957">
              <a:lnSpc>
                <a:spcPct val="150000"/>
              </a:lnSpc>
              <a:defRPr sz="2000">
                <a:solidFill>
                  <a:srgbClr val="000000"/>
                </a:solidFill>
              </a:defRPr>
            </a:pPr>
            <a:r>
              <a:t>CERN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Compared with experiment (1.0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Compared with experiment (1.0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8" name="E300_02801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E300_02801</a:t>
            </a:r>
          </a:p>
        </p:txBody>
      </p:sp>
      <p:sp>
        <p:nvSpPr>
          <p:cNvPr id="399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400" name="Line"/>
          <p:cNvSpPr/>
          <p:nvPr/>
        </p:nvSpPr>
        <p:spPr>
          <a:xfrm>
            <a:off x="2815360" y="343066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202" y="2730500"/>
            <a:ext cx="3048001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Compared with experiment (1.5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Compared with experiment (1.5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7" name="E300_02837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E300_02837</a:t>
            </a:r>
          </a:p>
        </p:txBody>
      </p:sp>
      <p:sp>
        <p:nvSpPr>
          <p:cNvPr id="408" name="Line"/>
          <p:cNvSpPr/>
          <p:nvPr/>
        </p:nvSpPr>
        <p:spPr>
          <a:xfrm flipV="1">
            <a:off x="503538" y="1137976"/>
            <a:ext cx="1" cy="378429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409" name="w/o a tail"/>
          <p:cNvSpPr txBox="1"/>
          <p:nvPr/>
        </p:nvSpPr>
        <p:spPr>
          <a:xfrm>
            <a:off x="6307490" y="922479"/>
            <a:ext cx="1046692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800">
                <a:solidFill>
                  <a:srgbClr val="B02318"/>
                </a:solidFill>
              </a:defRPr>
            </a:lvl1pPr>
          </a:lstStyle>
          <a:p>
            <a:pPr/>
            <a:r>
              <a:t>w/o a tail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Compared with experiment (1.5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Compared with experiment (1.5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5" name="E300_02837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E300_02837</a:t>
            </a:r>
          </a:p>
        </p:txBody>
      </p:sp>
      <p:sp>
        <p:nvSpPr>
          <p:cNvPr id="416" name="Line"/>
          <p:cNvSpPr/>
          <p:nvPr/>
        </p:nvSpPr>
        <p:spPr>
          <a:xfrm flipV="1">
            <a:off x="503538" y="1137976"/>
            <a:ext cx="1" cy="378429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202" y="2730500"/>
            <a:ext cx="3048001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w/ a tail"/>
          <p:cNvSpPr txBox="1"/>
          <p:nvPr/>
        </p:nvSpPr>
        <p:spPr>
          <a:xfrm>
            <a:off x="6377309" y="922479"/>
            <a:ext cx="907054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800">
                <a:solidFill>
                  <a:srgbClr val="B02318"/>
                </a:solidFill>
              </a:defRPr>
            </a:lvl1pPr>
          </a:lstStyle>
          <a:p>
            <a:pPr/>
            <a:r>
              <a:t>w/ a tail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5377" y="1008224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ezgif.com-gif-maker-14.gif" descr="ezgif.com-gif-maker-14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479" y="932818"/>
            <a:ext cx="4998052" cy="4191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Pre-ionized case (1.7 Torr H2, 6⨉1016 cm-3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Pre-ionized case (1.7 Torr H</a:t>
            </a:r>
            <a:r>
              <a:rPr baseline="-5999"/>
              <a:t>2</a:t>
            </a:r>
            <a:r>
              <a:t>, 6⨉10</a:t>
            </a:r>
            <a:r>
              <a:rPr baseline="31999"/>
              <a:t>16 </a:t>
            </a:r>
            <a:r>
              <a:t>cm</a:t>
            </a:r>
            <a:r>
              <a:rPr baseline="31999"/>
              <a:t>-3</a:t>
            </a:r>
            <a:r>
              <a:t>)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5377" y="3013256"/>
            <a:ext cx="2540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~75% total energy loss"/>
          <p:cNvSpPr txBox="1"/>
          <p:nvPr/>
        </p:nvSpPr>
        <p:spPr>
          <a:xfrm>
            <a:off x="6582619" y="4196050"/>
            <a:ext cx="1886077" cy="289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08074">
              <a:spcBef>
                <a:spcPts val="2200"/>
              </a:spcBef>
              <a:defRPr b="0" sz="14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~75% total energy loss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re-ionized case (1.7 Torr H2, 6⨉1016 cm-3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Pre-ionized case (1.7 Torr H</a:t>
            </a:r>
            <a:r>
              <a:rPr baseline="-5999"/>
              <a:t>2</a:t>
            </a:r>
            <a:r>
              <a:t>, 6⨉10</a:t>
            </a:r>
            <a:r>
              <a:rPr baseline="31999"/>
              <a:t>16 </a:t>
            </a:r>
            <a:r>
              <a:t>cm</a:t>
            </a:r>
            <a:r>
              <a:rPr baseline="31999"/>
              <a:t>-3</a:t>
            </a:r>
            <a:r>
              <a:t>)</a:t>
            </a:r>
          </a:p>
        </p:txBody>
      </p:sp>
      <p:sp>
        <p:nvSpPr>
          <p:cNvPr id="428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9" name="ezgif.com-gif-maker-8.gif" descr="ezgif.com-gif-maker-8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37" y="1072557"/>
            <a:ext cx="8164286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ezgif.com-gif-maker-12.gif" descr="ezgif.com-gif-maker-1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600" y="1151079"/>
            <a:ext cx="718868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Beam-ionized case (1.7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Beam-ionized case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4" name="ezgif.com-gif-maker-13.gif" descr="ezgif.com-gif-maker-13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678" y="1151079"/>
            <a:ext cx="5005917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Beam-ionized case (1.7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Beam-ionized case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8" name="ezgif.com-gif-maker-11.gif" descr="ezgif.com-gif-maker-1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37" y="1025172"/>
            <a:ext cx="8164286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920" y="3144716"/>
            <a:ext cx="299085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7920" y="1210352"/>
            <a:ext cx="2990851" cy="1993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Beam ionization comparison of H2 and H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 sz="3000">
                <a:solidFill>
                  <a:srgbClr val="323232"/>
                </a:solidFill>
              </a:defRPr>
            </a:pPr>
            <a:r>
              <a:t>Beam ionization comparison of H</a:t>
            </a:r>
            <a:r>
              <a:rPr baseline="-5999"/>
              <a:t>2 </a:t>
            </a:r>
            <a:r>
              <a:t>and He</a:t>
            </a:r>
          </a:p>
        </p:txBody>
      </p:sp>
      <p:sp>
        <p:nvSpPr>
          <p:cNvPr id="443" name="Text Placeholder 4"/>
          <p:cNvSpPr/>
          <p:nvPr>
            <p:ph type="body" idx="21"/>
          </p:nvPr>
        </p:nvSpPr>
        <p:spPr>
          <a:xfrm>
            <a:off x="640080" y="933066"/>
            <a:ext cx="7772401" cy="6633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146957" indent="-146957">
              <a:lnSpc>
                <a:spcPct val="150000"/>
              </a:lnSpc>
              <a:defRPr sz="2000">
                <a:solidFill>
                  <a:srgbClr val="B02318"/>
                </a:solidFill>
              </a:defRPr>
            </a:lvl1pPr>
          </a:lstStyle>
          <a:p>
            <a:pPr/>
            <a:r>
              <a:t>Suppose the spike has smaller beam size</a:t>
            </a:r>
          </a:p>
        </p:txBody>
      </p:sp>
      <p:sp>
        <p:nvSpPr>
          <p:cNvPr id="4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5" name="Emax=82.7 GV/m"/>
          <p:cNvSpPr txBox="1"/>
          <p:nvPr/>
        </p:nvSpPr>
        <p:spPr>
          <a:xfrm>
            <a:off x="7660461" y="2049373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b="0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=82.7 GV/m</a:t>
            </a:r>
          </a:p>
        </p:txBody>
      </p:sp>
      <p:sp>
        <p:nvSpPr>
          <p:cNvPr id="446" name="Emax=49.6 GV/m"/>
          <p:cNvSpPr txBox="1"/>
          <p:nvPr/>
        </p:nvSpPr>
        <p:spPr>
          <a:xfrm>
            <a:off x="24644" y="2052554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b="0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=49.6 GV/m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5229" y="1210352"/>
            <a:ext cx="299085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5229" y="3144716"/>
            <a:ext cx="2990851" cy="1993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55 kA"/>
          <p:cNvSpPr txBox="1"/>
          <p:nvPr/>
        </p:nvSpPr>
        <p:spPr>
          <a:xfrm>
            <a:off x="6588713" y="2119782"/>
            <a:ext cx="1076023" cy="23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55 kA</a:t>
            </a:r>
          </a:p>
        </p:txBody>
      </p:sp>
      <p:sp>
        <p:nvSpPr>
          <p:cNvPr id="450" name="0.23 nC"/>
          <p:cNvSpPr txBox="1"/>
          <p:nvPr/>
        </p:nvSpPr>
        <p:spPr>
          <a:xfrm>
            <a:off x="6371299" y="4117249"/>
            <a:ext cx="1076023" cy="25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0.23 nC</a:t>
            </a:r>
          </a:p>
        </p:txBody>
      </p:sp>
      <p:sp>
        <p:nvSpPr>
          <p:cNvPr id="451" name="55 kA"/>
          <p:cNvSpPr txBox="1"/>
          <p:nvPr/>
        </p:nvSpPr>
        <p:spPr>
          <a:xfrm>
            <a:off x="3246410" y="2089232"/>
            <a:ext cx="1076023" cy="23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55 kA</a:t>
            </a:r>
          </a:p>
        </p:txBody>
      </p:sp>
      <p:sp>
        <p:nvSpPr>
          <p:cNvPr id="452" name="0.23 nC"/>
          <p:cNvSpPr txBox="1"/>
          <p:nvPr/>
        </p:nvSpPr>
        <p:spPr>
          <a:xfrm>
            <a:off x="3028995" y="4077629"/>
            <a:ext cx="1076023" cy="25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0.23 nC</a:t>
            </a:r>
          </a:p>
        </p:txBody>
      </p:sp>
      <p:sp>
        <p:nvSpPr>
          <p:cNvPr id="453" name="5%"/>
          <p:cNvSpPr txBox="1"/>
          <p:nvPr/>
        </p:nvSpPr>
        <p:spPr>
          <a:xfrm>
            <a:off x="6740169" y="1589033"/>
            <a:ext cx="773110" cy="23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5%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0727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Modeled beam current profile for He c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Modeled beam current profile for He case</a:t>
            </a:r>
          </a:p>
        </p:txBody>
      </p:sp>
      <p:sp>
        <p:nvSpPr>
          <p:cNvPr id="4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458" name="Table 1"/>
          <p:cNvGraphicFramePr/>
          <p:nvPr/>
        </p:nvGraphicFramePr>
        <p:xfrm>
          <a:off x="4556850" y="1446668"/>
          <a:ext cx="2214961" cy="3285278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107479"/>
                <a:gridCol w="1107479"/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1.37 nC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6.6 kA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9" name="Table 1-1"/>
          <p:cNvGraphicFramePr/>
          <p:nvPr/>
        </p:nvGraphicFramePr>
        <p:xfrm>
          <a:off x="6873415" y="1446668"/>
          <a:ext cx="2214960" cy="3285278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107479"/>
                <a:gridCol w="1107479"/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0.23 nC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 kA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B0231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B0231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7.2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460" name="Main bunch"/>
          <p:cNvSpPr txBox="1"/>
          <p:nvPr/>
        </p:nvSpPr>
        <p:spPr>
          <a:xfrm>
            <a:off x="5164498" y="1073208"/>
            <a:ext cx="137136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Main bunch</a:t>
            </a:r>
          </a:p>
        </p:txBody>
      </p:sp>
      <p:sp>
        <p:nvSpPr>
          <p:cNvPr id="461" name="Spike"/>
          <p:cNvSpPr txBox="1"/>
          <p:nvPr/>
        </p:nvSpPr>
        <p:spPr>
          <a:xfrm>
            <a:off x="7663824" y="1073208"/>
            <a:ext cx="1257597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Spike</a:t>
            </a:r>
          </a:p>
        </p:txBody>
      </p:sp>
      <p:sp>
        <p:nvSpPr>
          <p:cNvPr id="462" name="0.3𝝈z1"/>
          <p:cNvSpPr txBox="1"/>
          <p:nvPr/>
        </p:nvSpPr>
        <p:spPr>
          <a:xfrm>
            <a:off x="2953279" y="1904481"/>
            <a:ext cx="125759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0.3𝝈</a:t>
            </a:r>
            <a:r>
              <a:rPr baseline="-5999"/>
              <a:t>z1</a:t>
            </a:r>
          </a:p>
        </p:txBody>
      </p:sp>
      <p:sp>
        <p:nvSpPr>
          <p:cNvPr id="463" name="Line"/>
          <p:cNvSpPr/>
          <p:nvPr/>
        </p:nvSpPr>
        <p:spPr>
          <a:xfrm>
            <a:off x="1847272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464" name="Line"/>
          <p:cNvSpPr/>
          <p:nvPr/>
        </p:nvSpPr>
        <p:spPr>
          <a:xfrm flipH="1">
            <a:off x="2451765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465" name="~40% unaffected"/>
          <p:cNvSpPr txBox="1"/>
          <p:nvPr/>
        </p:nvSpPr>
        <p:spPr>
          <a:xfrm>
            <a:off x="595250" y="3356382"/>
            <a:ext cx="1722855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600">
                <a:solidFill>
                  <a:srgbClr val="000000"/>
                </a:solidFill>
              </a:defRPr>
            </a:lvl1pPr>
          </a:lstStyle>
          <a:p>
            <a:pPr/>
            <a:r>
              <a:t>~40% unaffected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ezgif.com-gif-maker-17.gif" descr="ezgif.com-gif-maker-1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28" y="1527884"/>
            <a:ext cx="4354287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0050" y="1009965"/>
            <a:ext cx="2540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QPAD simulation: beam-ionized He case (5 Tor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0361">
              <a:defRPr sz="2670"/>
            </a:pPr>
            <a:r>
              <a:t>QPAD simulation: beam-ionized He</a:t>
            </a:r>
            <a:r>
              <a:rPr baseline="-5999"/>
              <a:t> </a:t>
            </a:r>
            <a:r>
              <a:t>case (5 Torr)</a:t>
            </a:r>
          </a:p>
        </p:txBody>
      </p:sp>
      <p:sp>
        <p:nvSpPr>
          <p:cNvPr id="470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050" y="3066713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92281" y="1136965"/>
            <a:ext cx="2201334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21" name="Text Placeholder 4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27852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First run of the E300 experiment</a:t>
            </a:r>
          </a:p>
          <a:p>
            <a:pPr lvl="1" marL="426175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Single-bunch, beam-ionized (H</a:t>
            </a:r>
            <a:r>
              <a:rPr baseline="-5999"/>
              <a:t>2</a:t>
            </a:r>
            <a:r>
              <a:t> or He) PWFA</a:t>
            </a:r>
          </a:p>
          <a:p>
            <a:pPr marL="127852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Ionization of hydrogen molecules</a:t>
            </a:r>
          </a:p>
          <a:p>
            <a:pPr lvl="1" marL="426175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Photoionization</a:t>
            </a:r>
          </a:p>
          <a:p>
            <a:pPr lvl="1" marL="426175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Beam ionization</a:t>
            </a:r>
          </a:p>
          <a:p>
            <a:pPr marL="127852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QPAD simulations</a:t>
            </a:r>
          </a:p>
          <a:p>
            <a:pPr lvl="1" marL="426175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Comparison with experimental H</a:t>
            </a:r>
            <a:r>
              <a:rPr baseline="-5999"/>
              <a:t>2</a:t>
            </a:r>
            <a:r>
              <a:t> and He results</a:t>
            </a:r>
          </a:p>
          <a:p>
            <a:pPr marL="127852" indent="-127852" defTabSz="596645">
              <a:lnSpc>
                <a:spcPct val="150000"/>
              </a:lnSpc>
              <a:spcBef>
                <a:spcPts val="600"/>
              </a:spcBef>
              <a:defRPr sz="1740">
                <a:solidFill>
                  <a:srgbClr val="323232"/>
                </a:solidFill>
              </a:defRPr>
            </a:pPr>
            <a:r>
              <a:t>Summary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omparison with experiment (5.0 Torr He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experiment (5.0 Torr He)</a:t>
            </a:r>
          </a:p>
        </p:txBody>
      </p:sp>
      <p:sp>
        <p:nvSpPr>
          <p:cNvPr id="4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6" name="Screen Shot 2022-10-04 at 22.51.08.png" descr="Screen Shot 2022-10-04 at 22.51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4611" y="1010672"/>
            <a:ext cx="3427047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138" y="921772"/>
            <a:ext cx="3918859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8430" y="3461065"/>
            <a:ext cx="2201335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750" y="3461065"/>
            <a:ext cx="2201334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482" name="Text Placeholder 4"/>
          <p:cNvSpPr/>
          <p:nvPr>
            <p:ph type="body" idx="21"/>
          </p:nvPr>
        </p:nvSpPr>
        <p:spPr>
          <a:xfrm>
            <a:off x="640080" y="1133812"/>
            <a:ext cx="7772401" cy="3539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rPr>
                <a:solidFill>
                  <a:srgbClr val="B02318"/>
                </a:solidFill>
              </a:rPr>
              <a:t>&gt;50 kA</a:t>
            </a:r>
            <a:r>
              <a:t> current spike is needed to fully ionize H</a:t>
            </a:r>
            <a:r>
              <a:rPr baseline="-5999"/>
              <a:t>2. </a:t>
            </a:r>
            <a:endParaRPr baseline="-5999"/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rPr>
                <a:solidFill>
                  <a:srgbClr val="B02318"/>
                </a:solidFill>
              </a:rPr>
              <a:t>~30-40%</a:t>
            </a:r>
            <a:r>
              <a:t> of the beam was not losing any energy, however beam-to-wake energy transfer efficiency can approach </a:t>
            </a:r>
            <a:r>
              <a:rPr>
                <a:solidFill>
                  <a:srgbClr val="B02318"/>
                </a:solidFill>
              </a:rPr>
              <a:t>~70%.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rPr>
                <a:solidFill>
                  <a:srgbClr val="B02318"/>
                </a:solidFill>
              </a:rPr>
              <a:t>The main bunch with a ultrashort spike</a:t>
            </a:r>
            <a:r>
              <a:t> reproduced the H</a:t>
            </a:r>
            <a:r>
              <a:rPr baseline="-5999"/>
              <a:t>2</a:t>
            </a:r>
            <a:r>
              <a:t> results. To reproduce the He results, </a:t>
            </a:r>
            <a:r>
              <a:rPr>
                <a:solidFill>
                  <a:srgbClr val="B02318"/>
                </a:solidFill>
              </a:rPr>
              <a:t>a spike with a smaller beam size</a:t>
            </a:r>
            <a:r>
              <a:t> was used.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t>Scallop due to betatron oscillations observed in experiments are also reproduced in simulations using a slightly longer spike (~2 𝜇m) or multiple spikes.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t>Beam ionization induced by spikes fluctuates shot-to-shot since the spike peak current and position might change. </a:t>
            </a:r>
            <a:r>
              <a:rPr>
                <a:solidFill>
                  <a:srgbClr val="B02318"/>
                </a:solidFill>
              </a:rPr>
              <a:t>Pre-ionization capability will be helpful in the future run</a:t>
            </a:r>
            <a:r>
              <a:t>.</a:t>
            </a:r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Back 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 up</a:t>
            </a:r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A recent paper on hydrogen ion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recent paper on hydrogen ionization</a:t>
            </a:r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0" name="J-N. Vigneau, et al, arXiv:2209.10205"/>
          <p:cNvSpPr txBox="1"/>
          <p:nvPr/>
        </p:nvSpPr>
        <p:spPr>
          <a:xfrm>
            <a:off x="5617261" y="4757372"/>
            <a:ext cx="2543076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1101">
              <a:lnSpc>
                <a:spcPts val="2100"/>
              </a:lnSpc>
              <a:spcBef>
                <a:spcPts val="600"/>
              </a:spcBef>
              <a:defRPr b="0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J-N. Vigneau, et al, arXiv:2209.10205</a:t>
            </a:r>
          </a:p>
        </p:txBody>
      </p:sp>
      <p:pic>
        <p:nvPicPr>
          <p:cNvPr id="491" name="Screen Shot 2022-09-30 at 09.19.03.png" descr="Screen Shot 2022-09-30 at 09.19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766" y="1091211"/>
            <a:ext cx="3837515" cy="3641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" name="Group"/>
          <p:cNvGrpSpPr/>
          <p:nvPr/>
        </p:nvGrpSpPr>
        <p:grpSpPr>
          <a:xfrm>
            <a:off x="4812695" y="1086603"/>
            <a:ext cx="3693318" cy="2767094"/>
            <a:chOff x="0" y="0"/>
            <a:chExt cx="3693316" cy="2767092"/>
          </a:xfrm>
        </p:grpSpPr>
        <p:pic>
          <p:nvPicPr>
            <p:cNvPr id="492" name="Screen Shot 2022-09-30 at 09.15.22.png" descr="Screen Shot 2022-09-30 at 09.15.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54202"/>
            <a:stretch>
              <a:fillRect/>
            </a:stretch>
          </p:blipFill>
          <p:spPr>
            <a:xfrm>
              <a:off x="0" y="0"/>
              <a:ext cx="3693317" cy="2331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Screen Shot 2022-09-30 at 09.15.22.png" descr="Screen Shot 2022-09-30 at 09.15.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90865" r="0" b="0"/>
            <a:stretch>
              <a:fillRect/>
            </a:stretch>
          </p:blipFill>
          <p:spPr>
            <a:xfrm>
              <a:off x="0" y="2302128"/>
              <a:ext cx="3693317" cy="464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Negligible ionization by Coulomb explosion when I &lt; 3⨉1014 W/cm2"/>
          <p:cNvSpPr txBox="1"/>
          <p:nvPr/>
        </p:nvSpPr>
        <p:spPr>
          <a:xfrm>
            <a:off x="4880052" y="4082082"/>
            <a:ext cx="4017494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5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Negligible ionization by Coulomb explosion when I &lt; 3⨉10</a:t>
            </a:r>
            <a:r>
              <a:rPr baseline="31999"/>
              <a:t>14</a:t>
            </a:r>
            <a:r>
              <a:t> W/cm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0727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Modeled beam current profi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Modeled beam current profile 1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00" name="Table 1"/>
          <p:cNvGraphicFramePr/>
          <p:nvPr/>
        </p:nvGraphicFramePr>
        <p:xfrm>
          <a:off x="4556850" y="1446668"/>
          <a:ext cx="2214961" cy="3285278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107479"/>
                <a:gridCol w="1107479"/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1.37 nC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6.6 kA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1" name="Table 1-1"/>
          <p:cNvGraphicFramePr/>
          <p:nvPr/>
        </p:nvGraphicFramePr>
        <p:xfrm>
          <a:off x="6873415" y="1446668"/>
          <a:ext cx="2214960" cy="3285278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107479"/>
                <a:gridCol w="1107479"/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0.23 nC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 kA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𝜇m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502" name="Main bunch"/>
          <p:cNvSpPr txBox="1"/>
          <p:nvPr/>
        </p:nvSpPr>
        <p:spPr>
          <a:xfrm>
            <a:off x="5164498" y="1073208"/>
            <a:ext cx="137136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Main bunch</a:t>
            </a:r>
          </a:p>
        </p:txBody>
      </p:sp>
      <p:sp>
        <p:nvSpPr>
          <p:cNvPr id="503" name="Spike"/>
          <p:cNvSpPr txBox="1"/>
          <p:nvPr/>
        </p:nvSpPr>
        <p:spPr>
          <a:xfrm>
            <a:off x="7663824" y="1073208"/>
            <a:ext cx="1257597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Spike</a:t>
            </a:r>
          </a:p>
        </p:txBody>
      </p:sp>
      <p:sp>
        <p:nvSpPr>
          <p:cNvPr id="504" name="0.3𝝈z1"/>
          <p:cNvSpPr txBox="1"/>
          <p:nvPr/>
        </p:nvSpPr>
        <p:spPr>
          <a:xfrm>
            <a:off x="2953279" y="1904481"/>
            <a:ext cx="125759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308074">
              <a:spcBef>
                <a:spcPts val="2200"/>
              </a:spcBef>
              <a:defRPr b="0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0.3𝝈</a:t>
            </a:r>
            <a:r>
              <a:rPr baseline="-5999"/>
              <a:t>z1</a:t>
            </a:r>
          </a:p>
        </p:txBody>
      </p:sp>
      <p:sp>
        <p:nvSpPr>
          <p:cNvPr id="505" name="Line"/>
          <p:cNvSpPr/>
          <p:nvPr/>
        </p:nvSpPr>
        <p:spPr>
          <a:xfrm>
            <a:off x="1847272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506" name="Line"/>
          <p:cNvSpPr/>
          <p:nvPr/>
        </p:nvSpPr>
        <p:spPr>
          <a:xfrm flipH="1">
            <a:off x="2451765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507" name="~40% unaffected"/>
          <p:cNvSpPr txBox="1"/>
          <p:nvPr/>
        </p:nvSpPr>
        <p:spPr>
          <a:xfrm>
            <a:off x="595250" y="3356382"/>
            <a:ext cx="1722855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600">
                <a:solidFill>
                  <a:srgbClr val="000000"/>
                </a:solidFill>
              </a:defRPr>
            </a:lvl1pPr>
          </a:lstStyle>
          <a:p>
            <a:pPr/>
            <a:r>
              <a:t>~40% unaffected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ezgif.com-gif-maker-12.gif" descr="ezgif.com-gif-maker-1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600" y="1151079"/>
            <a:ext cx="718868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QPAD simulation: case 1 (1.7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QPAD simulation: case 1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2" name="ezgif.com-gif-maker-13.gif" descr="ezgif.com-gif-maker-13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678" y="1151079"/>
            <a:ext cx="5005917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omparison of two cases (1.7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of two cases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6" name="frame_30.png" descr="frame_30.png"/>
          <p:cNvPicPr>
            <a:picLocks noChangeAspect="1"/>
          </p:cNvPicPr>
          <p:nvPr/>
        </p:nvPicPr>
        <p:blipFill>
          <a:blip r:embed="rId2">
            <a:extLst/>
          </a:blip>
          <a:srcRect l="4918" t="6463" r="4918" b="6463"/>
          <a:stretch>
            <a:fillRect/>
          </a:stretch>
        </p:blipFill>
        <p:spPr>
          <a:xfrm>
            <a:off x="4499682" y="1487916"/>
            <a:ext cx="4618204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frame_045.png" descr="frame_045.png"/>
          <p:cNvPicPr>
            <a:picLocks noChangeAspect="1"/>
          </p:cNvPicPr>
          <p:nvPr/>
        </p:nvPicPr>
        <p:blipFill>
          <a:blip r:embed="rId3">
            <a:extLst/>
          </a:blip>
          <a:srcRect l="4765" t="6218" r="4765" b="6218"/>
          <a:stretch>
            <a:fillRect/>
          </a:stretch>
        </p:blipFill>
        <p:spPr>
          <a:xfrm>
            <a:off x="26280" y="1487916"/>
            <a:ext cx="4310029" cy="3175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Case 1"/>
          <p:cNvSpPr txBox="1"/>
          <p:nvPr/>
        </p:nvSpPr>
        <p:spPr>
          <a:xfrm>
            <a:off x="1495627" y="1000156"/>
            <a:ext cx="137136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Case 1</a:t>
            </a:r>
          </a:p>
        </p:txBody>
      </p:sp>
      <p:sp>
        <p:nvSpPr>
          <p:cNvPr id="519" name="Case 2"/>
          <p:cNvSpPr txBox="1"/>
          <p:nvPr/>
        </p:nvSpPr>
        <p:spPr>
          <a:xfrm>
            <a:off x="6123016" y="1000156"/>
            <a:ext cx="1371370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Case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Comparison with experiment (0.3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experiment (0.3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5" name="E300_02789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E300_02789</a:t>
            </a:r>
          </a:p>
        </p:txBody>
      </p:sp>
      <p:sp>
        <p:nvSpPr>
          <p:cNvPr id="526" name="Line"/>
          <p:cNvSpPr/>
          <p:nvPr/>
        </p:nvSpPr>
        <p:spPr>
          <a:xfrm>
            <a:off x="88507" y="30407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527" name="Line"/>
          <p:cNvSpPr/>
          <p:nvPr/>
        </p:nvSpPr>
        <p:spPr>
          <a:xfrm flipH="1">
            <a:off x="1592752" y="3133914"/>
            <a:ext cx="1" cy="529968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Comparison with experiment (0.5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experiment (0.5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3" name="E300_02799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E300_02799</a:t>
            </a:r>
          </a:p>
        </p:txBody>
      </p:sp>
      <p:sp>
        <p:nvSpPr>
          <p:cNvPr id="534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535" name="Line"/>
          <p:cNvSpPr/>
          <p:nvPr/>
        </p:nvSpPr>
        <p:spPr>
          <a:xfrm>
            <a:off x="1853891" y="344253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Comparison with experiment (1.0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experiment (1.0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1" name="E300_02801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E300_02801</a:t>
            </a:r>
          </a:p>
        </p:txBody>
      </p:sp>
      <p:sp>
        <p:nvSpPr>
          <p:cNvPr id="542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543" name="Line"/>
          <p:cNvSpPr/>
          <p:nvPr/>
        </p:nvSpPr>
        <p:spPr>
          <a:xfrm>
            <a:off x="2815360" y="343066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hotoionization regi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Photoionization regimes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" name="L. V. Keldysh, Sov. Phys. JETP 20, 1307–1314 (1965).…"/>
          <p:cNvSpPr txBox="1"/>
          <p:nvPr/>
        </p:nvSpPr>
        <p:spPr>
          <a:xfrm>
            <a:off x="654620" y="4360720"/>
            <a:ext cx="6284234" cy="80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241101">
              <a:lnSpc>
                <a:spcPts val="1900"/>
              </a:lnSpc>
              <a:spcBef>
                <a:spcPts val="400"/>
              </a:spcBef>
              <a:defRPr b="0" sz="1000">
                <a:solidFill>
                  <a:srgbClr val="000000"/>
                </a:solidFill>
              </a:defRPr>
            </a:pPr>
            <a:r>
              <a:t>L. V. Keldysh, Sov. Phys. JETP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20, </a:t>
            </a:r>
            <a:r>
              <a:t>1307–1314 (1965).</a:t>
            </a:r>
          </a:p>
          <a:p>
            <a:pPr defTabSz="241101">
              <a:lnSpc>
                <a:spcPts val="1900"/>
              </a:lnSpc>
              <a:spcBef>
                <a:spcPts val="400"/>
              </a:spcBef>
              <a:defRPr b="0" sz="1000">
                <a:solidFill>
                  <a:srgbClr val="000000"/>
                </a:solidFill>
              </a:defRPr>
            </a:pPr>
            <a:r>
              <a:t>A. M. Perelomov, V. S. Popov, and M. V. Terentev, Sov. Phys. JETP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50, </a:t>
            </a:r>
            <a:r>
              <a:t>1393–1409 (1966).</a:t>
            </a:r>
          </a:p>
          <a:p>
            <a:pPr>
              <a:spcBef>
                <a:spcPts val="400"/>
              </a:spcBef>
              <a:defRPr b="0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M. V. Ammosov, N. B. Delone, and V. P. Krainov, Sov. Phys. JETP </a:t>
            </a:r>
            <a:r>
              <a:rPr b="1"/>
              <a:t>64</a:t>
            </a:r>
            <a:r>
              <a:t>, 1191 (1986).</a:t>
            </a:r>
          </a:p>
          <a:p>
            <a:pPr defTabSz="241101">
              <a:lnSpc>
                <a:spcPts val="1900"/>
              </a:lnSpc>
              <a:spcBef>
                <a:spcPts val="600"/>
              </a:spcBef>
              <a:defRPr b="0" sz="1000">
                <a:solidFill>
                  <a:srgbClr val="000000"/>
                </a:solidFill>
              </a:defRPr>
            </a:pPr>
            <a:r>
              <a:t>I. Barth, et al., Phys. Rev. A. 87, 013433 (2013)</a:t>
            </a:r>
          </a:p>
        </p:txBody>
      </p:sp>
      <p:pic>
        <p:nvPicPr>
          <p:cNvPr id="22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399" y="1053447"/>
            <a:ext cx="5448476" cy="31374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Multi-photon…"/>
          <p:cNvSpPr txBox="1"/>
          <p:nvPr/>
        </p:nvSpPr>
        <p:spPr>
          <a:xfrm>
            <a:off x="2378375" y="2064606"/>
            <a:ext cx="1237092" cy="57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914400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Multi-photon</a:t>
            </a:r>
          </a:p>
          <a:p>
            <a:pPr algn="ctr" defTabSz="308074">
              <a:defRPr b="0" sz="1500">
                <a:solidFill>
                  <a:srgbClr val="32323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 𝜸 ≫ 1 )</a:t>
            </a:r>
          </a:p>
        </p:txBody>
      </p:sp>
      <p:sp>
        <p:nvSpPr>
          <p:cNvPr id="229" name="Tunneling…"/>
          <p:cNvSpPr txBox="1"/>
          <p:nvPr/>
        </p:nvSpPr>
        <p:spPr>
          <a:xfrm>
            <a:off x="5388655" y="2064606"/>
            <a:ext cx="941055" cy="57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914400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Tunneling</a:t>
            </a:r>
          </a:p>
          <a:p>
            <a:pPr algn="ctr" defTabSz="914400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 𝜸 ≪ 1 )</a:t>
            </a:r>
          </a:p>
        </p:txBody>
      </p:sp>
      <p:sp>
        <p:nvSpPr>
          <p:cNvPr id="230" name="Keldysh parameter:"/>
          <p:cNvSpPr txBox="1"/>
          <p:nvPr/>
        </p:nvSpPr>
        <p:spPr>
          <a:xfrm>
            <a:off x="6449894" y="4073142"/>
            <a:ext cx="1905103" cy="23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308074">
              <a:spcBef>
                <a:spcPts val="2200"/>
              </a:spcBef>
              <a:defRPr sz="16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Keldysh parameter:</a:t>
            </a:r>
          </a:p>
        </p:txBody>
      </p:sp>
      <p:sp>
        <p:nvSpPr>
          <p:cNvPr id="231" name="Barrier suppression"/>
          <p:cNvSpPr txBox="1"/>
          <p:nvPr/>
        </p:nvSpPr>
        <p:spPr>
          <a:xfrm>
            <a:off x="6959162" y="1257962"/>
            <a:ext cx="1920343" cy="235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308074">
              <a:spcBef>
                <a:spcPts val="2200"/>
              </a:spcBef>
              <a:defRPr sz="16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Barrier suppression</a:t>
            </a:r>
          </a:p>
        </p:txBody>
      </p:sp>
      <p:sp>
        <p:nvSpPr>
          <p:cNvPr id="232" name="Equation"/>
          <p:cNvSpPr txBox="1"/>
          <p:nvPr/>
        </p:nvSpPr>
        <p:spPr>
          <a:xfrm>
            <a:off x="6755244" y="4385973"/>
            <a:ext cx="1312024" cy="56624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γ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ad>
                        <m:radPr>
                          <m:ctrl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b>
                            <m:e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rad>
                    </m:num>
                    <m:den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den>
                  </m:f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Comparison with experiment (1.8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experiment (1.8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9" name="E300_02808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E300_02808</a:t>
            </a:r>
          </a:p>
        </p:txBody>
      </p:sp>
      <p:sp>
        <p:nvSpPr>
          <p:cNvPr id="550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551" name="Line"/>
          <p:cNvSpPr/>
          <p:nvPr/>
        </p:nvSpPr>
        <p:spPr>
          <a:xfrm flipH="1">
            <a:off x="612916" y="343066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Comparison with experiment (1.5 Torr H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experiment (1.5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5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7" name="E300_02837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r>
              <a:t>E300_02837</a:t>
            </a:r>
          </a:p>
        </p:txBody>
      </p:sp>
      <p:sp>
        <p:nvSpPr>
          <p:cNvPr id="558" name="Line"/>
          <p:cNvSpPr/>
          <p:nvPr/>
        </p:nvSpPr>
        <p:spPr>
          <a:xfrm flipV="1">
            <a:off x="503538" y="1137976"/>
            <a:ext cx="1" cy="378429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2427" y="1423278"/>
            <a:ext cx="4233334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482" y="1232778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1e-6 Torr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1e-6 Torr H</a:t>
            </a:r>
            <a:r>
              <a:rPr baseline="-5999"/>
              <a:t>2</a:t>
            </a:r>
          </a:p>
        </p:txBody>
      </p:sp>
      <p:sp>
        <p:nvSpPr>
          <p:cNvPr id="5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2573" y="816610"/>
            <a:ext cx="2878668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444" y="1232778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0.08 Torr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0.08 Torr H</a:t>
            </a:r>
            <a:r>
              <a:rPr baseline="-5999"/>
              <a:t>2</a:t>
            </a:r>
          </a:p>
        </p:txBody>
      </p:sp>
      <p:sp>
        <p:nvSpPr>
          <p:cNvPr id="5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2573" y="2943387"/>
            <a:ext cx="2878668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3781" y="788129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458" y="1221280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0.3 Torr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0.3 Torr H</a:t>
            </a:r>
            <a:r>
              <a:rPr baseline="-5999"/>
              <a:t>2</a:t>
            </a:r>
          </a:p>
        </p:txBody>
      </p:sp>
      <p:sp>
        <p:nvSpPr>
          <p:cNvPr id="5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3781" y="2908894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3781" y="848398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947" y="1267271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0.5 Torr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0.5 Torr H</a:t>
            </a:r>
            <a:r>
              <a:rPr baseline="-5999"/>
              <a:t>2</a:t>
            </a:r>
          </a:p>
        </p:txBody>
      </p:sp>
      <p:sp>
        <p:nvSpPr>
          <p:cNvPr id="5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3781" y="2943387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432" y="922479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35" y="1301764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1.0 Torr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1.0 Torr H</a:t>
            </a:r>
            <a:r>
              <a:rPr baseline="-5999"/>
              <a:t>2</a:t>
            </a:r>
          </a:p>
        </p:txBody>
      </p:sp>
      <p:sp>
        <p:nvSpPr>
          <p:cNvPr id="5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3432" y="2966382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6293" y="922479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932" y="1267271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1.7 Torr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1.7 Torr H</a:t>
            </a:r>
            <a:r>
              <a:rPr baseline="-5999"/>
              <a:t>2</a:t>
            </a:r>
          </a:p>
        </p:txBody>
      </p:sp>
      <p:sp>
        <p:nvSpPr>
          <p:cNvPr id="5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6293" y="2980681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ezgif.com-gif-maker-16.gif" descr="ezgif.com-gif-maker-16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7097" y="1341579"/>
            <a:ext cx="464698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ezgif.com-gif-maker-15.gif" descr="ezgif.com-gif-maker-15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" y="1341579"/>
            <a:ext cx="441049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QPAD simulation: beam-ionized He case (5 Tor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0361">
              <a:defRPr sz="2670"/>
            </a:pPr>
            <a:r>
              <a:t>QPAD simulation: beam-ionized He</a:t>
            </a:r>
            <a:r>
              <a:rPr baseline="-5999"/>
              <a:t> </a:t>
            </a:r>
            <a:r>
              <a:t>case (5 Torr)</a:t>
            </a:r>
          </a:p>
        </p:txBody>
      </p:sp>
      <p:sp>
        <p:nvSpPr>
          <p:cNvPr id="5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Ionization pathways of H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Ionization pathways of H</a:t>
            </a:r>
            <a:r>
              <a:rPr baseline="-5999"/>
              <a:t>2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Line"/>
          <p:cNvSpPr/>
          <p:nvPr/>
        </p:nvSpPr>
        <p:spPr>
          <a:xfrm>
            <a:off x="4517257" y="1484820"/>
            <a:ext cx="888306" cy="1"/>
          </a:xfrm>
          <a:prstGeom prst="line">
            <a:avLst/>
          </a:prstGeom>
          <a:ln w="25400">
            <a:solidFill>
              <a:srgbClr val="0072BD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37" name="4.5 eV"/>
          <p:cNvSpPr txBox="1"/>
          <p:nvPr/>
        </p:nvSpPr>
        <p:spPr>
          <a:xfrm>
            <a:off x="4192100" y="2318388"/>
            <a:ext cx="747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007100"/>
                </a:solidFill>
              </a:defRPr>
            </a:lvl1pPr>
          </a:lstStyle>
          <a:p>
            <a:pPr/>
            <a:r>
              <a:t>4.5 eV</a:t>
            </a:r>
          </a:p>
        </p:txBody>
      </p:sp>
      <p:sp>
        <p:nvSpPr>
          <p:cNvPr id="238" name="H2"/>
          <p:cNvSpPr txBox="1"/>
          <p:nvPr/>
        </p:nvSpPr>
        <p:spPr>
          <a:xfrm>
            <a:off x="3971771" y="1332420"/>
            <a:ext cx="2903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H</a:t>
            </a:r>
            <a:r>
              <a:rPr baseline="-5999"/>
              <a:t>2</a:t>
            </a:r>
          </a:p>
        </p:txBody>
      </p:sp>
      <p:sp>
        <p:nvSpPr>
          <p:cNvPr id="239" name="H + H"/>
          <p:cNvSpPr txBox="1"/>
          <p:nvPr/>
        </p:nvSpPr>
        <p:spPr>
          <a:xfrm>
            <a:off x="3782408" y="3297012"/>
            <a:ext cx="66903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H + H</a:t>
            </a:r>
          </a:p>
        </p:txBody>
      </p:sp>
      <p:sp>
        <p:nvSpPr>
          <p:cNvPr id="240" name="15.4 eV"/>
          <p:cNvSpPr txBox="1"/>
          <p:nvPr/>
        </p:nvSpPr>
        <p:spPr>
          <a:xfrm>
            <a:off x="4517257" y="1124601"/>
            <a:ext cx="8883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0072BD"/>
                </a:solidFill>
              </a:defRPr>
            </a:lvl1pPr>
          </a:lstStyle>
          <a:p>
            <a:pPr/>
            <a:r>
              <a:t>15.4 eV</a:t>
            </a:r>
          </a:p>
        </p:txBody>
      </p:sp>
      <p:sp>
        <p:nvSpPr>
          <p:cNvPr id="241" name="Line"/>
          <p:cNvSpPr/>
          <p:nvPr/>
        </p:nvSpPr>
        <p:spPr>
          <a:xfrm>
            <a:off x="4116924" y="1807720"/>
            <a:ext cx="1" cy="1326137"/>
          </a:xfrm>
          <a:prstGeom prst="line">
            <a:avLst/>
          </a:prstGeom>
          <a:ln w="25400">
            <a:solidFill>
              <a:srgbClr val="0071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42" name="Line"/>
          <p:cNvSpPr/>
          <p:nvPr/>
        </p:nvSpPr>
        <p:spPr>
          <a:xfrm>
            <a:off x="4120871" y="3678353"/>
            <a:ext cx="1255740" cy="755039"/>
          </a:xfrm>
          <a:prstGeom prst="line">
            <a:avLst/>
          </a:prstGeom>
          <a:ln w="25400">
            <a:solidFill>
              <a:srgbClr val="B02318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43" name="13.6 eV"/>
          <p:cNvSpPr txBox="1"/>
          <p:nvPr/>
        </p:nvSpPr>
        <p:spPr>
          <a:xfrm>
            <a:off x="3672771" y="4053170"/>
            <a:ext cx="8883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B02318"/>
                </a:solidFill>
              </a:defRPr>
            </a:lvl1pPr>
          </a:lstStyle>
          <a:p>
            <a:pPr/>
            <a:r>
              <a:t>13.6 eV</a:t>
            </a:r>
          </a:p>
        </p:txBody>
      </p:sp>
      <p:sp>
        <p:nvSpPr>
          <p:cNvPr id="244" name="2.8 eV"/>
          <p:cNvSpPr txBox="1"/>
          <p:nvPr/>
        </p:nvSpPr>
        <p:spPr>
          <a:xfrm>
            <a:off x="7041317" y="2314549"/>
            <a:ext cx="747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007100"/>
                </a:solidFill>
              </a:defRPr>
            </a:lvl1pPr>
          </a:lstStyle>
          <a:p>
            <a:pPr/>
            <a:r>
              <a:t>2.8 eV</a:t>
            </a:r>
          </a:p>
        </p:txBody>
      </p:sp>
      <p:sp>
        <p:nvSpPr>
          <p:cNvPr id="245" name="Line"/>
          <p:cNvSpPr/>
          <p:nvPr/>
        </p:nvSpPr>
        <p:spPr>
          <a:xfrm flipH="1">
            <a:off x="6518710" y="3677645"/>
            <a:ext cx="1126950" cy="755916"/>
          </a:xfrm>
          <a:prstGeom prst="line">
            <a:avLst/>
          </a:prstGeom>
          <a:ln w="25400">
            <a:solidFill>
              <a:srgbClr val="B02318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grpSp>
        <p:nvGrpSpPr>
          <p:cNvPr id="248" name="Group"/>
          <p:cNvGrpSpPr/>
          <p:nvPr/>
        </p:nvGrpSpPr>
        <p:grpSpPr>
          <a:xfrm>
            <a:off x="5825129" y="1279992"/>
            <a:ext cx="315707" cy="409656"/>
            <a:chOff x="0" y="0"/>
            <a:chExt cx="315705" cy="409655"/>
          </a:xfrm>
        </p:grpSpPr>
        <p:sp>
          <p:nvSpPr>
            <p:cNvPr id="246" name="H2"/>
            <p:cNvSpPr txBox="1"/>
            <p:nvPr/>
          </p:nvSpPr>
          <p:spPr>
            <a:xfrm>
              <a:off x="0" y="104855"/>
              <a:ext cx="29030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</a:defRPr>
              </a:pPr>
              <a:r>
                <a:t>H</a:t>
              </a:r>
              <a:r>
                <a:rPr baseline="-5999"/>
                <a:t>2</a:t>
              </a:r>
            </a:p>
          </p:txBody>
        </p:sp>
        <p:sp>
          <p:nvSpPr>
            <p:cNvPr id="247" name="+"/>
            <p:cNvSpPr txBox="1"/>
            <p:nvPr/>
          </p:nvSpPr>
          <p:spPr>
            <a:xfrm>
              <a:off x="184340" y="0"/>
              <a:ext cx="13136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+</a:t>
              </a:r>
            </a:p>
          </p:txBody>
        </p:sp>
      </p:grpSp>
      <p:grpSp>
        <p:nvGrpSpPr>
          <p:cNvPr id="251" name="Group"/>
          <p:cNvGrpSpPr/>
          <p:nvPr/>
        </p:nvGrpSpPr>
        <p:grpSpPr>
          <a:xfrm>
            <a:off x="7323721" y="3160714"/>
            <a:ext cx="780313" cy="394968"/>
            <a:chOff x="0" y="0"/>
            <a:chExt cx="780311" cy="394966"/>
          </a:xfrm>
        </p:grpSpPr>
        <p:sp>
          <p:nvSpPr>
            <p:cNvPr id="249" name="H + H"/>
            <p:cNvSpPr txBox="1"/>
            <p:nvPr/>
          </p:nvSpPr>
          <p:spPr>
            <a:xfrm>
              <a:off x="0" y="90166"/>
              <a:ext cx="669033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H + H</a:t>
              </a:r>
            </a:p>
          </p:txBody>
        </p:sp>
        <p:sp>
          <p:nvSpPr>
            <p:cNvPr id="250" name="+"/>
            <p:cNvSpPr txBox="1"/>
            <p:nvPr/>
          </p:nvSpPr>
          <p:spPr>
            <a:xfrm>
              <a:off x="648945" y="0"/>
              <a:ext cx="131367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+</a:t>
              </a:r>
            </a:p>
          </p:txBody>
        </p:sp>
      </p:grpSp>
      <p:grpSp>
        <p:nvGrpSpPr>
          <p:cNvPr id="255" name="Group"/>
          <p:cNvGrpSpPr/>
          <p:nvPr/>
        </p:nvGrpSpPr>
        <p:grpSpPr>
          <a:xfrm>
            <a:off x="5531848" y="4205570"/>
            <a:ext cx="831625" cy="421191"/>
            <a:chOff x="0" y="0"/>
            <a:chExt cx="831623" cy="421190"/>
          </a:xfrm>
        </p:grpSpPr>
        <p:sp>
          <p:nvSpPr>
            <p:cNvPr id="252" name="H  + H"/>
            <p:cNvSpPr txBox="1"/>
            <p:nvPr/>
          </p:nvSpPr>
          <p:spPr>
            <a:xfrm>
              <a:off x="0" y="116390"/>
              <a:ext cx="763125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b="0" sz="2000">
                  <a:solidFill>
                    <a:srgbClr val="000000"/>
                  </a:solidFill>
                </a:defRPr>
              </a:pPr>
              <a:r>
                <a:rPr b="1"/>
                <a:t>H</a:t>
              </a:r>
              <a:r>
                <a:rPr baseline="31999"/>
                <a:t> </a:t>
              </a:r>
              <a:r>
                <a:t> </a:t>
              </a:r>
              <a:r>
                <a:rPr b="1"/>
                <a:t>+</a:t>
              </a:r>
              <a:r>
                <a:t> </a:t>
              </a:r>
              <a:r>
                <a:rPr b="1"/>
                <a:t>H</a:t>
              </a:r>
              <a:r>
                <a:rPr baseline="31999"/>
                <a:t> </a:t>
              </a:r>
            </a:p>
          </p:txBody>
        </p:sp>
        <p:sp>
          <p:nvSpPr>
            <p:cNvPr id="253" name="+"/>
            <p:cNvSpPr txBox="1"/>
            <p:nvPr/>
          </p:nvSpPr>
          <p:spPr>
            <a:xfrm>
              <a:off x="169671" y="0"/>
              <a:ext cx="13136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254" name="+"/>
            <p:cNvSpPr txBox="1"/>
            <p:nvPr/>
          </p:nvSpPr>
          <p:spPr>
            <a:xfrm>
              <a:off x="700258" y="0"/>
              <a:ext cx="13136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256" name="Line"/>
          <p:cNvSpPr/>
          <p:nvPr/>
        </p:nvSpPr>
        <p:spPr>
          <a:xfrm flipV="1">
            <a:off x="6506460" y="1484820"/>
            <a:ext cx="888306" cy="1"/>
          </a:xfrm>
          <a:prstGeom prst="line">
            <a:avLst/>
          </a:prstGeom>
          <a:ln w="25400">
            <a:solidFill>
              <a:srgbClr val="0072BD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grpSp>
        <p:nvGrpSpPr>
          <p:cNvPr id="259" name="Group"/>
          <p:cNvGrpSpPr/>
          <p:nvPr/>
        </p:nvGrpSpPr>
        <p:grpSpPr>
          <a:xfrm>
            <a:off x="7658791" y="1229137"/>
            <a:ext cx="419922" cy="406510"/>
            <a:chOff x="0" y="0"/>
            <a:chExt cx="419921" cy="406508"/>
          </a:xfrm>
        </p:grpSpPr>
        <p:sp>
          <p:nvSpPr>
            <p:cNvPr id="257" name="H2"/>
            <p:cNvSpPr txBox="1"/>
            <p:nvPr/>
          </p:nvSpPr>
          <p:spPr>
            <a:xfrm>
              <a:off x="0" y="101708"/>
              <a:ext cx="29030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</a:defRPr>
              </a:pPr>
              <a:r>
                <a:t>H</a:t>
              </a:r>
              <a:r>
                <a:rPr baseline="-5999"/>
                <a:t>2</a:t>
              </a:r>
            </a:p>
          </p:txBody>
        </p:sp>
        <p:sp>
          <p:nvSpPr>
            <p:cNvPr id="258" name="++"/>
            <p:cNvSpPr txBox="1"/>
            <p:nvPr/>
          </p:nvSpPr>
          <p:spPr>
            <a:xfrm>
              <a:off x="199556" y="0"/>
              <a:ext cx="220366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++</a:t>
              </a:r>
            </a:p>
          </p:txBody>
        </p:sp>
      </p:grpSp>
      <p:sp>
        <p:nvSpPr>
          <p:cNvPr id="260" name="30.0 eV"/>
          <p:cNvSpPr txBox="1"/>
          <p:nvPr/>
        </p:nvSpPr>
        <p:spPr>
          <a:xfrm>
            <a:off x="6506460" y="1124601"/>
            <a:ext cx="8883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0072BD"/>
                </a:solidFill>
              </a:defRPr>
            </a:lvl1pPr>
          </a:lstStyle>
          <a:p>
            <a:pPr/>
            <a:r>
              <a:t>30.0 eV</a:t>
            </a:r>
          </a:p>
        </p:txBody>
      </p:sp>
      <p:sp>
        <p:nvSpPr>
          <p:cNvPr id="261" name="Line"/>
          <p:cNvSpPr/>
          <p:nvPr/>
        </p:nvSpPr>
        <p:spPr>
          <a:xfrm>
            <a:off x="5982982" y="1807720"/>
            <a:ext cx="1689293" cy="1328442"/>
          </a:xfrm>
          <a:prstGeom prst="line">
            <a:avLst/>
          </a:prstGeom>
          <a:ln w="25400">
            <a:solidFill>
              <a:srgbClr val="0071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62" name="Dissociation"/>
          <p:cNvSpPr txBox="1"/>
          <p:nvPr/>
        </p:nvSpPr>
        <p:spPr>
          <a:xfrm>
            <a:off x="1498233" y="2318388"/>
            <a:ext cx="1382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007100"/>
                </a:solidFill>
              </a:defRPr>
            </a:lvl1pPr>
          </a:lstStyle>
          <a:p>
            <a:pPr/>
            <a:r>
              <a:t>Dissociation</a:t>
            </a:r>
          </a:p>
        </p:txBody>
      </p:sp>
      <p:sp>
        <p:nvSpPr>
          <p:cNvPr id="263" name="Molecular ionization…"/>
          <p:cNvSpPr txBox="1"/>
          <p:nvPr/>
        </p:nvSpPr>
        <p:spPr>
          <a:xfrm>
            <a:off x="1039967" y="1180020"/>
            <a:ext cx="22985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b="0" sz="2000">
                <a:solidFill>
                  <a:srgbClr val="0072BD"/>
                </a:solidFill>
              </a:defRPr>
            </a:pPr>
            <a:r>
              <a:t>Molecular ionization</a:t>
            </a:r>
          </a:p>
          <a:p>
            <a:pPr algn="ctr">
              <a:defRPr b="0" sz="2000">
                <a:solidFill>
                  <a:srgbClr val="0072BD"/>
                </a:solidFill>
              </a:defRPr>
            </a:pPr>
            <a:r>
              <a:t>(MO-PPT, MO-ADK)</a:t>
            </a:r>
          </a:p>
        </p:txBody>
      </p:sp>
      <p:sp>
        <p:nvSpPr>
          <p:cNvPr id="264" name="Atomic ionization…"/>
          <p:cNvSpPr txBox="1"/>
          <p:nvPr/>
        </p:nvSpPr>
        <p:spPr>
          <a:xfrm>
            <a:off x="1222901" y="3251929"/>
            <a:ext cx="193270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b="0" sz="2000">
                <a:solidFill>
                  <a:srgbClr val="B02318"/>
                </a:solidFill>
              </a:defRPr>
            </a:pPr>
            <a:r>
              <a:t>Atomic ionization</a:t>
            </a:r>
          </a:p>
          <a:p>
            <a:pPr algn="ctr">
              <a:defRPr b="0" sz="2000">
                <a:solidFill>
                  <a:srgbClr val="B02318"/>
                </a:solidFill>
              </a:defRPr>
            </a:pPr>
            <a:r>
              <a:t>(PPT, ADK)</a:t>
            </a:r>
          </a:p>
        </p:txBody>
      </p:sp>
      <p:sp>
        <p:nvSpPr>
          <p:cNvPr id="265" name="Rectangle"/>
          <p:cNvSpPr/>
          <p:nvPr/>
        </p:nvSpPr>
        <p:spPr>
          <a:xfrm>
            <a:off x="3680032" y="1108172"/>
            <a:ext cx="4535257" cy="648440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66" name="Line"/>
          <p:cNvSpPr/>
          <p:nvPr/>
        </p:nvSpPr>
        <p:spPr>
          <a:xfrm flipH="1">
            <a:off x="5947660" y="1868680"/>
            <a:ext cx="1" cy="2229525"/>
          </a:xfrm>
          <a:prstGeom prst="line">
            <a:avLst/>
          </a:prstGeom>
          <a:ln w="25400">
            <a:solidFill>
              <a:srgbClr val="753489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67" name="Coulomb explosion*"/>
          <p:cNvSpPr txBox="1"/>
          <p:nvPr/>
        </p:nvSpPr>
        <p:spPr>
          <a:xfrm>
            <a:off x="4899290" y="2865928"/>
            <a:ext cx="227178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753489"/>
                </a:solidFill>
              </a:defRPr>
            </a:lvl1pPr>
          </a:lstStyle>
          <a:p>
            <a:pPr/>
            <a:r>
              <a:t>Coulomb explosion*</a:t>
            </a:r>
          </a:p>
        </p:txBody>
      </p:sp>
      <p:sp>
        <p:nvSpPr>
          <p:cNvPr id="268" name="13.6 eV"/>
          <p:cNvSpPr txBox="1"/>
          <p:nvPr/>
        </p:nvSpPr>
        <p:spPr>
          <a:xfrm>
            <a:off x="7165271" y="4053170"/>
            <a:ext cx="8883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0" sz="2000">
                <a:solidFill>
                  <a:srgbClr val="B02318"/>
                </a:solidFill>
              </a:defRPr>
            </a:lvl1pPr>
          </a:lstStyle>
          <a:p>
            <a:pPr/>
            <a:r>
              <a:t>13.6 eV</a:t>
            </a:r>
          </a:p>
        </p:txBody>
      </p:sp>
      <p:sp>
        <p:nvSpPr>
          <p:cNvPr id="269" name="D. Pavicˇic ́, et. al., Phys. Rev. Lett. 94, 163002 (2005)…"/>
          <p:cNvSpPr txBox="1"/>
          <p:nvPr/>
        </p:nvSpPr>
        <p:spPr>
          <a:xfrm>
            <a:off x="194496" y="4616283"/>
            <a:ext cx="3989518" cy="454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241101">
              <a:lnSpc>
                <a:spcPts val="2200"/>
              </a:lnSpc>
              <a:spcBef>
                <a:spcPts val="400"/>
              </a:spcBef>
              <a:defRPr b="0" sz="1200">
                <a:solidFill>
                  <a:srgbClr val="000000"/>
                </a:solidFill>
              </a:defRPr>
            </a:pPr>
            <a:r>
              <a:t>D. Pavicˇic ́, et. al., Phys. Rev. Lett. 94, 163002 (2005)</a:t>
            </a:r>
          </a:p>
          <a:p>
            <a:pPr defTabSz="241101">
              <a:lnSpc>
                <a:spcPts val="2100"/>
              </a:lnSpc>
              <a:spcBef>
                <a:spcPts val="600"/>
              </a:spcBef>
              <a:defRPr b="0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J-N. Vigneau, et al, arXiv:2209.10205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ross-Polarized Temporal Interfer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Cross-Polarized Temporal Interferometry</a:t>
            </a:r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sketch.png" descr="sket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250" y="1086770"/>
            <a:ext cx="7198060" cy="179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337" y="2999968"/>
            <a:ext cx="2747609" cy="206070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Oval"/>
          <p:cNvSpPr/>
          <p:nvPr/>
        </p:nvSpPr>
        <p:spPr>
          <a:xfrm>
            <a:off x="3052428" y="3247133"/>
            <a:ext cx="158007" cy="158906"/>
          </a:xfrm>
          <a:prstGeom prst="ellipse">
            <a:avLst/>
          </a:prstGeom>
          <a:ln w="25400">
            <a:solidFill>
              <a:srgbClr val="B517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b="0"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6" name="Oval"/>
          <p:cNvSpPr/>
          <p:nvPr/>
        </p:nvSpPr>
        <p:spPr>
          <a:xfrm>
            <a:off x="1085262" y="4291111"/>
            <a:ext cx="158007" cy="158906"/>
          </a:xfrm>
          <a:prstGeom prst="ellipse">
            <a:avLst/>
          </a:prstGeom>
          <a:ln w="25400">
            <a:solidFill>
              <a:srgbClr val="B517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b="0"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7" name="Probe"/>
          <p:cNvSpPr txBox="1"/>
          <p:nvPr/>
        </p:nvSpPr>
        <p:spPr>
          <a:xfrm>
            <a:off x="1089638" y="4230384"/>
            <a:ext cx="908766" cy="28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Probe</a:t>
            </a:r>
          </a:p>
        </p:txBody>
      </p:sp>
      <p:sp>
        <p:nvSpPr>
          <p:cNvPr id="278" name="Ref"/>
          <p:cNvSpPr txBox="1"/>
          <p:nvPr/>
        </p:nvSpPr>
        <p:spPr>
          <a:xfrm>
            <a:off x="2507402" y="3186406"/>
            <a:ext cx="658397" cy="28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017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Ref</a:t>
            </a:r>
          </a:p>
        </p:txBody>
      </p:sp>
      <p:sp>
        <p:nvSpPr>
          <p:cNvPr id="279" name="Plasma signal"/>
          <p:cNvSpPr txBox="1"/>
          <p:nvPr/>
        </p:nvSpPr>
        <p:spPr>
          <a:xfrm>
            <a:off x="1463541" y="3587040"/>
            <a:ext cx="1212964" cy="29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Plasma signal</a:t>
            </a:r>
          </a:p>
        </p:txBody>
      </p:sp>
      <p:sp>
        <p:nvSpPr>
          <p:cNvPr id="280" name="Equation"/>
          <p:cNvSpPr txBox="1"/>
          <p:nvPr/>
        </p:nvSpPr>
        <p:spPr>
          <a:xfrm>
            <a:off x="5761270" y="3204147"/>
            <a:ext cx="2944231" cy="4806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num>
                    <m:den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den>
                  </m:f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m:rPr>
                      <m:sty m:val="p"/>
                    </m:rP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num>
                    <m:den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den>
                  </m:f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den>
                  </m:f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</m:oMath>
              </m:oMathPara>
            </a14:m>
            <a:endParaRPr sz="1600"/>
          </a:p>
        </p:txBody>
      </p:sp>
      <p:sp>
        <p:nvSpPr>
          <p:cNvPr id="281" name="Plasma phase shift:"/>
          <p:cNvSpPr txBox="1"/>
          <p:nvPr/>
        </p:nvSpPr>
        <p:spPr>
          <a:xfrm>
            <a:off x="3765377" y="3311641"/>
            <a:ext cx="1721953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Plasma phase shift:</a:t>
            </a:r>
          </a:p>
        </p:txBody>
      </p:sp>
      <p:sp>
        <p:nvSpPr>
          <p:cNvPr id="282" name="1.6 ps"/>
          <p:cNvSpPr txBox="1"/>
          <p:nvPr/>
        </p:nvSpPr>
        <p:spPr>
          <a:xfrm>
            <a:off x="3153783" y="985194"/>
            <a:ext cx="566964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1.6 ps</a:t>
            </a:r>
          </a:p>
        </p:txBody>
      </p:sp>
      <p:sp>
        <p:nvSpPr>
          <p:cNvPr id="283" name="Line"/>
          <p:cNvSpPr/>
          <p:nvPr/>
        </p:nvSpPr>
        <p:spPr>
          <a:xfrm flipH="1" flipV="1">
            <a:off x="3033032" y="1234588"/>
            <a:ext cx="808465" cy="1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  <p:sp>
        <p:nvSpPr>
          <p:cNvPr id="284" name="Z. Nie, et. al., Optics Express 30, 25696 (2022)"/>
          <p:cNvSpPr txBox="1"/>
          <p:nvPr/>
        </p:nvSpPr>
        <p:spPr>
          <a:xfrm>
            <a:off x="4213748" y="4728090"/>
            <a:ext cx="3989518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241101">
              <a:lnSpc>
                <a:spcPts val="2200"/>
              </a:lnSpc>
              <a:spcBef>
                <a:spcPts val="400"/>
              </a:spcBef>
              <a:defRPr b="0" sz="1200">
                <a:solidFill>
                  <a:srgbClr val="000000"/>
                </a:solidFill>
              </a:defRPr>
            </a:lvl1pPr>
          </a:lstStyle>
          <a:p>
            <a:pPr/>
            <a:r>
              <a:t>Z. Nie, et. al., Optics Express 30, 25696 (2022)</a:t>
            </a:r>
          </a:p>
        </p:txBody>
      </p:sp>
      <p:sp>
        <p:nvSpPr>
          <p:cNvPr id="285" name="Equation"/>
          <p:cNvSpPr txBox="1"/>
          <p:nvPr/>
        </p:nvSpPr>
        <p:spPr>
          <a:xfrm>
            <a:off x="3779952" y="4141602"/>
            <a:ext cx="1492656" cy="1913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0.6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</m:oMath>
              </m:oMathPara>
            </a14:m>
            <a:endParaRPr sz="1600"/>
          </a:p>
        </p:txBody>
      </p:sp>
      <p:sp>
        <p:nvSpPr>
          <p:cNvPr id="286" name="Equation"/>
          <p:cNvSpPr txBox="1"/>
          <p:nvPr/>
        </p:nvSpPr>
        <p:spPr>
          <a:xfrm>
            <a:off x="6300716" y="4110746"/>
            <a:ext cx="2316382" cy="2530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2.6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s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1600"/>
          </a:p>
        </p:txBody>
      </p:sp>
      <p:sp>
        <p:nvSpPr>
          <p:cNvPr id="287" name="Line"/>
          <p:cNvSpPr/>
          <p:nvPr/>
        </p:nvSpPr>
        <p:spPr>
          <a:xfrm>
            <a:off x="5503180" y="4237290"/>
            <a:ext cx="566964" cy="1"/>
          </a:xfrm>
          <a:prstGeom prst="line">
            <a:avLst/>
          </a:pr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b="0" sz="1200">
                <a:solidFill>
                  <a:srgbClr val="57585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Fig4.png" descr="Fig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475" y="975283"/>
            <a:ext cx="811761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ADK v.s. P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ADK v.s. PPT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2" name="Z. Nie, et. al., Optics Express 30, 25696 (2022)"/>
          <p:cNvSpPr txBox="1"/>
          <p:nvPr/>
        </p:nvSpPr>
        <p:spPr>
          <a:xfrm>
            <a:off x="2577241" y="4851548"/>
            <a:ext cx="3989518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241101">
              <a:lnSpc>
                <a:spcPts val="2200"/>
              </a:lnSpc>
              <a:spcBef>
                <a:spcPts val="400"/>
              </a:spcBef>
              <a:defRPr b="0" sz="1200">
                <a:solidFill>
                  <a:srgbClr val="000000"/>
                </a:solidFill>
              </a:defRPr>
            </a:lvl1pPr>
          </a:lstStyle>
          <a:p>
            <a:pPr/>
            <a:r>
              <a:t>Z. Nie, et. al., Optics Express 30, 25696 (2022)</a:t>
            </a:r>
          </a:p>
        </p:txBody>
      </p:sp>
      <p:sp>
        <p:nvSpPr>
          <p:cNvPr id="293" name="𝜸 = 1"/>
          <p:cNvSpPr txBox="1"/>
          <p:nvPr/>
        </p:nvSpPr>
        <p:spPr>
          <a:xfrm>
            <a:off x="1915350" y="1181100"/>
            <a:ext cx="5381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 𝜸 = 1 </a:t>
            </a:r>
          </a:p>
        </p:txBody>
      </p:sp>
      <p:sp>
        <p:nvSpPr>
          <p:cNvPr id="294" name="𝜸 = 1"/>
          <p:cNvSpPr txBox="1"/>
          <p:nvPr/>
        </p:nvSpPr>
        <p:spPr>
          <a:xfrm>
            <a:off x="4556950" y="1181100"/>
            <a:ext cx="5381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 𝜸 = 1 </a:t>
            </a:r>
          </a:p>
        </p:txBody>
      </p:sp>
      <p:sp>
        <p:nvSpPr>
          <p:cNvPr id="295" name="𝜸 = 1"/>
          <p:cNvSpPr txBox="1"/>
          <p:nvPr/>
        </p:nvSpPr>
        <p:spPr>
          <a:xfrm>
            <a:off x="7503350" y="1066800"/>
            <a:ext cx="5381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 𝜸 = 1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79" y="929037"/>
            <a:ext cx="8001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Photoionization of H2 (MO-PPT v.s. PP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Photoionization of H</a:t>
            </a:r>
            <a:r>
              <a:rPr baseline="-5999"/>
              <a:t>2</a:t>
            </a:r>
            <a:r>
              <a:t> (MO-PPT v.s. PPT)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0" name="Z. Nie, et. al., Optics Express 30, 25696 (2022)"/>
          <p:cNvSpPr txBox="1"/>
          <p:nvPr/>
        </p:nvSpPr>
        <p:spPr>
          <a:xfrm>
            <a:off x="2577241" y="4851548"/>
            <a:ext cx="3989518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241101">
              <a:lnSpc>
                <a:spcPts val="2200"/>
              </a:lnSpc>
              <a:spcBef>
                <a:spcPts val="400"/>
              </a:spcBef>
              <a:defRPr b="0" sz="1200">
                <a:solidFill>
                  <a:srgbClr val="000000"/>
                </a:solidFill>
              </a:defRPr>
            </a:lvl1pPr>
          </a:lstStyle>
          <a:p>
            <a:pPr/>
            <a:r>
              <a:t>Z. Nie, et. al., Optics Express 30, 25696 (2022)</a:t>
            </a:r>
          </a:p>
        </p:txBody>
      </p:sp>
      <p:sp>
        <p:nvSpPr>
          <p:cNvPr id="301" name="I = 5⨉1014 W/cm2…"/>
          <p:cNvSpPr txBox="1"/>
          <p:nvPr/>
        </p:nvSpPr>
        <p:spPr>
          <a:xfrm>
            <a:off x="1677399" y="3216230"/>
            <a:ext cx="1481331" cy="7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500"/>
              </a:spcBef>
              <a:defRPr b="0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= 5⨉10</a:t>
            </a:r>
            <a:r>
              <a:rPr baseline="31999"/>
              <a:t>14</a:t>
            </a:r>
            <a:r>
              <a:t> W/cm</a:t>
            </a:r>
            <a:r>
              <a:rPr baseline="31999"/>
              <a:t>2</a:t>
            </a:r>
          </a:p>
          <a:p>
            <a:pPr defTabSz="308074">
              <a:spcBef>
                <a:spcPts val="500"/>
              </a:spcBef>
              <a:defRPr b="0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 = 61.4 GV/m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MO-ADK v.s. AD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MO-ADK v.s. ADK</a:t>
            </a:r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5" name="Equation"/>
          <p:cNvSpPr txBox="1"/>
          <p:nvPr/>
        </p:nvSpPr>
        <p:spPr>
          <a:xfrm>
            <a:off x="1844260" y="1067754"/>
            <a:ext cx="5603172" cy="5492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</m:sub>
                  </m:sSub>
                  <m:s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den>
                  </m:f>
                  <m:sSup>
                    <m:e>
                      <m:d>
                        <m:dPr>
                          <m:ctrlP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e>
                                  <m:r>
                                    <a:rPr xmlns:a="http://schemas.openxmlformats.org/drawingml/2006/main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xmlns:a="http://schemas.openxmlformats.org/drawingml/2006/main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den>
                          </m:f>
                        </m:e>
                      </m:d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e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den>
                      </m:f>
                    </m:e>
                  </m:d>
                </m:oMath>
              </m:oMathPara>
            </a14:m>
            <a:endParaRPr sz="1600"/>
          </a:p>
        </p:txBody>
      </p:sp>
      <p:sp>
        <p:nvSpPr>
          <p:cNvPr id="306" name="Equation"/>
          <p:cNvSpPr txBox="1"/>
          <p:nvPr/>
        </p:nvSpPr>
        <p:spPr>
          <a:xfrm>
            <a:off x="1313028" y="2054341"/>
            <a:ext cx="6153880" cy="60036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sub>
                  </m:sSub>
                  <m:limLow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lim>
                  </m:limLow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e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den>
                  </m:f>
                  <m:f>
                    <m:f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κ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*</m:t>
                              </m:r>
                            </m:sup>
                          </m:s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den>
                  </m:f>
                  <m:sSup>
                    <m:e>
                      <m:d>
                        <m:dPr>
                          <m:ctrlP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e>
                                  <m:r>
                                    <a:rPr xmlns:a="http://schemas.openxmlformats.org/drawingml/2006/main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xmlns:a="http://schemas.openxmlformats.org/drawingml/2006/main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den>
                          </m:f>
                        </m:e>
                      </m:d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e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den>
                      </m:f>
                    </m:e>
                  </m:d>
                </m:oMath>
              </m:oMathPara>
            </a14:m>
            <a:endParaRPr sz="1600"/>
          </a:p>
        </p:txBody>
      </p:sp>
      <p:sp>
        <p:nvSpPr>
          <p:cNvPr id="307" name="Equation"/>
          <p:cNvSpPr txBox="1"/>
          <p:nvPr/>
        </p:nvSpPr>
        <p:spPr>
          <a:xfrm>
            <a:off x="694061" y="3092010"/>
            <a:ext cx="3207718" cy="45050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limLow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</m:e>
                    <m:li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lim>
                  </m:limLow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b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b>
                      <m:sSup>
                        <m:e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p>
                  </m:sSub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0,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1600"/>
          </a:p>
        </p:txBody>
      </p:sp>
      <p:graphicFrame>
        <p:nvGraphicFramePr>
          <p:cNvPr id="308" name="Table 1"/>
          <p:cNvGraphicFramePr/>
          <p:nvPr/>
        </p:nvGraphicFramePr>
        <p:xfrm>
          <a:off x="4880142" y="2914001"/>
          <a:ext cx="3459571" cy="133977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864892"/>
                <a:gridCol w="864892"/>
                <a:gridCol w="864892"/>
                <a:gridCol w="864892"/>
              </a:tblGrid>
              <a:tr h="446592"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C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C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C</a:t>
                      </a:r>
                      <a:r>
                        <a:rPr baseline="-5999"/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</a:tr>
              <a:tr h="446592"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2.435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0.107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0.001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46592"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  <a:r>
                        <a:rPr baseline="31999"/>
                        <a:t>+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4.37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309" name="M. V. Ammosov, N. B. Delone, and V. P. Krainov, Sov. Phys. JETP 64, 1191 (1986)…"/>
          <p:cNvSpPr txBox="1"/>
          <p:nvPr/>
        </p:nvSpPr>
        <p:spPr>
          <a:xfrm>
            <a:off x="2103196" y="4529151"/>
            <a:ext cx="4846168" cy="62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241101">
              <a:lnSpc>
                <a:spcPts val="1900"/>
              </a:lnSpc>
              <a:spcBef>
                <a:spcPts val="600"/>
              </a:spcBef>
              <a:defRPr b="0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M. V. Ammosov, N. B. Delone, and V. P. Krainov, Sov. Phys. JETP </a:t>
            </a:r>
            <a:r>
              <a:rPr b="1"/>
              <a:t>64</a:t>
            </a:r>
            <a:r>
              <a:t>, 1191 (1986)</a:t>
            </a:r>
          </a:p>
          <a:p>
            <a:pPr defTabSz="241101">
              <a:lnSpc>
                <a:spcPts val="1900"/>
              </a:lnSpc>
              <a:spcBef>
                <a:spcPts val="600"/>
              </a:spcBef>
              <a:defRPr b="0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X. M. Tong, Z. X. Zhao, and C. D. Lin, Phys. Rev. A </a:t>
            </a:r>
            <a:r>
              <a:rPr b="1"/>
              <a:t>66</a:t>
            </a:r>
            <a:r>
              <a:t>, 033402 (2002)</a:t>
            </a:r>
          </a:p>
          <a:p>
            <a:pPr defTabSz="241101">
              <a:lnSpc>
                <a:spcPts val="1900"/>
              </a:lnSpc>
              <a:spcBef>
                <a:spcPts val="600"/>
              </a:spcBef>
              <a:defRPr b="0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M. Awasthi, et al, Phys. Rev. A 77, 063403 (2008)</a:t>
            </a:r>
          </a:p>
        </p:txBody>
      </p:sp>
      <p:sp>
        <p:nvSpPr>
          <p:cNvPr id="310" name="Equation"/>
          <p:cNvSpPr txBox="1"/>
          <p:nvPr/>
        </p:nvSpPr>
        <p:spPr>
          <a:xfrm>
            <a:off x="619042" y="3752666"/>
            <a:ext cx="3415931" cy="56820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0,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limLow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</m:e>
                    <m:lim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lim>
                  </m:limLow>
                  <m:rad>
                    <m:radPr>
                      <m:ctrlP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e>
                  </m:rad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sSub>
                    <m:e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1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16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resentation-01-light">
  <a:themeElements>
    <a:clrScheme name="presentation-01-light">
      <a:dk1>
        <a:srgbClr val="58595B"/>
      </a:dk1>
      <a:lt1>
        <a:srgbClr val="FFFFFF"/>
      </a:lt1>
      <a:dk2>
        <a:srgbClr val="A7A7A7"/>
      </a:dk2>
      <a:lt2>
        <a:srgbClr val="323232"/>
      </a:lt2>
      <a:accent1>
        <a:srgbClr val="2774AE"/>
      </a:accent1>
      <a:accent2>
        <a:srgbClr val="898989"/>
      </a:accent2>
      <a:accent3>
        <a:srgbClr val="DAE6F4"/>
      </a:accent3>
      <a:accent4>
        <a:srgbClr val="8AB8E8"/>
      </a:accent4>
      <a:accent5>
        <a:srgbClr val="FFC72B"/>
      </a:accent5>
      <a:accent6>
        <a:srgbClr val="00375B"/>
      </a:accent6>
      <a:hlink>
        <a:srgbClr val="0000FF"/>
      </a:hlink>
      <a:folHlink>
        <a:srgbClr val="FF00FF"/>
      </a:folHlink>
    </a:clrScheme>
    <a:fontScheme name="presentation-01-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presentation-01-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758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5859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resentation-01-light">
  <a:themeElements>
    <a:clrScheme name="presentation-01-light">
      <a:dk1>
        <a:srgbClr val="000000"/>
      </a:dk1>
      <a:lt1>
        <a:srgbClr val="FFFFFF"/>
      </a:lt1>
      <a:dk2>
        <a:srgbClr val="A7A7A7"/>
      </a:dk2>
      <a:lt2>
        <a:srgbClr val="323232"/>
      </a:lt2>
      <a:accent1>
        <a:srgbClr val="2774AE"/>
      </a:accent1>
      <a:accent2>
        <a:srgbClr val="898989"/>
      </a:accent2>
      <a:accent3>
        <a:srgbClr val="DAE6F4"/>
      </a:accent3>
      <a:accent4>
        <a:srgbClr val="8AB8E8"/>
      </a:accent4>
      <a:accent5>
        <a:srgbClr val="FFC72B"/>
      </a:accent5>
      <a:accent6>
        <a:srgbClr val="00375B"/>
      </a:accent6>
      <a:hlink>
        <a:srgbClr val="0000FF"/>
      </a:hlink>
      <a:folHlink>
        <a:srgbClr val="FF00FF"/>
      </a:folHlink>
    </a:clrScheme>
    <a:fontScheme name="presentation-01-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presentation-01-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758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5859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