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 id="2147483724" r:id="rId2"/>
    <p:sldMasterId id="2147483746" r:id="rId3"/>
  </p:sldMasterIdLst>
  <p:notesMasterIdLst>
    <p:notesMasterId r:id="rId19"/>
  </p:notesMasterIdLst>
  <p:handoutMasterIdLst>
    <p:handoutMasterId r:id="rId20"/>
  </p:handoutMasterIdLst>
  <p:sldIdLst>
    <p:sldId id="297" r:id="rId4"/>
    <p:sldId id="301" r:id="rId5"/>
    <p:sldId id="309" r:id="rId6"/>
    <p:sldId id="298" r:id="rId7"/>
    <p:sldId id="299" r:id="rId8"/>
    <p:sldId id="380" r:id="rId9"/>
    <p:sldId id="300" r:id="rId10"/>
    <p:sldId id="302" r:id="rId11"/>
    <p:sldId id="368" r:id="rId12"/>
    <p:sldId id="375" r:id="rId13"/>
    <p:sldId id="374" r:id="rId14"/>
    <p:sldId id="371" r:id="rId15"/>
    <p:sldId id="379" r:id="rId16"/>
    <p:sldId id="378" r:id="rId17"/>
    <p:sldId id="310" r:id="rId1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00"/>
    <a:srgbClr val="898989"/>
    <a:srgbClr val="FF00FF"/>
    <a:srgbClr val="00578B"/>
    <a:srgbClr val="2774AE"/>
    <a:srgbClr val="DBE7F5"/>
    <a:srgbClr val="58595B"/>
    <a:srgbClr val="D2DDE8"/>
    <a:srgbClr val="2C75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75"/>
    <p:restoredTop sz="78720"/>
  </p:normalViewPr>
  <p:slideViewPr>
    <p:cSldViewPr snapToGrid="0" snapToObjects="1">
      <p:cViewPr varScale="1">
        <p:scale>
          <a:sx n="120" d="100"/>
          <a:sy n="120" d="100"/>
        </p:scale>
        <p:origin x="344" y="176"/>
      </p:cViewPr>
      <p:guideLst/>
    </p:cSldViewPr>
  </p:slideViewPr>
  <p:notesTextViewPr>
    <p:cViewPr>
      <p:scale>
        <a:sx n="1" d="1"/>
        <a:sy n="1" d="1"/>
      </p:scale>
      <p:origin x="0" y="0"/>
    </p:cViewPr>
  </p:notesTextViewPr>
  <p:notesViewPr>
    <p:cSldViewPr snapToGrid="0" snapToObjects="1" showGuides="1">
      <p:cViewPr varScale="1">
        <p:scale>
          <a:sx n="141" d="100"/>
          <a:sy n="141" d="100"/>
        </p:scale>
        <p:origin x="45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B19DFF-3DA7-494A-B9CA-E379C5E95C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B7B050-3277-594A-8B54-BFCDACD4BC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C1B0C7-8C7C-9B4B-A0AE-18A84AC299C3}" type="datetimeFigureOut">
              <a:rPr lang="en-US" smtClean="0"/>
              <a:t>11/10/22</a:t>
            </a:fld>
            <a:endParaRPr lang="en-US"/>
          </a:p>
        </p:txBody>
      </p:sp>
      <p:sp>
        <p:nvSpPr>
          <p:cNvPr id="4" name="Footer Placeholder 3">
            <a:extLst>
              <a:ext uri="{FF2B5EF4-FFF2-40B4-BE49-F238E27FC236}">
                <a16:creationId xmlns:a16="http://schemas.microsoft.com/office/drawing/2014/main" id="{AB379A36-522B-064D-A598-55FC21A01E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467B93-28EF-074C-894E-BCFD2841EB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47298D-305E-5C45-8175-7CA456955D79}" type="slidenum">
              <a:rPr lang="en-US" smtClean="0"/>
              <a:t>‹#›</a:t>
            </a:fld>
            <a:endParaRPr lang="en-US"/>
          </a:p>
        </p:txBody>
      </p:sp>
    </p:spTree>
    <p:extLst>
      <p:ext uri="{BB962C8B-B14F-4D97-AF65-F5344CB8AC3E}">
        <p14:creationId xmlns:p14="http://schemas.microsoft.com/office/powerpoint/2010/main" val="3497901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300ED-965C-BB42-AB66-E65F4D773755}" type="datetimeFigureOut">
              <a:rPr lang="en-US" smtClean="0"/>
              <a:t>11/10/22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8B67B-6986-4C4D-9BFF-F0FAE7240B0F}" type="slidenum">
              <a:rPr lang="en-US" smtClean="0"/>
              <a:t>‹#›</a:t>
            </a:fld>
            <a:endParaRPr lang="en-US"/>
          </a:p>
        </p:txBody>
      </p:sp>
    </p:spTree>
    <p:extLst>
      <p:ext uri="{BB962C8B-B14F-4D97-AF65-F5344CB8AC3E}">
        <p14:creationId xmlns:p14="http://schemas.microsoft.com/office/powerpoint/2010/main" val="177308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en-US" altLang="zh-CN" dirty="0"/>
              <a:t>ello</a:t>
            </a:r>
            <a:r>
              <a:rPr lang="zh-CN" altLang="en-US" dirty="0"/>
              <a:t> </a:t>
            </a:r>
            <a:r>
              <a:rPr lang="en-US" altLang="zh-CN" dirty="0"/>
              <a:t>everyone,</a:t>
            </a:r>
            <a:r>
              <a:rPr lang="zh-CN" altLang="en-US" dirty="0"/>
              <a:t> </a:t>
            </a:r>
            <a:r>
              <a:rPr lang="en-US" altLang="zh-CN" dirty="0"/>
              <a:t>my</a:t>
            </a:r>
            <a:r>
              <a:rPr lang="zh-CN" altLang="en-US" dirty="0"/>
              <a:t> </a:t>
            </a:r>
            <a:r>
              <a:rPr lang="en-US" altLang="zh-CN" dirty="0"/>
              <a:t>name</a:t>
            </a:r>
            <a:r>
              <a:rPr lang="zh-CN" altLang="en-US" dirty="0"/>
              <a:t> </a:t>
            </a:r>
            <a:r>
              <a:rPr lang="en-US" altLang="zh-CN" dirty="0"/>
              <a:t>is</a:t>
            </a:r>
            <a:r>
              <a:rPr lang="zh-CN" altLang="en-US" dirty="0"/>
              <a:t> </a:t>
            </a:r>
            <a:r>
              <a:rPr lang="en-US" altLang="zh-CN" dirty="0" err="1"/>
              <a:t>Yujian</a:t>
            </a:r>
            <a:r>
              <a:rPr lang="en-US" altLang="zh-CN" dirty="0"/>
              <a:t>, I am a graduate student at UCLA. Today I am </a:t>
            </a:r>
            <a:r>
              <a:rPr lang="en-US" altLang="zh-CN" dirty="0" err="1"/>
              <a:t>gonna</a:t>
            </a:r>
            <a:r>
              <a:rPr lang="en-US" altLang="zh-CN" dirty="0"/>
              <a:t> talk about </a:t>
            </a:r>
            <a:r>
              <a:rPr lang="en-US" altLang="zh-CN" dirty="0" err="1"/>
              <a:t>xxxxx</a:t>
            </a:r>
            <a:endParaRPr lang="en-US" dirty="0"/>
          </a:p>
        </p:txBody>
      </p:sp>
      <p:sp>
        <p:nvSpPr>
          <p:cNvPr id="4" name="Slide Number Placeholder 3"/>
          <p:cNvSpPr>
            <a:spLocks noGrp="1"/>
          </p:cNvSpPr>
          <p:nvPr>
            <p:ph type="sldNum" sz="quarter" idx="5"/>
          </p:nvPr>
        </p:nvSpPr>
        <p:spPr/>
        <p:txBody>
          <a:bodyPr/>
          <a:lstStyle/>
          <a:p>
            <a:fld id="{57B8B67B-6986-4C4D-9BFF-F0FAE7240B0F}" type="slidenum">
              <a:rPr lang="en-US" smtClean="0"/>
              <a:t>1</a:t>
            </a:fld>
            <a:endParaRPr lang="en-US"/>
          </a:p>
        </p:txBody>
      </p:sp>
    </p:spTree>
    <p:extLst>
      <p:ext uri="{BB962C8B-B14F-4D97-AF65-F5344CB8AC3E}">
        <p14:creationId xmlns:p14="http://schemas.microsoft.com/office/powerpoint/2010/main" val="1235801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7B8B67B-6986-4C4D-9BFF-F0FAE7240B0F}" type="slidenum">
              <a:rPr lang="en-US" smtClean="0"/>
              <a:t>12</a:t>
            </a:fld>
            <a:endParaRPr lang="en-US"/>
          </a:p>
        </p:txBody>
      </p:sp>
    </p:spTree>
    <p:extLst>
      <p:ext uri="{BB962C8B-B14F-4D97-AF65-F5344CB8AC3E}">
        <p14:creationId xmlns:p14="http://schemas.microsoft.com/office/powerpoint/2010/main" val="242656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B8B67B-6986-4C4D-9BFF-F0FAE7240B0F}" type="slidenum">
              <a:rPr lang="en-US" smtClean="0"/>
              <a:t>2</a:t>
            </a:fld>
            <a:endParaRPr lang="en-US"/>
          </a:p>
        </p:txBody>
      </p:sp>
    </p:spTree>
    <p:extLst>
      <p:ext uri="{BB962C8B-B14F-4D97-AF65-F5344CB8AC3E}">
        <p14:creationId xmlns:p14="http://schemas.microsoft.com/office/powerpoint/2010/main" val="177056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B8B67B-6986-4C4D-9BFF-F0FAE7240B0F}" type="slidenum">
              <a:rPr lang="en-US" smtClean="0"/>
              <a:t>3</a:t>
            </a:fld>
            <a:endParaRPr lang="en-US"/>
          </a:p>
        </p:txBody>
      </p:sp>
    </p:spTree>
    <p:extLst>
      <p:ext uri="{BB962C8B-B14F-4D97-AF65-F5344CB8AC3E}">
        <p14:creationId xmlns:p14="http://schemas.microsoft.com/office/powerpoint/2010/main" val="125243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matching condition for a non-uniform plasma can be generalized in a straight forward way. For the plasma frequency in these expressions, we just need to use the plasma frequency corresponding to the local plasma density. A small difference from the matching condition in a uniform plasma is that the matched Twiss parameter alpha is no longer zero. Instead, it is defined self consistently to be minus one half d </a:t>
            </a:r>
            <a:r>
              <a:rPr lang="en-US" dirty="0" err="1"/>
              <a:t>beta_m</a:t>
            </a:r>
            <a:r>
              <a:rPr lang="en-US" dirty="0"/>
              <a:t> dz. </a:t>
            </a:r>
          </a:p>
          <a:p>
            <a:endParaRPr lang="en-US" dirty="0"/>
          </a:p>
          <a:p>
            <a:r>
              <a:rPr lang="en-US" dirty="0"/>
              <a:t>It turns out that absolute value of  this </a:t>
            </a:r>
            <a:r>
              <a:rPr lang="en-US" dirty="0" err="1"/>
              <a:t>alpha_m</a:t>
            </a:r>
            <a:r>
              <a:rPr lang="en-US" dirty="0"/>
              <a:t> is the adiabatic parameter, which describes how fast the plasma density changes for this particular beam. If the adiabatic factor is much smaller than 1, which is called the adiabatic condition, then the beam will feel the plasma density is changing very slowly.</a:t>
            </a:r>
          </a:p>
          <a:p>
            <a:endParaRPr lang="en-US" dirty="0"/>
          </a:p>
          <a:p>
            <a:r>
              <a:rPr lang="en-US" dirty="0"/>
              <a:t>Now that we know what an adiabatic plasma ramp is, let me introduce the problem of ion motion.</a:t>
            </a:r>
          </a:p>
        </p:txBody>
      </p:sp>
      <p:sp>
        <p:nvSpPr>
          <p:cNvPr id="4" name="Slide Number Placeholder 3"/>
          <p:cNvSpPr>
            <a:spLocks noGrp="1"/>
          </p:cNvSpPr>
          <p:nvPr>
            <p:ph type="sldNum" sz="quarter" idx="5"/>
          </p:nvPr>
        </p:nvSpPr>
        <p:spPr/>
        <p:txBody>
          <a:bodyPr/>
          <a:lstStyle/>
          <a:p>
            <a:fld id="{57B8B67B-6986-4C4D-9BFF-F0FAE7240B0F}" type="slidenum">
              <a:rPr lang="en-US" smtClean="0"/>
              <a:t>4</a:t>
            </a:fld>
            <a:endParaRPr lang="en-US"/>
          </a:p>
        </p:txBody>
      </p:sp>
    </p:spTree>
    <p:extLst>
      <p:ext uri="{BB962C8B-B14F-4D97-AF65-F5344CB8AC3E}">
        <p14:creationId xmlns:p14="http://schemas.microsoft.com/office/powerpoint/2010/main" val="898968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times when we analyze problems about plasma, we often assume the ions are immobile because the ions are much heavier than the electrons. However, in PWFA, when the witness </a:t>
            </a:r>
            <a:r>
              <a:rPr lang="en-US" dirty="0" err="1"/>
              <a:t>beam’a</a:t>
            </a:r>
            <a:r>
              <a:rPr lang="en-US" dirty="0"/>
              <a:t> parameters approaches linear collider parameters, this assumption is not valid anymore. In other words, during the time when the witness beam passes by. the phase advance of ions are no longer negligible. To see this, let’s take a look at a cartoon. For simplicity, let’s say our witness beam is just a uniform cylinder, propagating to the left. And we are going to observe how ions respond to the witness beam in the beam’s co-moving frame. </a:t>
            </a:r>
          </a:p>
          <a:p>
            <a:endParaRPr lang="en-US" dirty="0"/>
          </a:p>
          <a:p>
            <a:r>
              <a:rPr lang="en-US" dirty="0"/>
              <a:t>Let’s consider two ions that are initially located inside the witness beam. Due to the electric field produced by the witness beam, the ions will be sucked in, following a simple harmonic oscillation. Finally they collapse on the axis. In this process, the phase advance of the ions are pi / 2. </a:t>
            </a:r>
          </a:p>
          <a:p>
            <a:endParaRPr lang="en-US" dirty="0"/>
          </a:p>
          <a:p>
            <a:r>
              <a:rPr lang="en-US" dirty="0"/>
              <a:t>To characterize how severe the ion motion is, we introduce an ion motion parameter Gamma, which is nothing but the phase advance of an ion assuming a simple harmonic oscillator model when the beam passes by. The </a:t>
            </a:r>
            <a:r>
              <a:rPr lang="en-US" dirty="0" err="1"/>
              <a:t>Lb</a:t>
            </a:r>
            <a:r>
              <a:rPr lang="en-US" dirty="0"/>
              <a:t> in the expression is just the length of the beam. </a:t>
            </a:r>
          </a:p>
          <a:p>
            <a:endParaRPr lang="en-US" dirty="0"/>
          </a:p>
          <a:p>
            <a:r>
              <a:rPr lang="en-US" dirty="0"/>
              <a:t>We know that then Gamma is around 1, the phase advance of an ion is no longer negligible, so ion motion is an issue. </a:t>
            </a:r>
          </a:p>
          <a:p>
            <a:endParaRPr lang="en-US" dirty="0"/>
          </a:p>
          <a:p>
            <a:r>
              <a:rPr lang="en-US" dirty="0"/>
              <a:t>Let’s take a look at an ion that is initially outside of the beam. It will be sucked in due to the electric field produced by the witness beam, but it will not follow a simple harmonic oscillation.</a:t>
            </a:r>
          </a:p>
          <a:p>
            <a:endParaRPr lang="en-US" dirty="0"/>
          </a:p>
          <a:p>
            <a:r>
              <a:rPr lang="en-US" dirty="0"/>
              <a:t>Due to the ion motion, the focusing force will be non-linear and slice dependent, which causes the emittance to grow. </a:t>
            </a:r>
          </a:p>
          <a:p>
            <a:endParaRPr lang="en-US" dirty="0"/>
          </a:p>
          <a:p>
            <a:r>
              <a:rPr lang="en-US" dirty="0"/>
              <a:t>So a natural question to ask is: How can we mitigate this emittance growth due to the ion motion? </a:t>
            </a:r>
          </a:p>
          <a:p>
            <a:endParaRPr lang="en-US" dirty="0"/>
          </a:p>
          <a:p>
            <a:r>
              <a:rPr lang="en-US" dirty="0"/>
              <a:t>Xi = 7.5</a:t>
            </a:r>
          </a:p>
        </p:txBody>
      </p:sp>
      <p:sp>
        <p:nvSpPr>
          <p:cNvPr id="4" name="Slide Number Placeholder 3"/>
          <p:cNvSpPr>
            <a:spLocks noGrp="1"/>
          </p:cNvSpPr>
          <p:nvPr>
            <p:ph type="sldNum" sz="quarter" idx="5"/>
          </p:nvPr>
        </p:nvSpPr>
        <p:spPr/>
        <p:txBody>
          <a:bodyPr/>
          <a:lstStyle/>
          <a:p>
            <a:fld id="{57B8B67B-6986-4C4D-9BFF-F0FAE7240B0F}" type="slidenum">
              <a:rPr lang="en-US" smtClean="0"/>
              <a:t>5</a:t>
            </a:fld>
            <a:endParaRPr lang="en-US"/>
          </a:p>
        </p:txBody>
      </p:sp>
    </p:spTree>
    <p:extLst>
      <p:ext uri="{BB962C8B-B14F-4D97-AF65-F5344CB8AC3E}">
        <p14:creationId xmlns:p14="http://schemas.microsoft.com/office/powerpoint/2010/main" val="365120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this expression gives us the beam’s matched spot in the absence of ion motion, which is the matched spot size in a uniform ion column, when the beam feels a linear focusing force.</a:t>
            </a:r>
          </a:p>
          <a:p>
            <a:endParaRPr lang="en-US" dirty="0"/>
          </a:p>
          <a:p>
            <a:r>
              <a:rPr lang="en-US" dirty="0"/>
              <a:t>It turns out that if we match the low emittance beam directly to the plasma using the spot size given above, the beam’s emittance will roughly double, then saturate very quickly. The emittance growth is actually much less than people previously thought. The emittance doubles because the beam’s initial profile is not the same as the equilibrium profile after the ion motion is triggered. While the beam readjusts its profile to the equilibrium profile, it experiences some emittance growth.</a:t>
            </a:r>
          </a:p>
          <a:p>
            <a:endParaRPr lang="en-US" dirty="0"/>
          </a:p>
          <a:p>
            <a:r>
              <a:rPr lang="en-US" dirty="0"/>
              <a:t>Then the question is: How can we possibly mitigate this?</a:t>
            </a:r>
          </a:p>
          <a:p>
            <a:endParaRPr lang="en-US" dirty="0"/>
          </a:p>
          <a:p>
            <a:r>
              <a:rPr lang="en-US" dirty="0"/>
              <a:t>Previous work show we could use a matching section with a plasma that has an adiabatically decreasing ion mass. Or we could use the idea of adiabatic acceleration.</a:t>
            </a:r>
          </a:p>
          <a:p>
            <a:endParaRPr lang="en-US" dirty="0"/>
          </a:p>
          <a:p>
            <a:r>
              <a:rPr lang="en-US" dirty="0"/>
              <a:t>In this talk, I am going to propose a new idea</a:t>
            </a:r>
          </a:p>
        </p:txBody>
      </p:sp>
      <p:sp>
        <p:nvSpPr>
          <p:cNvPr id="4" name="Slide Number Placeholder 3"/>
          <p:cNvSpPr>
            <a:spLocks noGrp="1"/>
          </p:cNvSpPr>
          <p:nvPr>
            <p:ph type="sldNum" sz="quarter" idx="5"/>
          </p:nvPr>
        </p:nvSpPr>
        <p:spPr/>
        <p:txBody>
          <a:bodyPr/>
          <a:lstStyle/>
          <a:p>
            <a:fld id="{57B8B67B-6986-4C4D-9BFF-F0FAE7240B0F}" type="slidenum">
              <a:rPr lang="en-US" smtClean="0"/>
              <a:t>7</a:t>
            </a:fld>
            <a:endParaRPr lang="en-US"/>
          </a:p>
        </p:txBody>
      </p:sp>
    </p:spTree>
    <p:extLst>
      <p:ext uri="{BB962C8B-B14F-4D97-AF65-F5344CB8AC3E}">
        <p14:creationId xmlns:p14="http://schemas.microsoft.com/office/powerpoint/2010/main" val="3098731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using an adiabatic plasma density ramp. The idea is as follows: </a:t>
            </a:r>
          </a:p>
        </p:txBody>
      </p:sp>
      <p:sp>
        <p:nvSpPr>
          <p:cNvPr id="4" name="Slide Number Placeholder 3"/>
          <p:cNvSpPr>
            <a:spLocks noGrp="1"/>
          </p:cNvSpPr>
          <p:nvPr>
            <p:ph type="sldNum" sz="quarter" idx="5"/>
          </p:nvPr>
        </p:nvSpPr>
        <p:spPr/>
        <p:txBody>
          <a:bodyPr/>
          <a:lstStyle/>
          <a:p>
            <a:fld id="{57B8B67B-6986-4C4D-9BFF-F0FAE7240B0F}" type="slidenum">
              <a:rPr lang="en-US" smtClean="0"/>
              <a:t>8</a:t>
            </a:fld>
            <a:endParaRPr lang="en-US"/>
          </a:p>
        </p:txBody>
      </p:sp>
    </p:spTree>
    <p:extLst>
      <p:ext uri="{BB962C8B-B14F-4D97-AF65-F5344CB8AC3E}">
        <p14:creationId xmlns:p14="http://schemas.microsoft.com/office/powerpoint/2010/main" val="203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questions to be answered:</a:t>
            </a:r>
          </a:p>
          <a:p>
            <a:pPr marL="228600" indent="-228600">
              <a:buAutoNum type="arabicPeriod"/>
            </a:pPr>
            <a:r>
              <a:rPr lang="en-US" dirty="0"/>
              <a:t>Why does the projected emittance evolve this way?</a:t>
            </a:r>
          </a:p>
          <a:p>
            <a:pPr marL="228600" indent="-228600">
              <a:buAutoNum type="arabicPeriod"/>
            </a:pPr>
            <a:r>
              <a:rPr lang="en-US" dirty="0"/>
              <a:t>Why does the slice emittance evolve this way?</a:t>
            </a:r>
          </a:p>
        </p:txBody>
      </p:sp>
      <p:sp>
        <p:nvSpPr>
          <p:cNvPr id="4" name="Slide Number Placeholder 3"/>
          <p:cNvSpPr>
            <a:spLocks noGrp="1"/>
          </p:cNvSpPr>
          <p:nvPr>
            <p:ph type="sldNum" sz="quarter" idx="5"/>
          </p:nvPr>
        </p:nvSpPr>
        <p:spPr/>
        <p:txBody>
          <a:bodyPr/>
          <a:lstStyle/>
          <a:p>
            <a:fld id="{57B8B67B-6986-4C4D-9BFF-F0FAE7240B0F}" type="slidenum">
              <a:rPr lang="en-US" smtClean="0"/>
              <a:t>9</a:t>
            </a:fld>
            <a:endParaRPr lang="en-US"/>
          </a:p>
        </p:txBody>
      </p:sp>
    </p:spTree>
    <p:extLst>
      <p:ext uri="{BB962C8B-B14F-4D97-AF65-F5344CB8AC3E}">
        <p14:creationId xmlns:p14="http://schemas.microsoft.com/office/powerpoint/2010/main" val="854501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density starts at exactly 0, the matched CS parameters diverge at the entrance</a:t>
            </a:r>
          </a:p>
          <a:p>
            <a:endParaRPr lang="en-US" dirty="0"/>
          </a:p>
          <a:p>
            <a:r>
              <a:rPr lang="en-US" dirty="0"/>
              <a:t>Dashed orange curves initially follows the dashed back curve well, since the region is adiabatic. When they diverge, that’s the point where the plasma becomes non-adiabatic</a:t>
            </a:r>
          </a:p>
          <a:p>
            <a:endParaRPr lang="en-US" dirty="0"/>
          </a:p>
          <a:p>
            <a:r>
              <a:rPr lang="en-US" dirty="0"/>
              <a:t>We initialize the beam at plasma entrance according to the beta we got from back propagation</a:t>
            </a:r>
          </a:p>
          <a:p>
            <a:endParaRPr lang="en-US" dirty="0"/>
          </a:p>
          <a:p>
            <a:r>
              <a:rPr lang="en-US" dirty="0"/>
              <a:t>Initially ion motion is negligible in the low density region (because the beam’s spot size is large), so the actual evolution of the beta follows the back propagation result well.</a:t>
            </a:r>
          </a:p>
          <a:p>
            <a:r>
              <a:rPr lang="en-US" dirty="0"/>
              <a:t>When the green curve and the dashed orange curve starts to diverge, this is the point where ion motion starts to play a role. We hope when ion motion starts, the beam has already entered the adiabatic region. This can be achieved using a longer ramp. However, this is not quite the case here. </a:t>
            </a:r>
          </a:p>
          <a:p>
            <a:endParaRPr lang="en-US" dirty="0"/>
          </a:p>
          <a:p>
            <a:r>
              <a:rPr lang="en-US" dirty="0"/>
              <a:t>As a result, we get 13% emittance growth.</a:t>
            </a:r>
          </a:p>
        </p:txBody>
      </p:sp>
      <p:sp>
        <p:nvSpPr>
          <p:cNvPr id="4" name="Slide Number Placeholder 3"/>
          <p:cNvSpPr>
            <a:spLocks noGrp="1"/>
          </p:cNvSpPr>
          <p:nvPr>
            <p:ph type="sldNum" sz="quarter" idx="5"/>
          </p:nvPr>
        </p:nvSpPr>
        <p:spPr/>
        <p:txBody>
          <a:bodyPr/>
          <a:lstStyle/>
          <a:p>
            <a:fld id="{57B8B67B-6986-4C4D-9BFF-F0FAE7240B0F}" type="slidenum">
              <a:rPr lang="en-US" smtClean="0"/>
              <a:t>11</a:t>
            </a:fld>
            <a:endParaRPr lang="en-US"/>
          </a:p>
        </p:txBody>
      </p:sp>
    </p:spTree>
    <p:extLst>
      <p:ext uri="{BB962C8B-B14F-4D97-AF65-F5344CB8AC3E}">
        <p14:creationId xmlns:p14="http://schemas.microsoft.com/office/powerpoint/2010/main" val="441843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ener 3 Lines">
    <p:spTree>
      <p:nvGrpSpPr>
        <p:cNvPr id="1" name=""/>
        <p:cNvGrpSpPr/>
        <p:nvPr/>
      </p:nvGrpSpPr>
      <p:grpSpPr>
        <a:xfrm>
          <a:off x="0" y="0"/>
          <a:ext cx="0" cy="0"/>
          <a:chOff x="0" y="0"/>
          <a:chExt cx="0" cy="0"/>
        </a:xfrm>
      </p:grpSpPr>
      <p:sp>
        <p:nvSpPr>
          <p:cNvPr id="5" name="Header rule">
            <a:extLst>
              <a:ext uri="{FF2B5EF4-FFF2-40B4-BE49-F238E27FC236}">
                <a16:creationId xmlns:a16="http://schemas.microsoft.com/office/drawing/2014/main" id="{198C97F7-A4B7-A44F-8837-702C9EA03268}"/>
              </a:ext>
            </a:extLst>
          </p:cNvPr>
          <p:cNvSpPr/>
          <p:nvPr userDrawn="1"/>
        </p:nvSpPr>
        <p:spPr>
          <a:xfrm>
            <a:off x="640080" y="301752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6" name="Header rule">
            <a:extLst>
              <a:ext uri="{FF2B5EF4-FFF2-40B4-BE49-F238E27FC236}">
                <a16:creationId xmlns:a16="http://schemas.microsoft.com/office/drawing/2014/main" id="{597315B1-292E-3D41-AFF6-A072259E441C}"/>
              </a:ext>
            </a:extLst>
          </p:cNvPr>
          <p:cNvSpPr/>
          <p:nvPr userDrawn="1"/>
        </p:nvSpPr>
        <p:spPr>
          <a:xfrm>
            <a:off x="640080" y="1219201"/>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Title, Department Name</a:t>
            </a:r>
          </a:p>
        </p:txBody>
      </p:sp>
      <p:sp>
        <p:nvSpPr>
          <p:cNvPr id="13" name="Text Placeholder 12">
            <a:extLst>
              <a:ext uri="{FF2B5EF4-FFF2-40B4-BE49-F238E27FC236}">
                <a16:creationId xmlns:a16="http://schemas.microsoft.com/office/drawing/2014/main" id="{4845E9B1-083C-B34E-AC7C-964685DBFAAB}"/>
              </a:ext>
            </a:extLst>
          </p:cNvPr>
          <p:cNvSpPr>
            <a:spLocks noGrp="1"/>
          </p:cNvSpPr>
          <p:nvPr>
            <p:ph type="body" sz="quarter" idx="32" hasCustomPrompt="1"/>
          </p:nvPr>
        </p:nvSpPr>
        <p:spPr>
          <a:xfrm>
            <a:off x="647700" y="1284911"/>
            <a:ext cx="7772400" cy="1703736"/>
          </a:xfrm>
          <a:prstGeom prst="rect">
            <a:avLst/>
          </a:prstGeom>
        </p:spPr>
        <p:txBody>
          <a:bodyPr lIns="0" tIns="0" rIns="0" bIns="0" anchor="ctr" anchorCtr="0"/>
          <a:lstStyle>
            <a:lvl1pPr marL="0" indent="0">
              <a:buNone/>
              <a:defRPr sz="3600" b="1"/>
            </a:lvl1pPr>
            <a:lvl2pPr marL="342900" indent="0">
              <a:buNone/>
              <a:defRPr sz="3600" b="1"/>
            </a:lvl2pPr>
            <a:lvl3pPr marL="685800" indent="0">
              <a:buNone/>
              <a:defRPr sz="3600" b="1"/>
            </a:lvl3pPr>
            <a:lvl4pPr marL="1028700" indent="0">
              <a:buNone/>
              <a:defRPr sz="3600" b="1"/>
            </a:lvl4pPr>
            <a:lvl5pPr marL="1371600" indent="0">
              <a:buNone/>
              <a:defRPr sz="3600" b="1"/>
            </a:lvl5pPr>
          </a:lstStyle>
          <a:p>
            <a:pPr lvl="0"/>
            <a:r>
              <a:rPr lang="en-US" dirty="0"/>
              <a:t>Presentation Opener</a:t>
            </a:r>
          </a:p>
          <a:p>
            <a:pPr lvl="0"/>
            <a:r>
              <a:rPr lang="en-US" dirty="0"/>
              <a:t>Title Goes Here</a:t>
            </a:r>
          </a:p>
          <a:p>
            <a:pPr lvl="0"/>
            <a:r>
              <a:rPr lang="en-US" dirty="0"/>
              <a:t>Third line</a:t>
            </a:r>
          </a:p>
        </p:txBody>
      </p:sp>
      <p:pic>
        <p:nvPicPr>
          <p:cNvPr id="4" name="Graphic 3">
            <a:extLst>
              <a:ext uri="{FF2B5EF4-FFF2-40B4-BE49-F238E27FC236}">
                <a16:creationId xmlns:a16="http://schemas.microsoft.com/office/drawing/2014/main" id="{985C1904-A0F1-3048-9C8A-592F5237FD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0849" y="178419"/>
            <a:ext cx="3603079" cy="775002"/>
          </a:xfrm>
          <a:prstGeom prst="rect">
            <a:avLst/>
          </a:prstGeom>
        </p:spPr>
      </p:pic>
    </p:spTree>
    <p:extLst>
      <p:ext uri="{BB962C8B-B14F-4D97-AF65-F5344CB8AC3E}">
        <p14:creationId xmlns:p14="http://schemas.microsoft.com/office/powerpoint/2010/main" val="3577556916"/>
      </p:ext>
    </p:extLst>
  </p:cSld>
  <p:clrMapOvr>
    <a:masterClrMapping/>
  </p:clrMapOvr>
  <p:extLst>
    <p:ext uri="{DCECCB84-F9BA-43D5-87BE-67443E8EF086}">
      <p15:sldGuideLst xmlns:p15="http://schemas.microsoft.com/office/powerpoint/2012/main">
        <p15:guide id="1" orient="horz" pos="444" userDrawn="1">
          <p15:clr>
            <a:srgbClr val="FBAE40"/>
          </p15:clr>
        </p15:guide>
        <p15:guide id="2" orient="horz" pos="276" userDrawn="1">
          <p15:clr>
            <a:srgbClr val="FBAE40"/>
          </p15:clr>
        </p15:guide>
        <p15:guide id="3" pos="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3AAF697B-3FA4-4143-84B0-5221FE3C103B}"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1" y="1726209"/>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2000" y="1360449"/>
            <a:ext cx="3840479"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360449"/>
            <a:ext cx="3931920" cy="3211551"/>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
        <p:nvSpPr>
          <p:cNvPr id="4" name="Footer Placeholder 3">
            <a:extLst>
              <a:ext uri="{FF2B5EF4-FFF2-40B4-BE49-F238E27FC236}">
                <a16:creationId xmlns:a16="http://schemas.microsoft.com/office/drawing/2014/main" id="{C55C5A34-5E23-504B-AB1D-0C403DCB27CA}"/>
              </a:ext>
            </a:extLst>
          </p:cNvPr>
          <p:cNvSpPr>
            <a:spLocks noGrp="1"/>
          </p:cNvSpPr>
          <p:nvPr>
            <p:ph type="ftr" sz="quarter" idx="23"/>
          </p:nvPr>
        </p:nvSpPr>
        <p:spPr/>
        <p:txBody>
          <a:bodyPr/>
          <a:lstStyle/>
          <a:p>
            <a:endParaRPr lang="en-US" dirty="0">
              <a:solidFill>
                <a:srgbClr val="898989"/>
              </a:solidFill>
            </a:endParaRPr>
          </a:p>
        </p:txBody>
      </p:sp>
    </p:spTree>
    <p:extLst>
      <p:ext uri="{BB962C8B-B14F-4D97-AF65-F5344CB8AC3E}">
        <p14:creationId xmlns:p14="http://schemas.microsoft.com/office/powerpoint/2010/main" val="333340117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7F4C832A-3576-F84C-8D56-CDC1CBEB69F2}"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651867"/>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286107"/>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286107"/>
            <a:ext cx="3931920" cy="3285893"/>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
        <p:nvSpPr>
          <p:cNvPr id="4" name="Footer Placeholder 3">
            <a:extLst>
              <a:ext uri="{FF2B5EF4-FFF2-40B4-BE49-F238E27FC236}">
                <a16:creationId xmlns:a16="http://schemas.microsoft.com/office/drawing/2014/main" id="{7F290C59-30B6-1E4A-801E-207E087DE3BA}"/>
              </a:ext>
            </a:extLst>
          </p:cNvPr>
          <p:cNvSpPr>
            <a:spLocks noGrp="1"/>
          </p:cNvSpPr>
          <p:nvPr>
            <p:ph type="ftr" sz="quarter" idx="23"/>
          </p:nvPr>
        </p:nvSpPr>
        <p:spPr/>
        <p:txBody>
          <a:bodyPr/>
          <a:lstStyle/>
          <a:p>
            <a:endParaRPr lang="en-US" dirty="0">
              <a:solidFill>
                <a:srgbClr val="898989"/>
              </a:solidFill>
            </a:endParaRPr>
          </a:p>
        </p:txBody>
      </p:sp>
    </p:spTree>
    <p:extLst>
      <p:ext uri="{BB962C8B-B14F-4D97-AF65-F5344CB8AC3E}">
        <p14:creationId xmlns:p14="http://schemas.microsoft.com/office/powerpoint/2010/main" val="384288128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1509FC6-1016-CE4B-8BE7-328B6928798D}"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293541"/>
            <a:ext cx="3749039" cy="2226899"/>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293541"/>
            <a:ext cx="3749039" cy="2230709"/>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3" name="Footer Placeholder 2">
            <a:extLst>
              <a:ext uri="{FF2B5EF4-FFF2-40B4-BE49-F238E27FC236}">
                <a16:creationId xmlns:a16="http://schemas.microsoft.com/office/drawing/2014/main" id="{FA5EAF7B-EC9B-4542-BF1B-D1A0D5DB8576}"/>
              </a:ext>
            </a:extLst>
          </p:cNvPr>
          <p:cNvSpPr>
            <a:spLocks noGrp="1"/>
          </p:cNvSpPr>
          <p:nvPr>
            <p:ph type="ftr" sz="quarter" idx="31"/>
          </p:nvPr>
        </p:nvSpPr>
        <p:spPr/>
        <p:txBody>
          <a:bodyPr/>
          <a:lstStyle/>
          <a:p>
            <a:endParaRPr lang="en-US" dirty="0">
              <a:solidFill>
                <a:srgbClr val="898989"/>
              </a:solidFill>
            </a:endParaRPr>
          </a:p>
        </p:txBody>
      </p:sp>
    </p:spTree>
    <p:extLst>
      <p:ext uri="{BB962C8B-B14F-4D97-AF65-F5344CB8AC3E}">
        <p14:creationId xmlns:p14="http://schemas.microsoft.com/office/powerpoint/2010/main" val="109528701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987D3A28-5E80-2A4B-BE9B-B0A0D0543A81}"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278673"/>
            <a:ext cx="2468880" cy="2241767"/>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278673"/>
            <a:ext cx="2468880" cy="2241767"/>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278673"/>
            <a:ext cx="2468880" cy="2241767"/>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
        <p:nvSpPr>
          <p:cNvPr id="3" name="Footer Placeholder 2">
            <a:extLst>
              <a:ext uri="{FF2B5EF4-FFF2-40B4-BE49-F238E27FC236}">
                <a16:creationId xmlns:a16="http://schemas.microsoft.com/office/drawing/2014/main" id="{9F728C24-91CC-0140-835E-4CC8704C7D69}"/>
              </a:ext>
            </a:extLst>
          </p:cNvPr>
          <p:cNvSpPr>
            <a:spLocks noGrp="1"/>
          </p:cNvSpPr>
          <p:nvPr>
            <p:ph type="ftr" sz="quarter" idx="29"/>
          </p:nvPr>
        </p:nvSpPr>
        <p:spPr/>
        <p:txBody>
          <a:bodyPr/>
          <a:lstStyle/>
          <a:p>
            <a:endParaRPr lang="en-US" dirty="0">
              <a:solidFill>
                <a:srgbClr val="898989"/>
              </a:solidFill>
            </a:endParaRPr>
          </a:p>
        </p:txBody>
      </p:sp>
    </p:spTree>
    <p:extLst>
      <p:ext uri="{BB962C8B-B14F-4D97-AF65-F5344CB8AC3E}">
        <p14:creationId xmlns:p14="http://schemas.microsoft.com/office/powerpoint/2010/main" val="403368944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7D08E6D4-8A83-F34C-B2E3-F86DA1717270}"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640080"/>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2423160"/>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
        <p:nvSpPr>
          <p:cNvPr id="3" name="Footer Placeholder 2">
            <a:extLst>
              <a:ext uri="{FF2B5EF4-FFF2-40B4-BE49-F238E27FC236}">
                <a16:creationId xmlns:a16="http://schemas.microsoft.com/office/drawing/2014/main" id="{D66A60C1-AF3A-7341-8CED-A63CC076E5AD}"/>
              </a:ext>
            </a:extLst>
          </p:cNvPr>
          <p:cNvSpPr>
            <a:spLocks noGrp="1"/>
          </p:cNvSpPr>
          <p:nvPr>
            <p:ph type="ftr" sz="quarter" idx="24"/>
          </p:nvPr>
        </p:nvSpPr>
        <p:spPr/>
        <p:txBody>
          <a:bodyPr/>
          <a:lstStyle/>
          <a:p>
            <a:endParaRPr lang="en-US" dirty="0">
              <a:solidFill>
                <a:srgbClr val="898989"/>
              </a:solidFill>
            </a:endParaRPr>
          </a:p>
        </p:txBody>
      </p:sp>
    </p:spTree>
    <p:extLst>
      <p:ext uri="{BB962C8B-B14F-4D97-AF65-F5344CB8AC3E}">
        <p14:creationId xmlns:p14="http://schemas.microsoft.com/office/powerpoint/2010/main" val="147908679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524F8760-BD1C-674E-B5F3-1E0F4609BEF0}"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315844"/>
            <a:ext cx="5486400" cy="3256156"/>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a:t>
            </a:r>
          </a:p>
        </p:txBody>
      </p:sp>
      <p:sp>
        <p:nvSpPr>
          <p:cNvPr id="3" name="Footer Placeholder 2">
            <a:extLst>
              <a:ext uri="{FF2B5EF4-FFF2-40B4-BE49-F238E27FC236}">
                <a16:creationId xmlns:a16="http://schemas.microsoft.com/office/drawing/2014/main" id="{05227E43-D17D-6849-8AC9-DDA920DEE43E}"/>
              </a:ext>
            </a:extLst>
          </p:cNvPr>
          <p:cNvSpPr>
            <a:spLocks noGrp="1"/>
          </p:cNvSpPr>
          <p:nvPr>
            <p:ph type="ftr" sz="quarter" idx="24"/>
          </p:nvPr>
        </p:nvSpPr>
        <p:spPr/>
        <p:txBody>
          <a:bodyPr/>
          <a:lstStyle/>
          <a:p>
            <a:endParaRPr lang="en-US" dirty="0">
              <a:solidFill>
                <a:srgbClr val="898989"/>
              </a:solidFill>
            </a:endParaRPr>
          </a:p>
        </p:txBody>
      </p:sp>
    </p:spTree>
    <p:extLst>
      <p:ext uri="{BB962C8B-B14F-4D97-AF65-F5344CB8AC3E}">
        <p14:creationId xmlns:p14="http://schemas.microsoft.com/office/powerpoint/2010/main" val="26211458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video and tex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412CC4B-8E20-A844-882C-3383CE9340D2}"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79" y="1689037"/>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79" y="1323278"/>
            <a:ext cx="2743200"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323278"/>
            <a:ext cx="5029200" cy="2974402"/>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 and text</a:t>
            </a:r>
          </a:p>
        </p:txBody>
      </p:sp>
      <p:sp>
        <p:nvSpPr>
          <p:cNvPr id="3" name="Footer Placeholder 2">
            <a:extLst>
              <a:ext uri="{FF2B5EF4-FFF2-40B4-BE49-F238E27FC236}">
                <a16:creationId xmlns:a16="http://schemas.microsoft.com/office/drawing/2014/main" id="{F3ED3D10-2CAD-9D47-8F78-2CDCFAA4BB30}"/>
              </a:ext>
            </a:extLst>
          </p:cNvPr>
          <p:cNvSpPr>
            <a:spLocks noGrp="1"/>
          </p:cNvSpPr>
          <p:nvPr>
            <p:ph type="ftr" sz="quarter" idx="24"/>
          </p:nvPr>
        </p:nvSpPr>
        <p:spPr/>
        <p:txBody>
          <a:bodyPr/>
          <a:lstStyle/>
          <a:p>
            <a:endParaRPr lang="en-US" dirty="0">
              <a:solidFill>
                <a:srgbClr val="898989"/>
              </a:solidFill>
            </a:endParaRPr>
          </a:p>
        </p:txBody>
      </p:sp>
    </p:spTree>
    <p:extLst>
      <p:ext uri="{BB962C8B-B14F-4D97-AF65-F5344CB8AC3E}">
        <p14:creationId xmlns:p14="http://schemas.microsoft.com/office/powerpoint/2010/main" val="421468552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1D8D-4805-C94E-837D-8D3F86656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D0B1AB-A35B-AA43-8A40-11768DAAC7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19FFC-C94C-714E-94D7-5EAAB7DB1C36}"/>
              </a:ext>
            </a:extLst>
          </p:cNvPr>
          <p:cNvSpPr>
            <a:spLocks noGrp="1"/>
          </p:cNvSpPr>
          <p:nvPr>
            <p:ph type="dt" sz="half" idx="10"/>
          </p:nvPr>
        </p:nvSpPr>
        <p:spPr/>
        <p:txBody>
          <a:bodyPr/>
          <a:lstStyle/>
          <a:p>
            <a:fld id="{0061B829-17FD-544C-845B-0A0DF3A2F0AA}" type="datetimeFigureOut">
              <a:rPr lang="en-US" smtClean="0"/>
              <a:t>11/10/22</a:t>
            </a:fld>
            <a:endParaRPr lang="en-US"/>
          </a:p>
        </p:txBody>
      </p:sp>
      <p:sp>
        <p:nvSpPr>
          <p:cNvPr id="5" name="Footer Placeholder 4">
            <a:extLst>
              <a:ext uri="{FF2B5EF4-FFF2-40B4-BE49-F238E27FC236}">
                <a16:creationId xmlns:a16="http://schemas.microsoft.com/office/drawing/2014/main" id="{735BC809-6195-CD43-9690-B3EBB0771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F51D9-FD1F-1C43-9697-1E5214385CF9}"/>
              </a:ext>
            </a:extLst>
          </p:cNvPr>
          <p:cNvSpPr>
            <a:spLocks noGrp="1"/>
          </p:cNvSpPr>
          <p:nvPr>
            <p:ph type="sldNum" sz="quarter" idx="12"/>
          </p:nvPr>
        </p:nvSpPr>
        <p:spPr/>
        <p:txBody>
          <a:bodyPr/>
          <a:lstStyle/>
          <a:p>
            <a:fld id="{45D649C2-2673-8540-B3AE-80925E79894A}" type="slidenum">
              <a:rPr lang="en-US" smtClean="0"/>
              <a:t>‹#›</a:t>
            </a:fld>
            <a:endParaRPr lang="en-US"/>
          </a:p>
        </p:txBody>
      </p:sp>
    </p:spTree>
    <p:extLst>
      <p:ext uri="{BB962C8B-B14F-4D97-AF65-F5344CB8AC3E}">
        <p14:creationId xmlns:p14="http://schemas.microsoft.com/office/powerpoint/2010/main" val="3288099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rial w/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6D62F6-3250-0B4E-8B80-EB8A1F2E2910}"/>
              </a:ext>
            </a:extLst>
          </p:cNvPr>
          <p:cNvSpPr>
            <a:spLocks noGrp="1"/>
          </p:cNvSpPr>
          <p:nvPr>
            <p:ph type="dt" sz="half" idx="10"/>
          </p:nvPr>
        </p:nvSpPr>
        <p:spPr>
          <a:xfrm>
            <a:off x="7772400" y="4946904"/>
            <a:ext cx="1106424" cy="384048"/>
          </a:xfrm>
          <a:prstGeom prst="rect">
            <a:avLst/>
          </a:prstGeom>
        </p:spPr>
        <p:txBody>
          <a:bodyPr/>
          <a:lstStyle/>
          <a:p>
            <a:fld id="{E54788C5-1FF4-F449-A26B-4EAFDF728027}" type="datetime5">
              <a:rPr lang="en-US" smtClean="0"/>
              <a:t>10-Nov-22</a:t>
            </a:fld>
            <a:endParaRPr lang="en-US" dirty="0"/>
          </a:p>
        </p:txBody>
      </p:sp>
      <p:sp>
        <p:nvSpPr>
          <p:cNvPr id="4" name="Slide Number Placeholder 3">
            <a:extLst>
              <a:ext uri="{FF2B5EF4-FFF2-40B4-BE49-F238E27FC236}">
                <a16:creationId xmlns:a16="http://schemas.microsoft.com/office/drawing/2014/main" id="{88CDCE06-F426-2040-BA89-1305FE808600}"/>
              </a:ext>
            </a:extLst>
          </p:cNvPr>
          <p:cNvSpPr>
            <a:spLocks noGrp="1"/>
          </p:cNvSpPr>
          <p:nvPr>
            <p:ph type="sldNum" sz="quarter" idx="11"/>
          </p:nvPr>
        </p:nvSpPr>
        <p:spPr>
          <a:xfrm>
            <a:off x="8814816" y="4946904"/>
            <a:ext cx="256032" cy="365760"/>
          </a:xfrm>
          <a:prstGeom prst="rect">
            <a:avLst/>
          </a:prstGeom>
        </p:spPr>
        <p:txBody>
          <a:bodyPr wrap="square" anchor="t" anchorCtr="0"/>
          <a:lstStyle/>
          <a:p>
            <a:fld id="{B6238B5B-F19C-E947-A0BC-87BD7983F871}" type="slidenum">
              <a:rPr lang="en-US" smtClean="0"/>
              <a:pPr/>
              <a:t>‹#›</a:t>
            </a:fld>
            <a:endParaRPr lang="en-US" dirty="0"/>
          </a:p>
        </p:txBody>
      </p:sp>
      <p:sp>
        <p:nvSpPr>
          <p:cNvPr id="7" name="Text Placeholder 6">
            <a:extLst>
              <a:ext uri="{FF2B5EF4-FFF2-40B4-BE49-F238E27FC236}">
                <a16:creationId xmlns:a16="http://schemas.microsoft.com/office/drawing/2014/main" id="{DF103CBC-1586-8745-A34F-D741C41F2374}"/>
              </a:ext>
            </a:extLst>
          </p:cNvPr>
          <p:cNvSpPr>
            <a:spLocks noGrp="1"/>
          </p:cNvSpPr>
          <p:nvPr>
            <p:ph type="body" sz="quarter" idx="12" hasCustomPrompt="1"/>
          </p:nvPr>
        </p:nvSpPr>
        <p:spPr>
          <a:xfrm>
            <a:off x="1371600" y="1371600"/>
            <a:ext cx="6400800" cy="1665071"/>
          </a:xfrm>
          <a:prstGeom prst="rect">
            <a:avLst/>
          </a:prstGeom>
        </p:spPr>
        <p:txBody>
          <a:bodyPr lIns="0" tIns="0" rIns="0" bIns="0" anchor="ctr" anchorCtr="0">
            <a:spAutoFit/>
          </a:bodyPr>
          <a:lstStyle>
            <a:lvl1pPr marL="0" indent="0" algn="ctr">
              <a:buNone/>
              <a:defRPr sz="4000">
                <a:solidFill>
                  <a:schemeClr val="bg1"/>
                </a:solidFill>
              </a:defRPr>
            </a:lvl1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149154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pener 2 Lines">
    <p:spTree>
      <p:nvGrpSpPr>
        <p:cNvPr id="1" name=""/>
        <p:cNvGrpSpPr/>
        <p:nvPr/>
      </p:nvGrpSpPr>
      <p:grpSpPr>
        <a:xfrm>
          <a:off x="0" y="0"/>
          <a:ext cx="0" cy="0"/>
          <a:chOff x="0" y="0"/>
          <a:chExt cx="0" cy="0"/>
        </a:xfrm>
      </p:grpSpPr>
      <p:sp>
        <p:nvSpPr>
          <p:cNvPr id="5" name="Header rule">
            <a:extLst>
              <a:ext uri="{FF2B5EF4-FFF2-40B4-BE49-F238E27FC236}">
                <a16:creationId xmlns:a16="http://schemas.microsoft.com/office/drawing/2014/main" id="{198C97F7-A4B7-A44F-8837-702C9EA03268}"/>
              </a:ext>
            </a:extLst>
          </p:cNvPr>
          <p:cNvSpPr/>
          <p:nvPr userDrawn="1"/>
        </p:nvSpPr>
        <p:spPr>
          <a:xfrm>
            <a:off x="640080" y="301752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6" name="Header rule">
            <a:extLst>
              <a:ext uri="{FF2B5EF4-FFF2-40B4-BE49-F238E27FC236}">
                <a16:creationId xmlns:a16="http://schemas.microsoft.com/office/drawing/2014/main" id="{597315B1-292E-3D41-AFF6-A072259E441C}"/>
              </a:ext>
            </a:extLst>
          </p:cNvPr>
          <p:cNvSpPr/>
          <p:nvPr userDrawn="1"/>
        </p:nvSpPr>
        <p:spPr>
          <a:xfrm>
            <a:off x="640078" y="1831964"/>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Title, Department Name</a:t>
            </a:r>
          </a:p>
        </p:txBody>
      </p:sp>
      <p:sp>
        <p:nvSpPr>
          <p:cNvPr id="13" name="Text Placeholder 12">
            <a:extLst>
              <a:ext uri="{FF2B5EF4-FFF2-40B4-BE49-F238E27FC236}">
                <a16:creationId xmlns:a16="http://schemas.microsoft.com/office/drawing/2014/main" id="{4845E9B1-083C-B34E-AC7C-964685DBFAAB}"/>
              </a:ext>
            </a:extLst>
          </p:cNvPr>
          <p:cNvSpPr>
            <a:spLocks noGrp="1"/>
          </p:cNvSpPr>
          <p:nvPr>
            <p:ph type="body" sz="quarter" idx="32" hasCustomPrompt="1"/>
          </p:nvPr>
        </p:nvSpPr>
        <p:spPr>
          <a:xfrm>
            <a:off x="640080" y="1891757"/>
            <a:ext cx="7772400" cy="1102546"/>
          </a:xfrm>
          <a:prstGeom prst="rect">
            <a:avLst/>
          </a:prstGeom>
        </p:spPr>
        <p:txBody>
          <a:bodyPr lIns="0" tIns="0" rIns="0" bIns="0" anchor="ctr" anchorCtr="0"/>
          <a:lstStyle>
            <a:lvl1pPr marL="0" indent="0">
              <a:buNone/>
              <a:defRPr sz="3600" b="1"/>
            </a:lvl1pPr>
            <a:lvl2pPr marL="342900" indent="0">
              <a:buNone/>
              <a:defRPr sz="3600" b="1"/>
            </a:lvl2pPr>
            <a:lvl3pPr marL="685800" indent="0">
              <a:buNone/>
              <a:defRPr sz="3600" b="1"/>
            </a:lvl3pPr>
            <a:lvl4pPr marL="1028700" indent="0">
              <a:buNone/>
              <a:defRPr sz="3600" b="1"/>
            </a:lvl4pPr>
            <a:lvl5pPr marL="1371600" indent="0">
              <a:buNone/>
              <a:defRPr sz="3600" b="1"/>
            </a:lvl5pPr>
          </a:lstStyle>
          <a:p>
            <a:pPr lvl="0"/>
            <a:r>
              <a:rPr lang="en-US" dirty="0"/>
              <a:t>Presentation Opener</a:t>
            </a:r>
          </a:p>
          <a:p>
            <a:pPr lvl="0"/>
            <a:r>
              <a:rPr lang="en-US" dirty="0"/>
              <a:t>Title Goes Here</a:t>
            </a:r>
          </a:p>
        </p:txBody>
      </p:sp>
      <p:pic>
        <p:nvPicPr>
          <p:cNvPr id="4" name="Graphic 3">
            <a:extLst>
              <a:ext uri="{FF2B5EF4-FFF2-40B4-BE49-F238E27FC236}">
                <a16:creationId xmlns:a16="http://schemas.microsoft.com/office/drawing/2014/main" id="{985C1904-A0F1-3048-9C8A-592F5237FD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0849" y="178419"/>
            <a:ext cx="3603079" cy="775002"/>
          </a:xfrm>
          <a:prstGeom prst="rect">
            <a:avLst/>
          </a:prstGeom>
        </p:spPr>
      </p:pic>
    </p:spTree>
    <p:extLst>
      <p:ext uri="{BB962C8B-B14F-4D97-AF65-F5344CB8AC3E}">
        <p14:creationId xmlns:p14="http://schemas.microsoft.com/office/powerpoint/2010/main" val="1266002476"/>
      </p:ext>
    </p:extLst>
  </p:cSld>
  <p:clrMapOvr>
    <a:masterClrMapping/>
  </p:clrMapOvr>
  <p:extLst>
    <p:ext uri="{DCECCB84-F9BA-43D5-87BE-67443E8EF086}">
      <p15:sldGuideLst xmlns:p15="http://schemas.microsoft.com/office/powerpoint/2012/main">
        <p15:guide id="1" orient="horz" pos="444" userDrawn="1">
          <p15:clr>
            <a:srgbClr val="FBAE40"/>
          </p15:clr>
        </p15:guide>
        <p15:guide id="2" orient="horz" pos="276" userDrawn="1">
          <p15:clr>
            <a:srgbClr val="FBAE40"/>
          </p15:clr>
        </p15:guide>
        <p15:guide id="3" pos="4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Section Divider</a:t>
            </a:r>
          </a:p>
        </p:txBody>
      </p:sp>
      <p:sp>
        <p:nvSpPr>
          <p:cNvPr id="5" name="Text Placeholder 3">
            <a:extLst>
              <a:ext uri="{FF2B5EF4-FFF2-40B4-BE49-F238E27FC236}">
                <a16:creationId xmlns:a16="http://schemas.microsoft.com/office/drawing/2014/main" id="{461EF51F-6AE7-6944-9BE5-D164F3B6239A}"/>
              </a:ext>
            </a:extLst>
          </p:cNvPr>
          <p:cNvSpPr>
            <a:spLocks noGrp="1"/>
          </p:cNvSpPr>
          <p:nvPr>
            <p:ph type="body" sz="quarter" idx="20" hasCustomPrompt="1"/>
          </p:nvPr>
        </p:nvSpPr>
        <p:spPr>
          <a:xfrm>
            <a:off x="640079" y="2651760"/>
            <a:ext cx="7772400" cy="222818"/>
          </a:xfrm>
          <a:prstGeom prst="rect">
            <a:avLst/>
          </a:prstGeom>
        </p:spPr>
        <p:txBody>
          <a:bodyPr lIns="0" tIns="0" rIns="0" bIns="0">
            <a:spAutoFit/>
          </a:bodyPr>
          <a:lstStyle>
            <a:lvl1pPr marL="0" indent="0">
              <a:buFontTx/>
              <a:buNone/>
              <a:defRPr sz="1600" b="1" i="0" cap="all" baseline="0">
                <a:solidFill>
                  <a:schemeClr val="bg1"/>
                </a:solidFill>
                <a:latin typeface="Helvetica" pitchFamily="2" charset="0"/>
              </a:defRPr>
            </a:lvl1pPr>
            <a:lvl2pPr>
              <a:buFontTx/>
              <a:buNone/>
              <a:defRPr b="1"/>
            </a:lvl2pPr>
            <a:lvl3pPr marL="685800" indent="0">
              <a:buFontTx/>
              <a:buNone/>
              <a:defRPr b="1"/>
            </a:lvl3pPr>
            <a:lvl4pPr marL="1028700" indent="0">
              <a:buFontTx/>
              <a:buNone/>
              <a:defRPr b="1"/>
            </a:lvl4pPr>
            <a:lvl5pPr marL="1371600" indent="0">
              <a:buFontTx/>
              <a:buNone/>
              <a:defRPr b="1"/>
            </a:lvl5pPr>
          </a:lstStyle>
          <a:p>
            <a:pPr lvl="0"/>
            <a:r>
              <a:rPr lang="en-US" dirty="0"/>
              <a:t>ADDITIONAL TEXT GOES HERE </a:t>
            </a:r>
          </a:p>
        </p:txBody>
      </p:sp>
      <p:sp>
        <p:nvSpPr>
          <p:cNvPr id="6" name="Date Placeholder 5">
            <a:extLst>
              <a:ext uri="{FF2B5EF4-FFF2-40B4-BE49-F238E27FC236}">
                <a16:creationId xmlns:a16="http://schemas.microsoft.com/office/drawing/2014/main" id="{72BD122B-0374-B849-861D-9F5D851E2E07}"/>
              </a:ext>
            </a:extLst>
          </p:cNvPr>
          <p:cNvSpPr>
            <a:spLocks noGrp="1"/>
          </p:cNvSpPr>
          <p:nvPr>
            <p:ph type="dt" sz="half" idx="21"/>
          </p:nvPr>
        </p:nvSpPr>
        <p:spPr>
          <a:xfrm>
            <a:off x="7772400" y="4946904"/>
            <a:ext cx="1102099" cy="380390"/>
          </a:xfrm>
          <a:prstGeom prst="rect">
            <a:avLst/>
          </a:prstGeom>
        </p:spPr>
        <p:txBody>
          <a:bodyPr/>
          <a:lstStyle/>
          <a:p>
            <a:fld id="{82E96CC2-5C47-7543-B4B2-755E4805440B}" type="datetime5">
              <a:rPr lang="en-US" smtClean="0"/>
              <a:t>10-Nov-22</a:t>
            </a:fld>
            <a:endParaRPr lang="en-US" dirty="0"/>
          </a:p>
        </p:txBody>
      </p:sp>
      <p:sp>
        <p:nvSpPr>
          <p:cNvPr id="7" name="Slide Number Placeholder 6">
            <a:extLst>
              <a:ext uri="{FF2B5EF4-FFF2-40B4-BE49-F238E27FC236}">
                <a16:creationId xmlns:a16="http://schemas.microsoft.com/office/drawing/2014/main" id="{DDC6E991-AFE5-8A47-BE30-B779E069309C}"/>
              </a:ext>
            </a:extLst>
          </p:cNvPr>
          <p:cNvSpPr>
            <a:spLocks noGrp="1"/>
          </p:cNvSpPr>
          <p:nvPr>
            <p:ph type="sldNum" sz="quarter" idx="22"/>
          </p:nvPr>
        </p:nvSpPr>
        <p:spPr>
          <a:xfrm>
            <a:off x="8814816" y="4946904"/>
            <a:ext cx="256032" cy="365760"/>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6098214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w/dark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10969-6186-0542-9A5B-DF719901B397}"/>
              </a:ext>
            </a:extLst>
          </p:cNvPr>
          <p:cNvSpPr>
            <a:spLocks noGrp="1"/>
          </p:cNvSpPr>
          <p:nvPr>
            <p:ph type="dt" sz="half" idx="21"/>
          </p:nvPr>
        </p:nvSpPr>
        <p:spPr>
          <a:xfrm>
            <a:off x="7772400" y="4946904"/>
            <a:ext cx="1102099" cy="381643"/>
          </a:xfrm>
          <a:prstGeom prst="rect">
            <a:avLst/>
          </a:prstGeom>
        </p:spPr>
        <p:txBody>
          <a:bodyPr/>
          <a:lstStyle/>
          <a:p>
            <a:fld id="{A562047F-F9DF-AA4E-90F2-556D04F4260B}" type="datetime5">
              <a:rPr lang="en-US" smtClean="0"/>
              <a:t>10-Nov-22</a:t>
            </a:fld>
            <a:endParaRPr lang="en-US" dirty="0"/>
          </a:p>
        </p:txBody>
      </p:sp>
      <p:sp>
        <p:nvSpPr>
          <p:cNvPr id="3" name="Slide Number Placeholder 2">
            <a:extLst>
              <a:ext uri="{FF2B5EF4-FFF2-40B4-BE49-F238E27FC236}">
                <a16:creationId xmlns:a16="http://schemas.microsoft.com/office/drawing/2014/main" id="{955D5063-146A-044A-80F5-2156075E54D7}"/>
              </a:ext>
            </a:extLst>
          </p:cNvPr>
          <p:cNvSpPr>
            <a:spLocks noGrp="1"/>
          </p:cNvSpPr>
          <p:nvPr>
            <p:ph type="sldNum" sz="quarter" idx="22"/>
          </p:nvPr>
        </p:nvSpPr>
        <p:spPr>
          <a:xfrm>
            <a:off x="8814816" y="4946904"/>
            <a:ext cx="256032" cy="365760"/>
          </a:xfrm>
          <a:prstGeom prst="rect">
            <a:avLst/>
          </a:prstGeom>
        </p:spPr>
        <p:txBody>
          <a:bodyPr/>
          <a:lstStyle/>
          <a:p>
            <a:fld id="{BD59DAAA-0634-FC41-A826-8BC222AF9A3E}" type="slidenum">
              <a:rPr lang="en-US" smtClean="0"/>
              <a:pPr/>
              <a:t>‹#›</a:t>
            </a:fld>
            <a:endParaRPr lang="en-US" dirty="0"/>
          </a:p>
        </p:txBody>
      </p:sp>
      <p:sp>
        <p:nvSpPr>
          <p:cNvPr id="6" name="Text Placeholder 5">
            <a:extLst>
              <a:ext uri="{FF2B5EF4-FFF2-40B4-BE49-F238E27FC236}">
                <a16:creationId xmlns:a16="http://schemas.microsoft.com/office/drawing/2014/main" id="{3A64EE3B-0EE4-F14E-B999-7AA86E1012D2}"/>
              </a:ext>
            </a:extLst>
          </p:cNvPr>
          <p:cNvSpPr>
            <a:spLocks noGrp="1"/>
          </p:cNvSpPr>
          <p:nvPr>
            <p:ph type="body" sz="quarter" idx="23" hasCustomPrompt="1"/>
          </p:nvPr>
        </p:nvSpPr>
        <p:spPr>
          <a:xfrm>
            <a:off x="1371600" y="1408176"/>
            <a:ext cx="6400800" cy="1665071"/>
          </a:xfrm>
          <a:prstGeom prst="rect">
            <a:avLst/>
          </a:prstGeom>
        </p:spPr>
        <p:txBody>
          <a:bodyPr lIns="0" tIns="0" rIns="0" bIns="0" anchor="ctr" anchorCtr="0">
            <a:spAutoFit/>
          </a:bodyPr>
          <a:lstStyle>
            <a:lvl1pPr marL="0" indent="0" algn="ctr">
              <a:buNone/>
              <a:defRPr sz="4000"/>
            </a:lvl1pPr>
            <a:lvl2pPr marL="342900" indent="0" algn="ctr">
              <a:buNone/>
              <a:defRPr sz="4000"/>
            </a:lvl2pPr>
            <a:lvl3pPr marL="685800" indent="0" algn="ctr">
              <a:buNone/>
              <a:defRPr sz="4000"/>
            </a:lvl3pPr>
            <a:lvl4pPr marL="1028700" indent="0" algn="ctr">
              <a:buNone/>
              <a:defRPr sz="4000"/>
            </a:lvl4pPr>
            <a:lvl5pPr marL="1371600" indent="0" algn="ctr">
              <a:buNone/>
              <a:defRPr sz="4000"/>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337839710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Thank You</a:t>
            </a:r>
          </a:p>
        </p:txBody>
      </p:sp>
      <p:sp>
        <p:nvSpPr>
          <p:cNvPr id="2" name="Date Placeholder 1">
            <a:extLst>
              <a:ext uri="{FF2B5EF4-FFF2-40B4-BE49-F238E27FC236}">
                <a16:creationId xmlns:a16="http://schemas.microsoft.com/office/drawing/2014/main" id="{5B1B4906-5460-2F42-ABCF-26E33993A7F0}"/>
              </a:ext>
            </a:extLst>
          </p:cNvPr>
          <p:cNvSpPr>
            <a:spLocks noGrp="1"/>
          </p:cNvSpPr>
          <p:nvPr>
            <p:ph type="dt" sz="half" idx="10"/>
          </p:nvPr>
        </p:nvSpPr>
        <p:spPr>
          <a:xfrm>
            <a:off x="7772400" y="4946904"/>
            <a:ext cx="1102099" cy="381643"/>
          </a:xfrm>
          <a:prstGeom prst="rect">
            <a:avLst/>
          </a:prstGeom>
        </p:spPr>
        <p:txBody>
          <a:bodyPr/>
          <a:lstStyle/>
          <a:p>
            <a:fld id="{ED55D1D3-C83B-2447-B8D3-69B5E80DFF8F}" type="datetime5">
              <a:rPr lang="en-US" smtClean="0"/>
              <a:t>10-Nov-22</a:t>
            </a:fld>
            <a:endParaRPr lang="en-US" dirty="0"/>
          </a:p>
        </p:txBody>
      </p:sp>
      <p:sp>
        <p:nvSpPr>
          <p:cNvPr id="5" name="Slide Number Placeholder 4">
            <a:extLst>
              <a:ext uri="{FF2B5EF4-FFF2-40B4-BE49-F238E27FC236}">
                <a16:creationId xmlns:a16="http://schemas.microsoft.com/office/drawing/2014/main" id="{E23D9880-B92E-0743-A2B3-53C6C562B25F}"/>
              </a:ext>
            </a:extLst>
          </p:cNvPr>
          <p:cNvSpPr>
            <a:spLocks noGrp="1"/>
          </p:cNvSpPr>
          <p:nvPr>
            <p:ph type="sldNum" sz="quarter" idx="11"/>
          </p:nvPr>
        </p:nvSpPr>
        <p:spPr>
          <a:xfrm>
            <a:off x="8814816" y="4946904"/>
            <a:ext cx="256032" cy="365760"/>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215225969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er w/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479396"/>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113636"/>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EE4B2BA2-E829-6047-AAAF-42ACD7EF6ECD}"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p>
            <a:r>
              <a:rPr lang="en-US" dirty="0"/>
              <a:t>Header w/text</a:t>
            </a:r>
          </a:p>
        </p:txBody>
      </p:sp>
      <p:sp>
        <p:nvSpPr>
          <p:cNvPr id="2" name="Footer Placeholder 1">
            <a:extLst>
              <a:ext uri="{FF2B5EF4-FFF2-40B4-BE49-F238E27FC236}">
                <a16:creationId xmlns:a16="http://schemas.microsoft.com/office/drawing/2014/main" id="{40B013AE-5116-7F47-8162-1343F5DEA27B}"/>
              </a:ext>
            </a:extLst>
          </p:cNvPr>
          <p:cNvSpPr>
            <a:spLocks noGrp="1"/>
          </p:cNvSpPr>
          <p:nvPr>
            <p:ph type="ftr" sz="quarter" idx="20"/>
          </p:nvPr>
        </p:nvSpPr>
        <p:spPr/>
        <p:txBody>
          <a:bodyPr/>
          <a:lstStyle/>
          <a:p>
            <a:endParaRPr lang="en-US" dirty="0">
              <a:solidFill>
                <a:srgbClr val="898989"/>
              </a:solidFill>
            </a:endParaRPr>
          </a:p>
        </p:txBody>
      </p:sp>
    </p:spTree>
    <p:extLst>
      <p:ext uri="{BB962C8B-B14F-4D97-AF65-F5344CB8AC3E}">
        <p14:creationId xmlns:p14="http://schemas.microsoft.com/office/powerpoint/2010/main" val="298216496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w/text and 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4794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chemeClr val="tx1">
                    <a:lumMod val="50000"/>
                  </a:schemeClr>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113639"/>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lvl1pPr>
              <a:defRPr>
                <a:solidFill>
                  <a:schemeClr val="tx1">
                    <a:lumMod val="50000"/>
                  </a:schemeClr>
                </a:solidFill>
              </a:defRPr>
            </a:lvl1pPr>
          </a:lstStyle>
          <a:p>
            <a:r>
              <a:rPr lang="en-US" dirty="0"/>
              <a:t>Header w/text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210919"/>
            <a:ext cx="6858000" cy="388889"/>
          </a:xfrm>
        </p:spPr>
        <p:txBody>
          <a:bodyPr lIns="365760">
            <a:spAutoFit/>
          </a:bodyPr>
          <a:lstStyle>
            <a:lvl1pPr>
              <a:defRPr>
                <a:solidFill>
                  <a:schemeClr val="tx1">
                    <a:lumMod val="50000"/>
                  </a:schemeClr>
                </a:solidFill>
              </a:defRPr>
            </a:lvl1pPr>
          </a:lstStyle>
          <a:p>
            <a:pPr lvl="0"/>
            <a:r>
              <a:rPr lang="en-US" dirty="0"/>
              <a:t>Most bulleted slides should have no more than 5 bullets with only about 5-6 words per bullet.</a:t>
            </a:r>
          </a:p>
        </p:txBody>
      </p:sp>
      <p:sp>
        <p:nvSpPr>
          <p:cNvPr id="2" name="Footer Placeholder 1">
            <a:extLst>
              <a:ext uri="{FF2B5EF4-FFF2-40B4-BE49-F238E27FC236}">
                <a16:creationId xmlns:a16="http://schemas.microsoft.com/office/drawing/2014/main" id="{110BB2B5-C33C-554F-A9C7-35E5D0C70A3E}"/>
              </a:ext>
            </a:extLst>
          </p:cNvPr>
          <p:cNvSpPr>
            <a:spLocks noGrp="1"/>
          </p:cNvSpPr>
          <p:nvPr>
            <p:ph type="ftr" sz="quarter" idx="21"/>
          </p:nvPr>
        </p:nvSpPr>
        <p:spPr>
          <a:xfrm>
            <a:off x="73746" y="4868863"/>
            <a:ext cx="8321040" cy="274637"/>
          </a:xfrm>
        </p:spPr>
        <p:txBody>
          <a:bodyPr/>
          <a:lstStyle/>
          <a:p>
            <a:endParaRPr lang="en-US" dirty="0">
              <a:solidFill>
                <a:srgbClr val="898989"/>
              </a:solidFill>
            </a:endParaRPr>
          </a:p>
        </p:txBody>
      </p:sp>
    </p:spTree>
    <p:extLst>
      <p:ext uri="{BB962C8B-B14F-4D97-AF65-F5344CB8AC3E}">
        <p14:creationId xmlns:p14="http://schemas.microsoft.com/office/powerpoint/2010/main" val="233925834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4794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11364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BF1F1ECC-3A3F-9145-B04A-912187124E58}"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4794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113640"/>
            <a:ext cx="3383280" cy="219456"/>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
        <p:nvSpPr>
          <p:cNvPr id="3" name="Footer Placeholder 2">
            <a:extLst>
              <a:ext uri="{FF2B5EF4-FFF2-40B4-BE49-F238E27FC236}">
                <a16:creationId xmlns:a16="http://schemas.microsoft.com/office/drawing/2014/main" id="{F9F6AC2D-C86B-004C-BA0E-705668E37DF7}"/>
              </a:ext>
            </a:extLst>
          </p:cNvPr>
          <p:cNvSpPr>
            <a:spLocks noGrp="1"/>
          </p:cNvSpPr>
          <p:nvPr>
            <p:ph type="ftr" sz="quarter" idx="22"/>
          </p:nvPr>
        </p:nvSpPr>
        <p:spPr/>
        <p:txBody>
          <a:bodyPr/>
          <a:lstStyle/>
          <a:p>
            <a:endParaRPr lang="en-US" dirty="0">
              <a:solidFill>
                <a:srgbClr val="898989"/>
              </a:solidFill>
            </a:endParaRPr>
          </a:p>
        </p:txBody>
      </p:sp>
    </p:spTree>
    <p:extLst>
      <p:ext uri="{BB962C8B-B14F-4D97-AF65-F5344CB8AC3E}">
        <p14:creationId xmlns:p14="http://schemas.microsoft.com/office/powerpoint/2010/main" val="316582681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E9B4EF9A-0B8C-8540-A7B0-6CFE14568717}" type="datetime5">
              <a:rPr lang="en-US" smtClean="0"/>
              <a:t>10-Nov-22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360449"/>
            <a:ext cx="6400800" cy="3211551"/>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
        <p:nvSpPr>
          <p:cNvPr id="2" name="Footer Placeholder 1">
            <a:extLst>
              <a:ext uri="{FF2B5EF4-FFF2-40B4-BE49-F238E27FC236}">
                <a16:creationId xmlns:a16="http://schemas.microsoft.com/office/drawing/2014/main" id="{6884C1AC-8AFA-E24A-9AF3-81E602246E67}"/>
              </a:ext>
            </a:extLst>
          </p:cNvPr>
          <p:cNvSpPr>
            <a:spLocks noGrp="1"/>
          </p:cNvSpPr>
          <p:nvPr>
            <p:ph type="ftr" sz="quarter" idx="21"/>
          </p:nvPr>
        </p:nvSpPr>
        <p:spPr/>
        <p:txBody>
          <a:bodyPr/>
          <a:lstStyle/>
          <a:p>
            <a:endParaRPr lang="en-US" dirty="0">
              <a:solidFill>
                <a:srgbClr val="898989"/>
              </a:solidFill>
            </a:endParaRPr>
          </a:p>
        </p:txBody>
      </p:sp>
    </p:spTree>
    <p:extLst>
      <p:ext uri="{BB962C8B-B14F-4D97-AF65-F5344CB8AC3E}">
        <p14:creationId xmlns:p14="http://schemas.microsoft.com/office/powerpoint/2010/main" val="235864062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2.sv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8.xml"/><Relationship Id="rId5" Type="http://schemas.openxmlformats.org/officeDocument/2006/relationships/image" Target="../media/image2.sv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78B"/>
            </a:gs>
            <a:gs pos="100000">
              <a:srgbClr val="2774AE"/>
            </a:gs>
          </a:gsLst>
          <a:lin ang="0" scaled="0"/>
        </a:gradFill>
        <a:effectLst/>
      </p:bgPr>
    </p:bg>
    <p:spTree>
      <p:nvGrpSpPr>
        <p:cNvPr id="1" name=""/>
        <p:cNvGrpSpPr/>
        <p:nvPr/>
      </p:nvGrpSpPr>
      <p:grpSpPr>
        <a:xfrm>
          <a:off x="0" y="0"/>
          <a:ext cx="0" cy="0"/>
          <a:chOff x="0" y="0"/>
          <a:chExt cx="0" cy="0"/>
        </a:xfrm>
      </p:grpSpPr>
      <p:sp>
        <p:nvSpPr>
          <p:cNvPr id="14" name="Department name placeholder">
            <a:extLst>
              <a:ext uri="{FF2B5EF4-FFF2-40B4-BE49-F238E27FC236}">
                <a16:creationId xmlns:a16="http://schemas.microsoft.com/office/drawing/2014/main" id="{00604508-04C9-9E48-9D56-4DDA3BD4D375}"/>
              </a:ext>
            </a:extLst>
          </p:cNvPr>
          <p:cNvSpPr txBox="1"/>
          <p:nvPr userDrawn="1"/>
        </p:nvSpPr>
        <p:spPr>
          <a:xfrm>
            <a:off x="6581307" y="45720"/>
            <a:ext cx="2295993" cy="132344"/>
          </a:xfrm>
          <a:prstGeom prst="rect">
            <a:avLst/>
          </a:prstGeom>
          <a:noFill/>
        </p:spPr>
        <p:txBody>
          <a:bodyPr wrap="square" lIns="91440" tIns="4572" rIns="0" bIns="4572" rtlCol="0">
            <a:noAutofit/>
          </a:bodyPr>
          <a:lstStyle/>
          <a:p>
            <a:pPr algn="r"/>
            <a:r>
              <a:rPr lang="en-US" sz="800" dirty="0">
                <a:solidFill>
                  <a:srgbClr val="FFFFFF"/>
                </a:solidFill>
              </a:rPr>
              <a:t>Physics &amp; Astronomy Department</a:t>
            </a:r>
          </a:p>
        </p:txBody>
      </p:sp>
      <p:pic>
        <p:nvPicPr>
          <p:cNvPr id="16" name="Logo">
            <a:extLst>
              <a:ext uri="{FF2B5EF4-FFF2-40B4-BE49-F238E27FC236}">
                <a16:creationId xmlns:a16="http://schemas.microsoft.com/office/drawing/2014/main" id="{0FCED579-A029-5C4C-9E1F-AE7C4BC1CA7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5760" y="45720"/>
            <a:ext cx="423229" cy="136525"/>
          </a:xfrm>
          <a:prstGeom prst="rect">
            <a:avLst/>
          </a:prstGeom>
        </p:spPr>
      </p:pic>
      <p:sp>
        <p:nvSpPr>
          <p:cNvPr id="2" name="Slide Number Placeholder 1">
            <a:extLst>
              <a:ext uri="{FF2B5EF4-FFF2-40B4-BE49-F238E27FC236}">
                <a16:creationId xmlns:a16="http://schemas.microsoft.com/office/drawing/2014/main" id="{5103E32E-3134-564E-BE62-8CC0C9926817}"/>
              </a:ext>
            </a:extLst>
          </p:cNvPr>
          <p:cNvSpPr>
            <a:spLocks noGrp="1"/>
          </p:cNvSpPr>
          <p:nvPr>
            <p:ph type="sldNum" sz="quarter" idx="4"/>
          </p:nvPr>
        </p:nvSpPr>
        <p:spPr>
          <a:xfrm>
            <a:off x="8814816" y="4946904"/>
            <a:ext cx="256032" cy="365760"/>
          </a:xfrm>
          <a:prstGeom prst="rect">
            <a:avLst/>
          </a:prstGeom>
        </p:spPr>
        <p:txBody>
          <a:bodyPr vert="horz" wrap="none" lIns="0" tIns="0" rIns="0" bIns="256032" rtlCol="0" anchor="t" anchorCtr="0">
            <a:noAutofit/>
          </a:bodyPr>
          <a:lstStyle>
            <a:lvl1pPr algn="r">
              <a:defRPr sz="800">
                <a:solidFill>
                  <a:schemeClr val="bg1"/>
                </a:solidFill>
              </a:defRPr>
            </a:lvl1pPr>
          </a:lstStyle>
          <a:p>
            <a:fld id="{8A4D65D6-0FE8-A44D-976B-79BD54D4007E}" type="slidenum">
              <a:rPr lang="en-US" smtClean="0"/>
              <a:pPr/>
              <a:t>‹#›</a:t>
            </a:fld>
            <a:endParaRPr lang="en-US"/>
          </a:p>
        </p:txBody>
      </p:sp>
      <p:sp>
        <p:nvSpPr>
          <p:cNvPr id="3" name="Date Placeholder 2">
            <a:extLst>
              <a:ext uri="{FF2B5EF4-FFF2-40B4-BE49-F238E27FC236}">
                <a16:creationId xmlns:a16="http://schemas.microsoft.com/office/drawing/2014/main" id="{C422141D-5EC8-CC45-B139-F8002F7FA5AC}"/>
              </a:ext>
            </a:extLst>
          </p:cNvPr>
          <p:cNvSpPr>
            <a:spLocks noGrp="1"/>
          </p:cNvSpPr>
          <p:nvPr>
            <p:ph type="dt" sz="half" idx="2"/>
          </p:nvPr>
        </p:nvSpPr>
        <p:spPr>
          <a:xfrm>
            <a:off x="8293608" y="4946904"/>
            <a:ext cx="557784" cy="380390"/>
          </a:xfrm>
          <a:prstGeom prst="rect">
            <a:avLst/>
          </a:prstGeom>
        </p:spPr>
        <p:txBody>
          <a:bodyPr vert="horz" lIns="0" tIns="0" rIns="0" bIns="256032" rtlCol="0" anchor="t" anchorCtr="0">
            <a:spAutoFit/>
          </a:bodyPr>
          <a:lstStyle>
            <a:lvl1pPr algn="r">
              <a:defRPr sz="800">
                <a:solidFill>
                  <a:schemeClr val="bg1"/>
                </a:solidFill>
              </a:defRPr>
            </a:lvl1pPr>
          </a:lstStyle>
          <a:p>
            <a:pPr algn="r"/>
            <a:fld id="{503B125F-CF92-4546-A578-67888D606089}" type="datetime5">
              <a:rPr lang="en-US" smtClean="0"/>
              <a:pPr algn="r"/>
              <a:t>10-Nov-22</a:t>
            </a:fld>
            <a:endParaRPr lang="en-US" dirty="0"/>
          </a:p>
        </p:txBody>
      </p:sp>
      <p:sp>
        <p:nvSpPr>
          <p:cNvPr id="4" name="Title Placeholder 3">
            <a:extLst>
              <a:ext uri="{FF2B5EF4-FFF2-40B4-BE49-F238E27FC236}">
                <a16:creationId xmlns:a16="http://schemas.microsoft.com/office/drawing/2014/main" id="{B2B7E107-1541-7E40-A6FC-46A0AEFD495E}"/>
              </a:ext>
            </a:extLst>
          </p:cNvPr>
          <p:cNvSpPr>
            <a:spLocks noGrp="1"/>
          </p:cNvSpPr>
          <p:nvPr>
            <p:ph type="title"/>
          </p:nvPr>
        </p:nvSpPr>
        <p:spPr>
          <a:xfrm>
            <a:off x="640080" y="1874520"/>
            <a:ext cx="7780020" cy="557784"/>
          </a:xfrm>
          <a:prstGeom prst="rect">
            <a:avLst/>
          </a:prstGeom>
        </p:spPr>
        <p:txBody>
          <a:bodyPr vert="horz" wrap="square" lIns="0" tIns="0" rIns="0" bIns="0" rtlCol="0" anchor="b" anchorCtr="0">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CA93CE4-2BD0-C849-B5FE-F6137696E780}"/>
              </a:ext>
            </a:extLst>
          </p:cNvPr>
          <p:cNvSpPr>
            <a:spLocks noGrp="1"/>
          </p:cNvSpPr>
          <p:nvPr>
            <p:ph type="body" idx="1"/>
          </p:nvPr>
        </p:nvSpPr>
        <p:spPr>
          <a:xfrm>
            <a:off x="640080" y="2651760"/>
            <a:ext cx="7772400" cy="1268104"/>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7590430"/>
      </p:ext>
    </p:extLst>
  </p:cSld>
  <p:clrMap bg1="lt1" tx1="dk1" bg2="lt2" tx2="dk2" accent1="accent1" accent2="accent2" accent3="accent3" accent4="accent4" accent5="accent5" accent6="accent6" hlink="hlink" folHlink="folHlink"/>
  <p:sldLayoutIdLst>
    <p:sldLayoutId id="2147483745" r:id="rId1"/>
    <p:sldLayoutId id="2147483749" r:id="rId2"/>
    <p:sldLayoutId id="2147483744" r:id="rId3"/>
    <p:sldLayoutId id="2147483723" r:id="rId4"/>
    <p:sldLayoutId id="2147483743" r:id="rId5"/>
  </p:sldLayoutIdLst>
  <p:hf hdr="0"/>
  <p:txStyles>
    <p:titleStyle>
      <a:lvl1pPr algn="l" defTabSz="685800" rtl="0" eaLnBrk="1" latinLnBrk="0" hangingPunct="1">
        <a:lnSpc>
          <a:spcPct val="90000"/>
        </a:lnSpc>
        <a:spcBef>
          <a:spcPct val="0"/>
        </a:spcBef>
        <a:buNone/>
        <a:defRPr sz="3600" b="1" i="0" kern="120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86518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40219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8289074" y="4948226"/>
            <a:ext cx="560014" cy="381643"/>
          </a:xfrm>
          <a:prstGeom prst="rect">
            <a:avLst/>
          </a:prstGeom>
        </p:spPr>
        <p:txBody>
          <a:bodyPr vert="horz" wrap="square" lIns="0" tIns="0" rIns="0" bIns="256032" rtlCol="0" anchor="t" anchorCtr="0">
            <a:spAutoFit/>
          </a:bodyPr>
          <a:lstStyle>
            <a:lvl1pPr algn="r">
              <a:lnSpc>
                <a:spcPct val="100000"/>
              </a:lnSpc>
              <a:defRPr sz="800" b="0" i="0">
                <a:solidFill>
                  <a:srgbClr val="898989"/>
                </a:solidFill>
                <a:latin typeface="Helvetica Regular" pitchFamily="2" charset="0"/>
              </a:defRPr>
            </a:lvl1pPr>
          </a:lstStyle>
          <a:p>
            <a:pPr algn="r"/>
            <a:fld id="{482F208C-E8AE-7144-ADD8-84A04BB6F5B7}" type="datetime5">
              <a:rPr lang="en-US" smtClean="0"/>
              <a:pPr algn="r"/>
              <a:t>10-Nov-22</a:t>
            </a:fld>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816898" y="4948226"/>
            <a:ext cx="253356"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Helvetica Regular" pitchFamily="2"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8080"/>
            <a:ext cx="9144000" cy="237744"/>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45720"/>
            <a:ext cx="2295144" cy="132344"/>
          </a:xfrm>
          <a:prstGeom prst="rect">
            <a:avLst/>
          </a:prstGeom>
          <a:noFill/>
        </p:spPr>
        <p:txBody>
          <a:bodyPr wrap="square" lIns="91440" tIns="4572" rIns="0" bIns="4572" rtlCol="0" anchor="ctr">
            <a:noAutofit/>
          </a:bodyPr>
          <a:lstStyle/>
          <a:p>
            <a:pPr algn="r"/>
            <a:r>
              <a:rPr lang="en-US" sz="800" dirty="0">
                <a:solidFill>
                  <a:srgbClr val="FFFFFF"/>
                </a:solidFill>
              </a:rPr>
              <a:t>Physics &amp; Astronomy Department</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65760" y="45720"/>
            <a:ext cx="423229" cy="136525"/>
          </a:xfrm>
          <a:prstGeom prst="rect">
            <a:avLst/>
          </a:prstGeom>
        </p:spPr>
      </p:pic>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921834" y="1164873"/>
            <a:ext cx="7490645" cy="1175771"/>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E43F15E2-700C-9542-9C46-03E80603A905}"/>
              </a:ext>
            </a:extLst>
          </p:cNvPr>
          <p:cNvSpPr>
            <a:spLocks noGrp="1"/>
          </p:cNvSpPr>
          <p:nvPr>
            <p:ph type="ftr" sz="quarter" idx="3"/>
          </p:nvPr>
        </p:nvSpPr>
        <p:spPr>
          <a:xfrm>
            <a:off x="73746" y="4868863"/>
            <a:ext cx="8211312" cy="274637"/>
          </a:xfrm>
          <a:prstGeom prst="rect">
            <a:avLst/>
          </a:prstGeom>
        </p:spPr>
        <p:txBody>
          <a:bodyPr vert="horz" lIns="91440" tIns="45720" rIns="91440" bIns="45720" rtlCol="0" anchor="ctr"/>
          <a:lstStyle>
            <a:lvl1pPr algn="l">
              <a:defRPr sz="800">
                <a:solidFill>
                  <a:srgbClr val="898989"/>
                </a:solidFill>
                <a:latin typeface="Helvetica" pitchFamily="2" charset="0"/>
              </a:defRPr>
            </a:lvl1pPr>
          </a:lstStyle>
          <a:p>
            <a:endParaRPr lang="en-US" dirty="0">
              <a:solidFill>
                <a:srgbClr val="898989"/>
              </a:solidFill>
            </a:endParaRPr>
          </a:p>
        </p:txBody>
      </p:sp>
    </p:spTree>
    <p:extLst>
      <p:ext uri="{BB962C8B-B14F-4D97-AF65-F5344CB8AC3E}">
        <p14:creationId xmlns:p14="http://schemas.microsoft.com/office/powerpoint/2010/main" val="397599185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41" r:id="rId10"/>
    <p:sldLayoutId id="2147483738" r:id="rId11"/>
    <p:sldLayoutId id="2147483750" r:id="rId12"/>
  </p:sldLayoutIdLst>
  <p:hf hdr="0"/>
  <p:txStyles>
    <p:titleStyle>
      <a:lvl1pPr algn="l" defTabSz="685800" rtl="0" eaLnBrk="1" latinLnBrk="0" hangingPunct="1">
        <a:lnSpc>
          <a:spcPct val="90000"/>
        </a:lnSpc>
        <a:spcBef>
          <a:spcPct val="0"/>
        </a:spcBef>
        <a:buNone/>
        <a:defRPr sz="2800" b="1" i="0" kern="1200" baseline="0">
          <a:solidFill>
            <a:schemeClr val="tx1">
              <a:lumMod val="50000"/>
            </a:schemeClr>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tx1">
              <a:lumMod val="50000"/>
            </a:schemeClr>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chemeClr val="tx1">
              <a:lumMod val="50000"/>
            </a:schemeClr>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tx1">
              <a:lumMod val="50000"/>
            </a:schemeClr>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lumMod val="50000"/>
            </a:schemeClr>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tx1">
              <a:lumMod val="50000"/>
            </a:schemeClr>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image">
            <a:extLst>
              <a:ext uri="{FF2B5EF4-FFF2-40B4-BE49-F238E27FC236}">
                <a16:creationId xmlns:a16="http://schemas.microsoft.com/office/drawing/2014/main" id="{3F4D58D5-A817-8C46-AB00-9E4F26EA159C}"/>
              </a:ext>
            </a:extLst>
          </p:cNvPr>
          <p:cNvSpPr/>
          <p:nvPr userDrawn="1"/>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gradient">
            <a:extLst>
              <a:ext uri="{FF2B5EF4-FFF2-40B4-BE49-F238E27FC236}">
                <a16:creationId xmlns:a16="http://schemas.microsoft.com/office/drawing/2014/main" id="{7C5494A1-EAF6-FE40-8442-13FDACD4A804}"/>
              </a:ext>
            </a:extLst>
          </p:cNvPr>
          <p:cNvSpPr/>
          <p:nvPr userDrawn="1"/>
        </p:nvSpPr>
        <p:spPr>
          <a:xfrm>
            <a:off x="0" y="0"/>
            <a:ext cx="9144000" cy="5148072"/>
          </a:xfrm>
          <a:prstGeom prst="rect">
            <a:avLst/>
          </a:prstGeom>
          <a:solidFill>
            <a:srgbClr val="00578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Department name placeholder">
            <a:extLst>
              <a:ext uri="{FF2B5EF4-FFF2-40B4-BE49-F238E27FC236}">
                <a16:creationId xmlns:a16="http://schemas.microsoft.com/office/drawing/2014/main" id="{1F7F76C6-7E2A-5149-B69D-8B0273641DA8}"/>
              </a:ext>
            </a:extLst>
          </p:cNvPr>
          <p:cNvSpPr txBox="1"/>
          <p:nvPr userDrawn="1"/>
        </p:nvSpPr>
        <p:spPr>
          <a:xfrm>
            <a:off x="6583680" y="45720"/>
            <a:ext cx="2295144" cy="132344"/>
          </a:xfrm>
          <a:prstGeom prst="rect">
            <a:avLst/>
          </a:prstGeom>
          <a:noFill/>
        </p:spPr>
        <p:txBody>
          <a:bodyPr wrap="square" lIns="91440" tIns="4572" rIns="0" bIns="4572" rtlCol="0">
            <a:spAutoFit/>
          </a:bodyPr>
          <a:lstStyle/>
          <a:p>
            <a:pPr algn="r"/>
            <a:r>
              <a:rPr lang="en-US" sz="800" dirty="0">
                <a:solidFill>
                  <a:srgbClr val="FFFFFF"/>
                </a:solidFill>
              </a:rPr>
              <a:t>Physics &amp; Astronomy Department</a:t>
            </a:r>
          </a:p>
        </p:txBody>
      </p:sp>
      <p:pic>
        <p:nvPicPr>
          <p:cNvPr id="18" name="Logo">
            <a:extLst>
              <a:ext uri="{FF2B5EF4-FFF2-40B4-BE49-F238E27FC236}">
                <a16:creationId xmlns:a16="http://schemas.microsoft.com/office/drawing/2014/main" id="{A818A722-854C-4B41-BBFB-C5D9429A16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5760" y="45720"/>
            <a:ext cx="423229" cy="136525"/>
          </a:xfrm>
          <a:prstGeom prst="rect">
            <a:avLst/>
          </a:prstGeom>
        </p:spPr>
      </p:pic>
      <p:sp>
        <p:nvSpPr>
          <p:cNvPr id="3" name="Slide Number Placeholder 2">
            <a:extLst>
              <a:ext uri="{FF2B5EF4-FFF2-40B4-BE49-F238E27FC236}">
                <a16:creationId xmlns:a16="http://schemas.microsoft.com/office/drawing/2014/main" id="{980CCF0D-E503-6141-BE87-62E762B23910}"/>
              </a:ext>
            </a:extLst>
          </p:cNvPr>
          <p:cNvSpPr>
            <a:spLocks noGrp="1"/>
          </p:cNvSpPr>
          <p:nvPr>
            <p:ph type="sldNum" sz="quarter" idx="4"/>
          </p:nvPr>
        </p:nvSpPr>
        <p:spPr>
          <a:xfrm>
            <a:off x="8814816" y="4946904"/>
            <a:ext cx="256032" cy="365760"/>
          </a:xfrm>
          <a:prstGeom prst="rect">
            <a:avLst/>
          </a:prstGeom>
        </p:spPr>
        <p:txBody>
          <a:bodyPr vert="horz" wrap="none" lIns="0" tIns="0" rIns="0" bIns="256032" rtlCol="0" anchor="t" anchorCtr="0">
            <a:noAutofit/>
          </a:bodyPr>
          <a:lstStyle>
            <a:lvl1pPr algn="r">
              <a:defRPr sz="800">
                <a:solidFill>
                  <a:schemeClr val="bg1"/>
                </a:solidFill>
              </a:defRPr>
            </a:lvl1pPr>
          </a:lstStyle>
          <a:p>
            <a:fld id="{06775D5B-78AF-3A4A-8588-791173DFA68C}" type="slidenum">
              <a:rPr lang="en-US" smtClean="0"/>
              <a:pPr/>
              <a:t>‹#›</a:t>
            </a:fld>
            <a:endParaRPr lang="en-US"/>
          </a:p>
        </p:txBody>
      </p:sp>
      <p:sp>
        <p:nvSpPr>
          <p:cNvPr id="6" name="Date Placeholder 5">
            <a:extLst>
              <a:ext uri="{FF2B5EF4-FFF2-40B4-BE49-F238E27FC236}">
                <a16:creationId xmlns:a16="http://schemas.microsoft.com/office/drawing/2014/main" id="{EFF1F436-5B4B-5447-84BC-4469ACBA6CC9}"/>
              </a:ext>
            </a:extLst>
          </p:cNvPr>
          <p:cNvSpPr>
            <a:spLocks noGrp="1"/>
          </p:cNvSpPr>
          <p:nvPr>
            <p:ph type="dt" sz="half" idx="2"/>
          </p:nvPr>
        </p:nvSpPr>
        <p:spPr>
          <a:xfrm>
            <a:off x="8293608" y="4946904"/>
            <a:ext cx="557784" cy="384048"/>
          </a:xfrm>
          <a:prstGeom prst="rect">
            <a:avLst/>
          </a:prstGeom>
        </p:spPr>
        <p:txBody>
          <a:bodyPr vert="horz" lIns="0" tIns="0" rIns="0" bIns="256032" rtlCol="0" anchor="t" anchorCtr="0">
            <a:spAutoFit/>
          </a:bodyPr>
          <a:lstStyle>
            <a:lvl1pPr algn="r">
              <a:defRPr sz="800">
                <a:solidFill>
                  <a:schemeClr val="bg1"/>
                </a:solidFill>
              </a:defRPr>
            </a:lvl1pPr>
          </a:lstStyle>
          <a:p>
            <a:pPr algn="r"/>
            <a:fld id="{60FEC1FA-7F79-0A4B-AC36-1DF08D3033EC}" type="datetime5">
              <a:rPr lang="en-US" smtClean="0"/>
              <a:pPr algn="r"/>
              <a:t>10-Nov-22</a:t>
            </a:fld>
            <a:endParaRPr lang="en-US" dirty="0"/>
          </a:p>
        </p:txBody>
      </p:sp>
    </p:spTree>
    <p:extLst>
      <p:ext uri="{BB962C8B-B14F-4D97-AF65-F5344CB8AC3E}">
        <p14:creationId xmlns:p14="http://schemas.microsoft.com/office/powerpoint/2010/main" val="3275588001"/>
      </p:ext>
    </p:extLst>
  </p:cSld>
  <p:clrMap bg1="lt1" tx1="dk1" bg2="lt2" tx2="dk2" accent1="accent1" accent2="accent2" accent3="accent3" accent4="accent4" accent5="accent5" accent6="accent6" hlink="hlink" folHlink="folHlink"/>
  <p:sldLayoutIdLst>
    <p:sldLayoutId id="2147483748" r:id="rId1"/>
  </p:sldLayoutIdLst>
  <p:hf hdr="0"/>
  <p:txStyles>
    <p:titleStyle>
      <a:lvl1pPr algn="ctr" defTabSz="685800" rtl="0" eaLnBrk="1" latinLnBrk="0" hangingPunct="1">
        <a:lnSpc>
          <a:spcPct val="90000"/>
        </a:lnSpc>
        <a:spcBef>
          <a:spcPct val="0"/>
        </a:spcBef>
        <a:buNone/>
        <a:defRPr sz="3600" b="0" i="0" kern="1200" baseline="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mn-lt"/>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chemeClr val="bg1"/>
          </a:solidFill>
          <a:latin typeface="+mn-lt"/>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n-lt"/>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3.png"/><Relationship Id="rId10"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10" Type="http://schemas.openxmlformats.org/officeDocument/2006/relationships/image" Target="../media/image14.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4"/><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11" Type="http://schemas.openxmlformats.org/officeDocument/2006/relationships/image" Target="../media/image22.png"/><Relationship Id="rId5" Type="http://schemas.openxmlformats.org/officeDocument/2006/relationships/slideLayout" Target="../slideLayouts/slideLayout7.xml"/><Relationship Id="rId10" Type="http://schemas.openxmlformats.org/officeDocument/2006/relationships/image" Target="../media/image21.png"/><Relationship Id="rId4" Type="http://schemas.openxmlformats.org/officeDocument/2006/relationships/video" Target="../media/media2.mp4"/><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0.png"/><Relationship Id="rId4" Type="http://schemas.openxmlformats.org/officeDocument/2006/relationships/image" Target="../media/image200.png"/></Relationships>
</file>

<file path=ppt/slides/_rels/slide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0.png"/><Relationship Id="rId4" Type="http://schemas.openxmlformats.org/officeDocument/2006/relationships/image" Target="../media/image39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2.png"/><Relationship Id="rId5" Type="http://schemas.openxmlformats.org/officeDocument/2006/relationships/image" Target="../media/image13.png"/><Relationship Id="rId10" Type="http://schemas.openxmlformats.org/officeDocument/2006/relationships/image" Target="../media/image46.png"/><Relationship Id="rId4" Type="http://schemas.openxmlformats.org/officeDocument/2006/relationships/image" Target="../media/image42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EC9B2A-E1B1-A742-BFB3-7A2ECFE5C303}"/>
              </a:ext>
            </a:extLst>
          </p:cNvPr>
          <p:cNvSpPr>
            <a:spLocks noGrp="1"/>
          </p:cNvSpPr>
          <p:nvPr>
            <p:ph sz="quarter" idx="23"/>
          </p:nvPr>
        </p:nvSpPr>
        <p:spPr>
          <a:xfrm>
            <a:off x="647700" y="3527432"/>
            <a:ext cx="4368440" cy="167033"/>
          </a:xfrm>
        </p:spPr>
        <p:txBody>
          <a:bodyPr/>
          <a:lstStyle/>
          <a:p>
            <a:r>
              <a:rPr lang="en-US" dirty="0" err="1"/>
              <a:t>Yujian</a:t>
            </a:r>
            <a:r>
              <a:rPr lang="en-US" dirty="0"/>
              <a:t> Zhao</a:t>
            </a:r>
            <a:r>
              <a:rPr lang="en-US" baseline="30000" dirty="0"/>
              <a:t>1</a:t>
            </a:r>
            <a:r>
              <a:rPr lang="en-US" dirty="0"/>
              <a:t>, F. Li</a:t>
            </a:r>
            <a:r>
              <a:rPr lang="en-US" baseline="30000" dirty="0"/>
              <a:t>1</a:t>
            </a:r>
            <a:r>
              <a:rPr lang="en-US" dirty="0"/>
              <a:t>, X. Xu</a:t>
            </a:r>
            <a:r>
              <a:rPr lang="en-US" baseline="30000" dirty="0"/>
              <a:t>2</a:t>
            </a:r>
            <a:r>
              <a:rPr lang="en-US" dirty="0"/>
              <a:t>, W. An</a:t>
            </a:r>
            <a:r>
              <a:rPr lang="en-US" baseline="30000" dirty="0"/>
              <a:t>3</a:t>
            </a:r>
            <a:r>
              <a:rPr lang="en-US" dirty="0"/>
              <a:t>, L. Hildebrand</a:t>
            </a:r>
            <a:r>
              <a:rPr lang="en-US" baseline="30000" dirty="0"/>
              <a:t>1</a:t>
            </a:r>
            <a:r>
              <a:rPr lang="en-US" dirty="0"/>
              <a:t>, W. B. Mori</a:t>
            </a:r>
            <a:r>
              <a:rPr lang="en-US" baseline="30000" dirty="0"/>
              <a:t>1</a:t>
            </a:r>
            <a:endParaRPr lang="en-US" dirty="0"/>
          </a:p>
        </p:txBody>
      </p:sp>
      <p:sp>
        <p:nvSpPr>
          <p:cNvPr id="3" name="Content Placeholder 2">
            <a:extLst>
              <a:ext uri="{FF2B5EF4-FFF2-40B4-BE49-F238E27FC236}">
                <a16:creationId xmlns:a16="http://schemas.microsoft.com/office/drawing/2014/main" id="{CBB66851-A44D-FF48-8778-C05B64C8C13B}"/>
              </a:ext>
            </a:extLst>
          </p:cNvPr>
          <p:cNvSpPr>
            <a:spLocks noGrp="1"/>
          </p:cNvSpPr>
          <p:nvPr>
            <p:ph sz="quarter" idx="24"/>
          </p:nvPr>
        </p:nvSpPr>
        <p:spPr>
          <a:xfrm>
            <a:off x="647700" y="3926827"/>
            <a:ext cx="2801664" cy="621452"/>
          </a:xfrm>
        </p:spPr>
        <p:txBody>
          <a:bodyPr/>
          <a:lstStyle/>
          <a:p>
            <a:r>
              <a:rPr lang="en-US" sz="1000" baseline="30000" dirty="0"/>
              <a:t>1</a:t>
            </a:r>
            <a:r>
              <a:rPr lang="en-US" sz="1000" dirty="0"/>
              <a:t>University of California, Los Angeles, CA, USA</a:t>
            </a:r>
          </a:p>
          <a:p>
            <a:r>
              <a:rPr lang="en-US" sz="1000" baseline="30000" dirty="0"/>
              <a:t>2</a:t>
            </a:r>
            <a:r>
              <a:rPr lang="en-US" sz="1000" dirty="0"/>
              <a:t>SLAC National Accelerator Laboratory, CA, USA</a:t>
            </a:r>
          </a:p>
          <a:p>
            <a:r>
              <a:rPr lang="en-US" sz="1000" baseline="30000" dirty="0"/>
              <a:t>3</a:t>
            </a:r>
            <a:r>
              <a:rPr lang="en-US" sz="1000" dirty="0"/>
              <a:t>Beijing Normal University, China</a:t>
            </a:r>
          </a:p>
        </p:txBody>
      </p:sp>
      <p:sp>
        <p:nvSpPr>
          <p:cNvPr id="4" name="Text Placeholder 3">
            <a:extLst>
              <a:ext uri="{FF2B5EF4-FFF2-40B4-BE49-F238E27FC236}">
                <a16:creationId xmlns:a16="http://schemas.microsoft.com/office/drawing/2014/main" id="{6B1A0D1F-D376-2847-9FBE-5FF3D5D8C964}"/>
              </a:ext>
            </a:extLst>
          </p:cNvPr>
          <p:cNvSpPr>
            <a:spLocks noGrp="1"/>
          </p:cNvSpPr>
          <p:nvPr>
            <p:ph type="body" sz="quarter" idx="32"/>
          </p:nvPr>
        </p:nvSpPr>
        <p:spPr>
          <a:xfrm>
            <a:off x="647700" y="1553991"/>
            <a:ext cx="7772400" cy="1165575"/>
          </a:xfrm>
        </p:spPr>
        <p:txBody>
          <a:bodyPr/>
          <a:lstStyle/>
          <a:p>
            <a:r>
              <a:rPr lang="en-US" sz="2800" b="0" dirty="0"/>
              <a:t>Emittance preservation in a single PWFA-LC stage using adiabatic plasma density ramp matching sections in the presence of ion motion</a:t>
            </a:r>
          </a:p>
        </p:txBody>
      </p:sp>
      <p:pic>
        <p:nvPicPr>
          <p:cNvPr id="5" name="Picture 4">
            <a:extLst>
              <a:ext uri="{FF2B5EF4-FFF2-40B4-BE49-F238E27FC236}">
                <a16:creationId xmlns:a16="http://schemas.microsoft.com/office/drawing/2014/main" id="{93F1F8D6-D745-664B-B5A3-BC8CA4B24972}"/>
              </a:ext>
            </a:extLst>
          </p:cNvPr>
          <p:cNvPicPr>
            <a:picLocks noChangeAspect="1"/>
          </p:cNvPicPr>
          <p:nvPr/>
        </p:nvPicPr>
        <p:blipFill>
          <a:blip r:embed="rId3"/>
          <a:stretch>
            <a:fillRect/>
          </a:stretch>
        </p:blipFill>
        <p:spPr>
          <a:xfrm>
            <a:off x="10842171" y="5508171"/>
            <a:ext cx="1349829" cy="1349829"/>
          </a:xfrm>
          <a:prstGeom prst="rect">
            <a:avLst/>
          </a:prstGeom>
        </p:spPr>
      </p:pic>
      <p:pic>
        <p:nvPicPr>
          <p:cNvPr id="6" name="Picture 5">
            <a:extLst>
              <a:ext uri="{FF2B5EF4-FFF2-40B4-BE49-F238E27FC236}">
                <a16:creationId xmlns:a16="http://schemas.microsoft.com/office/drawing/2014/main" id="{24F32309-D74A-2E4B-B962-45A8463DE7A5}"/>
              </a:ext>
            </a:extLst>
          </p:cNvPr>
          <p:cNvPicPr>
            <a:picLocks noChangeAspect="1"/>
          </p:cNvPicPr>
          <p:nvPr/>
        </p:nvPicPr>
        <p:blipFill>
          <a:blip r:embed="rId4"/>
          <a:stretch>
            <a:fillRect/>
          </a:stretch>
        </p:blipFill>
        <p:spPr>
          <a:xfrm>
            <a:off x="9595262" y="5655450"/>
            <a:ext cx="1159823" cy="1147148"/>
          </a:xfrm>
          <a:prstGeom prst="rect">
            <a:avLst/>
          </a:prstGeom>
        </p:spPr>
      </p:pic>
      <p:pic>
        <p:nvPicPr>
          <p:cNvPr id="7" name="Picture 6">
            <a:extLst>
              <a:ext uri="{FF2B5EF4-FFF2-40B4-BE49-F238E27FC236}">
                <a16:creationId xmlns:a16="http://schemas.microsoft.com/office/drawing/2014/main" id="{1083DC9F-9F28-CF45-BC97-A3812C12D21B}"/>
              </a:ext>
            </a:extLst>
          </p:cNvPr>
          <p:cNvPicPr>
            <a:picLocks noChangeAspect="1"/>
          </p:cNvPicPr>
          <p:nvPr/>
        </p:nvPicPr>
        <p:blipFill>
          <a:blip r:embed="rId3"/>
          <a:stretch>
            <a:fillRect/>
          </a:stretch>
        </p:blipFill>
        <p:spPr>
          <a:xfrm>
            <a:off x="10994571" y="5660571"/>
            <a:ext cx="1349829" cy="1349829"/>
          </a:xfrm>
          <a:prstGeom prst="rect">
            <a:avLst/>
          </a:prstGeom>
        </p:spPr>
      </p:pic>
      <p:pic>
        <p:nvPicPr>
          <p:cNvPr id="8" name="Picture 7">
            <a:extLst>
              <a:ext uri="{FF2B5EF4-FFF2-40B4-BE49-F238E27FC236}">
                <a16:creationId xmlns:a16="http://schemas.microsoft.com/office/drawing/2014/main" id="{9258B87F-9764-C343-B63A-209325F8022F}"/>
              </a:ext>
            </a:extLst>
          </p:cNvPr>
          <p:cNvPicPr>
            <a:picLocks noChangeAspect="1"/>
          </p:cNvPicPr>
          <p:nvPr/>
        </p:nvPicPr>
        <p:blipFill>
          <a:blip r:embed="rId4"/>
          <a:stretch>
            <a:fillRect/>
          </a:stretch>
        </p:blipFill>
        <p:spPr>
          <a:xfrm>
            <a:off x="9747662" y="5807850"/>
            <a:ext cx="1159823" cy="1147148"/>
          </a:xfrm>
          <a:prstGeom prst="rect">
            <a:avLst/>
          </a:prstGeom>
        </p:spPr>
      </p:pic>
      <p:pic>
        <p:nvPicPr>
          <p:cNvPr id="9" name="Picture 8">
            <a:extLst>
              <a:ext uri="{FF2B5EF4-FFF2-40B4-BE49-F238E27FC236}">
                <a16:creationId xmlns:a16="http://schemas.microsoft.com/office/drawing/2014/main" id="{0874E50F-5FDF-704D-924A-CA757EDF0AC6}"/>
              </a:ext>
            </a:extLst>
          </p:cNvPr>
          <p:cNvPicPr>
            <a:picLocks noChangeAspect="1"/>
          </p:cNvPicPr>
          <p:nvPr/>
        </p:nvPicPr>
        <p:blipFill>
          <a:blip r:embed="rId4"/>
          <a:stretch>
            <a:fillRect/>
          </a:stretch>
        </p:blipFill>
        <p:spPr>
          <a:xfrm>
            <a:off x="7159832" y="4210640"/>
            <a:ext cx="829254" cy="820192"/>
          </a:xfrm>
          <a:prstGeom prst="rect">
            <a:avLst/>
          </a:prstGeom>
        </p:spPr>
      </p:pic>
      <p:pic>
        <p:nvPicPr>
          <p:cNvPr id="10" name="Picture 9">
            <a:extLst>
              <a:ext uri="{FF2B5EF4-FFF2-40B4-BE49-F238E27FC236}">
                <a16:creationId xmlns:a16="http://schemas.microsoft.com/office/drawing/2014/main" id="{40DBE493-7BE6-7548-998B-C1F26CE71544}"/>
              </a:ext>
            </a:extLst>
          </p:cNvPr>
          <p:cNvPicPr>
            <a:picLocks noChangeAspect="1"/>
          </p:cNvPicPr>
          <p:nvPr/>
        </p:nvPicPr>
        <p:blipFill>
          <a:blip r:embed="rId3"/>
          <a:stretch>
            <a:fillRect/>
          </a:stretch>
        </p:blipFill>
        <p:spPr>
          <a:xfrm>
            <a:off x="8178894" y="4065726"/>
            <a:ext cx="965106" cy="965106"/>
          </a:xfrm>
          <a:prstGeom prst="rect">
            <a:avLst/>
          </a:prstGeom>
        </p:spPr>
      </p:pic>
      <p:sp>
        <p:nvSpPr>
          <p:cNvPr id="11" name="TextBox 10">
            <a:extLst>
              <a:ext uri="{FF2B5EF4-FFF2-40B4-BE49-F238E27FC236}">
                <a16:creationId xmlns:a16="http://schemas.microsoft.com/office/drawing/2014/main" id="{42026330-75CB-CB4F-88FE-513B7C91E949}"/>
              </a:ext>
            </a:extLst>
          </p:cNvPr>
          <p:cNvSpPr txBox="1"/>
          <p:nvPr/>
        </p:nvSpPr>
        <p:spPr>
          <a:xfrm>
            <a:off x="4137524" y="3926827"/>
            <a:ext cx="2927404" cy="707886"/>
          </a:xfrm>
          <a:prstGeom prst="rect">
            <a:avLst/>
          </a:prstGeom>
          <a:noFill/>
        </p:spPr>
        <p:txBody>
          <a:bodyPr wrap="none" rtlCol="0">
            <a:spAutoFit/>
          </a:bodyPr>
          <a:lstStyle/>
          <a:p>
            <a:r>
              <a:rPr lang="en-US" sz="1000" dirty="0">
                <a:solidFill>
                  <a:schemeClr val="bg1"/>
                </a:solidFill>
              </a:rPr>
              <a:t>Work supported by :</a:t>
            </a:r>
            <a:r>
              <a:rPr lang="zh-CN" altLang="en-US" sz="1000" dirty="0">
                <a:solidFill>
                  <a:schemeClr val="bg1"/>
                </a:solidFill>
              </a:rPr>
              <a:t> </a:t>
            </a:r>
            <a:endParaRPr lang="en-US" altLang="zh-CN" sz="1000" dirty="0">
              <a:solidFill>
                <a:schemeClr val="bg1"/>
              </a:solidFill>
            </a:endParaRPr>
          </a:p>
          <a:p>
            <a:r>
              <a:rPr lang="en-US" sz="1000" dirty="0">
                <a:solidFill>
                  <a:schemeClr val="bg1"/>
                </a:solidFill>
              </a:rPr>
              <a:t>DOE HEP DE-SC0010064</a:t>
            </a:r>
          </a:p>
          <a:p>
            <a:r>
              <a:rPr lang="en-US" sz="1000" dirty="0">
                <a:solidFill>
                  <a:schemeClr val="bg1"/>
                </a:solidFill>
              </a:rPr>
              <a:t>DOE </a:t>
            </a:r>
            <a:r>
              <a:rPr lang="en-US" sz="1000" dirty="0" err="1">
                <a:solidFill>
                  <a:schemeClr val="bg1"/>
                </a:solidFill>
              </a:rPr>
              <a:t>SciDAC</a:t>
            </a:r>
            <a:r>
              <a:rPr lang="en-US" sz="1000" dirty="0">
                <a:solidFill>
                  <a:schemeClr val="bg1"/>
                </a:solidFill>
              </a:rPr>
              <a:t> under a FNAL subcontract 644405</a:t>
            </a:r>
          </a:p>
          <a:p>
            <a:r>
              <a:rPr lang="en-US" sz="1000" dirty="0">
                <a:solidFill>
                  <a:schemeClr val="bg1"/>
                </a:solidFill>
              </a:rPr>
              <a:t>NSF 2108970 </a:t>
            </a:r>
          </a:p>
        </p:txBody>
      </p:sp>
      <p:pic>
        <p:nvPicPr>
          <p:cNvPr id="12" name="Picture 11">
            <a:extLst>
              <a:ext uri="{FF2B5EF4-FFF2-40B4-BE49-F238E27FC236}">
                <a16:creationId xmlns:a16="http://schemas.microsoft.com/office/drawing/2014/main" id="{3F171F5E-58FC-D548-88D2-9E1AAC4FE620}"/>
              </a:ext>
            </a:extLst>
          </p:cNvPr>
          <p:cNvPicPr>
            <a:picLocks noChangeAspect="1"/>
          </p:cNvPicPr>
          <p:nvPr/>
        </p:nvPicPr>
        <p:blipFill>
          <a:blip r:embed="rId5"/>
          <a:stretch>
            <a:fillRect/>
          </a:stretch>
        </p:blipFill>
        <p:spPr>
          <a:xfrm>
            <a:off x="8100050" y="0"/>
            <a:ext cx="1043950" cy="831898"/>
          </a:xfrm>
          <a:prstGeom prst="rect">
            <a:avLst/>
          </a:prstGeom>
        </p:spPr>
      </p:pic>
    </p:spTree>
    <p:extLst>
      <p:ext uri="{BB962C8B-B14F-4D97-AF65-F5344CB8AC3E}">
        <p14:creationId xmlns:p14="http://schemas.microsoft.com/office/powerpoint/2010/main" val="2745679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0742A12-4A65-C446-9046-3C7BD3B74FBA}"/>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AAEF9472-7F67-5B42-8D4D-1CE76BAAB082}"/>
              </a:ext>
            </a:extLst>
          </p:cNvPr>
          <p:cNvSpPr>
            <a:spLocks noGrp="1"/>
          </p:cNvSpPr>
          <p:nvPr>
            <p:ph type="sldNum" sz="quarter" idx="19"/>
          </p:nvPr>
        </p:nvSpPr>
        <p:spPr/>
        <p:txBody>
          <a:bodyPr/>
          <a:lstStyle/>
          <a:p>
            <a:fld id="{B6238B5B-F19C-E947-A0BC-87BD7983F871}" type="slidenum">
              <a:rPr lang="en-US" smtClean="0"/>
              <a:pPr/>
              <a:t>10</a:t>
            </a:fld>
            <a:endParaRPr lang="en-US" dirty="0"/>
          </a:p>
        </p:txBody>
      </p:sp>
      <p:sp>
        <p:nvSpPr>
          <p:cNvPr id="6" name="Title 5">
            <a:extLst>
              <a:ext uri="{FF2B5EF4-FFF2-40B4-BE49-F238E27FC236}">
                <a16:creationId xmlns:a16="http://schemas.microsoft.com/office/drawing/2014/main" id="{B716C130-9CCD-1347-9478-3406E2AB932C}"/>
              </a:ext>
            </a:extLst>
          </p:cNvPr>
          <p:cNvSpPr>
            <a:spLocks noGrp="1"/>
          </p:cNvSpPr>
          <p:nvPr>
            <p:ph type="title"/>
          </p:nvPr>
        </p:nvSpPr>
        <p:spPr/>
        <p:txBody>
          <a:bodyPr/>
          <a:lstStyle/>
          <a:p>
            <a:r>
              <a:rPr lang="en-US" dirty="0"/>
              <a:t>Evolution of phase space ellipses</a:t>
            </a:r>
          </a:p>
        </p:txBody>
      </p:sp>
      <p:sp>
        <p:nvSpPr>
          <p:cNvPr id="8" name="Footer Placeholder 7">
            <a:extLst>
              <a:ext uri="{FF2B5EF4-FFF2-40B4-BE49-F238E27FC236}">
                <a16:creationId xmlns:a16="http://schemas.microsoft.com/office/drawing/2014/main" id="{32BDB098-1F38-5848-BF76-3CC7FF696F56}"/>
              </a:ext>
            </a:extLst>
          </p:cNvPr>
          <p:cNvSpPr>
            <a:spLocks noGrp="1"/>
          </p:cNvSpPr>
          <p:nvPr>
            <p:ph type="ftr" sz="quarter" idx="21"/>
          </p:nvPr>
        </p:nvSpPr>
        <p:spPr/>
        <p:txBody>
          <a:bodyPr/>
          <a:lstStyle/>
          <a:p>
            <a:endParaRPr lang="en-US" dirty="0">
              <a:solidFill>
                <a:srgbClr val="898989"/>
              </a:solidFill>
            </a:endParaRPr>
          </a:p>
        </p:txBody>
      </p:sp>
      <p:pic>
        <p:nvPicPr>
          <p:cNvPr id="9" name="Picture 8">
            <a:extLst>
              <a:ext uri="{FF2B5EF4-FFF2-40B4-BE49-F238E27FC236}">
                <a16:creationId xmlns:a16="http://schemas.microsoft.com/office/drawing/2014/main" id="{DBFD1FC6-9D26-7F4C-B938-C8942A324CB2}"/>
              </a:ext>
            </a:extLst>
          </p:cNvPr>
          <p:cNvPicPr>
            <a:picLocks noChangeAspect="1"/>
          </p:cNvPicPr>
          <p:nvPr/>
        </p:nvPicPr>
        <p:blipFill>
          <a:blip r:embed="rId2"/>
          <a:stretch>
            <a:fillRect/>
          </a:stretch>
        </p:blipFill>
        <p:spPr>
          <a:xfrm>
            <a:off x="110932" y="2982621"/>
            <a:ext cx="2718887" cy="1989910"/>
          </a:xfrm>
          <a:prstGeom prst="rect">
            <a:avLst/>
          </a:prstGeom>
        </p:spPr>
      </p:pic>
      <p:pic>
        <p:nvPicPr>
          <p:cNvPr id="10" name="Picture 9">
            <a:extLst>
              <a:ext uri="{FF2B5EF4-FFF2-40B4-BE49-F238E27FC236}">
                <a16:creationId xmlns:a16="http://schemas.microsoft.com/office/drawing/2014/main" id="{E46A8FCE-1D77-9248-B8F7-8AEB05A03A6F}"/>
              </a:ext>
            </a:extLst>
          </p:cNvPr>
          <p:cNvPicPr>
            <a:picLocks noChangeAspect="1"/>
          </p:cNvPicPr>
          <p:nvPr/>
        </p:nvPicPr>
        <p:blipFill>
          <a:blip r:embed="rId3"/>
          <a:stretch>
            <a:fillRect/>
          </a:stretch>
        </p:blipFill>
        <p:spPr>
          <a:xfrm>
            <a:off x="3041983" y="3011447"/>
            <a:ext cx="2859506" cy="2118411"/>
          </a:xfrm>
          <a:prstGeom prst="rect">
            <a:avLst/>
          </a:prstGeom>
        </p:spPr>
      </p:pic>
      <p:pic>
        <p:nvPicPr>
          <p:cNvPr id="11" name="Picture 10">
            <a:extLst>
              <a:ext uri="{FF2B5EF4-FFF2-40B4-BE49-F238E27FC236}">
                <a16:creationId xmlns:a16="http://schemas.microsoft.com/office/drawing/2014/main" id="{48B877CE-AB24-A049-9144-4A7D512D296D}"/>
              </a:ext>
            </a:extLst>
          </p:cNvPr>
          <p:cNvPicPr>
            <a:picLocks noChangeAspect="1"/>
          </p:cNvPicPr>
          <p:nvPr/>
        </p:nvPicPr>
        <p:blipFill>
          <a:blip r:embed="rId4"/>
          <a:stretch>
            <a:fillRect/>
          </a:stretch>
        </p:blipFill>
        <p:spPr>
          <a:xfrm>
            <a:off x="6317656" y="3011447"/>
            <a:ext cx="2622237" cy="1991323"/>
          </a:xfrm>
          <a:prstGeom prst="rect">
            <a:avLst/>
          </a:prstGeom>
        </p:spPr>
      </p:pic>
      <p:pic>
        <p:nvPicPr>
          <p:cNvPr id="12" name="Picture 11">
            <a:extLst>
              <a:ext uri="{FF2B5EF4-FFF2-40B4-BE49-F238E27FC236}">
                <a16:creationId xmlns:a16="http://schemas.microsoft.com/office/drawing/2014/main" id="{0E05C0DC-0D0B-754F-8AD9-1BAD83C3BD71}"/>
              </a:ext>
            </a:extLst>
          </p:cNvPr>
          <p:cNvPicPr>
            <a:picLocks noChangeAspect="1"/>
          </p:cNvPicPr>
          <p:nvPr/>
        </p:nvPicPr>
        <p:blipFill>
          <a:blip r:embed="rId5"/>
          <a:stretch>
            <a:fillRect/>
          </a:stretch>
        </p:blipFill>
        <p:spPr>
          <a:xfrm>
            <a:off x="110932" y="889600"/>
            <a:ext cx="2790694" cy="2093021"/>
          </a:xfrm>
          <a:prstGeom prst="rect">
            <a:avLst/>
          </a:prstGeom>
        </p:spPr>
      </p:pic>
      <p:pic>
        <p:nvPicPr>
          <p:cNvPr id="13" name="Picture 12">
            <a:extLst>
              <a:ext uri="{FF2B5EF4-FFF2-40B4-BE49-F238E27FC236}">
                <a16:creationId xmlns:a16="http://schemas.microsoft.com/office/drawing/2014/main" id="{E38C4D4B-D324-904F-9990-4B645FDB0839}"/>
              </a:ext>
            </a:extLst>
          </p:cNvPr>
          <p:cNvPicPr>
            <a:picLocks noChangeAspect="1"/>
          </p:cNvPicPr>
          <p:nvPr/>
        </p:nvPicPr>
        <p:blipFill>
          <a:blip r:embed="rId6"/>
          <a:stretch>
            <a:fillRect/>
          </a:stretch>
        </p:blipFill>
        <p:spPr>
          <a:xfrm>
            <a:off x="2940607" y="962220"/>
            <a:ext cx="3062258" cy="2113586"/>
          </a:xfrm>
          <a:prstGeom prst="rect">
            <a:avLst/>
          </a:prstGeom>
        </p:spPr>
      </p:pic>
      <p:pic>
        <p:nvPicPr>
          <p:cNvPr id="14" name="Picture 13">
            <a:extLst>
              <a:ext uri="{FF2B5EF4-FFF2-40B4-BE49-F238E27FC236}">
                <a16:creationId xmlns:a16="http://schemas.microsoft.com/office/drawing/2014/main" id="{3116DDE1-8325-AC44-BD23-5C82ED438108}"/>
              </a:ext>
            </a:extLst>
          </p:cNvPr>
          <p:cNvPicPr>
            <a:picLocks noChangeAspect="1"/>
          </p:cNvPicPr>
          <p:nvPr/>
        </p:nvPicPr>
        <p:blipFill>
          <a:blip r:embed="rId7"/>
          <a:stretch>
            <a:fillRect/>
          </a:stretch>
        </p:blipFill>
        <p:spPr>
          <a:xfrm>
            <a:off x="6317656" y="1045481"/>
            <a:ext cx="2608316" cy="1956237"/>
          </a:xfrm>
          <a:prstGeom prst="rect">
            <a:avLst/>
          </a:prstGeom>
        </p:spPr>
      </p:pic>
    </p:spTree>
    <p:extLst>
      <p:ext uri="{BB962C8B-B14F-4D97-AF65-F5344CB8AC3E}">
        <p14:creationId xmlns:p14="http://schemas.microsoft.com/office/powerpoint/2010/main" val="1085860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21F5-3D30-B44D-874F-AF8FC3CE0BB6}"/>
              </a:ext>
            </a:extLst>
          </p:cNvPr>
          <p:cNvSpPr>
            <a:spLocks noGrp="1"/>
          </p:cNvSpPr>
          <p:nvPr>
            <p:ph type="title"/>
          </p:nvPr>
        </p:nvSpPr>
        <p:spPr/>
        <p:txBody>
          <a:bodyPr/>
          <a:lstStyle/>
          <a:p>
            <a:r>
              <a:rPr lang="en-US" dirty="0"/>
              <a:t>General ramp: 5</a:t>
            </a:r>
            <a:r>
              <a:rPr lang="en-US" baseline="30000" dirty="0"/>
              <a:t>th</a:t>
            </a:r>
            <a:r>
              <a:rPr lang="en-US" dirty="0"/>
              <a:t> order polynomial </a:t>
            </a:r>
          </a:p>
        </p:txBody>
      </p:sp>
      <p:sp>
        <p:nvSpPr>
          <p:cNvPr id="4" name="Date Placeholder 3">
            <a:extLst>
              <a:ext uri="{FF2B5EF4-FFF2-40B4-BE49-F238E27FC236}">
                <a16:creationId xmlns:a16="http://schemas.microsoft.com/office/drawing/2014/main" id="{1E2E6456-3807-614F-9244-CCB2DEA7910C}"/>
              </a:ext>
            </a:extLst>
          </p:cNvPr>
          <p:cNvSpPr>
            <a:spLocks noGrp="1"/>
          </p:cNvSpPr>
          <p:nvPr>
            <p:ph type="dt" sz="half" idx="10"/>
          </p:nvPr>
        </p:nvSpPr>
        <p:spPr/>
        <p:txBody>
          <a:bodyPr/>
          <a:lstStyle/>
          <a:p>
            <a:fld id="{D9F2FED1-86AC-BF4B-AD22-499A0DBF8011}" type="datetime1">
              <a:rPr lang="en-US" smtClean="0"/>
              <a:t>11/10/22</a:t>
            </a:fld>
            <a:endParaRPr lang="en-US"/>
          </a:p>
        </p:txBody>
      </p:sp>
      <p:sp>
        <p:nvSpPr>
          <p:cNvPr id="5" name="Footer Placeholder 4">
            <a:extLst>
              <a:ext uri="{FF2B5EF4-FFF2-40B4-BE49-F238E27FC236}">
                <a16:creationId xmlns:a16="http://schemas.microsoft.com/office/drawing/2014/main" id="{C079A363-1AEA-0245-80BF-5F1683914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61844-F774-9741-8463-509B7851D4E8}"/>
              </a:ext>
            </a:extLst>
          </p:cNvPr>
          <p:cNvSpPr>
            <a:spLocks noGrp="1"/>
          </p:cNvSpPr>
          <p:nvPr>
            <p:ph type="sldNum" sz="quarter" idx="12"/>
          </p:nvPr>
        </p:nvSpPr>
        <p:spPr/>
        <p:txBody>
          <a:bodyPr/>
          <a:lstStyle/>
          <a:p>
            <a:fld id="{45D649C2-2673-8540-B3AE-80925E79894A}" type="slidenum">
              <a:rPr lang="en-US" smtClean="0"/>
              <a:t>11</a:t>
            </a:fld>
            <a:endParaRPr lang="en-US"/>
          </a:p>
        </p:txBody>
      </p:sp>
      <p:pic>
        <p:nvPicPr>
          <p:cNvPr id="7" name="Picture 6">
            <a:extLst>
              <a:ext uri="{FF2B5EF4-FFF2-40B4-BE49-F238E27FC236}">
                <a16:creationId xmlns:a16="http://schemas.microsoft.com/office/drawing/2014/main" id="{176F1677-2AAE-0246-98A1-22D8C7255334}"/>
              </a:ext>
            </a:extLst>
          </p:cNvPr>
          <p:cNvPicPr>
            <a:picLocks noChangeAspect="1"/>
          </p:cNvPicPr>
          <p:nvPr/>
        </p:nvPicPr>
        <p:blipFill>
          <a:blip r:embed="rId3"/>
          <a:stretch>
            <a:fillRect/>
          </a:stretch>
        </p:blipFill>
        <p:spPr>
          <a:xfrm>
            <a:off x="640079" y="988040"/>
            <a:ext cx="4102042" cy="50527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6C1CBE7-B9EB-7942-9F1D-87679B59949D}"/>
                  </a:ext>
                </a:extLst>
              </p:cNvPr>
              <p:cNvSpPr txBox="1"/>
              <p:nvPr/>
            </p:nvSpPr>
            <p:spPr>
              <a:xfrm>
                <a:off x="4831656" y="1091470"/>
                <a:ext cx="2192781" cy="2984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lumMod val="50000"/>
                            </a:schemeClr>
                          </a:solidFill>
                          <a:latin typeface="Cambria Math" panose="02040503050406030204" pitchFamily="18" charset="0"/>
                        </a:rPr>
                        <m:t>𝐿</m:t>
                      </m:r>
                      <m:r>
                        <a:rPr lang="en-US" sz="1800" b="0" i="1" smtClean="0">
                          <a:solidFill>
                            <a:schemeClr val="tx1">
                              <a:lumMod val="50000"/>
                            </a:schemeClr>
                          </a:solidFill>
                          <a:latin typeface="Cambria Math" panose="02040503050406030204" pitchFamily="18" charset="0"/>
                        </a:rPr>
                        <m:t>=30000 </m:t>
                      </m:r>
                      <m:r>
                        <a:rPr lang="en-US" sz="1800" b="0" i="1" smtClean="0">
                          <a:solidFill>
                            <a:schemeClr val="tx1">
                              <a:lumMod val="50000"/>
                            </a:schemeClr>
                          </a:solidFill>
                          <a:latin typeface="Cambria Math" panose="02040503050406030204" pitchFamily="18" charset="0"/>
                        </a:rPr>
                        <m:t>𝑐</m:t>
                      </m:r>
                      <m:r>
                        <a:rPr lang="en-US" sz="1800" b="0" i="1" smtClean="0">
                          <a:solidFill>
                            <a:schemeClr val="tx1">
                              <a:lumMod val="50000"/>
                            </a:schemeClr>
                          </a:solidFill>
                          <a:latin typeface="Cambria Math" panose="02040503050406030204" pitchFamily="18" charset="0"/>
                        </a:rPr>
                        <m:t>/</m:t>
                      </m:r>
                      <m:sSub>
                        <m:sSubPr>
                          <m:ctrlPr>
                            <a:rPr lang="en-US" sz="1800" b="0" i="1" smtClean="0">
                              <a:solidFill>
                                <a:schemeClr val="tx1">
                                  <a:lumMod val="50000"/>
                                </a:schemeClr>
                              </a:solidFill>
                              <a:latin typeface="Cambria Math" panose="02040503050406030204" pitchFamily="18" charset="0"/>
                            </a:rPr>
                          </m:ctrlPr>
                        </m:sSubPr>
                        <m:e>
                          <m:r>
                            <a:rPr lang="en-US" sz="1800" b="0" i="1" smtClean="0">
                              <a:solidFill>
                                <a:schemeClr val="tx1">
                                  <a:lumMod val="50000"/>
                                </a:schemeClr>
                              </a:solidFill>
                              <a:latin typeface="Cambria Math" panose="02040503050406030204" pitchFamily="18" charset="0"/>
                            </a:rPr>
                            <m:t>𝜔</m:t>
                          </m:r>
                        </m:e>
                        <m:sub>
                          <m:r>
                            <a:rPr lang="en-US" sz="1800" b="0" i="1" smtClean="0">
                              <a:solidFill>
                                <a:schemeClr val="tx1">
                                  <a:lumMod val="50000"/>
                                </a:schemeClr>
                              </a:solidFill>
                              <a:latin typeface="Cambria Math" panose="02040503050406030204" pitchFamily="18" charset="0"/>
                            </a:rPr>
                            <m:t>𝑝</m:t>
                          </m:r>
                          <m:r>
                            <a:rPr lang="en-US" sz="1800" b="0" i="1" smtClean="0">
                              <a:solidFill>
                                <a:schemeClr val="tx1">
                                  <a:lumMod val="50000"/>
                                </a:schemeClr>
                              </a:solidFill>
                              <a:latin typeface="Cambria Math" panose="02040503050406030204" pitchFamily="18" charset="0"/>
                            </a:rPr>
                            <m:t>0</m:t>
                          </m:r>
                        </m:sub>
                      </m:sSub>
                    </m:oMath>
                  </m:oMathPara>
                </a14:m>
                <a:endParaRPr lang="en-US" sz="1800" dirty="0">
                  <a:solidFill>
                    <a:schemeClr val="tx1">
                      <a:lumMod val="50000"/>
                    </a:schemeClr>
                  </a:solidFill>
                </a:endParaRPr>
              </a:p>
            </p:txBody>
          </p:sp>
        </mc:Choice>
        <mc:Fallback xmlns="">
          <p:sp>
            <p:nvSpPr>
              <p:cNvPr id="8" name="TextBox 7">
                <a:extLst>
                  <a:ext uri="{FF2B5EF4-FFF2-40B4-BE49-F238E27FC236}">
                    <a16:creationId xmlns:a16="http://schemas.microsoft.com/office/drawing/2014/main" id="{C6C1CBE7-B9EB-7942-9F1D-87679B59949D}"/>
                  </a:ext>
                </a:extLst>
              </p:cNvPr>
              <p:cNvSpPr txBox="1">
                <a:spLocks noRot="1" noChangeAspect="1" noMove="1" noResize="1" noEditPoints="1" noAdjustHandles="1" noChangeArrowheads="1" noChangeShapeType="1" noTextEdit="1"/>
              </p:cNvSpPr>
              <p:nvPr/>
            </p:nvSpPr>
            <p:spPr>
              <a:xfrm>
                <a:off x="4831656" y="1091470"/>
                <a:ext cx="2192781" cy="298415"/>
              </a:xfrm>
              <a:prstGeom prst="rect">
                <a:avLst/>
              </a:prstGeom>
              <a:blipFill>
                <a:blip r:embed="rId4"/>
                <a:stretch>
                  <a:fillRect t="-4167" b="-2916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257362D8-273F-1940-AA0B-1E3D22B55B19}"/>
              </a:ext>
            </a:extLst>
          </p:cNvPr>
          <p:cNvPicPr>
            <a:picLocks noChangeAspect="1"/>
          </p:cNvPicPr>
          <p:nvPr/>
        </p:nvPicPr>
        <p:blipFill>
          <a:blip r:embed="rId5"/>
          <a:stretch>
            <a:fillRect/>
          </a:stretch>
        </p:blipFill>
        <p:spPr>
          <a:xfrm>
            <a:off x="897597" y="2112845"/>
            <a:ext cx="3948516" cy="2138273"/>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060078B-94AF-F542-B170-AE8032A189E9}"/>
                  </a:ext>
                </a:extLst>
              </p:cNvPr>
              <p:cNvSpPr txBox="1"/>
              <p:nvPr/>
            </p:nvSpPr>
            <p:spPr>
              <a:xfrm>
                <a:off x="1951955" y="1718581"/>
                <a:ext cx="1839799" cy="392480"/>
              </a:xfrm>
              <a:prstGeom prst="rect">
                <a:avLst/>
              </a:prstGeom>
              <a:noFill/>
            </p:spPr>
            <p:txBody>
              <a:bodyPr wrap="none" lIns="0" tIns="0" rIns="0" bIns="0" rtlCol="0">
                <a:spAutoFit/>
              </a:bodyPr>
              <a:lstStyle/>
              <a:p>
                <a14:m>
                  <m:oMath xmlns:m="http://schemas.openxmlformats.org/officeDocument/2006/math">
                    <m:r>
                      <a:rPr lang="en-US" sz="1600" b="0" i="1" smtClean="0">
                        <a:solidFill>
                          <a:schemeClr val="tx1">
                            <a:lumMod val="50000"/>
                          </a:schemeClr>
                        </a:solidFill>
                        <a:latin typeface="Cambria Math" panose="02040503050406030204" pitchFamily="18" charset="0"/>
                      </a:rPr>
                      <m:t>𝛽</m:t>
                    </m:r>
                    <m:r>
                      <a:rPr lang="en-US" sz="1600" b="0" i="0" smtClean="0">
                        <a:solidFill>
                          <a:schemeClr val="tx1">
                            <a:lumMod val="50000"/>
                          </a:schemeClr>
                        </a:solidFill>
                        <a:latin typeface="Cambria Math" panose="02040503050406030204" pitchFamily="18" charset="0"/>
                      </a:rPr>
                      <m:t>=</m:t>
                    </m:r>
                    <m:rad>
                      <m:radPr>
                        <m:degHide m:val="on"/>
                        <m:ctrlPr>
                          <a:rPr lang="en-US" sz="1600" b="0" i="1" smtClean="0">
                            <a:solidFill>
                              <a:schemeClr val="tx1">
                                <a:lumMod val="50000"/>
                              </a:schemeClr>
                            </a:solidFill>
                            <a:latin typeface="Cambria Math" panose="02040503050406030204" pitchFamily="18" charset="0"/>
                          </a:rPr>
                        </m:ctrlPr>
                      </m:radPr>
                      <m:deg/>
                      <m:e>
                        <m:r>
                          <a:rPr lang="en-US" sz="1600" b="0" i="1" smtClean="0">
                            <a:solidFill>
                              <a:schemeClr val="tx1">
                                <a:lumMod val="50000"/>
                              </a:schemeClr>
                            </a:solidFill>
                            <a:latin typeface="Cambria Math" panose="02040503050406030204" pitchFamily="18" charset="0"/>
                          </a:rPr>
                          <m:t>2</m:t>
                        </m:r>
                        <m:acc>
                          <m:accPr>
                            <m:chr m:val="̅"/>
                            <m:ctrlPr>
                              <a:rPr lang="en-US" sz="1600" b="0" i="1" smtClean="0">
                                <a:solidFill>
                                  <a:schemeClr val="tx1">
                                    <a:lumMod val="50000"/>
                                  </a:schemeClr>
                                </a:solidFill>
                                <a:latin typeface="Cambria Math" panose="02040503050406030204" pitchFamily="18" charset="0"/>
                              </a:rPr>
                            </m:ctrlPr>
                          </m:accPr>
                          <m:e>
                            <m:r>
                              <a:rPr lang="en-US" sz="1600" b="0" i="1" smtClean="0">
                                <a:solidFill>
                                  <a:schemeClr val="tx1">
                                    <a:lumMod val="50000"/>
                                  </a:schemeClr>
                                </a:solidFill>
                                <a:latin typeface="Cambria Math" panose="02040503050406030204" pitchFamily="18" charset="0"/>
                              </a:rPr>
                              <m:t>𝛾</m:t>
                            </m:r>
                          </m:e>
                        </m:acc>
                      </m:e>
                    </m:rad>
                    <m:f>
                      <m:fPr>
                        <m:ctrlPr>
                          <a:rPr lang="en-US" sz="1600" b="0" i="1" smtClean="0">
                            <a:solidFill>
                              <a:schemeClr val="tx1">
                                <a:lumMod val="50000"/>
                              </a:schemeClr>
                            </a:solidFill>
                            <a:latin typeface="Cambria Math" panose="02040503050406030204" pitchFamily="18" charset="0"/>
                          </a:rPr>
                        </m:ctrlPr>
                      </m:fPr>
                      <m:num>
                        <m:r>
                          <a:rPr lang="en-US" sz="1600" b="0" i="1" smtClean="0">
                            <a:solidFill>
                              <a:schemeClr val="tx1">
                                <a:lumMod val="50000"/>
                              </a:schemeClr>
                            </a:solidFill>
                            <a:latin typeface="Cambria Math" panose="02040503050406030204" pitchFamily="18" charset="0"/>
                          </a:rPr>
                          <m:t>𝑐</m:t>
                        </m:r>
                      </m:num>
                      <m:den>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𝜔</m:t>
                            </m:r>
                          </m:e>
                          <m:sub>
                            <m:r>
                              <a:rPr lang="en-US" sz="1600" b="0" i="1" smtClean="0">
                                <a:solidFill>
                                  <a:schemeClr val="tx1">
                                    <a:lumMod val="50000"/>
                                  </a:schemeClr>
                                </a:solidFill>
                                <a:latin typeface="Cambria Math" panose="02040503050406030204" pitchFamily="18" charset="0"/>
                              </a:rPr>
                              <m:t>𝑝</m:t>
                            </m:r>
                            <m:r>
                              <a:rPr lang="en-US" sz="1600" b="0" i="1" smtClean="0">
                                <a:solidFill>
                                  <a:schemeClr val="tx1">
                                    <a:lumMod val="50000"/>
                                  </a:schemeClr>
                                </a:solidFill>
                                <a:latin typeface="Cambria Math" panose="02040503050406030204" pitchFamily="18" charset="0"/>
                              </a:rPr>
                              <m:t>0</m:t>
                            </m:r>
                          </m:sub>
                        </m:sSub>
                      </m:den>
                    </m:f>
                  </m:oMath>
                </a14:m>
                <a:r>
                  <a:rPr lang="en-US" sz="1600" dirty="0">
                    <a:solidFill>
                      <a:schemeClr val="tx1">
                        <a:lumMod val="50000"/>
                      </a:schemeClr>
                    </a:solidFill>
                  </a:rPr>
                  <a:t> , </a:t>
                </a:r>
                <a14:m>
                  <m:oMath xmlns:m="http://schemas.openxmlformats.org/officeDocument/2006/math">
                    <m:r>
                      <a:rPr lang="en-US" sz="1600" b="0" i="1" smtClean="0">
                        <a:solidFill>
                          <a:schemeClr val="tx1">
                            <a:lumMod val="50000"/>
                          </a:schemeClr>
                        </a:solidFill>
                        <a:latin typeface="Cambria Math" panose="02040503050406030204" pitchFamily="18" charset="0"/>
                      </a:rPr>
                      <m:t>𝛼</m:t>
                    </m:r>
                    <m:r>
                      <a:rPr lang="en-US" sz="1600" b="0" i="1" smtClean="0">
                        <a:solidFill>
                          <a:schemeClr val="tx1">
                            <a:lumMod val="50000"/>
                          </a:schemeClr>
                        </a:solidFill>
                        <a:latin typeface="Cambria Math" panose="02040503050406030204" pitchFamily="18" charset="0"/>
                      </a:rPr>
                      <m:t>=0</m:t>
                    </m:r>
                  </m:oMath>
                </a14:m>
                <a:r>
                  <a:rPr lang="en-US" sz="1600" dirty="0">
                    <a:solidFill>
                      <a:schemeClr val="tx1">
                        <a:lumMod val="50000"/>
                      </a:schemeClr>
                    </a:solidFill>
                  </a:rPr>
                  <a:t> </a:t>
                </a:r>
              </a:p>
            </p:txBody>
          </p:sp>
        </mc:Choice>
        <mc:Fallback xmlns="">
          <p:sp>
            <p:nvSpPr>
              <p:cNvPr id="10" name="TextBox 9">
                <a:extLst>
                  <a:ext uri="{FF2B5EF4-FFF2-40B4-BE49-F238E27FC236}">
                    <a16:creationId xmlns:a16="http://schemas.microsoft.com/office/drawing/2014/main" id="{4060078B-94AF-F542-B170-AE8032A189E9}"/>
                  </a:ext>
                </a:extLst>
              </p:cNvPr>
              <p:cNvSpPr txBox="1">
                <a:spLocks noRot="1" noChangeAspect="1" noMove="1" noResize="1" noEditPoints="1" noAdjustHandles="1" noChangeArrowheads="1" noChangeShapeType="1" noTextEdit="1"/>
              </p:cNvSpPr>
              <p:nvPr/>
            </p:nvSpPr>
            <p:spPr>
              <a:xfrm>
                <a:off x="1951955" y="1718581"/>
                <a:ext cx="1839799" cy="392480"/>
              </a:xfrm>
              <a:prstGeom prst="rect">
                <a:avLst/>
              </a:prstGeom>
              <a:blipFill>
                <a:blip r:embed="rId6"/>
                <a:stretch>
                  <a:fillRect l="-4795" t="-3125" b="-93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27C9A28-77D0-624B-93AA-D5D68C4AC74E}"/>
              </a:ext>
            </a:extLst>
          </p:cNvPr>
          <p:cNvPicPr>
            <a:picLocks noChangeAspect="1"/>
          </p:cNvPicPr>
          <p:nvPr/>
        </p:nvPicPr>
        <p:blipFill>
          <a:blip r:embed="rId7"/>
          <a:stretch>
            <a:fillRect/>
          </a:stretch>
        </p:blipFill>
        <p:spPr>
          <a:xfrm>
            <a:off x="1149369" y="4195917"/>
            <a:ext cx="3696744" cy="459359"/>
          </a:xfrm>
          <a:prstGeom prst="rect">
            <a:avLst/>
          </a:prstGeom>
        </p:spPr>
      </p:pic>
      <p:pic>
        <p:nvPicPr>
          <p:cNvPr id="12" name="Picture 11">
            <a:extLst>
              <a:ext uri="{FF2B5EF4-FFF2-40B4-BE49-F238E27FC236}">
                <a16:creationId xmlns:a16="http://schemas.microsoft.com/office/drawing/2014/main" id="{0A379659-3FCE-7D4B-9448-A0B5EFCF021E}"/>
              </a:ext>
            </a:extLst>
          </p:cNvPr>
          <p:cNvPicPr>
            <a:picLocks noChangeAspect="1"/>
          </p:cNvPicPr>
          <p:nvPr/>
        </p:nvPicPr>
        <p:blipFill>
          <a:blip r:embed="rId8"/>
          <a:stretch>
            <a:fillRect/>
          </a:stretch>
        </p:blipFill>
        <p:spPr>
          <a:xfrm>
            <a:off x="5322076" y="1471033"/>
            <a:ext cx="3404722" cy="1841644"/>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772D9C2-9EAF-E64C-BD09-C2930B87D8FB}"/>
                  </a:ext>
                </a:extLst>
              </p:cNvPr>
              <p:cNvSpPr txBox="1"/>
              <p:nvPr/>
            </p:nvSpPr>
            <p:spPr>
              <a:xfrm>
                <a:off x="565714" y="3643289"/>
                <a:ext cx="483979" cy="246221"/>
              </a:xfrm>
              <a:prstGeom prst="rect">
                <a:avLst/>
              </a:prstGeom>
              <a:noFill/>
            </p:spPr>
            <p:txBody>
              <a:bodyPr wrap="none" lIns="0" tIns="0" rIns="0" bIns="0" rtlCol="0">
                <a:spAutoFit/>
              </a:bodyPr>
              <a:lstStyle/>
              <a:p>
                <a14:m>
                  <m:oMath xmlns:m="http://schemas.openxmlformats.org/officeDocument/2006/math">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𝛽</m:t>
                        </m:r>
                      </m:e>
                      <m:sub>
                        <m:r>
                          <a:rPr lang="en-US" sz="1600" b="0" i="1" smtClean="0">
                            <a:solidFill>
                              <a:schemeClr val="tx1">
                                <a:lumMod val="50000"/>
                              </a:schemeClr>
                            </a:solidFill>
                            <a:latin typeface="Cambria Math" panose="02040503050406030204" pitchFamily="18" charset="0"/>
                          </a:rPr>
                          <m:t>𝑖</m:t>
                        </m:r>
                      </m:sub>
                    </m:sSub>
                  </m:oMath>
                </a14:m>
                <a:r>
                  <a:rPr lang="en-US" sz="1600" dirty="0">
                    <a:solidFill>
                      <a:schemeClr val="tx1">
                        <a:lumMod val="50000"/>
                      </a:schemeClr>
                    </a:solidFill>
                  </a:rPr>
                  <a:t>, </a:t>
                </a:r>
                <a14:m>
                  <m:oMath xmlns:m="http://schemas.openxmlformats.org/officeDocument/2006/math">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𝛼</m:t>
                        </m:r>
                      </m:e>
                      <m:sub>
                        <m:r>
                          <a:rPr lang="en-US" sz="1600" b="0" i="1" smtClean="0">
                            <a:solidFill>
                              <a:schemeClr val="tx1">
                                <a:lumMod val="50000"/>
                              </a:schemeClr>
                            </a:solidFill>
                            <a:latin typeface="Cambria Math" panose="02040503050406030204" pitchFamily="18" charset="0"/>
                          </a:rPr>
                          <m:t>𝑖</m:t>
                        </m:r>
                      </m:sub>
                    </m:sSub>
                  </m:oMath>
                </a14:m>
                <a:endParaRPr lang="en-US" sz="1600" dirty="0">
                  <a:solidFill>
                    <a:schemeClr val="tx1">
                      <a:lumMod val="50000"/>
                    </a:schemeClr>
                  </a:solidFill>
                </a:endParaRPr>
              </a:p>
            </p:txBody>
          </p:sp>
        </mc:Choice>
        <mc:Fallback xmlns="">
          <p:sp>
            <p:nvSpPr>
              <p:cNvPr id="13" name="TextBox 12">
                <a:extLst>
                  <a:ext uri="{FF2B5EF4-FFF2-40B4-BE49-F238E27FC236}">
                    <a16:creationId xmlns:a16="http://schemas.microsoft.com/office/drawing/2014/main" id="{A772D9C2-9EAF-E64C-BD09-C2930B87D8FB}"/>
                  </a:ext>
                </a:extLst>
              </p:cNvPr>
              <p:cNvSpPr txBox="1">
                <a:spLocks noRot="1" noChangeAspect="1" noMove="1" noResize="1" noEditPoints="1" noAdjustHandles="1" noChangeArrowheads="1" noChangeShapeType="1" noTextEdit="1"/>
              </p:cNvSpPr>
              <p:nvPr/>
            </p:nvSpPr>
            <p:spPr>
              <a:xfrm>
                <a:off x="565714" y="3643289"/>
                <a:ext cx="483979" cy="246221"/>
              </a:xfrm>
              <a:prstGeom prst="rect">
                <a:avLst/>
              </a:prstGeom>
              <a:blipFill>
                <a:blip r:embed="rId9"/>
                <a:stretch>
                  <a:fillRect l="-17949" t="-25000" r="-5128" b="-45000"/>
                </a:stretch>
              </a:blipFill>
            </p:spPr>
            <p:txBody>
              <a:bodyPr/>
              <a:lstStyle/>
              <a:p>
                <a:r>
                  <a:rPr lang="en-US">
                    <a:noFill/>
                  </a:rPr>
                  <a:t> </a:t>
                </a:r>
              </a:p>
            </p:txBody>
          </p:sp>
        </mc:Fallback>
      </mc:AlternateContent>
      <p:sp>
        <p:nvSpPr>
          <p:cNvPr id="16" name="Right Arrow 15">
            <a:extLst>
              <a:ext uri="{FF2B5EF4-FFF2-40B4-BE49-F238E27FC236}">
                <a16:creationId xmlns:a16="http://schemas.microsoft.com/office/drawing/2014/main" id="{CBFD51B6-1479-AE43-B778-070F35E67FED}"/>
              </a:ext>
            </a:extLst>
          </p:cNvPr>
          <p:cNvSpPr/>
          <p:nvPr/>
        </p:nvSpPr>
        <p:spPr>
          <a:xfrm rot="17527669" flipH="1">
            <a:off x="1841140" y="3013515"/>
            <a:ext cx="607557" cy="16956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7ABC465-0681-AC48-B464-8B80E8BBE2FE}"/>
              </a:ext>
            </a:extLst>
          </p:cNvPr>
          <p:cNvPicPr>
            <a:picLocks noChangeAspect="1"/>
          </p:cNvPicPr>
          <p:nvPr/>
        </p:nvPicPr>
        <p:blipFill>
          <a:blip r:embed="rId10"/>
          <a:stretch>
            <a:fillRect/>
          </a:stretch>
        </p:blipFill>
        <p:spPr>
          <a:xfrm>
            <a:off x="5322076" y="3223679"/>
            <a:ext cx="3027639" cy="1944475"/>
          </a:xfrm>
          <a:prstGeom prst="rect">
            <a:avLst/>
          </a:prstGeom>
        </p:spPr>
      </p:pic>
      <p:sp>
        <p:nvSpPr>
          <p:cNvPr id="18" name="TextBox 17">
            <a:extLst>
              <a:ext uri="{FF2B5EF4-FFF2-40B4-BE49-F238E27FC236}">
                <a16:creationId xmlns:a16="http://schemas.microsoft.com/office/drawing/2014/main" id="{AFF36B3E-2AF5-F34D-AD1A-280BB7749B5A}"/>
              </a:ext>
            </a:extLst>
          </p:cNvPr>
          <p:cNvSpPr txBox="1"/>
          <p:nvPr/>
        </p:nvSpPr>
        <p:spPr>
          <a:xfrm>
            <a:off x="6890105" y="4195916"/>
            <a:ext cx="1268296" cy="338554"/>
          </a:xfrm>
          <a:prstGeom prst="rect">
            <a:avLst/>
          </a:prstGeom>
          <a:noFill/>
        </p:spPr>
        <p:txBody>
          <a:bodyPr wrap="none" rtlCol="0">
            <a:spAutoFit/>
          </a:bodyPr>
          <a:lstStyle/>
          <a:p>
            <a:r>
              <a:rPr lang="en-US" sz="1600" dirty="0">
                <a:solidFill>
                  <a:srgbClr val="FF0000"/>
                </a:solidFill>
              </a:rPr>
              <a:t>13% growth</a:t>
            </a:r>
          </a:p>
        </p:txBody>
      </p:sp>
    </p:spTree>
    <p:extLst>
      <p:ext uri="{BB962C8B-B14F-4D97-AF65-F5344CB8AC3E}">
        <p14:creationId xmlns:p14="http://schemas.microsoft.com/office/powerpoint/2010/main" val="1287441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3F840-210D-6C41-BC39-982085C18036}"/>
              </a:ext>
            </a:extLst>
          </p:cNvPr>
          <p:cNvSpPr>
            <a:spLocks noGrp="1"/>
          </p:cNvSpPr>
          <p:nvPr>
            <p:ph type="title"/>
          </p:nvPr>
        </p:nvSpPr>
        <p:spPr/>
        <p:txBody>
          <a:bodyPr/>
          <a:lstStyle/>
          <a:p>
            <a:r>
              <a:rPr lang="en-US" dirty="0"/>
              <a:t>Adiabaticity &amp; Initial ion motion trade off</a:t>
            </a:r>
          </a:p>
        </p:txBody>
      </p:sp>
      <p:sp>
        <p:nvSpPr>
          <p:cNvPr id="4" name="Date Placeholder 3">
            <a:extLst>
              <a:ext uri="{FF2B5EF4-FFF2-40B4-BE49-F238E27FC236}">
                <a16:creationId xmlns:a16="http://schemas.microsoft.com/office/drawing/2014/main" id="{1CEF13F5-4D4C-E449-9720-7AB7373B8618}"/>
              </a:ext>
            </a:extLst>
          </p:cNvPr>
          <p:cNvSpPr>
            <a:spLocks noGrp="1"/>
          </p:cNvSpPr>
          <p:nvPr>
            <p:ph type="dt" sz="half" idx="10"/>
          </p:nvPr>
        </p:nvSpPr>
        <p:spPr/>
        <p:txBody>
          <a:bodyPr/>
          <a:lstStyle/>
          <a:p>
            <a:fld id="{AD86B385-8C5F-AF43-A24E-EAF07363B72A}" type="datetime1">
              <a:rPr lang="en-US" smtClean="0"/>
              <a:t>11/10/22</a:t>
            </a:fld>
            <a:endParaRPr lang="en-US"/>
          </a:p>
        </p:txBody>
      </p:sp>
      <p:sp>
        <p:nvSpPr>
          <p:cNvPr id="5" name="Footer Placeholder 4">
            <a:extLst>
              <a:ext uri="{FF2B5EF4-FFF2-40B4-BE49-F238E27FC236}">
                <a16:creationId xmlns:a16="http://schemas.microsoft.com/office/drawing/2014/main" id="{C5B50395-6155-234B-8394-BB59429C6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6AC0E-BC15-1E44-A94F-246D4FCD52A4}"/>
              </a:ext>
            </a:extLst>
          </p:cNvPr>
          <p:cNvSpPr>
            <a:spLocks noGrp="1"/>
          </p:cNvSpPr>
          <p:nvPr>
            <p:ph type="sldNum" sz="quarter" idx="12"/>
          </p:nvPr>
        </p:nvSpPr>
        <p:spPr/>
        <p:txBody>
          <a:bodyPr/>
          <a:lstStyle/>
          <a:p>
            <a:fld id="{45D649C2-2673-8540-B3AE-80925E79894A}" type="slidenum">
              <a:rPr lang="en-US" smtClean="0"/>
              <a:t>12</a:t>
            </a:fld>
            <a:endParaRPr lang="en-US"/>
          </a:p>
        </p:txBody>
      </p:sp>
      <p:pic>
        <p:nvPicPr>
          <p:cNvPr id="8" name="Picture 7">
            <a:extLst>
              <a:ext uri="{FF2B5EF4-FFF2-40B4-BE49-F238E27FC236}">
                <a16:creationId xmlns:a16="http://schemas.microsoft.com/office/drawing/2014/main" id="{17C7A378-E05E-6549-B462-4D53E496FAD8}"/>
              </a:ext>
            </a:extLst>
          </p:cNvPr>
          <p:cNvPicPr>
            <a:picLocks noChangeAspect="1"/>
          </p:cNvPicPr>
          <p:nvPr/>
        </p:nvPicPr>
        <p:blipFill>
          <a:blip r:embed="rId3"/>
          <a:stretch>
            <a:fillRect/>
          </a:stretch>
        </p:blipFill>
        <p:spPr>
          <a:xfrm>
            <a:off x="5069141" y="960983"/>
            <a:ext cx="3830764" cy="2074506"/>
          </a:xfrm>
          <a:prstGeom prst="rect">
            <a:avLst/>
          </a:prstGeom>
        </p:spPr>
      </p:pic>
      <p:pic>
        <p:nvPicPr>
          <p:cNvPr id="12" name="Picture 11">
            <a:extLst>
              <a:ext uri="{FF2B5EF4-FFF2-40B4-BE49-F238E27FC236}">
                <a16:creationId xmlns:a16="http://schemas.microsoft.com/office/drawing/2014/main" id="{14C5CB95-2899-634F-8445-51A359E10C79}"/>
              </a:ext>
            </a:extLst>
          </p:cNvPr>
          <p:cNvPicPr>
            <a:picLocks noChangeAspect="1"/>
          </p:cNvPicPr>
          <p:nvPr/>
        </p:nvPicPr>
        <p:blipFill>
          <a:blip r:embed="rId4"/>
          <a:stretch>
            <a:fillRect/>
          </a:stretch>
        </p:blipFill>
        <p:spPr>
          <a:xfrm>
            <a:off x="640079" y="1560176"/>
            <a:ext cx="2798687" cy="832943"/>
          </a:xfrm>
          <a:prstGeom prst="rect">
            <a:avLst/>
          </a:prstGeom>
        </p:spPr>
      </p:pic>
      <p:sp>
        <p:nvSpPr>
          <p:cNvPr id="14" name="TextBox 13">
            <a:extLst>
              <a:ext uri="{FF2B5EF4-FFF2-40B4-BE49-F238E27FC236}">
                <a16:creationId xmlns:a16="http://schemas.microsoft.com/office/drawing/2014/main" id="{527C58E8-C14D-854B-AD08-6E191BB99201}"/>
              </a:ext>
            </a:extLst>
          </p:cNvPr>
          <p:cNvSpPr txBox="1"/>
          <p:nvPr/>
        </p:nvSpPr>
        <p:spPr>
          <a:xfrm>
            <a:off x="555019" y="1089769"/>
            <a:ext cx="2385589" cy="338554"/>
          </a:xfrm>
          <a:prstGeom prst="rect">
            <a:avLst/>
          </a:prstGeom>
          <a:noFill/>
        </p:spPr>
        <p:txBody>
          <a:bodyPr wrap="none" rtlCol="0">
            <a:spAutoFit/>
          </a:bodyPr>
          <a:lstStyle/>
          <a:p>
            <a:r>
              <a:rPr lang="en-US" sz="1600" dirty="0">
                <a:solidFill>
                  <a:schemeClr val="tx1">
                    <a:lumMod val="50000"/>
                  </a:schemeClr>
                </a:solidFill>
              </a:rPr>
              <a:t>Plasma density </a:t>
            </a:r>
            <a:r>
              <a:rPr lang="en-US" sz="1600" dirty="0" err="1">
                <a:solidFill>
                  <a:schemeClr val="tx1">
                    <a:lumMod val="50000"/>
                  </a:schemeClr>
                </a:solidFill>
              </a:rPr>
              <a:t>upramp</a:t>
            </a:r>
            <a:r>
              <a:rPr lang="en-US" sz="1600" dirty="0">
                <a:solidFill>
                  <a:schemeClr val="tx1">
                    <a:lumMod val="50000"/>
                  </a:schemeClr>
                </a:solidFill>
              </a:rPr>
              <a:t>:</a:t>
            </a:r>
          </a:p>
        </p:txBody>
      </p:sp>
      <p:sp>
        <p:nvSpPr>
          <p:cNvPr id="15" name="Down Arrow 14">
            <a:extLst>
              <a:ext uri="{FF2B5EF4-FFF2-40B4-BE49-F238E27FC236}">
                <a16:creationId xmlns:a16="http://schemas.microsoft.com/office/drawing/2014/main" id="{3C57F671-0296-6F45-B969-35F9A3ED9FA8}"/>
              </a:ext>
            </a:extLst>
          </p:cNvPr>
          <p:cNvSpPr/>
          <p:nvPr/>
        </p:nvSpPr>
        <p:spPr>
          <a:xfrm>
            <a:off x="937549" y="2529780"/>
            <a:ext cx="266218" cy="60540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4FD7A3C-B9F0-4445-86FE-9D76D456F4CA}"/>
                  </a:ext>
                </a:extLst>
              </p:cNvPr>
              <p:cNvSpPr txBox="1"/>
              <p:nvPr/>
            </p:nvSpPr>
            <p:spPr>
              <a:xfrm>
                <a:off x="1400054" y="2688605"/>
                <a:ext cx="1438840" cy="615553"/>
              </a:xfrm>
              <a:prstGeom prst="rect">
                <a:avLst/>
              </a:prstGeom>
              <a:noFill/>
            </p:spPr>
            <p:txBody>
              <a:bodyPr wrap="square" lIns="0" tIns="0" rIns="0" bIns="0" rtlCol="0">
                <a:spAutoFit/>
              </a:bodyPr>
              <a:lstStyle/>
              <a:p>
                <a:r>
                  <a:rPr lang="en-US" sz="2000" b="0" dirty="0">
                    <a:solidFill>
                      <a:schemeClr val="tx1">
                        <a:lumMod val="50000"/>
                      </a:schemeClr>
                    </a:solidFill>
                  </a:rPr>
                  <a:t>At </a:t>
                </a:r>
                <a14:m>
                  <m:oMath xmlns:m="http://schemas.openxmlformats.org/officeDocument/2006/math">
                    <m:r>
                      <a:rPr lang="en-US" sz="2000" b="0" i="1" smtClean="0">
                        <a:solidFill>
                          <a:schemeClr val="tx1">
                            <a:lumMod val="50000"/>
                          </a:schemeClr>
                        </a:solidFill>
                        <a:latin typeface="Cambria Math" panose="02040503050406030204" pitchFamily="18" charset="0"/>
                      </a:rPr>
                      <m:t>𝑧</m:t>
                    </m:r>
                    <m:r>
                      <a:rPr lang="en-US" sz="2000" b="0" i="1" smtClean="0">
                        <a:solidFill>
                          <a:schemeClr val="tx1">
                            <a:lumMod val="50000"/>
                          </a:schemeClr>
                        </a:solidFill>
                        <a:latin typeface="Cambria Math" panose="02040503050406030204" pitchFamily="18" charset="0"/>
                      </a:rPr>
                      <m:t>=0</m:t>
                    </m:r>
                  </m:oMath>
                </a14:m>
                <a:r>
                  <a:rPr lang="en-US" sz="2000" dirty="0">
                    <a:solidFill>
                      <a:schemeClr val="tx1">
                        <a:lumMod val="50000"/>
                      </a:schemeClr>
                    </a:solidFill>
                  </a:rPr>
                  <a:t> (entrance)</a:t>
                </a:r>
              </a:p>
            </p:txBody>
          </p:sp>
        </mc:Choice>
        <mc:Fallback xmlns="">
          <p:sp>
            <p:nvSpPr>
              <p:cNvPr id="16" name="TextBox 15">
                <a:extLst>
                  <a:ext uri="{FF2B5EF4-FFF2-40B4-BE49-F238E27FC236}">
                    <a16:creationId xmlns:a16="http://schemas.microsoft.com/office/drawing/2014/main" id="{D4FD7A3C-B9F0-4445-86FE-9D76D456F4CA}"/>
                  </a:ext>
                </a:extLst>
              </p:cNvPr>
              <p:cNvSpPr txBox="1">
                <a:spLocks noRot="1" noChangeAspect="1" noMove="1" noResize="1" noEditPoints="1" noAdjustHandles="1" noChangeArrowheads="1" noChangeShapeType="1" noTextEdit="1"/>
              </p:cNvSpPr>
              <p:nvPr/>
            </p:nvSpPr>
            <p:spPr>
              <a:xfrm>
                <a:off x="1400054" y="2688605"/>
                <a:ext cx="1438840" cy="615553"/>
              </a:xfrm>
              <a:prstGeom prst="rect">
                <a:avLst/>
              </a:prstGeom>
              <a:blipFill>
                <a:blip r:embed="rId6"/>
                <a:stretch>
                  <a:fillRect l="-10435" t="-10204" b="-24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34DEF9C-430B-A74E-94E2-7FDC611A94E2}"/>
                  </a:ext>
                </a:extLst>
              </p:cNvPr>
              <p:cNvSpPr txBox="1"/>
              <p:nvPr/>
            </p:nvSpPr>
            <p:spPr>
              <a:xfrm>
                <a:off x="4104520" y="3035489"/>
                <a:ext cx="5039480" cy="2092881"/>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50000"/>
                      </a:schemeClr>
                    </a:solidFill>
                  </a:rPr>
                  <a:t>Smaller </a:t>
                </a:r>
                <a14:m>
                  <m:oMath xmlns:m="http://schemas.openxmlformats.org/officeDocument/2006/math">
                    <m:r>
                      <a:rPr lang="en-US" sz="1600" b="0" i="1" smtClean="0">
                        <a:solidFill>
                          <a:schemeClr val="tx1">
                            <a:lumMod val="50000"/>
                          </a:schemeClr>
                        </a:solidFill>
                        <a:latin typeface="Cambria Math" panose="02040503050406030204" pitchFamily="18" charset="0"/>
                      </a:rPr>
                      <m:t>𝑛</m:t>
                    </m:r>
                    <m:d>
                      <m:dPr>
                        <m:ctrlPr>
                          <a:rPr lang="en-US" sz="1600" b="0" i="1" smtClean="0">
                            <a:solidFill>
                              <a:schemeClr val="tx1">
                                <a:lumMod val="50000"/>
                              </a:schemeClr>
                            </a:solidFill>
                            <a:latin typeface="Cambria Math" panose="02040503050406030204" pitchFamily="18" charset="0"/>
                          </a:rPr>
                        </m:ctrlPr>
                      </m:dPr>
                      <m:e>
                        <m:r>
                          <a:rPr lang="en-US" sz="1600" b="0" i="1" smtClean="0">
                            <a:solidFill>
                              <a:schemeClr val="tx1">
                                <a:lumMod val="50000"/>
                              </a:schemeClr>
                            </a:solidFill>
                            <a:latin typeface="Cambria Math" panose="02040503050406030204" pitchFamily="18" charset="0"/>
                          </a:rPr>
                          <m:t>0</m:t>
                        </m:r>
                      </m:e>
                    </m:d>
                    <m:r>
                      <a:rPr lang="en-US" sz="1600" b="0" i="0" smtClean="0">
                        <a:solidFill>
                          <a:schemeClr val="tx1">
                            <a:lumMod val="50000"/>
                          </a:schemeClr>
                        </a:solidFill>
                        <a:latin typeface="Cambria Math" panose="02040503050406030204" pitchFamily="18" charset="0"/>
                      </a:rPr>
                      <m:t> &amp; </m:t>
                    </m:r>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𝛼</m:t>
                        </m:r>
                      </m:e>
                      <m:sub>
                        <m:r>
                          <a:rPr lang="en-US" sz="1600" b="0" i="1" smtClean="0">
                            <a:solidFill>
                              <a:schemeClr val="tx1">
                                <a:lumMod val="50000"/>
                              </a:schemeClr>
                            </a:solidFill>
                            <a:latin typeface="Cambria Math" panose="02040503050406030204" pitchFamily="18" charset="0"/>
                          </a:rPr>
                          <m:t>𝑚</m:t>
                        </m:r>
                      </m:sub>
                    </m:sSub>
                    <m:r>
                      <a:rPr lang="en-US" sz="1600" b="0" i="1" smtClean="0">
                        <a:solidFill>
                          <a:schemeClr val="tx1">
                            <a:lumMod val="50000"/>
                          </a:schemeClr>
                        </a:solidFill>
                        <a:latin typeface="Cambria Math" panose="02040503050406030204" pitchFamily="18" charset="0"/>
                      </a:rPr>
                      <m:t>(0)</m:t>
                    </m:r>
                  </m:oMath>
                </a14:m>
                <a:r>
                  <a:rPr lang="en-US" sz="1600" dirty="0">
                    <a:solidFill>
                      <a:schemeClr val="tx1">
                        <a:lumMod val="50000"/>
                      </a:schemeClr>
                    </a:solidFill>
                  </a:rPr>
                  <a:t>, the better. Can be achieved by a longer </a:t>
                </a:r>
                <a14:m>
                  <m:oMath xmlns:m="http://schemas.openxmlformats.org/officeDocument/2006/math">
                    <m:r>
                      <a:rPr lang="en-US" sz="1600" b="0" i="1" smtClean="0">
                        <a:solidFill>
                          <a:schemeClr val="tx1">
                            <a:lumMod val="50000"/>
                          </a:schemeClr>
                        </a:solidFill>
                        <a:latin typeface="Cambria Math" panose="02040503050406030204" pitchFamily="18" charset="0"/>
                      </a:rPr>
                      <m:t>𝐿</m:t>
                    </m:r>
                  </m:oMath>
                </a14:m>
                <a:r>
                  <a:rPr lang="en-US" sz="1600" dirty="0">
                    <a:solidFill>
                      <a:schemeClr val="tx1">
                        <a:lumMod val="50000"/>
                      </a:schemeClr>
                    </a:solidFill>
                  </a:rPr>
                  <a:t>.</a:t>
                </a:r>
              </a:p>
              <a:p>
                <a:pPr marL="285750" indent="-285750">
                  <a:buFont typeface="Arial" panose="020B0604020202020204" pitchFamily="34" charset="0"/>
                  <a:buChar char="•"/>
                </a:pPr>
                <a:r>
                  <a:rPr lang="en-US" sz="1600" dirty="0">
                    <a:solidFill>
                      <a:schemeClr val="tx1">
                        <a:lumMod val="50000"/>
                      </a:schemeClr>
                    </a:solidFill>
                  </a:rPr>
                  <a:t>For a given </a:t>
                </a:r>
                <a14:m>
                  <m:oMath xmlns:m="http://schemas.openxmlformats.org/officeDocument/2006/math">
                    <m:r>
                      <a:rPr lang="en-US" sz="1600" i="1">
                        <a:solidFill>
                          <a:schemeClr val="tx1">
                            <a:lumMod val="50000"/>
                          </a:schemeClr>
                        </a:solidFill>
                        <a:latin typeface="Cambria Math" panose="02040503050406030204" pitchFamily="18" charset="0"/>
                      </a:rPr>
                      <m:t>𝐿</m:t>
                    </m:r>
                    <m:r>
                      <a:rPr lang="en-US" sz="1600" b="0" i="0" smtClean="0">
                        <a:solidFill>
                          <a:schemeClr val="tx1">
                            <a:lumMod val="50000"/>
                          </a:schemeClr>
                        </a:solidFill>
                        <a:latin typeface="Cambria Math" panose="02040503050406030204" pitchFamily="18" charset="0"/>
                      </a:rPr>
                      <m:t>:</m:t>
                    </m:r>
                  </m:oMath>
                </a14:m>
                <a:endParaRPr lang="en-US" sz="1600" b="0" dirty="0">
                  <a:solidFill>
                    <a:schemeClr val="tx1">
                      <a:lumMod val="50000"/>
                    </a:schemeClr>
                  </a:solidFill>
                </a:endParaRPr>
              </a:p>
              <a:p>
                <a:pPr marL="628650" lvl="1" indent="-285750">
                  <a:buFont typeface="Arial" panose="020B0604020202020204" pitchFamily="34" charset="0"/>
                  <a:buChar char="•"/>
                </a:pPr>
                <a14:m>
                  <m:oMath xmlns:m="http://schemas.openxmlformats.org/officeDocument/2006/math">
                    <m:r>
                      <a:rPr lang="en-US" sz="1600" i="1">
                        <a:solidFill>
                          <a:schemeClr val="tx1">
                            <a:lumMod val="50000"/>
                          </a:schemeClr>
                        </a:solidFill>
                        <a:latin typeface="Cambria Math" panose="02040503050406030204" pitchFamily="18" charset="0"/>
                      </a:rPr>
                      <m:t>𝑛</m:t>
                    </m:r>
                    <m:d>
                      <m:dPr>
                        <m:ctrlPr>
                          <a:rPr lang="en-US" sz="1600" i="1">
                            <a:solidFill>
                              <a:schemeClr val="tx1">
                                <a:lumMod val="50000"/>
                              </a:schemeClr>
                            </a:solidFill>
                            <a:latin typeface="Cambria Math" panose="02040503050406030204" pitchFamily="18" charset="0"/>
                          </a:rPr>
                        </m:ctrlPr>
                      </m:dPr>
                      <m:e>
                        <m:r>
                          <a:rPr lang="en-US" sz="1600" i="1">
                            <a:solidFill>
                              <a:schemeClr val="tx1">
                                <a:lumMod val="50000"/>
                              </a:schemeClr>
                            </a:solidFill>
                            <a:latin typeface="Cambria Math" panose="02040503050406030204" pitchFamily="18" charset="0"/>
                          </a:rPr>
                          <m:t>0</m:t>
                        </m:r>
                      </m:e>
                    </m:d>
                  </m:oMath>
                </a14:m>
                <a:r>
                  <a:rPr lang="en-US" sz="1600" dirty="0">
                    <a:solidFill>
                      <a:schemeClr val="tx1">
                        <a:lumMod val="50000"/>
                      </a:schemeClr>
                    </a:solidFill>
                  </a:rPr>
                  <a:t> and </a:t>
                </a:r>
                <a14:m>
                  <m:oMath xmlns:m="http://schemas.openxmlformats.org/officeDocument/2006/math">
                    <m:sSub>
                      <m:sSubPr>
                        <m:ctrlPr>
                          <a:rPr lang="en-US" sz="1600" i="1">
                            <a:solidFill>
                              <a:schemeClr val="tx1">
                                <a:lumMod val="50000"/>
                              </a:schemeClr>
                            </a:solidFill>
                            <a:latin typeface="Cambria Math" panose="02040503050406030204" pitchFamily="18" charset="0"/>
                          </a:rPr>
                        </m:ctrlPr>
                      </m:sSubPr>
                      <m:e>
                        <m:r>
                          <a:rPr lang="en-US" sz="1600" i="1">
                            <a:solidFill>
                              <a:schemeClr val="tx1">
                                <a:lumMod val="50000"/>
                              </a:schemeClr>
                            </a:solidFill>
                            <a:latin typeface="Cambria Math" panose="02040503050406030204" pitchFamily="18" charset="0"/>
                          </a:rPr>
                          <m:t>𝛼</m:t>
                        </m:r>
                      </m:e>
                      <m:sub>
                        <m:r>
                          <a:rPr lang="en-US" sz="1600" i="1">
                            <a:solidFill>
                              <a:schemeClr val="tx1">
                                <a:lumMod val="50000"/>
                              </a:schemeClr>
                            </a:solidFill>
                            <a:latin typeface="Cambria Math" panose="02040503050406030204" pitchFamily="18" charset="0"/>
                          </a:rPr>
                          <m:t>𝑚</m:t>
                        </m:r>
                      </m:sub>
                    </m:sSub>
                    <m:d>
                      <m:dPr>
                        <m:ctrlPr>
                          <a:rPr lang="en-US" sz="1600" i="1">
                            <a:solidFill>
                              <a:schemeClr val="tx1">
                                <a:lumMod val="50000"/>
                              </a:schemeClr>
                            </a:solidFill>
                            <a:latin typeface="Cambria Math" panose="02040503050406030204" pitchFamily="18" charset="0"/>
                          </a:rPr>
                        </m:ctrlPr>
                      </m:dPr>
                      <m:e>
                        <m:r>
                          <a:rPr lang="en-US" sz="1600" i="1">
                            <a:solidFill>
                              <a:schemeClr val="tx1">
                                <a:lumMod val="50000"/>
                              </a:schemeClr>
                            </a:solidFill>
                            <a:latin typeface="Cambria Math" panose="02040503050406030204" pitchFamily="18" charset="0"/>
                          </a:rPr>
                          <m:t>0</m:t>
                        </m:r>
                      </m:e>
                    </m:d>
                  </m:oMath>
                </a14:m>
                <a:r>
                  <a:rPr lang="en-US" sz="1600" dirty="0">
                    <a:solidFill>
                      <a:schemeClr val="tx1">
                        <a:lumMod val="50000"/>
                      </a:schemeClr>
                    </a:solidFill>
                  </a:rPr>
                  <a:t> changes in different direction</a:t>
                </a:r>
              </a:p>
              <a:p>
                <a:pPr marL="628650" lvl="1" indent="-285750">
                  <a:buFont typeface="Arial" panose="020B0604020202020204" pitchFamily="34" charset="0"/>
                  <a:buChar char="•"/>
                </a:pPr>
                <a:r>
                  <a:rPr lang="en-US" sz="1600" b="0" dirty="0">
                    <a:solidFill>
                      <a:schemeClr val="tx1">
                        <a:lumMod val="50000"/>
                      </a:schemeClr>
                    </a:solidFill>
                  </a:rPr>
                  <a:t>For a higher energy beam, </a:t>
                </a:r>
                <a14:m>
                  <m:oMath xmlns:m="http://schemas.openxmlformats.org/officeDocument/2006/math">
                    <m:r>
                      <a:rPr lang="en-US" sz="1600" b="0" i="1" smtClean="0">
                        <a:solidFill>
                          <a:schemeClr val="tx1">
                            <a:lumMod val="50000"/>
                          </a:schemeClr>
                        </a:solidFill>
                        <a:latin typeface="Cambria Math" panose="02040503050406030204" pitchFamily="18" charset="0"/>
                      </a:rPr>
                      <m:t>𝑛</m:t>
                    </m:r>
                    <m:d>
                      <m:dPr>
                        <m:ctrlPr>
                          <a:rPr lang="en-US" sz="1600" b="0" i="1" smtClean="0">
                            <a:solidFill>
                              <a:schemeClr val="tx1">
                                <a:lumMod val="50000"/>
                              </a:schemeClr>
                            </a:solidFill>
                            <a:latin typeface="Cambria Math" panose="02040503050406030204" pitchFamily="18" charset="0"/>
                          </a:rPr>
                        </m:ctrlPr>
                      </m:dPr>
                      <m:e>
                        <m:r>
                          <a:rPr lang="en-US" sz="1600" b="0" i="1" smtClean="0">
                            <a:solidFill>
                              <a:schemeClr val="tx1">
                                <a:lumMod val="50000"/>
                              </a:schemeClr>
                            </a:solidFill>
                            <a:latin typeface="Cambria Math" panose="02040503050406030204" pitchFamily="18" charset="0"/>
                          </a:rPr>
                          <m:t>0</m:t>
                        </m:r>
                      </m:e>
                    </m:d>
                    <m:r>
                      <a:rPr lang="en-US" sz="1600" b="0" i="1" smtClean="0">
                        <a:solidFill>
                          <a:schemeClr val="tx1">
                            <a:lumMod val="50000"/>
                          </a:schemeClr>
                        </a:solidFill>
                        <a:latin typeface="Cambria Math" panose="02040503050406030204" pitchFamily="18" charset="0"/>
                      </a:rPr>
                      <m:t>↑</m:t>
                    </m:r>
                  </m:oMath>
                </a14:m>
                <a:r>
                  <a:rPr lang="en-US" sz="1600" dirty="0">
                    <a:solidFill>
                      <a:schemeClr val="tx1">
                        <a:lumMod val="50000"/>
                      </a:schemeClr>
                    </a:solidFill>
                  </a:rPr>
                  <a:t> </a:t>
                </a:r>
                <a:r>
                  <a:rPr lang="en-US" sz="1600" dirty="0">
                    <a:solidFill>
                      <a:srgbClr val="FF0000"/>
                    </a:solidFill>
                  </a:rPr>
                  <a:t>(more initial ion motion)</a:t>
                </a:r>
                <a:r>
                  <a:rPr lang="en-US" sz="1600" dirty="0">
                    <a:solidFill>
                      <a:schemeClr val="tx1">
                        <a:lumMod val="50000"/>
                      </a:schemeClr>
                    </a:solidFill>
                  </a:rPr>
                  <a:t> or </a:t>
                </a:r>
                <a14:m>
                  <m:oMath xmlns:m="http://schemas.openxmlformats.org/officeDocument/2006/math">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𝛼</m:t>
                        </m:r>
                      </m:e>
                      <m:sub>
                        <m:r>
                          <a:rPr lang="en-US" sz="1600" b="0" i="1" smtClean="0">
                            <a:solidFill>
                              <a:schemeClr val="tx1">
                                <a:lumMod val="50000"/>
                              </a:schemeClr>
                            </a:solidFill>
                            <a:latin typeface="Cambria Math" panose="02040503050406030204" pitchFamily="18" charset="0"/>
                          </a:rPr>
                          <m:t>𝑚</m:t>
                        </m:r>
                      </m:sub>
                    </m:sSub>
                    <m:d>
                      <m:dPr>
                        <m:ctrlPr>
                          <a:rPr lang="en-US" sz="1600" b="0" i="1" smtClean="0">
                            <a:solidFill>
                              <a:schemeClr val="tx1">
                                <a:lumMod val="50000"/>
                              </a:schemeClr>
                            </a:solidFill>
                            <a:latin typeface="Cambria Math" panose="02040503050406030204" pitchFamily="18" charset="0"/>
                          </a:rPr>
                        </m:ctrlPr>
                      </m:dPr>
                      <m:e>
                        <m:r>
                          <a:rPr lang="en-US" sz="1600" b="0" i="1" smtClean="0">
                            <a:solidFill>
                              <a:schemeClr val="tx1">
                                <a:lumMod val="50000"/>
                              </a:schemeClr>
                            </a:solidFill>
                            <a:latin typeface="Cambria Math" panose="02040503050406030204" pitchFamily="18" charset="0"/>
                          </a:rPr>
                          <m:t>0</m:t>
                        </m:r>
                      </m:e>
                    </m:d>
                    <m:r>
                      <a:rPr lang="en-US" sz="1600" b="0" i="1" smtClean="0">
                        <a:solidFill>
                          <a:schemeClr val="tx1">
                            <a:lumMod val="50000"/>
                          </a:schemeClr>
                        </a:solidFill>
                        <a:latin typeface="Cambria Math" panose="02040503050406030204" pitchFamily="18" charset="0"/>
                      </a:rPr>
                      <m:t>↑</m:t>
                    </m:r>
                  </m:oMath>
                </a14:m>
                <a:r>
                  <a:rPr lang="en-US" sz="1600" dirty="0">
                    <a:solidFill>
                      <a:schemeClr val="tx1">
                        <a:lumMod val="50000"/>
                      </a:schemeClr>
                    </a:solidFill>
                  </a:rPr>
                  <a:t> </a:t>
                </a:r>
                <a:r>
                  <a:rPr lang="en-US" sz="1600" dirty="0">
                    <a:solidFill>
                      <a:srgbClr val="FF0000"/>
                    </a:solidFill>
                  </a:rPr>
                  <a:t>(ramp is less adiabatic)</a:t>
                </a:r>
                <a:r>
                  <a:rPr lang="en-US" sz="1600" dirty="0">
                    <a:solidFill>
                      <a:schemeClr val="tx1">
                        <a:lumMod val="50000"/>
                      </a:schemeClr>
                    </a:solidFill>
                  </a:rPr>
                  <a:t>. More challenging.</a:t>
                </a:r>
              </a:p>
              <a:p>
                <a:pPr marL="628650" lvl="1" indent="-285750">
                  <a:buFont typeface="Arial" panose="020B0604020202020204" pitchFamily="34" charset="0"/>
                  <a:buChar char="•"/>
                </a:pPr>
                <a:endParaRPr lang="en-US" sz="1800" dirty="0">
                  <a:solidFill>
                    <a:schemeClr val="tx1">
                      <a:lumMod val="50000"/>
                    </a:schemeClr>
                  </a:solidFill>
                </a:endParaRPr>
              </a:p>
            </p:txBody>
          </p:sp>
        </mc:Choice>
        <mc:Fallback xmlns="">
          <p:sp>
            <p:nvSpPr>
              <p:cNvPr id="17" name="TextBox 16">
                <a:extLst>
                  <a:ext uri="{FF2B5EF4-FFF2-40B4-BE49-F238E27FC236}">
                    <a16:creationId xmlns:a16="http://schemas.microsoft.com/office/drawing/2014/main" id="{F34DEF9C-430B-A74E-94E2-7FDC611A94E2}"/>
                  </a:ext>
                </a:extLst>
              </p:cNvPr>
              <p:cNvSpPr txBox="1">
                <a:spLocks noRot="1" noChangeAspect="1" noMove="1" noResize="1" noEditPoints="1" noAdjustHandles="1" noChangeArrowheads="1" noChangeShapeType="1" noTextEdit="1"/>
              </p:cNvSpPr>
              <p:nvPr/>
            </p:nvSpPr>
            <p:spPr>
              <a:xfrm>
                <a:off x="4104520" y="3035489"/>
                <a:ext cx="5039480" cy="2092881"/>
              </a:xfrm>
              <a:prstGeom prst="rect">
                <a:avLst/>
              </a:prstGeom>
              <a:blipFill>
                <a:blip r:embed="rId7"/>
                <a:stretch>
                  <a:fillRect l="-251" t="-602" r="-12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A255479-EE9C-FF48-A1BD-FDC5F1CF2C7A}"/>
                  </a:ext>
                </a:extLst>
              </p:cNvPr>
              <p:cNvSpPr txBox="1"/>
              <p:nvPr/>
            </p:nvSpPr>
            <p:spPr>
              <a:xfrm>
                <a:off x="3408437" y="2026996"/>
                <a:ext cx="1862996" cy="2654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chemeClr val="tx1">
                                  <a:lumMod val="50000"/>
                                </a:schemeClr>
                              </a:solidFill>
                              <a:latin typeface="Cambria Math" panose="02040503050406030204" pitchFamily="18" charset="0"/>
                            </a:rPr>
                          </m:ctrlPr>
                        </m:sSubPr>
                        <m:e>
                          <m:r>
                            <a:rPr lang="en-US" sz="1400" b="0" i="1" smtClean="0">
                              <a:solidFill>
                                <a:schemeClr val="tx1">
                                  <a:lumMod val="50000"/>
                                </a:schemeClr>
                              </a:solidFill>
                              <a:latin typeface="Cambria Math" panose="02040503050406030204" pitchFamily="18" charset="0"/>
                            </a:rPr>
                            <m:t>𝛽</m:t>
                          </m:r>
                        </m:e>
                        <m:sub>
                          <m:r>
                            <a:rPr lang="en-US" sz="1400" b="0" i="1" smtClean="0">
                              <a:solidFill>
                                <a:schemeClr val="tx1">
                                  <a:lumMod val="50000"/>
                                </a:schemeClr>
                              </a:solidFill>
                              <a:latin typeface="Cambria Math" panose="02040503050406030204" pitchFamily="18" charset="0"/>
                            </a:rPr>
                            <m:t>𝑚</m:t>
                          </m:r>
                          <m:r>
                            <a:rPr lang="en-US" sz="1400" b="0" i="1" smtClean="0">
                              <a:solidFill>
                                <a:schemeClr val="tx1">
                                  <a:lumMod val="50000"/>
                                </a:schemeClr>
                              </a:solidFill>
                              <a:latin typeface="Cambria Math" panose="02040503050406030204" pitchFamily="18" charset="0"/>
                            </a:rPr>
                            <m:t>0</m:t>
                          </m:r>
                        </m:sub>
                      </m:sSub>
                      <m:r>
                        <a:rPr lang="en-US" sz="1400" b="0" i="1" smtClean="0">
                          <a:solidFill>
                            <a:schemeClr val="tx1">
                              <a:lumMod val="50000"/>
                            </a:schemeClr>
                          </a:solidFill>
                          <a:latin typeface="Cambria Math" panose="02040503050406030204" pitchFamily="18" charset="0"/>
                        </a:rPr>
                        <m:t>=</m:t>
                      </m:r>
                      <m:rad>
                        <m:radPr>
                          <m:degHide m:val="on"/>
                          <m:ctrlPr>
                            <a:rPr lang="en-US" sz="1400" b="0" i="1" smtClean="0">
                              <a:solidFill>
                                <a:schemeClr val="tx1">
                                  <a:lumMod val="50000"/>
                                </a:schemeClr>
                              </a:solidFill>
                              <a:latin typeface="Cambria Math" panose="02040503050406030204" pitchFamily="18" charset="0"/>
                            </a:rPr>
                          </m:ctrlPr>
                        </m:radPr>
                        <m:deg/>
                        <m:e>
                          <m:r>
                            <a:rPr lang="en-US" sz="1400" b="0" i="1" smtClean="0">
                              <a:solidFill>
                                <a:schemeClr val="tx1">
                                  <a:lumMod val="50000"/>
                                </a:schemeClr>
                              </a:solidFill>
                              <a:latin typeface="Cambria Math" panose="02040503050406030204" pitchFamily="18" charset="0"/>
                            </a:rPr>
                            <m:t>2</m:t>
                          </m:r>
                          <m:acc>
                            <m:accPr>
                              <m:chr m:val="̅"/>
                              <m:ctrlPr>
                                <a:rPr lang="en-US" sz="1400" b="0" i="1" smtClean="0">
                                  <a:solidFill>
                                    <a:schemeClr val="tx1">
                                      <a:lumMod val="50000"/>
                                    </a:schemeClr>
                                  </a:solidFill>
                                  <a:latin typeface="Cambria Math" panose="02040503050406030204" pitchFamily="18" charset="0"/>
                                </a:rPr>
                              </m:ctrlPr>
                            </m:accPr>
                            <m:e>
                              <m:r>
                                <a:rPr lang="en-US" sz="1400" b="0" i="1" smtClean="0">
                                  <a:solidFill>
                                    <a:schemeClr val="tx1">
                                      <a:lumMod val="50000"/>
                                    </a:schemeClr>
                                  </a:solidFill>
                                  <a:latin typeface="Cambria Math" panose="02040503050406030204" pitchFamily="18" charset="0"/>
                                </a:rPr>
                                <m:t>𝛾</m:t>
                              </m:r>
                            </m:e>
                          </m:acc>
                        </m:e>
                      </m:rad>
                      <m:r>
                        <a:rPr lang="en-US" sz="1400" b="0" i="1" smtClean="0">
                          <a:solidFill>
                            <a:schemeClr val="tx1">
                              <a:lumMod val="50000"/>
                            </a:schemeClr>
                          </a:solidFill>
                          <a:latin typeface="Cambria Math" panose="02040503050406030204" pitchFamily="18" charset="0"/>
                        </a:rPr>
                        <m:t>𝑐</m:t>
                      </m:r>
                      <m:r>
                        <a:rPr lang="en-US" sz="1400" b="0" i="1" smtClean="0">
                          <a:solidFill>
                            <a:schemeClr val="tx1">
                              <a:lumMod val="50000"/>
                            </a:schemeClr>
                          </a:solidFill>
                          <a:latin typeface="Cambria Math" panose="02040503050406030204" pitchFamily="18" charset="0"/>
                        </a:rPr>
                        <m:t>/</m:t>
                      </m:r>
                      <m:sSub>
                        <m:sSubPr>
                          <m:ctrlPr>
                            <a:rPr lang="en-US" sz="1400" b="0" i="1" smtClean="0">
                              <a:solidFill>
                                <a:schemeClr val="tx1">
                                  <a:lumMod val="50000"/>
                                </a:schemeClr>
                              </a:solidFill>
                              <a:latin typeface="Cambria Math" panose="02040503050406030204" pitchFamily="18" charset="0"/>
                            </a:rPr>
                          </m:ctrlPr>
                        </m:sSubPr>
                        <m:e>
                          <m:r>
                            <a:rPr lang="en-US" sz="1400" b="0" i="1" smtClean="0">
                              <a:solidFill>
                                <a:schemeClr val="tx1">
                                  <a:lumMod val="50000"/>
                                </a:schemeClr>
                              </a:solidFill>
                              <a:latin typeface="Cambria Math" panose="02040503050406030204" pitchFamily="18" charset="0"/>
                            </a:rPr>
                            <m:t>𝜔</m:t>
                          </m:r>
                        </m:e>
                        <m:sub>
                          <m:r>
                            <a:rPr lang="en-US" sz="1400" b="0" i="1" smtClean="0">
                              <a:solidFill>
                                <a:schemeClr val="tx1">
                                  <a:lumMod val="50000"/>
                                </a:schemeClr>
                              </a:solidFill>
                              <a:latin typeface="Cambria Math" panose="02040503050406030204" pitchFamily="18" charset="0"/>
                            </a:rPr>
                            <m:t>𝑝</m:t>
                          </m:r>
                          <m:r>
                            <a:rPr lang="en-US" sz="1400" b="0" i="1" smtClean="0">
                              <a:solidFill>
                                <a:schemeClr val="tx1">
                                  <a:lumMod val="50000"/>
                                </a:schemeClr>
                              </a:solidFill>
                              <a:latin typeface="Cambria Math" panose="02040503050406030204" pitchFamily="18" charset="0"/>
                            </a:rPr>
                            <m:t>0</m:t>
                          </m:r>
                        </m:sub>
                      </m:sSub>
                    </m:oMath>
                  </m:oMathPara>
                </a14:m>
                <a:endParaRPr lang="en-US" sz="1400" dirty="0">
                  <a:solidFill>
                    <a:schemeClr val="tx1">
                      <a:lumMod val="50000"/>
                    </a:schemeClr>
                  </a:solidFill>
                </a:endParaRPr>
              </a:p>
            </p:txBody>
          </p:sp>
        </mc:Choice>
        <mc:Fallback xmlns="">
          <p:sp>
            <p:nvSpPr>
              <p:cNvPr id="18" name="TextBox 17">
                <a:extLst>
                  <a:ext uri="{FF2B5EF4-FFF2-40B4-BE49-F238E27FC236}">
                    <a16:creationId xmlns:a16="http://schemas.microsoft.com/office/drawing/2014/main" id="{7A255479-EE9C-FF48-A1BD-FDC5F1CF2C7A}"/>
                  </a:ext>
                </a:extLst>
              </p:cNvPr>
              <p:cNvSpPr txBox="1">
                <a:spLocks noRot="1" noChangeAspect="1" noMove="1" noResize="1" noEditPoints="1" noAdjustHandles="1" noChangeArrowheads="1" noChangeShapeType="1" noTextEdit="1"/>
              </p:cNvSpPr>
              <p:nvPr/>
            </p:nvSpPr>
            <p:spPr>
              <a:xfrm>
                <a:off x="3408437" y="2026996"/>
                <a:ext cx="1862996" cy="265457"/>
              </a:xfrm>
              <a:prstGeom prst="rect">
                <a:avLst/>
              </a:prstGeom>
              <a:blipFill>
                <a:blip r:embed="rId8"/>
                <a:stretch>
                  <a:fillRect b="-18182"/>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CC932FEB-369A-B841-8120-EA11C50761FC}"/>
              </a:ext>
            </a:extLst>
          </p:cNvPr>
          <p:cNvPicPr>
            <a:picLocks noChangeAspect="1"/>
          </p:cNvPicPr>
          <p:nvPr/>
        </p:nvPicPr>
        <p:blipFill>
          <a:blip r:embed="rId9"/>
          <a:stretch>
            <a:fillRect/>
          </a:stretch>
        </p:blipFill>
        <p:spPr>
          <a:xfrm>
            <a:off x="5771561" y="1975143"/>
            <a:ext cx="1532579" cy="41797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E62CAC-A9BF-1F40-BF80-25111151D746}"/>
                  </a:ext>
                </a:extLst>
              </p:cNvPr>
              <p:cNvSpPr txBox="1"/>
              <p:nvPr/>
            </p:nvSpPr>
            <p:spPr>
              <a:xfrm>
                <a:off x="73746" y="3590118"/>
                <a:ext cx="4006798" cy="11780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solidFill>
                                <a:schemeClr val="tx1">
                                  <a:lumMod val="50000"/>
                                </a:schemeClr>
                              </a:solidFill>
                              <a:latin typeface="Cambria Math" panose="02040503050406030204" pitchFamily="18" charset="0"/>
                            </a:rPr>
                          </m:ctrlPr>
                        </m:fPr>
                        <m:num>
                          <m:r>
                            <a:rPr lang="en-US" sz="2400" b="0" i="1" smtClean="0">
                              <a:solidFill>
                                <a:srgbClr val="FF0000"/>
                              </a:solidFill>
                              <a:latin typeface="Cambria Math" panose="02040503050406030204" pitchFamily="18" charset="0"/>
                            </a:rPr>
                            <m:t>𝑛</m:t>
                          </m:r>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0</m:t>
                              </m:r>
                            </m:e>
                          </m:d>
                        </m:num>
                        <m:den>
                          <m:sSub>
                            <m:sSubPr>
                              <m:ctrlPr>
                                <a:rPr lang="en-US" sz="2400" b="0" i="1" smtClean="0">
                                  <a:solidFill>
                                    <a:schemeClr val="tx1">
                                      <a:lumMod val="50000"/>
                                    </a:schemeClr>
                                  </a:solidFill>
                                  <a:latin typeface="Cambria Math" panose="02040503050406030204" pitchFamily="18" charset="0"/>
                                </a:rPr>
                              </m:ctrlPr>
                            </m:sSubPr>
                            <m:e>
                              <m:r>
                                <a:rPr lang="en-US" sz="2400" b="0" i="1" smtClean="0">
                                  <a:solidFill>
                                    <a:schemeClr val="tx1">
                                      <a:lumMod val="50000"/>
                                    </a:schemeClr>
                                  </a:solidFill>
                                  <a:latin typeface="Cambria Math" panose="02040503050406030204" pitchFamily="18" charset="0"/>
                                </a:rPr>
                                <m:t>𝑛</m:t>
                              </m:r>
                            </m:e>
                            <m:sub>
                              <m:r>
                                <a:rPr lang="en-US" sz="2400" b="0" i="1" smtClean="0">
                                  <a:solidFill>
                                    <a:schemeClr val="tx1">
                                      <a:lumMod val="50000"/>
                                    </a:schemeClr>
                                  </a:solidFill>
                                  <a:latin typeface="Cambria Math" panose="02040503050406030204" pitchFamily="18" charset="0"/>
                                </a:rPr>
                                <m:t>0</m:t>
                              </m:r>
                            </m:sub>
                          </m:sSub>
                        </m:den>
                      </m:f>
                      <m:r>
                        <a:rPr lang="en-US" sz="2400" b="0" i="1" smtClean="0">
                          <a:solidFill>
                            <a:schemeClr val="tx1">
                              <a:lumMod val="50000"/>
                            </a:schemeClr>
                          </a:solidFill>
                          <a:latin typeface="Cambria Math" panose="02040503050406030204" pitchFamily="18" charset="0"/>
                        </a:rPr>
                        <m:t>=</m:t>
                      </m:r>
                      <m:f>
                        <m:fPr>
                          <m:ctrlPr>
                            <a:rPr lang="en-US" sz="2400" b="0" i="1" smtClean="0">
                              <a:solidFill>
                                <a:schemeClr val="tx1">
                                  <a:lumMod val="50000"/>
                                </a:schemeClr>
                              </a:solidFill>
                              <a:latin typeface="Cambria Math" panose="02040503050406030204" pitchFamily="18" charset="0"/>
                            </a:rPr>
                          </m:ctrlPr>
                        </m:fPr>
                        <m:num>
                          <m:r>
                            <a:rPr lang="en-US" sz="2400" b="0" i="1" smtClean="0">
                              <a:solidFill>
                                <a:schemeClr val="tx1">
                                  <a:lumMod val="50000"/>
                                </a:schemeClr>
                              </a:solidFill>
                              <a:latin typeface="Cambria Math" panose="02040503050406030204" pitchFamily="18" charset="0"/>
                            </a:rPr>
                            <m:t>1</m:t>
                          </m:r>
                        </m:num>
                        <m:den>
                          <m:sSup>
                            <m:sSupPr>
                              <m:ctrlPr>
                                <a:rPr lang="en-US" sz="2400" b="0" i="1" smtClean="0">
                                  <a:solidFill>
                                    <a:schemeClr val="tx1">
                                      <a:lumMod val="50000"/>
                                    </a:schemeClr>
                                  </a:solidFill>
                                  <a:latin typeface="Cambria Math" panose="02040503050406030204" pitchFamily="18" charset="0"/>
                                </a:rPr>
                              </m:ctrlPr>
                            </m:sSupPr>
                            <m:e>
                              <m:d>
                                <m:dPr>
                                  <m:ctrlPr>
                                    <a:rPr lang="en-US" sz="2400" b="0" i="1" smtClean="0">
                                      <a:solidFill>
                                        <a:schemeClr val="tx1">
                                          <a:lumMod val="50000"/>
                                        </a:schemeClr>
                                      </a:solidFill>
                                      <a:latin typeface="Cambria Math" panose="02040503050406030204" pitchFamily="18" charset="0"/>
                                    </a:rPr>
                                  </m:ctrlPr>
                                </m:dPr>
                                <m:e>
                                  <m:r>
                                    <a:rPr lang="en-US" sz="2400" b="0" i="1" smtClean="0">
                                      <a:solidFill>
                                        <a:schemeClr val="tx1">
                                          <a:lumMod val="50000"/>
                                        </a:schemeClr>
                                      </a:solidFill>
                                      <a:latin typeface="Cambria Math" panose="02040503050406030204" pitchFamily="18" charset="0"/>
                                    </a:rPr>
                                    <m:t>1+</m:t>
                                  </m:r>
                                  <m:f>
                                    <m:fPr>
                                      <m:ctrlPr>
                                        <a:rPr lang="en-US" sz="2400" b="0" i="1" smtClean="0">
                                          <a:solidFill>
                                            <a:schemeClr val="tx1">
                                              <a:lumMod val="50000"/>
                                            </a:schemeClr>
                                          </a:solidFill>
                                          <a:latin typeface="Cambria Math" panose="02040503050406030204" pitchFamily="18" charset="0"/>
                                        </a:rPr>
                                      </m:ctrlPr>
                                    </m:fPr>
                                    <m:num>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𝛼</m:t>
                                          </m:r>
                                        </m:e>
                                        <m:sub>
                                          <m:r>
                                            <a:rPr lang="en-US" sz="2400" b="0" i="1" smtClean="0">
                                              <a:solidFill>
                                                <a:srgbClr val="FF0000"/>
                                              </a:solidFill>
                                              <a:latin typeface="Cambria Math" panose="02040503050406030204" pitchFamily="18" charset="0"/>
                                            </a:rPr>
                                            <m:t>𝑚</m:t>
                                          </m:r>
                                        </m:sub>
                                      </m:sSub>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0</m:t>
                                          </m:r>
                                        </m:e>
                                      </m:d>
                                    </m:num>
                                    <m:den>
                                      <m:sSub>
                                        <m:sSubPr>
                                          <m:ctrlPr>
                                            <a:rPr lang="en-US" sz="2400" b="0" i="1" smtClean="0">
                                              <a:solidFill>
                                                <a:schemeClr val="tx1">
                                                  <a:lumMod val="50000"/>
                                                </a:schemeClr>
                                              </a:solidFill>
                                              <a:latin typeface="Cambria Math" panose="02040503050406030204" pitchFamily="18" charset="0"/>
                                            </a:rPr>
                                          </m:ctrlPr>
                                        </m:sSubPr>
                                        <m:e>
                                          <m:r>
                                            <a:rPr lang="en-US" sz="2400" b="0" i="1" smtClean="0">
                                              <a:solidFill>
                                                <a:schemeClr val="tx1">
                                                  <a:lumMod val="50000"/>
                                                </a:schemeClr>
                                              </a:solidFill>
                                              <a:latin typeface="Cambria Math" panose="02040503050406030204" pitchFamily="18" charset="0"/>
                                            </a:rPr>
                                            <m:t>𝛽</m:t>
                                          </m:r>
                                        </m:e>
                                        <m:sub>
                                          <m:r>
                                            <a:rPr lang="en-US" sz="2400" b="0" i="1" smtClean="0">
                                              <a:solidFill>
                                                <a:schemeClr val="tx1">
                                                  <a:lumMod val="50000"/>
                                                </a:schemeClr>
                                              </a:solidFill>
                                              <a:latin typeface="Cambria Math" panose="02040503050406030204" pitchFamily="18" charset="0"/>
                                            </a:rPr>
                                            <m:t>𝑚</m:t>
                                          </m:r>
                                          <m:r>
                                            <a:rPr lang="en-US" sz="2400" b="0" i="1" smtClean="0">
                                              <a:solidFill>
                                                <a:schemeClr val="tx1">
                                                  <a:lumMod val="50000"/>
                                                </a:schemeClr>
                                              </a:solidFill>
                                              <a:latin typeface="Cambria Math" panose="02040503050406030204" pitchFamily="18" charset="0"/>
                                            </a:rPr>
                                            <m:t>0</m:t>
                                          </m:r>
                                        </m:sub>
                                      </m:sSub>
                                    </m:den>
                                  </m:f>
                                  <m:r>
                                    <a:rPr lang="en-US" sz="2400" b="0" i="1" smtClean="0">
                                      <a:solidFill>
                                        <a:srgbClr val="FF0000"/>
                                      </a:solidFill>
                                      <a:latin typeface="Cambria Math" panose="02040503050406030204" pitchFamily="18" charset="0"/>
                                    </a:rPr>
                                    <m:t>𝐿</m:t>
                                  </m:r>
                                </m:e>
                              </m:d>
                            </m:e>
                            <m:sup>
                              <m:r>
                                <a:rPr lang="en-US" sz="2400" b="0" i="1" smtClean="0">
                                  <a:solidFill>
                                    <a:schemeClr val="tx1">
                                      <a:lumMod val="50000"/>
                                    </a:schemeClr>
                                  </a:solidFill>
                                  <a:latin typeface="Cambria Math" panose="02040503050406030204" pitchFamily="18" charset="0"/>
                                </a:rPr>
                                <m:t>2</m:t>
                              </m:r>
                            </m:sup>
                          </m:sSup>
                          <m:r>
                            <a:rPr lang="en-US" sz="2400" b="0" i="1" smtClean="0">
                              <a:solidFill>
                                <a:schemeClr val="tx1">
                                  <a:lumMod val="50000"/>
                                </a:schemeClr>
                              </a:solidFill>
                              <a:latin typeface="Cambria Math" panose="02040503050406030204" pitchFamily="18" charset="0"/>
                            </a:rPr>
                            <m:t> </m:t>
                          </m:r>
                        </m:den>
                      </m:f>
                    </m:oMath>
                  </m:oMathPara>
                </a14:m>
                <a:endParaRPr lang="en-US" sz="2400" dirty="0"/>
              </a:p>
            </p:txBody>
          </p:sp>
        </mc:Choice>
        <mc:Fallback xmlns="">
          <p:sp>
            <p:nvSpPr>
              <p:cNvPr id="3" name="TextBox 2">
                <a:extLst>
                  <a:ext uri="{FF2B5EF4-FFF2-40B4-BE49-F238E27FC236}">
                    <a16:creationId xmlns:a16="http://schemas.microsoft.com/office/drawing/2014/main" id="{DFE62CAC-A9BF-1F40-BF80-25111151D746}"/>
                  </a:ext>
                </a:extLst>
              </p:cNvPr>
              <p:cNvSpPr txBox="1">
                <a:spLocks noRot="1" noChangeAspect="1" noMove="1" noResize="1" noEditPoints="1" noAdjustHandles="1" noChangeArrowheads="1" noChangeShapeType="1" noTextEdit="1"/>
              </p:cNvSpPr>
              <p:nvPr/>
            </p:nvSpPr>
            <p:spPr>
              <a:xfrm>
                <a:off x="73746" y="3590118"/>
                <a:ext cx="4006798" cy="1178079"/>
              </a:xfrm>
              <a:prstGeom prst="rect">
                <a:avLst/>
              </a:prstGeom>
              <a:blipFill>
                <a:blip r:embed="rId10"/>
                <a:stretch>
                  <a:fillRect b="-10753"/>
                </a:stretch>
              </a:blipFill>
            </p:spPr>
            <p:txBody>
              <a:bodyPr/>
              <a:lstStyle/>
              <a:p>
                <a:r>
                  <a:rPr lang="en-US">
                    <a:noFill/>
                  </a:rPr>
                  <a:t> </a:t>
                </a:r>
              </a:p>
            </p:txBody>
          </p:sp>
        </mc:Fallback>
      </mc:AlternateContent>
    </p:spTree>
    <p:extLst>
      <p:ext uri="{BB962C8B-B14F-4D97-AF65-F5344CB8AC3E}">
        <p14:creationId xmlns:p14="http://schemas.microsoft.com/office/powerpoint/2010/main" val="310627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dissolv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dissolve">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dissolv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dissolve">
                                      <p:cBhvr>
                                        <p:cTn id="35"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DF97-EF2B-974F-9AB3-C16C75ABEE3E}"/>
              </a:ext>
            </a:extLst>
          </p:cNvPr>
          <p:cNvSpPr>
            <a:spLocks noGrp="1"/>
          </p:cNvSpPr>
          <p:nvPr>
            <p:ph type="title"/>
          </p:nvPr>
        </p:nvSpPr>
        <p:spPr/>
        <p:txBody>
          <a:bodyPr/>
          <a:lstStyle/>
          <a:p>
            <a:r>
              <a:rPr lang="en-US" dirty="0"/>
              <a:t>Higher energy simulation</a:t>
            </a:r>
          </a:p>
        </p:txBody>
      </p:sp>
      <p:sp>
        <p:nvSpPr>
          <p:cNvPr id="4" name="Date Placeholder 3">
            <a:extLst>
              <a:ext uri="{FF2B5EF4-FFF2-40B4-BE49-F238E27FC236}">
                <a16:creationId xmlns:a16="http://schemas.microsoft.com/office/drawing/2014/main" id="{EF19EBE8-6946-4F43-A3E1-816DE7BC9418}"/>
              </a:ext>
            </a:extLst>
          </p:cNvPr>
          <p:cNvSpPr>
            <a:spLocks noGrp="1"/>
          </p:cNvSpPr>
          <p:nvPr>
            <p:ph type="dt" sz="half" idx="10"/>
          </p:nvPr>
        </p:nvSpPr>
        <p:spPr/>
        <p:txBody>
          <a:bodyPr/>
          <a:lstStyle/>
          <a:p>
            <a:fld id="{35CBEB90-3334-FB45-BA71-99E262FBF937}" type="datetime1">
              <a:rPr lang="en-US" smtClean="0"/>
              <a:t>11/10/22</a:t>
            </a:fld>
            <a:endParaRPr lang="en-US"/>
          </a:p>
        </p:txBody>
      </p:sp>
      <p:sp>
        <p:nvSpPr>
          <p:cNvPr id="5" name="Footer Placeholder 4">
            <a:extLst>
              <a:ext uri="{FF2B5EF4-FFF2-40B4-BE49-F238E27FC236}">
                <a16:creationId xmlns:a16="http://schemas.microsoft.com/office/drawing/2014/main" id="{1D121DDD-B28E-744C-A124-C5B984D63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7E3EB-9B68-104A-BCA9-8AAD58CA298A}"/>
              </a:ext>
            </a:extLst>
          </p:cNvPr>
          <p:cNvSpPr>
            <a:spLocks noGrp="1"/>
          </p:cNvSpPr>
          <p:nvPr>
            <p:ph type="sldNum" sz="quarter" idx="12"/>
          </p:nvPr>
        </p:nvSpPr>
        <p:spPr/>
        <p:txBody>
          <a:bodyPr/>
          <a:lstStyle/>
          <a:p>
            <a:fld id="{45D649C2-2673-8540-B3AE-80925E79894A}" type="slidenum">
              <a:rPr lang="en-US" smtClean="0"/>
              <a:t>13</a:t>
            </a:fld>
            <a:endParaRPr lang="en-US"/>
          </a:p>
        </p:txBody>
      </p:sp>
      <p:pic>
        <p:nvPicPr>
          <p:cNvPr id="7" name="Picture 6">
            <a:extLst>
              <a:ext uri="{FF2B5EF4-FFF2-40B4-BE49-F238E27FC236}">
                <a16:creationId xmlns:a16="http://schemas.microsoft.com/office/drawing/2014/main" id="{945ECBB5-CFCD-6647-8F9E-1D76B0835D6A}"/>
              </a:ext>
            </a:extLst>
          </p:cNvPr>
          <p:cNvPicPr>
            <a:picLocks noChangeAspect="1"/>
          </p:cNvPicPr>
          <p:nvPr/>
        </p:nvPicPr>
        <p:blipFill>
          <a:blip r:embed="rId2"/>
          <a:stretch>
            <a:fillRect/>
          </a:stretch>
        </p:blipFill>
        <p:spPr>
          <a:xfrm>
            <a:off x="2562454" y="1024892"/>
            <a:ext cx="6507800" cy="3807692"/>
          </a:xfrm>
          <a:prstGeom prst="rect">
            <a:avLst/>
          </a:prstGeom>
        </p:spPr>
      </p:pic>
      <p:pic>
        <p:nvPicPr>
          <p:cNvPr id="8" name="Picture 7">
            <a:extLst>
              <a:ext uri="{FF2B5EF4-FFF2-40B4-BE49-F238E27FC236}">
                <a16:creationId xmlns:a16="http://schemas.microsoft.com/office/drawing/2014/main" id="{ABA92B19-B72F-E741-AE5B-90530746E02E}"/>
              </a:ext>
            </a:extLst>
          </p:cNvPr>
          <p:cNvPicPr>
            <a:picLocks noChangeAspect="1"/>
          </p:cNvPicPr>
          <p:nvPr/>
        </p:nvPicPr>
        <p:blipFill>
          <a:blip r:embed="rId3"/>
          <a:stretch>
            <a:fillRect/>
          </a:stretch>
        </p:blipFill>
        <p:spPr>
          <a:xfrm>
            <a:off x="0" y="1024892"/>
            <a:ext cx="6389850" cy="3614460"/>
          </a:xfrm>
          <a:prstGeom prst="rect">
            <a:avLst/>
          </a:prstGeom>
        </p:spPr>
      </p:pic>
      <p:sp>
        <p:nvSpPr>
          <p:cNvPr id="9" name="Oval 8">
            <a:extLst>
              <a:ext uri="{FF2B5EF4-FFF2-40B4-BE49-F238E27FC236}">
                <a16:creationId xmlns:a16="http://schemas.microsoft.com/office/drawing/2014/main" id="{F76CC771-8A99-BE46-977D-12DD5EF972BB}"/>
              </a:ext>
            </a:extLst>
          </p:cNvPr>
          <p:cNvSpPr/>
          <p:nvPr/>
        </p:nvSpPr>
        <p:spPr>
          <a:xfrm>
            <a:off x="4179402" y="2488412"/>
            <a:ext cx="465706" cy="343710"/>
          </a:xfrm>
          <a:prstGeom prst="ellipse">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4755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B0C5F-E272-774A-97E3-F1824A8101F7}"/>
              </a:ext>
            </a:extLst>
          </p:cNvPr>
          <p:cNvSpPr>
            <a:spLocks noGrp="1"/>
          </p:cNvSpPr>
          <p:nvPr>
            <p:ph type="title"/>
          </p:nvPr>
        </p:nvSpPr>
        <p:spPr/>
        <p:txBody>
          <a:bodyPr/>
          <a:lstStyle/>
          <a:p>
            <a:r>
              <a:rPr lang="en-US" dirty="0"/>
              <a:t>100GeV witness beam simulation</a:t>
            </a:r>
          </a:p>
        </p:txBody>
      </p:sp>
      <p:sp>
        <p:nvSpPr>
          <p:cNvPr id="4" name="Date Placeholder 3">
            <a:extLst>
              <a:ext uri="{FF2B5EF4-FFF2-40B4-BE49-F238E27FC236}">
                <a16:creationId xmlns:a16="http://schemas.microsoft.com/office/drawing/2014/main" id="{D9B53A01-980A-AB4C-B984-ADF55D76C783}"/>
              </a:ext>
            </a:extLst>
          </p:cNvPr>
          <p:cNvSpPr>
            <a:spLocks noGrp="1"/>
          </p:cNvSpPr>
          <p:nvPr>
            <p:ph type="dt" sz="half" idx="10"/>
          </p:nvPr>
        </p:nvSpPr>
        <p:spPr/>
        <p:txBody>
          <a:bodyPr/>
          <a:lstStyle/>
          <a:p>
            <a:fld id="{E674E30B-DF5C-D544-89F1-FDE7C62B2AEA}" type="datetime1">
              <a:rPr lang="en-US" smtClean="0"/>
              <a:t>11/10/22</a:t>
            </a:fld>
            <a:endParaRPr lang="en-US"/>
          </a:p>
        </p:txBody>
      </p:sp>
      <p:sp>
        <p:nvSpPr>
          <p:cNvPr id="5" name="Footer Placeholder 4">
            <a:extLst>
              <a:ext uri="{FF2B5EF4-FFF2-40B4-BE49-F238E27FC236}">
                <a16:creationId xmlns:a16="http://schemas.microsoft.com/office/drawing/2014/main" id="{B79675D2-D84E-D641-BE09-62A7BFA8F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BC5C9-ACFB-B844-B6FB-3FE89B48595C}"/>
              </a:ext>
            </a:extLst>
          </p:cNvPr>
          <p:cNvSpPr>
            <a:spLocks noGrp="1"/>
          </p:cNvSpPr>
          <p:nvPr>
            <p:ph type="sldNum" sz="quarter" idx="12"/>
          </p:nvPr>
        </p:nvSpPr>
        <p:spPr/>
        <p:txBody>
          <a:bodyPr/>
          <a:lstStyle/>
          <a:p>
            <a:fld id="{45D649C2-2673-8540-B3AE-80925E79894A}" type="slidenum">
              <a:rPr lang="en-US" smtClean="0"/>
              <a:t>14</a:t>
            </a:fld>
            <a:endParaRPr lang="en-US"/>
          </a:p>
        </p:txBody>
      </p:sp>
      <p:pic>
        <p:nvPicPr>
          <p:cNvPr id="8" name="Picture 7">
            <a:extLst>
              <a:ext uri="{FF2B5EF4-FFF2-40B4-BE49-F238E27FC236}">
                <a16:creationId xmlns:a16="http://schemas.microsoft.com/office/drawing/2014/main" id="{1C457FD6-BF8B-AD44-A718-7128A94F1C9A}"/>
              </a:ext>
            </a:extLst>
          </p:cNvPr>
          <p:cNvPicPr>
            <a:picLocks noChangeAspect="1"/>
          </p:cNvPicPr>
          <p:nvPr/>
        </p:nvPicPr>
        <p:blipFill>
          <a:blip r:embed="rId2"/>
          <a:stretch>
            <a:fillRect/>
          </a:stretch>
        </p:blipFill>
        <p:spPr>
          <a:xfrm>
            <a:off x="116104" y="947549"/>
            <a:ext cx="5995582" cy="2014299"/>
          </a:xfrm>
          <a:prstGeom prst="rect">
            <a:avLst/>
          </a:prstGeom>
        </p:spPr>
      </p:pic>
      <p:sp>
        <p:nvSpPr>
          <p:cNvPr id="10" name="TextBox 9">
            <a:extLst>
              <a:ext uri="{FF2B5EF4-FFF2-40B4-BE49-F238E27FC236}">
                <a16:creationId xmlns:a16="http://schemas.microsoft.com/office/drawing/2014/main" id="{565FAE8A-578C-BE4D-B32E-820F1A19A1C3}"/>
              </a:ext>
            </a:extLst>
          </p:cNvPr>
          <p:cNvSpPr txBox="1"/>
          <p:nvPr/>
        </p:nvSpPr>
        <p:spPr>
          <a:xfrm>
            <a:off x="4526279" y="2935369"/>
            <a:ext cx="4663521" cy="300082"/>
          </a:xfrm>
          <a:prstGeom prst="rect">
            <a:avLst/>
          </a:prstGeom>
          <a:noFill/>
          <a:ln>
            <a:noFill/>
          </a:ln>
        </p:spPr>
        <p:txBody>
          <a:bodyPr wrap="none" rtlCol="0">
            <a:spAutoFit/>
          </a:bodyPr>
          <a:lstStyle/>
          <a:p>
            <a:r>
              <a:rPr lang="en-US" dirty="0">
                <a:solidFill>
                  <a:srgbClr val="FF0000"/>
                </a:solidFill>
              </a:rPr>
              <a:t>80% emittance growth if match to uniform plasma directly </a:t>
            </a:r>
          </a:p>
        </p:txBody>
      </p:sp>
      <p:pic>
        <p:nvPicPr>
          <p:cNvPr id="11" name="Picture 10">
            <a:extLst>
              <a:ext uri="{FF2B5EF4-FFF2-40B4-BE49-F238E27FC236}">
                <a16:creationId xmlns:a16="http://schemas.microsoft.com/office/drawing/2014/main" id="{69379455-DF88-F342-920F-0735E86A007C}"/>
              </a:ext>
            </a:extLst>
          </p:cNvPr>
          <p:cNvPicPr>
            <a:picLocks noChangeAspect="1"/>
          </p:cNvPicPr>
          <p:nvPr/>
        </p:nvPicPr>
        <p:blipFill>
          <a:blip r:embed="rId3"/>
          <a:stretch>
            <a:fillRect/>
          </a:stretch>
        </p:blipFill>
        <p:spPr>
          <a:xfrm>
            <a:off x="201483" y="3314532"/>
            <a:ext cx="5274284" cy="1815061"/>
          </a:xfrm>
          <a:prstGeom prst="rect">
            <a:avLst/>
          </a:prstGeom>
        </p:spPr>
      </p:pic>
      <p:pic>
        <p:nvPicPr>
          <p:cNvPr id="13" name="Picture 12">
            <a:extLst>
              <a:ext uri="{FF2B5EF4-FFF2-40B4-BE49-F238E27FC236}">
                <a16:creationId xmlns:a16="http://schemas.microsoft.com/office/drawing/2014/main" id="{9619C463-E96A-4748-A75D-62A10E4BC24D}"/>
              </a:ext>
            </a:extLst>
          </p:cNvPr>
          <p:cNvPicPr>
            <a:picLocks noChangeAspect="1"/>
          </p:cNvPicPr>
          <p:nvPr/>
        </p:nvPicPr>
        <p:blipFill>
          <a:blip r:embed="rId4"/>
          <a:stretch>
            <a:fillRect/>
          </a:stretch>
        </p:blipFill>
        <p:spPr>
          <a:xfrm>
            <a:off x="5698980" y="3356298"/>
            <a:ext cx="2713499" cy="1773295"/>
          </a:xfrm>
          <a:prstGeom prst="rect">
            <a:avLst/>
          </a:prstGeom>
        </p:spPr>
      </p:pic>
    </p:spTree>
    <p:extLst>
      <p:ext uri="{BB962C8B-B14F-4D97-AF65-F5344CB8AC3E}">
        <p14:creationId xmlns:p14="http://schemas.microsoft.com/office/powerpoint/2010/main" val="26566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A6A4BAD-A61B-3548-9864-DE1BE3724899}"/>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494EA080-C972-0140-89A0-7D3586F631F0}"/>
              </a:ext>
            </a:extLst>
          </p:cNvPr>
          <p:cNvSpPr>
            <a:spLocks noGrp="1"/>
          </p:cNvSpPr>
          <p:nvPr>
            <p:ph type="sldNum" sz="quarter" idx="19"/>
          </p:nvPr>
        </p:nvSpPr>
        <p:spPr/>
        <p:txBody>
          <a:bodyPr/>
          <a:lstStyle/>
          <a:p>
            <a:fld id="{B6238B5B-F19C-E947-A0BC-87BD7983F871}" type="slidenum">
              <a:rPr lang="en-US" smtClean="0"/>
              <a:pPr/>
              <a:t>15</a:t>
            </a:fld>
            <a:endParaRPr lang="en-US" dirty="0"/>
          </a:p>
        </p:txBody>
      </p:sp>
      <p:sp>
        <p:nvSpPr>
          <p:cNvPr id="6" name="Title 5">
            <a:extLst>
              <a:ext uri="{FF2B5EF4-FFF2-40B4-BE49-F238E27FC236}">
                <a16:creationId xmlns:a16="http://schemas.microsoft.com/office/drawing/2014/main" id="{DB42A7E3-7C13-F046-87DE-700DF6EA828B}"/>
              </a:ext>
            </a:extLst>
          </p:cNvPr>
          <p:cNvSpPr>
            <a:spLocks noGrp="1"/>
          </p:cNvSpPr>
          <p:nvPr>
            <p:ph type="title"/>
          </p:nvPr>
        </p:nvSpPr>
        <p:spPr/>
        <p:txBody>
          <a:bodyPr/>
          <a:lstStyle/>
          <a:p>
            <a:r>
              <a:rPr lang="en-US" dirty="0">
                <a:solidFill>
                  <a:schemeClr val="tx1">
                    <a:lumMod val="50000"/>
                  </a:schemeClr>
                </a:solidFill>
              </a:rPr>
              <a:t>Summary</a:t>
            </a:r>
          </a:p>
        </p:txBody>
      </p:sp>
      <p:sp>
        <p:nvSpPr>
          <p:cNvPr id="7" name="Text Placeholder 6">
            <a:extLst>
              <a:ext uri="{FF2B5EF4-FFF2-40B4-BE49-F238E27FC236}">
                <a16:creationId xmlns:a16="http://schemas.microsoft.com/office/drawing/2014/main" id="{B04FA530-1CA4-9E4E-9120-2C4AE4D017F2}"/>
              </a:ext>
            </a:extLst>
          </p:cNvPr>
          <p:cNvSpPr>
            <a:spLocks noGrp="1"/>
          </p:cNvSpPr>
          <p:nvPr>
            <p:ph type="body" sz="quarter" idx="20"/>
          </p:nvPr>
        </p:nvSpPr>
        <p:spPr>
          <a:xfrm>
            <a:off x="383404" y="1320582"/>
            <a:ext cx="8011382" cy="2821285"/>
          </a:xfrm>
        </p:spPr>
        <p:txBody>
          <a:bodyPr/>
          <a:lstStyle/>
          <a:p>
            <a:r>
              <a:rPr lang="en-US" sz="2000" dirty="0">
                <a:solidFill>
                  <a:schemeClr val="tx1">
                    <a:lumMod val="50000"/>
                  </a:schemeClr>
                </a:solidFill>
              </a:rPr>
              <a:t>In PWFA</a:t>
            </a:r>
            <a:r>
              <a:rPr lang="en-US" altLang="zh-CN" sz="2000" dirty="0">
                <a:solidFill>
                  <a:schemeClr val="tx1">
                    <a:lumMod val="50000"/>
                  </a:schemeClr>
                </a:solidFill>
              </a:rPr>
              <a:t>-LC</a:t>
            </a:r>
            <a:r>
              <a:rPr lang="en-US" sz="2000" dirty="0">
                <a:solidFill>
                  <a:schemeClr val="tx1">
                    <a:lumMod val="50000"/>
                  </a:schemeClr>
                </a:solidFill>
              </a:rPr>
              <a:t>, ion motion leads to slice-dependent non-linear focusing force, which is the dominant factor for emittance growth.</a:t>
            </a:r>
          </a:p>
          <a:p>
            <a:r>
              <a:rPr lang="en-US" sz="2000" dirty="0"/>
              <a:t>The witness beam’s tiny spot size makes the simulation challenging. QPAD makes it possible. </a:t>
            </a:r>
            <a:endParaRPr lang="en-US" sz="2000" dirty="0">
              <a:solidFill>
                <a:schemeClr val="tx1">
                  <a:lumMod val="50000"/>
                </a:schemeClr>
              </a:solidFill>
            </a:endParaRPr>
          </a:p>
          <a:p>
            <a:r>
              <a:rPr lang="en-US" sz="2000" dirty="0">
                <a:solidFill>
                  <a:schemeClr val="tx1">
                    <a:lumMod val="50000"/>
                  </a:schemeClr>
                </a:solidFill>
              </a:rPr>
              <a:t>Using adiabatic plasma density ramps with appropriate matching, emittance growth can be mitigated.</a:t>
            </a:r>
          </a:p>
          <a:p>
            <a:r>
              <a:rPr lang="en-US" sz="2000" dirty="0"/>
              <a:t>The trade off between the initial ion motion &amp; adiabaticity of the ramp need to be considered for ramp design.</a:t>
            </a:r>
            <a:endParaRPr lang="en-US" sz="2000" dirty="0">
              <a:solidFill>
                <a:schemeClr val="tx1">
                  <a:lumMod val="50000"/>
                </a:schemeClr>
              </a:solidFill>
            </a:endParaRPr>
          </a:p>
          <a:p>
            <a:endParaRPr lang="en-US" dirty="0"/>
          </a:p>
        </p:txBody>
      </p:sp>
      <p:sp>
        <p:nvSpPr>
          <p:cNvPr id="8" name="Footer Placeholder 7">
            <a:extLst>
              <a:ext uri="{FF2B5EF4-FFF2-40B4-BE49-F238E27FC236}">
                <a16:creationId xmlns:a16="http://schemas.microsoft.com/office/drawing/2014/main" id="{4EFFE137-3FAA-104D-A0E7-5EC115C167B4}"/>
              </a:ext>
            </a:extLst>
          </p:cNvPr>
          <p:cNvSpPr>
            <a:spLocks noGrp="1"/>
          </p:cNvSpPr>
          <p:nvPr>
            <p:ph type="ftr" sz="quarter" idx="21"/>
          </p:nvPr>
        </p:nvSpPr>
        <p:spPr/>
        <p:txBody>
          <a:bodyPr/>
          <a:lstStyle/>
          <a:p>
            <a:endParaRPr lang="en-US" dirty="0">
              <a:solidFill>
                <a:srgbClr val="898989"/>
              </a:solidFill>
            </a:endParaRPr>
          </a:p>
        </p:txBody>
      </p:sp>
    </p:spTree>
    <p:extLst>
      <p:ext uri="{BB962C8B-B14F-4D97-AF65-F5344CB8AC3E}">
        <p14:creationId xmlns:p14="http://schemas.microsoft.com/office/powerpoint/2010/main" val="68415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DBCB6-B041-654B-8189-31125B109389}"/>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A757AB64-5DD1-1047-83EB-EB71479A6726}"/>
              </a:ext>
            </a:extLst>
          </p:cNvPr>
          <p:cNvSpPr>
            <a:spLocks noGrp="1"/>
          </p:cNvSpPr>
          <p:nvPr>
            <p:ph type="sldNum" sz="quarter" idx="19"/>
          </p:nvPr>
        </p:nvSpPr>
        <p:spPr/>
        <p:txBody>
          <a:bodyPr/>
          <a:lstStyle/>
          <a:p>
            <a:fld id="{B6238B5B-F19C-E947-A0BC-87BD7983F871}" type="slidenum">
              <a:rPr lang="en-US" smtClean="0"/>
              <a:pPr/>
              <a:t>2</a:t>
            </a:fld>
            <a:endParaRPr lang="en-US" dirty="0"/>
          </a:p>
        </p:txBody>
      </p:sp>
      <p:sp>
        <p:nvSpPr>
          <p:cNvPr id="6" name="Title 5">
            <a:extLst>
              <a:ext uri="{FF2B5EF4-FFF2-40B4-BE49-F238E27FC236}">
                <a16:creationId xmlns:a16="http://schemas.microsoft.com/office/drawing/2014/main" id="{F5B7111F-97D5-534E-809C-BCFCAB45F703}"/>
              </a:ext>
            </a:extLst>
          </p:cNvPr>
          <p:cNvSpPr>
            <a:spLocks noGrp="1"/>
          </p:cNvSpPr>
          <p:nvPr>
            <p:ph type="title"/>
          </p:nvPr>
        </p:nvSpPr>
        <p:spPr>
          <a:xfrm>
            <a:off x="640079" y="433295"/>
            <a:ext cx="7772400" cy="362087"/>
          </a:xfrm>
        </p:spPr>
        <p:txBody>
          <a:bodyPr/>
          <a:lstStyle/>
          <a:p>
            <a:r>
              <a:rPr lang="en-US" sz="2600" dirty="0">
                <a:solidFill>
                  <a:schemeClr val="tx1">
                    <a:lumMod val="50000"/>
                  </a:schemeClr>
                </a:solidFill>
              </a:rPr>
              <a:t>Only 2% emittance growth in a PWFA-LC stage!</a:t>
            </a:r>
          </a:p>
        </p:txBody>
      </p:sp>
      <mc:AlternateContent xmlns:mc="http://schemas.openxmlformats.org/markup-compatibility/2006" xmlns:a14="http://schemas.microsoft.com/office/drawing/2010/main">
        <mc:Choice Requires="a14">
          <p:sp>
            <p:nvSpPr>
              <p:cNvPr id="16" name="Text Placeholder 6">
                <a:extLst>
                  <a:ext uri="{FF2B5EF4-FFF2-40B4-BE49-F238E27FC236}">
                    <a16:creationId xmlns:a16="http://schemas.microsoft.com/office/drawing/2014/main" id="{94E2E70B-C7A4-294A-B083-3FA1EBBEAA0E}"/>
                  </a:ext>
                </a:extLst>
              </p:cNvPr>
              <p:cNvSpPr txBox="1">
                <a:spLocks/>
              </p:cNvSpPr>
              <p:nvPr/>
            </p:nvSpPr>
            <p:spPr>
              <a:xfrm>
                <a:off x="245668" y="1088324"/>
                <a:ext cx="6010919" cy="1947200"/>
              </a:xfrm>
              <a:prstGeom prst="rect">
                <a:avLst/>
              </a:prstGeom>
            </p:spPr>
            <p:txBody>
              <a:bodyPr vert="horz" wrap="square" lIns="365760" tIns="0" rIns="0" bIns="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tx1">
                        <a:lumMod val="50000"/>
                      </a:schemeClr>
                    </a:solidFill>
                  </a:rPr>
                  <a:t>Drive beam: </a:t>
                </a:r>
              </a:p>
              <a:p>
                <a:pPr marL="274320" lvl="1" indent="0">
                  <a:buNone/>
                </a:pPr>
                <a:r>
                  <a:rPr lang="en-US" dirty="0">
                    <a:solidFill>
                      <a:schemeClr val="tx1">
                        <a:lumMod val="50000"/>
                      </a:schemeClr>
                    </a:solidFill>
                  </a:rPr>
                  <a:t>25GeV, Q = 4.8nC, </a:t>
                </a:r>
                <a14:m>
                  <m:oMath xmlns:m="http://schemas.openxmlformats.org/officeDocument/2006/math">
                    <m:sSub>
                      <m:sSubPr>
                        <m:ctrlPr>
                          <a:rPr lang="en-US" b="0" i="1" smtClean="0">
                            <a:solidFill>
                              <a:schemeClr val="tx1">
                                <a:lumMod val="50000"/>
                              </a:schemeClr>
                            </a:solidFill>
                            <a:latin typeface="Cambria Math" panose="02040503050406030204" pitchFamily="18" charset="0"/>
                          </a:rPr>
                        </m:ctrlPr>
                      </m:sSubPr>
                      <m:e>
                        <m:r>
                          <a:rPr lang="en-US" b="0" i="1" smtClean="0">
                            <a:solidFill>
                              <a:schemeClr val="tx1">
                                <a:lumMod val="50000"/>
                              </a:schemeClr>
                            </a:solidFill>
                            <a:latin typeface="Cambria Math" panose="02040503050406030204" pitchFamily="18" charset="0"/>
                          </a:rPr>
                          <m:t>𝜎</m:t>
                        </m:r>
                      </m:e>
                      <m:sub>
                        <m:r>
                          <a:rPr lang="en-US" b="0" i="1" smtClean="0">
                            <a:solidFill>
                              <a:schemeClr val="tx1">
                                <a:lumMod val="50000"/>
                              </a:schemeClr>
                            </a:solidFill>
                            <a:latin typeface="Cambria Math" panose="02040503050406030204" pitchFamily="18" charset="0"/>
                          </a:rPr>
                          <m:t>𝑟</m:t>
                        </m:r>
                      </m:sub>
                    </m:sSub>
                    <m:r>
                      <a:rPr lang="en-US" b="0" i="1" smtClean="0">
                        <a:solidFill>
                          <a:schemeClr val="tx1">
                            <a:lumMod val="50000"/>
                          </a:schemeClr>
                        </a:solidFill>
                        <a:latin typeface="Cambria Math" panose="02040503050406030204" pitchFamily="18" charset="0"/>
                      </a:rPr>
                      <m:t>=10</m:t>
                    </m:r>
                    <m:r>
                      <a:rPr lang="en-US" b="0" i="1" smtClean="0">
                        <a:solidFill>
                          <a:schemeClr val="tx1">
                            <a:lumMod val="50000"/>
                          </a:schemeClr>
                        </a:solidFill>
                        <a:latin typeface="Cambria Math" panose="02040503050406030204" pitchFamily="18" charset="0"/>
                      </a:rPr>
                      <m:t>𝜇</m:t>
                    </m:r>
                    <m:r>
                      <a:rPr lang="en-US" b="0" i="1" smtClean="0">
                        <a:solidFill>
                          <a:schemeClr val="tx1">
                            <a:lumMod val="50000"/>
                          </a:schemeClr>
                        </a:solidFill>
                        <a:latin typeface="Cambria Math" panose="02040503050406030204" pitchFamily="18" charset="0"/>
                      </a:rPr>
                      <m:t>𝑚</m:t>
                    </m:r>
                    <m:r>
                      <a:rPr lang="en-US" b="0" i="0" smtClean="0">
                        <a:solidFill>
                          <a:schemeClr val="tx1">
                            <a:lumMod val="50000"/>
                          </a:schemeClr>
                        </a:solidFill>
                        <a:latin typeface="Cambria Math" panose="02040503050406030204" pitchFamily="18" charset="0"/>
                      </a:rPr>
                      <m:t>, </m:t>
                    </m:r>
                    <m:sSub>
                      <m:sSubPr>
                        <m:ctrlPr>
                          <a:rPr lang="en-US" b="0" i="1" smtClean="0">
                            <a:solidFill>
                              <a:schemeClr val="tx1">
                                <a:lumMod val="50000"/>
                              </a:schemeClr>
                            </a:solidFill>
                            <a:latin typeface="Cambria Math" panose="02040503050406030204" pitchFamily="18" charset="0"/>
                          </a:rPr>
                        </m:ctrlPr>
                      </m:sSubPr>
                      <m:e>
                        <m:r>
                          <a:rPr lang="en-US" b="0" i="1" smtClean="0">
                            <a:solidFill>
                              <a:schemeClr val="tx1">
                                <a:lumMod val="50000"/>
                              </a:schemeClr>
                            </a:solidFill>
                            <a:latin typeface="Cambria Math" panose="02040503050406030204" pitchFamily="18" charset="0"/>
                          </a:rPr>
                          <m:t>𝜎</m:t>
                        </m:r>
                      </m:e>
                      <m:sub>
                        <m:r>
                          <a:rPr lang="en-US" b="0" i="1" smtClean="0">
                            <a:solidFill>
                              <a:schemeClr val="tx1">
                                <a:lumMod val="50000"/>
                              </a:schemeClr>
                            </a:solidFill>
                            <a:latin typeface="Cambria Math" panose="02040503050406030204" pitchFamily="18" charset="0"/>
                          </a:rPr>
                          <m:t>𝑧</m:t>
                        </m:r>
                      </m:sub>
                    </m:sSub>
                    <m:r>
                      <a:rPr lang="en-US" b="0" i="1" smtClean="0">
                        <a:solidFill>
                          <a:schemeClr val="tx1">
                            <a:lumMod val="50000"/>
                          </a:schemeClr>
                        </a:solidFill>
                        <a:latin typeface="Cambria Math" panose="02040503050406030204" pitchFamily="18" charset="0"/>
                      </a:rPr>
                      <m:t>=30</m:t>
                    </m:r>
                    <m:r>
                      <a:rPr lang="en-US" b="0" i="1" smtClean="0">
                        <a:solidFill>
                          <a:schemeClr val="tx1">
                            <a:lumMod val="50000"/>
                          </a:schemeClr>
                        </a:solidFill>
                        <a:latin typeface="Cambria Math" panose="02040503050406030204" pitchFamily="18" charset="0"/>
                      </a:rPr>
                      <m:t>𝜇</m:t>
                    </m:r>
                    <m:r>
                      <a:rPr lang="en-US" b="0" i="1" smtClean="0">
                        <a:solidFill>
                          <a:schemeClr val="tx1">
                            <a:lumMod val="50000"/>
                          </a:schemeClr>
                        </a:solidFill>
                        <a:latin typeface="Cambria Math" panose="02040503050406030204" pitchFamily="18" charset="0"/>
                      </a:rPr>
                      <m:t>𝑚</m:t>
                    </m:r>
                    <m:r>
                      <a:rPr lang="en-US" b="0" i="1" smtClean="0">
                        <a:solidFill>
                          <a:schemeClr val="tx1">
                            <a:lumMod val="50000"/>
                          </a:schemeClr>
                        </a:solidFill>
                        <a:latin typeface="Cambria Math" panose="02040503050406030204" pitchFamily="18" charset="0"/>
                      </a:rPr>
                      <m:t>.</m:t>
                    </m:r>
                    <m:f>
                      <m:fPr>
                        <m:ctrlPr>
                          <a:rPr lang="en-US" b="0" i="1" smtClean="0">
                            <a:solidFill>
                              <a:schemeClr val="tx1">
                                <a:lumMod val="50000"/>
                              </a:schemeClr>
                            </a:solidFill>
                            <a:latin typeface="Cambria Math" panose="02040503050406030204" pitchFamily="18" charset="0"/>
                          </a:rPr>
                        </m:ctrlPr>
                      </m:fPr>
                      <m:num>
                        <m:sSub>
                          <m:sSubPr>
                            <m:ctrlPr>
                              <a:rPr lang="en-US" b="0" i="1" smtClean="0">
                                <a:solidFill>
                                  <a:schemeClr val="tx1">
                                    <a:lumMod val="50000"/>
                                  </a:schemeClr>
                                </a:solidFill>
                                <a:latin typeface="Cambria Math" panose="02040503050406030204" pitchFamily="18" charset="0"/>
                              </a:rPr>
                            </m:ctrlPr>
                          </m:sSubPr>
                          <m:e>
                            <m:r>
                              <a:rPr lang="en-US" b="0" i="1" smtClean="0">
                                <a:solidFill>
                                  <a:schemeClr val="tx1">
                                    <a:lumMod val="50000"/>
                                  </a:schemeClr>
                                </a:solidFill>
                                <a:latin typeface="Cambria Math" panose="02040503050406030204" pitchFamily="18" charset="0"/>
                              </a:rPr>
                              <m:t>𝑛</m:t>
                            </m:r>
                          </m:e>
                          <m:sub>
                            <m:r>
                              <a:rPr lang="en-US" b="0" i="1" smtClean="0">
                                <a:solidFill>
                                  <a:schemeClr val="tx1">
                                    <a:lumMod val="50000"/>
                                  </a:schemeClr>
                                </a:solidFill>
                                <a:latin typeface="Cambria Math" panose="02040503050406030204" pitchFamily="18" charset="0"/>
                              </a:rPr>
                              <m:t>𝑏</m:t>
                            </m:r>
                            <m:r>
                              <a:rPr lang="en-US" b="0" i="1" smtClean="0">
                                <a:solidFill>
                                  <a:schemeClr val="tx1">
                                    <a:lumMod val="50000"/>
                                  </a:schemeClr>
                                </a:solidFill>
                                <a:latin typeface="Cambria Math" panose="02040503050406030204" pitchFamily="18" charset="0"/>
                              </a:rPr>
                              <m:t>0</m:t>
                            </m:r>
                          </m:sub>
                        </m:sSub>
                      </m:num>
                      <m:den>
                        <m:sSub>
                          <m:sSubPr>
                            <m:ctrlPr>
                              <a:rPr lang="en-US" b="0" i="1" smtClean="0">
                                <a:solidFill>
                                  <a:schemeClr val="tx1">
                                    <a:lumMod val="50000"/>
                                  </a:schemeClr>
                                </a:solidFill>
                                <a:latin typeface="Cambria Math" panose="02040503050406030204" pitchFamily="18" charset="0"/>
                              </a:rPr>
                            </m:ctrlPr>
                          </m:sSubPr>
                          <m:e>
                            <m:r>
                              <a:rPr lang="en-US" b="0" i="1" smtClean="0">
                                <a:solidFill>
                                  <a:schemeClr val="tx1">
                                    <a:lumMod val="50000"/>
                                  </a:schemeClr>
                                </a:solidFill>
                                <a:latin typeface="Cambria Math" panose="02040503050406030204" pitchFamily="18" charset="0"/>
                              </a:rPr>
                              <m:t>𝑛</m:t>
                            </m:r>
                          </m:e>
                          <m:sub>
                            <m:r>
                              <a:rPr lang="en-US" b="0" i="1" smtClean="0">
                                <a:solidFill>
                                  <a:schemeClr val="tx1">
                                    <a:lumMod val="50000"/>
                                  </a:schemeClr>
                                </a:solidFill>
                                <a:latin typeface="Cambria Math" panose="02040503050406030204" pitchFamily="18" charset="0"/>
                              </a:rPr>
                              <m:t>0</m:t>
                            </m:r>
                          </m:sub>
                        </m:sSub>
                      </m:den>
                    </m:f>
                    <m:r>
                      <a:rPr lang="en-US" b="0" i="1" smtClean="0">
                        <a:solidFill>
                          <a:schemeClr val="tx1">
                            <a:lumMod val="50000"/>
                          </a:schemeClr>
                        </a:solidFill>
                        <a:latin typeface="Cambria Math" panose="02040503050406030204" pitchFamily="18" charset="0"/>
                      </a:rPr>
                      <m:t>=6</m:t>
                    </m:r>
                  </m:oMath>
                </a14:m>
                <a:r>
                  <a:rPr lang="en-US" dirty="0">
                    <a:solidFill>
                      <a:schemeClr val="tx1">
                        <a:lumMod val="50000"/>
                      </a:schemeClr>
                    </a:solidFill>
                  </a:rPr>
                  <a:t>, non-evolving. </a:t>
                </a:r>
              </a:p>
              <a:p>
                <a:r>
                  <a:rPr lang="en-US" dirty="0">
                    <a:solidFill>
                      <a:schemeClr val="tx1">
                        <a:lumMod val="50000"/>
                      </a:schemeClr>
                    </a:solidFill>
                  </a:rPr>
                  <a:t>Witness beam: </a:t>
                </a:r>
              </a:p>
              <a:p>
                <a:pPr marL="274320" lvl="1" indent="0">
                  <a:buNone/>
                </a:pPr>
                <a:r>
                  <a:rPr lang="en-US" dirty="0">
                    <a:solidFill>
                      <a:schemeClr val="tx1">
                        <a:lumMod val="50000"/>
                      </a:schemeClr>
                    </a:solidFill>
                  </a:rPr>
                  <a:t>25GeV, Q = 1.6nC (</a:t>
                </a:r>
                <a14:m>
                  <m:oMath xmlns:m="http://schemas.openxmlformats.org/officeDocument/2006/math">
                    <m:sSub>
                      <m:sSubPr>
                        <m:ctrlPr>
                          <a:rPr lang="en-US" b="0" i="1" smtClean="0">
                            <a:solidFill>
                              <a:schemeClr val="tx1">
                                <a:lumMod val="50000"/>
                              </a:schemeClr>
                            </a:solidFill>
                            <a:latin typeface="Cambria Math" panose="02040503050406030204" pitchFamily="18" charset="0"/>
                          </a:rPr>
                        </m:ctrlPr>
                      </m:sSubPr>
                      <m:e>
                        <m:r>
                          <a:rPr lang="en-US" b="0" i="1" smtClean="0">
                            <a:solidFill>
                              <a:schemeClr val="tx1">
                                <a:lumMod val="50000"/>
                              </a:schemeClr>
                            </a:solidFill>
                            <a:latin typeface="Cambria Math" panose="02040503050406030204" pitchFamily="18" charset="0"/>
                          </a:rPr>
                          <m:t>𝐼</m:t>
                        </m:r>
                      </m:e>
                      <m:sub>
                        <m:r>
                          <a:rPr lang="en-US" b="0" i="1" smtClean="0">
                            <a:solidFill>
                              <a:schemeClr val="tx1">
                                <a:lumMod val="50000"/>
                              </a:schemeClr>
                            </a:solidFill>
                            <a:latin typeface="Cambria Math" panose="02040503050406030204" pitchFamily="18" charset="0"/>
                          </a:rPr>
                          <m:t>h𝑒𝑎𝑑</m:t>
                        </m:r>
                      </m:sub>
                    </m:sSub>
                    <m:r>
                      <a:rPr lang="en-US" b="0" i="1" smtClean="0">
                        <a:solidFill>
                          <a:schemeClr val="tx1">
                            <a:lumMod val="50000"/>
                          </a:schemeClr>
                        </a:solidFill>
                        <a:latin typeface="Cambria Math" panose="02040503050406030204" pitchFamily="18" charset="0"/>
                      </a:rPr>
                      <m:t>=25.26</m:t>
                    </m:r>
                    <m:r>
                      <a:rPr lang="en-US" b="0" i="0" smtClean="0">
                        <a:solidFill>
                          <a:schemeClr val="tx1">
                            <a:lumMod val="50000"/>
                          </a:schemeClr>
                        </a:solidFill>
                        <a:latin typeface="Cambria Math" panose="02040503050406030204" pitchFamily="18" charset="0"/>
                      </a:rPr>
                      <m:t> </m:t>
                    </m:r>
                    <m:r>
                      <m:rPr>
                        <m:sty m:val="p"/>
                      </m:rPr>
                      <a:rPr lang="en-US" b="0" i="0" smtClean="0">
                        <a:solidFill>
                          <a:schemeClr val="tx1">
                            <a:lumMod val="50000"/>
                          </a:schemeClr>
                        </a:solidFill>
                        <a:latin typeface="Cambria Math" panose="02040503050406030204" pitchFamily="18" charset="0"/>
                      </a:rPr>
                      <m:t>kA</m:t>
                    </m:r>
                    <m:r>
                      <a:rPr lang="en-US" b="0" i="0" smtClean="0">
                        <a:solidFill>
                          <a:schemeClr val="tx1">
                            <a:lumMod val="50000"/>
                          </a:schemeClr>
                        </a:solidFill>
                        <a:latin typeface="Cambria Math" panose="02040503050406030204" pitchFamily="18" charset="0"/>
                      </a:rPr>
                      <m:t>, </m:t>
                    </m:r>
                    <m:sSub>
                      <m:sSubPr>
                        <m:ctrlPr>
                          <a:rPr lang="en-US" b="0" i="1" smtClean="0">
                            <a:solidFill>
                              <a:schemeClr val="tx1">
                                <a:lumMod val="50000"/>
                              </a:schemeClr>
                            </a:solidFill>
                            <a:latin typeface="Cambria Math" panose="02040503050406030204" pitchFamily="18" charset="0"/>
                          </a:rPr>
                        </m:ctrlPr>
                      </m:sSubPr>
                      <m:e>
                        <m:r>
                          <m:rPr>
                            <m:sty m:val="p"/>
                          </m:rPr>
                          <a:rPr lang="en-US" b="0" i="0" smtClean="0">
                            <a:solidFill>
                              <a:schemeClr val="tx1">
                                <a:lumMod val="50000"/>
                              </a:schemeClr>
                            </a:solidFill>
                            <a:latin typeface="Cambria Math" panose="02040503050406030204" pitchFamily="18" charset="0"/>
                          </a:rPr>
                          <m:t>I</m:t>
                        </m:r>
                      </m:e>
                      <m:sub>
                        <m:r>
                          <a:rPr lang="en-US" b="0" i="1" smtClean="0">
                            <a:solidFill>
                              <a:schemeClr val="tx1">
                                <a:lumMod val="50000"/>
                              </a:schemeClr>
                            </a:solidFill>
                            <a:latin typeface="Cambria Math" panose="02040503050406030204" pitchFamily="18" charset="0"/>
                          </a:rPr>
                          <m:t>𝑡𝑎𝑖𝑙</m:t>
                        </m:r>
                      </m:sub>
                    </m:sSub>
                    <m:r>
                      <a:rPr lang="en-US" b="0" i="1" smtClean="0">
                        <a:solidFill>
                          <a:schemeClr val="tx1">
                            <a:lumMod val="50000"/>
                          </a:schemeClr>
                        </a:solidFill>
                        <a:latin typeface="Cambria Math" panose="02040503050406030204" pitchFamily="18" charset="0"/>
                      </a:rPr>
                      <m:t>=6.42 </m:t>
                    </m:r>
                    <m:r>
                      <m:rPr>
                        <m:sty m:val="p"/>
                      </m:rPr>
                      <a:rPr lang="en-US" b="0" i="0" smtClean="0">
                        <a:solidFill>
                          <a:schemeClr val="tx1">
                            <a:lumMod val="50000"/>
                          </a:schemeClr>
                        </a:solidFill>
                        <a:latin typeface="Cambria Math" panose="02040503050406030204" pitchFamily="18" charset="0"/>
                      </a:rPr>
                      <m:t>kA</m:t>
                    </m:r>
                    <m:r>
                      <a:rPr lang="en-US" b="0" i="0" smtClean="0">
                        <a:solidFill>
                          <a:schemeClr val="tx1">
                            <a:lumMod val="50000"/>
                          </a:schemeClr>
                        </a:solidFill>
                        <a:latin typeface="Cambria Math" panose="02040503050406030204" pitchFamily="18" charset="0"/>
                      </a:rPr>
                      <m:t>, </m:t>
                    </m:r>
                    <m:r>
                      <m:rPr>
                        <m:sty m:val="p"/>
                      </m:rPr>
                      <a:rPr lang="en-US" b="0" i="0" smtClean="0">
                        <a:solidFill>
                          <a:schemeClr val="tx1">
                            <a:lumMod val="50000"/>
                          </a:schemeClr>
                        </a:solidFill>
                        <a:latin typeface="Cambria Math" panose="02040503050406030204" pitchFamily="18" charset="0"/>
                      </a:rPr>
                      <m:t>L</m:t>
                    </m:r>
                    <m:r>
                      <a:rPr lang="en-US" b="0" i="0" smtClean="0">
                        <a:solidFill>
                          <a:schemeClr val="tx1">
                            <a:lumMod val="50000"/>
                          </a:schemeClr>
                        </a:solidFill>
                        <a:latin typeface="Cambria Math" panose="02040503050406030204" pitchFamily="18" charset="0"/>
                      </a:rPr>
                      <m:t>=30</m:t>
                    </m:r>
                    <m:r>
                      <a:rPr lang="en-US" b="0" i="1" smtClean="0">
                        <a:solidFill>
                          <a:schemeClr val="tx1">
                            <a:lumMod val="50000"/>
                          </a:schemeClr>
                        </a:solidFill>
                        <a:latin typeface="Cambria Math" panose="02040503050406030204" pitchFamily="18" charset="0"/>
                      </a:rPr>
                      <m:t>𝜇</m:t>
                    </m:r>
                    <m:r>
                      <a:rPr lang="en-US" b="0" i="1" smtClean="0">
                        <a:solidFill>
                          <a:schemeClr val="tx1">
                            <a:lumMod val="50000"/>
                          </a:schemeClr>
                        </a:solidFill>
                        <a:latin typeface="Cambria Math" panose="02040503050406030204" pitchFamily="18" charset="0"/>
                      </a:rPr>
                      <m:t>𝑚</m:t>
                    </m:r>
                    <m:r>
                      <a:rPr lang="en-US" b="0" i="0" smtClean="0">
                        <a:solidFill>
                          <a:schemeClr val="tx1">
                            <a:lumMod val="50000"/>
                          </a:schemeClr>
                        </a:solidFill>
                        <a:latin typeface="Cambria Math" panose="02040503050406030204" pitchFamily="18" charset="0"/>
                      </a:rPr>
                      <m:t>)</m:t>
                    </m:r>
                  </m:oMath>
                </a14:m>
                <a:endParaRPr lang="en-US" b="0" i="0" dirty="0">
                  <a:solidFill>
                    <a:schemeClr val="tx1">
                      <a:lumMod val="50000"/>
                    </a:schemeClr>
                  </a:solidFill>
                  <a:latin typeface="Cambria Math" panose="02040503050406030204" pitchFamily="18" charset="0"/>
                </a:endParaRPr>
              </a:p>
              <a:p>
                <a:pPr marL="274320" lvl="1" indent="0">
                  <a:buNone/>
                </a:pPr>
                <a14:m>
                  <m:oMath xmlns:m="http://schemas.openxmlformats.org/officeDocument/2006/math">
                    <m:sSub>
                      <m:sSubPr>
                        <m:ctrlPr>
                          <a:rPr lang="en-US" i="1">
                            <a:solidFill>
                              <a:schemeClr val="tx1">
                                <a:lumMod val="50000"/>
                              </a:schemeClr>
                            </a:solidFill>
                            <a:latin typeface="Cambria Math" panose="02040503050406030204" pitchFamily="18" charset="0"/>
                          </a:rPr>
                        </m:ctrlPr>
                      </m:sSubPr>
                      <m:e>
                        <m:r>
                          <a:rPr lang="en-US" i="1">
                            <a:solidFill>
                              <a:schemeClr val="tx1">
                                <a:lumMod val="50000"/>
                              </a:schemeClr>
                            </a:solidFill>
                            <a:latin typeface="Cambria Math" panose="02040503050406030204" pitchFamily="18" charset="0"/>
                          </a:rPr>
                          <m:t>𝜖</m:t>
                        </m:r>
                      </m:e>
                      <m:sub>
                        <m:r>
                          <a:rPr lang="en-US" i="1">
                            <a:solidFill>
                              <a:schemeClr val="tx1">
                                <a:lumMod val="50000"/>
                              </a:schemeClr>
                            </a:solidFill>
                            <a:latin typeface="Cambria Math" panose="02040503050406030204" pitchFamily="18" charset="0"/>
                          </a:rPr>
                          <m:t>𝑛</m:t>
                        </m:r>
                      </m:sub>
                    </m:sSub>
                    <m:r>
                      <a:rPr lang="en-US" i="1">
                        <a:solidFill>
                          <a:schemeClr val="tx1">
                            <a:lumMod val="50000"/>
                          </a:schemeClr>
                        </a:solidFill>
                        <a:latin typeface="Cambria Math" panose="02040503050406030204" pitchFamily="18" charset="0"/>
                      </a:rPr>
                      <m:t>=1</m:t>
                    </m:r>
                    <m:r>
                      <a:rPr lang="en-US" b="0" i="1" smtClean="0">
                        <a:solidFill>
                          <a:schemeClr val="tx1">
                            <a:lumMod val="50000"/>
                          </a:schemeClr>
                        </a:solidFill>
                        <a:latin typeface="Cambria Math" panose="02040503050406030204" pitchFamily="18" charset="0"/>
                      </a:rPr>
                      <m:t>00</m:t>
                    </m:r>
                  </m:oMath>
                </a14:m>
                <a:r>
                  <a:rPr lang="en-US" b="0" i="0" dirty="0">
                    <a:solidFill>
                      <a:schemeClr val="tx1">
                        <a:lumMod val="50000"/>
                      </a:schemeClr>
                    </a:solidFill>
                    <a:latin typeface="Cambria Math" panose="02040503050406030204" pitchFamily="18" charset="0"/>
                  </a:rPr>
                  <a:t> nm.</a:t>
                </a:r>
              </a:p>
              <a:p>
                <a:r>
                  <a:rPr lang="en-US" b="0" dirty="0">
                    <a:solidFill>
                      <a:schemeClr val="tx1">
                        <a:lumMod val="50000"/>
                      </a:schemeClr>
                    </a:solidFill>
                  </a:rPr>
                  <a:t>QPAD simulation: </a:t>
                </a:r>
                <a14:m>
                  <m:oMath xmlns:m="http://schemas.openxmlformats.org/officeDocument/2006/math">
                    <m:r>
                      <m:rPr>
                        <m:sty m:val="p"/>
                      </m:rPr>
                      <a:rPr lang="en-US" b="0" i="0" smtClean="0">
                        <a:solidFill>
                          <a:schemeClr val="tx1">
                            <a:lumMod val="50000"/>
                          </a:schemeClr>
                        </a:solidFill>
                        <a:latin typeface="Cambria Math" panose="02040503050406030204" pitchFamily="18" charset="0"/>
                      </a:rPr>
                      <m:t>Δ</m:t>
                    </m:r>
                    <m:r>
                      <a:rPr lang="en-US" b="0" i="1" smtClean="0">
                        <a:solidFill>
                          <a:schemeClr val="tx1">
                            <a:lumMod val="50000"/>
                          </a:schemeClr>
                        </a:solidFill>
                        <a:latin typeface="Cambria Math" panose="02040503050406030204" pitchFamily="18" charset="0"/>
                      </a:rPr>
                      <m:t>𝑟</m:t>
                    </m:r>
                    <m:r>
                      <a:rPr lang="en-US" b="0" i="1" smtClean="0">
                        <a:solidFill>
                          <a:schemeClr val="tx1">
                            <a:lumMod val="50000"/>
                          </a:schemeClr>
                        </a:solidFill>
                        <a:latin typeface="Cambria Math" panose="02040503050406030204" pitchFamily="18" charset="0"/>
                      </a:rPr>
                      <m:t>=</m:t>
                    </m:r>
                    <m:r>
                      <a:rPr lang="en-US">
                        <a:solidFill>
                          <a:schemeClr val="tx1">
                            <a:lumMod val="50000"/>
                          </a:schemeClr>
                        </a:solidFill>
                        <a:latin typeface="Cambria Math" panose="02040503050406030204" pitchFamily="18" charset="0"/>
                      </a:rPr>
                      <m:t>5</m:t>
                    </m:r>
                    <m:r>
                      <a:rPr lang="en-US" b="0" i="1" smtClean="0">
                        <a:solidFill>
                          <a:schemeClr val="tx1">
                            <a:lumMod val="50000"/>
                          </a:schemeClr>
                        </a:solidFill>
                        <a:latin typeface="Cambria Math" panose="02040503050406030204" pitchFamily="18" charset="0"/>
                      </a:rPr>
                      <m:t>×</m:t>
                    </m:r>
                    <m:sSup>
                      <m:sSupPr>
                        <m:ctrlPr>
                          <a:rPr lang="en-US" b="0" i="1" smtClean="0">
                            <a:solidFill>
                              <a:schemeClr val="tx1">
                                <a:lumMod val="50000"/>
                              </a:schemeClr>
                            </a:solidFill>
                            <a:latin typeface="Cambria Math" panose="02040503050406030204" pitchFamily="18" charset="0"/>
                          </a:rPr>
                        </m:ctrlPr>
                      </m:sSupPr>
                      <m:e>
                        <m:r>
                          <a:rPr lang="en-US" b="0" i="1" smtClean="0">
                            <a:solidFill>
                              <a:schemeClr val="tx1">
                                <a:lumMod val="50000"/>
                              </a:schemeClr>
                            </a:solidFill>
                            <a:latin typeface="Cambria Math" panose="02040503050406030204" pitchFamily="18" charset="0"/>
                          </a:rPr>
                          <m:t>10</m:t>
                        </m:r>
                      </m:e>
                      <m:sup>
                        <m:r>
                          <a:rPr lang="en-US" b="0" i="1" smtClean="0">
                            <a:solidFill>
                              <a:schemeClr val="tx1">
                                <a:lumMod val="50000"/>
                              </a:schemeClr>
                            </a:solidFill>
                            <a:latin typeface="Cambria Math" panose="02040503050406030204" pitchFamily="18" charset="0"/>
                          </a:rPr>
                          <m:t>−4</m:t>
                        </m:r>
                      </m:sup>
                    </m:sSup>
                    <m:r>
                      <a:rPr lang="en-US" b="0" i="1" smtClean="0">
                        <a:solidFill>
                          <a:schemeClr val="tx1">
                            <a:lumMod val="50000"/>
                          </a:schemeClr>
                        </a:solidFill>
                        <a:latin typeface="Cambria Math" panose="02040503050406030204" pitchFamily="18" charset="0"/>
                      </a:rPr>
                      <m:t> </m:t>
                    </m:r>
                    <m:r>
                      <a:rPr lang="en-US">
                        <a:solidFill>
                          <a:schemeClr val="tx1">
                            <a:lumMod val="50000"/>
                          </a:schemeClr>
                        </a:solidFill>
                        <a:latin typeface="Cambria Math" panose="02040503050406030204" pitchFamily="18" charset="0"/>
                      </a:rPr>
                      <m:t>𝑐</m:t>
                    </m:r>
                    <m:r>
                      <a:rPr lang="en-US">
                        <a:solidFill>
                          <a:schemeClr val="tx1">
                            <a:lumMod val="50000"/>
                          </a:schemeClr>
                        </a:solidFill>
                        <a:latin typeface="Cambria Math" panose="02040503050406030204" pitchFamily="18" charset="0"/>
                      </a:rPr>
                      <m:t>/</m:t>
                    </m:r>
                    <m:sSub>
                      <m:sSubPr>
                        <m:ctrlPr>
                          <a:rPr lang="en-US" i="1">
                            <a:solidFill>
                              <a:schemeClr val="tx1">
                                <a:lumMod val="50000"/>
                              </a:schemeClr>
                            </a:solidFill>
                            <a:latin typeface="Cambria Math" panose="02040503050406030204" pitchFamily="18" charset="0"/>
                          </a:rPr>
                        </m:ctrlPr>
                      </m:sSubPr>
                      <m:e>
                        <m:r>
                          <a:rPr lang="en-US">
                            <a:solidFill>
                              <a:schemeClr val="tx1">
                                <a:lumMod val="50000"/>
                              </a:schemeClr>
                            </a:solidFill>
                            <a:latin typeface="Cambria Math" panose="02040503050406030204" pitchFamily="18" charset="0"/>
                          </a:rPr>
                          <m:t>𝜔</m:t>
                        </m:r>
                      </m:e>
                      <m:sub>
                        <m:r>
                          <a:rPr lang="en-US">
                            <a:solidFill>
                              <a:schemeClr val="tx1">
                                <a:lumMod val="50000"/>
                              </a:schemeClr>
                            </a:solidFill>
                            <a:latin typeface="Cambria Math" panose="02040503050406030204" pitchFamily="18" charset="0"/>
                          </a:rPr>
                          <m:t>𝑝</m:t>
                        </m:r>
                        <m:r>
                          <a:rPr lang="en-US">
                            <a:solidFill>
                              <a:schemeClr val="tx1">
                                <a:lumMod val="50000"/>
                              </a:schemeClr>
                            </a:solidFill>
                            <a:latin typeface="Cambria Math" panose="02040503050406030204" pitchFamily="18" charset="0"/>
                          </a:rPr>
                          <m:t>0</m:t>
                        </m:r>
                      </m:sub>
                    </m:sSub>
                    <m:r>
                      <a:rPr lang="en-US">
                        <a:solidFill>
                          <a:schemeClr val="tx1">
                            <a:lumMod val="50000"/>
                          </a:schemeClr>
                        </a:solidFill>
                        <a:latin typeface="Cambria Math" panose="02040503050406030204" pitchFamily="18" charset="0"/>
                      </a:rPr>
                      <m:t> </m:t>
                    </m:r>
                    <m:r>
                      <a:rPr lang="en-US" b="0" i="0" smtClean="0">
                        <a:solidFill>
                          <a:schemeClr val="tx1">
                            <a:lumMod val="50000"/>
                          </a:schemeClr>
                        </a:solidFill>
                        <a:latin typeface="Cambria Math" panose="02040503050406030204" pitchFamily="18" charset="0"/>
                      </a:rPr>
                      <m:t>(8.4</m:t>
                    </m:r>
                    <m:r>
                      <a:rPr lang="en-US" b="0" i="1" smtClean="0">
                        <a:solidFill>
                          <a:schemeClr val="tx1">
                            <a:lumMod val="50000"/>
                          </a:schemeClr>
                        </a:solidFill>
                        <a:latin typeface="Cambria Math" panose="02040503050406030204" pitchFamily="18" charset="0"/>
                      </a:rPr>
                      <m:t> </m:t>
                    </m:r>
                    <m:r>
                      <m:rPr>
                        <m:sty m:val="p"/>
                      </m:rPr>
                      <a:rPr lang="en-US" b="0" i="0" smtClean="0">
                        <a:solidFill>
                          <a:schemeClr val="tx1">
                            <a:lumMod val="50000"/>
                          </a:schemeClr>
                        </a:solidFill>
                        <a:latin typeface="Cambria Math" panose="02040503050406030204" pitchFamily="18" charset="0"/>
                      </a:rPr>
                      <m:t>nm</m:t>
                    </m:r>
                    <m:r>
                      <a:rPr lang="en-US" b="0" i="0" smtClean="0">
                        <a:solidFill>
                          <a:schemeClr val="tx1">
                            <a:lumMod val="50000"/>
                          </a:schemeClr>
                        </a:solidFill>
                        <a:latin typeface="Cambria Math" panose="02040503050406030204" pitchFamily="18" charset="0"/>
                      </a:rPr>
                      <m:t>)</m:t>
                    </m:r>
                  </m:oMath>
                </a14:m>
                <a:r>
                  <a:rPr lang="en-US" dirty="0">
                    <a:solidFill>
                      <a:schemeClr val="tx1">
                        <a:lumMod val="50000"/>
                      </a:schemeClr>
                    </a:solidFill>
                  </a:rPr>
                  <a:t>. 24000 cells. </a:t>
                </a:r>
              </a:p>
              <a:p>
                <a:pPr marL="0" indent="0">
                  <a:buNone/>
                </a:pPr>
                <a:r>
                  <a:rPr lang="en-US" b="0" dirty="0">
                    <a:solidFill>
                      <a:schemeClr val="tx1">
                        <a:lumMod val="50000"/>
                      </a:schemeClr>
                    </a:solidFill>
                  </a:rPr>
                  <a:t>    </a:t>
                </a:r>
                <a14:m>
                  <m:oMath xmlns:m="http://schemas.openxmlformats.org/officeDocument/2006/math">
                    <m:r>
                      <m:rPr>
                        <m:sty m:val="p"/>
                      </m:rPr>
                      <a:rPr lang="en-US" b="0" i="0" smtClean="0">
                        <a:solidFill>
                          <a:schemeClr val="tx1">
                            <a:lumMod val="50000"/>
                          </a:schemeClr>
                        </a:solidFill>
                        <a:latin typeface="Cambria Math" panose="02040503050406030204" pitchFamily="18" charset="0"/>
                      </a:rPr>
                      <m:t>Δ</m:t>
                    </m:r>
                    <m:r>
                      <a:rPr lang="en-US" b="0" i="1" smtClean="0">
                        <a:solidFill>
                          <a:schemeClr val="tx1">
                            <a:lumMod val="50000"/>
                          </a:schemeClr>
                        </a:solidFill>
                        <a:latin typeface="Cambria Math" panose="02040503050406030204" pitchFamily="18" charset="0"/>
                      </a:rPr>
                      <m:t>𝜉</m:t>
                    </m:r>
                    <m:r>
                      <a:rPr lang="en-US" b="0" i="1" smtClean="0">
                        <a:solidFill>
                          <a:schemeClr val="tx1">
                            <a:lumMod val="50000"/>
                          </a:schemeClr>
                        </a:solidFill>
                        <a:latin typeface="Cambria Math" panose="02040503050406030204" pitchFamily="18" charset="0"/>
                      </a:rPr>
                      <m:t>=0.01</m:t>
                    </m:r>
                    <m:r>
                      <a:rPr lang="en-US">
                        <a:solidFill>
                          <a:schemeClr val="tx1">
                            <a:lumMod val="50000"/>
                          </a:schemeClr>
                        </a:solidFill>
                        <a:latin typeface="Cambria Math" panose="02040503050406030204" pitchFamily="18" charset="0"/>
                      </a:rPr>
                      <m:t>𝑐</m:t>
                    </m:r>
                    <m:r>
                      <a:rPr lang="en-US">
                        <a:solidFill>
                          <a:schemeClr val="tx1">
                            <a:lumMod val="50000"/>
                          </a:schemeClr>
                        </a:solidFill>
                        <a:latin typeface="Cambria Math" panose="02040503050406030204" pitchFamily="18" charset="0"/>
                      </a:rPr>
                      <m:t>/</m:t>
                    </m:r>
                    <m:sSub>
                      <m:sSubPr>
                        <m:ctrlPr>
                          <a:rPr lang="en-US" i="1">
                            <a:solidFill>
                              <a:schemeClr val="tx1">
                                <a:lumMod val="50000"/>
                              </a:schemeClr>
                            </a:solidFill>
                            <a:latin typeface="Cambria Math" panose="02040503050406030204" pitchFamily="18" charset="0"/>
                          </a:rPr>
                        </m:ctrlPr>
                      </m:sSubPr>
                      <m:e>
                        <m:r>
                          <a:rPr lang="en-US">
                            <a:solidFill>
                              <a:schemeClr val="tx1">
                                <a:lumMod val="50000"/>
                              </a:schemeClr>
                            </a:solidFill>
                            <a:latin typeface="Cambria Math" panose="02040503050406030204" pitchFamily="18" charset="0"/>
                          </a:rPr>
                          <m:t>𝜔</m:t>
                        </m:r>
                      </m:e>
                      <m:sub>
                        <m:r>
                          <a:rPr lang="en-US">
                            <a:solidFill>
                              <a:schemeClr val="tx1">
                                <a:lumMod val="50000"/>
                              </a:schemeClr>
                            </a:solidFill>
                            <a:latin typeface="Cambria Math" panose="02040503050406030204" pitchFamily="18" charset="0"/>
                          </a:rPr>
                          <m:t>𝑝</m:t>
                        </m:r>
                        <m:r>
                          <a:rPr lang="en-US">
                            <a:solidFill>
                              <a:schemeClr val="tx1">
                                <a:lumMod val="50000"/>
                              </a:schemeClr>
                            </a:solidFill>
                            <a:latin typeface="Cambria Math" panose="02040503050406030204" pitchFamily="18" charset="0"/>
                          </a:rPr>
                          <m:t>0</m:t>
                        </m:r>
                      </m:sub>
                    </m:sSub>
                    <m:r>
                      <a:rPr lang="en-US">
                        <a:solidFill>
                          <a:schemeClr val="tx1">
                            <a:lumMod val="50000"/>
                          </a:schemeClr>
                        </a:solidFill>
                        <a:latin typeface="Cambria Math" panose="02040503050406030204" pitchFamily="18" charset="0"/>
                      </a:rPr>
                      <m:t> (</m:t>
                    </m:r>
                    <m:r>
                      <a:rPr lang="en-US" b="0" i="1" smtClean="0">
                        <a:solidFill>
                          <a:schemeClr val="tx1">
                            <a:lumMod val="50000"/>
                          </a:schemeClr>
                        </a:solidFill>
                        <a:latin typeface="Cambria Math" panose="02040503050406030204" pitchFamily="18" charset="0"/>
                      </a:rPr>
                      <m:t>170 </m:t>
                    </m:r>
                    <m:r>
                      <m:rPr>
                        <m:sty m:val="p"/>
                      </m:rPr>
                      <a:rPr lang="en-US" b="0" i="0" smtClean="0">
                        <a:solidFill>
                          <a:schemeClr val="tx1">
                            <a:lumMod val="50000"/>
                          </a:schemeClr>
                        </a:solidFill>
                        <a:latin typeface="Cambria Math" panose="02040503050406030204" pitchFamily="18" charset="0"/>
                      </a:rPr>
                      <m:t>nm</m:t>
                    </m:r>
                    <m:r>
                      <a:rPr lang="en-US">
                        <a:solidFill>
                          <a:schemeClr val="tx1">
                            <a:lumMod val="50000"/>
                          </a:schemeClr>
                        </a:solidFill>
                        <a:latin typeface="Cambria Math" panose="02040503050406030204" pitchFamily="18" charset="0"/>
                      </a:rPr>
                      <m:t>)</m:t>
                    </m:r>
                    <m:r>
                      <m:rPr>
                        <m:nor/>
                      </m:rPr>
                      <a:rPr lang="en-US" dirty="0">
                        <a:solidFill>
                          <a:schemeClr val="tx1">
                            <a:lumMod val="50000"/>
                          </a:schemeClr>
                        </a:solidFill>
                      </a:rPr>
                      <m:t>.</m:t>
                    </m:r>
                  </m:oMath>
                </a14:m>
                <a:r>
                  <a:rPr lang="en-US" dirty="0">
                    <a:solidFill>
                      <a:schemeClr val="tx1">
                        <a:lumMod val="50000"/>
                      </a:schemeClr>
                    </a:solidFill>
                  </a:rPr>
                  <a:t> 1500 cells. m=0 mode. </a:t>
                </a:r>
                <a14:m>
                  <m:oMath xmlns:m="http://schemas.openxmlformats.org/officeDocument/2006/math">
                    <m:r>
                      <a:rPr lang="en-US" dirty="0">
                        <a:solidFill>
                          <a:schemeClr val="tx1">
                            <a:lumMod val="50000"/>
                          </a:schemeClr>
                        </a:solidFill>
                        <a:latin typeface="Cambria Math" panose="02040503050406030204" pitchFamily="18" charset="0"/>
                      </a:rPr>
                      <m:t>3</m:t>
                    </m:r>
                    <m:r>
                      <a:rPr lang="en-US" i="1">
                        <a:solidFill>
                          <a:schemeClr val="tx1">
                            <a:lumMod val="50000"/>
                          </a:schemeClr>
                        </a:solidFill>
                        <a:latin typeface="Cambria Math" panose="02040503050406030204" pitchFamily="18" charset="0"/>
                      </a:rPr>
                      <m:t>×</m:t>
                    </m:r>
                    <m:sSup>
                      <m:sSupPr>
                        <m:ctrlPr>
                          <a:rPr lang="en-US" i="1">
                            <a:solidFill>
                              <a:schemeClr val="tx1">
                                <a:lumMod val="50000"/>
                              </a:schemeClr>
                            </a:solidFill>
                            <a:latin typeface="Cambria Math" panose="02040503050406030204" pitchFamily="18" charset="0"/>
                          </a:rPr>
                        </m:ctrlPr>
                      </m:sSupPr>
                      <m:e>
                        <m:r>
                          <a:rPr lang="en-US" i="1">
                            <a:solidFill>
                              <a:schemeClr val="tx1">
                                <a:lumMod val="50000"/>
                              </a:schemeClr>
                            </a:solidFill>
                            <a:latin typeface="Cambria Math" panose="02040503050406030204" pitchFamily="18" charset="0"/>
                          </a:rPr>
                          <m:t>10</m:t>
                        </m:r>
                      </m:e>
                      <m:sup>
                        <m:r>
                          <a:rPr lang="en-US" i="1">
                            <a:solidFill>
                              <a:schemeClr val="tx1">
                                <a:lumMod val="50000"/>
                              </a:schemeClr>
                            </a:solidFill>
                            <a:latin typeface="Cambria Math" panose="02040503050406030204" pitchFamily="18" charset="0"/>
                          </a:rPr>
                          <m:t>4</m:t>
                        </m:r>
                      </m:sup>
                    </m:sSup>
                  </m:oMath>
                </a14:m>
                <a:r>
                  <a:rPr lang="en-US" dirty="0">
                    <a:solidFill>
                      <a:schemeClr val="tx1">
                        <a:lumMod val="50000"/>
                      </a:schemeClr>
                    </a:solidFill>
                  </a:rPr>
                  <a:t> core hours.</a:t>
                </a:r>
              </a:p>
            </p:txBody>
          </p:sp>
        </mc:Choice>
        <mc:Fallback xmlns="">
          <p:sp>
            <p:nvSpPr>
              <p:cNvPr id="16" name="Text Placeholder 6">
                <a:extLst>
                  <a:ext uri="{FF2B5EF4-FFF2-40B4-BE49-F238E27FC236}">
                    <a16:creationId xmlns:a16="http://schemas.microsoft.com/office/drawing/2014/main" id="{94E2E70B-C7A4-294A-B083-3FA1EBBEAA0E}"/>
                  </a:ext>
                </a:extLst>
              </p:cNvPr>
              <p:cNvSpPr txBox="1">
                <a:spLocks noRot="1" noChangeAspect="1" noMove="1" noResize="1" noEditPoints="1" noAdjustHandles="1" noChangeArrowheads="1" noChangeShapeType="1" noTextEdit="1"/>
              </p:cNvSpPr>
              <p:nvPr/>
            </p:nvSpPr>
            <p:spPr>
              <a:xfrm>
                <a:off x="245668" y="1088324"/>
                <a:ext cx="6010919" cy="1947200"/>
              </a:xfrm>
              <a:prstGeom prst="rect">
                <a:avLst/>
              </a:prstGeom>
              <a:blipFill>
                <a:blip r:embed="rId3"/>
                <a:stretch>
                  <a:fillRect t="-3896" r="-421" b="-38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7FF6300-408A-8041-A18F-20F4E1C192C7}"/>
                  </a:ext>
                </a:extLst>
              </p:cNvPr>
              <p:cNvSpPr txBox="1"/>
              <p:nvPr/>
            </p:nvSpPr>
            <p:spPr>
              <a:xfrm>
                <a:off x="3957871" y="3674826"/>
                <a:ext cx="2221159" cy="668516"/>
              </a:xfrm>
              <a:prstGeom prst="rect">
                <a:avLst/>
              </a:prstGeom>
              <a:noFill/>
            </p:spPr>
            <p:txBody>
              <a:bodyPr wrap="square" rtlCol="0">
                <a:spAutoFit/>
              </a:bodyPr>
              <a:lstStyle/>
              <a:p>
                <a:r>
                  <a:rPr lang="en-US" sz="1800" dirty="0">
                    <a:solidFill>
                      <a:srgbClr val="FF0000"/>
                    </a:solidFill>
                  </a:rPr>
                  <a:t>25GeV </a:t>
                </a:r>
                <a:r>
                  <a:rPr lang="en-US" sz="1800" dirty="0">
                    <a:solidFill>
                      <a:srgbClr val="FF0000"/>
                    </a:solidFill>
                    <a:sym typeface="Wingdings" pitchFamily="2" charset="2"/>
                  </a:rPr>
                  <a:t> 50GeV</a:t>
                </a:r>
              </a:p>
              <a:p>
                <a14:m>
                  <m:oMath xmlns:m="http://schemas.openxmlformats.org/officeDocument/2006/math">
                    <m:sSub>
                      <m:sSubPr>
                        <m:ctrlPr>
                          <a:rPr lang="en-US" sz="1800" b="0" i="1" smtClean="0">
                            <a:solidFill>
                              <a:srgbClr val="FF0000"/>
                            </a:solidFill>
                            <a:latin typeface="Cambria Math" panose="02040503050406030204" pitchFamily="18" charset="0"/>
                            <a:sym typeface="Wingdings" pitchFamily="2" charset="2"/>
                          </a:rPr>
                        </m:ctrlPr>
                      </m:sSubPr>
                      <m:e>
                        <m:r>
                          <a:rPr lang="en-US" sz="1800" b="0" i="1" smtClean="0">
                            <a:solidFill>
                              <a:srgbClr val="FF0000"/>
                            </a:solidFill>
                            <a:latin typeface="Cambria Math" panose="02040503050406030204" pitchFamily="18" charset="0"/>
                            <a:sym typeface="Wingdings" pitchFamily="2" charset="2"/>
                          </a:rPr>
                          <m:t>𝜎</m:t>
                        </m:r>
                      </m:e>
                      <m:sub>
                        <m:r>
                          <a:rPr lang="en-US" sz="1800" b="0" i="1" smtClean="0">
                            <a:solidFill>
                              <a:srgbClr val="FF0000"/>
                            </a:solidFill>
                            <a:latin typeface="Cambria Math" panose="02040503050406030204" pitchFamily="18" charset="0"/>
                            <a:sym typeface="Wingdings" pitchFamily="2" charset="2"/>
                          </a:rPr>
                          <m:t>𝛾</m:t>
                        </m:r>
                      </m:sub>
                    </m:sSub>
                    <m:r>
                      <a:rPr lang="en-US" sz="1800" b="0" i="1" smtClean="0">
                        <a:solidFill>
                          <a:srgbClr val="FF0000"/>
                        </a:solidFill>
                        <a:latin typeface="Cambria Math" panose="02040503050406030204" pitchFamily="18" charset="0"/>
                        <a:sym typeface="Wingdings" pitchFamily="2" charset="2"/>
                      </a:rPr>
                      <m:t>/</m:t>
                    </m:r>
                    <m:acc>
                      <m:accPr>
                        <m:chr m:val="̅"/>
                        <m:ctrlPr>
                          <a:rPr lang="en-US" sz="1800" b="0" i="1" smtClean="0">
                            <a:solidFill>
                              <a:srgbClr val="FF0000"/>
                            </a:solidFill>
                            <a:latin typeface="Cambria Math" panose="02040503050406030204" pitchFamily="18" charset="0"/>
                            <a:sym typeface="Wingdings" pitchFamily="2" charset="2"/>
                          </a:rPr>
                        </m:ctrlPr>
                      </m:accPr>
                      <m:e>
                        <m:r>
                          <a:rPr lang="en-US" sz="1800" b="0" i="1" smtClean="0">
                            <a:solidFill>
                              <a:srgbClr val="FF0000"/>
                            </a:solidFill>
                            <a:latin typeface="Cambria Math" panose="02040503050406030204" pitchFamily="18" charset="0"/>
                            <a:sym typeface="Wingdings" pitchFamily="2" charset="2"/>
                          </a:rPr>
                          <m:t>𝛾</m:t>
                        </m:r>
                      </m:e>
                    </m:acc>
                  </m:oMath>
                </a14:m>
                <a:r>
                  <a:rPr lang="en-US" sz="1800" dirty="0">
                    <a:solidFill>
                      <a:srgbClr val="FF0000"/>
                    </a:solidFill>
                    <a:sym typeface="Wingdings" pitchFamily="2" charset="2"/>
                  </a:rPr>
                  <a:t> : 0  0.1%</a:t>
                </a:r>
                <a:endParaRPr lang="en-US" sz="1800" dirty="0">
                  <a:solidFill>
                    <a:srgbClr val="FF0000"/>
                  </a:solidFill>
                </a:endParaRPr>
              </a:p>
            </p:txBody>
          </p:sp>
        </mc:Choice>
        <mc:Fallback xmlns="">
          <p:sp>
            <p:nvSpPr>
              <p:cNvPr id="36" name="TextBox 35">
                <a:extLst>
                  <a:ext uri="{FF2B5EF4-FFF2-40B4-BE49-F238E27FC236}">
                    <a16:creationId xmlns:a16="http://schemas.microsoft.com/office/drawing/2014/main" id="{77FF6300-408A-8041-A18F-20F4E1C192C7}"/>
                  </a:ext>
                </a:extLst>
              </p:cNvPr>
              <p:cNvSpPr txBox="1">
                <a:spLocks noRot="1" noChangeAspect="1" noMove="1" noResize="1" noEditPoints="1" noAdjustHandles="1" noChangeArrowheads="1" noChangeShapeType="1" noTextEdit="1"/>
              </p:cNvSpPr>
              <p:nvPr/>
            </p:nvSpPr>
            <p:spPr>
              <a:xfrm>
                <a:off x="3957871" y="3674826"/>
                <a:ext cx="2221159" cy="668516"/>
              </a:xfrm>
              <a:prstGeom prst="rect">
                <a:avLst/>
              </a:prstGeom>
              <a:blipFill>
                <a:blip r:embed="rId6"/>
                <a:stretch>
                  <a:fillRect l="-2857" t="-1852" b="-11111"/>
                </a:stretch>
              </a:blipFill>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96E1D709-3DE1-F14E-9C04-72521145DAE4}"/>
              </a:ext>
            </a:extLst>
          </p:cNvPr>
          <p:cNvCxnSpPr>
            <a:cxnSpLocks/>
          </p:cNvCxnSpPr>
          <p:nvPr/>
        </p:nvCxnSpPr>
        <p:spPr>
          <a:xfrm>
            <a:off x="8081626" y="2852844"/>
            <a:ext cx="488625" cy="0"/>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BD2245B-EEA9-8148-9A15-1DA6E566C0B0}"/>
              </a:ext>
            </a:extLst>
          </p:cNvPr>
          <p:cNvCxnSpPr>
            <a:cxnSpLocks/>
          </p:cNvCxnSpPr>
          <p:nvPr/>
        </p:nvCxnSpPr>
        <p:spPr>
          <a:xfrm flipH="1">
            <a:off x="6619509" y="2852844"/>
            <a:ext cx="470226" cy="0"/>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32F786B-71C2-6C40-AAFD-BAA5DF4D2FA8}"/>
                  </a:ext>
                </a:extLst>
              </p:cNvPr>
              <p:cNvSpPr txBox="1"/>
              <p:nvPr/>
            </p:nvSpPr>
            <p:spPr>
              <a:xfrm>
                <a:off x="7248478" y="2711226"/>
                <a:ext cx="647678" cy="30008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lumMod val="50000"/>
                            </a:schemeClr>
                          </a:solidFill>
                          <a:latin typeface="Cambria Math" panose="02040503050406030204" pitchFamily="18" charset="0"/>
                        </a:rPr>
                        <m:t>1.7 </m:t>
                      </m:r>
                      <m:r>
                        <a:rPr lang="en-US" b="0" i="1" smtClean="0">
                          <a:solidFill>
                            <a:schemeClr val="tx1">
                              <a:lumMod val="50000"/>
                            </a:schemeClr>
                          </a:solidFill>
                          <a:latin typeface="Cambria Math" panose="02040503050406030204" pitchFamily="18" charset="0"/>
                        </a:rPr>
                        <m:t>𝑚</m:t>
                      </m:r>
                    </m:oMath>
                  </m:oMathPara>
                </a14:m>
                <a:endParaRPr lang="en-US" dirty="0">
                  <a:solidFill>
                    <a:schemeClr val="tx1">
                      <a:lumMod val="50000"/>
                    </a:schemeClr>
                  </a:solidFill>
                </a:endParaRPr>
              </a:p>
            </p:txBody>
          </p:sp>
        </mc:Choice>
        <mc:Fallback xmlns="">
          <p:sp>
            <p:nvSpPr>
              <p:cNvPr id="45" name="TextBox 44">
                <a:extLst>
                  <a:ext uri="{FF2B5EF4-FFF2-40B4-BE49-F238E27FC236}">
                    <a16:creationId xmlns:a16="http://schemas.microsoft.com/office/drawing/2014/main" id="{B32F786B-71C2-6C40-AAFD-BAA5DF4D2FA8}"/>
                  </a:ext>
                </a:extLst>
              </p:cNvPr>
              <p:cNvSpPr txBox="1">
                <a:spLocks noRot="1" noChangeAspect="1" noMove="1" noResize="1" noEditPoints="1" noAdjustHandles="1" noChangeArrowheads="1" noChangeShapeType="1" noTextEdit="1"/>
              </p:cNvSpPr>
              <p:nvPr/>
            </p:nvSpPr>
            <p:spPr>
              <a:xfrm>
                <a:off x="7248478" y="2711226"/>
                <a:ext cx="647678" cy="300082"/>
              </a:xfrm>
              <a:prstGeom prst="rect">
                <a:avLst/>
              </a:prstGeom>
              <a:blipFill>
                <a:blip r:embed="rId7"/>
                <a:stretch>
                  <a:fillRect b="-12000"/>
                </a:stretch>
              </a:blipFill>
              <a:ln>
                <a:noFill/>
              </a:ln>
            </p:spPr>
            <p:txBody>
              <a:bodyPr/>
              <a:lstStyle/>
              <a:p>
                <a:r>
                  <a:rPr lang="en-US">
                    <a:noFill/>
                  </a:rPr>
                  <a:t> </a:t>
                </a:r>
              </a:p>
            </p:txBody>
          </p:sp>
        </mc:Fallback>
      </mc:AlternateContent>
      <p:sp>
        <p:nvSpPr>
          <p:cNvPr id="47" name="TextBox 46">
            <a:extLst>
              <a:ext uri="{FF2B5EF4-FFF2-40B4-BE49-F238E27FC236}">
                <a16:creationId xmlns:a16="http://schemas.microsoft.com/office/drawing/2014/main" id="{7134E614-62AF-A74C-8DF1-480FB817F2B2}"/>
              </a:ext>
            </a:extLst>
          </p:cNvPr>
          <p:cNvSpPr txBox="1"/>
          <p:nvPr/>
        </p:nvSpPr>
        <p:spPr>
          <a:xfrm>
            <a:off x="4924975" y="4577108"/>
            <a:ext cx="3389069" cy="553998"/>
          </a:xfrm>
          <a:prstGeom prst="rect">
            <a:avLst/>
          </a:prstGeom>
          <a:noFill/>
        </p:spPr>
        <p:txBody>
          <a:bodyPr wrap="none" rtlCol="0">
            <a:spAutoFit/>
          </a:bodyPr>
          <a:lstStyle/>
          <a:p>
            <a:pPr marL="285750" indent="-285750">
              <a:buFont typeface="Wingdings" pitchFamily="2" charset="2"/>
              <a:buChar char="Ø"/>
            </a:pPr>
            <a:r>
              <a:rPr lang="en-US" altLang="zh-CN" sz="1000" b="1" dirty="0">
                <a:solidFill>
                  <a:schemeClr val="tx1">
                    <a:lumMod val="50000"/>
                  </a:schemeClr>
                </a:solidFill>
                <a:latin typeface="Times New Roman" panose="02020603050405020304" pitchFamily="18" charset="0"/>
                <a:cs typeface="Times New Roman" panose="02020603050405020304" pitchFamily="18" charset="0"/>
              </a:rPr>
              <a:t>M. </a:t>
            </a:r>
            <a:r>
              <a:rPr lang="en-US" sz="1000" b="1" dirty="0" err="1">
                <a:solidFill>
                  <a:schemeClr val="tx1">
                    <a:lumMod val="50000"/>
                  </a:schemeClr>
                </a:solidFill>
                <a:latin typeface="Times New Roman" panose="02020603050405020304" pitchFamily="18" charset="0"/>
                <a:cs typeface="Times New Roman" panose="02020603050405020304" pitchFamily="18" charset="0"/>
              </a:rPr>
              <a:t>Tzoufras</a:t>
            </a:r>
            <a:r>
              <a:rPr lang="en-US" sz="1000" b="1" dirty="0">
                <a:solidFill>
                  <a:schemeClr val="tx1">
                    <a:lumMod val="50000"/>
                  </a:schemeClr>
                </a:solidFill>
                <a:latin typeface="Times New Roman" panose="02020603050405020304" pitchFamily="18" charset="0"/>
                <a:cs typeface="Times New Roman" panose="02020603050405020304" pitchFamily="18" charset="0"/>
              </a:rPr>
              <a:t> et al., PRL 101, 145002 (2008)</a:t>
            </a:r>
          </a:p>
          <a:p>
            <a:pPr marL="285750" indent="-285750">
              <a:buFont typeface="Wingdings" pitchFamily="2" charset="2"/>
              <a:buChar char="Ø"/>
            </a:pPr>
            <a:r>
              <a:rPr lang="en-US" sz="1000" b="1" dirty="0">
                <a:solidFill>
                  <a:schemeClr val="tx1">
                    <a:lumMod val="50000"/>
                  </a:schemeClr>
                </a:solidFill>
                <a:latin typeface="Times New Roman" panose="02020603050405020304" pitchFamily="18" charset="0"/>
                <a:cs typeface="Times New Roman" panose="02020603050405020304" pitchFamily="18" charset="0"/>
              </a:rPr>
              <a:t>T. N. </a:t>
            </a:r>
            <a:r>
              <a:rPr lang="en-US" sz="1000" b="1" dirty="0" err="1">
                <a:solidFill>
                  <a:schemeClr val="tx1">
                    <a:lumMod val="50000"/>
                  </a:schemeClr>
                </a:solidFill>
                <a:latin typeface="Times New Roman" panose="02020603050405020304" pitchFamily="18" charset="0"/>
                <a:cs typeface="Times New Roman" panose="02020603050405020304" pitchFamily="18" charset="0"/>
              </a:rPr>
              <a:t>Dalichaouch</a:t>
            </a:r>
            <a:r>
              <a:rPr lang="en-US" sz="1000" b="1" dirty="0">
                <a:solidFill>
                  <a:schemeClr val="tx1">
                    <a:lumMod val="50000"/>
                  </a:schemeClr>
                </a:solidFill>
                <a:latin typeface="Times New Roman" panose="02020603050405020304" pitchFamily="18" charset="0"/>
                <a:cs typeface="Times New Roman" panose="02020603050405020304" pitchFamily="18" charset="0"/>
              </a:rPr>
              <a:t> et al., POP, 28, 063103 (2021)</a:t>
            </a:r>
            <a:endParaRPr lang="en-US" altLang="zh-CN" sz="1000" b="1"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US" altLang="zh-CN" sz="1000" b="1" dirty="0">
                <a:solidFill>
                  <a:schemeClr val="tx1">
                    <a:lumMod val="50000"/>
                  </a:schemeClr>
                </a:solidFill>
                <a:latin typeface="Times New Roman" panose="02020603050405020304" pitchFamily="18" charset="0"/>
                <a:cs typeface="Times New Roman" panose="02020603050405020304" pitchFamily="18" charset="0"/>
              </a:rPr>
              <a:t>F. Li et al., </a:t>
            </a:r>
            <a:r>
              <a:rPr lang="en-US" altLang="zh-CN" sz="1000" b="1" dirty="0" err="1">
                <a:solidFill>
                  <a:schemeClr val="tx1">
                    <a:lumMod val="50000"/>
                  </a:schemeClr>
                </a:solidFill>
                <a:latin typeface="Times New Roman" panose="02020603050405020304" pitchFamily="18" charset="0"/>
                <a:cs typeface="Times New Roman" panose="02020603050405020304" pitchFamily="18" charset="0"/>
              </a:rPr>
              <a:t>Comput</a:t>
            </a:r>
            <a:r>
              <a:rPr lang="en-US" altLang="zh-CN" sz="1000" b="1" dirty="0">
                <a:solidFill>
                  <a:schemeClr val="tx1">
                    <a:lumMod val="50000"/>
                  </a:schemeClr>
                </a:solidFill>
                <a:latin typeface="Times New Roman" panose="02020603050405020304" pitchFamily="18" charset="0"/>
                <a:cs typeface="Times New Roman" panose="02020603050405020304" pitchFamily="18" charset="0"/>
              </a:rPr>
              <a:t>. Phys. Comm. 261</a:t>
            </a:r>
            <a:r>
              <a:rPr lang="en-US" sz="1000" b="1" dirty="0">
                <a:solidFill>
                  <a:schemeClr val="tx1">
                    <a:lumMod val="50000"/>
                  </a:schemeClr>
                </a:solidFill>
                <a:latin typeface="Times New Roman" panose="02020603050405020304" pitchFamily="18" charset="0"/>
                <a:cs typeface="Times New Roman" panose="02020603050405020304" pitchFamily="18" charset="0"/>
              </a:rPr>
              <a:t>, 107784 (2021)</a:t>
            </a:r>
          </a:p>
        </p:txBody>
      </p:sp>
      <p:pic>
        <p:nvPicPr>
          <p:cNvPr id="7" name="Picture 6">
            <a:extLst>
              <a:ext uri="{FF2B5EF4-FFF2-40B4-BE49-F238E27FC236}">
                <a16:creationId xmlns:a16="http://schemas.microsoft.com/office/drawing/2014/main" id="{3069CD09-1EC6-2545-A3D4-AD14D7ED9499}"/>
              </a:ext>
            </a:extLst>
          </p:cNvPr>
          <p:cNvPicPr>
            <a:picLocks noChangeAspect="1"/>
          </p:cNvPicPr>
          <p:nvPr/>
        </p:nvPicPr>
        <p:blipFill>
          <a:blip r:embed="rId8"/>
          <a:stretch>
            <a:fillRect/>
          </a:stretch>
        </p:blipFill>
        <p:spPr>
          <a:xfrm>
            <a:off x="6179030" y="2967169"/>
            <a:ext cx="2637868" cy="1694147"/>
          </a:xfrm>
          <a:prstGeom prst="rect">
            <a:avLst/>
          </a:prstGeom>
        </p:spPr>
      </p:pic>
      <p:sp>
        <p:nvSpPr>
          <p:cNvPr id="21" name="TextBox 20">
            <a:extLst>
              <a:ext uri="{FF2B5EF4-FFF2-40B4-BE49-F238E27FC236}">
                <a16:creationId xmlns:a16="http://schemas.microsoft.com/office/drawing/2014/main" id="{6FA498BF-0E3B-3249-A14D-BDBD9B9D03DA}"/>
              </a:ext>
            </a:extLst>
          </p:cNvPr>
          <p:cNvSpPr txBox="1"/>
          <p:nvPr/>
        </p:nvSpPr>
        <p:spPr>
          <a:xfrm>
            <a:off x="7367570" y="3923718"/>
            <a:ext cx="1031051" cy="307777"/>
          </a:xfrm>
          <a:prstGeom prst="rect">
            <a:avLst/>
          </a:prstGeom>
          <a:noFill/>
        </p:spPr>
        <p:txBody>
          <a:bodyPr wrap="none" rtlCol="0">
            <a:spAutoFit/>
          </a:bodyPr>
          <a:lstStyle/>
          <a:p>
            <a:r>
              <a:rPr lang="en-US" sz="1400" dirty="0">
                <a:solidFill>
                  <a:srgbClr val="FF0000"/>
                </a:solidFill>
              </a:rPr>
              <a:t>2% growth</a:t>
            </a:r>
            <a:endParaRPr lang="en-US" sz="1400" dirty="0"/>
          </a:p>
        </p:txBody>
      </p:sp>
      <p:pic>
        <p:nvPicPr>
          <p:cNvPr id="19" name="Picture 18">
            <a:extLst>
              <a:ext uri="{FF2B5EF4-FFF2-40B4-BE49-F238E27FC236}">
                <a16:creationId xmlns:a16="http://schemas.microsoft.com/office/drawing/2014/main" id="{A7ECB632-CC40-3B4F-B615-60EF173F343B}"/>
              </a:ext>
            </a:extLst>
          </p:cNvPr>
          <p:cNvPicPr>
            <a:picLocks noChangeAspect="1"/>
          </p:cNvPicPr>
          <p:nvPr/>
        </p:nvPicPr>
        <p:blipFill>
          <a:blip r:embed="rId9"/>
          <a:stretch>
            <a:fillRect/>
          </a:stretch>
        </p:blipFill>
        <p:spPr>
          <a:xfrm>
            <a:off x="6179030" y="1217098"/>
            <a:ext cx="2871082" cy="1554802"/>
          </a:xfrm>
          <a:prstGeom prst="rect">
            <a:avLst/>
          </a:prstGeom>
        </p:spPr>
      </p:pic>
      <p:pic>
        <p:nvPicPr>
          <p:cNvPr id="8" name="Picture 7">
            <a:extLst>
              <a:ext uri="{FF2B5EF4-FFF2-40B4-BE49-F238E27FC236}">
                <a16:creationId xmlns:a16="http://schemas.microsoft.com/office/drawing/2014/main" id="{781C6C79-A405-4F4E-8555-42F9506F8158}"/>
              </a:ext>
            </a:extLst>
          </p:cNvPr>
          <p:cNvPicPr>
            <a:picLocks noChangeAspect="1"/>
          </p:cNvPicPr>
          <p:nvPr/>
        </p:nvPicPr>
        <p:blipFill>
          <a:blip r:embed="rId10"/>
          <a:stretch>
            <a:fillRect/>
          </a:stretch>
        </p:blipFill>
        <p:spPr>
          <a:xfrm>
            <a:off x="488244" y="3121792"/>
            <a:ext cx="3072995" cy="1987653"/>
          </a:xfrm>
          <a:prstGeom prst="rect">
            <a:avLst/>
          </a:prstGeom>
        </p:spPr>
      </p:pic>
      <p:sp>
        <p:nvSpPr>
          <p:cNvPr id="20" name="Right Arrow 19">
            <a:extLst>
              <a:ext uri="{FF2B5EF4-FFF2-40B4-BE49-F238E27FC236}">
                <a16:creationId xmlns:a16="http://schemas.microsoft.com/office/drawing/2014/main" id="{3503F186-8C8F-EF48-AFD8-BCEBDA78F0E1}"/>
              </a:ext>
            </a:extLst>
          </p:cNvPr>
          <p:cNvSpPr/>
          <p:nvPr/>
        </p:nvSpPr>
        <p:spPr>
          <a:xfrm flipH="1">
            <a:off x="893999" y="4267351"/>
            <a:ext cx="509596" cy="22535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23AD18C-4469-824F-BA55-5F127DF9E639}"/>
                  </a:ext>
                </a:extLst>
              </p:cNvPr>
              <p:cNvSpPr txBox="1"/>
              <p:nvPr/>
            </p:nvSpPr>
            <p:spPr>
              <a:xfrm>
                <a:off x="1558010" y="4561605"/>
                <a:ext cx="933461" cy="3640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100" b="0" i="1" smtClean="0">
                              <a:solidFill>
                                <a:srgbClr val="FF0000"/>
                              </a:solidFill>
                              <a:latin typeface="Cambria Math" panose="02040503050406030204" pitchFamily="18" charset="0"/>
                            </a:rPr>
                          </m:ctrlPr>
                        </m:fPr>
                        <m:num>
                          <m:sSub>
                            <m:sSubPr>
                              <m:ctrlPr>
                                <a:rPr lang="en-US" sz="1100" b="0" i="1" smtClean="0">
                                  <a:solidFill>
                                    <a:srgbClr val="FF0000"/>
                                  </a:solidFill>
                                  <a:latin typeface="Cambria Math" panose="02040503050406030204" pitchFamily="18" charset="0"/>
                                </a:rPr>
                              </m:ctrlPr>
                            </m:sSubPr>
                            <m:e>
                              <m:r>
                                <a:rPr lang="en-US" sz="1100" b="0" i="1" smtClean="0">
                                  <a:solidFill>
                                    <a:srgbClr val="FF0000"/>
                                  </a:solidFill>
                                  <a:latin typeface="Cambria Math" panose="02040503050406030204" pitchFamily="18" charset="0"/>
                                </a:rPr>
                                <m:t>𝑒𝐸</m:t>
                              </m:r>
                            </m:e>
                            <m:sub>
                              <m:r>
                                <a:rPr lang="en-US" sz="1100" b="0" i="1" smtClean="0">
                                  <a:solidFill>
                                    <a:srgbClr val="FF0000"/>
                                  </a:solidFill>
                                  <a:latin typeface="Cambria Math" panose="02040503050406030204" pitchFamily="18" charset="0"/>
                                </a:rPr>
                                <m:t>𝑧</m:t>
                              </m:r>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𝑎𝑐𝑐</m:t>
                              </m:r>
                            </m:sub>
                          </m:sSub>
                        </m:num>
                        <m:den>
                          <m:r>
                            <a:rPr lang="en-US" sz="1100" i="1">
                              <a:solidFill>
                                <a:srgbClr val="FF0000"/>
                              </a:solidFill>
                              <a:latin typeface="Cambria Math" panose="02040503050406030204" pitchFamily="18" charset="0"/>
                            </a:rPr>
                            <m:t>𝑚𝑐</m:t>
                          </m:r>
                          <m:sSub>
                            <m:sSubPr>
                              <m:ctrlPr>
                                <a:rPr lang="en-US" sz="1100" i="1">
                                  <a:solidFill>
                                    <a:srgbClr val="FF0000"/>
                                  </a:solidFill>
                                  <a:latin typeface="Cambria Math" panose="02040503050406030204" pitchFamily="18" charset="0"/>
                                </a:rPr>
                              </m:ctrlPr>
                            </m:sSubPr>
                            <m:e>
                              <m:r>
                                <a:rPr lang="en-US" sz="1100" i="1">
                                  <a:solidFill>
                                    <a:srgbClr val="FF0000"/>
                                  </a:solidFill>
                                  <a:latin typeface="Cambria Math" panose="02040503050406030204" pitchFamily="18" charset="0"/>
                                </a:rPr>
                                <m:t>𝜔</m:t>
                              </m:r>
                            </m:e>
                            <m:sub>
                              <m:r>
                                <a:rPr lang="en-US" sz="1100" i="1">
                                  <a:solidFill>
                                    <a:srgbClr val="FF0000"/>
                                  </a:solidFill>
                                  <a:latin typeface="Cambria Math" panose="02040503050406030204" pitchFamily="18" charset="0"/>
                                </a:rPr>
                                <m:t>𝑝</m:t>
                              </m:r>
                              <m:r>
                                <a:rPr lang="en-US" sz="1100" i="1">
                                  <a:solidFill>
                                    <a:srgbClr val="FF0000"/>
                                  </a:solidFill>
                                  <a:latin typeface="Cambria Math" panose="02040503050406030204" pitchFamily="18" charset="0"/>
                                </a:rPr>
                                <m:t>0</m:t>
                              </m:r>
                            </m:sub>
                          </m:sSub>
                        </m:den>
                      </m:f>
                      <m:r>
                        <a:rPr lang="en-US" sz="1100" b="0" i="1" smtClean="0">
                          <a:solidFill>
                            <a:srgbClr val="FF0000"/>
                          </a:solidFill>
                          <a:latin typeface="Cambria Math" panose="02040503050406030204" pitchFamily="18" charset="0"/>
                        </a:rPr>
                        <m:t>=−1.2</m:t>
                      </m:r>
                    </m:oMath>
                  </m:oMathPara>
                </a14:m>
                <a:endParaRPr lang="en-US" sz="1100" dirty="0">
                  <a:solidFill>
                    <a:srgbClr val="FF0000"/>
                  </a:solidFill>
                </a:endParaRPr>
              </a:p>
            </p:txBody>
          </p:sp>
        </mc:Choice>
        <mc:Fallback xmlns="">
          <p:sp>
            <p:nvSpPr>
              <p:cNvPr id="22" name="TextBox 21">
                <a:extLst>
                  <a:ext uri="{FF2B5EF4-FFF2-40B4-BE49-F238E27FC236}">
                    <a16:creationId xmlns:a16="http://schemas.microsoft.com/office/drawing/2014/main" id="{F23AD18C-4469-824F-BA55-5F127DF9E639}"/>
                  </a:ext>
                </a:extLst>
              </p:cNvPr>
              <p:cNvSpPr txBox="1">
                <a:spLocks noRot="1" noChangeAspect="1" noMove="1" noResize="1" noEditPoints="1" noAdjustHandles="1" noChangeArrowheads="1" noChangeShapeType="1" noTextEdit="1"/>
              </p:cNvSpPr>
              <p:nvPr/>
            </p:nvSpPr>
            <p:spPr>
              <a:xfrm>
                <a:off x="1558010" y="4561605"/>
                <a:ext cx="933461" cy="364074"/>
              </a:xfrm>
              <a:prstGeom prst="rect">
                <a:avLst/>
              </a:prstGeom>
              <a:blipFill>
                <a:blip r:embed="rId11"/>
                <a:stretch>
                  <a:fillRect l="-1351" r="-2703"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F085B57-CA38-6245-B549-99286D60F1EC}"/>
                  </a:ext>
                </a:extLst>
              </p:cNvPr>
              <p:cNvSpPr txBox="1"/>
              <p:nvPr/>
            </p:nvSpPr>
            <p:spPr>
              <a:xfrm>
                <a:off x="893999" y="3442242"/>
                <a:ext cx="906209" cy="3640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100" b="0" i="1" smtClean="0">
                              <a:solidFill>
                                <a:srgbClr val="FF0000"/>
                              </a:solidFill>
                              <a:latin typeface="Cambria Math" panose="02040503050406030204" pitchFamily="18" charset="0"/>
                            </a:rPr>
                          </m:ctrlPr>
                        </m:fPr>
                        <m:num>
                          <m:sSub>
                            <m:sSubPr>
                              <m:ctrlPr>
                                <a:rPr lang="en-US" sz="1100" b="0" i="1" smtClean="0">
                                  <a:solidFill>
                                    <a:srgbClr val="FF0000"/>
                                  </a:solidFill>
                                  <a:latin typeface="Cambria Math" panose="02040503050406030204" pitchFamily="18" charset="0"/>
                                </a:rPr>
                              </m:ctrlPr>
                            </m:sSubPr>
                            <m:e>
                              <m:r>
                                <a:rPr lang="en-US" sz="1100" b="0" i="1" smtClean="0">
                                  <a:solidFill>
                                    <a:srgbClr val="FF0000"/>
                                  </a:solidFill>
                                  <a:latin typeface="Cambria Math" panose="02040503050406030204" pitchFamily="18" charset="0"/>
                                </a:rPr>
                                <m:t>𝑒𝐸</m:t>
                              </m:r>
                            </m:e>
                            <m:sub>
                              <m:r>
                                <a:rPr lang="en-US" sz="1100" b="0" i="1" smtClean="0">
                                  <a:solidFill>
                                    <a:srgbClr val="FF0000"/>
                                  </a:solidFill>
                                  <a:latin typeface="Cambria Math" panose="02040503050406030204" pitchFamily="18" charset="0"/>
                                </a:rPr>
                                <m:t>𝑧</m:t>
                              </m:r>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𝑑𝑒𝑐</m:t>
                              </m:r>
                            </m:sub>
                          </m:sSub>
                        </m:num>
                        <m:den>
                          <m:r>
                            <a:rPr lang="en-US" sz="1100" i="1">
                              <a:solidFill>
                                <a:srgbClr val="FF0000"/>
                              </a:solidFill>
                              <a:latin typeface="Cambria Math" panose="02040503050406030204" pitchFamily="18" charset="0"/>
                            </a:rPr>
                            <m:t>𝑚𝑐</m:t>
                          </m:r>
                          <m:sSub>
                            <m:sSubPr>
                              <m:ctrlPr>
                                <a:rPr lang="en-US" sz="1100" i="1">
                                  <a:solidFill>
                                    <a:srgbClr val="FF0000"/>
                                  </a:solidFill>
                                  <a:latin typeface="Cambria Math" panose="02040503050406030204" pitchFamily="18" charset="0"/>
                                </a:rPr>
                              </m:ctrlPr>
                            </m:sSubPr>
                            <m:e>
                              <m:r>
                                <a:rPr lang="en-US" sz="1100" i="1">
                                  <a:solidFill>
                                    <a:srgbClr val="FF0000"/>
                                  </a:solidFill>
                                  <a:latin typeface="Cambria Math" panose="02040503050406030204" pitchFamily="18" charset="0"/>
                                </a:rPr>
                                <m:t>𝜔</m:t>
                              </m:r>
                            </m:e>
                            <m:sub>
                              <m:r>
                                <a:rPr lang="en-US" sz="1100" i="1">
                                  <a:solidFill>
                                    <a:srgbClr val="FF0000"/>
                                  </a:solidFill>
                                  <a:latin typeface="Cambria Math" panose="02040503050406030204" pitchFamily="18" charset="0"/>
                                </a:rPr>
                                <m:t>𝑝</m:t>
                              </m:r>
                              <m:r>
                                <a:rPr lang="en-US" sz="1100" i="1">
                                  <a:solidFill>
                                    <a:srgbClr val="FF0000"/>
                                  </a:solidFill>
                                  <a:latin typeface="Cambria Math" panose="02040503050406030204" pitchFamily="18" charset="0"/>
                                </a:rPr>
                                <m:t>0</m:t>
                              </m:r>
                            </m:sub>
                          </m:sSub>
                        </m:den>
                      </m:f>
                      <m:r>
                        <a:rPr lang="en-US" sz="1100" b="0" i="1" smtClean="0">
                          <a:solidFill>
                            <a:srgbClr val="FF0000"/>
                          </a:solidFill>
                          <a:latin typeface="Cambria Math" panose="02040503050406030204" pitchFamily="18" charset="0"/>
                        </a:rPr>
                        <m:t>=0.75</m:t>
                      </m:r>
                    </m:oMath>
                  </m:oMathPara>
                </a14:m>
                <a:endParaRPr lang="en-US" sz="1100" dirty="0">
                  <a:solidFill>
                    <a:srgbClr val="FF0000"/>
                  </a:solidFill>
                </a:endParaRPr>
              </a:p>
            </p:txBody>
          </p:sp>
        </mc:Choice>
        <mc:Fallback xmlns="">
          <p:sp>
            <p:nvSpPr>
              <p:cNvPr id="24" name="TextBox 23">
                <a:extLst>
                  <a:ext uri="{FF2B5EF4-FFF2-40B4-BE49-F238E27FC236}">
                    <a16:creationId xmlns:a16="http://schemas.microsoft.com/office/drawing/2014/main" id="{1F085B57-CA38-6245-B549-99286D60F1EC}"/>
                  </a:ext>
                </a:extLst>
              </p:cNvPr>
              <p:cNvSpPr txBox="1">
                <a:spLocks noRot="1" noChangeAspect="1" noMove="1" noResize="1" noEditPoints="1" noAdjustHandles="1" noChangeArrowheads="1" noChangeShapeType="1" noTextEdit="1"/>
              </p:cNvSpPr>
              <p:nvPr/>
            </p:nvSpPr>
            <p:spPr>
              <a:xfrm>
                <a:off x="893999" y="3442242"/>
                <a:ext cx="906209" cy="364074"/>
              </a:xfrm>
              <a:prstGeom prst="rect">
                <a:avLst/>
              </a:prstGeom>
              <a:blipFill>
                <a:blip r:embed="rId12"/>
                <a:stretch>
                  <a:fillRect r="-274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40227A4-6273-1546-A508-88A48B193E79}"/>
                  </a:ext>
                </a:extLst>
              </p:cNvPr>
              <p:cNvSpPr txBox="1"/>
              <p:nvPr/>
            </p:nvSpPr>
            <p:spPr>
              <a:xfrm>
                <a:off x="7041255" y="961893"/>
                <a:ext cx="1204496"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lumMod val="50000"/>
                                </a:schemeClr>
                              </a:solidFill>
                              <a:latin typeface="Cambria Math" panose="02040503050406030204" pitchFamily="18" charset="0"/>
                            </a:rPr>
                          </m:ctrlPr>
                        </m:sSubPr>
                        <m:e>
                          <m:r>
                            <a:rPr lang="en-US" b="0" i="1" smtClean="0">
                              <a:solidFill>
                                <a:schemeClr val="tx1">
                                  <a:lumMod val="50000"/>
                                </a:schemeClr>
                              </a:solidFill>
                              <a:latin typeface="Cambria Math" panose="02040503050406030204" pitchFamily="18" charset="0"/>
                            </a:rPr>
                            <m:t>𝑛</m:t>
                          </m:r>
                        </m:e>
                        <m:sub>
                          <m:r>
                            <a:rPr lang="en-US" b="0" i="1" smtClean="0">
                              <a:solidFill>
                                <a:schemeClr val="tx1">
                                  <a:lumMod val="50000"/>
                                </a:schemeClr>
                              </a:solidFill>
                              <a:latin typeface="Cambria Math" panose="02040503050406030204" pitchFamily="18" charset="0"/>
                            </a:rPr>
                            <m:t>0</m:t>
                          </m:r>
                        </m:sub>
                      </m:sSub>
                      <m:r>
                        <a:rPr lang="en-US" b="0" i="1" smtClean="0">
                          <a:solidFill>
                            <a:schemeClr val="tx1">
                              <a:lumMod val="50000"/>
                            </a:schemeClr>
                          </a:solidFill>
                          <a:latin typeface="Cambria Math" panose="02040503050406030204" pitchFamily="18" charset="0"/>
                        </a:rPr>
                        <m:t>=</m:t>
                      </m:r>
                      <m:sSup>
                        <m:sSupPr>
                          <m:ctrlPr>
                            <a:rPr lang="en-US" b="0" i="1" smtClean="0">
                              <a:solidFill>
                                <a:schemeClr val="tx1">
                                  <a:lumMod val="50000"/>
                                </a:schemeClr>
                              </a:solidFill>
                              <a:latin typeface="Cambria Math" panose="02040503050406030204" pitchFamily="18" charset="0"/>
                            </a:rPr>
                          </m:ctrlPr>
                        </m:sSupPr>
                        <m:e>
                          <m:r>
                            <a:rPr lang="en-US" b="0" i="1" smtClean="0">
                              <a:solidFill>
                                <a:schemeClr val="tx1">
                                  <a:lumMod val="50000"/>
                                </a:schemeClr>
                              </a:solidFill>
                              <a:latin typeface="Cambria Math" panose="02040503050406030204" pitchFamily="18" charset="0"/>
                            </a:rPr>
                            <m:t>10</m:t>
                          </m:r>
                        </m:e>
                        <m:sup>
                          <m:r>
                            <a:rPr lang="en-US" b="0" i="1" smtClean="0">
                              <a:solidFill>
                                <a:schemeClr val="tx1">
                                  <a:lumMod val="50000"/>
                                </a:schemeClr>
                              </a:solidFill>
                              <a:latin typeface="Cambria Math" panose="02040503050406030204" pitchFamily="18" charset="0"/>
                            </a:rPr>
                            <m:t>17</m:t>
                          </m:r>
                        </m:sup>
                      </m:sSup>
                      <m:r>
                        <a:rPr lang="en-US" b="0" i="1" smtClean="0">
                          <a:solidFill>
                            <a:schemeClr val="tx1">
                              <a:lumMod val="50000"/>
                            </a:schemeClr>
                          </a:solidFill>
                          <a:latin typeface="Cambria Math" panose="02040503050406030204" pitchFamily="18" charset="0"/>
                        </a:rPr>
                        <m:t>𝑐</m:t>
                      </m:r>
                      <m:sSup>
                        <m:sSupPr>
                          <m:ctrlPr>
                            <a:rPr lang="en-US" b="0" i="1" smtClean="0">
                              <a:solidFill>
                                <a:schemeClr val="tx1">
                                  <a:lumMod val="50000"/>
                                </a:schemeClr>
                              </a:solidFill>
                              <a:latin typeface="Cambria Math" panose="02040503050406030204" pitchFamily="18" charset="0"/>
                            </a:rPr>
                          </m:ctrlPr>
                        </m:sSupPr>
                        <m:e>
                          <m:r>
                            <a:rPr lang="en-US" b="0" i="1" smtClean="0">
                              <a:solidFill>
                                <a:schemeClr val="tx1">
                                  <a:lumMod val="50000"/>
                                </a:schemeClr>
                              </a:solidFill>
                              <a:latin typeface="Cambria Math" panose="02040503050406030204" pitchFamily="18" charset="0"/>
                            </a:rPr>
                            <m:t>𝑚</m:t>
                          </m:r>
                        </m:e>
                        <m:sup>
                          <m:r>
                            <a:rPr lang="en-US" b="0" i="1" smtClean="0">
                              <a:solidFill>
                                <a:schemeClr val="tx1">
                                  <a:lumMod val="50000"/>
                                </a:schemeClr>
                              </a:solidFill>
                              <a:latin typeface="Cambria Math" panose="02040503050406030204" pitchFamily="18" charset="0"/>
                            </a:rPr>
                            <m:t>−3</m:t>
                          </m:r>
                        </m:sup>
                      </m:sSup>
                    </m:oMath>
                  </m:oMathPara>
                </a14:m>
                <a:endParaRPr lang="en-US" dirty="0"/>
              </a:p>
            </p:txBody>
          </p:sp>
        </mc:Choice>
        <mc:Fallback xmlns="">
          <p:sp>
            <p:nvSpPr>
              <p:cNvPr id="25" name="TextBox 24">
                <a:extLst>
                  <a:ext uri="{FF2B5EF4-FFF2-40B4-BE49-F238E27FC236}">
                    <a16:creationId xmlns:a16="http://schemas.microsoft.com/office/drawing/2014/main" id="{F40227A4-6273-1546-A508-88A48B193E79}"/>
                  </a:ext>
                </a:extLst>
              </p:cNvPr>
              <p:cNvSpPr txBox="1">
                <a:spLocks noRot="1" noChangeAspect="1" noMove="1" noResize="1" noEditPoints="1" noAdjustHandles="1" noChangeArrowheads="1" noChangeShapeType="1" noTextEdit="1"/>
              </p:cNvSpPr>
              <p:nvPr/>
            </p:nvSpPr>
            <p:spPr>
              <a:xfrm>
                <a:off x="7041255" y="961893"/>
                <a:ext cx="1204496" cy="207749"/>
              </a:xfrm>
              <a:prstGeom prst="rect">
                <a:avLst/>
              </a:prstGeom>
              <a:blipFill>
                <a:blip r:embed="rId13"/>
                <a:stretch>
                  <a:fillRect b="-11765"/>
                </a:stretch>
              </a:blipFill>
            </p:spPr>
            <p:txBody>
              <a:bodyPr/>
              <a:lstStyle/>
              <a:p>
                <a:r>
                  <a:rPr lang="en-US">
                    <a:noFill/>
                  </a:rPr>
                  <a:t> </a:t>
                </a:r>
              </a:p>
            </p:txBody>
          </p:sp>
        </mc:Fallback>
      </mc:AlternateContent>
    </p:spTree>
    <p:extLst>
      <p:ext uri="{BB962C8B-B14F-4D97-AF65-F5344CB8AC3E}">
        <p14:creationId xmlns:p14="http://schemas.microsoft.com/office/powerpoint/2010/main" val="3986496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2199592-40D4-184B-ABD6-B2A1626EE522}"/>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C0A97B1D-74D9-EF43-9BFF-3EDA44BD9AED}"/>
              </a:ext>
            </a:extLst>
          </p:cNvPr>
          <p:cNvSpPr>
            <a:spLocks noGrp="1"/>
          </p:cNvSpPr>
          <p:nvPr>
            <p:ph type="sldNum" sz="quarter" idx="19"/>
          </p:nvPr>
        </p:nvSpPr>
        <p:spPr/>
        <p:txBody>
          <a:bodyPr/>
          <a:lstStyle/>
          <a:p>
            <a:fld id="{B6238B5B-F19C-E947-A0BC-87BD7983F871}" type="slidenum">
              <a:rPr lang="en-US" smtClean="0"/>
              <a:pPr/>
              <a:t>3</a:t>
            </a:fld>
            <a:endParaRPr lang="en-US" dirty="0"/>
          </a:p>
        </p:txBody>
      </p:sp>
      <p:sp>
        <p:nvSpPr>
          <p:cNvPr id="6" name="Title 5">
            <a:extLst>
              <a:ext uri="{FF2B5EF4-FFF2-40B4-BE49-F238E27FC236}">
                <a16:creationId xmlns:a16="http://schemas.microsoft.com/office/drawing/2014/main" id="{E07F4958-902B-B343-A148-425AF669C88D}"/>
              </a:ext>
            </a:extLst>
          </p:cNvPr>
          <p:cNvSpPr>
            <a:spLocks noGrp="1"/>
          </p:cNvSpPr>
          <p:nvPr>
            <p:ph type="title"/>
          </p:nvPr>
        </p:nvSpPr>
        <p:spPr/>
        <p:txBody>
          <a:bodyPr/>
          <a:lstStyle/>
          <a:p>
            <a:r>
              <a:rPr lang="en-US" dirty="0">
                <a:solidFill>
                  <a:schemeClr val="tx1">
                    <a:lumMod val="50000"/>
                  </a:schemeClr>
                </a:solidFill>
              </a:rPr>
              <a:t>Emittance preservation: Matching</a:t>
            </a:r>
          </a:p>
        </p:txBody>
      </p:sp>
      <p:sp>
        <p:nvSpPr>
          <p:cNvPr id="7" name="Text Placeholder 6">
            <a:extLst>
              <a:ext uri="{FF2B5EF4-FFF2-40B4-BE49-F238E27FC236}">
                <a16:creationId xmlns:a16="http://schemas.microsoft.com/office/drawing/2014/main" id="{ACC3A384-202C-6A4A-8DC2-30AA5B549959}"/>
              </a:ext>
            </a:extLst>
          </p:cNvPr>
          <p:cNvSpPr>
            <a:spLocks noGrp="1"/>
          </p:cNvSpPr>
          <p:nvPr>
            <p:ph type="body" sz="quarter" idx="20"/>
          </p:nvPr>
        </p:nvSpPr>
        <p:spPr>
          <a:xfrm>
            <a:off x="297031" y="1116898"/>
            <a:ext cx="5178738" cy="871136"/>
          </a:xfrm>
        </p:spPr>
        <p:txBody>
          <a:bodyPr/>
          <a:lstStyle/>
          <a:p>
            <a:r>
              <a:rPr lang="en-US" sz="1600" dirty="0">
                <a:solidFill>
                  <a:schemeClr val="tx1">
                    <a:lumMod val="50000"/>
                  </a:schemeClr>
                </a:solidFill>
              </a:rPr>
              <a:t>Preserving witness beam’s emittance is critical</a:t>
            </a:r>
          </a:p>
          <a:p>
            <a:r>
              <a:rPr lang="en-US" sz="1600" dirty="0">
                <a:solidFill>
                  <a:schemeClr val="tx1">
                    <a:lumMod val="50000"/>
                  </a:schemeClr>
                </a:solidFill>
              </a:rPr>
              <a:t>Matching is critical to preserve the emittance.</a:t>
            </a:r>
          </a:p>
          <a:p>
            <a:r>
              <a:rPr lang="en-US" sz="1600" dirty="0">
                <a:solidFill>
                  <a:schemeClr val="tx1">
                    <a:lumMod val="50000"/>
                  </a:schemeClr>
                </a:solidFill>
              </a:rPr>
              <a:t>Matching condition in a uniform plasma:</a:t>
            </a:r>
          </a:p>
        </p:txBody>
      </p:sp>
      <p:sp>
        <p:nvSpPr>
          <p:cNvPr id="8" name="Footer Placeholder 7">
            <a:extLst>
              <a:ext uri="{FF2B5EF4-FFF2-40B4-BE49-F238E27FC236}">
                <a16:creationId xmlns:a16="http://schemas.microsoft.com/office/drawing/2014/main" id="{CF10CE70-B5BF-A84D-A3FC-6C7D736110D1}"/>
              </a:ext>
            </a:extLst>
          </p:cNvPr>
          <p:cNvSpPr>
            <a:spLocks noGrp="1"/>
          </p:cNvSpPr>
          <p:nvPr>
            <p:ph type="ftr" sz="quarter" idx="21"/>
          </p:nvPr>
        </p:nvSpPr>
        <p:spPr/>
        <p:txBody>
          <a:bodyPr/>
          <a:lstStyle/>
          <a:p>
            <a:endParaRPr lang="en-US" dirty="0">
              <a:solidFill>
                <a:srgbClr val="898989"/>
              </a:solidFill>
            </a:endParaRPr>
          </a:p>
        </p:txBody>
      </p:sp>
      <p:sp>
        <p:nvSpPr>
          <p:cNvPr id="9" name="TextBox 8">
            <a:extLst>
              <a:ext uri="{FF2B5EF4-FFF2-40B4-BE49-F238E27FC236}">
                <a16:creationId xmlns:a16="http://schemas.microsoft.com/office/drawing/2014/main" id="{F19A7B9D-E42D-1C43-BB9E-6FC54F9761FA}"/>
              </a:ext>
            </a:extLst>
          </p:cNvPr>
          <p:cNvSpPr txBox="1"/>
          <p:nvPr/>
        </p:nvSpPr>
        <p:spPr>
          <a:xfrm>
            <a:off x="1318222" y="2842725"/>
            <a:ext cx="896399" cy="300082"/>
          </a:xfrm>
          <a:prstGeom prst="rect">
            <a:avLst/>
          </a:prstGeom>
          <a:noFill/>
        </p:spPr>
        <p:txBody>
          <a:bodyPr wrap="none" rtlCol="0">
            <a:spAutoFit/>
          </a:bodyPr>
          <a:lstStyle/>
          <a:p>
            <a:r>
              <a:rPr lang="en-US" dirty="0">
                <a:solidFill>
                  <a:schemeClr val="tx1">
                    <a:lumMod val="50000"/>
                  </a:schemeClr>
                </a:solidFill>
              </a:rPr>
              <a:t>matched</a:t>
            </a:r>
            <a:r>
              <a:rPr lang="en-US" dirty="0"/>
              <a:t> </a:t>
            </a:r>
          </a:p>
        </p:txBody>
      </p:sp>
      <p:sp>
        <p:nvSpPr>
          <p:cNvPr id="22" name="TextBox 21">
            <a:extLst>
              <a:ext uri="{FF2B5EF4-FFF2-40B4-BE49-F238E27FC236}">
                <a16:creationId xmlns:a16="http://schemas.microsoft.com/office/drawing/2014/main" id="{FB1D194C-997A-1445-B658-9D4FE74B0E11}"/>
              </a:ext>
            </a:extLst>
          </p:cNvPr>
          <p:cNvSpPr txBox="1"/>
          <p:nvPr/>
        </p:nvSpPr>
        <p:spPr>
          <a:xfrm>
            <a:off x="4276022" y="2832480"/>
            <a:ext cx="1088760" cy="300082"/>
          </a:xfrm>
          <a:prstGeom prst="rect">
            <a:avLst/>
          </a:prstGeom>
          <a:noFill/>
        </p:spPr>
        <p:txBody>
          <a:bodyPr wrap="none" rtlCol="0">
            <a:spAutoFit/>
          </a:bodyPr>
          <a:lstStyle/>
          <a:p>
            <a:r>
              <a:rPr lang="en-US" dirty="0">
                <a:solidFill>
                  <a:schemeClr val="tx1">
                    <a:lumMod val="50000"/>
                  </a:schemeClr>
                </a:solidFill>
              </a:rPr>
              <a:t>unmatched </a:t>
            </a:r>
          </a:p>
        </p:txBody>
      </p:sp>
      <p:pic>
        <p:nvPicPr>
          <p:cNvPr id="13" name="Phase_space_diff_energy2">
            <a:hlinkClick r:id="" action="ppaction://media"/>
            <a:extLst>
              <a:ext uri="{FF2B5EF4-FFF2-40B4-BE49-F238E27FC236}">
                <a16:creationId xmlns:a16="http://schemas.microsoft.com/office/drawing/2014/main" id="{11D2EB9C-92A1-6741-AE4D-D10E99440F9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8891" y="3129513"/>
            <a:ext cx="2753509" cy="1959018"/>
          </a:xfrm>
          <a:prstGeom prst="rect">
            <a:avLst/>
          </a:prstGeom>
        </p:spPr>
      </p:pic>
      <p:pic>
        <p:nvPicPr>
          <p:cNvPr id="14" name="Phase_space_diff_energy2">
            <a:hlinkClick r:id="" action="ppaction://media"/>
            <a:extLst>
              <a:ext uri="{FF2B5EF4-FFF2-40B4-BE49-F238E27FC236}">
                <a16:creationId xmlns:a16="http://schemas.microsoft.com/office/drawing/2014/main" id="{8BDE067C-E135-BA42-BA0C-1F2B6C10911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677691" y="3142807"/>
            <a:ext cx="2805826" cy="1996240"/>
          </a:xfrm>
          <a:prstGeom prst="rect">
            <a:avLst/>
          </a:prstGeom>
        </p:spPr>
      </p:pic>
      <p:pic>
        <p:nvPicPr>
          <p:cNvPr id="17" name="Picture 16">
            <a:extLst>
              <a:ext uri="{FF2B5EF4-FFF2-40B4-BE49-F238E27FC236}">
                <a16:creationId xmlns:a16="http://schemas.microsoft.com/office/drawing/2014/main" id="{09169D8D-1CF8-EF43-8090-381C30539C2C}"/>
              </a:ext>
            </a:extLst>
          </p:cNvPr>
          <p:cNvPicPr>
            <a:picLocks noChangeAspect="1"/>
          </p:cNvPicPr>
          <p:nvPr/>
        </p:nvPicPr>
        <p:blipFill>
          <a:blip r:embed="rId9"/>
          <a:stretch>
            <a:fillRect/>
          </a:stretch>
        </p:blipFill>
        <p:spPr>
          <a:xfrm>
            <a:off x="5690908" y="2252112"/>
            <a:ext cx="1488465" cy="565240"/>
          </a:xfrm>
          <a:prstGeom prst="rect">
            <a:avLst/>
          </a:prstGeom>
        </p:spPr>
      </p:pic>
      <p:pic>
        <p:nvPicPr>
          <p:cNvPr id="11" name="Picture 10">
            <a:extLst>
              <a:ext uri="{FF2B5EF4-FFF2-40B4-BE49-F238E27FC236}">
                <a16:creationId xmlns:a16="http://schemas.microsoft.com/office/drawing/2014/main" id="{DE7D7EC1-7AAC-7E4A-B610-1FA9CF51E154}"/>
              </a:ext>
            </a:extLst>
          </p:cNvPr>
          <p:cNvPicPr>
            <a:picLocks noChangeAspect="1"/>
          </p:cNvPicPr>
          <p:nvPr/>
        </p:nvPicPr>
        <p:blipFill>
          <a:blip r:embed="rId10"/>
          <a:stretch>
            <a:fillRect/>
          </a:stretch>
        </p:blipFill>
        <p:spPr>
          <a:xfrm>
            <a:off x="3585701" y="2190103"/>
            <a:ext cx="1569774" cy="652622"/>
          </a:xfrm>
          <a:prstGeom prst="rect">
            <a:avLst/>
          </a:prstGeom>
        </p:spPr>
      </p:pic>
      <p:pic>
        <p:nvPicPr>
          <p:cNvPr id="15" name="Picture 14">
            <a:extLst>
              <a:ext uri="{FF2B5EF4-FFF2-40B4-BE49-F238E27FC236}">
                <a16:creationId xmlns:a16="http://schemas.microsoft.com/office/drawing/2014/main" id="{E7821992-784A-894A-92EB-7EEC7E2F1B12}"/>
              </a:ext>
            </a:extLst>
          </p:cNvPr>
          <p:cNvPicPr>
            <a:picLocks noChangeAspect="1"/>
          </p:cNvPicPr>
          <p:nvPr/>
        </p:nvPicPr>
        <p:blipFill>
          <a:blip r:embed="rId11"/>
          <a:stretch>
            <a:fillRect/>
          </a:stretch>
        </p:blipFill>
        <p:spPr>
          <a:xfrm>
            <a:off x="869261" y="2086596"/>
            <a:ext cx="2224813" cy="647322"/>
          </a:xfrm>
          <a:prstGeom prst="rect">
            <a:avLst/>
          </a:prstGeom>
        </p:spPr>
      </p:pic>
      <p:sp>
        <p:nvSpPr>
          <p:cNvPr id="2" name="Rectangle 1">
            <a:extLst>
              <a:ext uri="{FF2B5EF4-FFF2-40B4-BE49-F238E27FC236}">
                <a16:creationId xmlns:a16="http://schemas.microsoft.com/office/drawing/2014/main" id="{8C83D397-B6D2-7B40-9F2D-9A5AB678CAA5}"/>
              </a:ext>
            </a:extLst>
          </p:cNvPr>
          <p:cNvSpPr/>
          <p:nvPr/>
        </p:nvSpPr>
        <p:spPr>
          <a:xfrm>
            <a:off x="5573529" y="2076244"/>
            <a:ext cx="1819976" cy="8803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403305"/>
      </p:ext>
    </p:extLst>
  </p:cSld>
  <p:clrMapOvr>
    <a:masterClrMapping/>
  </p:clrMapOvr>
  <p:timing>
    <p:tnLst>
      <p:par>
        <p:cTn id="1" dur="indefinite" restart="never" nodeType="tmRoot">
          <p:childTnLst>
            <p:video>
              <p:cMediaNode vol="80000">
                <p:cTn id="2" fill="hold" display="0">
                  <p:stCondLst>
                    <p:cond delay="indefinite"/>
                  </p:stCondLst>
                </p:cTn>
                <p:tgtEl>
                  <p:spTgt spid="13"/>
                </p:tgtEl>
              </p:cMediaNode>
            </p:vide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3"/>
                                        </p:tgtEl>
                                      </p:cBhvr>
                                    </p:cmd>
                                  </p:childTnLst>
                                </p:cTn>
                              </p:par>
                            </p:childTnLst>
                          </p:cTn>
                        </p:par>
                      </p:childTnLst>
                    </p:cTn>
                  </p:par>
                </p:childTnLst>
              </p:cTn>
              <p:nextCondLst>
                <p:cond evt="onClick" delay="0">
                  <p:tgtEl>
                    <p:spTgt spid="13"/>
                  </p:tgtEl>
                </p:cond>
              </p:nextCondLst>
            </p:seq>
            <p:video>
              <p:cMediaNode vol="80000">
                <p:cTn id="8" fill="hold" display="0">
                  <p:stCondLst>
                    <p:cond delay="indefinite"/>
                  </p:stCondLst>
                </p:cTn>
                <p:tgtEl>
                  <p:spTgt spid="14"/>
                </p:tgtEl>
              </p:cMediaNode>
            </p:video>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0D1003-6F70-CB42-A0CA-5EB12A13132B}"/>
              </a:ext>
            </a:extLst>
          </p:cNvPr>
          <p:cNvSpPr>
            <a:spLocks noGrp="1"/>
          </p:cNvSpPr>
          <p:nvPr>
            <p:ph type="dt" sz="half" idx="18"/>
          </p:nvPr>
        </p:nvSpPr>
        <p:spPr>
          <a:xfrm>
            <a:off x="8289074" y="5139612"/>
            <a:ext cx="560014" cy="381643"/>
          </a:xfrm>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3232F916-F02D-1E41-A648-3665CA96453A}"/>
              </a:ext>
            </a:extLst>
          </p:cNvPr>
          <p:cNvSpPr>
            <a:spLocks noGrp="1"/>
          </p:cNvSpPr>
          <p:nvPr>
            <p:ph type="sldNum" sz="quarter" idx="19"/>
          </p:nvPr>
        </p:nvSpPr>
        <p:spPr>
          <a:xfrm>
            <a:off x="8816898" y="5139612"/>
            <a:ext cx="253356" cy="365760"/>
          </a:xfrm>
        </p:spPr>
        <p:txBody>
          <a:bodyPr/>
          <a:lstStyle/>
          <a:p>
            <a:fld id="{B6238B5B-F19C-E947-A0BC-87BD7983F871}" type="slidenum">
              <a:rPr lang="en-US" smtClean="0"/>
              <a:pPr/>
              <a:t>4</a:t>
            </a:fld>
            <a:endParaRPr lang="en-US" dirty="0"/>
          </a:p>
        </p:txBody>
      </p:sp>
      <p:sp>
        <p:nvSpPr>
          <p:cNvPr id="6" name="Title 5">
            <a:extLst>
              <a:ext uri="{FF2B5EF4-FFF2-40B4-BE49-F238E27FC236}">
                <a16:creationId xmlns:a16="http://schemas.microsoft.com/office/drawing/2014/main" id="{03D54331-37D8-D641-BAA9-F68D73010177}"/>
              </a:ext>
            </a:extLst>
          </p:cNvPr>
          <p:cNvSpPr>
            <a:spLocks noGrp="1"/>
          </p:cNvSpPr>
          <p:nvPr>
            <p:ph type="title"/>
          </p:nvPr>
        </p:nvSpPr>
        <p:spPr>
          <a:xfrm>
            <a:off x="640079" y="405403"/>
            <a:ext cx="7772400" cy="389979"/>
          </a:xfrm>
        </p:spPr>
        <p:txBody>
          <a:bodyPr/>
          <a:lstStyle/>
          <a:p>
            <a:r>
              <a:rPr lang="en-US" dirty="0">
                <a:solidFill>
                  <a:schemeClr val="tx1">
                    <a:lumMod val="50000"/>
                  </a:schemeClr>
                </a:solidFill>
              </a:rPr>
              <a:t>Matching condition in non-uniform plasma</a:t>
            </a:r>
          </a:p>
        </p:txBody>
      </p:sp>
      <p:sp>
        <p:nvSpPr>
          <p:cNvPr id="8" name="Footer Placeholder 7">
            <a:extLst>
              <a:ext uri="{FF2B5EF4-FFF2-40B4-BE49-F238E27FC236}">
                <a16:creationId xmlns:a16="http://schemas.microsoft.com/office/drawing/2014/main" id="{BD1C9A6F-4B63-9648-99F9-F5A8D4C4C3AB}"/>
              </a:ext>
            </a:extLst>
          </p:cNvPr>
          <p:cNvSpPr>
            <a:spLocks noGrp="1"/>
          </p:cNvSpPr>
          <p:nvPr>
            <p:ph type="ftr" sz="quarter" idx="21"/>
          </p:nvPr>
        </p:nvSpPr>
        <p:spPr/>
        <p:txBody>
          <a:bodyPr/>
          <a:lstStyle/>
          <a:p>
            <a:endParaRPr lang="en-US" dirty="0">
              <a:solidFill>
                <a:srgbClr val="898989"/>
              </a:solidFill>
            </a:endParaRPr>
          </a:p>
        </p:txBody>
      </p:sp>
      <p:sp>
        <p:nvSpPr>
          <p:cNvPr id="11" name="Text Placeholder 1">
            <a:extLst>
              <a:ext uri="{FF2B5EF4-FFF2-40B4-BE49-F238E27FC236}">
                <a16:creationId xmlns:a16="http://schemas.microsoft.com/office/drawing/2014/main" id="{CA51EBC4-7E1C-4147-9F4B-59F110361B16}"/>
              </a:ext>
            </a:extLst>
          </p:cNvPr>
          <p:cNvSpPr txBox="1">
            <a:spLocks/>
          </p:cNvSpPr>
          <p:nvPr/>
        </p:nvSpPr>
        <p:spPr>
          <a:xfrm>
            <a:off x="633905" y="1931274"/>
            <a:ext cx="2894136" cy="276999"/>
          </a:xfrm>
          <a:prstGeom prst="rect">
            <a:avLst/>
          </a:prstGeom>
        </p:spPr>
        <p:txBody>
          <a:bodyPr vert="horz" wrap="square" lIns="0" tIns="0" rIns="0" bIns="0" rtlCol="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400" b="0" i="0" kern="1200" baseline="0">
                <a:solidFill>
                  <a:srgbClr val="58595B"/>
                </a:solidFill>
                <a:latin typeface="Helvetica Regular"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solidFill>
                  <a:schemeClr val="tx1">
                    <a:lumMod val="50000"/>
                  </a:schemeClr>
                </a:solidFill>
              </a:rPr>
              <a:t>For </a:t>
            </a:r>
            <a:r>
              <a:rPr lang="en-US" altLang="zh-CN" sz="1800" dirty="0">
                <a:solidFill>
                  <a:schemeClr val="tx1">
                    <a:lumMod val="50000"/>
                  </a:schemeClr>
                </a:solidFill>
              </a:rPr>
              <a:t>non-uniform plasma:</a:t>
            </a:r>
            <a:endParaRPr lang="en-US" sz="1800" dirty="0">
              <a:solidFill>
                <a:schemeClr val="tx1">
                  <a:lumMod val="50000"/>
                </a:schemeClr>
              </a:solidFill>
            </a:endParaRPr>
          </a:p>
        </p:txBody>
      </p:sp>
      <p:pic>
        <p:nvPicPr>
          <p:cNvPr id="15" name="Picture 14">
            <a:extLst>
              <a:ext uri="{FF2B5EF4-FFF2-40B4-BE49-F238E27FC236}">
                <a16:creationId xmlns:a16="http://schemas.microsoft.com/office/drawing/2014/main" id="{C7855851-7E14-F644-A838-1674A8E20765}"/>
              </a:ext>
            </a:extLst>
          </p:cNvPr>
          <p:cNvPicPr>
            <a:picLocks noChangeAspect="1"/>
          </p:cNvPicPr>
          <p:nvPr/>
        </p:nvPicPr>
        <p:blipFill>
          <a:blip r:embed="rId3"/>
          <a:stretch>
            <a:fillRect/>
          </a:stretch>
        </p:blipFill>
        <p:spPr>
          <a:xfrm>
            <a:off x="633905" y="3386750"/>
            <a:ext cx="956013" cy="324518"/>
          </a:xfrm>
          <a:prstGeom prst="rect">
            <a:avLst/>
          </a:prstGeom>
        </p:spPr>
      </p:pic>
      <p:sp>
        <p:nvSpPr>
          <p:cNvPr id="16" name="TextBox 15">
            <a:extLst>
              <a:ext uri="{FF2B5EF4-FFF2-40B4-BE49-F238E27FC236}">
                <a16:creationId xmlns:a16="http://schemas.microsoft.com/office/drawing/2014/main" id="{B546FCE6-5E0F-E448-8924-56E707C20864}"/>
              </a:ext>
            </a:extLst>
          </p:cNvPr>
          <p:cNvSpPr txBox="1"/>
          <p:nvPr/>
        </p:nvSpPr>
        <p:spPr>
          <a:xfrm>
            <a:off x="2512490" y="3431872"/>
            <a:ext cx="2475927" cy="338554"/>
          </a:xfrm>
          <a:prstGeom prst="rect">
            <a:avLst/>
          </a:prstGeom>
          <a:noFill/>
        </p:spPr>
        <p:txBody>
          <a:bodyPr wrap="square" rtlCol="0">
            <a:spAutoFit/>
          </a:bodyPr>
          <a:lstStyle/>
          <a:p>
            <a:r>
              <a:rPr lang="en-US" sz="1600" dirty="0">
                <a:solidFill>
                  <a:srgbClr val="FF0000"/>
                </a:solidFill>
              </a:rPr>
              <a:t>Adiabaticity parameter</a:t>
            </a:r>
          </a:p>
        </p:txBody>
      </p:sp>
      <p:pic>
        <p:nvPicPr>
          <p:cNvPr id="17" name="Picture 16">
            <a:extLst>
              <a:ext uri="{FF2B5EF4-FFF2-40B4-BE49-F238E27FC236}">
                <a16:creationId xmlns:a16="http://schemas.microsoft.com/office/drawing/2014/main" id="{9BCB4736-B10D-D94F-867A-186114F70D44}"/>
              </a:ext>
            </a:extLst>
          </p:cNvPr>
          <p:cNvPicPr>
            <a:picLocks noChangeAspect="1"/>
          </p:cNvPicPr>
          <p:nvPr/>
        </p:nvPicPr>
        <p:blipFill>
          <a:blip r:embed="rId4"/>
          <a:stretch>
            <a:fillRect/>
          </a:stretch>
        </p:blipFill>
        <p:spPr>
          <a:xfrm>
            <a:off x="633905" y="3977277"/>
            <a:ext cx="1654840" cy="332767"/>
          </a:xfrm>
          <a:prstGeom prst="rect">
            <a:avLst/>
          </a:prstGeom>
        </p:spPr>
      </p:pic>
      <p:sp>
        <p:nvSpPr>
          <p:cNvPr id="18" name="TextBox 17">
            <a:extLst>
              <a:ext uri="{FF2B5EF4-FFF2-40B4-BE49-F238E27FC236}">
                <a16:creationId xmlns:a16="http://schemas.microsoft.com/office/drawing/2014/main" id="{B2CB8D27-1441-964D-BE8D-CA0E0F18EBA4}"/>
              </a:ext>
            </a:extLst>
          </p:cNvPr>
          <p:cNvSpPr txBox="1"/>
          <p:nvPr/>
        </p:nvSpPr>
        <p:spPr>
          <a:xfrm>
            <a:off x="2512490" y="3938097"/>
            <a:ext cx="1903085" cy="338554"/>
          </a:xfrm>
          <a:prstGeom prst="rect">
            <a:avLst/>
          </a:prstGeom>
          <a:noFill/>
        </p:spPr>
        <p:txBody>
          <a:bodyPr wrap="none" rtlCol="0">
            <a:spAutoFit/>
          </a:bodyPr>
          <a:lstStyle/>
          <a:p>
            <a:r>
              <a:rPr lang="en-US" sz="1600" dirty="0">
                <a:solidFill>
                  <a:srgbClr val="FF0000"/>
                </a:solidFill>
              </a:rPr>
              <a:t>Adiabatic condition</a:t>
            </a:r>
          </a:p>
        </p:txBody>
      </p:sp>
      <p:sp>
        <p:nvSpPr>
          <p:cNvPr id="21" name="TextBox 1">
            <a:extLst>
              <a:ext uri="{FF2B5EF4-FFF2-40B4-BE49-F238E27FC236}">
                <a16:creationId xmlns:a16="http://schemas.microsoft.com/office/drawing/2014/main" id="{491F8671-AA19-3E4E-BF20-712D7362351C}"/>
              </a:ext>
            </a:extLst>
          </p:cNvPr>
          <p:cNvSpPr txBox="1"/>
          <p:nvPr/>
        </p:nvSpPr>
        <p:spPr>
          <a:xfrm>
            <a:off x="5110143" y="4806137"/>
            <a:ext cx="3720880" cy="30008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285750" indent="-285750">
              <a:buFont typeface="Wingdings" pitchFamily="2" charset="2"/>
              <a:buChar char="Ø"/>
            </a:pPr>
            <a:r>
              <a:rPr lang="en-US" altLang="zh-CN" b="1" dirty="0">
                <a:solidFill>
                  <a:schemeClr val="tx1">
                    <a:lumMod val="50000"/>
                  </a:schemeClr>
                </a:solidFill>
                <a:latin typeface="Times New Roman" panose="02020603050405020304" pitchFamily="18" charset="0"/>
                <a:cs typeface="Times New Roman" panose="02020603050405020304" pitchFamily="18" charset="0"/>
              </a:rPr>
              <a:t>Y. Zhao et al., PRAB, </a:t>
            </a:r>
            <a:r>
              <a:rPr lang="en-US" b="1" dirty="0">
                <a:solidFill>
                  <a:schemeClr val="tx1">
                    <a:lumMod val="50000"/>
                  </a:schemeClr>
                </a:solidFill>
                <a:latin typeface="Times New Roman" panose="02020603050405020304" pitchFamily="18" charset="0"/>
                <a:cs typeface="Times New Roman" panose="02020603050405020304" pitchFamily="18" charset="0"/>
              </a:rPr>
              <a:t>23, 011302 (2020)</a:t>
            </a:r>
          </a:p>
        </p:txBody>
      </p:sp>
      <p:sp>
        <p:nvSpPr>
          <p:cNvPr id="22" name="TextBox 2">
            <a:extLst>
              <a:ext uri="{FF2B5EF4-FFF2-40B4-BE49-F238E27FC236}">
                <a16:creationId xmlns:a16="http://schemas.microsoft.com/office/drawing/2014/main" id="{D2E14A69-7F69-BC4C-B1E5-6CDFF5B26FC7}"/>
              </a:ext>
            </a:extLst>
          </p:cNvPr>
          <p:cNvSpPr txBox="1"/>
          <p:nvPr/>
        </p:nvSpPr>
        <p:spPr>
          <a:xfrm>
            <a:off x="5110143" y="4463621"/>
            <a:ext cx="3711041" cy="30008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285750" indent="-285750">
              <a:buFont typeface="Wingdings" pitchFamily="2" charset="2"/>
              <a:buChar char="Ø"/>
            </a:pPr>
            <a:r>
              <a:rPr lang="en-US" b="1" dirty="0">
                <a:solidFill>
                  <a:schemeClr val="tx1">
                    <a:lumMod val="50000"/>
                  </a:schemeClr>
                </a:solidFill>
                <a:latin typeface="Times New Roman" panose="02020603050405020304" pitchFamily="18" charset="0"/>
                <a:cs typeface="Times New Roman" panose="02020603050405020304" pitchFamily="18" charset="0"/>
              </a:rPr>
              <a:t>R. </a:t>
            </a:r>
            <a:r>
              <a:rPr lang="en-US" b="1" dirty="0" err="1">
                <a:solidFill>
                  <a:schemeClr val="tx1">
                    <a:lumMod val="50000"/>
                  </a:schemeClr>
                </a:solidFill>
                <a:latin typeface="Times New Roman" panose="02020603050405020304" pitchFamily="18" charset="0"/>
                <a:cs typeface="Times New Roman" panose="02020603050405020304" pitchFamily="18" charset="0"/>
              </a:rPr>
              <a:t>Ariniello</a:t>
            </a:r>
            <a:r>
              <a:rPr lang="en-US" b="1" dirty="0">
                <a:solidFill>
                  <a:schemeClr val="tx1">
                    <a:lumMod val="50000"/>
                  </a:schemeClr>
                </a:solidFill>
                <a:latin typeface="Times New Roman" panose="02020603050405020304" pitchFamily="18" charset="0"/>
                <a:cs typeface="Times New Roman" panose="02020603050405020304" pitchFamily="18" charset="0"/>
              </a:rPr>
              <a:t> </a:t>
            </a:r>
            <a:r>
              <a:rPr lang="en-US" altLang="zh-CN" b="1" dirty="0">
                <a:solidFill>
                  <a:schemeClr val="tx1">
                    <a:lumMod val="50000"/>
                  </a:schemeClr>
                </a:solidFill>
                <a:latin typeface="Times New Roman" panose="02020603050405020304" pitchFamily="18" charset="0"/>
                <a:cs typeface="Times New Roman" panose="02020603050405020304" pitchFamily="18" charset="0"/>
              </a:rPr>
              <a:t>et al., PRAB, </a:t>
            </a:r>
            <a:r>
              <a:rPr lang="en-US" b="1" dirty="0">
                <a:solidFill>
                  <a:schemeClr val="tx1">
                    <a:lumMod val="50000"/>
                  </a:schemeClr>
                </a:solidFill>
                <a:latin typeface="Times New Roman" panose="02020603050405020304" pitchFamily="18" charset="0"/>
                <a:cs typeface="Times New Roman" panose="02020603050405020304" pitchFamily="18" charset="0"/>
              </a:rPr>
              <a:t>22, 041304 (2019)</a:t>
            </a:r>
          </a:p>
        </p:txBody>
      </p:sp>
      <p:sp>
        <p:nvSpPr>
          <p:cNvPr id="19" name="TextBox 2">
            <a:extLst>
              <a:ext uri="{FF2B5EF4-FFF2-40B4-BE49-F238E27FC236}">
                <a16:creationId xmlns:a16="http://schemas.microsoft.com/office/drawing/2014/main" id="{CBDCF0D4-DFBC-6443-B7D9-B395A2EB9289}"/>
              </a:ext>
            </a:extLst>
          </p:cNvPr>
          <p:cNvSpPr txBox="1"/>
          <p:nvPr/>
        </p:nvSpPr>
        <p:spPr>
          <a:xfrm>
            <a:off x="5110143" y="4126610"/>
            <a:ext cx="4486416" cy="30008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285750" indent="-285750">
              <a:buFont typeface="Wingdings" pitchFamily="2" charset="2"/>
              <a:buChar char="Ø"/>
            </a:pPr>
            <a:r>
              <a:rPr lang="en-US" b="1" dirty="0">
                <a:solidFill>
                  <a:schemeClr val="tx1">
                    <a:lumMod val="50000"/>
                  </a:schemeClr>
                </a:solidFill>
                <a:latin typeface="Times New Roman" panose="02020603050405020304" pitchFamily="18" charset="0"/>
                <a:cs typeface="Times New Roman" panose="02020603050405020304" pitchFamily="18" charset="0"/>
              </a:rPr>
              <a:t>K. </a:t>
            </a:r>
            <a:r>
              <a:rPr lang="en-US" b="1" dirty="0" err="1">
                <a:solidFill>
                  <a:schemeClr val="tx1">
                    <a:lumMod val="50000"/>
                  </a:schemeClr>
                </a:solidFill>
                <a:latin typeface="Times New Roman" panose="02020603050405020304" pitchFamily="18" charset="0"/>
                <a:cs typeface="Times New Roman" panose="02020603050405020304" pitchFamily="18" charset="0"/>
              </a:rPr>
              <a:t>Floettmann</a:t>
            </a:r>
            <a:r>
              <a:rPr lang="en-US" b="1" dirty="0">
                <a:solidFill>
                  <a:schemeClr val="tx1">
                    <a:lumMod val="50000"/>
                  </a:schemeClr>
                </a:solidFill>
                <a:latin typeface="Times New Roman" panose="02020603050405020304" pitchFamily="18" charset="0"/>
                <a:cs typeface="Times New Roman" panose="02020603050405020304" pitchFamily="18" charset="0"/>
              </a:rPr>
              <a:t> </a:t>
            </a:r>
            <a:r>
              <a:rPr lang="en-US" altLang="zh-CN" b="1" dirty="0">
                <a:solidFill>
                  <a:schemeClr val="tx1">
                    <a:lumMod val="50000"/>
                  </a:schemeClr>
                </a:solidFill>
                <a:latin typeface="Times New Roman" panose="02020603050405020304" pitchFamily="18" charset="0"/>
                <a:cs typeface="Times New Roman" panose="02020603050405020304" pitchFamily="18" charset="0"/>
              </a:rPr>
              <a:t>et al., PRSTAB, </a:t>
            </a:r>
            <a:r>
              <a:rPr lang="en-US" b="1" dirty="0">
                <a:solidFill>
                  <a:schemeClr val="tx1">
                    <a:lumMod val="50000"/>
                  </a:schemeClr>
                </a:solidFill>
                <a:latin typeface="Times New Roman" panose="02020603050405020304" pitchFamily="18" charset="0"/>
                <a:cs typeface="Times New Roman" panose="02020603050405020304" pitchFamily="18" charset="0"/>
              </a:rPr>
              <a:t>17, 054402 (2014)</a:t>
            </a:r>
          </a:p>
        </p:txBody>
      </p:sp>
      <p:pic>
        <p:nvPicPr>
          <p:cNvPr id="3" name="Picture 2">
            <a:extLst>
              <a:ext uri="{FF2B5EF4-FFF2-40B4-BE49-F238E27FC236}">
                <a16:creationId xmlns:a16="http://schemas.microsoft.com/office/drawing/2014/main" id="{95D7B2C1-E9E7-E149-BAD8-28A9B06DC3D8}"/>
              </a:ext>
            </a:extLst>
          </p:cNvPr>
          <p:cNvPicPr>
            <a:picLocks noChangeAspect="1"/>
          </p:cNvPicPr>
          <p:nvPr/>
        </p:nvPicPr>
        <p:blipFill>
          <a:blip r:embed="rId5"/>
          <a:stretch>
            <a:fillRect/>
          </a:stretch>
        </p:blipFill>
        <p:spPr>
          <a:xfrm>
            <a:off x="3865057" y="1067308"/>
            <a:ext cx="5109445" cy="634901"/>
          </a:xfrm>
          <a:prstGeom prst="rect">
            <a:avLst/>
          </a:prstGeom>
        </p:spPr>
      </p:pic>
      <p:pic>
        <p:nvPicPr>
          <p:cNvPr id="7" name="Picture 6">
            <a:extLst>
              <a:ext uri="{FF2B5EF4-FFF2-40B4-BE49-F238E27FC236}">
                <a16:creationId xmlns:a16="http://schemas.microsoft.com/office/drawing/2014/main" id="{F104E0C8-B30B-6E4D-ABFD-59FEC14AA9FD}"/>
              </a:ext>
            </a:extLst>
          </p:cNvPr>
          <p:cNvPicPr>
            <a:picLocks noChangeAspect="1"/>
          </p:cNvPicPr>
          <p:nvPr/>
        </p:nvPicPr>
        <p:blipFill>
          <a:blip r:embed="rId6"/>
          <a:stretch>
            <a:fillRect/>
          </a:stretch>
        </p:blipFill>
        <p:spPr>
          <a:xfrm>
            <a:off x="714676" y="2525943"/>
            <a:ext cx="2781442" cy="588382"/>
          </a:xfrm>
          <a:prstGeom prst="rect">
            <a:avLst/>
          </a:prstGeom>
        </p:spPr>
      </p:pic>
      <p:pic>
        <p:nvPicPr>
          <p:cNvPr id="9" name="Picture 8">
            <a:extLst>
              <a:ext uri="{FF2B5EF4-FFF2-40B4-BE49-F238E27FC236}">
                <a16:creationId xmlns:a16="http://schemas.microsoft.com/office/drawing/2014/main" id="{DAEB26F8-8BFC-3046-A742-3768BD80BF7E}"/>
              </a:ext>
            </a:extLst>
          </p:cNvPr>
          <p:cNvPicPr>
            <a:picLocks noChangeAspect="1"/>
          </p:cNvPicPr>
          <p:nvPr/>
        </p:nvPicPr>
        <p:blipFill>
          <a:blip r:embed="rId7"/>
          <a:stretch>
            <a:fillRect/>
          </a:stretch>
        </p:blipFill>
        <p:spPr>
          <a:xfrm>
            <a:off x="3760347" y="2486906"/>
            <a:ext cx="2382291" cy="654675"/>
          </a:xfrm>
          <a:prstGeom prst="rect">
            <a:avLst/>
          </a:prstGeom>
        </p:spPr>
      </p:pic>
      <p:sp>
        <p:nvSpPr>
          <p:cNvPr id="23" name="Oval 22">
            <a:extLst>
              <a:ext uri="{FF2B5EF4-FFF2-40B4-BE49-F238E27FC236}">
                <a16:creationId xmlns:a16="http://schemas.microsoft.com/office/drawing/2014/main" id="{E82422C3-69B7-0040-B31C-6B4CF18569E7}"/>
              </a:ext>
            </a:extLst>
          </p:cNvPr>
          <p:cNvSpPr/>
          <p:nvPr/>
        </p:nvSpPr>
        <p:spPr>
          <a:xfrm>
            <a:off x="3661693" y="2456087"/>
            <a:ext cx="864586" cy="716311"/>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1B614B0C-785B-8845-B167-CE962C3C148C}"/>
              </a:ext>
            </a:extLst>
          </p:cNvPr>
          <p:cNvSpPr/>
          <p:nvPr/>
        </p:nvSpPr>
        <p:spPr>
          <a:xfrm>
            <a:off x="3168216" y="1330996"/>
            <a:ext cx="544275" cy="2538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4" name="Picture 23">
            <a:extLst>
              <a:ext uri="{FF2B5EF4-FFF2-40B4-BE49-F238E27FC236}">
                <a16:creationId xmlns:a16="http://schemas.microsoft.com/office/drawing/2014/main" id="{CA8330F2-715D-1648-9A05-20F07CC4D6F1}"/>
              </a:ext>
            </a:extLst>
          </p:cNvPr>
          <p:cNvPicPr>
            <a:picLocks noChangeAspect="1"/>
          </p:cNvPicPr>
          <p:nvPr/>
        </p:nvPicPr>
        <p:blipFill>
          <a:blip r:embed="rId8"/>
          <a:stretch>
            <a:fillRect/>
          </a:stretch>
        </p:blipFill>
        <p:spPr>
          <a:xfrm>
            <a:off x="633905" y="1056303"/>
            <a:ext cx="2381745" cy="692983"/>
          </a:xfrm>
          <a:prstGeom prst="rect">
            <a:avLst/>
          </a:prstGeom>
        </p:spPr>
      </p:pic>
      <p:pic>
        <p:nvPicPr>
          <p:cNvPr id="13" name="Picture 12">
            <a:extLst>
              <a:ext uri="{FF2B5EF4-FFF2-40B4-BE49-F238E27FC236}">
                <a16:creationId xmlns:a16="http://schemas.microsoft.com/office/drawing/2014/main" id="{76ECB64A-FBF1-834A-A9A5-5279B1439F7A}"/>
              </a:ext>
            </a:extLst>
          </p:cNvPr>
          <p:cNvPicPr>
            <a:picLocks noChangeAspect="1"/>
          </p:cNvPicPr>
          <p:nvPr/>
        </p:nvPicPr>
        <p:blipFill>
          <a:blip r:embed="rId9"/>
          <a:stretch>
            <a:fillRect/>
          </a:stretch>
        </p:blipFill>
        <p:spPr>
          <a:xfrm>
            <a:off x="7109089" y="1687292"/>
            <a:ext cx="1739999" cy="490091"/>
          </a:xfrm>
          <a:prstGeom prst="rect">
            <a:avLst/>
          </a:prstGeom>
        </p:spPr>
      </p:pic>
      <p:pic>
        <p:nvPicPr>
          <p:cNvPr id="25" name="Picture 24">
            <a:extLst>
              <a:ext uri="{FF2B5EF4-FFF2-40B4-BE49-F238E27FC236}">
                <a16:creationId xmlns:a16="http://schemas.microsoft.com/office/drawing/2014/main" id="{B2250756-7914-7C45-B262-3AA53BEA5A32}"/>
              </a:ext>
            </a:extLst>
          </p:cNvPr>
          <p:cNvPicPr>
            <a:picLocks noChangeAspect="1"/>
          </p:cNvPicPr>
          <p:nvPr/>
        </p:nvPicPr>
        <p:blipFill>
          <a:blip r:embed="rId10"/>
          <a:stretch>
            <a:fillRect/>
          </a:stretch>
        </p:blipFill>
        <p:spPr>
          <a:xfrm>
            <a:off x="6745966" y="2417047"/>
            <a:ext cx="1911651" cy="725943"/>
          </a:xfrm>
          <a:prstGeom prst="rect">
            <a:avLst/>
          </a:prstGeom>
        </p:spPr>
      </p:pic>
      <p:sp>
        <p:nvSpPr>
          <p:cNvPr id="26" name="Rectangle 25">
            <a:extLst>
              <a:ext uri="{FF2B5EF4-FFF2-40B4-BE49-F238E27FC236}">
                <a16:creationId xmlns:a16="http://schemas.microsoft.com/office/drawing/2014/main" id="{1D92FDC6-4E33-EC4F-829F-043FBB1B0936}"/>
              </a:ext>
            </a:extLst>
          </p:cNvPr>
          <p:cNvSpPr/>
          <p:nvPr/>
        </p:nvSpPr>
        <p:spPr>
          <a:xfrm>
            <a:off x="633905" y="2369544"/>
            <a:ext cx="5724427" cy="8803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405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5BE424-B8D8-2146-9B2C-C5869DBCEA95}"/>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5B5EB339-034D-254B-A39A-7F7285C7D9A3}"/>
              </a:ext>
            </a:extLst>
          </p:cNvPr>
          <p:cNvSpPr>
            <a:spLocks noGrp="1"/>
          </p:cNvSpPr>
          <p:nvPr>
            <p:ph type="sldNum" sz="quarter" idx="19"/>
          </p:nvPr>
        </p:nvSpPr>
        <p:spPr/>
        <p:txBody>
          <a:bodyPr/>
          <a:lstStyle/>
          <a:p>
            <a:fld id="{B6238B5B-F19C-E947-A0BC-87BD7983F871}" type="slidenum">
              <a:rPr lang="en-US" smtClean="0"/>
              <a:pPr/>
              <a:t>5</a:t>
            </a:fld>
            <a:endParaRPr lang="en-US" dirty="0"/>
          </a:p>
        </p:txBody>
      </p:sp>
      <p:sp>
        <p:nvSpPr>
          <p:cNvPr id="6" name="Title 5">
            <a:extLst>
              <a:ext uri="{FF2B5EF4-FFF2-40B4-BE49-F238E27FC236}">
                <a16:creationId xmlns:a16="http://schemas.microsoft.com/office/drawing/2014/main" id="{EF72AAF6-0794-3342-A68E-55C1BC76C73A}"/>
              </a:ext>
            </a:extLst>
          </p:cNvPr>
          <p:cNvSpPr>
            <a:spLocks noGrp="1"/>
          </p:cNvSpPr>
          <p:nvPr>
            <p:ph type="title"/>
          </p:nvPr>
        </p:nvSpPr>
        <p:spPr>
          <a:xfrm>
            <a:off x="640079" y="402190"/>
            <a:ext cx="7772400" cy="393192"/>
          </a:xfrm>
        </p:spPr>
        <p:txBody>
          <a:bodyPr/>
          <a:lstStyle/>
          <a:p>
            <a:r>
              <a:rPr lang="en-US" dirty="0">
                <a:solidFill>
                  <a:schemeClr val="tx1">
                    <a:lumMod val="50000"/>
                  </a:schemeClr>
                </a:solidFill>
              </a:rPr>
              <a:t>Ion motion</a:t>
            </a:r>
          </a:p>
        </p:txBody>
      </p:sp>
      <p:sp>
        <p:nvSpPr>
          <p:cNvPr id="8" name="Footer Placeholder 7">
            <a:extLst>
              <a:ext uri="{FF2B5EF4-FFF2-40B4-BE49-F238E27FC236}">
                <a16:creationId xmlns:a16="http://schemas.microsoft.com/office/drawing/2014/main" id="{07620B71-51E9-1841-B498-DAD50AE008CE}"/>
              </a:ext>
            </a:extLst>
          </p:cNvPr>
          <p:cNvSpPr>
            <a:spLocks noGrp="1"/>
          </p:cNvSpPr>
          <p:nvPr>
            <p:ph type="ftr" sz="quarter" idx="21"/>
          </p:nvPr>
        </p:nvSpPr>
        <p:spPr/>
        <p:txBody>
          <a:bodyPr/>
          <a:lstStyle/>
          <a:p>
            <a:endParaRPr lang="en-US" dirty="0">
              <a:solidFill>
                <a:srgbClr val="898989"/>
              </a:solidFill>
            </a:endParaRPr>
          </a:p>
        </p:txBody>
      </p:sp>
      <p:sp>
        <p:nvSpPr>
          <p:cNvPr id="9" name="TextBox 8">
            <a:extLst>
              <a:ext uri="{FF2B5EF4-FFF2-40B4-BE49-F238E27FC236}">
                <a16:creationId xmlns:a16="http://schemas.microsoft.com/office/drawing/2014/main" id="{DCB5763F-F49C-8C4E-903C-0F57E54AC5F5}"/>
              </a:ext>
            </a:extLst>
          </p:cNvPr>
          <p:cNvSpPr txBox="1"/>
          <p:nvPr/>
        </p:nvSpPr>
        <p:spPr>
          <a:xfrm>
            <a:off x="5200317" y="4427919"/>
            <a:ext cx="3955199" cy="715581"/>
          </a:xfrm>
          <a:prstGeom prst="rect">
            <a:avLst/>
          </a:prstGeom>
          <a:noFill/>
        </p:spPr>
        <p:txBody>
          <a:bodyPr wrap="square" rtlCol="0">
            <a:spAutoFit/>
          </a:bodyPr>
          <a:lstStyle/>
          <a:p>
            <a:pPr marL="285750" indent="-285750">
              <a:buFont typeface="Wingdings" pitchFamily="2" charset="2"/>
              <a:buChar char="Ø"/>
            </a:pPr>
            <a:r>
              <a:rPr lang="en-US" b="1" dirty="0">
                <a:solidFill>
                  <a:schemeClr val="tx1">
                    <a:lumMod val="50000"/>
                  </a:schemeClr>
                </a:solidFill>
                <a:latin typeface="Times New Roman" panose="02020603050405020304" pitchFamily="18" charset="0"/>
                <a:cs typeface="Times New Roman" panose="02020603050405020304" pitchFamily="18" charset="0"/>
              </a:rPr>
              <a:t>J. B. Rosenzweig </a:t>
            </a:r>
            <a:r>
              <a:rPr lang="en-US" altLang="zh-CN" b="1" dirty="0">
                <a:solidFill>
                  <a:schemeClr val="tx1">
                    <a:lumMod val="50000"/>
                  </a:schemeClr>
                </a:solidFill>
                <a:latin typeface="Times New Roman" panose="02020603050405020304" pitchFamily="18" charset="0"/>
                <a:cs typeface="Times New Roman" panose="02020603050405020304" pitchFamily="18" charset="0"/>
              </a:rPr>
              <a:t>et al., </a:t>
            </a:r>
            <a:r>
              <a:rPr lang="en-US" b="1" dirty="0">
                <a:solidFill>
                  <a:schemeClr val="tx1">
                    <a:lumMod val="50000"/>
                  </a:schemeClr>
                </a:solidFill>
                <a:latin typeface="Times New Roman" panose="02020603050405020304" pitchFamily="18" charset="0"/>
                <a:cs typeface="Times New Roman" panose="02020603050405020304" pitchFamily="18" charset="0"/>
              </a:rPr>
              <a:t>PRL 95, 195002 (2005)</a:t>
            </a:r>
          </a:p>
          <a:p>
            <a:pPr marL="285750" indent="-285750">
              <a:buFont typeface="Wingdings" pitchFamily="2" charset="2"/>
              <a:buChar char="Ø"/>
            </a:pPr>
            <a:r>
              <a:rPr lang="en-US" altLang="zh-CN" b="1" dirty="0">
                <a:solidFill>
                  <a:schemeClr val="tx1">
                    <a:lumMod val="50000"/>
                  </a:schemeClr>
                </a:solidFill>
                <a:latin typeface="Times New Roman" panose="02020603050405020304" pitchFamily="18" charset="0"/>
                <a:cs typeface="Times New Roman" panose="02020603050405020304" pitchFamily="18" charset="0"/>
              </a:rPr>
              <a:t>S. Lee, T. </a:t>
            </a:r>
            <a:r>
              <a:rPr lang="en-US" altLang="zh-CN" b="1" dirty="0" err="1">
                <a:solidFill>
                  <a:schemeClr val="tx1">
                    <a:lumMod val="50000"/>
                  </a:schemeClr>
                </a:solidFill>
                <a:latin typeface="Times New Roman" panose="02020603050405020304" pitchFamily="18" charset="0"/>
                <a:cs typeface="Times New Roman" panose="02020603050405020304" pitchFamily="18" charset="0"/>
              </a:rPr>
              <a:t>Katsouleas</a:t>
            </a:r>
            <a:r>
              <a:rPr lang="en-US" altLang="zh-CN" b="1" dirty="0">
                <a:solidFill>
                  <a:schemeClr val="tx1">
                    <a:lumMod val="50000"/>
                  </a:schemeClr>
                </a:solidFill>
                <a:latin typeface="Times New Roman" panose="02020603050405020304" pitchFamily="18" charset="0"/>
                <a:cs typeface="Times New Roman" panose="02020603050405020304" pitchFamily="18" charset="0"/>
              </a:rPr>
              <a:t>, </a:t>
            </a:r>
            <a:r>
              <a:rPr lang="en-US" b="1" dirty="0">
                <a:solidFill>
                  <a:schemeClr val="tx1">
                    <a:lumMod val="50000"/>
                  </a:schemeClr>
                </a:solidFill>
                <a:latin typeface="Times New Roman" panose="02020603050405020304" pitchFamily="18" charset="0"/>
                <a:cs typeface="Times New Roman" panose="02020603050405020304" pitchFamily="18" charset="0"/>
              </a:rPr>
              <a:t>AIP Conference Proceedings 472, 524 (1999)</a:t>
            </a:r>
          </a:p>
        </p:txBody>
      </p:sp>
      <mc:AlternateContent xmlns:mc="http://schemas.openxmlformats.org/markup-compatibility/2006">
        <mc:Choice xmlns:a14="http://schemas.microsoft.com/office/drawing/2010/main" Requires="a14">
          <p:sp>
            <p:nvSpPr>
              <p:cNvPr id="11" name="Text Placeholder 6">
                <a:extLst>
                  <a:ext uri="{FF2B5EF4-FFF2-40B4-BE49-F238E27FC236}">
                    <a16:creationId xmlns:a16="http://schemas.microsoft.com/office/drawing/2014/main" id="{CFD4024A-9305-D34D-8DAC-CB7D2797D174}"/>
                  </a:ext>
                </a:extLst>
              </p:cNvPr>
              <p:cNvSpPr txBox="1">
                <a:spLocks/>
              </p:cNvSpPr>
              <p:nvPr/>
            </p:nvSpPr>
            <p:spPr>
              <a:xfrm>
                <a:off x="241277" y="1134661"/>
                <a:ext cx="4852067" cy="786882"/>
              </a:xfrm>
              <a:prstGeom prst="rect">
                <a:avLst/>
              </a:prstGeom>
            </p:spPr>
            <p:txBody>
              <a:bodyPr vert="horz" wrap="square" lIns="365760" tIns="0" rIns="0" bIns="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tx1">
                        <a:lumMod val="50000"/>
                      </a:schemeClr>
                    </a:solidFill>
                  </a:rPr>
                  <a:t>Ion motion parameter: </a:t>
                </a:r>
              </a:p>
              <a:p>
                <a14:m>
                  <m:oMath xmlns:m="http://schemas.openxmlformats.org/officeDocument/2006/math">
                    <m:sSub>
                      <m:sSubPr>
                        <m:ctrlPr>
                          <a:rPr lang="en-US" b="0" i="1" smtClean="0">
                            <a:solidFill>
                              <a:schemeClr val="tx1">
                                <a:lumMod val="50000"/>
                              </a:schemeClr>
                            </a:solidFill>
                            <a:latin typeface="Cambria Math" panose="02040503050406030204" pitchFamily="18" charset="0"/>
                          </a:rPr>
                        </m:ctrlPr>
                      </m:sSubPr>
                      <m:e>
                        <m:r>
                          <m:rPr>
                            <m:sty m:val="p"/>
                          </m:rPr>
                          <a:rPr lang="en-US" i="0" smtClean="0">
                            <a:solidFill>
                              <a:schemeClr val="tx1">
                                <a:lumMod val="50000"/>
                              </a:schemeClr>
                            </a:solidFill>
                            <a:latin typeface="Cambria Math" panose="02040503050406030204" pitchFamily="18" charset="0"/>
                          </a:rPr>
                          <m:t>Φ</m:t>
                        </m:r>
                      </m:e>
                      <m:sub>
                        <m:r>
                          <a:rPr lang="en-US" b="0" i="1" smtClean="0">
                            <a:solidFill>
                              <a:schemeClr val="tx1">
                                <a:lumMod val="50000"/>
                              </a:schemeClr>
                            </a:solidFill>
                            <a:latin typeface="Cambria Math" panose="02040503050406030204" pitchFamily="18" charset="0"/>
                          </a:rPr>
                          <m:t>𝑏</m:t>
                        </m:r>
                      </m:sub>
                    </m:sSub>
                    <m:r>
                      <a:rPr lang="en-US" b="0" i="1" smtClean="0">
                        <a:solidFill>
                          <a:schemeClr val="tx1">
                            <a:lumMod val="50000"/>
                          </a:schemeClr>
                        </a:solidFill>
                        <a:latin typeface="Cambria Math" panose="02040503050406030204" pitchFamily="18" charset="0"/>
                      </a:rPr>
                      <m:t>∼1</m:t>
                    </m:r>
                  </m:oMath>
                </a14:m>
                <a:r>
                  <a:rPr lang="en-US" dirty="0">
                    <a:solidFill>
                      <a:schemeClr val="tx1">
                        <a:lumMod val="50000"/>
                      </a:schemeClr>
                    </a:solidFill>
                  </a:rPr>
                  <a:t>:  Ion motion regime</a:t>
                </a:r>
              </a:p>
              <a:p>
                <a:r>
                  <a:rPr lang="en-US" dirty="0">
                    <a:solidFill>
                      <a:schemeClr val="tx1">
                        <a:lumMod val="50000"/>
                      </a:schemeClr>
                    </a:solidFill>
                  </a:rPr>
                  <a:t>Slice dependent non-linear </a:t>
                </a:r>
                <a14:m>
                  <m:oMath xmlns:m="http://schemas.openxmlformats.org/officeDocument/2006/math">
                    <m:sSub>
                      <m:sSubPr>
                        <m:ctrlPr>
                          <a:rPr lang="en-US" b="0" i="1" smtClean="0">
                            <a:solidFill>
                              <a:schemeClr val="tx1">
                                <a:lumMod val="50000"/>
                              </a:schemeClr>
                            </a:solidFill>
                            <a:latin typeface="Cambria Math" panose="02040503050406030204" pitchFamily="18" charset="0"/>
                          </a:rPr>
                        </m:ctrlPr>
                      </m:sSubPr>
                      <m:e>
                        <m:r>
                          <a:rPr lang="en-US" b="0" i="1" smtClean="0">
                            <a:solidFill>
                              <a:schemeClr val="tx1">
                                <a:lumMod val="50000"/>
                              </a:schemeClr>
                            </a:solidFill>
                            <a:latin typeface="Cambria Math" panose="02040503050406030204" pitchFamily="18" charset="0"/>
                          </a:rPr>
                          <m:t>𝐹</m:t>
                        </m:r>
                      </m:e>
                      <m:sub>
                        <m:r>
                          <a:rPr lang="en-US" b="0" i="1" smtClean="0">
                            <a:solidFill>
                              <a:schemeClr val="tx1">
                                <a:lumMod val="50000"/>
                              </a:schemeClr>
                            </a:solidFill>
                            <a:latin typeface="Cambria Math" panose="02040503050406030204" pitchFamily="18" charset="0"/>
                          </a:rPr>
                          <m:t>𝑟</m:t>
                        </m:r>
                      </m:sub>
                    </m:sSub>
                  </m:oMath>
                </a14:m>
                <a:r>
                  <a:rPr lang="en-US" dirty="0">
                    <a:solidFill>
                      <a:schemeClr val="tx1">
                        <a:lumMod val="50000"/>
                      </a:schemeClr>
                    </a:solidFill>
                    <a:sym typeface="Wingdings" pitchFamily="2" charset="2"/>
                  </a:rPr>
                  <a:t>  </a:t>
                </a:r>
                <a14:m>
                  <m:oMath xmlns:m="http://schemas.openxmlformats.org/officeDocument/2006/math">
                    <m:sSub>
                      <m:sSubPr>
                        <m:ctrlPr>
                          <a:rPr lang="en-US" b="0" i="1" smtClean="0">
                            <a:solidFill>
                              <a:schemeClr val="tx1">
                                <a:lumMod val="50000"/>
                              </a:schemeClr>
                            </a:solidFill>
                            <a:latin typeface="Cambria Math" panose="02040503050406030204" pitchFamily="18" charset="0"/>
                            <a:sym typeface="Wingdings" pitchFamily="2" charset="2"/>
                          </a:rPr>
                        </m:ctrlPr>
                      </m:sSubPr>
                      <m:e>
                        <m:r>
                          <a:rPr lang="en-US" b="0" i="1" smtClean="0">
                            <a:solidFill>
                              <a:schemeClr val="tx1">
                                <a:lumMod val="50000"/>
                              </a:schemeClr>
                            </a:solidFill>
                            <a:latin typeface="Cambria Math" panose="02040503050406030204" pitchFamily="18" charset="0"/>
                            <a:sym typeface="Wingdings" pitchFamily="2" charset="2"/>
                          </a:rPr>
                          <m:t>𝜖</m:t>
                        </m:r>
                      </m:e>
                      <m:sub>
                        <m:r>
                          <a:rPr lang="en-US" b="0" i="1" smtClean="0">
                            <a:solidFill>
                              <a:schemeClr val="tx1">
                                <a:lumMod val="50000"/>
                              </a:schemeClr>
                            </a:solidFill>
                            <a:latin typeface="Cambria Math" panose="02040503050406030204" pitchFamily="18" charset="0"/>
                            <a:sym typeface="Wingdings" pitchFamily="2" charset="2"/>
                          </a:rPr>
                          <m:t>𝑛</m:t>
                        </m:r>
                      </m:sub>
                    </m:sSub>
                  </m:oMath>
                </a14:m>
                <a:r>
                  <a:rPr lang="en-US" dirty="0">
                    <a:solidFill>
                      <a:schemeClr val="tx1">
                        <a:lumMod val="50000"/>
                      </a:schemeClr>
                    </a:solidFill>
                  </a:rPr>
                  <a:t> growth</a:t>
                </a:r>
              </a:p>
            </p:txBody>
          </p:sp>
        </mc:Choice>
        <mc:Fallback>
          <p:sp>
            <p:nvSpPr>
              <p:cNvPr id="11" name="Text Placeholder 6">
                <a:extLst>
                  <a:ext uri="{FF2B5EF4-FFF2-40B4-BE49-F238E27FC236}">
                    <a16:creationId xmlns:a16="http://schemas.microsoft.com/office/drawing/2014/main" id="{CFD4024A-9305-D34D-8DAC-CB7D2797D174}"/>
                  </a:ext>
                </a:extLst>
              </p:cNvPr>
              <p:cNvSpPr txBox="1">
                <a:spLocks noRot="1" noChangeAspect="1" noMove="1" noResize="1" noEditPoints="1" noAdjustHandles="1" noChangeArrowheads="1" noChangeShapeType="1" noTextEdit="1"/>
              </p:cNvSpPr>
              <p:nvPr/>
            </p:nvSpPr>
            <p:spPr>
              <a:xfrm>
                <a:off x="241277" y="1134661"/>
                <a:ext cx="4852067" cy="786882"/>
              </a:xfrm>
              <a:prstGeom prst="rect">
                <a:avLst/>
              </a:prstGeom>
              <a:blipFill>
                <a:blip r:embed="rId3"/>
                <a:stretch>
                  <a:fillRect t="-7937" b="-1428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E504658-A300-0B4B-B8A3-BFEAD1A0C764}"/>
              </a:ext>
            </a:extLst>
          </p:cNvPr>
          <p:cNvSpPr txBox="1"/>
          <p:nvPr/>
        </p:nvSpPr>
        <p:spPr>
          <a:xfrm>
            <a:off x="5644737" y="879736"/>
            <a:ext cx="2557303" cy="300082"/>
          </a:xfrm>
          <a:prstGeom prst="rect">
            <a:avLst/>
          </a:prstGeom>
          <a:noFill/>
        </p:spPr>
        <p:txBody>
          <a:bodyPr wrap="none" rtlCol="0">
            <a:spAutoFit/>
          </a:bodyPr>
          <a:lstStyle/>
          <a:p>
            <a:r>
              <a:rPr lang="en-US" dirty="0">
                <a:solidFill>
                  <a:schemeClr val="tx1">
                    <a:lumMod val="50000"/>
                  </a:schemeClr>
                </a:solidFill>
              </a:rPr>
              <a:t>In the beam’s co-moving frame</a:t>
            </a:r>
          </a:p>
        </p:txBody>
      </p:sp>
      <p:sp>
        <p:nvSpPr>
          <p:cNvPr id="3" name="Can 2">
            <a:extLst>
              <a:ext uri="{FF2B5EF4-FFF2-40B4-BE49-F238E27FC236}">
                <a16:creationId xmlns:a16="http://schemas.microsoft.com/office/drawing/2014/main" id="{194A006A-EF7B-D541-A3C8-140FF0B1D8E3}"/>
              </a:ext>
            </a:extLst>
          </p:cNvPr>
          <p:cNvSpPr/>
          <p:nvPr/>
        </p:nvSpPr>
        <p:spPr>
          <a:xfrm rot="16200000">
            <a:off x="6307976" y="1480029"/>
            <a:ext cx="1627368" cy="240640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95836F-25FC-F840-AA67-06EADE75092C}"/>
              </a:ext>
            </a:extLst>
          </p:cNvPr>
          <p:cNvSpPr/>
          <p:nvPr/>
        </p:nvSpPr>
        <p:spPr>
          <a:xfrm>
            <a:off x="6240357" y="1969052"/>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2C032145-FF1B-F449-B1E8-4EE927465A2B}"/>
              </a:ext>
            </a:extLst>
          </p:cNvPr>
          <p:cNvSpPr/>
          <p:nvPr/>
        </p:nvSpPr>
        <p:spPr>
          <a:xfrm>
            <a:off x="6539246" y="2016198"/>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3D283445-E5E9-AB41-AFB7-E79542C45DBB}"/>
              </a:ext>
            </a:extLst>
          </p:cNvPr>
          <p:cNvSpPr/>
          <p:nvPr/>
        </p:nvSpPr>
        <p:spPr>
          <a:xfrm>
            <a:off x="6798393" y="2132023"/>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7033CB09-29D6-8742-90DF-2736B8D2F205}"/>
              </a:ext>
            </a:extLst>
          </p:cNvPr>
          <p:cNvSpPr/>
          <p:nvPr/>
        </p:nvSpPr>
        <p:spPr>
          <a:xfrm>
            <a:off x="7032149" y="2290020"/>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6A7E6A97-6895-1940-9A8D-02C99C4CE016}"/>
              </a:ext>
            </a:extLst>
          </p:cNvPr>
          <p:cNvSpPr/>
          <p:nvPr/>
        </p:nvSpPr>
        <p:spPr>
          <a:xfrm>
            <a:off x="7259031" y="2448680"/>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354C9371-B8E5-D94F-A808-0C210922EB52}"/>
              </a:ext>
            </a:extLst>
          </p:cNvPr>
          <p:cNvSpPr/>
          <p:nvPr/>
        </p:nvSpPr>
        <p:spPr>
          <a:xfrm>
            <a:off x="7475272" y="2602662"/>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1AD77D69-D90E-7C41-9952-DF75DA62B429}"/>
              </a:ext>
            </a:extLst>
          </p:cNvPr>
          <p:cNvSpPr/>
          <p:nvPr/>
        </p:nvSpPr>
        <p:spPr>
          <a:xfrm>
            <a:off x="6240355" y="3268236"/>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3BCD2F87-C635-EC4B-B29A-963A6DA4F064}"/>
              </a:ext>
            </a:extLst>
          </p:cNvPr>
          <p:cNvSpPr/>
          <p:nvPr/>
        </p:nvSpPr>
        <p:spPr>
          <a:xfrm>
            <a:off x="6539245" y="3204544"/>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25F5C348-AE20-954B-A1C3-C946440B5166}"/>
              </a:ext>
            </a:extLst>
          </p:cNvPr>
          <p:cNvSpPr/>
          <p:nvPr/>
        </p:nvSpPr>
        <p:spPr>
          <a:xfrm>
            <a:off x="6798392" y="3084333"/>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1BCF8B81-4E7F-DA45-9205-90CB5051278C}"/>
              </a:ext>
            </a:extLst>
          </p:cNvPr>
          <p:cNvSpPr/>
          <p:nvPr/>
        </p:nvSpPr>
        <p:spPr>
          <a:xfrm>
            <a:off x="7032149" y="2926647"/>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8EA05196-044A-2740-8E53-B79230FA9FB3}"/>
              </a:ext>
            </a:extLst>
          </p:cNvPr>
          <p:cNvSpPr/>
          <p:nvPr/>
        </p:nvSpPr>
        <p:spPr>
          <a:xfrm>
            <a:off x="7259031" y="2786309"/>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9BEC3746-4C1B-234C-8919-0D9F8B7773B9}"/>
              </a:ext>
            </a:extLst>
          </p:cNvPr>
          <p:cNvSpPr/>
          <p:nvPr/>
        </p:nvSpPr>
        <p:spPr>
          <a:xfrm>
            <a:off x="7475271" y="2655563"/>
            <a:ext cx="80567" cy="805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7ECCBD7C-EA8E-014C-8114-5BDBCB127D2A}"/>
              </a:ext>
            </a:extLst>
          </p:cNvPr>
          <p:cNvSpPr/>
          <p:nvPr/>
        </p:nvSpPr>
        <p:spPr>
          <a:xfrm rot="10800000">
            <a:off x="5291808" y="2511387"/>
            <a:ext cx="525889" cy="2319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CECDC459-072E-E849-941B-56187618981E}"/>
              </a:ext>
            </a:extLst>
          </p:cNvPr>
          <p:cNvCxnSpPr>
            <a:cxnSpLocks/>
          </p:cNvCxnSpPr>
          <p:nvPr/>
        </p:nvCxnSpPr>
        <p:spPr>
          <a:xfrm>
            <a:off x="5164531" y="1294504"/>
            <a:ext cx="3517716"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4BBD8D8-6D0C-7D43-90D8-161DF1B7157C}"/>
                  </a:ext>
                </a:extLst>
              </p:cNvPr>
              <p:cNvSpPr txBox="1"/>
              <p:nvPr/>
            </p:nvSpPr>
            <p:spPr>
              <a:xfrm flipH="1">
                <a:off x="8324860" y="1053272"/>
                <a:ext cx="819140" cy="2077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lumMod val="50000"/>
                            </a:schemeClr>
                          </a:solidFill>
                          <a:latin typeface="Cambria Math" panose="02040503050406030204" pitchFamily="18" charset="0"/>
                        </a:rPr>
                        <m:t>𝜉</m:t>
                      </m:r>
                      <m:r>
                        <a:rPr lang="en-US" b="0" i="1" smtClean="0">
                          <a:solidFill>
                            <a:schemeClr val="tx1">
                              <a:lumMod val="50000"/>
                            </a:schemeClr>
                          </a:solidFill>
                          <a:latin typeface="Cambria Math" panose="02040503050406030204" pitchFamily="18" charset="0"/>
                        </a:rPr>
                        <m:t>=</m:t>
                      </m:r>
                      <m:r>
                        <a:rPr lang="en-US" b="0" i="1" smtClean="0">
                          <a:solidFill>
                            <a:schemeClr val="tx1">
                              <a:lumMod val="50000"/>
                            </a:schemeClr>
                          </a:solidFill>
                          <a:latin typeface="Cambria Math" panose="02040503050406030204" pitchFamily="18" charset="0"/>
                        </a:rPr>
                        <m:t>𝑐𝑡</m:t>
                      </m:r>
                      <m:r>
                        <a:rPr lang="en-US" b="0" i="1" smtClean="0">
                          <a:solidFill>
                            <a:schemeClr val="tx1">
                              <a:lumMod val="50000"/>
                            </a:schemeClr>
                          </a:solidFill>
                          <a:latin typeface="Cambria Math" panose="02040503050406030204" pitchFamily="18" charset="0"/>
                        </a:rPr>
                        <m:t>−</m:t>
                      </m:r>
                      <m:r>
                        <a:rPr lang="en-US" b="0" i="1" smtClean="0">
                          <a:solidFill>
                            <a:schemeClr val="tx1">
                              <a:lumMod val="50000"/>
                            </a:schemeClr>
                          </a:solidFill>
                          <a:latin typeface="Cambria Math" panose="02040503050406030204" pitchFamily="18" charset="0"/>
                        </a:rPr>
                        <m:t>𝑧</m:t>
                      </m:r>
                    </m:oMath>
                  </m:oMathPara>
                </a14:m>
                <a:endParaRPr lang="en-US" dirty="0">
                  <a:solidFill>
                    <a:schemeClr val="tx1">
                      <a:lumMod val="50000"/>
                    </a:schemeClr>
                  </a:solidFill>
                </a:endParaRPr>
              </a:p>
            </p:txBody>
          </p:sp>
        </mc:Choice>
        <mc:Fallback xmlns="">
          <p:sp>
            <p:nvSpPr>
              <p:cNvPr id="36" name="TextBox 35">
                <a:extLst>
                  <a:ext uri="{FF2B5EF4-FFF2-40B4-BE49-F238E27FC236}">
                    <a16:creationId xmlns:a16="http://schemas.microsoft.com/office/drawing/2014/main" id="{D4BBD8D8-6D0C-7D43-90D8-161DF1B7157C}"/>
                  </a:ext>
                </a:extLst>
              </p:cNvPr>
              <p:cNvSpPr txBox="1">
                <a:spLocks noRot="1" noChangeAspect="1" noMove="1" noResize="1" noEditPoints="1" noAdjustHandles="1" noChangeArrowheads="1" noChangeShapeType="1" noTextEdit="1"/>
              </p:cNvSpPr>
              <p:nvPr/>
            </p:nvSpPr>
            <p:spPr>
              <a:xfrm flipH="1">
                <a:off x="8324860" y="1053272"/>
                <a:ext cx="819140" cy="207749"/>
              </a:xfrm>
              <a:prstGeom prst="rect">
                <a:avLst/>
              </a:prstGeom>
              <a:blipFill>
                <a:blip r:embed="rId4"/>
                <a:stretch>
                  <a:fillRect l="-6154" b="-35294"/>
                </a:stretch>
              </a:blipFill>
            </p:spPr>
            <p:txBody>
              <a:bodyPr/>
              <a:lstStyle/>
              <a:p>
                <a:r>
                  <a:rPr lang="en-US">
                    <a:noFill/>
                  </a:rPr>
                  <a:t> </a:t>
                </a:r>
              </a:p>
            </p:txBody>
          </p:sp>
        </mc:Fallback>
      </mc:AlternateContent>
      <p:sp>
        <p:nvSpPr>
          <p:cNvPr id="17" name="Left Brace 16">
            <a:extLst>
              <a:ext uri="{FF2B5EF4-FFF2-40B4-BE49-F238E27FC236}">
                <a16:creationId xmlns:a16="http://schemas.microsoft.com/office/drawing/2014/main" id="{56DF8872-4232-D547-B560-60D8487EEF05}"/>
              </a:ext>
            </a:extLst>
          </p:cNvPr>
          <p:cNvSpPr/>
          <p:nvPr/>
        </p:nvSpPr>
        <p:spPr>
          <a:xfrm rot="16200000">
            <a:off x="6734940" y="2964876"/>
            <a:ext cx="222503" cy="1419294"/>
          </a:xfrm>
          <a:prstGeom prst="leftBrac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3B6DC0D-D704-6E41-9F19-97358AB1631F}"/>
                  </a:ext>
                </a:extLst>
              </p:cNvPr>
              <p:cNvSpPr txBox="1"/>
              <p:nvPr/>
            </p:nvSpPr>
            <p:spPr>
              <a:xfrm>
                <a:off x="6649029" y="3691631"/>
                <a:ext cx="473398" cy="352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tx1">
                              <a:lumMod val="50000"/>
                            </a:schemeClr>
                          </a:solidFill>
                          <a:latin typeface="Cambria Math" panose="02040503050406030204" pitchFamily="18" charset="0"/>
                        </a:rPr>
                        <m:t>Γ</m:t>
                      </m:r>
                      <m:r>
                        <a:rPr lang="en-US" b="0" i="1" smtClean="0">
                          <a:solidFill>
                            <a:schemeClr val="tx1">
                              <a:lumMod val="50000"/>
                            </a:schemeClr>
                          </a:solidFill>
                          <a:latin typeface="Cambria Math" panose="02040503050406030204" pitchFamily="18" charset="0"/>
                        </a:rPr>
                        <m:t>=</m:t>
                      </m:r>
                      <m:f>
                        <m:fPr>
                          <m:ctrlPr>
                            <a:rPr lang="en-US" b="0" i="1" smtClean="0">
                              <a:solidFill>
                                <a:schemeClr val="tx1">
                                  <a:lumMod val="50000"/>
                                </a:schemeClr>
                              </a:solidFill>
                              <a:latin typeface="Cambria Math" panose="02040503050406030204" pitchFamily="18" charset="0"/>
                            </a:rPr>
                          </m:ctrlPr>
                        </m:fPr>
                        <m:num>
                          <m:r>
                            <a:rPr lang="en-US" b="0" i="1" smtClean="0">
                              <a:solidFill>
                                <a:schemeClr val="tx1">
                                  <a:lumMod val="50000"/>
                                </a:schemeClr>
                              </a:solidFill>
                              <a:latin typeface="Cambria Math" panose="02040503050406030204" pitchFamily="18" charset="0"/>
                            </a:rPr>
                            <m:t>𝜋</m:t>
                          </m:r>
                        </m:num>
                        <m:den>
                          <m:r>
                            <a:rPr lang="en-US" b="0" i="1" smtClean="0">
                              <a:solidFill>
                                <a:schemeClr val="tx1">
                                  <a:lumMod val="50000"/>
                                </a:schemeClr>
                              </a:solidFill>
                              <a:latin typeface="Cambria Math" panose="02040503050406030204" pitchFamily="18" charset="0"/>
                            </a:rPr>
                            <m:t>2</m:t>
                          </m:r>
                        </m:den>
                      </m:f>
                    </m:oMath>
                  </m:oMathPara>
                </a14:m>
                <a:endParaRPr lang="en-US" dirty="0">
                  <a:solidFill>
                    <a:schemeClr val="tx1">
                      <a:lumMod val="50000"/>
                    </a:schemeClr>
                  </a:solidFill>
                </a:endParaRPr>
              </a:p>
            </p:txBody>
          </p:sp>
        </mc:Choice>
        <mc:Fallback xmlns="">
          <p:sp>
            <p:nvSpPr>
              <p:cNvPr id="18" name="TextBox 17">
                <a:extLst>
                  <a:ext uri="{FF2B5EF4-FFF2-40B4-BE49-F238E27FC236}">
                    <a16:creationId xmlns:a16="http://schemas.microsoft.com/office/drawing/2014/main" id="{C3B6DC0D-D704-6E41-9F19-97358AB1631F}"/>
                  </a:ext>
                </a:extLst>
              </p:cNvPr>
              <p:cNvSpPr txBox="1">
                <a:spLocks noRot="1" noChangeAspect="1" noMove="1" noResize="1" noEditPoints="1" noAdjustHandles="1" noChangeArrowheads="1" noChangeShapeType="1" noTextEdit="1"/>
              </p:cNvSpPr>
              <p:nvPr/>
            </p:nvSpPr>
            <p:spPr>
              <a:xfrm>
                <a:off x="6649029" y="3691631"/>
                <a:ext cx="473398" cy="352982"/>
              </a:xfrm>
              <a:prstGeom prst="rect">
                <a:avLst/>
              </a:prstGeom>
              <a:blipFill>
                <a:blip r:embed="rId5"/>
                <a:stretch>
                  <a:fillRect l="-7895" r="-5263" b="-1428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CAF7386D-885B-014E-A6F8-E29336521E41}"/>
              </a:ext>
            </a:extLst>
          </p:cNvPr>
          <p:cNvPicPr>
            <a:picLocks noChangeAspect="1"/>
          </p:cNvPicPr>
          <p:nvPr/>
        </p:nvPicPr>
        <p:blipFill>
          <a:blip r:embed="rId6"/>
          <a:stretch>
            <a:fillRect/>
          </a:stretch>
        </p:blipFill>
        <p:spPr>
          <a:xfrm>
            <a:off x="2728819" y="2695846"/>
            <a:ext cx="2627778" cy="1727854"/>
          </a:xfrm>
          <a:prstGeom prst="rect">
            <a:avLst/>
          </a:prstGeom>
        </p:spPr>
      </p:pic>
      <p:pic>
        <p:nvPicPr>
          <p:cNvPr id="19" name="Picture 18">
            <a:extLst>
              <a:ext uri="{FF2B5EF4-FFF2-40B4-BE49-F238E27FC236}">
                <a16:creationId xmlns:a16="http://schemas.microsoft.com/office/drawing/2014/main" id="{38C3764C-8252-3F49-9CF9-E914DB18CF6C}"/>
              </a:ext>
            </a:extLst>
          </p:cNvPr>
          <p:cNvPicPr>
            <a:picLocks noChangeAspect="1"/>
          </p:cNvPicPr>
          <p:nvPr/>
        </p:nvPicPr>
        <p:blipFill>
          <a:blip r:embed="rId7"/>
          <a:stretch>
            <a:fillRect/>
          </a:stretch>
        </p:blipFill>
        <p:spPr>
          <a:xfrm>
            <a:off x="66162" y="2504678"/>
            <a:ext cx="2558551" cy="1984472"/>
          </a:xfrm>
          <a:prstGeom prst="rect">
            <a:avLst/>
          </a:prstGeom>
        </p:spPr>
      </p:pic>
      <p:cxnSp>
        <p:nvCxnSpPr>
          <p:cNvPr id="21" name="Straight Connector 20">
            <a:extLst>
              <a:ext uri="{FF2B5EF4-FFF2-40B4-BE49-F238E27FC236}">
                <a16:creationId xmlns:a16="http://schemas.microsoft.com/office/drawing/2014/main" id="{E5CF948A-D87C-7D43-B51F-55AAFD5C805E}"/>
              </a:ext>
            </a:extLst>
          </p:cNvPr>
          <p:cNvCxnSpPr>
            <a:cxnSpLocks/>
          </p:cNvCxnSpPr>
          <p:nvPr/>
        </p:nvCxnSpPr>
        <p:spPr>
          <a:xfrm>
            <a:off x="1344538" y="2736130"/>
            <a:ext cx="0" cy="1583186"/>
          </a:xfrm>
          <a:prstGeom prst="line">
            <a:avLst/>
          </a:prstGeom>
          <a:ln w="19050">
            <a:solidFill>
              <a:schemeClr val="tx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C969FE7-D494-2B44-8109-085054DE333F}"/>
              </a:ext>
            </a:extLst>
          </p:cNvPr>
          <p:cNvPicPr>
            <a:picLocks noChangeAspect="1"/>
          </p:cNvPicPr>
          <p:nvPr/>
        </p:nvPicPr>
        <p:blipFill>
          <a:blip r:embed="rId8">
            <a:alphaModFix/>
          </a:blip>
          <a:stretch>
            <a:fillRect/>
          </a:stretch>
        </p:blipFill>
        <p:spPr>
          <a:xfrm>
            <a:off x="2931708" y="948292"/>
            <a:ext cx="2110003" cy="527501"/>
          </a:xfrm>
          <a:prstGeom prst="rect">
            <a:avLst/>
          </a:prstGeom>
        </p:spPr>
      </p:pic>
    </p:spTree>
    <p:extLst>
      <p:ext uri="{BB962C8B-B14F-4D97-AF65-F5344CB8AC3E}">
        <p14:creationId xmlns:p14="http://schemas.microsoft.com/office/powerpoint/2010/main" val="386292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dissolv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dissolve">
                                      <p:cBhvr>
                                        <p:cTn id="15" dur="500"/>
                                        <p:tgtEl>
                                          <p:spTgt spid="4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dissolve">
                                      <p:cBhvr>
                                        <p:cTn id="23" dur="500"/>
                                        <p:tgtEl>
                                          <p:spTgt spid="3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dissolv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dissolve">
                                      <p:cBhvr>
                                        <p:cTn id="31" dur="500"/>
                                        <p:tgtEl>
                                          <p:spTgt spid="3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dissolv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dissolve">
                                      <p:cBhvr>
                                        <p:cTn id="39" dur="500"/>
                                        <p:tgtEl>
                                          <p:spTgt spid="4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dissolv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dissolve">
                                      <p:cBhvr>
                                        <p:cTn id="47" dur="500"/>
                                        <p:tgtEl>
                                          <p:spTgt spid="4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dissolve">
                                      <p:cBhvr>
                                        <p:cTn id="50" dur="500"/>
                                        <p:tgtEl>
                                          <p:spTgt spid="4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dissolv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Effect transition="in" filter="dissolve">
                                      <p:cBhvr>
                                        <p:cTn id="61" dur="500"/>
                                        <p:tgtEl>
                                          <p:spTgt spid="11">
                                            <p:txEl>
                                              <p:pRg st="0" end="0"/>
                                            </p:txEl>
                                          </p:spTgt>
                                        </p:tgtEl>
                                      </p:cBhvr>
                                    </p:animEffect>
                                  </p:childTnLst>
                                </p:cTn>
                              </p:par>
                              <p:par>
                                <p:cTn id="62" presetID="9"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dissolv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1">
                                            <p:txEl>
                                              <p:pRg st="1" end="1"/>
                                            </p:txEl>
                                          </p:spTgt>
                                        </p:tgtEl>
                                        <p:attrNameLst>
                                          <p:attrName>style.visibility</p:attrName>
                                        </p:attrNameLst>
                                      </p:cBhvr>
                                      <p:to>
                                        <p:strVal val="visible"/>
                                      </p:to>
                                    </p:set>
                                    <p:animEffect transition="in" filter="dissolve">
                                      <p:cBhvr>
                                        <p:cTn id="69" dur="500"/>
                                        <p:tgtEl>
                                          <p:spTgt spid="11">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1">
                                            <p:txEl>
                                              <p:pRg st="2" end="2"/>
                                            </p:txEl>
                                          </p:spTgt>
                                        </p:tgtEl>
                                        <p:attrNameLst>
                                          <p:attrName>style.visibility</p:attrName>
                                        </p:attrNameLst>
                                      </p:cBhvr>
                                      <p:to>
                                        <p:strVal val="visible"/>
                                      </p:to>
                                    </p:set>
                                    <p:animEffect transition="in" filter="dissolve">
                                      <p:cBhvr>
                                        <p:cTn id="74" dur="500"/>
                                        <p:tgtEl>
                                          <p:spTgt spid="11">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dissolv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dissolve">
                                      <p:cBhvr>
                                        <p:cTn id="84" dur="500"/>
                                        <p:tgtEl>
                                          <p:spTgt spid="21"/>
                                        </p:tgtEl>
                                      </p:cBhvr>
                                    </p:animEffect>
                                  </p:childTnLst>
                                </p:cTn>
                              </p:par>
                              <p:par>
                                <p:cTn id="85" presetID="9"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dissolve">
                                      <p:cBhvr>
                                        <p:cTn id="8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6EB85C4-A6EF-BF4D-A69A-8417FEAC3496}"/>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596B4B6B-94C4-EB41-B259-4B6830C04332}"/>
              </a:ext>
            </a:extLst>
          </p:cNvPr>
          <p:cNvSpPr>
            <a:spLocks noGrp="1"/>
          </p:cNvSpPr>
          <p:nvPr>
            <p:ph type="sldNum" sz="quarter" idx="19"/>
          </p:nvPr>
        </p:nvSpPr>
        <p:spPr/>
        <p:txBody>
          <a:bodyPr/>
          <a:lstStyle/>
          <a:p>
            <a:fld id="{B6238B5B-F19C-E947-A0BC-87BD7983F871}" type="slidenum">
              <a:rPr lang="en-US" smtClean="0"/>
              <a:pPr/>
              <a:t>6</a:t>
            </a:fld>
            <a:endParaRPr lang="en-US" dirty="0"/>
          </a:p>
        </p:txBody>
      </p:sp>
      <p:sp>
        <p:nvSpPr>
          <p:cNvPr id="6" name="Title 5">
            <a:extLst>
              <a:ext uri="{FF2B5EF4-FFF2-40B4-BE49-F238E27FC236}">
                <a16:creationId xmlns:a16="http://schemas.microsoft.com/office/drawing/2014/main" id="{E0446437-E177-F247-8EB1-AE8BE52EB8CF}"/>
              </a:ext>
            </a:extLst>
          </p:cNvPr>
          <p:cNvSpPr>
            <a:spLocks noGrp="1"/>
          </p:cNvSpPr>
          <p:nvPr>
            <p:ph type="title"/>
          </p:nvPr>
        </p:nvSpPr>
        <p:spPr>
          <a:xfrm>
            <a:off x="640079" y="461123"/>
            <a:ext cx="7772400" cy="334259"/>
          </a:xfrm>
        </p:spPr>
        <p:txBody>
          <a:bodyPr/>
          <a:lstStyle/>
          <a:p>
            <a:r>
              <a:rPr lang="en-US" sz="2400" dirty="0" err="1">
                <a:solidFill>
                  <a:srgbClr val="FF0000"/>
                </a:solidFill>
              </a:rPr>
              <a:t>Q</a:t>
            </a:r>
            <a:r>
              <a:rPr lang="en-US" sz="2400" dirty="0" err="1"/>
              <a:t>uick</a:t>
            </a:r>
            <a:r>
              <a:rPr lang="en-US" sz="2400" dirty="0" err="1">
                <a:solidFill>
                  <a:srgbClr val="FF0000"/>
                </a:solidFill>
              </a:rPr>
              <a:t>P</a:t>
            </a:r>
            <a:r>
              <a:rPr lang="en-US" sz="2400" dirty="0" err="1"/>
              <a:t>IC</a:t>
            </a:r>
            <a:r>
              <a:rPr lang="en-US" sz="2400" dirty="0"/>
              <a:t> with </a:t>
            </a:r>
            <a:r>
              <a:rPr lang="en-US" sz="2400" dirty="0">
                <a:solidFill>
                  <a:srgbClr val="FF0000"/>
                </a:solidFill>
              </a:rPr>
              <a:t>A</a:t>
            </a:r>
            <a:r>
              <a:rPr lang="en-US" sz="2400" dirty="0"/>
              <a:t>zimuthal </a:t>
            </a:r>
            <a:r>
              <a:rPr lang="en-US" sz="2400" dirty="0">
                <a:solidFill>
                  <a:srgbClr val="FF0000"/>
                </a:solidFill>
              </a:rPr>
              <a:t>D</a:t>
            </a:r>
            <a:r>
              <a:rPr lang="en-US" sz="2400" dirty="0"/>
              <a:t>ecomposition: </a:t>
            </a:r>
            <a:r>
              <a:rPr lang="en-US" sz="2400" dirty="0">
                <a:solidFill>
                  <a:srgbClr val="FF0000"/>
                </a:solidFill>
              </a:rPr>
              <a:t>QPAD</a:t>
            </a:r>
          </a:p>
        </p:txBody>
      </p:sp>
      <p:sp>
        <p:nvSpPr>
          <p:cNvPr id="8" name="Footer Placeholder 7">
            <a:extLst>
              <a:ext uri="{FF2B5EF4-FFF2-40B4-BE49-F238E27FC236}">
                <a16:creationId xmlns:a16="http://schemas.microsoft.com/office/drawing/2014/main" id="{B6B27A47-BF70-1946-9BFC-02103FB0C114}"/>
              </a:ext>
            </a:extLst>
          </p:cNvPr>
          <p:cNvSpPr>
            <a:spLocks noGrp="1"/>
          </p:cNvSpPr>
          <p:nvPr>
            <p:ph type="ftr" sz="quarter" idx="21"/>
          </p:nvPr>
        </p:nvSpPr>
        <p:spPr/>
        <p:txBody>
          <a:bodyPr/>
          <a:lstStyle/>
          <a:p>
            <a:endParaRPr lang="en-US" dirty="0">
              <a:solidFill>
                <a:srgbClr val="898989"/>
              </a:solidFill>
            </a:endParaRPr>
          </a:p>
        </p:txBody>
      </p:sp>
      <p:pic>
        <p:nvPicPr>
          <p:cNvPr id="9" name="Picture 8">
            <a:extLst>
              <a:ext uri="{FF2B5EF4-FFF2-40B4-BE49-F238E27FC236}">
                <a16:creationId xmlns:a16="http://schemas.microsoft.com/office/drawing/2014/main" id="{5247CA51-BE76-DB40-8270-36C6386A58DE}"/>
              </a:ext>
            </a:extLst>
          </p:cNvPr>
          <p:cNvPicPr>
            <a:picLocks noChangeAspect="1"/>
          </p:cNvPicPr>
          <p:nvPr/>
        </p:nvPicPr>
        <p:blipFill>
          <a:blip r:embed="rId2"/>
          <a:stretch>
            <a:fillRect/>
          </a:stretch>
        </p:blipFill>
        <p:spPr>
          <a:xfrm>
            <a:off x="1171707" y="1032281"/>
            <a:ext cx="1964898" cy="746163"/>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4DDB32-E2BC-1942-B519-480D7EA1C113}"/>
                  </a:ext>
                </a:extLst>
              </p:cNvPr>
              <p:cNvSpPr txBox="1"/>
              <p:nvPr/>
            </p:nvSpPr>
            <p:spPr>
              <a:xfrm>
                <a:off x="640079" y="1893206"/>
                <a:ext cx="7397923" cy="1684757"/>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tx1">
                        <a:lumMod val="50000"/>
                      </a:schemeClr>
                    </a:solidFill>
                  </a:rPr>
                  <a:t>High </a:t>
                </a:r>
                <a14:m>
                  <m:oMath xmlns:m="http://schemas.openxmlformats.org/officeDocument/2006/math">
                    <m:r>
                      <a:rPr lang="en-US" sz="2000" b="0" i="1" smtClean="0">
                        <a:solidFill>
                          <a:schemeClr val="tx1">
                            <a:lumMod val="50000"/>
                          </a:schemeClr>
                        </a:solidFill>
                        <a:latin typeface="Cambria Math" panose="02040503050406030204" pitchFamily="18" charset="0"/>
                      </a:rPr>
                      <m:t>𝛾</m:t>
                    </m:r>
                  </m:oMath>
                </a14:m>
                <a:r>
                  <a:rPr lang="en-US" sz="2000" dirty="0">
                    <a:solidFill>
                      <a:schemeClr val="tx1">
                        <a:lumMod val="50000"/>
                      </a:schemeClr>
                    </a:solidFill>
                  </a:rPr>
                  <a:t> and low </a:t>
                </a:r>
                <a14:m>
                  <m:oMath xmlns:m="http://schemas.openxmlformats.org/officeDocument/2006/math">
                    <m:sSub>
                      <m:sSubPr>
                        <m:ctrlPr>
                          <a:rPr lang="en-US" sz="2000" b="0" i="1" smtClean="0">
                            <a:solidFill>
                              <a:schemeClr val="tx1">
                                <a:lumMod val="50000"/>
                              </a:schemeClr>
                            </a:solidFill>
                            <a:latin typeface="Cambria Math" panose="02040503050406030204" pitchFamily="18" charset="0"/>
                          </a:rPr>
                        </m:ctrlPr>
                      </m:sSubPr>
                      <m:e>
                        <m:r>
                          <a:rPr lang="en-US" sz="2000" b="0" i="1" smtClean="0">
                            <a:solidFill>
                              <a:schemeClr val="tx1">
                                <a:lumMod val="50000"/>
                              </a:schemeClr>
                            </a:solidFill>
                            <a:latin typeface="Cambria Math" panose="02040503050406030204" pitchFamily="18" charset="0"/>
                          </a:rPr>
                          <m:t>𝜖</m:t>
                        </m:r>
                      </m:e>
                      <m:sub>
                        <m:r>
                          <a:rPr lang="en-US" sz="2000" b="0" i="1" smtClean="0">
                            <a:solidFill>
                              <a:schemeClr val="tx1">
                                <a:lumMod val="50000"/>
                              </a:schemeClr>
                            </a:solidFill>
                            <a:latin typeface="Cambria Math" panose="02040503050406030204" pitchFamily="18" charset="0"/>
                          </a:rPr>
                          <m:t>𝑛</m:t>
                        </m:r>
                      </m:sub>
                    </m:sSub>
                  </m:oMath>
                </a14:m>
                <a:r>
                  <a:rPr lang="en-US" sz="2000" dirty="0">
                    <a:solidFill>
                      <a:schemeClr val="tx1">
                        <a:lumMod val="50000"/>
                      </a:schemeClr>
                    </a:solidFill>
                  </a:rPr>
                  <a:t> makes the </a:t>
                </a:r>
                <a14:m>
                  <m:oMath xmlns:m="http://schemas.openxmlformats.org/officeDocument/2006/math">
                    <m:sSub>
                      <m:sSubPr>
                        <m:ctrlPr>
                          <a:rPr lang="en-US" sz="2000" b="0" i="1" smtClean="0">
                            <a:solidFill>
                              <a:schemeClr val="tx1">
                                <a:lumMod val="50000"/>
                              </a:schemeClr>
                            </a:solidFill>
                            <a:latin typeface="Cambria Math" panose="02040503050406030204" pitchFamily="18" charset="0"/>
                          </a:rPr>
                        </m:ctrlPr>
                      </m:sSubPr>
                      <m:e>
                        <m:r>
                          <a:rPr lang="en-US" sz="2000" b="0" i="1" smtClean="0">
                            <a:solidFill>
                              <a:schemeClr val="tx1">
                                <a:lumMod val="50000"/>
                              </a:schemeClr>
                            </a:solidFill>
                            <a:latin typeface="Cambria Math" panose="02040503050406030204" pitchFamily="18" charset="0"/>
                          </a:rPr>
                          <m:t>𝜎</m:t>
                        </m:r>
                      </m:e>
                      <m:sub>
                        <m:r>
                          <a:rPr lang="en-US" sz="2000" b="0" i="1" smtClean="0">
                            <a:solidFill>
                              <a:schemeClr val="tx1">
                                <a:lumMod val="50000"/>
                              </a:schemeClr>
                            </a:solidFill>
                            <a:latin typeface="Cambria Math" panose="02040503050406030204" pitchFamily="18" charset="0"/>
                          </a:rPr>
                          <m:t>𝑚</m:t>
                        </m:r>
                      </m:sub>
                    </m:sSub>
                  </m:oMath>
                </a14:m>
                <a:r>
                  <a:rPr lang="en-US" sz="2000" dirty="0">
                    <a:solidFill>
                      <a:schemeClr val="tx1">
                        <a:lumMod val="50000"/>
                      </a:schemeClr>
                    </a:solidFill>
                  </a:rPr>
                  <a:t> tiny: </a:t>
                </a:r>
                <a14:m>
                  <m:oMath xmlns:m="http://schemas.openxmlformats.org/officeDocument/2006/math">
                    <m:sSup>
                      <m:sSupPr>
                        <m:ctrlPr>
                          <a:rPr lang="en-US" sz="2000" b="0" i="1" smtClean="0">
                            <a:solidFill>
                              <a:schemeClr val="tx1">
                                <a:lumMod val="50000"/>
                              </a:schemeClr>
                            </a:solidFill>
                            <a:latin typeface="Cambria Math" panose="02040503050406030204" pitchFamily="18" charset="0"/>
                          </a:rPr>
                        </m:ctrlPr>
                      </m:sSupPr>
                      <m:e>
                        <m:r>
                          <a:rPr lang="en-US" sz="2000" b="0" i="1" smtClean="0">
                            <a:solidFill>
                              <a:schemeClr val="tx1">
                                <a:lumMod val="50000"/>
                              </a:schemeClr>
                            </a:solidFill>
                            <a:latin typeface="Cambria Math" panose="02040503050406030204" pitchFamily="18" charset="0"/>
                          </a:rPr>
                          <m:t>10</m:t>
                        </m:r>
                      </m:e>
                      <m:sup>
                        <m:r>
                          <a:rPr lang="en-US" sz="2000" b="0" i="1" smtClean="0">
                            <a:solidFill>
                              <a:schemeClr val="tx1">
                                <a:lumMod val="50000"/>
                              </a:schemeClr>
                            </a:solidFill>
                            <a:latin typeface="Cambria Math" panose="02040503050406030204" pitchFamily="18" charset="0"/>
                          </a:rPr>
                          <m:t>−2</m:t>
                        </m:r>
                      </m:sup>
                    </m:sSup>
                    <m:r>
                      <a:rPr lang="en-US" sz="2000" b="0" i="1" smtClean="0">
                        <a:solidFill>
                          <a:schemeClr val="tx1">
                            <a:lumMod val="50000"/>
                          </a:schemeClr>
                        </a:solidFill>
                        <a:latin typeface="Cambria Math" panose="02040503050406030204" pitchFamily="18" charset="0"/>
                      </a:rPr>
                      <m:t>~</m:t>
                    </m:r>
                    <m:sSup>
                      <m:sSupPr>
                        <m:ctrlPr>
                          <a:rPr lang="en-US" sz="2000" b="0" i="1" smtClean="0">
                            <a:solidFill>
                              <a:schemeClr val="tx1">
                                <a:lumMod val="50000"/>
                              </a:schemeClr>
                            </a:solidFill>
                            <a:latin typeface="Cambria Math" panose="02040503050406030204" pitchFamily="18" charset="0"/>
                          </a:rPr>
                        </m:ctrlPr>
                      </m:sSupPr>
                      <m:e>
                        <m:r>
                          <a:rPr lang="en-US" sz="2000" b="0" i="1" smtClean="0">
                            <a:solidFill>
                              <a:schemeClr val="tx1">
                                <a:lumMod val="50000"/>
                              </a:schemeClr>
                            </a:solidFill>
                            <a:latin typeface="Cambria Math" panose="02040503050406030204" pitchFamily="18" charset="0"/>
                          </a:rPr>
                          <m:t>10</m:t>
                        </m:r>
                      </m:e>
                      <m:sup>
                        <m:r>
                          <a:rPr lang="en-US" sz="2000" b="0" i="1" smtClean="0">
                            <a:solidFill>
                              <a:schemeClr val="tx1">
                                <a:lumMod val="50000"/>
                              </a:schemeClr>
                            </a:solidFill>
                            <a:latin typeface="Cambria Math" panose="02040503050406030204" pitchFamily="18" charset="0"/>
                          </a:rPr>
                          <m:t>−3</m:t>
                        </m:r>
                      </m:sup>
                    </m:sSup>
                    <m:r>
                      <a:rPr lang="en-US" sz="2000" b="0" i="1" smtClean="0">
                        <a:solidFill>
                          <a:schemeClr val="tx1">
                            <a:lumMod val="50000"/>
                          </a:schemeClr>
                        </a:solidFill>
                        <a:latin typeface="Cambria Math" panose="02040503050406030204" pitchFamily="18" charset="0"/>
                      </a:rPr>
                      <m:t>𝑐</m:t>
                    </m:r>
                    <m:r>
                      <a:rPr lang="en-US" sz="2000" b="0" i="1" smtClean="0">
                        <a:solidFill>
                          <a:schemeClr val="tx1">
                            <a:lumMod val="50000"/>
                          </a:schemeClr>
                        </a:solidFill>
                        <a:latin typeface="Cambria Math" panose="02040503050406030204" pitchFamily="18" charset="0"/>
                      </a:rPr>
                      <m:t>/</m:t>
                    </m:r>
                    <m:sSub>
                      <m:sSubPr>
                        <m:ctrlPr>
                          <a:rPr lang="en-US" sz="2000" b="0" i="1" smtClean="0">
                            <a:solidFill>
                              <a:schemeClr val="tx1">
                                <a:lumMod val="50000"/>
                              </a:schemeClr>
                            </a:solidFill>
                            <a:latin typeface="Cambria Math" panose="02040503050406030204" pitchFamily="18" charset="0"/>
                          </a:rPr>
                        </m:ctrlPr>
                      </m:sSubPr>
                      <m:e>
                        <m:r>
                          <a:rPr lang="en-US" sz="2000" b="0" i="1" smtClean="0">
                            <a:solidFill>
                              <a:schemeClr val="tx1">
                                <a:lumMod val="50000"/>
                              </a:schemeClr>
                            </a:solidFill>
                            <a:latin typeface="Cambria Math" panose="02040503050406030204" pitchFamily="18" charset="0"/>
                          </a:rPr>
                          <m:t>𝜔</m:t>
                        </m:r>
                      </m:e>
                      <m:sub>
                        <m:r>
                          <a:rPr lang="en-US" sz="2000" b="0" i="1" smtClean="0">
                            <a:solidFill>
                              <a:schemeClr val="tx1">
                                <a:lumMod val="50000"/>
                              </a:schemeClr>
                            </a:solidFill>
                            <a:latin typeface="Cambria Math" panose="02040503050406030204" pitchFamily="18" charset="0"/>
                          </a:rPr>
                          <m:t>𝑝</m:t>
                        </m:r>
                        <m:r>
                          <a:rPr lang="en-US" sz="2000" b="0" i="1" smtClean="0">
                            <a:solidFill>
                              <a:schemeClr val="tx1">
                                <a:lumMod val="50000"/>
                              </a:schemeClr>
                            </a:solidFill>
                            <a:latin typeface="Cambria Math" panose="02040503050406030204" pitchFamily="18" charset="0"/>
                          </a:rPr>
                          <m:t>0</m:t>
                        </m:r>
                      </m:sub>
                    </m:sSub>
                  </m:oMath>
                </a14:m>
                <a:endParaRPr lang="en-US" sz="2000" dirty="0">
                  <a:solidFill>
                    <a:schemeClr val="tx1">
                      <a:lumMod val="50000"/>
                    </a:schemeClr>
                  </a:solidFill>
                </a:endParaRPr>
              </a:p>
              <a:p>
                <a:pPr marL="285750" indent="-285750">
                  <a:buFont typeface="Arial" panose="020B0604020202020204" pitchFamily="34" charset="0"/>
                  <a:buChar char="•"/>
                </a:pPr>
                <a:r>
                  <a:rPr lang="en-US" sz="2000" b="0" dirty="0">
                    <a:solidFill>
                      <a:schemeClr val="tx1">
                        <a:lumMod val="50000"/>
                      </a:schemeClr>
                    </a:solidFill>
                  </a:rPr>
                  <a:t>Simulation box: </a:t>
                </a:r>
                <a14:m>
                  <m:oMath xmlns:m="http://schemas.openxmlformats.org/officeDocument/2006/math">
                    <m:r>
                      <a:rPr lang="en-US" sz="2000" b="0" i="1" smtClean="0">
                        <a:solidFill>
                          <a:schemeClr val="tx1">
                            <a:lumMod val="50000"/>
                          </a:schemeClr>
                        </a:solidFill>
                        <a:latin typeface="Cambria Math" panose="02040503050406030204" pitchFamily="18" charset="0"/>
                      </a:rPr>
                      <m:t>10 </m:t>
                    </m:r>
                    <m:r>
                      <a:rPr lang="en-US" sz="2000" i="1">
                        <a:solidFill>
                          <a:schemeClr val="tx1">
                            <a:lumMod val="50000"/>
                          </a:schemeClr>
                        </a:solidFill>
                        <a:latin typeface="Cambria Math" panose="02040503050406030204" pitchFamily="18" charset="0"/>
                      </a:rPr>
                      <m:t>𝑐</m:t>
                    </m:r>
                    <m:r>
                      <a:rPr lang="en-US" sz="2000" i="1">
                        <a:solidFill>
                          <a:schemeClr val="tx1">
                            <a:lumMod val="50000"/>
                          </a:schemeClr>
                        </a:solidFill>
                        <a:latin typeface="Cambria Math" panose="02040503050406030204" pitchFamily="18" charset="0"/>
                      </a:rPr>
                      <m:t>/</m:t>
                    </m:r>
                    <m:sSub>
                      <m:sSubPr>
                        <m:ctrlPr>
                          <a:rPr lang="en-US" sz="2000" i="1">
                            <a:solidFill>
                              <a:schemeClr val="tx1">
                                <a:lumMod val="50000"/>
                              </a:schemeClr>
                            </a:solidFill>
                            <a:latin typeface="Cambria Math" panose="02040503050406030204" pitchFamily="18" charset="0"/>
                          </a:rPr>
                        </m:ctrlPr>
                      </m:sSubPr>
                      <m:e>
                        <m:r>
                          <a:rPr lang="en-US" sz="2000" i="1">
                            <a:solidFill>
                              <a:schemeClr val="tx1">
                                <a:lumMod val="50000"/>
                              </a:schemeClr>
                            </a:solidFill>
                            <a:latin typeface="Cambria Math" panose="02040503050406030204" pitchFamily="18" charset="0"/>
                          </a:rPr>
                          <m:t>𝜔</m:t>
                        </m:r>
                      </m:e>
                      <m:sub>
                        <m:r>
                          <a:rPr lang="en-US" sz="2000" i="1">
                            <a:solidFill>
                              <a:schemeClr val="tx1">
                                <a:lumMod val="50000"/>
                              </a:schemeClr>
                            </a:solidFill>
                            <a:latin typeface="Cambria Math" panose="02040503050406030204" pitchFamily="18" charset="0"/>
                          </a:rPr>
                          <m:t>𝑝</m:t>
                        </m:r>
                        <m:r>
                          <a:rPr lang="en-US" sz="2000" i="1">
                            <a:solidFill>
                              <a:schemeClr val="tx1">
                                <a:lumMod val="50000"/>
                              </a:schemeClr>
                            </a:solidFill>
                            <a:latin typeface="Cambria Math" panose="02040503050406030204" pitchFamily="18" charset="0"/>
                          </a:rPr>
                          <m:t>0</m:t>
                        </m:r>
                      </m:sub>
                    </m:sSub>
                  </m:oMath>
                </a14:m>
                <a:endParaRPr lang="en-US" sz="2000" dirty="0">
                  <a:solidFill>
                    <a:schemeClr val="tx1">
                      <a:lumMod val="50000"/>
                    </a:schemeClr>
                  </a:solidFill>
                </a:endParaRPr>
              </a:p>
              <a:p>
                <a:pPr marL="285750" indent="-285750">
                  <a:buFont typeface="Arial" panose="020B0604020202020204" pitchFamily="34" charset="0"/>
                  <a:buChar char="•"/>
                </a:pPr>
                <a:r>
                  <a:rPr lang="en-US" sz="2000" dirty="0">
                    <a:solidFill>
                      <a:schemeClr val="tx1">
                        <a:lumMod val="50000"/>
                      </a:schemeClr>
                    </a:solidFill>
                  </a:rPr>
                  <a:t>Requires high resolution to resolve </a:t>
                </a:r>
                <a14:m>
                  <m:oMath xmlns:m="http://schemas.openxmlformats.org/officeDocument/2006/math">
                    <m:sSub>
                      <m:sSubPr>
                        <m:ctrlPr>
                          <a:rPr lang="en-US" sz="2000" i="1">
                            <a:solidFill>
                              <a:schemeClr val="tx1">
                                <a:lumMod val="50000"/>
                              </a:schemeClr>
                            </a:solidFill>
                            <a:latin typeface="Cambria Math" panose="02040503050406030204" pitchFamily="18" charset="0"/>
                          </a:rPr>
                        </m:ctrlPr>
                      </m:sSubPr>
                      <m:e>
                        <m:r>
                          <a:rPr lang="en-US" sz="2000" i="1">
                            <a:solidFill>
                              <a:schemeClr val="tx1">
                                <a:lumMod val="50000"/>
                              </a:schemeClr>
                            </a:solidFill>
                            <a:latin typeface="Cambria Math" panose="02040503050406030204" pitchFamily="18" charset="0"/>
                          </a:rPr>
                          <m:t>𝜎</m:t>
                        </m:r>
                      </m:e>
                      <m:sub>
                        <m:r>
                          <a:rPr lang="en-US" sz="2000" i="1">
                            <a:solidFill>
                              <a:schemeClr val="tx1">
                                <a:lumMod val="50000"/>
                              </a:schemeClr>
                            </a:solidFill>
                            <a:latin typeface="Cambria Math" panose="02040503050406030204" pitchFamily="18" charset="0"/>
                          </a:rPr>
                          <m:t>𝑚</m:t>
                        </m:r>
                      </m:sub>
                    </m:sSub>
                  </m:oMath>
                </a14:m>
                <a:r>
                  <a:rPr lang="en-US" sz="2000" dirty="0">
                    <a:solidFill>
                      <a:schemeClr val="tx1">
                        <a:lumMod val="50000"/>
                      </a:schemeClr>
                    </a:solidFill>
                  </a:rPr>
                  <a:t>,</a:t>
                </a:r>
              </a:p>
              <a:p>
                <a:r>
                  <a:rPr lang="en-US" sz="2000" dirty="0">
                    <a:solidFill>
                      <a:schemeClr val="tx1">
                        <a:lumMod val="50000"/>
                      </a:schemeClr>
                    </a:solidFill>
                  </a:rPr>
                  <a:t>    not to mention the narrower ion collapse</a:t>
                </a:r>
              </a:p>
              <a:p>
                <a:pPr marL="285750" indent="-285750">
                  <a:buFont typeface="Arial" panose="020B0604020202020204" pitchFamily="34" charset="0"/>
                  <a:buChar char="•"/>
                </a:pPr>
                <a:r>
                  <a:rPr lang="en-US" sz="2000" dirty="0">
                    <a:solidFill>
                      <a:schemeClr val="tx1">
                        <a:lumMod val="50000"/>
                      </a:schemeClr>
                    </a:solidFill>
                  </a:rPr>
                  <a:t>QPAD makes it possible. Only m=0 mode. </a:t>
                </a:r>
                <a14:m>
                  <m:oMath xmlns:m="http://schemas.openxmlformats.org/officeDocument/2006/math">
                    <m:r>
                      <a:rPr lang="en-US" sz="2000" dirty="0">
                        <a:solidFill>
                          <a:schemeClr val="tx1">
                            <a:lumMod val="50000"/>
                          </a:schemeClr>
                        </a:solidFill>
                        <a:latin typeface="Cambria Math" panose="02040503050406030204" pitchFamily="18" charset="0"/>
                      </a:rPr>
                      <m:t>3</m:t>
                    </m:r>
                    <m:r>
                      <a:rPr lang="en-US" sz="2000" i="1">
                        <a:solidFill>
                          <a:schemeClr val="tx1">
                            <a:lumMod val="50000"/>
                          </a:schemeClr>
                        </a:solidFill>
                        <a:latin typeface="Cambria Math" panose="02040503050406030204" pitchFamily="18" charset="0"/>
                      </a:rPr>
                      <m:t>×</m:t>
                    </m:r>
                    <m:sSup>
                      <m:sSupPr>
                        <m:ctrlPr>
                          <a:rPr lang="en-US" sz="2000" i="1">
                            <a:solidFill>
                              <a:schemeClr val="tx1">
                                <a:lumMod val="50000"/>
                              </a:schemeClr>
                            </a:solidFill>
                            <a:latin typeface="Cambria Math" panose="02040503050406030204" pitchFamily="18" charset="0"/>
                          </a:rPr>
                        </m:ctrlPr>
                      </m:sSupPr>
                      <m:e>
                        <m:r>
                          <a:rPr lang="en-US" sz="2000" i="1">
                            <a:solidFill>
                              <a:schemeClr val="tx1">
                                <a:lumMod val="50000"/>
                              </a:schemeClr>
                            </a:solidFill>
                            <a:latin typeface="Cambria Math" panose="02040503050406030204" pitchFamily="18" charset="0"/>
                          </a:rPr>
                          <m:t>10</m:t>
                        </m:r>
                      </m:e>
                      <m:sup>
                        <m:r>
                          <a:rPr lang="en-US" sz="2000" i="1">
                            <a:solidFill>
                              <a:schemeClr val="tx1">
                                <a:lumMod val="50000"/>
                              </a:schemeClr>
                            </a:solidFill>
                            <a:latin typeface="Cambria Math" panose="02040503050406030204" pitchFamily="18" charset="0"/>
                          </a:rPr>
                          <m:t>4</m:t>
                        </m:r>
                      </m:sup>
                    </m:sSup>
                  </m:oMath>
                </a14:m>
                <a:r>
                  <a:rPr lang="en-US" sz="2000" dirty="0">
                    <a:solidFill>
                      <a:schemeClr val="tx1">
                        <a:lumMod val="50000"/>
                      </a:schemeClr>
                    </a:solidFill>
                  </a:rPr>
                  <a:t> core hours.</a:t>
                </a:r>
              </a:p>
            </p:txBody>
          </p:sp>
        </mc:Choice>
        <mc:Fallback xmlns="">
          <p:sp>
            <p:nvSpPr>
              <p:cNvPr id="10" name="TextBox 9">
                <a:extLst>
                  <a:ext uri="{FF2B5EF4-FFF2-40B4-BE49-F238E27FC236}">
                    <a16:creationId xmlns:a16="http://schemas.microsoft.com/office/drawing/2014/main" id="{D04DDB32-E2BC-1942-B519-480D7EA1C113}"/>
                  </a:ext>
                </a:extLst>
              </p:cNvPr>
              <p:cNvSpPr txBox="1">
                <a:spLocks noRot="1" noChangeAspect="1" noMove="1" noResize="1" noEditPoints="1" noAdjustHandles="1" noChangeArrowheads="1" noChangeShapeType="1" noTextEdit="1"/>
              </p:cNvSpPr>
              <p:nvPr/>
            </p:nvSpPr>
            <p:spPr>
              <a:xfrm>
                <a:off x="640079" y="1893206"/>
                <a:ext cx="7397923" cy="1684757"/>
              </a:xfrm>
              <a:prstGeom prst="rect">
                <a:avLst/>
              </a:prstGeom>
              <a:blipFill>
                <a:blip r:embed="rId3"/>
                <a:stretch>
                  <a:fillRect l="-514" t="-746" b="-5224"/>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060F7C6-9E23-244D-8AB0-5C83CB848FDE}"/>
              </a:ext>
            </a:extLst>
          </p:cNvPr>
          <p:cNvSpPr txBox="1"/>
          <p:nvPr/>
        </p:nvSpPr>
        <p:spPr>
          <a:xfrm>
            <a:off x="4612438" y="4545203"/>
            <a:ext cx="4531562" cy="307777"/>
          </a:xfrm>
          <a:prstGeom prst="rect">
            <a:avLst/>
          </a:prstGeom>
          <a:noFill/>
        </p:spPr>
        <p:txBody>
          <a:bodyPr wrap="none" rtlCol="0">
            <a:spAutoFit/>
          </a:bodyPr>
          <a:lstStyle/>
          <a:p>
            <a:pPr marL="285750" indent="-285750">
              <a:buFont typeface="Wingdings" pitchFamily="2" charset="2"/>
              <a:buChar char="Ø"/>
            </a:pPr>
            <a:r>
              <a:rPr lang="en-US" altLang="zh-CN" sz="1400" b="1" dirty="0">
                <a:solidFill>
                  <a:schemeClr val="tx1">
                    <a:lumMod val="50000"/>
                  </a:schemeClr>
                </a:solidFill>
                <a:latin typeface="Times New Roman" panose="02020603050405020304" pitchFamily="18" charset="0"/>
                <a:cs typeface="Times New Roman" panose="02020603050405020304" pitchFamily="18" charset="0"/>
              </a:rPr>
              <a:t>F. Li et al., </a:t>
            </a:r>
            <a:r>
              <a:rPr lang="en-US" altLang="zh-CN" sz="1400" b="1" dirty="0" err="1">
                <a:solidFill>
                  <a:schemeClr val="tx1">
                    <a:lumMod val="50000"/>
                  </a:schemeClr>
                </a:solidFill>
                <a:latin typeface="Times New Roman" panose="02020603050405020304" pitchFamily="18" charset="0"/>
                <a:cs typeface="Times New Roman" panose="02020603050405020304" pitchFamily="18" charset="0"/>
              </a:rPr>
              <a:t>Comput</a:t>
            </a:r>
            <a:r>
              <a:rPr lang="en-US" altLang="zh-CN" sz="1400" b="1" dirty="0">
                <a:solidFill>
                  <a:schemeClr val="tx1">
                    <a:lumMod val="50000"/>
                  </a:schemeClr>
                </a:solidFill>
                <a:latin typeface="Times New Roman" panose="02020603050405020304" pitchFamily="18" charset="0"/>
                <a:cs typeface="Times New Roman" panose="02020603050405020304" pitchFamily="18" charset="0"/>
              </a:rPr>
              <a:t>. Phys. Comm. 261</a:t>
            </a:r>
            <a:r>
              <a:rPr lang="en-US" sz="1400" b="1" dirty="0">
                <a:solidFill>
                  <a:schemeClr val="tx1">
                    <a:lumMod val="50000"/>
                  </a:schemeClr>
                </a:solidFill>
                <a:latin typeface="Times New Roman" panose="02020603050405020304" pitchFamily="18" charset="0"/>
                <a:cs typeface="Times New Roman" panose="02020603050405020304" pitchFamily="18" charset="0"/>
              </a:rPr>
              <a:t>, 107784 (2021)</a:t>
            </a:r>
          </a:p>
        </p:txBody>
      </p:sp>
      <p:pic>
        <p:nvPicPr>
          <p:cNvPr id="11" name="qpad-5.png" descr="qpad-5.png">
            <a:extLst>
              <a:ext uri="{FF2B5EF4-FFF2-40B4-BE49-F238E27FC236}">
                <a16:creationId xmlns:a16="http://schemas.microsoft.com/office/drawing/2014/main" id="{2B97041C-EFF1-3241-81D1-86CC183AA8F7}"/>
              </a:ext>
            </a:extLst>
          </p:cNvPr>
          <p:cNvPicPr>
            <a:picLocks noChangeAspect="1"/>
          </p:cNvPicPr>
          <p:nvPr/>
        </p:nvPicPr>
        <p:blipFill>
          <a:blip r:embed="rId4">
            <a:extLst/>
          </a:blip>
          <a:srcRect b="21455"/>
          <a:stretch>
            <a:fillRect/>
          </a:stretch>
        </p:blipFill>
        <p:spPr>
          <a:xfrm>
            <a:off x="1268026" y="8039586"/>
            <a:ext cx="3856657" cy="1201147"/>
          </a:xfrm>
          <a:prstGeom prst="rect">
            <a:avLst/>
          </a:prstGeom>
          <a:ln w="12700">
            <a:miter lim="400000"/>
          </a:ln>
        </p:spPr>
      </p:pic>
      <p:pic>
        <p:nvPicPr>
          <p:cNvPr id="13" name="qpad-5.png" descr="qpad-5.png">
            <a:extLst>
              <a:ext uri="{FF2B5EF4-FFF2-40B4-BE49-F238E27FC236}">
                <a16:creationId xmlns:a16="http://schemas.microsoft.com/office/drawing/2014/main" id="{65F8F8C1-7615-7946-BA1D-D5172699CC25}"/>
              </a:ext>
            </a:extLst>
          </p:cNvPr>
          <p:cNvPicPr>
            <a:picLocks noChangeAspect="1"/>
          </p:cNvPicPr>
          <p:nvPr/>
        </p:nvPicPr>
        <p:blipFill>
          <a:blip r:embed="rId4">
            <a:extLst/>
          </a:blip>
          <a:srcRect b="21455"/>
          <a:stretch>
            <a:fillRect/>
          </a:stretch>
        </p:blipFill>
        <p:spPr>
          <a:xfrm>
            <a:off x="1420426" y="8191986"/>
            <a:ext cx="3856657" cy="1201147"/>
          </a:xfrm>
          <a:prstGeom prst="rect">
            <a:avLst/>
          </a:prstGeom>
          <a:ln w="12700">
            <a:miter lim="400000"/>
          </a:ln>
        </p:spPr>
      </p:pic>
      <p:pic>
        <p:nvPicPr>
          <p:cNvPr id="14" name="qpad-5.png" descr="qpad-5.png">
            <a:extLst>
              <a:ext uri="{FF2B5EF4-FFF2-40B4-BE49-F238E27FC236}">
                <a16:creationId xmlns:a16="http://schemas.microsoft.com/office/drawing/2014/main" id="{C4AD2E19-7E2E-FA44-B510-3A65509C509E}"/>
              </a:ext>
            </a:extLst>
          </p:cNvPr>
          <p:cNvPicPr>
            <a:picLocks noChangeAspect="1"/>
          </p:cNvPicPr>
          <p:nvPr/>
        </p:nvPicPr>
        <p:blipFill>
          <a:blip r:embed="rId4">
            <a:extLst/>
          </a:blip>
          <a:srcRect b="21455"/>
          <a:stretch>
            <a:fillRect/>
          </a:stretch>
        </p:blipFill>
        <p:spPr>
          <a:xfrm>
            <a:off x="1572826" y="8344386"/>
            <a:ext cx="3856657" cy="1201147"/>
          </a:xfrm>
          <a:prstGeom prst="rect">
            <a:avLst/>
          </a:prstGeom>
          <a:ln w="12700">
            <a:miter lim="400000"/>
          </a:ln>
        </p:spPr>
      </p:pic>
      <p:pic>
        <p:nvPicPr>
          <p:cNvPr id="15" name="qpad-5.png" descr="qpad-5.png">
            <a:extLst>
              <a:ext uri="{FF2B5EF4-FFF2-40B4-BE49-F238E27FC236}">
                <a16:creationId xmlns:a16="http://schemas.microsoft.com/office/drawing/2014/main" id="{049DCB66-87D8-ED45-B873-AA0FA2D0295A}"/>
              </a:ext>
            </a:extLst>
          </p:cNvPr>
          <p:cNvPicPr>
            <a:picLocks noChangeAspect="1"/>
          </p:cNvPicPr>
          <p:nvPr/>
        </p:nvPicPr>
        <p:blipFill>
          <a:blip r:embed="rId4">
            <a:extLst/>
          </a:blip>
          <a:srcRect b="21455"/>
          <a:stretch>
            <a:fillRect/>
          </a:stretch>
        </p:blipFill>
        <p:spPr>
          <a:xfrm>
            <a:off x="1725226" y="8496786"/>
            <a:ext cx="3856657" cy="1201147"/>
          </a:xfrm>
          <a:prstGeom prst="rect">
            <a:avLst/>
          </a:prstGeom>
          <a:ln w="12700">
            <a:miter lim="400000"/>
          </a:ln>
        </p:spPr>
      </p:pic>
      <p:pic>
        <p:nvPicPr>
          <p:cNvPr id="16" name="qpad-5.png" descr="qpad-5.png">
            <a:extLst>
              <a:ext uri="{FF2B5EF4-FFF2-40B4-BE49-F238E27FC236}">
                <a16:creationId xmlns:a16="http://schemas.microsoft.com/office/drawing/2014/main" id="{B8BD5A0D-785A-E74D-946B-036051C23E27}"/>
              </a:ext>
            </a:extLst>
          </p:cNvPr>
          <p:cNvPicPr>
            <a:picLocks noChangeAspect="1"/>
          </p:cNvPicPr>
          <p:nvPr/>
        </p:nvPicPr>
        <p:blipFill>
          <a:blip r:embed="rId4">
            <a:extLst/>
          </a:blip>
          <a:srcRect b="21455"/>
          <a:stretch>
            <a:fillRect/>
          </a:stretch>
        </p:blipFill>
        <p:spPr>
          <a:xfrm>
            <a:off x="996329" y="3852295"/>
            <a:ext cx="2352425" cy="732657"/>
          </a:xfrm>
          <a:prstGeom prst="rect">
            <a:avLst/>
          </a:prstGeom>
          <a:ln w="12700">
            <a:miter lim="400000"/>
          </a:ln>
        </p:spPr>
      </p:pic>
    </p:spTree>
    <p:extLst>
      <p:ext uri="{BB962C8B-B14F-4D97-AF65-F5344CB8AC3E}">
        <p14:creationId xmlns:p14="http://schemas.microsoft.com/office/powerpoint/2010/main" val="12558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0C3E70D-EF83-1C43-B7F4-99EC3C104491}"/>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F177A38B-08DA-4640-A364-7ACE1F0677DA}"/>
              </a:ext>
            </a:extLst>
          </p:cNvPr>
          <p:cNvSpPr>
            <a:spLocks noGrp="1"/>
          </p:cNvSpPr>
          <p:nvPr>
            <p:ph type="sldNum" sz="quarter" idx="19"/>
          </p:nvPr>
        </p:nvSpPr>
        <p:spPr/>
        <p:txBody>
          <a:bodyPr/>
          <a:lstStyle/>
          <a:p>
            <a:fld id="{B6238B5B-F19C-E947-A0BC-87BD7983F871}" type="slidenum">
              <a:rPr lang="en-US" smtClean="0"/>
              <a:pPr/>
              <a:t>7</a:t>
            </a:fld>
            <a:endParaRPr lang="en-US" dirty="0"/>
          </a:p>
        </p:txBody>
      </p:sp>
      <p:sp>
        <p:nvSpPr>
          <p:cNvPr id="6" name="Title 5">
            <a:extLst>
              <a:ext uri="{FF2B5EF4-FFF2-40B4-BE49-F238E27FC236}">
                <a16:creationId xmlns:a16="http://schemas.microsoft.com/office/drawing/2014/main" id="{BE55030C-DDB2-744F-8B0C-2BDEB7672E28}"/>
              </a:ext>
            </a:extLst>
          </p:cNvPr>
          <p:cNvSpPr>
            <a:spLocks noGrp="1"/>
          </p:cNvSpPr>
          <p:nvPr>
            <p:ph type="title"/>
          </p:nvPr>
        </p:nvSpPr>
        <p:spPr>
          <a:xfrm>
            <a:off x="640079" y="489016"/>
            <a:ext cx="7772400" cy="306366"/>
          </a:xfrm>
        </p:spPr>
        <p:txBody>
          <a:bodyPr/>
          <a:lstStyle/>
          <a:p>
            <a:r>
              <a:rPr lang="en-US" sz="2200" dirty="0">
                <a:solidFill>
                  <a:schemeClr val="tx1">
                    <a:lumMod val="50000"/>
                  </a:schemeClr>
                </a:solidFill>
              </a:rPr>
              <a:t>Methods to mitigate emittance growth due to ion motion</a:t>
            </a:r>
          </a:p>
        </p:txBody>
      </p:sp>
      <p:sp>
        <p:nvSpPr>
          <p:cNvPr id="8" name="Footer Placeholder 7">
            <a:extLst>
              <a:ext uri="{FF2B5EF4-FFF2-40B4-BE49-F238E27FC236}">
                <a16:creationId xmlns:a16="http://schemas.microsoft.com/office/drawing/2014/main" id="{91994B62-0FBA-3F4A-B397-2181DA0D2849}"/>
              </a:ext>
            </a:extLst>
          </p:cNvPr>
          <p:cNvSpPr>
            <a:spLocks noGrp="1"/>
          </p:cNvSpPr>
          <p:nvPr>
            <p:ph type="ftr" sz="quarter" idx="21"/>
          </p:nvPr>
        </p:nvSpPr>
        <p:spPr/>
        <p:txBody>
          <a:bodyPr/>
          <a:lstStyle/>
          <a:p>
            <a:endParaRPr lang="en-US" dirty="0">
              <a:solidFill>
                <a:srgbClr val="898989"/>
              </a:solidFill>
            </a:endParaRPr>
          </a:p>
        </p:txBody>
      </p:sp>
      <p:pic>
        <p:nvPicPr>
          <p:cNvPr id="9" name="Picture 8">
            <a:extLst>
              <a:ext uri="{FF2B5EF4-FFF2-40B4-BE49-F238E27FC236}">
                <a16:creationId xmlns:a16="http://schemas.microsoft.com/office/drawing/2014/main" id="{3FE3E1E4-92B5-0048-BBD5-36466B45BEC5}"/>
              </a:ext>
            </a:extLst>
          </p:cNvPr>
          <p:cNvPicPr>
            <a:picLocks noChangeAspect="1"/>
          </p:cNvPicPr>
          <p:nvPr/>
        </p:nvPicPr>
        <p:blipFill>
          <a:blip r:embed="rId3"/>
          <a:stretch>
            <a:fillRect/>
          </a:stretch>
        </p:blipFill>
        <p:spPr>
          <a:xfrm>
            <a:off x="701957" y="970785"/>
            <a:ext cx="2006868" cy="762102"/>
          </a:xfrm>
          <a:prstGeom prst="rect">
            <a:avLst/>
          </a:prstGeom>
        </p:spPr>
      </p:pic>
      <p:pic>
        <p:nvPicPr>
          <p:cNvPr id="10" name="Content Placeholder 5">
            <a:extLst>
              <a:ext uri="{FF2B5EF4-FFF2-40B4-BE49-F238E27FC236}">
                <a16:creationId xmlns:a16="http://schemas.microsoft.com/office/drawing/2014/main" id="{480FE2EB-5530-BC48-9653-00DCD73DAA78}"/>
              </a:ext>
            </a:extLst>
          </p:cNvPr>
          <p:cNvPicPr>
            <a:picLocks noChangeAspect="1"/>
          </p:cNvPicPr>
          <p:nvPr/>
        </p:nvPicPr>
        <p:blipFill>
          <a:blip r:embed="rId4"/>
          <a:stretch>
            <a:fillRect/>
          </a:stretch>
        </p:blipFill>
        <p:spPr>
          <a:xfrm>
            <a:off x="338402" y="2759617"/>
            <a:ext cx="2490880" cy="2043244"/>
          </a:xfrm>
          <a:prstGeom prst="rect">
            <a:avLst/>
          </a:prstGeom>
        </p:spPr>
      </p:pic>
      <p:sp>
        <p:nvSpPr>
          <p:cNvPr id="11" name="TextBox 10">
            <a:extLst>
              <a:ext uri="{FF2B5EF4-FFF2-40B4-BE49-F238E27FC236}">
                <a16:creationId xmlns:a16="http://schemas.microsoft.com/office/drawing/2014/main" id="{AA5450C8-F086-1247-9E75-E17636F99A33}"/>
              </a:ext>
            </a:extLst>
          </p:cNvPr>
          <p:cNvSpPr txBox="1"/>
          <p:nvPr/>
        </p:nvSpPr>
        <p:spPr>
          <a:xfrm>
            <a:off x="129598" y="4815583"/>
            <a:ext cx="3155351" cy="300082"/>
          </a:xfrm>
          <a:prstGeom prst="rect">
            <a:avLst/>
          </a:prstGeom>
          <a:noFill/>
        </p:spPr>
        <p:txBody>
          <a:bodyPr wrap="none" rtlCol="0">
            <a:spAutoFit/>
          </a:bodyPr>
          <a:lstStyle/>
          <a:p>
            <a:pPr marL="285750" indent="-285750">
              <a:buFont typeface="Wingdings" pitchFamily="2" charset="2"/>
              <a:buChar char="Ø"/>
            </a:pPr>
            <a:r>
              <a:rPr lang="en-US" altLang="zh-CN" b="1" dirty="0">
                <a:solidFill>
                  <a:schemeClr val="tx1">
                    <a:lumMod val="50000"/>
                  </a:schemeClr>
                </a:solidFill>
                <a:latin typeface="Times New Roman" panose="02020603050405020304" pitchFamily="18" charset="0"/>
                <a:cs typeface="Times New Roman" panose="02020603050405020304" pitchFamily="18" charset="0"/>
              </a:rPr>
              <a:t>W. An et al., PRL </a:t>
            </a:r>
            <a:r>
              <a:rPr lang="en-US" b="1" dirty="0">
                <a:solidFill>
                  <a:schemeClr val="tx1">
                    <a:lumMod val="50000"/>
                  </a:schemeClr>
                </a:solidFill>
                <a:latin typeface="Times New Roman" panose="02020603050405020304" pitchFamily="18" charset="0"/>
                <a:cs typeface="Times New Roman" panose="02020603050405020304" pitchFamily="18" charset="0"/>
              </a:rPr>
              <a:t>118, 244801 (2017)</a:t>
            </a:r>
          </a:p>
        </p:txBody>
      </p:sp>
      <p:sp>
        <p:nvSpPr>
          <p:cNvPr id="12" name="TextBox 11">
            <a:extLst>
              <a:ext uri="{FF2B5EF4-FFF2-40B4-BE49-F238E27FC236}">
                <a16:creationId xmlns:a16="http://schemas.microsoft.com/office/drawing/2014/main" id="{564CCE0E-2E83-4B46-920E-8D34C7DF88EB}"/>
              </a:ext>
            </a:extLst>
          </p:cNvPr>
          <p:cNvSpPr txBox="1"/>
          <p:nvPr/>
        </p:nvSpPr>
        <p:spPr>
          <a:xfrm>
            <a:off x="4406127" y="4843418"/>
            <a:ext cx="4215810" cy="300082"/>
          </a:xfrm>
          <a:prstGeom prst="rect">
            <a:avLst/>
          </a:prstGeom>
          <a:noFill/>
        </p:spPr>
        <p:txBody>
          <a:bodyPr wrap="square" rtlCol="0">
            <a:spAutoFit/>
          </a:bodyPr>
          <a:lstStyle/>
          <a:p>
            <a:pPr marL="285750" indent="-285750">
              <a:buFont typeface="Wingdings" pitchFamily="2" charset="2"/>
              <a:buChar char="Ø"/>
            </a:pPr>
            <a:r>
              <a:rPr lang="en-US" altLang="zh-CN" b="1" dirty="0">
                <a:solidFill>
                  <a:schemeClr val="tx1">
                    <a:lumMod val="50000"/>
                  </a:schemeClr>
                </a:solidFill>
                <a:latin typeface="Times New Roman" panose="02020603050405020304" pitchFamily="18" charset="0"/>
                <a:cs typeface="Times New Roman" panose="02020603050405020304" pitchFamily="18" charset="0"/>
              </a:rPr>
              <a:t>C. Benedetti et al., </a:t>
            </a:r>
            <a:r>
              <a:rPr lang="en-US" b="1" dirty="0">
                <a:solidFill>
                  <a:schemeClr val="tx1">
                    <a:lumMod val="50000"/>
                  </a:schemeClr>
                </a:solidFill>
                <a:latin typeface="Times New Roman" panose="02020603050405020304" pitchFamily="18" charset="0"/>
                <a:cs typeface="Times New Roman" panose="02020603050405020304" pitchFamily="18" charset="0"/>
              </a:rPr>
              <a:t>Phys. Plasmas 28, 053102 (2021)</a:t>
            </a:r>
          </a:p>
        </p:txBody>
      </p:sp>
      <p:sp>
        <p:nvSpPr>
          <p:cNvPr id="13" name="TextBox 12">
            <a:extLst>
              <a:ext uri="{FF2B5EF4-FFF2-40B4-BE49-F238E27FC236}">
                <a16:creationId xmlns:a16="http://schemas.microsoft.com/office/drawing/2014/main" id="{1C55E71F-1263-1A4F-9B59-5D1E323A6438}"/>
              </a:ext>
            </a:extLst>
          </p:cNvPr>
          <p:cNvSpPr txBox="1"/>
          <p:nvPr/>
        </p:nvSpPr>
        <p:spPr>
          <a:xfrm>
            <a:off x="247347" y="2432015"/>
            <a:ext cx="4108176" cy="369332"/>
          </a:xfrm>
          <a:prstGeom prst="rect">
            <a:avLst/>
          </a:prstGeom>
          <a:noFill/>
        </p:spPr>
        <p:txBody>
          <a:bodyPr wrap="none" rtlCol="0">
            <a:spAutoFit/>
          </a:bodyPr>
          <a:lstStyle/>
          <a:p>
            <a:r>
              <a:rPr lang="en-US" dirty="0">
                <a:solidFill>
                  <a:srgbClr val="FF0000"/>
                </a:solidFill>
              </a:rPr>
              <a:t>Direction matching to the uniform plasma</a:t>
            </a:r>
          </a:p>
        </p:txBody>
      </p:sp>
      <p:pic>
        <p:nvPicPr>
          <p:cNvPr id="14" name="Picture 13">
            <a:extLst>
              <a:ext uri="{FF2B5EF4-FFF2-40B4-BE49-F238E27FC236}">
                <a16:creationId xmlns:a16="http://schemas.microsoft.com/office/drawing/2014/main" id="{35BAA136-EC7F-9044-BE85-9E8B654B5892}"/>
              </a:ext>
            </a:extLst>
          </p:cNvPr>
          <p:cNvPicPr>
            <a:picLocks noChangeAspect="1"/>
          </p:cNvPicPr>
          <p:nvPr/>
        </p:nvPicPr>
        <p:blipFill>
          <a:blip r:embed="rId5"/>
          <a:stretch>
            <a:fillRect/>
          </a:stretch>
        </p:blipFill>
        <p:spPr>
          <a:xfrm>
            <a:off x="4596462" y="3138469"/>
            <a:ext cx="1725206" cy="1704949"/>
          </a:xfrm>
          <a:prstGeom prst="rect">
            <a:avLst/>
          </a:prstGeom>
        </p:spPr>
      </p:pic>
      <p:pic>
        <p:nvPicPr>
          <p:cNvPr id="15" name="Picture 14">
            <a:extLst>
              <a:ext uri="{FF2B5EF4-FFF2-40B4-BE49-F238E27FC236}">
                <a16:creationId xmlns:a16="http://schemas.microsoft.com/office/drawing/2014/main" id="{D7EE37BE-2A2D-0A49-944E-ECFB48EA77C2}"/>
              </a:ext>
            </a:extLst>
          </p:cNvPr>
          <p:cNvPicPr>
            <a:picLocks noChangeAspect="1"/>
          </p:cNvPicPr>
          <p:nvPr/>
        </p:nvPicPr>
        <p:blipFill>
          <a:blip r:embed="rId6"/>
          <a:stretch>
            <a:fillRect/>
          </a:stretch>
        </p:blipFill>
        <p:spPr>
          <a:xfrm>
            <a:off x="4577403" y="1242146"/>
            <a:ext cx="1621481" cy="1255734"/>
          </a:xfrm>
          <a:prstGeom prst="rect">
            <a:avLst/>
          </a:prstGeom>
        </p:spPr>
      </p:pic>
      <p:pic>
        <p:nvPicPr>
          <p:cNvPr id="16" name="Picture 15">
            <a:extLst>
              <a:ext uri="{FF2B5EF4-FFF2-40B4-BE49-F238E27FC236}">
                <a16:creationId xmlns:a16="http://schemas.microsoft.com/office/drawing/2014/main" id="{61CE8C27-2CE8-CA4B-B701-CA83DBF6E2D9}"/>
              </a:ext>
            </a:extLst>
          </p:cNvPr>
          <p:cNvPicPr>
            <a:picLocks noChangeAspect="1"/>
          </p:cNvPicPr>
          <p:nvPr/>
        </p:nvPicPr>
        <p:blipFill>
          <a:blip r:embed="rId7"/>
          <a:stretch>
            <a:fillRect/>
          </a:stretch>
        </p:blipFill>
        <p:spPr>
          <a:xfrm>
            <a:off x="6420764" y="1203366"/>
            <a:ext cx="2090591" cy="1318421"/>
          </a:xfrm>
          <a:prstGeom prst="rect">
            <a:avLst/>
          </a:prstGeom>
        </p:spPr>
      </p:pic>
      <p:sp>
        <p:nvSpPr>
          <p:cNvPr id="17" name="TextBox 16">
            <a:extLst>
              <a:ext uri="{FF2B5EF4-FFF2-40B4-BE49-F238E27FC236}">
                <a16:creationId xmlns:a16="http://schemas.microsoft.com/office/drawing/2014/main" id="{1A69A843-1189-2E48-92F7-9A374486F8B9}"/>
              </a:ext>
            </a:extLst>
          </p:cNvPr>
          <p:cNvSpPr txBox="1"/>
          <p:nvPr/>
        </p:nvSpPr>
        <p:spPr>
          <a:xfrm>
            <a:off x="4492815" y="2504491"/>
            <a:ext cx="3767442" cy="300082"/>
          </a:xfrm>
          <a:prstGeom prst="rect">
            <a:avLst/>
          </a:prstGeom>
          <a:noFill/>
        </p:spPr>
        <p:txBody>
          <a:bodyPr wrap="none" rtlCol="0">
            <a:spAutoFit/>
          </a:bodyPr>
          <a:lstStyle/>
          <a:p>
            <a:pPr marL="285750" indent="-285750">
              <a:buFont typeface="Wingdings" pitchFamily="2" charset="2"/>
              <a:buChar char="Ø"/>
            </a:pPr>
            <a:r>
              <a:rPr lang="en-US" b="1" dirty="0">
                <a:solidFill>
                  <a:schemeClr val="tx1">
                    <a:lumMod val="50000"/>
                  </a:schemeClr>
                </a:solidFill>
                <a:latin typeface="Times New Roman" panose="02020603050405020304" pitchFamily="18" charset="0"/>
                <a:cs typeface="Times New Roman" panose="02020603050405020304" pitchFamily="18" charset="0"/>
              </a:rPr>
              <a:t>R. </a:t>
            </a:r>
            <a:r>
              <a:rPr lang="en-US" b="1" dirty="0" err="1">
                <a:solidFill>
                  <a:schemeClr val="tx1">
                    <a:lumMod val="50000"/>
                  </a:schemeClr>
                </a:solidFill>
                <a:latin typeface="Times New Roman" panose="02020603050405020304" pitchFamily="18" charset="0"/>
                <a:cs typeface="Times New Roman" panose="02020603050405020304" pitchFamily="18" charset="0"/>
              </a:rPr>
              <a:t>Gholizadeh</a:t>
            </a:r>
            <a:r>
              <a:rPr lang="en-US" b="1" dirty="0">
                <a:solidFill>
                  <a:schemeClr val="tx1">
                    <a:lumMod val="50000"/>
                  </a:schemeClr>
                </a:solidFill>
                <a:latin typeface="Times New Roman" panose="02020603050405020304" pitchFamily="18" charset="0"/>
                <a:cs typeface="Times New Roman" panose="02020603050405020304" pitchFamily="18" charset="0"/>
              </a:rPr>
              <a:t> </a:t>
            </a:r>
            <a:r>
              <a:rPr lang="en-US" altLang="zh-CN" b="1" dirty="0">
                <a:solidFill>
                  <a:schemeClr val="tx1">
                    <a:lumMod val="50000"/>
                  </a:schemeClr>
                </a:solidFill>
                <a:latin typeface="Times New Roman" panose="02020603050405020304" pitchFamily="18" charset="0"/>
                <a:cs typeface="Times New Roman" panose="02020603050405020304" pitchFamily="18" charset="0"/>
              </a:rPr>
              <a:t>et al., </a:t>
            </a:r>
            <a:r>
              <a:rPr lang="en-US" b="1" dirty="0">
                <a:solidFill>
                  <a:schemeClr val="tx1">
                    <a:lumMod val="50000"/>
                  </a:schemeClr>
                </a:solidFill>
                <a:latin typeface="Times New Roman" panose="02020603050405020304" pitchFamily="18" charset="0"/>
                <a:cs typeface="Times New Roman" panose="02020603050405020304" pitchFamily="18" charset="0"/>
              </a:rPr>
              <a:t>PRL 104, 155001 (2010)</a:t>
            </a:r>
          </a:p>
        </p:txBody>
      </p:sp>
      <p:sp>
        <p:nvSpPr>
          <p:cNvPr id="18" name="TextBox 17">
            <a:extLst>
              <a:ext uri="{FF2B5EF4-FFF2-40B4-BE49-F238E27FC236}">
                <a16:creationId xmlns:a16="http://schemas.microsoft.com/office/drawing/2014/main" id="{887ED877-EC67-6E4C-A8D6-A867AB64B43C}"/>
              </a:ext>
            </a:extLst>
          </p:cNvPr>
          <p:cNvSpPr txBox="1"/>
          <p:nvPr/>
        </p:nvSpPr>
        <p:spPr>
          <a:xfrm>
            <a:off x="4556390" y="890110"/>
            <a:ext cx="4738348" cy="369332"/>
          </a:xfrm>
          <a:prstGeom prst="rect">
            <a:avLst/>
          </a:prstGeom>
          <a:noFill/>
        </p:spPr>
        <p:txBody>
          <a:bodyPr wrap="none" rtlCol="0">
            <a:spAutoFit/>
          </a:bodyPr>
          <a:lstStyle/>
          <a:p>
            <a:r>
              <a:rPr lang="en-US" dirty="0">
                <a:solidFill>
                  <a:srgbClr val="FF0000"/>
                </a:solidFill>
              </a:rPr>
              <a:t>Adiabatic matching section: Decreasing ion mass</a:t>
            </a:r>
          </a:p>
        </p:txBody>
      </p:sp>
      <p:sp>
        <p:nvSpPr>
          <p:cNvPr id="19" name="TextBox 18">
            <a:extLst>
              <a:ext uri="{FF2B5EF4-FFF2-40B4-BE49-F238E27FC236}">
                <a16:creationId xmlns:a16="http://schemas.microsoft.com/office/drawing/2014/main" id="{E141D78A-9C36-0E40-87FD-7B7E981B7E52}"/>
              </a:ext>
            </a:extLst>
          </p:cNvPr>
          <p:cNvSpPr txBox="1"/>
          <p:nvPr/>
        </p:nvSpPr>
        <p:spPr>
          <a:xfrm>
            <a:off x="4283465" y="2899268"/>
            <a:ext cx="4565623" cy="300082"/>
          </a:xfrm>
          <a:prstGeom prst="rect">
            <a:avLst/>
          </a:prstGeom>
          <a:noFill/>
        </p:spPr>
        <p:txBody>
          <a:bodyPr wrap="square" rtlCol="0">
            <a:spAutoFit/>
          </a:bodyPr>
          <a:lstStyle/>
          <a:p>
            <a:r>
              <a:rPr lang="en-US" dirty="0">
                <a:solidFill>
                  <a:srgbClr val="FF0000"/>
                </a:solidFill>
              </a:rPr>
              <a:t>Adiabatic matching section: Acceleration from low energy</a:t>
            </a:r>
          </a:p>
        </p:txBody>
      </p:sp>
      <p:pic>
        <p:nvPicPr>
          <p:cNvPr id="20" name="Picture 19">
            <a:extLst>
              <a:ext uri="{FF2B5EF4-FFF2-40B4-BE49-F238E27FC236}">
                <a16:creationId xmlns:a16="http://schemas.microsoft.com/office/drawing/2014/main" id="{4F4AC3BC-9C54-5E43-B888-CC417B6B7030}"/>
              </a:ext>
            </a:extLst>
          </p:cNvPr>
          <p:cNvPicPr>
            <a:picLocks noChangeAspect="1"/>
          </p:cNvPicPr>
          <p:nvPr/>
        </p:nvPicPr>
        <p:blipFill>
          <a:blip r:embed="rId8"/>
          <a:stretch>
            <a:fillRect/>
          </a:stretch>
        </p:blipFill>
        <p:spPr>
          <a:xfrm>
            <a:off x="6621405" y="3135279"/>
            <a:ext cx="1739402" cy="1733584"/>
          </a:xfrm>
          <a:prstGeom prst="rect">
            <a:avLst/>
          </a:prstGeom>
        </p:spPr>
      </p:pic>
      <p:sp>
        <p:nvSpPr>
          <p:cNvPr id="2" name="TextBox 1">
            <a:extLst>
              <a:ext uri="{FF2B5EF4-FFF2-40B4-BE49-F238E27FC236}">
                <a16:creationId xmlns:a16="http://schemas.microsoft.com/office/drawing/2014/main" id="{0E08203B-E0C0-8C4A-A2D1-1679465E00AE}"/>
              </a:ext>
            </a:extLst>
          </p:cNvPr>
          <p:cNvSpPr txBox="1"/>
          <p:nvPr/>
        </p:nvSpPr>
        <p:spPr>
          <a:xfrm>
            <a:off x="306332" y="1826263"/>
            <a:ext cx="3840621" cy="507831"/>
          </a:xfrm>
          <a:prstGeom prst="rect">
            <a:avLst/>
          </a:prstGeom>
          <a:noFill/>
        </p:spPr>
        <p:txBody>
          <a:bodyPr wrap="square" rtlCol="0">
            <a:spAutoFit/>
          </a:bodyPr>
          <a:lstStyle/>
          <a:p>
            <a:r>
              <a:rPr lang="en-US" dirty="0">
                <a:solidFill>
                  <a:schemeClr val="tx1">
                    <a:lumMod val="50000"/>
                  </a:schemeClr>
                </a:solidFill>
              </a:rPr>
              <a:t>Matched spot size in the absence of ion motion:</a:t>
            </a:r>
          </a:p>
          <a:p>
            <a:r>
              <a:rPr lang="en-US" dirty="0">
                <a:solidFill>
                  <a:schemeClr val="tx1">
                    <a:lumMod val="50000"/>
                  </a:schemeClr>
                </a:solidFill>
              </a:rPr>
              <a:t>Uniform ion column, linear focusing force</a:t>
            </a:r>
          </a:p>
        </p:txBody>
      </p:sp>
    </p:spTree>
    <p:extLst>
      <p:ext uri="{BB962C8B-B14F-4D97-AF65-F5344CB8AC3E}">
        <p14:creationId xmlns:p14="http://schemas.microsoft.com/office/powerpoint/2010/main" val="273045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2399CE0-01E6-A845-8372-AFA40D0DE5FD}"/>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7236E362-EB53-1E47-98EF-FBA07E44BFD2}"/>
              </a:ext>
            </a:extLst>
          </p:cNvPr>
          <p:cNvSpPr>
            <a:spLocks noGrp="1"/>
          </p:cNvSpPr>
          <p:nvPr>
            <p:ph type="sldNum" sz="quarter" idx="19"/>
          </p:nvPr>
        </p:nvSpPr>
        <p:spPr/>
        <p:txBody>
          <a:bodyPr/>
          <a:lstStyle/>
          <a:p>
            <a:fld id="{B6238B5B-F19C-E947-A0BC-87BD7983F871}" type="slidenum">
              <a:rPr lang="en-US" smtClean="0"/>
              <a:pPr/>
              <a:t>8</a:t>
            </a:fld>
            <a:endParaRPr lang="en-US" dirty="0"/>
          </a:p>
        </p:txBody>
      </p:sp>
      <p:sp>
        <p:nvSpPr>
          <p:cNvPr id="6" name="Title 5">
            <a:extLst>
              <a:ext uri="{FF2B5EF4-FFF2-40B4-BE49-F238E27FC236}">
                <a16:creationId xmlns:a16="http://schemas.microsoft.com/office/drawing/2014/main" id="{E35CF473-AF54-EC4B-9D28-5C5DE3E7EC16}"/>
              </a:ext>
            </a:extLst>
          </p:cNvPr>
          <p:cNvSpPr>
            <a:spLocks noGrp="1"/>
          </p:cNvSpPr>
          <p:nvPr>
            <p:ph type="title"/>
          </p:nvPr>
        </p:nvSpPr>
        <p:spPr>
          <a:xfrm>
            <a:off x="640079" y="461123"/>
            <a:ext cx="7772400" cy="334259"/>
          </a:xfrm>
        </p:spPr>
        <p:txBody>
          <a:bodyPr/>
          <a:lstStyle/>
          <a:p>
            <a:r>
              <a:rPr lang="en-US" sz="2400" dirty="0">
                <a:solidFill>
                  <a:schemeClr val="tx1">
                    <a:lumMod val="50000"/>
                  </a:schemeClr>
                </a:solidFill>
              </a:rPr>
              <a:t>New idea: Use an adiabatic plasma density ramp</a:t>
            </a:r>
          </a:p>
        </p:txBody>
      </p:sp>
      <p:sp>
        <p:nvSpPr>
          <p:cNvPr id="8" name="Footer Placeholder 7">
            <a:extLst>
              <a:ext uri="{FF2B5EF4-FFF2-40B4-BE49-F238E27FC236}">
                <a16:creationId xmlns:a16="http://schemas.microsoft.com/office/drawing/2014/main" id="{5BB5B120-E321-1946-AC4C-BAC193B34D06}"/>
              </a:ext>
            </a:extLst>
          </p:cNvPr>
          <p:cNvSpPr>
            <a:spLocks noGrp="1"/>
          </p:cNvSpPr>
          <p:nvPr>
            <p:ph type="ftr" sz="quarter" idx="21"/>
          </p:nvPr>
        </p:nvSpPr>
        <p:spPr/>
        <p:txBody>
          <a:bodyPr/>
          <a:lstStyle/>
          <a:p>
            <a:endParaRPr lang="en-US" dirty="0">
              <a:solidFill>
                <a:srgbClr val="898989"/>
              </a:solidFill>
            </a:endParaRPr>
          </a:p>
        </p:txBody>
      </p:sp>
      <p:sp>
        <p:nvSpPr>
          <p:cNvPr id="12" name="Oval 11">
            <a:extLst>
              <a:ext uri="{FF2B5EF4-FFF2-40B4-BE49-F238E27FC236}">
                <a16:creationId xmlns:a16="http://schemas.microsoft.com/office/drawing/2014/main" id="{F4E960CC-A08A-6B4E-9BA4-E35A2D190B7F}"/>
              </a:ext>
            </a:extLst>
          </p:cNvPr>
          <p:cNvSpPr/>
          <p:nvPr/>
        </p:nvSpPr>
        <p:spPr>
          <a:xfrm>
            <a:off x="5775390" y="3813464"/>
            <a:ext cx="494899" cy="3618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6D24679-1601-0941-9725-486B571B4421}"/>
              </a:ext>
            </a:extLst>
          </p:cNvPr>
          <p:cNvSpPr/>
          <p:nvPr/>
        </p:nvSpPr>
        <p:spPr>
          <a:xfrm>
            <a:off x="6419730" y="3892587"/>
            <a:ext cx="494899" cy="2371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000BFC6-3930-4A46-B0ED-5BAC68B9640F}"/>
              </a:ext>
            </a:extLst>
          </p:cNvPr>
          <p:cNvSpPr/>
          <p:nvPr/>
        </p:nvSpPr>
        <p:spPr>
          <a:xfrm>
            <a:off x="7048263" y="3951882"/>
            <a:ext cx="494899" cy="1185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EE713BD-DBBC-EE48-BD48-A7B8173588AE}"/>
              </a:ext>
            </a:extLst>
          </p:cNvPr>
          <p:cNvPicPr>
            <a:picLocks noChangeAspect="1"/>
          </p:cNvPicPr>
          <p:nvPr/>
        </p:nvPicPr>
        <p:blipFill>
          <a:blip r:embed="rId3"/>
          <a:stretch>
            <a:fillRect/>
          </a:stretch>
        </p:blipFill>
        <p:spPr>
          <a:xfrm>
            <a:off x="728702" y="1100833"/>
            <a:ext cx="2088926" cy="569707"/>
          </a:xfrm>
          <a:prstGeom prst="rect">
            <a:avLst/>
          </a:prstGeom>
        </p:spPr>
      </p:pic>
      <p:sp>
        <p:nvSpPr>
          <p:cNvPr id="19" name="Oval 18">
            <a:extLst>
              <a:ext uri="{FF2B5EF4-FFF2-40B4-BE49-F238E27FC236}">
                <a16:creationId xmlns:a16="http://schemas.microsoft.com/office/drawing/2014/main" id="{8AFB8EDC-E40D-4744-9C3C-AEBFC25D3E01}"/>
              </a:ext>
            </a:extLst>
          </p:cNvPr>
          <p:cNvSpPr/>
          <p:nvPr/>
        </p:nvSpPr>
        <p:spPr>
          <a:xfrm>
            <a:off x="7676796" y="3892586"/>
            <a:ext cx="494899" cy="2371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2BA3AB55-DF7E-654E-A5D3-5081CDF31DB5}"/>
              </a:ext>
            </a:extLst>
          </p:cNvPr>
          <p:cNvSpPr/>
          <p:nvPr/>
        </p:nvSpPr>
        <p:spPr>
          <a:xfrm>
            <a:off x="8305329" y="3826486"/>
            <a:ext cx="494899" cy="3618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EF72435-88C7-AF49-8E45-03AA1D7B2B3E}"/>
                  </a:ext>
                </a:extLst>
              </p:cNvPr>
              <p:cNvSpPr txBox="1"/>
              <p:nvPr/>
            </p:nvSpPr>
            <p:spPr>
              <a:xfrm>
                <a:off x="488909" y="1798420"/>
                <a:ext cx="4720304" cy="1853841"/>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50000"/>
                      </a:schemeClr>
                    </a:solidFill>
                  </a:rPr>
                  <a:t>At entrance, low density (</a:t>
                </a:r>
                <a14:m>
                  <m:oMath xmlns:m="http://schemas.openxmlformats.org/officeDocument/2006/math">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𝜔</m:t>
                        </m:r>
                      </m:e>
                      <m:sub>
                        <m:r>
                          <a:rPr lang="en-US" sz="1600" b="0" i="1" smtClean="0">
                            <a:solidFill>
                              <a:schemeClr val="tx1">
                                <a:lumMod val="50000"/>
                              </a:schemeClr>
                            </a:solidFill>
                            <a:latin typeface="Cambria Math" panose="02040503050406030204" pitchFamily="18" charset="0"/>
                          </a:rPr>
                          <m:t>𝑝</m:t>
                        </m:r>
                      </m:sub>
                    </m:sSub>
                  </m:oMath>
                </a14:m>
                <a:r>
                  <a:rPr lang="en-US" sz="1600" dirty="0">
                    <a:solidFill>
                      <a:schemeClr val="tx1">
                        <a:lumMod val="50000"/>
                      </a:schemeClr>
                    </a:solidFill>
                  </a:rPr>
                  <a:t>) </a:t>
                </a:r>
                <a:r>
                  <a:rPr lang="en-US" sz="1600" dirty="0">
                    <a:solidFill>
                      <a:schemeClr val="tx1">
                        <a:lumMod val="50000"/>
                      </a:schemeClr>
                    </a:solidFill>
                    <a:sym typeface="Wingdings" pitchFamily="2" charset="2"/>
                  </a:rPr>
                  <a:t> large </a:t>
                </a:r>
                <a14:m>
                  <m:oMath xmlns:m="http://schemas.openxmlformats.org/officeDocument/2006/math">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𝜎</m:t>
                        </m:r>
                      </m:e>
                      <m:sub>
                        <m:r>
                          <a:rPr lang="en-US" sz="1600" b="0" i="1" smtClean="0">
                            <a:solidFill>
                              <a:schemeClr val="tx1">
                                <a:lumMod val="50000"/>
                              </a:schemeClr>
                            </a:solidFill>
                            <a:latin typeface="Cambria Math" panose="02040503050406030204" pitchFamily="18" charset="0"/>
                          </a:rPr>
                          <m:t>𝑚</m:t>
                        </m:r>
                      </m:sub>
                    </m:sSub>
                  </m:oMath>
                </a14:m>
                <a:r>
                  <a:rPr lang="en-US" sz="1600" dirty="0">
                    <a:solidFill>
                      <a:schemeClr val="tx1">
                        <a:lumMod val="50000"/>
                      </a:schemeClr>
                    </a:solidFill>
                    <a:sym typeface="Wingdings" pitchFamily="2" charset="2"/>
                  </a:rPr>
                  <a:t> low </a:t>
                </a:r>
                <a14:m>
                  <m:oMath xmlns:m="http://schemas.openxmlformats.org/officeDocument/2006/math">
                    <m:sSub>
                      <m:sSubPr>
                        <m:ctrlPr>
                          <a:rPr lang="en-US" sz="1600" b="0" i="1" smtClean="0">
                            <a:solidFill>
                              <a:schemeClr val="tx1">
                                <a:lumMod val="50000"/>
                              </a:schemeClr>
                            </a:solidFill>
                            <a:latin typeface="Cambria Math" panose="02040503050406030204" pitchFamily="18" charset="0"/>
                            <a:sym typeface="Wingdings" pitchFamily="2" charset="2"/>
                          </a:rPr>
                        </m:ctrlPr>
                      </m:sSubPr>
                      <m:e>
                        <m:r>
                          <a:rPr lang="en-US" sz="1600" b="0" i="1" smtClean="0">
                            <a:solidFill>
                              <a:schemeClr val="tx1">
                                <a:lumMod val="50000"/>
                              </a:schemeClr>
                            </a:solidFill>
                            <a:latin typeface="Cambria Math" panose="02040503050406030204" pitchFamily="18" charset="0"/>
                            <a:sym typeface="Wingdings" pitchFamily="2" charset="2"/>
                          </a:rPr>
                          <m:t>𝑛</m:t>
                        </m:r>
                      </m:e>
                      <m:sub>
                        <m:r>
                          <a:rPr lang="en-US" sz="1600" b="0" i="1" smtClean="0">
                            <a:solidFill>
                              <a:schemeClr val="tx1">
                                <a:lumMod val="50000"/>
                              </a:schemeClr>
                            </a:solidFill>
                            <a:latin typeface="Cambria Math" panose="02040503050406030204" pitchFamily="18" charset="0"/>
                            <a:sym typeface="Wingdings" pitchFamily="2" charset="2"/>
                          </a:rPr>
                          <m:t>𝑏</m:t>
                        </m:r>
                        <m:r>
                          <a:rPr lang="en-US" sz="1600" b="0" i="1" smtClean="0">
                            <a:solidFill>
                              <a:schemeClr val="tx1">
                                <a:lumMod val="50000"/>
                              </a:schemeClr>
                            </a:solidFill>
                            <a:latin typeface="Cambria Math" panose="02040503050406030204" pitchFamily="18" charset="0"/>
                            <a:sym typeface="Wingdings" pitchFamily="2" charset="2"/>
                          </a:rPr>
                          <m:t>0</m:t>
                        </m:r>
                      </m:sub>
                    </m:sSub>
                  </m:oMath>
                </a14:m>
                <a:r>
                  <a:rPr lang="en-US" sz="1600" dirty="0">
                    <a:solidFill>
                      <a:schemeClr val="tx1">
                        <a:lumMod val="50000"/>
                      </a:schemeClr>
                    </a:solidFill>
                    <a:sym typeface="Wingdings" pitchFamily="2" charset="2"/>
                  </a:rPr>
                  <a:t>little ion motion</a:t>
                </a:r>
                <a:endParaRPr lang="en-US" sz="1600" dirty="0">
                  <a:solidFill>
                    <a:schemeClr val="tx1">
                      <a:lumMod val="50000"/>
                    </a:schemeClr>
                  </a:solidFill>
                </a:endParaRPr>
              </a:p>
              <a:p>
                <a:pPr marL="285750" indent="-285750">
                  <a:buFont typeface="Arial" panose="020B0604020202020204" pitchFamily="34" charset="0"/>
                  <a:buChar char="•"/>
                </a:pPr>
                <a:r>
                  <a:rPr lang="en-US" sz="1600" dirty="0">
                    <a:solidFill>
                      <a:schemeClr val="tx1">
                        <a:lumMod val="50000"/>
                      </a:schemeClr>
                    </a:solidFill>
                  </a:rPr>
                  <a:t>In </a:t>
                </a:r>
                <a:r>
                  <a:rPr lang="en-US" sz="1600" dirty="0" err="1">
                    <a:solidFill>
                      <a:schemeClr val="tx1">
                        <a:lumMod val="50000"/>
                      </a:schemeClr>
                    </a:solidFill>
                  </a:rPr>
                  <a:t>upramp</a:t>
                </a:r>
                <a:r>
                  <a:rPr lang="en-US" sz="1600" dirty="0">
                    <a:solidFill>
                      <a:schemeClr val="tx1">
                        <a:lumMod val="50000"/>
                      </a:schemeClr>
                    </a:solidFill>
                  </a:rPr>
                  <a:t>, </a:t>
                </a:r>
                <a14:m>
                  <m:oMath xmlns:m="http://schemas.openxmlformats.org/officeDocument/2006/math">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𝜔</m:t>
                        </m:r>
                      </m:e>
                      <m:sub>
                        <m:r>
                          <a:rPr lang="en-US" sz="1600" b="0" i="1" smtClean="0">
                            <a:solidFill>
                              <a:schemeClr val="tx1">
                                <a:lumMod val="50000"/>
                              </a:schemeClr>
                            </a:solidFill>
                            <a:latin typeface="Cambria Math" panose="02040503050406030204" pitchFamily="18" charset="0"/>
                          </a:rPr>
                          <m:t>𝑝</m:t>
                        </m:r>
                      </m:sub>
                    </m:sSub>
                    <m:r>
                      <a:rPr lang="en-US" sz="1600" b="0" i="1" smtClean="0">
                        <a:solidFill>
                          <a:schemeClr val="tx1">
                            <a:lumMod val="50000"/>
                          </a:schemeClr>
                        </a:solidFill>
                        <a:latin typeface="Cambria Math" panose="02040503050406030204" pitchFamily="18" charset="0"/>
                      </a:rPr>
                      <m:t>↑,</m:t>
                    </m:r>
                  </m:oMath>
                </a14:m>
                <a:r>
                  <a:rPr lang="en-US" sz="1600" dirty="0">
                    <a:solidFill>
                      <a:schemeClr val="tx1">
                        <a:lumMod val="50000"/>
                      </a:schemeClr>
                    </a:solidFill>
                  </a:rPr>
                  <a:t> </a:t>
                </a:r>
                <a14:m>
                  <m:oMath xmlns:m="http://schemas.openxmlformats.org/officeDocument/2006/math">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𝜎</m:t>
                        </m:r>
                      </m:e>
                      <m:sub>
                        <m:r>
                          <a:rPr lang="en-US" sz="1600" b="0" i="1" smtClean="0">
                            <a:solidFill>
                              <a:schemeClr val="tx1">
                                <a:lumMod val="50000"/>
                              </a:schemeClr>
                            </a:solidFill>
                            <a:latin typeface="Cambria Math" panose="02040503050406030204" pitchFamily="18" charset="0"/>
                          </a:rPr>
                          <m:t>𝑚</m:t>
                        </m:r>
                      </m:sub>
                    </m:sSub>
                    <m:r>
                      <a:rPr lang="en-US" sz="1600" b="0" i="1" smtClean="0">
                        <a:solidFill>
                          <a:schemeClr val="tx1">
                            <a:lumMod val="50000"/>
                          </a:schemeClr>
                        </a:solidFill>
                        <a:latin typeface="Cambria Math" panose="02040503050406030204" pitchFamily="18" charset="0"/>
                      </a:rPr>
                      <m:t>↓, </m:t>
                    </m:r>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𝑛</m:t>
                        </m:r>
                      </m:e>
                      <m:sub>
                        <m:r>
                          <a:rPr lang="en-US" sz="1600" b="0" i="1" smtClean="0">
                            <a:solidFill>
                              <a:schemeClr val="tx1">
                                <a:lumMod val="50000"/>
                              </a:schemeClr>
                            </a:solidFill>
                            <a:latin typeface="Cambria Math" panose="02040503050406030204" pitchFamily="18" charset="0"/>
                          </a:rPr>
                          <m:t>𝑏</m:t>
                        </m:r>
                        <m:r>
                          <a:rPr lang="en-US" sz="1600" b="0" i="1" smtClean="0">
                            <a:solidFill>
                              <a:schemeClr val="tx1">
                                <a:lumMod val="50000"/>
                              </a:schemeClr>
                            </a:solidFill>
                            <a:latin typeface="Cambria Math" panose="02040503050406030204" pitchFamily="18" charset="0"/>
                          </a:rPr>
                          <m:t>0</m:t>
                        </m:r>
                      </m:sub>
                    </m:sSub>
                    <m:r>
                      <a:rPr lang="en-US" sz="1600" b="0" i="1" smtClean="0">
                        <a:solidFill>
                          <a:schemeClr val="tx1">
                            <a:lumMod val="50000"/>
                          </a:schemeClr>
                        </a:solidFill>
                        <a:latin typeface="Cambria Math" panose="02040503050406030204" pitchFamily="18" charset="0"/>
                      </a:rPr>
                      <m:t>↑</m:t>
                    </m:r>
                  </m:oMath>
                </a14:m>
                <a:r>
                  <a:rPr lang="en-US" sz="1600" dirty="0">
                    <a:solidFill>
                      <a:schemeClr val="tx1">
                        <a:lumMod val="50000"/>
                      </a:schemeClr>
                    </a:solidFill>
                  </a:rPr>
                  <a:t>, ion motion is slowly triggered.</a:t>
                </a:r>
              </a:p>
              <a:p>
                <a:pPr marL="285750" indent="-285750">
                  <a:buFont typeface="Arial" panose="020B0604020202020204" pitchFamily="34" charset="0"/>
                  <a:buChar char="•"/>
                </a:pPr>
                <a:r>
                  <a:rPr lang="en-US" sz="1600" dirty="0">
                    <a:solidFill>
                      <a:schemeClr val="tx1">
                        <a:lumMod val="50000"/>
                      </a:schemeClr>
                    </a:solidFill>
                  </a:rPr>
                  <a:t>Similar but opposite process in </a:t>
                </a:r>
                <a:r>
                  <a:rPr lang="en-US" sz="1600" dirty="0" err="1">
                    <a:solidFill>
                      <a:schemeClr val="tx1">
                        <a:lumMod val="50000"/>
                      </a:schemeClr>
                    </a:solidFill>
                  </a:rPr>
                  <a:t>downramp</a:t>
                </a:r>
                <a:endParaRPr lang="en-US" sz="1600" dirty="0">
                  <a:solidFill>
                    <a:schemeClr val="tx1">
                      <a:lumMod val="50000"/>
                    </a:schemeClr>
                  </a:solidFill>
                </a:endParaRPr>
              </a:p>
              <a:p>
                <a:pPr marL="285750" indent="-285750">
                  <a:buFont typeface="Arial" panose="020B0604020202020204" pitchFamily="34" charset="0"/>
                  <a:buChar char="•"/>
                </a:pPr>
                <a:r>
                  <a:rPr lang="en-US" sz="1600" dirty="0">
                    <a:solidFill>
                      <a:schemeClr val="tx1">
                        <a:lumMod val="50000"/>
                      </a:schemeClr>
                    </a:solidFill>
                  </a:rPr>
                  <a:t>We hope the beam’s emittance can be preserved in this adiabatic process. </a:t>
                </a:r>
              </a:p>
            </p:txBody>
          </p:sp>
        </mc:Choice>
        <mc:Fallback xmlns="">
          <p:sp>
            <p:nvSpPr>
              <p:cNvPr id="21" name="TextBox 20">
                <a:extLst>
                  <a:ext uri="{FF2B5EF4-FFF2-40B4-BE49-F238E27FC236}">
                    <a16:creationId xmlns:a16="http://schemas.microsoft.com/office/drawing/2014/main" id="{EEF72435-88C7-AF49-8E45-03AA1D7B2B3E}"/>
                  </a:ext>
                </a:extLst>
              </p:cNvPr>
              <p:cNvSpPr txBox="1">
                <a:spLocks noRot="1" noChangeAspect="1" noMove="1" noResize="1" noEditPoints="1" noAdjustHandles="1" noChangeArrowheads="1" noChangeShapeType="1" noTextEdit="1"/>
              </p:cNvSpPr>
              <p:nvPr/>
            </p:nvSpPr>
            <p:spPr>
              <a:xfrm>
                <a:off x="488909" y="1798420"/>
                <a:ext cx="4720304" cy="1853841"/>
              </a:xfrm>
              <a:prstGeom prst="rect">
                <a:avLst/>
              </a:prstGeom>
              <a:blipFill>
                <a:blip r:embed="rId4"/>
                <a:stretch>
                  <a:fillRect l="-268" t="-1361" r="-1340" b="-2041"/>
                </a:stretch>
              </a:blipFill>
            </p:spPr>
            <p:txBody>
              <a:bodyPr/>
              <a:lstStyle/>
              <a:p>
                <a:r>
                  <a:rPr lang="en-US">
                    <a:noFill/>
                  </a:rPr>
                  <a:t> </a:t>
                </a:r>
              </a:p>
            </p:txBody>
          </p:sp>
        </mc:Fallback>
      </mc:AlternateContent>
      <p:sp>
        <p:nvSpPr>
          <p:cNvPr id="24" name="Right Arrow 23">
            <a:extLst>
              <a:ext uri="{FF2B5EF4-FFF2-40B4-BE49-F238E27FC236}">
                <a16:creationId xmlns:a16="http://schemas.microsoft.com/office/drawing/2014/main" id="{17762A41-30FF-AC4A-81DD-AB0F37E7C137}"/>
              </a:ext>
            </a:extLst>
          </p:cNvPr>
          <p:cNvSpPr/>
          <p:nvPr/>
        </p:nvSpPr>
        <p:spPr>
          <a:xfrm>
            <a:off x="7079689" y="4256836"/>
            <a:ext cx="525889" cy="2319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CD0C36E-42EA-5744-8D9A-80BBCC5994C6}"/>
                  </a:ext>
                </a:extLst>
              </p:cNvPr>
              <p:cNvSpPr txBox="1"/>
              <p:nvPr/>
            </p:nvSpPr>
            <p:spPr>
              <a:xfrm>
                <a:off x="6061133" y="1174876"/>
                <a:ext cx="3469891" cy="276999"/>
              </a:xfrm>
              <a:prstGeom prst="rect">
                <a:avLst/>
              </a:prstGeom>
              <a:noFill/>
            </p:spPr>
            <p:txBody>
              <a:bodyPr wrap="square" rtlCol="0">
                <a:spAutoFit/>
              </a:bodyPr>
              <a:lstStyle/>
              <a:p>
                <a:r>
                  <a:rPr lang="en-US" sz="1200" b="0" dirty="0">
                    <a:solidFill>
                      <a:schemeClr val="tx1">
                        <a:lumMod val="50000"/>
                      </a:schemeClr>
                    </a:solidFill>
                  </a:rPr>
                  <a:t>Small </a:t>
                </a:r>
                <a14:m>
                  <m:oMath xmlns:m="http://schemas.openxmlformats.org/officeDocument/2006/math">
                    <m:sSub>
                      <m:sSubPr>
                        <m:ctrlPr>
                          <a:rPr lang="en-US" sz="1200" b="0" i="1" smtClean="0">
                            <a:solidFill>
                              <a:schemeClr val="tx1">
                                <a:lumMod val="50000"/>
                              </a:schemeClr>
                            </a:solidFill>
                            <a:latin typeface="Cambria Math" panose="02040503050406030204" pitchFamily="18" charset="0"/>
                          </a:rPr>
                        </m:ctrlPr>
                      </m:sSubPr>
                      <m:e>
                        <m:r>
                          <a:rPr lang="en-US" sz="1200" b="0" i="1" smtClean="0">
                            <a:solidFill>
                              <a:schemeClr val="tx1">
                                <a:lumMod val="50000"/>
                              </a:schemeClr>
                            </a:solidFill>
                            <a:latin typeface="Cambria Math" panose="02040503050406030204" pitchFamily="18" charset="0"/>
                          </a:rPr>
                          <m:t>𝜎</m:t>
                        </m:r>
                      </m:e>
                      <m:sub>
                        <m:r>
                          <a:rPr lang="en-US" sz="1200" b="0" i="1" smtClean="0">
                            <a:solidFill>
                              <a:schemeClr val="tx1">
                                <a:lumMod val="50000"/>
                              </a:schemeClr>
                            </a:solidFill>
                            <a:latin typeface="Cambria Math" panose="02040503050406030204" pitchFamily="18" charset="0"/>
                          </a:rPr>
                          <m:t>𝑚</m:t>
                        </m:r>
                      </m:sub>
                    </m:sSub>
                  </m:oMath>
                </a14:m>
                <a:r>
                  <a:rPr lang="en-US" sz="1200" dirty="0">
                    <a:solidFill>
                      <a:schemeClr val="tx1">
                        <a:lumMod val="50000"/>
                      </a:schemeClr>
                    </a:solidFill>
                  </a:rPr>
                  <a:t> </a:t>
                </a:r>
                <a:r>
                  <a:rPr lang="en-US" sz="1200" dirty="0">
                    <a:solidFill>
                      <a:schemeClr val="tx1">
                        <a:lumMod val="50000"/>
                      </a:schemeClr>
                    </a:solidFill>
                    <a:sym typeface="Wingdings" pitchFamily="2" charset="2"/>
                  </a:rPr>
                  <a:t> large </a:t>
                </a:r>
                <a14:m>
                  <m:oMath xmlns:m="http://schemas.openxmlformats.org/officeDocument/2006/math">
                    <m:sSub>
                      <m:sSubPr>
                        <m:ctrlPr>
                          <a:rPr lang="en-US" sz="1200" b="0" i="1" smtClean="0">
                            <a:solidFill>
                              <a:schemeClr val="tx1">
                                <a:lumMod val="50000"/>
                              </a:schemeClr>
                            </a:solidFill>
                            <a:latin typeface="Cambria Math" panose="02040503050406030204" pitchFamily="18" charset="0"/>
                            <a:sym typeface="Wingdings" pitchFamily="2" charset="2"/>
                          </a:rPr>
                        </m:ctrlPr>
                      </m:sSubPr>
                      <m:e>
                        <m:r>
                          <a:rPr lang="en-US" sz="1200" b="0" i="1" smtClean="0">
                            <a:solidFill>
                              <a:schemeClr val="tx1">
                                <a:lumMod val="50000"/>
                              </a:schemeClr>
                            </a:solidFill>
                            <a:latin typeface="Cambria Math" panose="02040503050406030204" pitchFamily="18" charset="0"/>
                            <a:sym typeface="Wingdings" pitchFamily="2" charset="2"/>
                          </a:rPr>
                          <m:t>𝑛</m:t>
                        </m:r>
                      </m:e>
                      <m:sub>
                        <m:r>
                          <a:rPr lang="en-US" sz="1200" b="0" i="1" smtClean="0">
                            <a:solidFill>
                              <a:schemeClr val="tx1">
                                <a:lumMod val="50000"/>
                              </a:schemeClr>
                            </a:solidFill>
                            <a:latin typeface="Cambria Math" panose="02040503050406030204" pitchFamily="18" charset="0"/>
                            <a:sym typeface="Wingdings" pitchFamily="2" charset="2"/>
                          </a:rPr>
                          <m:t>𝑏</m:t>
                        </m:r>
                        <m:r>
                          <a:rPr lang="en-US" sz="1200" b="0" i="1" smtClean="0">
                            <a:solidFill>
                              <a:schemeClr val="tx1">
                                <a:lumMod val="50000"/>
                              </a:schemeClr>
                            </a:solidFill>
                            <a:latin typeface="Cambria Math" panose="02040503050406030204" pitchFamily="18" charset="0"/>
                            <a:sym typeface="Wingdings" pitchFamily="2" charset="2"/>
                          </a:rPr>
                          <m:t>0</m:t>
                        </m:r>
                      </m:sub>
                    </m:sSub>
                  </m:oMath>
                </a14:m>
                <a:r>
                  <a:rPr lang="en-US" sz="1200" dirty="0">
                    <a:solidFill>
                      <a:schemeClr val="tx1">
                        <a:lumMod val="50000"/>
                      </a:schemeClr>
                    </a:solidFill>
                    <a:sym typeface="Wingdings" pitchFamily="2" charset="2"/>
                  </a:rPr>
                  <a:t> Lots of ion motion</a:t>
                </a:r>
                <a:endParaRPr lang="en-US" sz="1200" dirty="0">
                  <a:solidFill>
                    <a:schemeClr val="tx1">
                      <a:lumMod val="50000"/>
                    </a:schemeClr>
                  </a:solidFill>
                </a:endParaRPr>
              </a:p>
            </p:txBody>
          </p:sp>
        </mc:Choice>
        <mc:Fallback xmlns="">
          <p:sp>
            <p:nvSpPr>
              <p:cNvPr id="25" name="TextBox 24">
                <a:extLst>
                  <a:ext uri="{FF2B5EF4-FFF2-40B4-BE49-F238E27FC236}">
                    <a16:creationId xmlns:a16="http://schemas.microsoft.com/office/drawing/2014/main" id="{4CD0C36E-42EA-5744-8D9A-80BBCC5994C6}"/>
                  </a:ext>
                </a:extLst>
              </p:cNvPr>
              <p:cNvSpPr txBox="1">
                <a:spLocks noRot="1" noChangeAspect="1" noMove="1" noResize="1" noEditPoints="1" noAdjustHandles="1" noChangeArrowheads="1" noChangeShapeType="1" noTextEdit="1"/>
              </p:cNvSpPr>
              <p:nvPr/>
            </p:nvSpPr>
            <p:spPr>
              <a:xfrm>
                <a:off x="6061133" y="1174876"/>
                <a:ext cx="3469891" cy="276999"/>
              </a:xfrm>
              <a:prstGeom prst="rect">
                <a:avLst/>
              </a:prstGeom>
              <a:blipFill>
                <a:blip r:embed="rId5"/>
                <a:stretch>
                  <a:fillRect t="-4545"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DB72D0F-32DF-F44F-BBDE-18F1AE4F1EDC}"/>
                  </a:ext>
                </a:extLst>
              </p:cNvPr>
              <p:cNvSpPr txBox="1"/>
              <p:nvPr/>
            </p:nvSpPr>
            <p:spPr>
              <a:xfrm>
                <a:off x="3744576" y="3567718"/>
                <a:ext cx="3085590" cy="276999"/>
              </a:xfrm>
              <a:prstGeom prst="rect">
                <a:avLst/>
              </a:prstGeom>
              <a:noFill/>
            </p:spPr>
            <p:txBody>
              <a:bodyPr wrap="square" rtlCol="0">
                <a:spAutoFit/>
              </a:bodyPr>
              <a:lstStyle/>
              <a:p>
                <a:r>
                  <a:rPr lang="en-US" sz="1200" b="0" dirty="0">
                    <a:solidFill>
                      <a:schemeClr val="tx1">
                        <a:lumMod val="50000"/>
                      </a:schemeClr>
                    </a:solidFill>
                  </a:rPr>
                  <a:t>Large </a:t>
                </a:r>
                <a14:m>
                  <m:oMath xmlns:m="http://schemas.openxmlformats.org/officeDocument/2006/math">
                    <m:sSub>
                      <m:sSubPr>
                        <m:ctrlPr>
                          <a:rPr lang="en-US" sz="1200" b="0" i="1" smtClean="0">
                            <a:solidFill>
                              <a:schemeClr val="tx1">
                                <a:lumMod val="50000"/>
                              </a:schemeClr>
                            </a:solidFill>
                            <a:latin typeface="Cambria Math" panose="02040503050406030204" pitchFamily="18" charset="0"/>
                          </a:rPr>
                        </m:ctrlPr>
                      </m:sSubPr>
                      <m:e>
                        <m:r>
                          <a:rPr lang="en-US" sz="1200" b="0" i="1" smtClean="0">
                            <a:solidFill>
                              <a:schemeClr val="tx1">
                                <a:lumMod val="50000"/>
                              </a:schemeClr>
                            </a:solidFill>
                            <a:latin typeface="Cambria Math" panose="02040503050406030204" pitchFamily="18" charset="0"/>
                          </a:rPr>
                          <m:t>𝜎</m:t>
                        </m:r>
                      </m:e>
                      <m:sub>
                        <m:r>
                          <a:rPr lang="en-US" sz="1200" b="0" i="1" smtClean="0">
                            <a:solidFill>
                              <a:schemeClr val="tx1">
                                <a:lumMod val="50000"/>
                              </a:schemeClr>
                            </a:solidFill>
                            <a:latin typeface="Cambria Math" panose="02040503050406030204" pitchFamily="18" charset="0"/>
                          </a:rPr>
                          <m:t>𝑚</m:t>
                        </m:r>
                      </m:sub>
                    </m:sSub>
                  </m:oMath>
                </a14:m>
                <a:r>
                  <a:rPr lang="en-US" sz="1200" dirty="0">
                    <a:solidFill>
                      <a:schemeClr val="tx1">
                        <a:lumMod val="50000"/>
                      </a:schemeClr>
                    </a:solidFill>
                  </a:rPr>
                  <a:t> </a:t>
                </a:r>
                <a:r>
                  <a:rPr lang="en-US" sz="1200" dirty="0">
                    <a:solidFill>
                      <a:schemeClr val="tx1">
                        <a:lumMod val="50000"/>
                      </a:schemeClr>
                    </a:solidFill>
                    <a:sym typeface="Wingdings" pitchFamily="2" charset="2"/>
                  </a:rPr>
                  <a:t> low </a:t>
                </a:r>
                <a14:m>
                  <m:oMath xmlns:m="http://schemas.openxmlformats.org/officeDocument/2006/math">
                    <m:sSub>
                      <m:sSubPr>
                        <m:ctrlPr>
                          <a:rPr lang="en-US" sz="1200" b="0" i="1" smtClean="0">
                            <a:solidFill>
                              <a:schemeClr val="tx1">
                                <a:lumMod val="50000"/>
                              </a:schemeClr>
                            </a:solidFill>
                            <a:latin typeface="Cambria Math" panose="02040503050406030204" pitchFamily="18" charset="0"/>
                            <a:sym typeface="Wingdings" pitchFamily="2" charset="2"/>
                          </a:rPr>
                        </m:ctrlPr>
                      </m:sSubPr>
                      <m:e>
                        <m:r>
                          <a:rPr lang="en-US" sz="1200" b="0" i="1" smtClean="0">
                            <a:solidFill>
                              <a:schemeClr val="tx1">
                                <a:lumMod val="50000"/>
                              </a:schemeClr>
                            </a:solidFill>
                            <a:latin typeface="Cambria Math" panose="02040503050406030204" pitchFamily="18" charset="0"/>
                            <a:sym typeface="Wingdings" pitchFamily="2" charset="2"/>
                          </a:rPr>
                          <m:t>𝑛</m:t>
                        </m:r>
                      </m:e>
                      <m:sub>
                        <m:r>
                          <a:rPr lang="en-US" sz="1200" b="0" i="1" smtClean="0">
                            <a:solidFill>
                              <a:schemeClr val="tx1">
                                <a:lumMod val="50000"/>
                              </a:schemeClr>
                            </a:solidFill>
                            <a:latin typeface="Cambria Math" panose="02040503050406030204" pitchFamily="18" charset="0"/>
                            <a:sym typeface="Wingdings" pitchFamily="2" charset="2"/>
                          </a:rPr>
                          <m:t>𝑏</m:t>
                        </m:r>
                        <m:r>
                          <a:rPr lang="en-US" sz="1200" b="0" i="1" smtClean="0">
                            <a:solidFill>
                              <a:schemeClr val="tx1">
                                <a:lumMod val="50000"/>
                              </a:schemeClr>
                            </a:solidFill>
                            <a:latin typeface="Cambria Math" panose="02040503050406030204" pitchFamily="18" charset="0"/>
                            <a:sym typeface="Wingdings" pitchFamily="2" charset="2"/>
                          </a:rPr>
                          <m:t>0</m:t>
                        </m:r>
                      </m:sub>
                    </m:sSub>
                  </m:oMath>
                </a14:m>
                <a:r>
                  <a:rPr lang="en-US" sz="1200" dirty="0">
                    <a:solidFill>
                      <a:schemeClr val="tx1">
                        <a:lumMod val="50000"/>
                      </a:schemeClr>
                    </a:solidFill>
                  </a:rPr>
                  <a:t> </a:t>
                </a:r>
                <a:r>
                  <a:rPr lang="en-US" sz="1200" dirty="0">
                    <a:solidFill>
                      <a:schemeClr val="tx1">
                        <a:lumMod val="50000"/>
                      </a:schemeClr>
                    </a:solidFill>
                    <a:sym typeface="Wingdings" pitchFamily="2" charset="2"/>
                  </a:rPr>
                  <a:t> little ion motion</a:t>
                </a:r>
                <a:endParaRPr lang="en-US" sz="1200" dirty="0">
                  <a:solidFill>
                    <a:schemeClr val="tx1">
                      <a:lumMod val="50000"/>
                    </a:schemeClr>
                  </a:solidFill>
                </a:endParaRPr>
              </a:p>
            </p:txBody>
          </p:sp>
        </mc:Choice>
        <mc:Fallback xmlns="">
          <p:sp>
            <p:nvSpPr>
              <p:cNvPr id="26" name="TextBox 25">
                <a:extLst>
                  <a:ext uri="{FF2B5EF4-FFF2-40B4-BE49-F238E27FC236}">
                    <a16:creationId xmlns:a16="http://schemas.microsoft.com/office/drawing/2014/main" id="{ADB72D0F-32DF-F44F-BBDE-18F1AE4F1EDC}"/>
                  </a:ext>
                </a:extLst>
              </p:cNvPr>
              <p:cNvSpPr txBox="1">
                <a:spLocks noRot="1" noChangeAspect="1" noMove="1" noResize="1" noEditPoints="1" noAdjustHandles="1" noChangeArrowheads="1" noChangeShapeType="1" noTextEdit="1"/>
              </p:cNvSpPr>
              <p:nvPr/>
            </p:nvSpPr>
            <p:spPr>
              <a:xfrm>
                <a:off x="3744576" y="3567718"/>
                <a:ext cx="3085590" cy="276999"/>
              </a:xfrm>
              <a:prstGeom prst="rect">
                <a:avLst/>
              </a:prstGeom>
              <a:blipFill>
                <a:blip r:embed="rId6"/>
                <a:stretch>
                  <a:fillRect t="-4348" b="-869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FD3909F-CC46-1849-8EEC-918C66C7D103}"/>
              </a:ext>
            </a:extLst>
          </p:cNvPr>
          <p:cNvPicPr>
            <a:picLocks noChangeAspect="1"/>
          </p:cNvPicPr>
          <p:nvPr/>
        </p:nvPicPr>
        <p:blipFill>
          <a:blip r:embed="rId7"/>
          <a:stretch>
            <a:fillRect/>
          </a:stretch>
        </p:blipFill>
        <p:spPr>
          <a:xfrm>
            <a:off x="5209213" y="1425651"/>
            <a:ext cx="3740951" cy="2444744"/>
          </a:xfrm>
          <a:prstGeom prst="rect">
            <a:avLst/>
          </a:prstGeom>
        </p:spPr>
      </p:pic>
    </p:spTree>
    <p:extLst>
      <p:ext uri="{BB962C8B-B14F-4D97-AF65-F5344CB8AC3E}">
        <p14:creationId xmlns:p14="http://schemas.microsoft.com/office/powerpoint/2010/main" val="28789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dissolve">
                                      <p:cBhvr>
                                        <p:cTn id="7" dur="500"/>
                                        <p:tgtEl>
                                          <p:spTgt spid="2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dissolve">
                                      <p:cBhvr>
                                        <p:cTn id="18" dur="500"/>
                                        <p:tgtEl>
                                          <p:spTgt spid="21">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1">
                                            <p:txEl>
                                              <p:pRg st="2" end="2"/>
                                            </p:txEl>
                                          </p:spTgt>
                                        </p:tgtEl>
                                        <p:attrNameLst>
                                          <p:attrName>style.visibility</p:attrName>
                                        </p:attrNameLst>
                                      </p:cBhvr>
                                      <p:to>
                                        <p:strVal val="visible"/>
                                      </p:to>
                                    </p:set>
                                    <p:animEffect transition="in" filter="dissolve">
                                      <p:cBhvr>
                                        <p:cTn id="34" dur="500"/>
                                        <p:tgtEl>
                                          <p:spTgt spid="2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dissolv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1">
                                            <p:txEl>
                                              <p:pRg st="3" end="3"/>
                                            </p:txEl>
                                          </p:spTgt>
                                        </p:tgtEl>
                                        <p:attrNameLst>
                                          <p:attrName>style.visibility</p:attrName>
                                        </p:attrNameLst>
                                      </p:cBhvr>
                                      <p:to>
                                        <p:strVal val="visible"/>
                                      </p:to>
                                    </p:set>
                                    <p:animEffect transition="in" filter="dissolve">
                                      <p:cBhvr>
                                        <p:cTn id="49"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9" grpId="0" animBg="1"/>
      <p:bldP spid="20" grpId="0" animBg="1"/>
      <p:bldP spid="24"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DBCB6-B041-654B-8189-31125B109389}"/>
              </a:ext>
            </a:extLst>
          </p:cNvPr>
          <p:cNvSpPr>
            <a:spLocks noGrp="1"/>
          </p:cNvSpPr>
          <p:nvPr>
            <p:ph type="dt" sz="half" idx="18"/>
          </p:nvPr>
        </p:nvSpPr>
        <p:spPr/>
        <p:txBody>
          <a:bodyPr/>
          <a:lstStyle/>
          <a:p>
            <a:fld id="{AF8C28B1-A174-364B-AD73-632DEF17691B}" type="datetime5">
              <a:rPr lang="en-US" smtClean="0"/>
              <a:t>10-Nov-22</a:t>
            </a:fld>
            <a:endParaRPr lang="en-US" dirty="0"/>
          </a:p>
        </p:txBody>
      </p:sp>
      <p:sp>
        <p:nvSpPr>
          <p:cNvPr id="5" name="Slide Number Placeholder 4">
            <a:extLst>
              <a:ext uri="{FF2B5EF4-FFF2-40B4-BE49-F238E27FC236}">
                <a16:creationId xmlns:a16="http://schemas.microsoft.com/office/drawing/2014/main" id="{A757AB64-5DD1-1047-83EB-EB71479A6726}"/>
              </a:ext>
            </a:extLst>
          </p:cNvPr>
          <p:cNvSpPr>
            <a:spLocks noGrp="1"/>
          </p:cNvSpPr>
          <p:nvPr>
            <p:ph type="sldNum" sz="quarter" idx="19"/>
          </p:nvPr>
        </p:nvSpPr>
        <p:spPr/>
        <p:txBody>
          <a:bodyPr/>
          <a:lstStyle/>
          <a:p>
            <a:fld id="{B6238B5B-F19C-E947-A0BC-87BD7983F871}" type="slidenum">
              <a:rPr lang="en-US" smtClean="0"/>
              <a:pPr/>
              <a:t>9</a:t>
            </a:fld>
            <a:endParaRPr lang="en-US" dirty="0"/>
          </a:p>
        </p:txBody>
      </p:sp>
      <p:sp>
        <p:nvSpPr>
          <p:cNvPr id="6" name="Title 5">
            <a:extLst>
              <a:ext uri="{FF2B5EF4-FFF2-40B4-BE49-F238E27FC236}">
                <a16:creationId xmlns:a16="http://schemas.microsoft.com/office/drawing/2014/main" id="{F5B7111F-97D5-534E-809C-BCFCAB45F703}"/>
              </a:ext>
            </a:extLst>
          </p:cNvPr>
          <p:cNvSpPr>
            <a:spLocks noGrp="1"/>
          </p:cNvSpPr>
          <p:nvPr>
            <p:ph type="title"/>
          </p:nvPr>
        </p:nvSpPr>
        <p:spPr>
          <a:xfrm>
            <a:off x="640079" y="405403"/>
            <a:ext cx="7772400" cy="389979"/>
          </a:xfrm>
        </p:spPr>
        <p:txBody>
          <a:bodyPr/>
          <a:lstStyle/>
          <a:p>
            <a:r>
              <a:rPr lang="en-US" dirty="0">
                <a:solidFill>
                  <a:schemeClr val="tx1">
                    <a:lumMod val="50000"/>
                  </a:schemeClr>
                </a:solidFill>
              </a:rPr>
              <a:t>LC parameters: ~2% emittance growth!</a:t>
            </a:r>
          </a:p>
        </p:txBody>
      </p:sp>
      <p:pic>
        <p:nvPicPr>
          <p:cNvPr id="3" name="Picture 2">
            <a:extLst>
              <a:ext uri="{FF2B5EF4-FFF2-40B4-BE49-F238E27FC236}">
                <a16:creationId xmlns:a16="http://schemas.microsoft.com/office/drawing/2014/main" id="{CB41DC71-CC0D-434D-8AA6-3328DF5206E9}"/>
              </a:ext>
            </a:extLst>
          </p:cNvPr>
          <p:cNvPicPr>
            <a:picLocks noChangeAspect="1"/>
          </p:cNvPicPr>
          <p:nvPr/>
        </p:nvPicPr>
        <p:blipFill>
          <a:blip r:embed="rId3"/>
          <a:stretch>
            <a:fillRect/>
          </a:stretch>
        </p:blipFill>
        <p:spPr>
          <a:xfrm>
            <a:off x="76570" y="2113507"/>
            <a:ext cx="4587238" cy="3021968"/>
          </a:xfrm>
          <a:prstGeom prst="rect">
            <a:avLst/>
          </a:prstGeom>
        </p:spPr>
      </p:pic>
      <p:sp>
        <p:nvSpPr>
          <p:cNvPr id="31" name="Right Arrow 30">
            <a:extLst>
              <a:ext uri="{FF2B5EF4-FFF2-40B4-BE49-F238E27FC236}">
                <a16:creationId xmlns:a16="http://schemas.microsoft.com/office/drawing/2014/main" id="{C8DAB62E-0EBA-5348-A35A-40D51CA7B4F2}"/>
              </a:ext>
            </a:extLst>
          </p:cNvPr>
          <p:cNvSpPr/>
          <p:nvPr/>
        </p:nvSpPr>
        <p:spPr>
          <a:xfrm flipH="1">
            <a:off x="725140" y="4505302"/>
            <a:ext cx="622561" cy="2462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865CBE8-9A8B-BB4E-9016-4C52CF8C1F8E}"/>
              </a:ext>
            </a:extLst>
          </p:cNvPr>
          <p:cNvCxnSpPr/>
          <p:nvPr/>
        </p:nvCxnSpPr>
        <p:spPr>
          <a:xfrm>
            <a:off x="2880619" y="3215905"/>
            <a:ext cx="0" cy="778274"/>
          </a:xfrm>
          <a:prstGeom prst="line">
            <a:avLst/>
          </a:prstGeom>
          <a:ln w="25400">
            <a:solidFill>
              <a:schemeClr val="accent6">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D73F763-4ED8-C343-98DA-CC5C5C88D770}"/>
              </a:ext>
            </a:extLst>
          </p:cNvPr>
          <p:cNvCxnSpPr>
            <a:cxnSpLocks/>
          </p:cNvCxnSpPr>
          <p:nvPr/>
        </p:nvCxnSpPr>
        <p:spPr>
          <a:xfrm>
            <a:off x="3227089" y="3215905"/>
            <a:ext cx="0" cy="778274"/>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1C56C04-8260-E448-B671-33CBD4E47EA8}"/>
              </a:ext>
            </a:extLst>
          </p:cNvPr>
          <p:cNvCxnSpPr/>
          <p:nvPr/>
        </p:nvCxnSpPr>
        <p:spPr>
          <a:xfrm>
            <a:off x="3057136" y="3188456"/>
            <a:ext cx="0" cy="778274"/>
          </a:xfrm>
          <a:prstGeom prst="line">
            <a:avLst/>
          </a:prstGeom>
          <a:ln w="25400">
            <a:solidFill>
              <a:srgbClr val="FFC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283F9D-251B-184C-8829-05B81D7D8DD2}"/>
                  </a:ext>
                </a:extLst>
              </p:cNvPr>
              <p:cNvSpPr txBox="1"/>
              <p:nvPr/>
            </p:nvSpPr>
            <p:spPr>
              <a:xfrm>
                <a:off x="4816944" y="2806033"/>
                <a:ext cx="1945103" cy="5510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chemeClr val="tx1">
                                  <a:lumMod val="50000"/>
                                </a:schemeClr>
                              </a:solidFill>
                              <a:latin typeface="Cambria Math" panose="02040503050406030204" pitchFamily="18" charset="0"/>
                            </a:rPr>
                          </m:ctrlPr>
                        </m:sSubPr>
                        <m:e>
                          <m:r>
                            <a:rPr lang="en-US" sz="1400" b="0" i="1" smtClean="0">
                              <a:solidFill>
                                <a:schemeClr val="tx1">
                                  <a:lumMod val="50000"/>
                                </a:schemeClr>
                              </a:solidFill>
                              <a:latin typeface="Cambria Math" panose="02040503050406030204" pitchFamily="18" charset="0"/>
                            </a:rPr>
                            <m:t>𝑛</m:t>
                          </m:r>
                        </m:e>
                        <m:sub>
                          <m:r>
                            <a:rPr lang="en-US" sz="1400" b="0" i="1" smtClean="0">
                              <a:solidFill>
                                <a:schemeClr val="tx1">
                                  <a:lumMod val="50000"/>
                                </a:schemeClr>
                              </a:solidFill>
                              <a:latin typeface="Cambria Math" panose="02040503050406030204" pitchFamily="18" charset="0"/>
                            </a:rPr>
                            <m:t>𝑒𝑛𝑡𝑟𝑎𝑛𝑐𝑒</m:t>
                          </m:r>
                        </m:sub>
                      </m:sSub>
                      <m:r>
                        <a:rPr lang="en-US" sz="1400" b="0" i="1" smtClean="0">
                          <a:solidFill>
                            <a:schemeClr val="tx1">
                              <a:lumMod val="50000"/>
                            </a:schemeClr>
                          </a:solidFill>
                          <a:latin typeface="Cambria Math" panose="02040503050406030204" pitchFamily="18" charset="0"/>
                        </a:rPr>
                        <m:t>/</m:t>
                      </m:r>
                      <m:sSub>
                        <m:sSubPr>
                          <m:ctrlPr>
                            <a:rPr lang="en-US" sz="1400" b="0" i="1" smtClean="0">
                              <a:solidFill>
                                <a:schemeClr val="tx1">
                                  <a:lumMod val="50000"/>
                                </a:schemeClr>
                              </a:solidFill>
                              <a:latin typeface="Cambria Math" panose="02040503050406030204" pitchFamily="18" charset="0"/>
                            </a:rPr>
                          </m:ctrlPr>
                        </m:sSubPr>
                        <m:e>
                          <m:r>
                            <a:rPr lang="en-US" sz="1400" b="0" i="1" smtClean="0">
                              <a:solidFill>
                                <a:schemeClr val="tx1">
                                  <a:lumMod val="50000"/>
                                </a:schemeClr>
                              </a:solidFill>
                              <a:latin typeface="Cambria Math" panose="02040503050406030204" pitchFamily="18" charset="0"/>
                            </a:rPr>
                            <m:t>𝑛</m:t>
                          </m:r>
                        </m:e>
                        <m:sub>
                          <m:r>
                            <a:rPr lang="en-US" sz="1400" b="0" i="1" smtClean="0">
                              <a:solidFill>
                                <a:schemeClr val="tx1">
                                  <a:lumMod val="50000"/>
                                </a:schemeClr>
                              </a:solidFill>
                              <a:latin typeface="Cambria Math" panose="02040503050406030204" pitchFamily="18" charset="0"/>
                            </a:rPr>
                            <m:t>0</m:t>
                          </m:r>
                        </m:sub>
                      </m:sSub>
                      <m:r>
                        <a:rPr lang="en-US" sz="1400" b="0" i="1" smtClean="0">
                          <a:solidFill>
                            <a:schemeClr val="tx1">
                              <a:lumMod val="50000"/>
                            </a:schemeClr>
                          </a:solidFill>
                          <a:latin typeface="Cambria Math" panose="02040503050406030204" pitchFamily="18" charset="0"/>
                        </a:rPr>
                        <m:t>=</m:t>
                      </m:r>
                      <m:sSup>
                        <m:sSupPr>
                          <m:ctrlPr>
                            <a:rPr lang="en-US" sz="1400" b="0" i="1" smtClean="0">
                              <a:solidFill>
                                <a:schemeClr val="tx1">
                                  <a:lumMod val="50000"/>
                                </a:schemeClr>
                              </a:solidFill>
                              <a:latin typeface="Cambria Math" panose="02040503050406030204" pitchFamily="18" charset="0"/>
                            </a:rPr>
                          </m:ctrlPr>
                        </m:sSupPr>
                        <m:e>
                          <m:r>
                            <a:rPr lang="en-US" sz="1400" b="0" i="0" smtClean="0">
                              <a:solidFill>
                                <a:schemeClr val="tx1">
                                  <a:lumMod val="50000"/>
                                </a:schemeClr>
                              </a:solidFill>
                              <a:latin typeface="Cambria Math" panose="02040503050406030204" pitchFamily="18" charset="0"/>
                            </a:rPr>
                            <m:t>10</m:t>
                          </m:r>
                        </m:e>
                        <m:sup>
                          <m:r>
                            <a:rPr lang="en-US" sz="1400" b="0" i="1" smtClean="0">
                              <a:solidFill>
                                <a:schemeClr val="tx1">
                                  <a:lumMod val="50000"/>
                                </a:schemeClr>
                              </a:solidFill>
                              <a:latin typeface="Cambria Math" panose="02040503050406030204" pitchFamily="18" charset="0"/>
                            </a:rPr>
                            <m:t>−4</m:t>
                          </m:r>
                        </m:sup>
                      </m:sSup>
                    </m:oMath>
                  </m:oMathPara>
                </a14:m>
                <a:endParaRPr lang="en-US" sz="1400" dirty="0">
                  <a:solidFill>
                    <a:schemeClr val="tx1">
                      <a:lumMod val="50000"/>
                    </a:schemeClr>
                  </a:solidFill>
                </a:endParaRPr>
              </a:p>
              <a:p>
                <a:r>
                  <a:rPr lang="en-US" sz="1400" b="0" dirty="0">
                    <a:solidFill>
                      <a:schemeClr val="tx1">
                        <a:lumMod val="50000"/>
                      </a:schemeClr>
                    </a:solidFill>
                  </a:rPr>
                  <a:t> </a:t>
                </a:r>
                <a14:m>
                  <m:oMath xmlns:m="http://schemas.openxmlformats.org/officeDocument/2006/math">
                    <m:r>
                      <a:rPr lang="en-US" sz="1400" b="0" i="1" smtClean="0">
                        <a:solidFill>
                          <a:schemeClr val="tx1">
                            <a:lumMod val="50000"/>
                          </a:schemeClr>
                        </a:solidFill>
                        <a:latin typeface="Cambria Math" panose="02040503050406030204" pitchFamily="18" charset="0"/>
                      </a:rPr>
                      <m:t> </m:t>
                    </m:r>
                    <m:sSub>
                      <m:sSubPr>
                        <m:ctrlPr>
                          <a:rPr lang="en-US" sz="1400" i="1">
                            <a:solidFill>
                              <a:schemeClr val="tx1">
                                <a:lumMod val="50000"/>
                              </a:schemeClr>
                            </a:solidFill>
                            <a:latin typeface="Cambria Math" panose="02040503050406030204" pitchFamily="18" charset="0"/>
                          </a:rPr>
                        </m:ctrlPr>
                      </m:sSubPr>
                      <m:e>
                        <m:r>
                          <a:rPr lang="en-US" sz="1400" i="1">
                            <a:solidFill>
                              <a:schemeClr val="tx1">
                                <a:lumMod val="50000"/>
                              </a:schemeClr>
                            </a:solidFill>
                            <a:latin typeface="Cambria Math" panose="02040503050406030204" pitchFamily="18" charset="0"/>
                          </a:rPr>
                          <m:t>𝑛</m:t>
                        </m:r>
                      </m:e>
                      <m:sub>
                        <m:r>
                          <a:rPr lang="en-US" sz="1400" i="1">
                            <a:solidFill>
                              <a:schemeClr val="tx1">
                                <a:lumMod val="50000"/>
                              </a:schemeClr>
                            </a:solidFill>
                            <a:latin typeface="Cambria Math" panose="02040503050406030204" pitchFamily="18" charset="0"/>
                          </a:rPr>
                          <m:t>𝑏</m:t>
                        </m:r>
                        <m:r>
                          <a:rPr lang="en-US" sz="1400" i="1">
                            <a:solidFill>
                              <a:schemeClr val="tx1">
                                <a:lumMod val="50000"/>
                              </a:schemeClr>
                            </a:solidFill>
                            <a:latin typeface="Cambria Math" panose="02040503050406030204" pitchFamily="18" charset="0"/>
                          </a:rPr>
                          <m:t>0,</m:t>
                        </m:r>
                        <m:r>
                          <a:rPr lang="en-US" sz="1400" i="1">
                            <a:solidFill>
                              <a:schemeClr val="tx1">
                                <a:lumMod val="50000"/>
                              </a:schemeClr>
                            </a:solidFill>
                            <a:latin typeface="Cambria Math" panose="02040503050406030204" pitchFamily="18" charset="0"/>
                          </a:rPr>
                          <m:t>h𝑒𝑎𝑑</m:t>
                        </m:r>
                      </m:sub>
                    </m:sSub>
                    <m:r>
                      <a:rPr lang="en-US" sz="1400" i="1">
                        <a:solidFill>
                          <a:schemeClr val="tx1">
                            <a:lumMod val="50000"/>
                          </a:schemeClr>
                        </a:solidFill>
                        <a:latin typeface="Cambria Math" panose="02040503050406030204" pitchFamily="18" charset="0"/>
                      </a:rPr>
                      <m:t>/</m:t>
                    </m:r>
                    <m:sSub>
                      <m:sSubPr>
                        <m:ctrlPr>
                          <a:rPr lang="en-US" sz="1400" i="1">
                            <a:solidFill>
                              <a:schemeClr val="tx1">
                                <a:lumMod val="50000"/>
                              </a:schemeClr>
                            </a:solidFill>
                            <a:latin typeface="Cambria Math" panose="02040503050406030204" pitchFamily="18" charset="0"/>
                          </a:rPr>
                        </m:ctrlPr>
                      </m:sSubPr>
                      <m:e>
                        <m:r>
                          <a:rPr lang="en-US" sz="1400" i="1">
                            <a:solidFill>
                              <a:schemeClr val="tx1">
                                <a:lumMod val="50000"/>
                              </a:schemeClr>
                            </a:solidFill>
                            <a:latin typeface="Cambria Math" panose="02040503050406030204" pitchFamily="18" charset="0"/>
                          </a:rPr>
                          <m:t>𝑛</m:t>
                        </m:r>
                      </m:e>
                      <m:sub>
                        <m:r>
                          <a:rPr lang="en-US" sz="1400" i="1">
                            <a:solidFill>
                              <a:schemeClr val="tx1">
                                <a:lumMod val="50000"/>
                              </a:schemeClr>
                            </a:solidFill>
                            <a:latin typeface="Cambria Math" panose="02040503050406030204" pitchFamily="18" charset="0"/>
                          </a:rPr>
                          <m:t>0</m:t>
                        </m:r>
                      </m:sub>
                    </m:sSub>
                    <m:r>
                      <a:rPr lang="en-US" sz="1400" i="1">
                        <a:solidFill>
                          <a:schemeClr val="tx1">
                            <a:lumMod val="50000"/>
                          </a:schemeClr>
                        </a:solidFill>
                        <a:latin typeface="Cambria Math" panose="02040503050406030204" pitchFamily="18" charset="0"/>
                      </a:rPr>
                      <m:t>∼777</m:t>
                    </m:r>
                  </m:oMath>
                </a14:m>
                <a:endParaRPr lang="en-US" sz="1400" dirty="0">
                  <a:solidFill>
                    <a:schemeClr val="tx1">
                      <a:lumMod val="50000"/>
                    </a:schemeClr>
                  </a:solidFill>
                </a:endParaRPr>
              </a:p>
            </p:txBody>
          </p:sp>
        </mc:Choice>
        <mc:Fallback xmlns="">
          <p:sp>
            <p:nvSpPr>
              <p:cNvPr id="19" name="TextBox 18">
                <a:extLst>
                  <a:ext uri="{FF2B5EF4-FFF2-40B4-BE49-F238E27FC236}">
                    <a16:creationId xmlns:a16="http://schemas.microsoft.com/office/drawing/2014/main" id="{1B283F9D-251B-184C-8829-05B81D7D8DD2}"/>
                  </a:ext>
                </a:extLst>
              </p:cNvPr>
              <p:cNvSpPr txBox="1">
                <a:spLocks noRot="1" noChangeAspect="1" noMove="1" noResize="1" noEditPoints="1" noAdjustHandles="1" noChangeArrowheads="1" noChangeShapeType="1" noTextEdit="1"/>
              </p:cNvSpPr>
              <p:nvPr/>
            </p:nvSpPr>
            <p:spPr>
              <a:xfrm>
                <a:off x="4816944" y="2806033"/>
                <a:ext cx="1945103" cy="551048"/>
              </a:xfrm>
              <a:prstGeom prst="rect">
                <a:avLst/>
              </a:prstGeom>
              <a:blipFill>
                <a:blip r:embed="rId4"/>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0624E61B-D400-3B4E-B0C9-2B9D702BED0B}"/>
              </a:ext>
            </a:extLst>
          </p:cNvPr>
          <p:cNvPicPr>
            <a:picLocks noChangeAspect="1"/>
          </p:cNvPicPr>
          <p:nvPr/>
        </p:nvPicPr>
        <p:blipFill>
          <a:blip r:embed="rId5"/>
          <a:stretch>
            <a:fillRect/>
          </a:stretch>
        </p:blipFill>
        <p:spPr>
          <a:xfrm>
            <a:off x="4966033" y="918629"/>
            <a:ext cx="3977543" cy="2153993"/>
          </a:xfrm>
          <a:prstGeom prst="rect">
            <a:avLst/>
          </a:prstGeom>
        </p:spPr>
      </p:pic>
      <mc:AlternateContent xmlns:mc="http://schemas.openxmlformats.org/markup-compatibility/2006" xmlns:a14="http://schemas.microsoft.com/office/drawing/2010/main">
        <mc:Choice Requires="a14">
          <p:sp>
            <p:nvSpPr>
              <p:cNvPr id="23" name="Text Placeholder 6">
                <a:extLst>
                  <a:ext uri="{FF2B5EF4-FFF2-40B4-BE49-F238E27FC236}">
                    <a16:creationId xmlns:a16="http://schemas.microsoft.com/office/drawing/2014/main" id="{A7F50403-E2EB-7040-AD18-CBB0E0A085EE}"/>
                  </a:ext>
                </a:extLst>
              </p:cNvPr>
              <p:cNvSpPr txBox="1">
                <a:spLocks/>
              </p:cNvSpPr>
              <p:nvPr/>
            </p:nvSpPr>
            <p:spPr>
              <a:xfrm>
                <a:off x="123903" y="962560"/>
                <a:ext cx="4777705" cy="869854"/>
              </a:xfrm>
              <a:prstGeom prst="rect">
                <a:avLst/>
              </a:prstGeom>
            </p:spPr>
            <p:txBody>
              <a:bodyPr vert="horz" wrap="square" lIns="365760" tIns="0" rIns="0" bIns="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chemeClr val="tx1">
                        <a:lumMod val="50000"/>
                      </a:schemeClr>
                    </a:solidFill>
                  </a:rPr>
                  <a:t>Drive beam: 25GeV </a:t>
                </a:r>
                <a14:m>
                  <m:oMath xmlns:m="http://schemas.openxmlformats.org/officeDocument/2006/math">
                    <m:f>
                      <m:fPr>
                        <m:ctrlPr>
                          <a:rPr lang="en-US" sz="1600" b="0" i="1" smtClean="0">
                            <a:solidFill>
                              <a:schemeClr val="tx1">
                                <a:lumMod val="50000"/>
                              </a:schemeClr>
                            </a:solidFill>
                            <a:latin typeface="Cambria Math" panose="02040503050406030204" pitchFamily="18" charset="0"/>
                          </a:rPr>
                        </m:ctrlPr>
                      </m:fPr>
                      <m:num>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𝑛</m:t>
                            </m:r>
                          </m:e>
                          <m:sub>
                            <m:r>
                              <a:rPr lang="en-US" sz="1600" b="0" i="1" smtClean="0">
                                <a:solidFill>
                                  <a:schemeClr val="tx1">
                                    <a:lumMod val="50000"/>
                                  </a:schemeClr>
                                </a:solidFill>
                                <a:latin typeface="Cambria Math" panose="02040503050406030204" pitchFamily="18" charset="0"/>
                              </a:rPr>
                              <m:t>𝑏</m:t>
                            </m:r>
                            <m:r>
                              <a:rPr lang="en-US" sz="1600" b="0" i="1" smtClean="0">
                                <a:solidFill>
                                  <a:schemeClr val="tx1">
                                    <a:lumMod val="50000"/>
                                  </a:schemeClr>
                                </a:solidFill>
                                <a:latin typeface="Cambria Math" panose="02040503050406030204" pitchFamily="18" charset="0"/>
                              </a:rPr>
                              <m:t>0</m:t>
                            </m:r>
                          </m:sub>
                        </m:sSub>
                      </m:num>
                      <m:den>
                        <m:sSub>
                          <m:sSubPr>
                            <m:ctrlPr>
                              <a:rPr lang="en-US" sz="1600" b="0" i="1" smtClean="0">
                                <a:solidFill>
                                  <a:schemeClr val="tx1">
                                    <a:lumMod val="50000"/>
                                  </a:schemeClr>
                                </a:solidFill>
                                <a:latin typeface="Cambria Math" panose="02040503050406030204" pitchFamily="18" charset="0"/>
                              </a:rPr>
                            </m:ctrlPr>
                          </m:sSubPr>
                          <m:e>
                            <m:r>
                              <a:rPr lang="en-US" sz="1600" b="0" i="1" smtClean="0">
                                <a:solidFill>
                                  <a:schemeClr val="tx1">
                                    <a:lumMod val="50000"/>
                                  </a:schemeClr>
                                </a:solidFill>
                                <a:latin typeface="Cambria Math" panose="02040503050406030204" pitchFamily="18" charset="0"/>
                              </a:rPr>
                              <m:t>𝑛</m:t>
                            </m:r>
                          </m:e>
                          <m:sub>
                            <m:r>
                              <a:rPr lang="en-US" sz="1600" b="0" i="1" smtClean="0">
                                <a:solidFill>
                                  <a:schemeClr val="tx1">
                                    <a:lumMod val="50000"/>
                                  </a:schemeClr>
                                </a:solidFill>
                                <a:latin typeface="Cambria Math" panose="02040503050406030204" pitchFamily="18" charset="0"/>
                              </a:rPr>
                              <m:t>0</m:t>
                            </m:r>
                          </m:sub>
                        </m:sSub>
                      </m:den>
                    </m:f>
                    <m:r>
                      <a:rPr lang="en-US" sz="1600" b="0" i="1" smtClean="0">
                        <a:solidFill>
                          <a:schemeClr val="tx1">
                            <a:lumMod val="50000"/>
                          </a:schemeClr>
                        </a:solidFill>
                        <a:latin typeface="Cambria Math" panose="02040503050406030204" pitchFamily="18" charset="0"/>
                      </a:rPr>
                      <m:t>=6</m:t>
                    </m:r>
                  </m:oMath>
                </a14:m>
                <a:r>
                  <a:rPr lang="en-US" sz="1600" dirty="0">
                    <a:solidFill>
                      <a:schemeClr val="tx1">
                        <a:lumMod val="50000"/>
                      </a:schemeClr>
                    </a:solidFill>
                  </a:rPr>
                  <a:t>, non-evolving. </a:t>
                </a:r>
              </a:p>
              <a:p>
                <a:r>
                  <a:rPr lang="en-US" sz="1600" dirty="0">
                    <a:solidFill>
                      <a:schemeClr val="tx1">
                        <a:lumMod val="50000"/>
                      </a:schemeClr>
                    </a:solidFill>
                  </a:rPr>
                  <a:t>Witness beam: 25GeV, </a:t>
                </a:r>
                <a14:m>
                  <m:oMath xmlns:m="http://schemas.openxmlformats.org/officeDocument/2006/math">
                    <m:sSub>
                      <m:sSubPr>
                        <m:ctrlPr>
                          <a:rPr lang="en-US" sz="1600" i="1">
                            <a:solidFill>
                              <a:schemeClr val="tx1">
                                <a:lumMod val="50000"/>
                              </a:schemeClr>
                            </a:solidFill>
                            <a:latin typeface="Cambria Math" panose="02040503050406030204" pitchFamily="18" charset="0"/>
                          </a:rPr>
                        </m:ctrlPr>
                      </m:sSubPr>
                      <m:e>
                        <m:r>
                          <a:rPr lang="en-US" sz="1600" i="1">
                            <a:solidFill>
                              <a:schemeClr val="tx1">
                                <a:lumMod val="50000"/>
                              </a:schemeClr>
                            </a:solidFill>
                            <a:latin typeface="Cambria Math" panose="02040503050406030204" pitchFamily="18" charset="0"/>
                          </a:rPr>
                          <m:t>𝜖</m:t>
                        </m:r>
                      </m:e>
                      <m:sub>
                        <m:r>
                          <a:rPr lang="en-US" sz="1600" i="1">
                            <a:solidFill>
                              <a:schemeClr val="tx1">
                                <a:lumMod val="50000"/>
                              </a:schemeClr>
                            </a:solidFill>
                            <a:latin typeface="Cambria Math" panose="02040503050406030204" pitchFamily="18" charset="0"/>
                          </a:rPr>
                          <m:t>𝑛</m:t>
                        </m:r>
                      </m:sub>
                    </m:sSub>
                    <m:r>
                      <a:rPr lang="en-US" sz="1600" i="1">
                        <a:solidFill>
                          <a:schemeClr val="tx1">
                            <a:lumMod val="50000"/>
                          </a:schemeClr>
                        </a:solidFill>
                        <a:latin typeface="Cambria Math" panose="02040503050406030204" pitchFamily="18" charset="0"/>
                      </a:rPr>
                      <m:t>=</m:t>
                    </m:r>
                    <m:r>
                      <a:rPr lang="en-US" sz="1600" b="0" i="1" smtClean="0">
                        <a:solidFill>
                          <a:schemeClr val="tx1">
                            <a:lumMod val="50000"/>
                          </a:schemeClr>
                        </a:solidFill>
                        <a:latin typeface="Cambria Math" panose="02040503050406030204" pitchFamily="18" charset="0"/>
                      </a:rPr>
                      <m:t>100</m:t>
                    </m:r>
                  </m:oMath>
                </a14:m>
                <a:r>
                  <a:rPr lang="en-US" sz="1600" b="0" i="0" dirty="0">
                    <a:solidFill>
                      <a:schemeClr val="tx1">
                        <a:lumMod val="50000"/>
                      </a:schemeClr>
                    </a:solidFill>
                    <a:latin typeface="Cambria Math" panose="02040503050406030204" pitchFamily="18" charset="0"/>
                  </a:rPr>
                  <a:t> nm</a:t>
                </a:r>
              </a:p>
              <a:p>
                <a:pPr marL="0" indent="0">
                  <a:buNone/>
                </a:pPr>
                <a14:m>
                  <m:oMathPara xmlns:m="http://schemas.openxmlformats.org/officeDocument/2006/math">
                    <m:oMathParaPr>
                      <m:jc m:val="centerGroup"/>
                    </m:oMathParaPr>
                    <m:oMath xmlns:m="http://schemas.openxmlformats.org/officeDocument/2006/math">
                      <m:r>
                        <m:rPr>
                          <m:nor/>
                        </m:rPr>
                        <a:rPr lang="en-US" sz="1600" dirty="0">
                          <a:solidFill>
                            <a:schemeClr val="tx1">
                              <a:lumMod val="50000"/>
                            </a:schemeClr>
                          </a:solidFill>
                        </a:rPr>
                        <m:t>(</m:t>
                      </m:r>
                      <m:sSub>
                        <m:sSubPr>
                          <m:ctrlPr>
                            <a:rPr lang="en-US" sz="1600" i="1">
                              <a:solidFill>
                                <a:schemeClr val="tx1">
                                  <a:lumMod val="50000"/>
                                </a:schemeClr>
                              </a:solidFill>
                              <a:latin typeface="Cambria Math" panose="02040503050406030204" pitchFamily="18" charset="0"/>
                            </a:rPr>
                          </m:ctrlPr>
                        </m:sSubPr>
                        <m:e>
                          <m:r>
                            <a:rPr lang="en-US" sz="1600" i="1">
                              <a:solidFill>
                                <a:schemeClr val="tx1">
                                  <a:lumMod val="50000"/>
                                </a:schemeClr>
                              </a:solidFill>
                              <a:latin typeface="Cambria Math" panose="02040503050406030204" pitchFamily="18" charset="0"/>
                            </a:rPr>
                            <m:t>𝐼</m:t>
                          </m:r>
                        </m:e>
                        <m:sub>
                          <m:r>
                            <a:rPr lang="en-US" sz="1600" i="1">
                              <a:solidFill>
                                <a:schemeClr val="tx1">
                                  <a:lumMod val="50000"/>
                                </a:schemeClr>
                              </a:solidFill>
                              <a:latin typeface="Cambria Math" panose="02040503050406030204" pitchFamily="18" charset="0"/>
                            </a:rPr>
                            <m:t>h𝑒𝑎𝑑</m:t>
                          </m:r>
                        </m:sub>
                      </m:sSub>
                      <m:r>
                        <a:rPr lang="en-US" sz="1600" i="1">
                          <a:solidFill>
                            <a:schemeClr val="tx1">
                              <a:lumMod val="50000"/>
                            </a:schemeClr>
                          </a:solidFill>
                          <a:latin typeface="Cambria Math" panose="02040503050406030204" pitchFamily="18" charset="0"/>
                        </a:rPr>
                        <m:t>=25.26</m:t>
                      </m:r>
                      <m:r>
                        <a:rPr lang="en-US" sz="1600">
                          <a:solidFill>
                            <a:schemeClr val="tx1">
                              <a:lumMod val="50000"/>
                            </a:schemeClr>
                          </a:solidFill>
                          <a:latin typeface="Cambria Math" panose="02040503050406030204" pitchFamily="18" charset="0"/>
                        </a:rPr>
                        <m:t> </m:t>
                      </m:r>
                      <m:r>
                        <m:rPr>
                          <m:sty m:val="p"/>
                        </m:rPr>
                        <a:rPr lang="en-US" sz="1600">
                          <a:solidFill>
                            <a:schemeClr val="tx1">
                              <a:lumMod val="50000"/>
                            </a:schemeClr>
                          </a:solidFill>
                          <a:latin typeface="Cambria Math" panose="02040503050406030204" pitchFamily="18" charset="0"/>
                        </a:rPr>
                        <m:t>kA</m:t>
                      </m:r>
                      <m:r>
                        <a:rPr lang="en-US" sz="1600">
                          <a:solidFill>
                            <a:schemeClr val="tx1">
                              <a:lumMod val="50000"/>
                            </a:schemeClr>
                          </a:solidFill>
                          <a:latin typeface="Cambria Math" panose="02040503050406030204" pitchFamily="18" charset="0"/>
                        </a:rPr>
                        <m:t>, </m:t>
                      </m:r>
                      <m:sSub>
                        <m:sSubPr>
                          <m:ctrlPr>
                            <a:rPr lang="en-US" sz="1600" i="1">
                              <a:solidFill>
                                <a:schemeClr val="tx1">
                                  <a:lumMod val="50000"/>
                                </a:schemeClr>
                              </a:solidFill>
                              <a:latin typeface="Cambria Math" panose="02040503050406030204" pitchFamily="18" charset="0"/>
                            </a:rPr>
                          </m:ctrlPr>
                        </m:sSubPr>
                        <m:e>
                          <m:r>
                            <m:rPr>
                              <m:sty m:val="p"/>
                            </m:rPr>
                            <a:rPr lang="en-US" sz="1600">
                              <a:solidFill>
                                <a:schemeClr val="tx1">
                                  <a:lumMod val="50000"/>
                                </a:schemeClr>
                              </a:solidFill>
                              <a:latin typeface="Cambria Math" panose="02040503050406030204" pitchFamily="18" charset="0"/>
                            </a:rPr>
                            <m:t>I</m:t>
                          </m:r>
                        </m:e>
                        <m:sub>
                          <m:r>
                            <a:rPr lang="en-US" sz="1600" i="1">
                              <a:solidFill>
                                <a:schemeClr val="tx1">
                                  <a:lumMod val="50000"/>
                                </a:schemeClr>
                              </a:solidFill>
                              <a:latin typeface="Cambria Math" panose="02040503050406030204" pitchFamily="18" charset="0"/>
                            </a:rPr>
                            <m:t>𝑡𝑎𝑖𝑙</m:t>
                          </m:r>
                        </m:sub>
                      </m:sSub>
                      <m:r>
                        <a:rPr lang="en-US" sz="1600" i="1">
                          <a:solidFill>
                            <a:schemeClr val="tx1">
                              <a:lumMod val="50000"/>
                            </a:schemeClr>
                          </a:solidFill>
                          <a:latin typeface="Cambria Math" panose="02040503050406030204" pitchFamily="18" charset="0"/>
                        </a:rPr>
                        <m:t>=6.42 </m:t>
                      </m:r>
                      <m:r>
                        <m:rPr>
                          <m:sty m:val="p"/>
                        </m:rPr>
                        <a:rPr lang="en-US" sz="1600">
                          <a:solidFill>
                            <a:schemeClr val="tx1">
                              <a:lumMod val="50000"/>
                            </a:schemeClr>
                          </a:solidFill>
                          <a:latin typeface="Cambria Math" panose="02040503050406030204" pitchFamily="18" charset="0"/>
                        </a:rPr>
                        <m:t>kA</m:t>
                      </m:r>
                      <m:r>
                        <a:rPr lang="en-US" sz="1600">
                          <a:solidFill>
                            <a:schemeClr val="tx1">
                              <a:lumMod val="50000"/>
                            </a:schemeClr>
                          </a:solidFill>
                          <a:latin typeface="Cambria Math" panose="02040503050406030204" pitchFamily="18" charset="0"/>
                        </a:rPr>
                        <m:t>, </m:t>
                      </m:r>
                      <m:r>
                        <m:rPr>
                          <m:sty m:val="p"/>
                        </m:rPr>
                        <a:rPr lang="en-US" sz="1600">
                          <a:solidFill>
                            <a:schemeClr val="tx1">
                              <a:lumMod val="50000"/>
                            </a:schemeClr>
                          </a:solidFill>
                          <a:latin typeface="Cambria Math" panose="02040503050406030204" pitchFamily="18" charset="0"/>
                        </a:rPr>
                        <m:t>L</m:t>
                      </m:r>
                      <m:r>
                        <a:rPr lang="en-US" sz="1600">
                          <a:solidFill>
                            <a:schemeClr val="tx1">
                              <a:lumMod val="50000"/>
                            </a:schemeClr>
                          </a:solidFill>
                          <a:latin typeface="Cambria Math" panose="02040503050406030204" pitchFamily="18" charset="0"/>
                        </a:rPr>
                        <m:t>=30</m:t>
                      </m:r>
                      <m:r>
                        <a:rPr lang="en-US" sz="1600" i="1">
                          <a:solidFill>
                            <a:schemeClr val="tx1">
                              <a:lumMod val="50000"/>
                            </a:schemeClr>
                          </a:solidFill>
                          <a:latin typeface="Cambria Math" panose="02040503050406030204" pitchFamily="18" charset="0"/>
                        </a:rPr>
                        <m:t>𝜇</m:t>
                      </m:r>
                      <m:r>
                        <a:rPr lang="en-US" sz="1600" i="1">
                          <a:solidFill>
                            <a:schemeClr val="tx1">
                              <a:lumMod val="50000"/>
                            </a:schemeClr>
                          </a:solidFill>
                          <a:latin typeface="Cambria Math" panose="02040503050406030204" pitchFamily="18" charset="0"/>
                        </a:rPr>
                        <m:t>𝑚</m:t>
                      </m:r>
                      <m:r>
                        <a:rPr lang="en-US" sz="1600">
                          <a:solidFill>
                            <a:schemeClr val="tx1">
                              <a:lumMod val="50000"/>
                            </a:schemeClr>
                          </a:solidFill>
                          <a:latin typeface="Cambria Math" panose="02040503050406030204" pitchFamily="18" charset="0"/>
                        </a:rPr>
                        <m:t>)</m:t>
                      </m:r>
                    </m:oMath>
                  </m:oMathPara>
                </a14:m>
                <a:endParaRPr lang="en-US" sz="1600" dirty="0">
                  <a:solidFill>
                    <a:schemeClr val="tx1">
                      <a:lumMod val="50000"/>
                    </a:schemeClr>
                  </a:solidFill>
                  <a:latin typeface="Cambria Math" panose="02040503050406030204" pitchFamily="18" charset="0"/>
                </a:endParaRPr>
              </a:p>
            </p:txBody>
          </p:sp>
        </mc:Choice>
        <mc:Fallback xmlns="">
          <p:sp>
            <p:nvSpPr>
              <p:cNvPr id="23" name="Text Placeholder 6">
                <a:extLst>
                  <a:ext uri="{FF2B5EF4-FFF2-40B4-BE49-F238E27FC236}">
                    <a16:creationId xmlns:a16="http://schemas.microsoft.com/office/drawing/2014/main" id="{A7F50403-E2EB-7040-AD18-CBB0E0A085EE}"/>
                  </a:ext>
                </a:extLst>
              </p:cNvPr>
              <p:cNvSpPr txBox="1">
                <a:spLocks noRot="1" noChangeAspect="1" noMove="1" noResize="1" noEditPoints="1" noAdjustHandles="1" noChangeArrowheads="1" noChangeShapeType="1" noTextEdit="1"/>
              </p:cNvSpPr>
              <p:nvPr/>
            </p:nvSpPr>
            <p:spPr>
              <a:xfrm>
                <a:off x="123903" y="962560"/>
                <a:ext cx="4777705" cy="869854"/>
              </a:xfrm>
              <a:prstGeom prst="rect">
                <a:avLst/>
              </a:prstGeom>
              <a:blipFill>
                <a:blip r:embed="rId6"/>
                <a:stretch>
                  <a:fillRect t="-5797" b="-101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5824253-A72B-2B44-A693-7AF0BBAE4779}"/>
                  </a:ext>
                </a:extLst>
              </p:cNvPr>
              <p:cNvSpPr txBox="1"/>
              <p:nvPr/>
            </p:nvSpPr>
            <p:spPr>
              <a:xfrm>
                <a:off x="6460490" y="1113253"/>
                <a:ext cx="1204496"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lumMod val="50000"/>
                                </a:schemeClr>
                              </a:solidFill>
                              <a:latin typeface="Cambria Math" panose="02040503050406030204" pitchFamily="18" charset="0"/>
                            </a:rPr>
                          </m:ctrlPr>
                        </m:sSubPr>
                        <m:e>
                          <m:r>
                            <a:rPr lang="en-US" b="0" i="1" smtClean="0">
                              <a:solidFill>
                                <a:schemeClr val="tx1">
                                  <a:lumMod val="50000"/>
                                </a:schemeClr>
                              </a:solidFill>
                              <a:latin typeface="Cambria Math" panose="02040503050406030204" pitchFamily="18" charset="0"/>
                            </a:rPr>
                            <m:t>𝑛</m:t>
                          </m:r>
                        </m:e>
                        <m:sub>
                          <m:r>
                            <a:rPr lang="en-US" b="0" i="1" smtClean="0">
                              <a:solidFill>
                                <a:schemeClr val="tx1">
                                  <a:lumMod val="50000"/>
                                </a:schemeClr>
                              </a:solidFill>
                              <a:latin typeface="Cambria Math" panose="02040503050406030204" pitchFamily="18" charset="0"/>
                            </a:rPr>
                            <m:t>0</m:t>
                          </m:r>
                        </m:sub>
                      </m:sSub>
                      <m:r>
                        <a:rPr lang="en-US" b="0" i="1" smtClean="0">
                          <a:solidFill>
                            <a:schemeClr val="tx1">
                              <a:lumMod val="50000"/>
                            </a:schemeClr>
                          </a:solidFill>
                          <a:latin typeface="Cambria Math" panose="02040503050406030204" pitchFamily="18" charset="0"/>
                        </a:rPr>
                        <m:t>=</m:t>
                      </m:r>
                      <m:sSup>
                        <m:sSupPr>
                          <m:ctrlPr>
                            <a:rPr lang="en-US" b="0" i="1" smtClean="0">
                              <a:solidFill>
                                <a:schemeClr val="tx1">
                                  <a:lumMod val="50000"/>
                                </a:schemeClr>
                              </a:solidFill>
                              <a:latin typeface="Cambria Math" panose="02040503050406030204" pitchFamily="18" charset="0"/>
                            </a:rPr>
                          </m:ctrlPr>
                        </m:sSupPr>
                        <m:e>
                          <m:r>
                            <a:rPr lang="en-US" b="0" i="1" smtClean="0">
                              <a:solidFill>
                                <a:schemeClr val="tx1">
                                  <a:lumMod val="50000"/>
                                </a:schemeClr>
                              </a:solidFill>
                              <a:latin typeface="Cambria Math" panose="02040503050406030204" pitchFamily="18" charset="0"/>
                            </a:rPr>
                            <m:t>10</m:t>
                          </m:r>
                        </m:e>
                        <m:sup>
                          <m:r>
                            <a:rPr lang="en-US" b="0" i="1" smtClean="0">
                              <a:solidFill>
                                <a:schemeClr val="tx1">
                                  <a:lumMod val="50000"/>
                                </a:schemeClr>
                              </a:solidFill>
                              <a:latin typeface="Cambria Math" panose="02040503050406030204" pitchFamily="18" charset="0"/>
                            </a:rPr>
                            <m:t>17</m:t>
                          </m:r>
                        </m:sup>
                      </m:sSup>
                      <m:r>
                        <a:rPr lang="en-US" b="0" i="1" smtClean="0">
                          <a:solidFill>
                            <a:schemeClr val="tx1">
                              <a:lumMod val="50000"/>
                            </a:schemeClr>
                          </a:solidFill>
                          <a:latin typeface="Cambria Math" panose="02040503050406030204" pitchFamily="18" charset="0"/>
                        </a:rPr>
                        <m:t>𝑐</m:t>
                      </m:r>
                      <m:sSup>
                        <m:sSupPr>
                          <m:ctrlPr>
                            <a:rPr lang="en-US" b="0" i="1" smtClean="0">
                              <a:solidFill>
                                <a:schemeClr val="tx1">
                                  <a:lumMod val="50000"/>
                                </a:schemeClr>
                              </a:solidFill>
                              <a:latin typeface="Cambria Math" panose="02040503050406030204" pitchFamily="18" charset="0"/>
                            </a:rPr>
                          </m:ctrlPr>
                        </m:sSupPr>
                        <m:e>
                          <m:r>
                            <a:rPr lang="en-US" b="0" i="1" smtClean="0">
                              <a:solidFill>
                                <a:schemeClr val="tx1">
                                  <a:lumMod val="50000"/>
                                </a:schemeClr>
                              </a:solidFill>
                              <a:latin typeface="Cambria Math" panose="02040503050406030204" pitchFamily="18" charset="0"/>
                            </a:rPr>
                            <m:t>𝑚</m:t>
                          </m:r>
                        </m:e>
                        <m:sup>
                          <m:r>
                            <a:rPr lang="en-US" b="0" i="1" smtClean="0">
                              <a:solidFill>
                                <a:schemeClr val="tx1">
                                  <a:lumMod val="50000"/>
                                </a:schemeClr>
                              </a:solidFill>
                              <a:latin typeface="Cambria Math" panose="02040503050406030204" pitchFamily="18" charset="0"/>
                            </a:rPr>
                            <m:t>−3</m:t>
                          </m:r>
                        </m:sup>
                      </m:sSup>
                    </m:oMath>
                  </m:oMathPara>
                </a14:m>
                <a:endParaRPr lang="en-US" dirty="0"/>
              </a:p>
            </p:txBody>
          </p:sp>
        </mc:Choice>
        <mc:Fallback xmlns="">
          <p:sp>
            <p:nvSpPr>
              <p:cNvPr id="24" name="TextBox 23">
                <a:extLst>
                  <a:ext uri="{FF2B5EF4-FFF2-40B4-BE49-F238E27FC236}">
                    <a16:creationId xmlns:a16="http://schemas.microsoft.com/office/drawing/2014/main" id="{B5824253-A72B-2B44-A693-7AF0BBAE4779}"/>
                  </a:ext>
                </a:extLst>
              </p:cNvPr>
              <p:cNvSpPr txBox="1">
                <a:spLocks noRot="1" noChangeAspect="1" noMove="1" noResize="1" noEditPoints="1" noAdjustHandles="1" noChangeArrowheads="1" noChangeShapeType="1" noTextEdit="1"/>
              </p:cNvSpPr>
              <p:nvPr/>
            </p:nvSpPr>
            <p:spPr>
              <a:xfrm>
                <a:off x="6460490" y="1113253"/>
                <a:ext cx="1204496" cy="207749"/>
              </a:xfrm>
              <a:prstGeom prst="rect">
                <a:avLst/>
              </a:prstGeom>
              <a:blipFill>
                <a:blip r:embed="rId7"/>
                <a:stretch>
                  <a:fillRect l="-1042"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61B0437-BE9E-5E4D-A2A7-4B02877D6146}"/>
                  </a:ext>
                </a:extLst>
              </p:cNvPr>
              <p:cNvSpPr txBox="1"/>
              <p:nvPr/>
            </p:nvSpPr>
            <p:spPr>
              <a:xfrm>
                <a:off x="5959031" y="2214283"/>
                <a:ext cx="1516825" cy="2019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chemeClr val="tx1">
                                  <a:lumMod val="50000"/>
                                </a:schemeClr>
                              </a:solidFill>
                              <a:latin typeface="Cambria Math" panose="02040503050406030204" pitchFamily="18" charset="0"/>
                            </a:rPr>
                          </m:ctrlPr>
                        </m:sSubPr>
                        <m:e>
                          <m:r>
                            <a:rPr lang="en-US" sz="1200" b="0" i="1" smtClean="0">
                              <a:solidFill>
                                <a:schemeClr val="tx1">
                                  <a:lumMod val="50000"/>
                                </a:schemeClr>
                              </a:solidFill>
                              <a:latin typeface="Cambria Math" panose="02040503050406030204" pitchFamily="18" charset="0"/>
                            </a:rPr>
                            <m:t>𝐿</m:t>
                          </m:r>
                        </m:e>
                        <m:sub>
                          <m:r>
                            <a:rPr lang="en-US" sz="1200" b="0" i="1" smtClean="0">
                              <a:solidFill>
                                <a:schemeClr val="tx1">
                                  <a:lumMod val="50000"/>
                                </a:schemeClr>
                              </a:solidFill>
                              <a:latin typeface="Cambria Math" panose="02040503050406030204" pitchFamily="18" charset="0"/>
                            </a:rPr>
                            <m:t>𝑟𝑎𝑚𝑝</m:t>
                          </m:r>
                        </m:sub>
                      </m:sSub>
                      <m:r>
                        <a:rPr lang="en-US" sz="1200" b="0" i="1" smtClean="0">
                          <a:solidFill>
                            <a:schemeClr val="tx1">
                              <a:lumMod val="50000"/>
                            </a:schemeClr>
                          </a:solidFill>
                          <a:latin typeface="Cambria Math" panose="02040503050406030204" pitchFamily="18" charset="0"/>
                        </a:rPr>
                        <m:t>=3×</m:t>
                      </m:r>
                      <m:sSup>
                        <m:sSupPr>
                          <m:ctrlPr>
                            <a:rPr lang="en-US" sz="1200" b="0" i="1" smtClean="0">
                              <a:solidFill>
                                <a:schemeClr val="tx1">
                                  <a:lumMod val="50000"/>
                                </a:schemeClr>
                              </a:solidFill>
                              <a:latin typeface="Cambria Math" panose="02040503050406030204" pitchFamily="18" charset="0"/>
                            </a:rPr>
                          </m:ctrlPr>
                        </m:sSupPr>
                        <m:e>
                          <m:r>
                            <a:rPr lang="en-US" sz="1200" b="0" i="1" smtClean="0">
                              <a:solidFill>
                                <a:schemeClr val="tx1">
                                  <a:lumMod val="50000"/>
                                </a:schemeClr>
                              </a:solidFill>
                              <a:latin typeface="Cambria Math" panose="02040503050406030204" pitchFamily="18" charset="0"/>
                            </a:rPr>
                            <m:t>10</m:t>
                          </m:r>
                        </m:e>
                        <m:sup>
                          <m:r>
                            <a:rPr lang="en-US" sz="1200" b="0" i="1" smtClean="0">
                              <a:solidFill>
                                <a:schemeClr val="tx1">
                                  <a:lumMod val="50000"/>
                                </a:schemeClr>
                              </a:solidFill>
                              <a:latin typeface="Cambria Math" panose="02040503050406030204" pitchFamily="18" charset="0"/>
                            </a:rPr>
                            <m:t>4</m:t>
                          </m:r>
                        </m:sup>
                      </m:sSup>
                      <m:r>
                        <a:rPr lang="en-US" sz="1200" b="0" i="1" smtClean="0">
                          <a:solidFill>
                            <a:schemeClr val="tx1">
                              <a:lumMod val="50000"/>
                            </a:schemeClr>
                          </a:solidFill>
                          <a:latin typeface="Cambria Math" panose="02040503050406030204" pitchFamily="18" charset="0"/>
                        </a:rPr>
                        <m:t> </m:t>
                      </m:r>
                      <m:r>
                        <a:rPr lang="en-US" sz="1200" b="0" i="1" smtClean="0">
                          <a:solidFill>
                            <a:schemeClr val="tx1">
                              <a:lumMod val="50000"/>
                            </a:schemeClr>
                          </a:solidFill>
                          <a:latin typeface="Cambria Math" panose="02040503050406030204" pitchFamily="18" charset="0"/>
                        </a:rPr>
                        <m:t>𝑐</m:t>
                      </m:r>
                      <m:r>
                        <a:rPr lang="en-US" sz="1200" b="0" i="1" smtClean="0">
                          <a:solidFill>
                            <a:schemeClr val="tx1">
                              <a:lumMod val="50000"/>
                            </a:schemeClr>
                          </a:solidFill>
                          <a:latin typeface="Cambria Math" panose="02040503050406030204" pitchFamily="18" charset="0"/>
                        </a:rPr>
                        <m:t>/</m:t>
                      </m:r>
                      <m:sSub>
                        <m:sSubPr>
                          <m:ctrlPr>
                            <a:rPr lang="en-US" sz="1200" b="0" i="1" smtClean="0">
                              <a:solidFill>
                                <a:schemeClr val="tx1">
                                  <a:lumMod val="50000"/>
                                </a:schemeClr>
                              </a:solidFill>
                              <a:latin typeface="Cambria Math" panose="02040503050406030204" pitchFamily="18" charset="0"/>
                            </a:rPr>
                          </m:ctrlPr>
                        </m:sSubPr>
                        <m:e>
                          <m:r>
                            <a:rPr lang="en-US" sz="1200" b="0" i="1" smtClean="0">
                              <a:solidFill>
                                <a:schemeClr val="tx1">
                                  <a:lumMod val="50000"/>
                                </a:schemeClr>
                              </a:solidFill>
                              <a:latin typeface="Cambria Math" panose="02040503050406030204" pitchFamily="18" charset="0"/>
                            </a:rPr>
                            <m:t>𝜔</m:t>
                          </m:r>
                        </m:e>
                        <m:sub>
                          <m:r>
                            <a:rPr lang="en-US" sz="1200" b="0" i="1" smtClean="0">
                              <a:solidFill>
                                <a:schemeClr val="tx1">
                                  <a:lumMod val="50000"/>
                                </a:schemeClr>
                              </a:solidFill>
                              <a:latin typeface="Cambria Math" panose="02040503050406030204" pitchFamily="18" charset="0"/>
                            </a:rPr>
                            <m:t>𝑝</m:t>
                          </m:r>
                          <m:r>
                            <a:rPr lang="en-US" sz="1200" b="0" i="1" smtClean="0">
                              <a:solidFill>
                                <a:schemeClr val="tx1">
                                  <a:lumMod val="50000"/>
                                </a:schemeClr>
                              </a:solidFill>
                              <a:latin typeface="Cambria Math" panose="02040503050406030204" pitchFamily="18" charset="0"/>
                            </a:rPr>
                            <m:t>0</m:t>
                          </m:r>
                        </m:sub>
                      </m:sSub>
                    </m:oMath>
                  </m:oMathPara>
                </a14:m>
                <a:endParaRPr lang="en-US" sz="1200" dirty="0">
                  <a:solidFill>
                    <a:schemeClr val="tx1">
                      <a:lumMod val="50000"/>
                    </a:schemeClr>
                  </a:solidFill>
                </a:endParaRPr>
              </a:p>
            </p:txBody>
          </p:sp>
        </mc:Choice>
        <mc:Fallback xmlns="">
          <p:sp>
            <p:nvSpPr>
              <p:cNvPr id="16" name="TextBox 15">
                <a:extLst>
                  <a:ext uri="{FF2B5EF4-FFF2-40B4-BE49-F238E27FC236}">
                    <a16:creationId xmlns:a16="http://schemas.microsoft.com/office/drawing/2014/main" id="{361B0437-BE9E-5E4D-A2A7-4B02877D6146}"/>
                  </a:ext>
                </a:extLst>
              </p:cNvPr>
              <p:cNvSpPr txBox="1">
                <a:spLocks noRot="1" noChangeAspect="1" noMove="1" noResize="1" noEditPoints="1" noAdjustHandles="1" noChangeArrowheads="1" noChangeShapeType="1" noTextEdit="1"/>
              </p:cNvSpPr>
              <p:nvPr/>
            </p:nvSpPr>
            <p:spPr>
              <a:xfrm>
                <a:off x="5959031" y="2214283"/>
                <a:ext cx="1516825" cy="201915"/>
              </a:xfrm>
              <a:prstGeom prst="rect">
                <a:avLst/>
              </a:prstGeom>
              <a:blipFill>
                <a:blip r:embed="rId9"/>
                <a:stretch>
                  <a:fillRect l="-826" b="-2941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24D6544-2962-DE42-BA36-5CCB9153499C}"/>
              </a:ext>
            </a:extLst>
          </p:cNvPr>
          <p:cNvPicPr>
            <a:picLocks noChangeAspect="1"/>
          </p:cNvPicPr>
          <p:nvPr/>
        </p:nvPicPr>
        <p:blipFill>
          <a:blip r:embed="rId10"/>
          <a:stretch>
            <a:fillRect/>
          </a:stretch>
        </p:blipFill>
        <p:spPr>
          <a:xfrm>
            <a:off x="5425444" y="3577593"/>
            <a:ext cx="3436402" cy="1587671"/>
          </a:xfrm>
          <a:prstGeom prst="rect">
            <a:avLst/>
          </a:prstGeom>
        </p:spPr>
      </p:pic>
      <p:pic>
        <p:nvPicPr>
          <p:cNvPr id="18" name="Picture 17">
            <a:extLst>
              <a:ext uri="{FF2B5EF4-FFF2-40B4-BE49-F238E27FC236}">
                <a16:creationId xmlns:a16="http://schemas.microsoft.com/office/drawing/2014/main" id="{F110EECE-F8CE-3949-9DE0-6217FA5C66EB}"/>
              </a:ext>
            </a:extLst>
          </p:cNvPr>
          <p:cNvPicPr>
            <a:picLocks noChangeAspect="1"/>
          </p:cNvPicPr>
          <p:nvPr/>
        </p:nvPicPr>
        <p:blipFill>
          <a:blip r:embed="rId11"/>
          <a:stretch>
            <a:fillRect/>
          </a:stretch>
        </p:blipFill>
        <p:spPr>
          <a:xfrm>
            <a:off x="6878031" y="3026887"/>
            <a:ext cx="2129970" cy="532493"/>
          </a:xfrm>
          <a:prstGeom prst="rect">
            <a:avLst/>
          </a:prstGeom>
        </p:spPr>
      </p:pic>
    </p:spTree>
    <p:extLst>
      <p:ext uri="{BB962C8B-B14F-4D97-AF65-F5344CB8AC3E}">
        <p14:creationId xmlns:p14="http://schemas.microsoft.com/office/powerpoint/2010/main" val="4013875406"/>
      </p:ext>
    </p:extLst>
  </p:cSld>
  <p:clrMapOvr>
    <a:masterClrMapping/>
  </p:clrMapOvr>
</p:sld>
</file>

<file path=ppt/theme/theme1.xml><?xml version="1.0" encoding="utf-8"?>
<a:theme xmlns:a="http://schemas.openxmlformats.org/drawingml/2006/main" name="UCLA Blue Theme">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9BB38FCA-568F-E646-BF92-653D679D54DA}" vid="{0D5D8284-1EE0-A447-A627-9BC55BBA1836}"/>
    </a:ext>
  </a:extLst>
</a:theme>
</file>

<file path=ppt/theme/theme2.xml><?xml version="1.0" encoding="utf-8"?>
<a:theme xmlns:a="http://schemas.openxmlformats.org/drawingml/2006/main" name="UCLA Theme">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9BB38FCA-568F-E646-BF92-653D679D54DA}" vid="{7F4E5C6A-628B-F543-A50E-7B809D96F596}"/>
    </a:ext>
  </a:extLst>
</a:theme>
</file>

<file path=ppt/theme/theme3.xml><?xml version="1.0" encoding="utf-8"?>
<a:theme xmlns:a="http://schemas.openxmlformats.org/drawingml/2006/main" name="UCLA Aerial Theme">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9BB38FCA-568F-E646-BF92-653D679D54DA}" vid="{6CB395C6-082A-BC42-A313-2C3D9D15563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UCLA Blue Theme</Template>
  <TotalTime>15777</TotalTime>
  <Words>1902</Words>
  <Application>Microsoft Macintosh PowerPoint</Application>
  <PresentationFormat>On-screen Show (16:9)</PresentationFormat>
  <Paragraphs>185</Paragraphs>
  <Slides>15</Slides>
  <Notes>10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等线</vt:lpstr>
      <vt:lpstr>Arial</vt:lpstr>
      <vt:lpstr>Calibri</vt:lpstr>
      <vt:lpstr>Cambria Math</vt:lpstr>
      <vt:lpstr>Helvetica</vt:lpstr>
      <vt:lpstr>Helvetica Regular</vt:lpstr>
      <vt:lpstr>Times New Roman</vt:lpstr>
      <vt:lpstr>Wingdings</vt:lpstr>
      <vt:lpstr>UCLA Blue Theme</vt:lpstr>
      <vt:lpstr>UCLA Theme</vt:lpstr>
      <vt:lpstr>UCLA Aerial Theme</vt:lpstr>
      <vt:lpstr>PowerPoint Presentation</vt:lpstr>
      <vt:lpstr>Only 2% emittance growth in a PWFA-LC stage!</vt:lpstr>
      <vt:lpstr>Emittance preservation: Matching</vt:lpstr>
      <vt:lpstr>Matching condition in non-uniform plasma</vt:lpstr>
      <vt:lpstr>Ion motion</vt:lpstr>
      <vt:lpstr>QuickPIC with Azimuthal Decomposition: QPAD</vt:lpstr>
      <vt:lpstr>Methods to mitigate emittance growth due to ion motion</vt:lpstr>
      <vt:lpstr>New idea: Use an adiabatic plasma density ramp</vt:lpstr>
      <vt:lpstr>LC parameters: ~2% emittance growth!</vt:lpstr>
      <vt:lpstr>Evolution of phase space ellipses</vt:lpstr>
      <vt:lpstr>General ramp: 5th order polynomial </vt:lpstr>
      <vt:lpstr>Adiabaticity &amp; Initial ion motion trade off</vt:lpstr>
      <vt:lpstr>Higher energy simulation</vt:lpstr>
      <vt:lpstr>100GeV witness beam simulation</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363</cp:revision>
  <dcterms:created xsi:type="dcterms:W3CDTF">2021-10-26T00:11:14Z</dcterms:created>
  <dcterms:modified xsi:type="dcterms:W3CDTF">2022-11-10T16:29:44Z</dcterms:modified>
</cp:coreProperties>
</file>