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7" r:id="rId1"/>
    <p:sldMasterId id="2147483858" r:id="rId2"/>
    <p:sldMasterId id="2147483899" r:id="rId3"/>
    <p:sldMasterId id="2147483917" r:id="rId4"/>
    <p:sldMasterId id="2147483921" r:id="rId5"/>
    <p:sldMasterId id="2147483923" r:id="rId6"/>
  </p:sldMasterIdLst>
  <p:notesMasterIdLst>
    <p:notesMasterId r:id="rId28"/>
  </p:notesMasterIdLst>
  <p:sldIdLst>
    <p:sldId id="1659" r:id="rId7"/>
    <p:sldId id="1644" r:id="rId8"/>
    <p:sldId id="1630" r:id="rId9"/>
    <p:sldId id="290" r:id="rId10"/>
    <p:sldId id="1649" r:id="rId11"/>
    <p:sldId id="1650" r:id="rId12"/>
    <p:sldId id="1645" r:id="rId13"/>
    <p:sldId id="1652" r:id="rId14"/>
    <p:sldId id="1646" r:id="rId15"/>
    <p:sldId id="1651" r:id="rId16"/>
    <p:sldId id="1647" r:id="rId17"/>
    <p:sldId id="1653" r:id="rId18"/>
    <p:sldId id="1654" r:id="rId19"/>
    <p:sldId id="1648" r:id="rId20"/>
    <p:sldId id="1658" r:id="rId21"/>
    <p:sldId id="1640" r:id="rId22"/>
    <p:sldId id="1643" r:id="rId23"/>
    <p:sldId id="1657" r:id="rId24"/>
    <p:sldId id="1655" r:id="rId25"/>
    <p:sldId id="1656" r:id="rId26"/>
    <p:sldId id="314" r:id="rId27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29"/>
    </p:embeddedFont>
    <p:embeddedFont>
      <p:font typeface="Avenir" panose="02000503020000020003" pitchFamily="2" charset="0"/>
      <p:regular r:id="rId30"/>
      <p:italic r:id="rId31"/>
    </p:embeddedFont>
    <p:embeddedFont>
      <p:font typeface="Avenir Book" panose="02000503020000020003" pitchFamily="2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Franklin Gothic Medium" panose="020B0603020102020204" pitchFamily="34" charset="0"/>
      <p:regular r:id="rId45"/>
      <p:italic r:id="rId46"/>
    </p:embeddedFont>
    <p:embeddedFont>
      <p:font typeface="Libre Franklin" pitchFamily="2" charset="77"/>
      <p:regular r:id="rId47"/>
      <p:bold r:id="rId48"/>
      <p:italic r:id="rId49"/>
      <p:boldItalic r:id="rId50"/>
    </p:embeddedFont>
    <p:embeddedFont>
      <p:font typeface="Libre Franklin Medium" pitchFamily="2" charset="77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9BDC33-DD27-44D4-A6F9-A64ED3A47CA5}">
  <a:tblStyle styleId="{379BDC33-DD27-44D4-A6F9-A64ED3A47C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CC62A8-7B5E-4285-B53B-844C5B485F9D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1"/>
    <p:restoredTop sz="83935"/>
  </p:normalViewPr>
  <p:slideViewPr>
    <p:cSldViewPr snapToGrid="0">
      <p:cViewPr varScale="1">
        <p:scale>
          <a:sx n="162" d="100"/>
          <a:sy n="162" d="100"/>
        </p:scale>
        <p:origin x="4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0" name="Google Shape;6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87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5341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31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26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8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g144e2cbd68a_1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g144e2cbd68a_1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198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05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9569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1137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g144e2cbd68a_1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0" name="Google Shape;3000;g144e2cbd68a_1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583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g144e2cbd68a_1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g144e2cbd68a_1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55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g144e2cbd68a_1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g144e2cbd68a_1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58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29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5870484111_0_676:notes"/>
          <p:cNvSpPr txBox="1">
            <a:spLocks noGrp="1"/>
          </p:cNvSpPr>
          <p:nvPr>
            <p:ph type="body" idx="1"/>
          </p:nvPr>
        </p:nvSpPr>
        <p:spPr>
          <a:xfrm>
            <a:off x="686421" y="4400240"/>
            <a:ext cx="5485200" cy="3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g15870484111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26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26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37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780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b29ee31b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4b29ee31b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80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white background &amp; footer">
  <p:cSld name="1_Text slide white background &amp; foot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55147" y="627463"/>
            <a:ext cx="8433707" cy="37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  <a:defRPr sz="1100"/>
            </a:lvl1pPr>
            <a:lvl2pPr marL="914400" lvl="1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Char char="o"/>
              <a:defRPr sz="1100"/>
            </a:lvl2pPr>
            <a:lvl3pPr marL="1371600" lvl="2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 sz="1100"/>
            </a:lvl3pPr>
            <a:lvl4pPr marL="1828800" lvl="3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Char char="–"/>
              <a:defRPr sz="1100"/>
            </a:lvl4pPr>
            <a:lvl5pPr marL="2286000" lvl="4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Char char="»"/>
              <a:defRPr sz="1100"/>
            </a:lvl5pPr>
            <a:lvl6pPr marL="2743200" lvl="5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6pPr>
            <a:lvl7pPr marL="3200400" lvl="6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7pPr>
            <a:lvl8pPr marL="3657600" lvl="7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8pPr>
            <a:lvl9pPr marL="4114800" lvl="8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980"/>
            <a:ext cx="9144000" cy="55517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1363268" y="84647"/>
            <a:ext cx="6417469" cy="4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 sz="11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 sz="1100"/>
            </a:lvl5pPr>
            <a:lvl6pPr marL="2743200" lvl="5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6pPr>
            <a:lvl7pPr marL="3200400" lvl="6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7pPr>
            <a:lvl8pPr marL="3657600" lvl="7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8pPr>
            <a:lvl9pPr marL="4114800" lvl="8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">
  <p:cSld name="1_Text slide white background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55147" y="963217"/>
            <a:ext cx="8433707" cy="33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o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>
            <a:spLocks noGrp="1"/>
          </p:cNvSpPr>
          <p:nvPr>
            <p:ph type="body" idx="2"/>
          </p:nvPr>
        </p:nvSpPr>
        <p:spPr>
          <a:xfrm>
            <a:off x="1363267" y="147467"/>
            <a:ext cx="6417469" cy="4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ne">
  <p:cSld name="Title slide one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386" y="-578"/>
            <a:ext cx="9220772" cy="5192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1204318" y="1494065"/>
            <a:ext cx="6735365" cy="95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o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160" name="Google Shape;160;p24"/>
          <p:cNvGrpSpPr/>
          <p:nvPr/>
        </p:nvGrpSpPr>
        <p:grpSpPr>
          <a:xfrm>
            <a:off x="265865" y="4093460"/>
            <a:ext cx="8448988" cy="644975"/>
            <a:chOff x="309790" y="5457944"/>
            <a:chExt cx="11265317" cy="859967"/>
          </a:xfrm>
        </p:grpSpPr>
        <p:pic>
          <p:nvPicPr>
            <p:cNvPr id="161" name="Google Shape;161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Swoosh Background">
  <p:cSld name="Text Slide Swoosh 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386" y="-578"/>
            <a:ext cx="9220772" cy="5192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1204318" y="187778"/>
            <a:ext cx="6735365" cy="47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100"/>
              <a:buChar char="o"/>
              <a:defRPr sz="2100" b="1"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70" name="Google Shape;170;p26"/>
          <p:cNvCxnSpPr/>
          <p:nvPr/>
        </p:nvCxnSpPr>
        <p:spPr>
          <a:xfrm>
            <a:off x="0" y="4607805"/>
            <a:ext cx="9144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71" name="Google Shape;171;p26"/>
          <p:cNvSpPr txBox="1">
            <a:spLocks noGrp="1"/>
          </p:cNvSpPr>
          <p:nvPr>
            <p:ph type="body" idx="2"/>
          </p:nvPr>
        </p:nvSpPr>
        <p:spPr>
          <a:xfrm>
            <a:off x="411956" y="1060848"/>
            <a:ext cx="8320088" cy="313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>
                <a:solidFill>
                  <a:schemeClr val="lt1"/>
                </a:solidFill>
              </a:defRPr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–"/>
              <a:defRPr>
                <a:solidFill>
                  <a:schemeClr val="lt1"/>
                </a:solidFill>
              </a:defRPr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»"/>
              <a:defRPr>
                <a:solidFill>
                  <a:schemeClr val="lt1"/>
                </a:solidFill>
              </a:defRPr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3" name="Google Shape;173;p26"/>
          <p:cNvGrpSpPr/>
          <p:nvPr/>
        </p:nvGrpSpPr>
        <p:grpSpPr>
          <a:xfrm>
            <a:off x="1326052" y="4673119"/>
            <a:ext cx="6295955" cy="411480"/>
            <a:chOff x="1898697" y="6230825"/>
            <a:chExt cx="8394606" cy="548640"/>
          </a:xfrm>
        </p:grpSpPr>
        <p:pic>
          <p:nvPicPr>
            <p:cNvPr id="174" name="Google Shape;174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swoosh &amp; footer ">
  <p:cSld name="Text slide light swoosh &amp; footer 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38386" y="-578"/>
            <a:ext cx="9220772" cy="46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355147" y="963217"/>
            <a:ext cx="8433707" cy="33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o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 t="26916"/>
          <a:stretch/>
        </p:blipFill>
        <p:spPr>
          <a:xfrm>
            <a:off x="0" y="4607806"/>
            <a:ext cx="9144000" cy="5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7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>
            <a:spLocks noGrp="1"/>
          </p:cNvSpPr>
          <p:nvPr>
            <p:ph type="body" idx="2"/>
          </p:nvPr>
        </p:nvSpPr>
        <p:spPr>
          <a:xfrm>
            <a:off x="1363267" y="147467"/>
            <a:ext cx="6417469" cy="4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95" name="Google Shape;195;p28"/>
          <p:cNvGrpSpPr/>
          <p:nvPr/>
        </p:nvGrpSpPr>
        <p:grpSpPr>
          <a:xfrm>
            <a:off x="1326052" y="4673119"/>
            <a:ext cx="6295955" cy="411480"/>
            <a:chOff x="1898697" y="6230825"/>
            <a:chExt cx="8394606" cy="548640"/>
          </a:xfrm>
        </p:grpSpPr>
        <p:pic>
          <p:nvPicPr>
            <p:cNvPr id="196" name="Google Shape;196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swoosh background">
  <p:cSld name="Text slide light swoosh background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38386" y="530151"/>
            <a:ext cx="9220772" cy="46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>
            <a:spLocks noGrp="1"/>
          </p:cNvSpPr>
          <p:nvPr>
            <p:ph type="body" idx="1"/>
          </p:nvPr>
        </p:nvSpPr>
        <p:spPr>
          <a:xfrm>
            <a:off x="355147" y="963217"/>
            <a:ext cx="8433707" cy="33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o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>
            <a:spLocks noGrp="1"/>
          </p:cNvSpPr>
          <p:nvPr>
            <p:ph type="body" idx="2"/>
          </p:nvPr>
        </p:nvSpPr>
        <p:spPr>
          <a:xfrm>
            <a:off x="1363267" y="147467"/>
            <a:ext cx="6417469" cy="4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tx">
  <p:cSld name="TITLE_AND_BOD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/>
          <p:nvPr/>
        </p:nvSpPr>
        <p:spPr>
          <a:xfrm>
            <a:off x="459" y="4733306"/>
            <a:ext cx="9166200" cy="409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9" name="Google Shape;209;p31" descr="RGB_White-Seal_White-Mark_SC_Horizontal–400dpi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643" y="4843395"/>
            <a:ext cx="1177850" cy="19771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/>
          <p:nvPr/>
        </p:nvSpPr>
        <p:spPr>
          <a:xfrm>
            <a:off x="0" y="0"/>
            <a:ext cx="9144000" cy="857400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939763" y="-9525"/>
            <a:ext cx="7204200" cy="857400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2700000" rotWithShape="0">
              <a:srgbClr val="000000">
                <a:alpha val="41960"/>
              </a:srgbClr>
            </a:outerShdw>
          </a:effectLst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500"/>
              <a:buChar char="•"/>
              <a:defRPr sz="1500"/>
            </a:lvl1pPr>
            <a:lvl2pPr marL="914400" lvl="1" indent="-3365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700"/>
              <a:buChar char="o"/>
              <a:defRPr sz="1400"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ldNum" idx="12"/>
          </p:nvPr>
        </p:nvSpPr>
        <p:spPr>
          <a:xfrm>
            <a:off x="8438544" y="4817507"/>
            <a:ext cx="248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Libre Franklin"/>
              <a:buNone/>
              <a:defRPr sz="1000" b="0" i="0" u="none" strike="noStrike" cap="none">
                <a:solidFill>
                  <a:srgbClr val="89898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4" name="Google Shape;214;p31"/>
          <p:cNvCxnSpPr/>
          <p:nvPr/>
        </p:nvCxnSpPr>
        <p:spPr>
          <a:xfrm rot="10800000">
            <a:off x="1910953" y="64875"/>
            <a:ext cx="0" cy="727500"/>
          </a:xfrm>
          <a:prstGeom prst="straightConnector1">
            <a:avLst/>
          </a:prstGeom>
          <a:noFill/>
          <a:ln w="25400" cap="flat" cmpd="sng">
            <a:solidFill>
              <a:srgbClr val="993F3D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0"/>
              </a:srgbClr>
            </a:outerShdw>
          </a:effectLst>
        </p:spPr>
      </p:cxnSp>
      <p:sp>
        <p:nvSpPr>
          <p:cNvPr id="215" name="Google Shape;215;p31"/>
          <p:cNvSpPr txBox="1"/>
          <p:nvPr/>
        </p:nvSpPr>
        <p:spPr>
          <a:xfrm>
            <a:off x="3097438" y="4843395"/>
            <a:ext cx="272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bre Franklin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Eric Esarey May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31"/>
          <p:cNvGrpSpPr/>
          <p:nvPr/>
        </p:nvGrpSpPr>
        <p:grpSpPr>
          <a:xfrm>
            <a:off x="66008" y="64951"/>
            <a:ext cx="1630079" cy="656093"/>
            <a:chOff x="3571436" y="1372327"/>
            <a:chExt cx="2173439" cy="874791"/>
          </a:xfrm>
        </p:grpSpPr>
        <p:sp>
          <p:nvSpPr>
            <p:cNvPr id="217" name="Google Shape;217;p31"/>
            <p:cNvSpPr/>
            <p:nvPr/>
          </p:nvSpPr>
          <p:spPr>
            <a:xfrm>
              <a:off x="3578575" y="1375800"/>
              <a:ext cx="2166300" cy="870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" name="Google Shape;21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1436" y="1372327"/>
              <a:ext cx="2173092" cy="8747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93A8A-8DCE-2F46-A070-7808FF72F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" y="2"/>
            <a:ext cx="9144000" cy="714662"/>
          </a:xfrm>
          <a:prstGeom prst="rect">
            <a:avLst/>
          </a:prstGeom>
        </p:spPr>
      </p:pic>
      <p:sp>
        <p:nvSpPr>
          <p:cNvPr id="781" name="Google Shape;781;p8"/>
          <p:cNvSpPr txBox="1">
            <a:spLocks noGrp="1"/>
          </p:cNvSpPr>
          <p:nvPr>
            <p:ph type="title"/>
          </p:nvPr>
        </p:nvSpPr>
        <p:spPr>
          <a:xfrm>
            <a:off x="459495" y="102374"/>
            <a:ext cx="8229601" cy="52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7" rIns="91397" bIns="45687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2400" b="1" i="0" cap="none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2" name="Google Shape;782;p8"/>
          <p:cNvSpPr txBox="1">
            <a:spLocks noGrp="1"/>
          </p:cNvSpPr>
          <p:nvPr>
            <p:ph type="body" idx="1"/>
          </p:nvPr>
        </p:nvSpPr>
        <p:spPr>
          <a:xfrm>
            <a:off x="459495" y="1371600"/>
            <a:ext cx="822960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7" rIns="91397" bIns="45687" anchor="t" anchorCtr="0">
            <a:noAutofit/>
          </a:bodyPr>
          <a:lstStyle>
            <a:lvl1pPr marL="342796" lvl="0" indent="-266624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685600" lvl="1" indent="-266624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028399" lvl="2" indent="-252339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371201" lvl="3" indent="-252339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1713997" lvl="4" indent="-266624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056801" lvl="5" indent="-257101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00" lvl="6" indent="-257101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02" lvl="7" indent="-257101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197" lvl="8" indent="-257101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3" name="Google Shape;783;p8"/>
          <p:cNvSpPr txBox="1">
            <a:spLocks noGrp="1"/>
          </p:cNvSpPr>
          <p:nvPr>
            <p:ph type="sldNum" idx="12"/>
          </p:nvPr>
        </p:nvSpPr>
        <p:spPr>
          <a:xfrm>
            <a:off x="8138565" y="4767283"/>
            <a:ext cx="5316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7" rIns="91397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85" name="Google Shape;785;p8"/>
          <p:cNvSpPr txBox="1">
            <a:spLocks noGrp="1"/>
          </p:cNvSpPr>
          <p:nvPr>
            <p:ph type="subTitle" idx="2"/>
          </p:nvPr>
        </p:nvSpPr>
        <p:spPr>
          <a:xfrm>
            <a:off x="459495" y="857252"/>
            <a:ext cx="8229601" cy="411525"/>
          </a:xfrm>
          <a:prstGeom prst="rect">
            <a:avLst/>
          </a:prstGeom>
        </p:spPr>
        <p:txBody>
          <a:bodyPr spcFirstLastPara="1" wrap="square" lIns="91397" tIns="45687" rIns="91397" bIns="45687" anchor="b" anchorCtr="0">
            <a:noAutofit/>
          </a:bodyPr>
          <a:lstStyle>
            <a:lvl1pPr lvl="0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3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3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3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622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7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112" y="1943100"/>
            <a:ext cx="1930060" cy="521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7;p2"/>
          <p:cNvSpPr/>
          <p:nvPr/>
        </p:nvSpPr>
        <p:spPr>
          <a:xfrm>
            <a:off x="0" y="0"/>
            <a:ext cx="9144000" cy="257175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42875" y="75640"/>
            <a:ext cx="5936456" cy="186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42876" y="2678468"/>
            <a:ext cx="6565106" cy="160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2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086" y="4703256"/>
            <a:ext cx="988025" cy="29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4108" y="4703256"/>
            <a:ext cx="1792429" cy="29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26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7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112" y="1943100"/>
            <a:ext cx="1930061" cy="521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1" name="Google Shape;71;p16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142874" y="75640"/>
            <a:ext cx="59364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42875" y="2678468"/>
            <a:ext cx="6565200" cy="16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16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087" y="4703256"/>
            <a:ext cx="988025" cy="2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4108" y="4703256"/>
            <a:ext cx="1792430" cy="2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68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">
  <p:cSld name="Section brea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0" y="805196"/>
            <a:ext cx="9144000" cy="3170516"/>
          </a:xfrm>
          <a:custGeom>
            <a:avLst/>
            <a:gdLst/>
            <a:ahLst/>
            <a:cxnLst/>
            <a:rect l="l" t="t" r="r" b="b"/>
            <a:pathLst>
              <a:path w="12192000" h="4497186" extrusionOk="0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259981" y="1014359"/>
            <a:ext cx="3076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1" y="805196"/>
            <a:ext cx="4571998" cy="31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6685" y="477467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367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274392" y="308610"/>
            <a:ext cx="8531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274392" y="1303020"/>
            <a:ext cx="85296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571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142875" y="172513"/>
            <a:ext cx="87441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142875" y="1087554"/>
            <a:ext cx="87441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181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142875" y="178308"/>
            <a:ext cx="8829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/>
          <p:nvPr/>
        </p:nvSpPr>
        <p:spPr>
          <a:xfrm>
            <a:off x="0" y="4665442"/>
            <a:ext cx="9144000" cy="4782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0"/>
          <p:cNvSpPr/>
          <p:nvPr/>
        </p:nvSpPr>
        <p:spPr>
          <a:xfrm flipH="1">
            <a:off x="8886272" y="4941252"/>
            <a:ext cx="210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23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112" y="1943100"/>
            <a:ext cx="1930061" cy="521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1" name="Google Shape;101;p21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1"/>
          <p:cNvSpPr txBox="1">
            <a:spLocks noGrp="1"/>
          </p:cNvSpPr>
          <p:nvPr>
            <p:ph type="ctrTitle"/>
          </p:nvPr>
        </p:nvSpPr>
        <p:spPr>
          <a:xfrm>
            <a:off x="142874" y="75640"/>
            <a:ext cx="59364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142875" y="2678468"/>
            <a:ext cx="6565200" cy="16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04" name="Google Shape;104;p21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087" y="4703256"/>
            <a:ext cx="988025" cy="2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4108" y="4703256"/>
            <a:ext cx="1792430" cy="2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84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0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46125" y="176726"/>
            <a:ext cx="8757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>
                <a:solidFill>
                  <a:schemeClr val="dk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146125" y="1091125"/>
            <a:ext cx="43368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2"/>
          </p:nvPr>
        </p:nvSpPr>
        <p:spPr>
          <a:xfrm>
            <a:off x="4638294" y="1091125"/>
            <a:ext cx="42651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6007712" y="4937760"/>
            <a:ext cx="2895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699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144018" y="178308"/>
            <a:ext cx="87429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617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ottombar and logo">
  <p:cSld name="8_Bottombar and logo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56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144018" y="178308"/>
            <a:ext cx="87429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228600" y="1085850"/>
            <a:ext cx="4236000" cy="615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2"/>
          </p:nvPr>
        </p:nvSpPr>
        <p:spPr>
          <a:xfrm>
            <a:off x="228600" y="1701743"/>
            <a:ext cx="4236000" cy="2859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/>
            </a:lvl1pPr>
            <a:lvl2pPr marL="91440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Char char="–"/>
              <a:defRPr sz="1100"/>
            </a:lvl2pPr>
            <a:lvl3pPr marL="1371600" lvl="2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•"/>
              <a:defRPr sz="900"/>
            </a:lvl3pPr>
            <a:lvl4pPr marL="1828800" lvl="3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3"/>
          </p:nvPr>
        </p:nvSpPr>
        <p:spPr>
          <a:xfrm>
            <a:off x="4651440" y="1085850"/>
            <a:ext cx="4235400" cy="615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4"/>
          </p:nvPr>
        </p:nvSpPr>
        <p:spPr>
          <a:xfrm>
            <a:off x="4651440" y="1705037"/>
            <a:ext cx="4235400" cy="2859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/>
            </a:lvl1pPr>
            <a:lvl2pPr marL="91440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Char char="–"/>
              <a:def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•"/>
              <a:defRPr sz="900"/>
            </a:lvl3pPr>
            <a:lvl4pPr marL="1828800" lvl="3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5" name="Google Shape;125;p25"/>
          <p:cNvSpPr txBox="1"/>
          <p:nvPr/>
        </p:nvSpPr>
        <p:spPr>
          <a:xfrm>
            <a:off x="6007712" y="4937760"/>
            <a:ext cx="2895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852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1_3 content boxes with reverse header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>
            <a:off x="144018" y="178308"/>
            <a:ext cx="8828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>
            <a:off x="228600" y="1089463"/>
            <a:ext cx="2741100" cy="6159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2"/>
          </p:nvPr>
        </p:nvSpPr>
        <p:spPr>
          <a:xfrm>
            <a:off x="228600" y="1705356"/>
            <a:ext cx="2741100" cy="285990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/>
            </a:lvl1pPr>
            <a:lvl2pPr marL="91440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Char char="–"/>
              <a:defRPr sz="1100"/>
            </a:lvl2pPr>
            <a:lvl3pPr marL="1371600" lvl="2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•"/>
              <a:defRPr sz="900"/>
            </a:lvl3pPr>
            <a:lvl4pPr marL="1828800" lvl="3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3"/>
          </p:nvPr>
        </p:nvSpPr>
        <p:spPr>
          <a:xfrm>
            <a:off x="3191467" y="1089463"/>
            <a:ext cx="2743200" cy="6159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4"/>
          </p:nvPr>
        </p:nvSpPr>
        <p:spPr>
          <a:xfrm>
            <a:off x="3191467" y="1708650"/>
            <a:ext cx="2743200" cy="285990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/>
            </a:lvl1pPr>
            <a:lvl2pPr marL="91440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Char char="–"/>
              <a:def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•"/>
              <a:defRPr sz="900"/>
            </a:lvl3pPr>
            <a:lvl4pPr marL="1828800" lvl="3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5"/>
          </p:nvPr>
        </p:nvSpPr>
        <p:spPr>
          <a:xfrm>
            <a:off x="6156349" y="1089463"/>
            <a:ext cx="2743200" cy="6159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6"/>
          </p:nvPr>
        </p:nvSpPr>
        <p:spPr>
          <a:xfrm>
            <a:off x="6156349" y="1708650"/>
            <a:ext cx="2743200" cy="285990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/>
            </a:lvl1pPr>
            <a:lvl2pPr marL="91440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Char char="–"/>
              <a:def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•"/>
              <a:defRPr sz="900"/>
            </a:lvl3pPr>
            <a:lvl4pPr marL="1828800" lvl="3" indent="-279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6007712" y="4937760"/>
            <a:ext cx="2895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14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4 section science highlight">
  <p:cSld name="5_4 section science highligh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27"/>
          <p:cNvGrpSpPr/>
          <p:nvPr/>
        </p:nvGrpSpPr>
        <p:grpSpPr>
          <a:xfrm>
            <a:off x="236006" y="711028"/>
            <a:ext cx="8908536" cy="4266421"/>
            <a:chOff x="274319" y="948037"/>
            <a:chExt cx="11917774" cy="5688561"/>
          </a:xfrm>
        </p:grpSpPr>
        <p:sp>
          <p:nvSpPr>
            <p:cNvPr id="139" name="Google Shape;139;p27"/>
            <p:cNvSpPr/>
            <p:nvPr/>
          </p:nvSpPr>
          <p:spPr>
            <a:xfrm>
              <a:off x="274319" y="1376098"/>
              <a:ext cx="28749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274320" y="948037"/>
              <a:ext cx="28749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3288610" y="1376098"/>
              <a:ext cx="28749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3288610" y="948037"/>
              <a:ext cx="28749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6302900" y="1376098"/>
              <a:ext cx="28749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6302901" y="948037"/>
              <a:ext cx="28749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9317192" y="1376098"/>
              <a:ext cx="28749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9317193" y="948037"/>
              <a:ext cx="28749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27"/>
          <p:cNvSpPr txBox="1">
            <a:spLocks noGrp="1"/>
          </p:cNvSpPr>
          <p:nvPr>
            <p:ph type="body" idx="1"/>
          </p:nvPr>
        </p:nvSpPr>
        <p:spPr>
          <a:xfrm>
            <a:off x="213035" y="754380"/>
            <a:ext cx="21459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2"/>
          </p:nvPr>
        </p:nvSpPr>
        <p:spPr>
          <a:xfrm>
            <a:off x="213034" y="1145286"/>
            <a:ext cx="21459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3"/>
          </p:nvPr>
        </p:nvSpPr>
        <p:spPr>
          <a:xfrm>
            <a:off x="2473753" y="754380"/>
            <a:ext cx="21561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4"/>
          </p:nvPr>
        </p:nvSpPr>
        <p:spPr>
          <a:xfrm>
            <a:off x="2473753" y="1145286"/>
            <a:ext cx="21561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5"/>
          </p:nvPr>
        </p:nvSpPr>
        <p:spPr>
          <a:xfrm>
            <a:off x="4742010" y="754380"/>
            <a:ext cx="21486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6"/>
          </p:nvPr>
        </p:nvSpPr>
        <p:spPr>
          <a:xfrm>
            <a:off x="4742010" y="1145286"/>
            <a:ext cx="21486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53" name="Google Shape;153;p27"/>
          <p:cNvSpPr/>
          <p:nvPr/>
        </p:nvSpPr>
        <p:spPr>
          <a:xfrm>
            <a:off x="320041" y="240030"/>
            <a:ext cx="8824200" cy="38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50296" y="288680"/>
            <a:ext cx="8824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/>
          <p:nvPr/>
        </p:nvSpPr>
        <p:spPr>
          <a:xfrm>
            <a:off x="235996" y="240030"/>
            <a:ext cx="114300" cy="38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7"/>
          <p:cNvSpPr/>
          <p:nvPr/>
        </p:nvSpPr>
        <p:spPr>
          <a:xfrm flipH="1">
            <a:off x="8886826" y="4977388"/>
            <a:ext cx="2103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7"/>
          </p:nvPr>
        </p:nvSpPr>
        <p:spPr>
          <a:xfrm>
            <a:off x="6995188" y="754380"/>
            <a:ext cx="21486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8"/>
          </p:nvPr>
        </p:nvSpPr>
        <p:spPr>
          <a:xfrm>
            <a:off x="6995188" y="1145286"/>
            <a:ext cx="21486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759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3 section science highlight">
  <p:cSld name="6_3 section science highligh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8"/>
          <p:cNvGrpSpPr/>
          <p:nvPr/>
        </p:nvGrpSpPr>
        <p:grpSpPr>
          <a:xfrm>
            <a:off x="228605" y="711028"/>
            <a:ext cx="8915626" cy="4266421"/>
            <a:chOff x="274318" y="948037"/>
            <a:chExt cx="11917692" cy="5688561"/>
          </a:xfrm>
        </p:grpSpPr>
        <p:sp>
          <p:nvSpPr>
            <p:cNvPr id="164" name="Google Shape;164;p28"/>
            <p:cNvSpPr/>
            <p:nvPr/>
          </p:nvSpPr>
          <p:spPr>
            <a:xfrm>
              <a:off x="274318" y="1376098"/>
              <a:ext cx="38481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274319" y="948037"/>
              <a:ext cx="38481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4309114" y="1376098"/>
              <a:ext cx="38481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4309114" y="948037"/>
              <a:ext cx="38481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8343909" y="1376098"/>
              <a:ext cx="3848100" cy="52605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8343910" y="948037"/>
              <a:ext cx="3848100" cy="443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28"/>
          <p:cNvSpPr txBox="1">
            <a:spLocks noGrp="1"/>
          </p:cNvSpPr>
          <p:nvPr>
            <p:ph type="body" idx="1"/>
          </p:nvPr>
        </p:nvSpPr>
        <p:spPr>
          <a:xfrm>
            <a:off x="220331" y="754380"/>
            <a:ext cx="28587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2"/>
          </p:nvPr>
        </p:nvSpPr>
        <p:spPr>
          <a:xfrm>
            <a:off x="220331" y="1145286"/>
            <a:ext cx="28587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3"/>
          </p:nvPr>
        </p:nvSpPr>
        <p:spPr>
          <a:xfrm>
            <a:off x="3245998" y="754380"/>
            <a:ext cx="28719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4"/>
          </p:nvPr>
        </p:nvSpPr>
        <p:spPr>
          <a:xfrm>
            <a:off x="3245998" y="1145286"/>
            <a:ext cx="28719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5"/>
          </p:nvPr>
        </p:nvSpPr>
        <p:spPr>
          <a:xfrm>
            <a:off x="6278221" y="754380"/>
            <a:ext cx="28617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6"/>
          </p:nvPr>
        </p:nvSpPr>
        <p:spPr>
          <a:xfrm>
            <a:off x="6278221" y="1145286"/>
            <a:ext cx="2861700" cy="3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»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6" name="Google Shape;176;p28"/>
          <p:cNvSpPr/>
          <p:nvPr/>
        </p:nvSpPr>
        <p:spPr>
          <a:xfrm>
            <a:off x="320041" y="240030"/>
            <a:ext cx="8824200" cy="38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42900" y="278288"/>
            <a:ext cx="88143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/>
          <p:nvPr/>
        </p:nvSpPr>
        <p:spPr>
          <a:xfrm>
            <a:off x="228600" y="240030"/>
            <a:ext cx="114300" cy="38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8"/>
          <p:cNvSpPr/>
          <p:nvPr/>
        </p:nvSpPr>
        <p:spPr>
          <a:xfrm flipH="1">
            <a:off x="8886826" y="4977388"/>
            <a:ext cx="2103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620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Question slides">
  <p:cSld name="7_Question slide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9"/>
          <p:cNvGrpSpPr/>
          <p:nvPr/>
        </p:nvGrpSpPr>
        <p:grpSpPr>
          <a:xfrm>
            <a:off x="231276" y="240038"/>
            <a:ext cx="8912815" cy="689970"/>
            <a:chOff x="308368" y="320040"/>
            <a:chExt cx="11883753" cy="510900"/>
          </a:xfrm>
        </p:grpSpPr>
        <p:sp>
          <p:nvSpPr>
            <p:cNvPr id="185" name="Google Shape;185;p29"/>
            <p:cNvSpPr/>
            <p:nvPr/>
          </p:nvSpPr>
          <p:spPr>
            <a:xfrm>
              <a:off x="426721" y="320040"/>
              <a:ext cx="11765400" cy="5109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308368" y="320040"/>
              <a:ext cx="152400" cy="510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29"/>
          <p:cNvSpPr/>
          <p:nvPr/>
        </p:nvSpPr>
        <p:spPr>
          <a:xfrm>
            <a:off x="228600" y="1038206"/>
            <a:ext cx="8915400" cy="393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2F2F2"/>
              </a:gs>
              <a:gs pos="100000">
                <a:srgbClr val="CFCFCF"/>
              </a:gs>
            </a:gsLst>
            <a:lin ang="16200038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20039" y="1100350"/>
            <a:ext cx="8812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 sz="1400"/>
            </a:lvl1pPr>
            <a:lvl2pPr marL="914400" lvl="1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200"/>
            </a:lvl2pPr>
            <a:lvl3pPr marL="1371600" lvl="2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Char char="–"/>
              <a:defRPr sz="900"/>
            </a:lvl4pPr>
            <a:lvl5pPr marL="2286000" lvl="4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345576" y="240030"/>
            <a:ext cx="87873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/>
          <p:nvPr/>
        </p:nvSpPr>
        <p:spPr>
          <a:xfrm flipH="1">
            <a:off x="8886826" y="4977388"/>
            <a:ext cx="2103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03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457172" y="205066"/>
            <a:ext cx="82287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subTitle" idx="1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»"/>
              <a:defRPr/>
            </a:lvl5pPr>
            <a:lvl6pPr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15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>
  <p:cSld name="OBJEC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31"/>
          <p:cNvSpPr txBox="1"/>
          <p:nvPr/>
        </p:nvSpPr>
        <p:spPr>
          <a:xfrm>
            <a:off x="6107732" y="4913241"/>
            <a:ext cx="28272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/>
          </a:p>
        </p:txBody>
      </p:sp>
      <p:pic>
        <p:nvPicPr>
          <p:cNvPr id="201" name="Google Shape;201;p31" descr="Google Shape;1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49" y="4738555"/>
            <a:ext cx="1138141" cy="30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 descr="Google Shape;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09211"/>
            <a:ext cx="9144000" cy="34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274392" y="308610"/>
            <a:ext cx="8531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274392" y="1303020"/>
            <a:ext cx="85296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67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1" y="1200152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1" y="4743452"/>
            <a:ext cx="516675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86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5300" y="4743452"/>
            <a:ext cx="6119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>
                <a:buClr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44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50" y="4743450"/>
            <a:ext cx="5166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</a:pPr>
            <a:fld id="{D260E43B-7F43-FA45-AAB7-E054FD6CC4E3}" type="slidenum">
              <a:rPr lang="en-US" smtClean="0"/>
              <a:pPr>
                <a:buClr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5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">
  <p:cSld name="1_Text slide white background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55147" y="963217"/>
            <a:ext cx="8433707" cy="33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o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>
            <a:spLocks noGrp="1"/>
          </p:cNvSpPr>
          <p:nvPr>
            <p:ph type="body" idx="2"/>
          </p:nvPr>
        </p:nvSpPr>
        <p:spPr>
          <a:xfrm>
            <a:off x="1363267" y="147467"/>
            <a:ext cx="6417469" cy="4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964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850949"/>
            <a:ext cx="8226686" cy="181706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2914651"/>
            <a:ext cx="8226680" cy="819062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3995738"/>
            <a:ext cx="8226680" cy="390525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69" y="304801"/>
            <a:ext cx="1327149" cy="441260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020" y="304800"/>
            <a:ext cx="2400300" cy="6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850949"/>
            <a:ext cx="8226686" cy="181706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2914651"/>
            <a:ext cx="8226680" cy="819062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3995738"/>
            <a:ext cx="8226680" cy="390525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69" y="306262"/>
            <a:ext cx="1327149" cy="441260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112" y="242811"/>
            <a:ext cx="2400300" cy="5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63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294" y="1338679"/>
            <a:ext cx="8226687" cy="607439"/>
          </a:xfrm>
        </p:spPr>
        <p:txBody>
          <a:bodyPr anchor="b" anchorCtr="0">
            <a:noAutofit/>
          </a:bodyPr>
          <a:lstStyle>
            <a:lvl1pPr algn="ctr">
              <a:defRPr sz="405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294" y="2071855"/>
            <a:ext cx="8226687" cy="268044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5294" y="2467039"/>
            <a:ext cx="8226687" cy="200979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2782491"/>
            <a:ext cx="9144000" cy="2361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020" y="304800"/>
            <a:ext cx="2400300" cy="61298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0084" y="308610"/>
            <a:ext cx="1330452" cy="43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54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342900"/>
            <a:ext cx="8229599" cy="85725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200151"/>
            <a:ext cx="8229600" cy="338137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54" y="4767263"/>
            <a:ext cx="6829947" cy="273844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94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</p:spPr>
        <p:txBody>
          <a:bodyPr anchor="t" anchorCtr="0"/>
          <a:lstStyle>
            <a:lvl1pPr>
              <a:defRPr sz="24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12" y="1200151"/>
            <a:ext cx="8256588" cy="337184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02612" cy="342900"/>
          </a:xfrm>
        </p:spPr>
        <p:txBody>
          <a:bodyPr anchor="b" anchorCtr="0"/>
          <a:lstStyle>
            <a:lvl1pPr marL="0" indent="0">
              <a:buNone/>
              <a:defRPr sz="15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88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398133"/>
            <a:ext cx="8222309" cy="1021556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2750345"/>
            <a:ext cx="8222309" cy="731921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5" y="3812921"/>
            <a:ext cx="8222309" cy="951396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825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845" y="3698620"/>
            <a:ext cx="822231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42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371601"/>
            <a:ext cx="8222309" cy="1021556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2743201"/>
            <a:ext cx="8222309" cy="731921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5" y="3771900"/>
            <a:ext cx="8229068" cy="951396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825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38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54" y="1200151"/>
            <a:ext cx="4038600" cy="3394472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buClr>
                <a:schemeClr val="accent2"/>
              </a:buClr>
              <a:defRPr sz="1350"/>
            </a:lvl1pPr>
            <a:lvl2pPr marL="342900" indent="-171450"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350"/>
            </a:lvl2pPr>
            <a:lvl3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3pPr>
            <a:lvl4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buClr>
                <a:schemeClr val="accent2"/>
              </a:buClr>
              <a:defRPr sz="1350"/>
            </a:lvl1pPr>
            <a:lvl2pPr marL="342900" indent="-171450"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350"/>
            </a:lvl2pPr>
            <a:lvl3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3pPr>
            <a:lvl4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2053" y="342900"/>
            <a:ext cx="8229600" cy="41148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29600" cy="3429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691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4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54" y="1631156"/>
            <a:ext cx="4040188" cy="2963466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350"/>
            </a:lvl1pPr>
            <a:lvl2pPr>
              <a:buClr>
                <a:schemeClr val="accent2"/>
              </a:buClr>
              <a:defRPr sz="1350"/>
            </a:lvl2pPr>
            <a:lvl3pPr>
              <a:buClr>
                <a:schemeClr val="accent2"/>
              </a:buClr>
              <a:defRPr sz="1350"/>
            </a:lvl3pPr>
            <a:lvl4pPr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350"/>
            </a:lvl1pPr>
            <a:lvl2pPr>
              <a:buClr>
                <a:schemeClr val="accent2"/>
              </a:buClr>
              <a:defRPr sz="1350"/>
            </a:lvl2pPr>
            <a:lvl3pPr>
              <a:buClr>
                <a:schemeClr val="accent2"/>
              </a:buClr>
              <a:defRPr sz="1350"/>
            </a:lvl3pPr>
            <a:lvl4pPr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3" y="791766"/>
            <a:ext cx="8229600" cy="3429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3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362077"/>
            <a:ext cx="2640628" cy="319582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47401" y="1362076"/>
            <a:ext cx="2640628" cy="31964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8" y="1362076"/>
            <a:ext cx="2640628" cy="31964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5154937"/>
            <a:ext cx="0" cy="91586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5154937"/>
            <a:ext cx="0" cy="91586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5154937"/>
            <a:ext cx="152400" cy="91586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5154937"/>
            <a:ext cx="152400" cy="91586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5154937"/>
            <a:ext cx="152400" cy="91586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5154937"/>
            <a:ext cx="152400" cy="91586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5154937"/>
            <a:ext cx="152400" cy="91586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5154937"/>
            <a:ext cx="152400" cy="91586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5154937"/>
            <a:ext cx="152400" cy="91586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5154937"/>
            <a:ext cx="152400" cy="91586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5154937"/>
            <a:ext cx="152400" cy="91586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5154937"/>
            <a:ext cx="152400" cy="91586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5154937"/>
            <a:ext cx="152400" cy="91586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2794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47417" y="4440268"/>
            <a:ext cx="1143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47417" y="4085036"/>
            <a:ext cx="1143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47417" y="3729805"/>
            <a:ext cx="1143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47417" y="3374573"/>
            <a:ext cx="1143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47417" y="3019342"/>
            <a:ext cx="1143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47417" y="2664110"/>
            <a:ext cx="1143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47417" y="2308879"/>
            <a:ext cx="1143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47417" y="1953647"/>
            <a:ext cx="1143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47417" y="1598416"/>
            <a:ext cx="1143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47417" y="1243184"/>
            <a:ext cx="1143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47417" y="732741"/>
            <a:ext cx="1143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4738352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2794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70391" y="4440268"/>
            <a:ext cx="1143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70391" y="4085036"/>
            <a:ext cx="1143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70391" y="3729805"/>
            <a:ext cx="1143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70391" y="3374573"/>
            <a:ext cx="1143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70391" y="3019342"/>
            <a:ext cx="1143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70391" y="2664110"/>
            <a:ext cx="1143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70391" y="2308879"/>
            <a:ext cx="1143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70391" y="1953647"/>
            <a:ext cx="1143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70391" y="1598416"/>
            <a:ext cx="1143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70391" y="1243184"/>
            <a:ext cx="1143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70391" y="732741"/>
            <a:ext cx="1143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4738352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05873"/>
            <a:ext cx="0" cy="91586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05873"/>
            <a:ext cx="0" cy="91586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05873"/>
            <a:ext cx="152400" cy="91586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05873"/>
            <a:ext cx="152400" cy="91586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05873"/>
            <a:ext cx="152400" cy="91586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05873"/>
            <a:ext cx="152400" cy="91586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05873"/>
            <a:ext cx="152400" cy="91586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05873"/>
            <a:ext cx="152400" cy="91586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05873"/>
            <a:ext cx="152400" cy="91586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05873"/>
            <a:ext cx="152400" cy="91586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05873"/>
            <a:ext cx="152400" cy="91586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05873"/>
            <a:ext cx="152400" cy="91586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05873"/>
            <a:ext cx="152400" cy="91586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29600" cy="342900"/>
          </a:xfrm>
        </p:spPr>
        <p:txBody>
          <a:bodyPr anchor="b" anchorCtr="0"/>
          <a:lstStyle>
            <a:lvl1pPr marL="0" indent="0">
              <a:buNone/>
              <a:defRPr sz="15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18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36179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40304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44430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2054" y="791766"/>
            <a:ext cx="8229600" cy="3429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83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114292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3796529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5478766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7161003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32054" y="791766"/>
            <a:ext cx="8229600" cy="3429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59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4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25516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20288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17441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430744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2525515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4620289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6715061" y="3086100"/>
            <a:ext cx="194475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30213" y="791766"/>
            <a:ext cx="8229599" cy="3429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74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16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40301" y="4767262"/>
            <a:ext cx="5451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68299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8558" y="4767262"/>
            <a:ext cx="53165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38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4" y="204787"/>
            <a:ext cx="3008313" cy="871538"/>
          </a:xfrm>
        </p:spPr>
        <p:txBody>
          <a:bodyPr anchor="b">
            <a:no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5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500"/>
            </a:lvl3pPr>
            <a:lvl4pPr>
              <a:buClr>
                <a:schemeClr val="accent2"/>
              </a:buClr>
              <a:defRPr sz="15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54" y="1076326"/>
            <a:ext cx="3008313" cy="3518297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50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204789"/>
            <a:ext cx="5111750" cy="438983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5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500"/>
            </a:lvl3pPr>
            <a:lvl4pPr>
              <a:buClr>
                <a:schemeClr val="accent2"/>
              </a:buClr>
              <a:defRPr sz="1500"/>
            </a:lvl4pPr>
            <a:lvl5pPr>
              <a:buClr>
                <a:schemeClr val="accent2"/>
              </a:buCl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5681161" y="1076326"/>
            <a:ext cx="3008313" cy="3518297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71960" y="204787"/>
            <a:ext cx="3008313" cy="871538"/>
          </a:xfrm>
        </p:spPr>
        <p:txBody>
          <a:bodyPr anchor="b">
            <a:no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3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10;p1">
            <a:extLst>
              <a:ext uri="{FF2B5EF4-FFF2-40B4-BE49-F238E27FC236}">
                <a16:creationId xmlns:a16="http://schemas.microsoft.com/office/drawing/2014/main" id="{F5CA7D9F-F313-1581-9084-8C0DC87B5A31}"/>
              </a:ext>
            </a:extLst>
          </p:cNvPr>
          <p:cNvSpPr/>
          <p:nvPr userDrawn="1"/>
        </p:nvSpPr>
        <p:spPr>
          <a:xfrm flipH="1">
            <a:off x="8886272" y="4941252"/>
            <a:ext cx="210301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75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75" b="1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00143" y="972856"/>
            <a:ext cx="8234446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Courier New"/>
              <a:buChar char="o"/>
              <a:defRPr sz="15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7" name="Google Shape;57;p14"/>
          <p:cNvGrpSpPr/>
          <p:nvPr/>
        </p:nvGrpSpPr>
        <p:grpSpPr>
          <a:xfrm>
            <a:off x="-158720" y="-106972"/>
            <a:ext cx="9447495" cy="5353494"/>
            <a:chOff x="-158720" y="-142629"/>
            <a:chExt cx="9447495" cy="7137992"/>
          </a:xfrm>
        </p:grpSpPr>
        <p:grpSp>
          <p:nvGrpSpPr>
            <p:cNvPr id="58" name="Google Shape;58;p14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59" name="Google Shape;59;p14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4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1" name="Google Shape;61;p14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2" name="Google Shape;62;p1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" name="Google Shape;63;p14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" name="Google Shape;64;p14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5" name="Google Shape;65;p1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6" name="Google Shape;66;p14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7" name="Google Shape;67;p14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68" name="Google Shape;68;p14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14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0" name="Google Shape;70;p14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71" name="Google Shape;71;p1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" name="Google Shape;72;p14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3" name="Google Shape;73;p14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74" name="Google Shape;74;p1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" name="Google Shape;75;p14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6" name="Google Shape;76;p14"/>
            <p:cNvGrpSpPr/>
            <p:nvPr/>
          </p:nvGrpSpPr>
          <p:grpSpPr>
            <a:xfrm>
              <a:off x="-158720" y="1143065"/>
              <a:ext cx="122116" cy="5029134"/>
              <a:chOff x="-158720" y="1143066"/>
              <a:chExt cx="122116" cy="5029134"/>
            </a:xfrm>
          </p:grpSpPr>
          <p:cxnSp>
            <p:nvCxnSpPr>
              <p:cNvPr id="77" name="Google Shape;77;p14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8" name="Google Shape;78;p14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79;p14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14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14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14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3" name="Google Shape;83;p14"/>
            <p:cNvGrpSpPr/>
            <p:nvPr/>
          </p:nvGrpSpPr>
          <p:grpSpPr>
            <a:xfrm>
              <a:off x="9166659" y="1143065"/>
              <a:ext cx="122115" cy="5029134"/>
              <a:chOff x="-158720" y="1143066"/>
              <a:chExt cx="122116" cy="5029134"/>
            </a:xfrm>
          </p:grpSpPr>
          <p:cxnSp>
            <p:nvCxnSpPr>
              <p:cNvPr id="84" name="Google Shape;84;p14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" name="Google Shape;85;p14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" name="Google Shape;86;p14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7" name="Google Shape;87;p14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14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9" name="Google Shape;89;p14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90" name="Google Shape;90;p14" descr="RGB_White-Seal_White-Mark_SC_Horizonta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72200" y="4767701"/>
            <a:ext cx="1714500" cy="28779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1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Google Shape;10;p1">
            <a:extLst>
              <a:ext uri="{FF2B5EF4-FFF2-40B4-BE49-F238E27FC236}">
                <a16:creationId xmlns:a16="http://schemas.microsoft.com/office/drawing/2014/main" id="{EC07E468-5086-5A9A-951C-AEBE9525F9B9}"/>
              </a:ext>
            </a:extLst>
          </p:cNvPr>
          <p:cNvSpPr/>
          <p:nvPr userDrawn="1"/>
        </p:nvSpPr>
        <p:spPr>
          <a:xfrm flipH="1">
            <a:off x="8886272" y="4941252"/>
            <a:ext cx="210301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75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75" b="1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1" r:id="rId3"/>
    <p:sldLayoutId id="2147483673" r:id="rId4"/>
    <p:sldLayoutId id="2147483674" r:id="rId5"/>
    <p:sldLayoutId id="2147483676" r:id="rId6"/>
    <p:sldLayoutId id="2147483941" r:id="rId7"/>
    <p:sldLayoutId id="214748394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146125" y="174766"/>
            <a:ext cx="87408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146125" y="1087105"/>
            <a:ext cx="8740800" cy="3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/>
          <p:nvPr/>
        </p:nvSpPr>
        <p:spPr>
          <a:xfrm flipH="1">
            <a:off x="8886272" y="4941252"/>
            <a:ext cx="210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6073438" y="4929885"/>
            <a:ext cx="2895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5109211"/>
            <a:ext cx="9144000" cy="34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391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44">
          <p15:clr>
            <a:srgbClr val="F26B43"/>
          </p15:clr>
        </p15:guide>
        <p15:guide id="4" pos="5598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684">
          <p15:clr>
            <a:srgbClr val="F26B43"/>
          </p15:clr>
        </p15:guide>
        <p15:guide id="7" orient="horz" pos="5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417" y="1200153"/>
            <a:ext cx="823444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4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79810A8D-5090-AF5C-D52B-2E16C04831E9}"/>
              </a:ext>
            </a:extLst>
          </p:cNvPr>
          <p:cNvSpPr/>
          <p:nvPr userDrawn="1"/>
        </p:nvSpPr>
        <p:spPr>
          <a:xfrm flipH="1">
            <a:off x="8886272" y="4941252"/>
            <a:ext cx="210301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75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75" b="1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15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838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847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4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6" name="Picture 55" descr="LBL_logo_notext_rev_transparen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4768019"/>
            <a:ext cx="518160" cy="274320"/>
          </a:xfrm>
          <a:prstGeom prst="rect">
            <a:avLst/>
          </a:prstGeom>
        </p:spPr>
      </p:pic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7521817E-D2E7-BCA9-130E-EB6E7FF47E35}"/>
              </a:ext>
            </a:extLst>
          </p:cNvPr>
          <p:cNvSpPr/>
          <p:nvPr userDrawn="1"/>
        </p:nvSpPr>
        <p:spPr>
          <a:xfrm flipH="1">
            <a:off x="8886272" y="4941252"/>
            <a:ext cx="210301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75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75" b="1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58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42" r:id="rId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54" y="340504"/>
            <a:ext cx="8229600" cy="8596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4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51325" y="-105873"/>
            <a:ext cx="9439923" cy="5352395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40301" y="4767262"/>
            <a:ext cx="5451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54" y="4767263"/>
            <a:ext cx="68299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8558" y="4767262"/>
            <a:ext cx="53165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1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9069" indent="-169069" algn="l" defTabSz="342900" rtl="0" eaLnBrk="1" latinLnBrk="0" hangingPunct="1">
        <a:lnSpc>
          <a:spcPct val="110000"/>
        </a:lnSpc>
        <a:spcBef>
          <a:spcPts val="600"/>
        </a:spcBef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342900" rtl="0" eaLnBrk="1" latinLnBrk="0" hangingPunct="1">
        <a:lnSpc>
          <a:spcPct val="110000"/>
        </a:lnSpc>
        <a:spcBef>
          <a:spcPts val="300"/>
        </a:spcBef>
        <a:buClr>
          <a:schemeClr val="accent2"/>
        </a:buClr>
        <a:buFont typeface="Arial"/>
        <a:buChar char="–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342900" rtl="0" eaLnBrk="1" latinLnBrk="0" hangingPunct="1">
        <a:spcBef>
          <a:spcPts val="300"/>
        </a:spcBef>
        <a:buClr>
          <a:schemeClr val="accent2"/>
        </a:buClr>
        <a:buSzPct val="85000"/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4610" indent="-169069" algn="l" defTabSz="342900" rtl="0" eaLnBrk="1" latinLnBrk="0" hangingPunct="1">
        <a:spcBef>
          <a:spcPts val="300"/>
        </a:spcBef>
        <a:buClr>
          <a:schemeClr val="accent2"/>
        </a:buClr>
        <a:buSzPct val="85000"/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4869" indent="-170260" algn="l" defTabSz="3429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hyperlink" Target="https://doi.org/10.1016/j.cpc.2022.108457" TargetMode="Externa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doi.org/10.1103/PhysRevE.106.04530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emf"/><Relationship Id="rId4" Type="http://schemas.openxmlformats.org/officeDocument/2006/relationships/hyperlink" Target="https://doi.org/10.1103/PhysRevE.106.0453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s://doi.org/10.1103/PhysRevE.106.045306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36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35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hyperlink" Target="https://ecp-warpx.github.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doi.org/10.1063/5.0023776" TargetMode="External"/><Relationship Id="rId5" Type="http://schemas.openxmlformats.org/officeDocument/2006/relationships/hyperlink" Target="https://doi.org/10.1063/5.0102919" TargetMode="Externa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cpc.2022.108457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doi.org/10.1103/PhysRevLett.127.1148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doi.org/10.1088/1367-2630/ac4ef1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github.com/ECP-WarpX/pics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doi.org/10.1103/PhysRevE.104.05531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s://doi.org/10.1103/PhysRevE.104.055311" TargetMode="Externa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doi.org/10.1016/j.cpc.2022.108457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3"/>
          <p:cNvSpPr txBox="1">
            <a:spLocks noGrp="1"/>
          </p:cNvSpPr>
          <p:nvPr>
            <p:ph type="subTitle" idx="1"/>
          </p:nvPr>
        </p:nvSpPr>
        <p:spPr>
          <a:xfrm>
            <a:off x="228600" y="2752331"/>
            <a:ext cx="3991950" cy="2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SzPts val="1620"/>
            </a:pPr>
            <a:r>
              <a:rPr lang="en-US" sz="1350" dirty="0"/>
              <a:t>Joint Session Working Groups 1+2</a:t>
            </a:r>
            <a:br>
              <a:rPr lang="en-US" sz="1350" dirty="0"/>
            </a:br>
            <a:endParaRPr lang="en-US" sz="1350" dirty="0"/>
          </a:p>
          <a:p>
            <a:pPr marL="0" indent="0">
              <a:buSzPts val="1620"/>
            </a:pPr>
            <a:r>
              <a:rPr lang="en-US" sz="1350" dirty="0"/>
              <a:t>Advanced Accelerator Concepts Workshop (AAC22)</a:t>
            </a:r>
            <a:endParaRPr sz="1350" dirty="0"/>
          </a:p>
          <a:p>
            <a:pPr marL="0" indent="0">
              <a:buSzPts val="1620"/>
            </a:pPr>
            <a:r>
              <a:rPr lang="en-US" sz="1125" i="1" dirty="0"/>
              <a:t>Long Island, NY, USA</a:t>
            </a:r>
            <a:br>
              <a:rPr lang="en-US" sz="1350" dirty="0"/>
            </a:br>
            <a:r>
              <a:rPr lang="en-US" sz="1350" dirty="0"/>
              <a:t>November 6-11, 2022</a:t>
            </a:r>
            <a:endParaRPr dirty="0"/>
          </a:p>
        </p:txBody>
      </p:sp>
      <p:sp>
        <p:nvSpPr>
          <p:cNvPr id="683" name="Google Shape;683;p93"/>
          <p:cNvSpPr/>
          <p:nvPr/>
        </p:nvSpPr>
        <p:spPr>
          <a:xfrm>
            <a:off x="228600" y="303394"/>
            <a:ext cx="8575425" cy="213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Latest advances in the Particle-In-Cell code </a:t>
            </a:r>
            <a:r>
              <a:rPr lang="en-US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WarpX</a:t>
            </a:r>
            <a:r>
              <a:rPr lang="en-US" sz="3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for efficient modeling of plasma accelerators at </a:t>
            </a:r>
            <a:r>
              <a:rPr lang="en-US" sz="36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Exascale</a:t>
            </a:r>
            <a:endParaRPr sz="1275" dirty="0">
              <a:solidFill>
                <a:schemeClr val="lt1"/>
              </a:solidFill>
            </a:endParaRPr>
          </a:p>
        </p:txBody>
      </p:sp>
      <p:sp>
        <p:nvSpPr>
          <p:cNvPr id="684" name="Google Shape;684;p93"/>
          <p:cNvSpPr txBox="1"/>
          <p:nvPr/>
        </p:nvSpPr>
        <p:spPr>
          <a:xfrm>
            <a:off x="3537227" y="2520000"/>
            <a:ext cx="5266800" cy="160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Jean-Luc </a:t>
            </a:r>
            <a:r>
              <a:rPr lang="en-US" sz="15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Vay</a:t>
            </a:r>
            <a:endParaRPr sz="1050" dirty="0"/>
          </a:p>
          <a:p>
            <a:pPr algn="r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ts val="1800"/>
            </a:pPr>
            <a: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Lawrence Berkeley National Laboratory</a:t>
            </a:r>
            <a:endParaRPr sz="1050" dirty="0"/>
          </a:p>
          <a:p>
            <a:pPr algn="r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ts val="1800"/>
            </a:pPr>
            <a: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 behalf of the </a:t>
            </a:r>
            <a:r>
              <a:rPr lang="en-US" sz="1500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WarpX</a:t>
            </a:r>
            <a: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team</a:t>
            </a:r>
            <a:b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5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LBNL, LLNL, SLAC, CEA, DESY, Modern Electron, CERN</a:t>
            </a:r>
            <a:endParaRPr sz="1050" dirty="0"/>
          </a:p>
        </p:txBody>
      </p:sp>
      <p:pic>
        <p:nvPicPr>
          <p:cNvPr id="685" name="Google Shape;685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621" y="4281159"/>
            <a:ext cx="924182" cy="69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2892" y="4281157"/>
            <a:ext cx="1425950" cy="6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Hybrid nodal-staggered PIC loop provides significant speedup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24;p6">
            <a:extLst>
              <a:ext uri="{FF2B5EF4-FFF2-40B4-BE49-F238E27FC236}">
                <a16:creationId xmlns:a16="http://schemas.microsoft.com/office/drawing/2014/main" id="{AD894E29-A0E6-2498-F3A3-64BD82EBD22B}"/>
              </a:ext>
            </a:extLst>
          </p:cNvPr>
          <p:cNvSpPr txBox="1"/>
          <p:nvPr/>
        </p:nvSpPr>
        <p:spPr>
          <a:xfrm>
            <a:off x="3125342" y="4548831"/>
            <a:ext cx="4710441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*E. </a:t>
            </a:r>
            <a:r>
              <a:rPr lang="en-US" sz="1200" dirty="0" err="1">
                <a:solidFill>
                  <a:schemeClr val="dk1"/>
                </a:solidFill>
              </a:rPr>
              <a:t>Zoni</a:t>
            </a:r>
            <a:r>
              <a:rPr lang="en-US" sz="1200" dirty="0">
                <a:solidFill>
                  <a:schemeClr val="dk1"/>
                </a:solidFill>
              </a:rPr>
              <a:t>, et al., </a:t>
            </a:r>
            <a:r>
              <a:rPr lang="en-US" sz="1200" i="1" dirty="0" err="1">
                <a:solidFill>
                  <a:schemeClr val="dk1"/>
                </a:solidFill>
              </a:rPr>
              <a:t>Comput</a:t>
            </a:r>
            <a:r>
              <a:rPr lang="en-US" sz="1200" i="1" dirty="0">
                <a:solidFill>
                  <a:schemeClr val="dk1"/>
                </a:solidFill>
              </a:rPr>
              <a:t>. Phys. Comm.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b="1" dirty="0">
                <a:solidFill>
                  <a:schemeClr val="dk1"/>
                </a:solidFill>
              </a:rPr>
              <a:t>279,</a:t>
            </a:r>
            <a:r>
              <a:rPr lang="en-US" sz="1200" dirty="0">
                <a:solidFill>
                  <a:schemeClr val="dk1"/>
                </a:solidFill>
              </a:rPr>
              <a:t> 108457 (2022) </a:t>
            </a:r>
            <a:r>
              <a:rPr lang="en-US" sz="1200" dirty="0">
                <a:solidFill>
                  <a:schemeClr val="dk1"/>
                </a:solidFill>
                <a:hlinkClick r:id="rId4"/>
              </a:rPr>
              <a:t>doi.org/10.1016/j.cpc.2022.108457</a:t>
            </a:r>
            <a:endParaRPr sz="1200" u="sng" dirty="0">
              <a:solidFill>
                <a:schemeClr val="dk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CD85D0-F24E-388D-C44D-23426BD32084}"/>
              </a:ext>
            </a:extLst>
          </p:cNvPr>
          <p:cNvGrpSpPr/>
          <p:nvPr/>
        </p:nvGrpSpPr>
        <p:grpSpPr>
          <a:xfrm>
            <a:off x="109135" y="1249142"/>
            <a:ext cx="1714500" cy="2060188"/>
            <a:chOff x="248667" y="935933"/>
            <a:chExt cx="1714500" cy="2060188"/>
          </a:xfrm>
        </p:grpSpPr>
        <p:pic>
          <p:nvPicPr>
            <p:cNvPr id="10" name="Google Shape;332;p6">
              <a:extLst>
                <a:ext uri="{FF2B5EF4-FFF2-40B4-BE49-F238E27FC236}">
                  <a16:creationId xmlns:a16="http://schemas.microsoft.com/office/drawing/2014/main" id="{3D5D8475-5966-259C-ADFE-7F439EF317B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8667" y="962277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33;p6">
              <a:extLst>
                <a:ext uri="{FF2B5EF4-FFF2-40B4-BE49-F238E27FC236}">
                  <a16:creationId xmlns:a16="http://schemas.microsoft.com/office/drawing/2014/main" id="{98538B34-1554-4E0B-9664-7BE5C3B5950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8667" y="1967421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oogle Shape;337;p6">
              <a:extLst>
                <a:ext uri="{FF2B5EF4-FFF2-40B4-BE49-F238E27FC236}">
                  <a16:creationId xmlns:a16="http://schemas.microsoft.com/office/drawing/2014/main" id="{7A546902-3392-207D-0B7F-7C5A35E7DE5B}"/>
                </a:ext>
              </a:extLst>
            </p:cNvPr>
            <p:cNvGrpSpPr/>
            <p:nvPr/>
          </p:nvGrpSpPr>
          <p:grpSpPr>
            <a:xfrm>
              <a:off x="1317145" y="1172777"/>
              <a:ext cx="441675" cy="555137"/>
              <a:chOff x="8347784" y="3545632"/>
              <a:chExt cx="1092434" cy="1293845"/>
            </a:xfrm>
          </p:grpSpPr>
          <p:sp>
            <p:nvSpPr>
              <p:cNvPr id="31" name="Google Shape;338;p6">
                <a:extLst>
                  <a:ext uri="{FF2B5EF4-FFF2-40B4-BE49-F238E27FC236}">
                    <a16:creationId xmlns:a16="http://schemas.microsoft.com/office/drawing/2014/main" id="{762AC975-61C2-207F-52E7-4A4E6DDD143D}"/>
                  </a:ext>
                </a:extLst>
              </p:cNvPr>
              <p:cNvSpPr/>
              <p:nvPr/>
            </p:nvSpPr>
            <p:spPr>
              <a:xfrm>
                <a:off x="8347784" y="3545632"/>
                <a:ext cx="385666" cy="1293845"/>
              </a:xfrm>
              <a:prstGeom prst="ellipse">
                <a:avLst/>
              </a:prstGeom>
              <a:noFill/>
              <a:ln w="19050" cap="flat" cmpd="sng">
                <a:solidFill>
                  <a:srgbClr val="63883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56" tIns="137156" rIns="137156" bIns="137156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endParaRPr sz="135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32" name="Google Shape;339;p6">
                <a:extLst>
                  <a:ext uri="{FF2B5EF4-FFF2-40B4-BE49-F238E27FC236}">
                    <a16:creationId xmlns:a16="http://schemas.microsoft.com/office/drawing/2014/main" id="{8567FF26-338E-C2F6-E9ED-33821087D018}"/>
                  </a:ext>
                </a:extLst>
              </p:cNvPr>
              <p:cNvCxnSpPr/>
              <p:nvPr/>
            </p:nvCxnSpPr>
            <p:spPr>
              <a:xfrm>
                <a:off x="8745895" y="4192556"/>
                <a:ext cx="483274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3883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3" name="Google Shape;340;p6">
                <a:extLst>
                  <a:ext uri="{FF2B5EF4-FFF2-40B4-BE49-F238E27FC236}">
                    <a16:creationId xmlns:a16="http://schemas.microsoft.com/office/drawing/2014/main" id="{38E34068-06D2-C87C-1BFC-EF56E6F21EB2}"/>
                  </a:ext>
                </a:extLst>
              </p:cNvPr>
              <p:cNvSpPr txBox="1"/>
              <p:nvPr/>
            </p:nvSpPr>
            <p:spPr>
              <a:xfrm>
                <a:off x="8583216" y="3829620"/>
                <a:ext cx="857002" cy="4034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50" dirty="0">
                    <a:solidFill>
                      <a:srgbClr val="638830"/>
                    </a:solidFill>
                  </a:rPr>
                  <a:t>laser</a:t>
                </a:r>
                <a:endParaRPr sz="1050" dirty="0"/>
              </a:p>
            </p:txBody>
          </p:sp>
        </p:grpSp>
        <p:sp>
          <p:nvSpPr>
            <p:cNvPr id="25" name="Google Shape;341;p6">
              <a:extLst>
                <a:ext uri="{FF2B5EF4-FFF2-40B4-BE49-F238E27FC236}">
                  <a16:creationId xmlns:a16="http://schemas.microsoft.com/office/drawing/2014/main" id="{57F97580-B1C5-18B2-2219-913C00EA0682}"/>
                </a:ext>
              </a:extLst>
            </p:cNvPr>
            <p:cNvSpPr txBox="1"/>
            <p:nvPr/>
          </p:nvSpPr>
          <p:spPr>
            <a:xfrm>
              <a:off x="600292" y="935933"/>
              <a:ext cx="102084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 dirty="0">
                  <a:solidFill>
                    <a:schemeClr val="dk1"/>
                  </a:solidFill>
                </a:rPr>
                <a:t>Nodal: stable</a:t>
              </a:r>
              <a:endParaRPr sz="1050" dirty="0"/>
            </a:p>
          </p:txBody>
        </p:sp>
        <p:sp>
          <p:nvSpPr>
            <p:cNvPr id="26" name="Google Shape;342;p6">
              <a:extLst>
                <a:ext uri="{FF2B5EF4-FFF2-40B4-BE49-F238E27FC236}">
                  <a16:creationId xmlns:a16="http://schemas.microsoft.com/office/drawing/2014/main" id="{8CE1911E-24E9-54CC-FA41-1AB24CA2EFB3}"/>
                </a:ext>
              </a:extLst>
            </p:cNvPr>
            <p:cNvSpPr txBox="1"/>
            <p:nvPr/>
          </p:nvSpPr>
          <p:spPr>
            <a:xfrm>
              <a:off x="578479" y="1971613"/>
              <a:ext cx="111071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>
                  <a:solidFill>
                    <a:schemeClr val="dk1"/>
                  </a:solidFill>
                </a:rPr>
                <a:t>Staggered: unstable</a:t>
              </a:r>
              <a:endParaRPr sz="10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AC8ECF-BE09-B5C1-5435-D88954A555A2}"/>
              </a:ext>
            </a:extLst>
          </p:cNvPr>
          <p:cNvGrpSpPr/>
          <p:nvPr/>
        </p:nvGrpSpPr>
        <p:grpSpPr>
          <a:xfrm>
            <a:off x="1828870" y="1268336"/>
            <a:ext cx="3434235" cy="2040994"/>
            <a:chOff x="1968402" y="955127"/>
            <a:chExt cx="3434235" cy="2040994"/>
          </a:xfrm>
        </p:grpSpPr>
        <p:pic>
          <p:nvPicPr>
            <p:cNvPr id="9" name="Google Shape;331;p6">
              <a:extLst>
                <a:ext uri="{FF2B5EF4-FFF2-40B4-BE49-F238E27FC236}">
                  <a16:creationId xmlns:a16="http://schemas.microsoft.com/office/drawing/2014/main" id="{FD95EBAB-DC7A-FF4F-9CC4-78507FA01E2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68402" y="962277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34;p6">
              <a:extLst>
                <a:ext uri="{FF2B5EF4-FFF2-40B4-BE49-F238E27FC236}">
                  <a16:creationId xmlns:a16="http://schemas.microsoft.com/office/drawing/2014/main" id="{535A0E1B-403A-56F9-B280-32997C5BECE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88137" y="1967421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35;p6">
              <a:extLst>
                <a:ext uri="{FF2B5EF4-FFF2-40B4-BE49-F238E27FC236}">
                  <a16:creationId xmlns:a16="http://schemas.microsoft.com/office/drawing/2014/main" id="{9717555B-DB19-322A-0772-007724776C1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88137" y="962277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36;p6">
              <a:extLst>
                <a:ext uri="{FF2B5EF4-FFF2-40B4-BE49-F238E27FC236}">
                  <a16:creationId xmlns:a16="http://schemas.microsoft.com/office/drawing/2014/main" id="{18F90144-C149-D519-5D1D-409100A6853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68402" y="1967421"/>
              <a:ext cx="1714500" cy="102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343;p6">
              <a:extLst>
                <a:ext uri="{FF2B5EF4-FFF2-40B4-BE49-F238E27FC236}">
                  <a16:creationId xmlns:a16="http://schemas.microsoft.com/office/drawing/2014/main" id="{2ADFC833-2D06-0DD0-63FE-2679C95FE455}"/>
                </a:ext>
              </a:extLst>
            </p:cNvPr>
            <p:cNvSpPr txBox="1"/>
            <p:nvPr/>
          </p:nvSpPr>
          <p:spPr>
            <a:xfrm>
              <a:off x="2306067" y="966470"/>
              <a:ext cx="102084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>
                  <a:solidFill>
                    <a:schemeClr val="dk1"/>
                  </a:solidFill>
                </a:rPr>
                <a:t>Hybrid: order 2</a:t>
              </a:r>
              <a:endParaRPr sz="1050"/>
            </a:p>
          </p:txBody>
        </p:sp>
        <p:sp>
          <p:nvSpPr>
            <p:cNvPr id="28" name="Google Shape;344;p6">
              <a:extLst>
                <a:ext uri="{FF2B5EF4-FFF2-40B4-BE49-F238E27FC236}">
                  <a16:creationId xmlns:a16="http://schemas.microsoft.com/office/drawing/2014/main" id="{97E2A94A-80A7-66E8-FDCD-5CF7B56C4C52}"/>
                </a:ext>
              </a:extLst>
            </p:cNvPr>
            <p:cNvSpPr txBox="1"/>
            <p:nvPr/>
          </p:nvSpPr>
          <p:spPr>
            <a:xfrm>
              <a:off x="2310430" y="1996915"/>
              <a:ext cx="102084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>
                  <a:solidFill>
                    <a:schemeClr val="dk1"/>
                  </a:solidFill>
                </a:rPr>
                <a:t>Hybrid: order 4</a:t>
              </a:r>
              <a:endParaRPr sz="1050"/>
            </a:p>
          </p:txBody>
        </p:sp>
        <p:sp>
          <p:nvSpPr>
            <p:cNvPr id="29" name="Google Shape;345;p6">
              <a:extLst>
                <a:ext uri="{FF2B5EF4-FFF2-40B4-BE49-F238E27FC236}">
                  <a16:creationId xmlns:a16="http://schemas.microsoft.com/office/drawing/2014/main" id="{B40E715D-E3BD-C957-A6B5-2852B8EFB998}"/>
                </a:ext>
              </a:extLst>
            </p:cNvPr>
            <p:cNvSpPr txBox="1"/>
            <p:nvPr/>
          </p:nvSpPr>
          <p:spPr>
            <a:xfrm>
              <a:off x="4038017" y="955127"/>
              <a:ext cx="102084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>
                  <a:solidFill>
                    <a:schemeClr val="dk1"/>
                  </a:solidFill>
                </a:rPr>
                <a:t>Hybrid: order 6</a:t>
              </a:r>
              <a:endParaRPr sz="1050"/>
            </a:p>
          </p:txBody>
        </p:sp>
        <p:sp>
          <p:nvSpPr>
            <p:cNvPr id="30" name="Google Shape;346;p6">
              <a:extLst>
                <a:ext uri="{FF2B5EF4-FFF2-40B4-BE49-F238E27FC236}">
                  <a16:creationId xmlns:a16="http://schemas.microsoft.com/office/drawing/2014/main" id="{D2B0E686-9A57-0371-0058-A7F3ED3EF3E1}"/>
                </a:ext>
              </a:extLst>
            </p:cNvPr>
            <p:cNvSpPr txBox="1"/>
            <p:nvPr/>
          </p:nvSpPr>
          <p:spPr>
            <a:xfrm>
              <a:off x="4043253" y="1955034"/>
              <a:ext cx="1020848" cy="183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25">
                  <a:solidFill>
                    <a:schemeClr val="dk1"/>
                  </a:solidFill>
                </a:rPr>
                <a:t>Hybrid: order 8</a:t>
              </a:r>
              <a:endParaRPr sz="10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566EA3-A362-8324-702D-D4A2F714485A}"/>
              </a:ext>
            </a:extLst>
          </p:cNvPr>
          <p:cNvGrpSpPr/>
          <p:nvPr/>
        </p:nvGrpSpPr>
        <p:grpSpPr>
          <a:xfrm>
            <a:off x="549249" y="3700664"/>
            <a:ext cx="3966799" cy="507230"/>
            <a:chOff x="830098" y="3627334"/>
            <a:chExt cx="3966799" cy="507230"/>
          </a:xfrm>
        </p:grpSpPr>
        <p:pic>
          <p:nvPicPr>
            <p:cNvPr id="34" name="Google Shape;347;p6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ABEAB84F-9721-5CD4-8257-41C680E22E3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30098" y="3627334"/>
              <a:ext cx="3966799" cy="507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48;p6">
              <a:extLst>
                <a:ext uri="{FF2B5EF4-FFF2-40B4-BE49-F238E27FC236}">
                  <a16:creationId xmlns:a16="http://schemas.microsoft.com/office/drawing/2014/main" id="{72637C10-1258-8AD4-6388-58E14CE20109}"/>
                </a:ext>
              </a:extLst>
            </p:cNvPr>
            <p:cNvSpPr/>
            <p:nvPr/>
          </p:nvSpPr>
          <p:spPr>
            <a:xfrm>
              <a:off x="1657246" y="3685979"/>
              <a:ext cx="408339" cy="424045"/>
            </a:xfrm>
            <a:prstGeom prst="rect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6" tIns="137156" rIns="137156" bIns="137156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1350">
                <a:solidFill>
                  <a:schemeClr val="dk1"/>
                </a:solidFill>
              </a:endParaRPr>
            </a:p>
          </p:txBody>
        </p:sp>
        <p:sp>
          <p:nvSpPr>
            <p:cNvPr id="36" name="Google Shape;349;p6">
              <a:extLst>
                <a:ext uri="{FF2B5EF4-FFF2-40B4-BE49-F238E27FC236}">
                  <a16:creationId xmlns:a16="http://schemas.microsoft.com/office/drawing/2014/main" id="{39A923BB-66DC-A4F9-3460-161978FF9209}"/>
                </a:ext>
              </a:extLst>
            </p:cNvPr>
            <p:cNvSpPr/>
            <p:nvPr/>
          </p:nvSpPr>
          <p:spPr>
            <a:xfrm>
              <a:off x="4315812" y="3653696"/>
              <a:ext cx="408339" cy="424045"/>
            </a:xfrm>
            <a:prstGeom prst="rect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6" tIns="137156" rIns="137156" bIns="137156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1350">
                <a:solidFill>
                  <a:schemeClr val="dk1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E03F295-1777-0A9E-548A-3268E28E708B}"/>
              </a:ext>
            </a:extLst>
          </p:cNvPr>
          <p:cNvSpPr txBox="1"/>
          <p:nvPr/>
        </p:nvSpPr>
        <p:spPr>
          <a:xfrm>
            <a:off x="428841" y="778687"/>
            <a:ext cx="4910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~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✕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2 speedup simulations of laser-plasma accelerator</a:t>
            </a:r>
          </a:p>
        </p:txBody>
      </p:sp>
      <p:sp>
        <p:nvSpPr>
          <p:cNvPr id="41" name="Google Shape;341;p6">
            <a:extLst>
              <a:ext uri="{FF2B5EF4-FFF2-40B4-BE49-F238E27FC236}">
                <a16:creationId xmlns:a16="http://schemas.microsoft.com/office/drawing/2014/main" id="{74798D28-6A76-A3EC-97F9-0450785A5F10}"/>
              </a:ext>
            </a:extLst>
          </p:cNvPr>
          <p:cNvSpPr txBox="1"/>
          <p:nvPr/>
        </p:nvSpPr>
        <p:spPr>
          <a:xfrm>
            <a:off x="317336" y="1919277"/>
            <a:ext cx="1020848" cy="18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25" dirty="0">
                <a:solidFill>
                  <a:schemeClr val="dk1"/>
                </a:solidFill>
              </a:rPr>
              <a:t>More guard cells</a:t>
            </a:r>
            <a:endParaRPr sz="1050" dirty="0"/>
          </a:p>
        </p:txBody>
      </p:sp>
      <p:sp>
        <p:nvSpPr>
          <p:cNvPr id="42" name="Google Shape;341;p6">
            <a:extLst>
              <a:ext uri="{FF2B5EF4-FFF2-40B4-BE49-F238E27FC236}">
                <a16:creationId xmlns:a16="http://schemas.microsoft.com/office/drawing/2014/main" id="{4289F570-BDF8-06E8-567A-9F5B1D838CE9}"/>
              </a:ext>
            </a:extLst>
          </p:cNvPr>
          <p:cNvSpPr txBox="1"/>
          <p:nvPr/>
        </p:nvSpPr>
        <p:spPr>
          <a:xfrm>
            <a:off x="508566" y="2903830"/>
            <a:ext cx="915637" cy="18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25" dirty="0">
                <a:solidFill>
                  <a:schemeClr val="dk1"/>
                </a:solidFill>
              </a:rPr>
              <a:t>Less guard cells</a:t>
            </a:r>
            <a:endParaRPr sz="105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D38E01-6714-0E69-14E5-493083C710DA}"/>
              </a:ext>
            </a:extLst>
          </p:cNvPr>
          <p:cNvCxnSpPr/>
          <p:nvPr/>
        </p:nvCxnSpPr>
        <p:spPr>
          <a:xfrm>
            <a:off x="5428211" y="947964"/>
            <a:ext cx="0" cy="3382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DB731A-299F-A763-89F1-DE1F88C97105}"/>
              </a:ext>
            </a:extLst>
          </p:cNvPr>
          <p:cNvGrpSpPr/>
          <p:nvPr/>
        </p:nvGrpSpPr>
        <p:grpSpPr>
          <a:xfrm>
            <a:off x="5480563" y="778687"/>
            <a:ext cx="3541060" cy="3448950"/>
            <a:chOff x="5480563" y="778687"/>
            <a:chExt cx="3541060" cy="344895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EDB1EF-8ACF-C0F1-2D2F-E7C6EA63639C}"/>
                </a:ext>
              </a:extLst>
            </p:cNvPr>
            <p:cNvSpPr txBox="1"/>
            <p:nvPr/>
          </p:nvSpPr>
          <p:spPr>
            <a:xfrm>
              <a:off x="5630436" y="778687"/>
              <a:ext cx="3313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~</a:t>
              </a:r>
              <a:r>
                <a:rPr lang="en-US" dirty="0">
                  <a:solidFill>
                    <a:schemeClr val="tx2"/>
                  </a:solidFill>
                  <a:latin typeface="+mj-lt"/>
                </a:rPr>
                <a:t>✕</a:t>
              </a: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10 speedup simulations of high-field physics with QED effects*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6FF2037-C93E-B775-1C3F-AFDC2D9A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80563" y="1432623"/>
              <a:ext cx="3541060" cy="1377079"/>
            </a:xfrm>
            <a:prstGeom prst="rect">
              <a:avLst/>
            </a:prstGeom>
          </p:spPr>
        </p:pic>
        <p:pic>
          <p:nvPicPr>
            <p:cNvPr id="48" name="Picture 4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3E2C632C-6013-F380-E9E4-1F9CE30CD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81" y="2955864"/>
              <a:ext cx="2109129" cy="1271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2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New algorithm to handle particles crossing Perfectly Matched Layers*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B3F75509-1F53-0133-6F35-E9FAE22EE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06" y="688813"/>
            <a:ext cx="3003135" cy="446895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A2C77A9-1355-3A29-EF1A-68747BB93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81" y="1784475"/>
            <a:ext cx="3710151" cy="1086195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BDE05C2-6E11-E947-70B8-BC3C25B2F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199" y="2870670"/>
            <a:ext cx="2658679" cy="739135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71680F6B-09EE-05F5-0580-EB9FAAA0FBCC}"/>
              </a:ext>
            </a:extLst>
          </p:cNvPr>
          <p:cNvSpPr/>
          <p:nvPr/>
        </p:nvSpPr>
        <p:spPr>
          <a:xfrm>
            <a:off x="1099635" y="1718999"/>
            <a:ext cx="3003768" cy="1126718"/>
          </a:xfrm>
          <a:prstGeom prst="parallelogram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16EDA99-CC2B-0A91-DD38-BD61FE9FF02A}"/>
              </a:ext>
            </a:extLst>
          </p:cNvPr>
          <p:cNvSpPr/>
          <p:nvPr/>
        </p:nvSpPr>
        <p:spPr>
          <a:xfrm>
            <a:off x="3845900" y="1728186"/>
            <a:ext cx="1290146" cy="1126718"/>
          </a:xfrm>
          <a:prstGeom prst="parallelogram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B50AC4B2-2B8E-3CC4-7F7A-BEB6ABBC1642}"/>
              </a:ext>
            </a:extLst>
          </p:cNvPr>
          <p:cNvSpPr/>
          <p:nvPr/>
        </p:nvSpPr>
        <p:spPr>
          <a:xfrm>
            <a:off x="2174851" y="2923008"/>
            <a:ext cx="2741363" cy="545446"/>
          </a:xfrm>
          <a:prstGeom prst="parallelogram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6F1FC-7957-5AD2-005A-6D4FE84AEFC1}"/>
              </a:ext>
            </a:extLst>
          </p:cNvPr>
          <p:cNvSpPr txBox="1"/>
          <p:nvPr/>
        </p:nvSpPr>
        <p:spPr>
          <a:xfrm>
            <a:off x="1337612" y="870122"/>
            <a:ext cx="41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Standard Perfectly Matched Layer (PML)</a:t>
            </a:r>
          </a:p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New terms for particles crossing PML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ECB0DC-7CB4-4086-55AC-2E34AA409908}"/>
              </a:ext>
            </a:extLst>
          </p:cNvPr>
          <p:cNvCxnSpPr>
            <a:cxnSpLocks/>
          </p:cNvCxnSpPr>
          <p:nvPr/>
        </p:nvCxnSpPr>
        <p:spPr>
          <a:xfrm>
            <a:off x="733098" y="1059290"/>
            <a:ext cx="465083" cy="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FAAF2B-21CE-22E4-1D67-5E8A84364C81}"/>
              </a:ext>
            </a:extLst>
          </p:cNvPr>
          <p:cNvCxnSpPr>
            <a:cxnSpLocks/>
          </p:cNvCxnSpPr>
          <p:nvPr/>
        </p:nvCxnSpPr>
        <p:spPr>
          <a:xfrm>
            <a:off x="733098" y="1337814"/>
            <a:ext cx="465083" cy="0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324;p6">
            <a:extLst>
              <a:ext uri="{FF2B5EF4-FFF2-40B4-BE49-F238E27FC236}">
                <a16:creationId xmlns:a16="http://schemas.microsoft.com/office/drawing/2014/main" id="{9780AA3E-9EF0-ED8D-0A7B-8F13A3A83628}"/>
              </a:ext>
            </a:extLst>
          </p:cNvPr>
          <p:cNvSpPr txBox="1"/>
          <p:nvPr/>
        </p:nvSpPr>
        <p:spPr>
          <a:xfrm>
            <a:off x="1870612" y="4638962"/>
            <a:ext cx="3950575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*R. </a:t>
            </a:r>
            <a:r>
              <a:rPr lang="en-US" sz="1200" dirty="0" err="1">
                <a:solidFill>
                  <a:schemeClr val="dk1"/>
                </a:solidFill>
              </a:rPr>
              <a:t>Lehe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et al.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Phys. Rev. E </a:t>
            </a:r>
            <a:r>
              <a:rPr lang="en-US" sz="1200" b="1" dirty="0">
                <a:solidFill>
                  <a:schemeClr val="dk1"/>
                </a:solidFill>
              </a:rPr>
              <a:t>106</a:t>
            </a:r>
            <a:r>
              <a:rPr lang="en-US" sz="1200" dirty="0">
                <a:solidFill>
                  <a:schemeClr val="dk1"/>
                </a:solidFill>
              </a:rPr>
              <a:t>, 045306 (2022) </a:t>
            </a:r>
            <a:r>
              <a:rPr lang="en-US" sz="1200" dirty="0">
                <a:solidFill>
                  <a:schemeClr val="dk1"/>
                </a:solidFill>
                <a:hlinkClick r:id="rId7"/>
              </a:rPr>
              <a:t>doi.org/10.1103/PhysRevE.106.045306</a:t>
            </a:r>
            <a:endParaRPr sz="1200" u="sng" dirty="0">
              <a:solidFill>
                <a:schemeClr val="dk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4334-96C7-AD0A-D035-5B00D471A531}"/>
              </a:ext>
            </a:extLst>
          </p:cNvPr>
          <p:cNvSpPr txBox="1"/>
          <p:nvPr/>
        </p:nvSpPr>
        <p:spPr>
          <a:xfrm>
            <a:off x="160673" y="3761044"/>
            <a:ext cx="542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  <a:latin typeface="+mn-lt"/>
              </a:rPr>
              <a:t>Additional terms are exact solution for absorbing layer for particles crossing PMLs at normal incidence.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4F6D690-104A-52E6-881C-9E00677CBBDB}"/>
              </a:ext>
            </a:extLst>
          </p:cNvPr>
          <p:cNvSpPr/>
          <p:nvPr/>
        </p:nvSpPr>
        <p:spPr>
          <a:xfrm>
            <a:off x="5617822" y="3892757"/>
            <a:ext cx="291662" cy="3829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CF0142-5C18-128D-40F0-1E85F18CB5B8}"/>
              </a:ext>
            </a:extLst>
          </p:cNvPr>
          <p:cNvSpPr/>
          <p:nvPr/>
        </p:nvSpPr>
        <p:spPr>
          <a:xfrm>
            <a:off x="6455979" y="1251101"/>
            <a:ext cx="135660" cy="12049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C71131-CF3C-EDA6-3000-53AAFA8FBF04}"/>
              </a:ext>
            </a:extLst>
          </p:cNvPr>
          <p:cNvSpPr/>
          <p:nvPr/>
        </p:nvSpPr>
        <p:spPr>
          <a:xfrm>
            <a:off x="7356948" y="1251101"/>
            <a:ext cx="135660" cy="12049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83653F-3FF8-FD73-2CBA-A12699F8BC98}"/>
              </a:ext>
            </a:extLst>
          </p:cNvPr>
          <p:cNvSpPr/>
          <p:nvPr/>
        </p:nvSpPr>
        <p:spPr>
          <a:xfrm>
            <a:off x="8269499" y="1251101"/>
            <a:ext cx="135660" cy="12049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64495-5F55-D3D9-0182-F5F1B20202F4}"/>
              </a:ext>
            </a:extLst>
          </p:cNvPr>
          <p:cNvSpPr txBox="1"/>
          <p:nvPr/>
        </p:nvSpPr>
        <p:spPr>
          <a:xfrm>
            <a:off x="6066975" y="602100"/>
            <a:ext cx="841072" cy="32162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Standard PML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5600D-7E67-9E0A-31BA-0F1C89635A8E}"/>
              </a:ext>
            </a:extLst>
          </p:cNvPr>
          <p:cNvSpPr txBox="1"/>
          <p:nvPr/>
        </p:nvSpPr>
        <p:spPr>
          <a:xfrm>
            <a:off x="6960549" y="602100"/>
            <a:ext cx="841072" cy="32162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PML w/ deposition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4DAC8F-134A-B4C8-747B-11177DA53DA7}"/>
              </a:ext>
            </a:extLst>
          </p:cNvPr>
          <p:cNvSpPr txBox="1"/>
          <p:nvPr/>
        </p:nvSpPr>
        <p:spPr>
          <a:xfrm>
            <a:off x="7882795" y="602100"/>
            <a:ext cx="841072" cy="48244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PML w/ damped deposition</a:t>
            </a:r>
          </a:p>
        </p:txBody>
      </p:sp>
    </p:spTree>
    <p:extLst>
      <p:ext uri="{BB962C8B-B14F-4D97-AF65-F5344CB8AC3E}">
        <p14:creationId xmlns:p14="http://schemas.microsoft.com/office/powerpoint/2010/main" val="866027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b="0" dirty="0">
                <a:solidFill>
                  <a:schemeClr val="bg1"/>
                </a:solidFill>
              </a:rPr>
              <a:t>New algorithm provides efficient absorption of electrons ejected transversally in LPA simulations</a:t>
            </a: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4;p6">
            <a:extLst>
              <a:ext uri="{FF2B5EF4-FFF2-40B4-BE49-F238E27FC236}">
                <a16:creationId xmlns:a16="http://schemas.microsoft.com/office/drawing/2014/main" id="{9780AA3E-9EF0-ED8D-0A7B-8F13A3A83628}"/>
              </a:ext>
            </a:extLst>
          </p:cNvPr>
          <p:cNvSpPr txBox="1"/>
          <p:nvPr/>
        </p:nvSpPr>
        <p:spPr>
          <a:xfrm>
            <a:off x="1886378" y="4774734"/>
            <a:ext cx="6453581" cy="23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*R. </a:t>
            </a:r>
            <a:r>
              <a:rPr lang="en-US" sz="1200" dirty="0" err="1">
                <a:solidFill>
                  <a:schemeClr val="dk1"/>
                </a:solidFill>
              </a:rPr>
              <a:t>Lehe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et al.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Phys. Rev. E </a:t>
            </a:r>
            <a:r>
              <a:rPr lang="en-US" sz="1200" b="1" dirty="0">
                <a:solidFill>
                  <a:schemeClr val="dk1"/>
                </a:solidFill>
              </a:rPr>
              <a:t>106</a:t>
            </a:r>
            <a:r>
              <a:rPr lang="en-US" sz="1200" dirty="0">
                <a:solidFill>
                  <a:schemeClr val="dk1"/>
                </a:solidFill>
              </a:rPr>
              <a:t>, 045306 (2022) </a:t>
            </a:r>
            <a:r>
              <a:rPr lang="en-US" sz="1200" dirty="0">
                <a:solidFill>
                  <a:schemeClr val="dk1"/>
                </a:solidFill>
                <a:hlinkClick r:id="rId4"/>
              </a:rPr>
              <a:t>doi.org/10.1103/PhysRevE.106.045306</a:t>
            </a:r>
            <a:endParaRPr sz="1200" u="sng" dirty="0">
              <a:solidFill>
                <a:schemeClr val="dk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3BF93F-EDC8-6B48-869D-01F8FE103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68228"/>
            <a:ext cx="7772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3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C8584-E374-CEF4-D618-0B223D15F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68228"/>
            <a:ext cx="7772400" cy="4210050"/>
          </a:xfrm>
          <a:prstGeom prst="rect">
            <a:avLst/>
          </a:prstGeom>
        </p:spPr>
      </p:pic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b="0" dirty="0">
                <a:solidFill>
                  <a:schemeClr val="bg1"/>
                </a:solidFill>
              </a:rPr>
              <a:t> Absorption is less perfect when particles are ejected at a lower angle.</a:t>
            </a: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AF5C6-B2F8-0BAB-7911-FF8629BA69F1}"/>
              </a:ext>
            </a:extLst>
          </p:cNvPr>
          <p:cNvSpPr txBox="1"/>
          <p:nvPr/>
        </p:nvSpPr>
        <p:spPr>
          <a:xfrm>
            <a:off x="823919" y="4243897"/>
            <a:ext cx="715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Work is underway to extend algorithms to wider range of angles.</a:t>
            </a:r>
          </a:p>
        </p:txBody>
      </p:sp>
      <p:sp>
        <p:nvSpPr>
          <p:cNvPr id="5" name="Google Shape;324;p6">
            <a:extLst>
              <a:ext uri="{FF2B5EF4-FFF2-40B4-BE49-F238E27FC236}">
                <a16:creationId xmlns:a16="http://schemas.microsoft.com/office/drawing/2014/main" id="{71169E71-2960-7F99-10C2-F522E1EF2EB5}"/>
              </a:ext>
            </a:extLst>
          </p:cNvPr>
          <p:cNvSpPr txBox="1"/>
          <p:nvPr/>
        </p:nvSpPr>
        <p:spPr>
          <a:xfrm>
            <a:off x="1886378" y="4774734"/>
            <a:ext cx="6453581" cy="23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*R. </a:t>
            </a:r>
            <a:r>
              <a:rPr lang="en-US" sz="1200" dirty="0" err="1">
                <a:solidFill>
                  <a:schemeClr val="dk1"/>
                </a:solidFill>
              </a:rPr>
              <a:t>Lehe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et al.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Phys. Rev. E </a:t>
            </a:r>
            <a:r>
              <a:rPr lang="en-US" sz="1200" b="1" dirty="0">
                <a:solidFill>
                  <a:schemeClr val="dk1"/>
                </a:solidFill>
              </a:rPr>
              <a:t>106</a:t>
            </a:r>
            <a:r>
              <a:rPr lang="en-US" sz="1200" dirty="0">
                <a:solidFill>
                  <a:schemeClr val="dk1"/>
                </a:solidFill>
              </a:rPr>
              <a:t>, 045306 (2022) </a:t>
            </a:r>
            <a:r>
              <a:rPr lang="en-US" sz="1200" dirty="0">
                <a:solidFill>
                  <a:schemeClr val="dk1"/>
                </a:solidFill>
                <a:hlinkClick r:id="rId5"/>
              </a:rPr>
              <a:t>doi.org/10.1103/PhysRevE.106.045306</a:t>
            </a:r>
            <a:endParaRPr sz="1200" u="sng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2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MR bring 2x computational cost reduction in modeling ion motion in LPA</a:t>
            </a: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89A13A-64FE-B298-3FD7-249A3E380293}"/>
              </a:ext>
            </a:extLst>
          </p:cNvPr>
          <p:cNvGrpSpPr/>
          <p:nvPr/>
        </p:nvGrpSpPr>
        <p:grpSpPr>
          <a:xfrm>
            <a:off x="7013276" y="2905260"/>
            <a:ext cx="2016499" cy="1734362"/>
            <a:chOff x="9351034" y="3873679"/>
            <a:chExt cx="2688665" cy="231248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B42D7CE-FCC3-F079-04A7-36B6589974BD}"/>
                </a:ext>
              </a:extLst>
            </p:cNvPr>
            <p:cNvSpPr/>
            <p:nvPr/>
          </p:nvSpPr>
          <p:spPr>
            <a:xfrm>
              <a:off x="9351034" y="3873679"/>
              <a:ext cx="2688665" cy="231248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050" kern="120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342900">
                <a:buClrTx/>
              </a:pPr>
              <a:endParaRPr lang="en-US" sz="1050" kern="120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342900">
                <a:buClrTx/>
              </a:pPr>
              <a:endParaRPr lang="en-US" sz="1050" kern="120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342900">
                <a:buClrTx/>
              </a:pPr>
              <a:r>
                <a:rPr lang="en-US" sz="1050" b="1" kern="1200" dirty="0">
                  <a:solidFill>
                    <a:srgbClr val="00303C"/>
                  </a:solidFill>
                  <a:latin typeface="Arial" panose="020B0604020202020204"/>
                </a:rPr>
                <a:t>Without Mesh Refinement</a:t>
              </a:r>
              <a:endParaRPr lang="en-US" sz="1050" b="1" kern="1200" dirty="0">
                <a:solidFill>
                  <a:srgbClr val="00303C"/>
                </a:solidFill>
                <a:latin typeface="Slack-Lato"/>
              </a:endParaRPr>
            </a:p>
            <a:p>
              <a:pPr algn="ctr" defTabSz="342900">
                <a:buClrTx/>
              </a:pPr>
              <a:r>
                <a:rPr lang="en-US" sz="1050" kern="1200" dirty="0">
                  <a:solidFill>
                    <a:srgbClr val="00303C"/>
                  </a:solidFill>
                  <a:latin typeface="Slack-Lato"/>
                </a:rPr>
                <a:t>(#Nodes)*(Time) </a:t>
              </a:r>
            </a:p>
            <a:p>
              <a:pPr algn="ctr" defTabSz="342900">
                <a:buClrTx/>
              </a:pPr>
              <a:r>
                <a:rPr lang="en-US" sz="1050" kern="1200" dirty="0">
                  <a:solidFill>
                    <a:srgbClr val="00303C"/>
                  </a:solidFill>
                  <a:latin typeface="Slack-Lato"/>
                </a:rPr>
                <a:t>= 32*0.195 = </a:t>
              </a:r>
              <a:r>
                <a:rPr lang="en-US" sz="1050" kern="1200" dirty="0">
                  <a:solidFill>
                    <a:srgbClr val="C00000"/>
                  </a:solidFill>
                  <a:latin typeface="Slack-Lato"/>
                </a:rPr>
                <a:t>6.24</a:t>
              </a:r>
              <a:br>
                <a:rPr lang="en-US" sz="1050" kern="1200" dirty="0">
                  <a:solidFill>
                    <a:srgbClr val="00303C"/>
                  </a:solidFill>
                  <a:latin typeface="Arial" panose="020B0604020202020204"/>
                </a:rPr>
              </a:br>
              <a:endParaRPr lang="en-US" sz="1050" kern="1200" dirty="0">
                <a:solidFill>
                  <a:srgbClr val="00303C"/>
                </a:solidFill>
                <a:latin typeface="Arial" panose="020B0604020202020204"/>
              </a:endParaRPr>
            </a:p>
            <a:p>
              <a:pPr algn="ctr" defTabSz="342900">
                <a:buClrTx/>
              </a:pPr>
              <a:r>
                <a:rPr lang="en-US" sz="1050" b="1" kern="1200" dirty="0">
                  <a:solidFill>
                    <a:srgbClr val="00303C"/>
                  </a:solidFill>
                  <a:latin typeface="Arial" panose="020B0604020202020204"/>
                </a:rPr>
                <a:t>With Mesh Refinement</a:t>
              </a:r>
              <a:endParaRPr lang="en-US" sz="1050" b="1" kern="1200" dirty="0">
                <a:solidFill>
                  <a:srgbClr val="00303C"/>
                </a:solidFill>
                <a:latin typeface="Slack-Lato"/>
              </a:endParaRPr>
            </a:p>
            <a:p>
              <a:pPr algn="ctr" defTabSz="342900">
                <a:buClrTx/>
              </a:pPr>
              <a:r>
                <a:rPr lang="en-US" sz="1050" kern="1200" dirty="0">
                  <a:solidFill>
                    <a:srgbClr val="00303C"/>
                  </a:solidFill>
                  <a:latin typeface="Slack-Lato"/>
                </a:rPr>
                <a:t>(#Nodes)*(Time) </a:t>
              </a:r>
            </a:p>
            <a:p>
              <a:pPr algn="ctr" defTabSz="342900">
                <a:buClrTx/>
              </a:pPr>
              <a:r>
                <a:rPr lang="en-US" sz="1050" kern="1200" dirty="0">
                  <a:solidFill>
                    <a:srgbClr val="00303C"/>
                  </a:solidFill>
                  <a:latin typeface="Slack-Lato"/>
                </a:rPr>
                <a:t>= 8*0.365 =  </a:t>
              </a:r>
              <a:r>
                <a:rPr lang="en-US" sz="1050" kern="1200" dirty="0">
                  <a:solidFill>
                    <a:srgbClr val="00B050"/>
                  </a:solidFill>
                  <a:latin typeface="Slack-Lato"/>
                </a:rPr>
                <a:t>2.38</a:t>
              </a:r>
              <a:endParaRPr lang="en-US" sz="1050" kern="1200" dirty="0">
                <a:solidFill>
                  <a:srgbClr val="00B050"/>
                </a:solidFill>
                <a:latin typeface="Arial" panose="020B060402020202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031F80-396F-8427-CE6A-97238A321D2B}"/>
                </a:ext>
              </a:extLst>
            </p:cNvPr>
            <p:cNvSpPr txBox="1"/>
            <p:nvPr/>
          </p:nvSpPr>
          <p:spPr>
            <a:xfrm>
              <a:off x="9438914" y="3873679"/>
              <a:ext cx="25129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200" b="1" kern="1200" dirty="0">
                  <a:solidFill>
                    <a:srgbClr val="0070C0"/>
                  </a:solidFill>
                  <a:ea typeface="+mn-ea"/>
                  <a:cs typeface="+mn-cs"/>
                </a:rPr>
                <a:t>Computational Cost</a:t>
              </a:r>
            </a:p>
            <a:p>
              <a:pPr algn="ctr" defTabSz="342900">
                <a:buClrTx/>
              </a:pPr>
              <a:r>
                <a:rPr lang="en-US" sz="1200" b="1" kern="1200" dirty="0">
                  <a:solidFill>
                    <a:srgbClr val="0070C0"/>
                  </a:solidFill>
                  <a:ea typeface="+mn-ea"/>
                  <a:cs typeface="+mn-cs"/>
                </a:rPr>
                <a:t>Estimates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5CE6AAF-4D0D-AFD3-472D-2A6470B1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0" y="2783965"/>
            <a:ext cx="6544924" cy="2171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BE28A-24C1-B00F-75CD-47808E2CE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687907"/>
            <a:ext cx="8348696" cy="18200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4CDC94-71EC-B45D-9E58-42F04DB9DBCA}"/>
                  </a:ext>
                </a:extLst>
              </p:cNvPr>
              <p:cNvSpPr txBox="1"/>
              <p:nvPr/>
            </p:nvSpPr>
            <p:spPr>
              <a:xfrm>
                <a:off x="851342" y="2587884"/>
                <a:ext cx="2716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buClrTx/>
                </a:pPr>
                <a:r>
                  <a:rPr lang="en-US" sz="1050" b="1" kern="1200" dirty="0">
                    <a:solidFill>
                      <a:srgbClr val="0070C0"/>
                    </a:solidFill>
                    <a:ea typeface="+mn-ea"/>
                    <a:cs typeface="+mn-cs"/>
                  </a:rPr>
                  <a:t>Transverse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sub>
                    </m:sSub>
                    <m:r>
                      <a:rPr lang="en-US" sz="1050" b="1" i="1" kern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lang="en-US" sz="1050" b="1" i="1" kern="1200" dirty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algn="ctr" defTabSz="3429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𝟕𝟓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𝒎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4CDC94-71EC-B45D-9E58-42F04DB9D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42" y="2587884"/>
                <a:ext cx="2716450" cy="415498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AC3BCB-F84B-C4B0-81E8-EB2AAFC10601}"/>
                  </a:ext>
                </a:extLst>
              </p:cNvPr>
              <p:cNvSpPr txBox="1"/>
              <p:nvPr/>
            </p:nvSpPr>
            <p:spPr>
              <a:xfrm>
                <a:off x="4120938" y="2587757"/>
                <a:ext cx="2716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buClrTx/>
                </a:pPr>
                <a:r>
                  <a:rPr lang="en-US" sz="1050" b="1" kern="1200" dirty="0">
                    <a:solidFill>
                      <a:srgbClr val="0070C0"/>
                    </a:solidFill>
                    <a:ea typeface="+mn-ea"/>
                    <a:cs typeface="+mn-cs"/>
                  </a:rPr>
                  <a:t>Ion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𝝆</m:t>
                        </m:r>
                      </m:e>
                      <m:sub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𝒊𝒐𝒏𝒔</m:t>
                        </m:r>
                      </m:sub>
                    </m:sSub>
                    <m:r>
                      <a:rPr lang="en-US" sz="1050" b="1" i="1" kern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  <a:p>
                <a:pPr algn="ctr" defTabSz="3429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𝟕𝟓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𝒎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AC3BCB-F84B-C4B0-81E8-EB2AAFC10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938" y="2587757"/>
                <a:ext cx="2716450" cy="415498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91B9281-61CC-6B92-E477-C773F10FD32E}"/>
              </a:ext>
            </a:extLst>
          </p:cNvPr>
          <p:cNvSpPr/>
          <p:nvPr/>
        </p:nvSpPr>
        <p:spPr>
          <a:xfrm>
            <a:off x="7006806" y="1424248"/>
            <a:ext cx="646981" cy="17508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015A4-FA55-70D6-7B7F-6529B04DD9C9}"/>
              </a:ext>
            </a:extLst>
          </p:cNvPr>
          <p:cNvSpPr/>
          <p:nvPr/>
        </p:nvSpPr>
        <p:spPr>
          <a:xfrm>
            <a:off x="4977387" y="1417779"/>
            <a:ext cx="646981" cy="17508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2097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22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1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1">
            <a:normAutofit/>
          </a:bodyPr>
          <a:lstStyle/>
          <a:p>
            <a:pPr marL="254000" lvl="0" indent="-2540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sz="1800" dirty="0"/>
              <a:t>Outline</a:t>
            </a:r>
            <a:endParaRPr dirty="0"/>
          </a:p>
        </p:txBody>
      </p:sp>
      <p:sp>
        <p:nvSpPr>
          <p:cNvPr id="3004" name="Google Shape;3004;p229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008" name="Google Shape;3008;p229"/>
          <p:cNvSpPr txBox="1"/>
          <p:nvPr/>
        </p:nvSpPr>
        <p:spPr>
          <a:xfrm>
            <a:off x="8634598" y="4864709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6CE73-EAE7-6FC5-1A28-D5867A7A7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97" y="843089"/>
            <a:ext cx="8433707" cy="3663126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WarpX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overview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Latest advances in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WarpX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Coulomb collision module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QED module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time-averaged pseudo-spectral PIC solver that enables larger timesteps,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hybrid nodal-staggered PIC loop that provides improved stability,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 algorithm to handle particles crossing Perfectly Matched Layers,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 of mesh refinement to the modeling of ion motion in a plasma accelerator.</a:t>
            </a:r>
          </a:p>
          <a:p>
            <a:pPr lvl="1"/>
            <a:endParaRPr lang="en-US" sz="900" dirty="0"/>
          </a:p>
          <a:p>
            <a:r>
              <a:rPr lang="en-US" dirty="0"/>
              <a:t>Thoughts toward the establishment of a 10-year roadmap for advanced accelerator concepts computation </a:t>
            </a:r>
          </a:p>
        </p:txBody>
      </p:sp>
    </p:spTree>
    <p:extLst>
      <p:ext uri="{BB962C8B-B14F-4D97-AF65-F5344CB8AC3E}">
        <p14:creationId xmlns:p14="http://schemas.microsoft.com/office/powerpoint/2010/main" val="198223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 txBox="1">
            <a:spLocks noGrp="1"/>
          </p:cNvSpPr>
          <p:nvPr>
            <p:ph type="sldNum" idx="12"/>
          </p:nvPr>
        </p:nvSpPr>
        <p:spPr>
          <a:xfrm>
            <a:off x="8403394" y="4683481"/>
            <a:ext cx="531512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48" tIns="34265" rIns="68548" bIns="34265" rtlCol="0" anchor="ctr" anchorCtr="0">
            <a:noAutofit/>
          </a:bodyPr>
          <a:lstStyle/>
          <a:p>
            <a:pPr defTabSz="685600">
              <a:buClr>
                <a:srgbClr val="FFFFFF"/>
              </a:buClr>
              <a:buSzPts val="1000"/>
              <a:defRPr/>
            </a:pPr>
            <a:fld id="{00000000-1234-1234-1234-123412341234}" type="slidenum">
              <a:rPr lang="en-US" kern="0">
                <a:latin typeface="Arial"/>
                <a:cs typeface="Arial"/>
                <a:sym typeface="Arial"/>
              </a:rPr>
              <a:pPr defTabSz="685600">
                <a:buClr>
                  <a:srgbClr val="FFFFFF"/>
                </a:buClr>
                <a:buSzPts val="1000"/>
                <a:defRPr/>
              </a:pPr>
              <a:t>16</a:t>
            </a:fld>
            <a:endParaRPr kern="0">
              <a:latin typeface="Arial"/>
              <a:cs typeface="Arial"/>
              <a:sym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AC13EA1-7862-0D4D-B512-BA0F311F483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94310" y="272569"/>
            <a:ext cx="8740596" cy="411525"/>
          </a:xfrm>
        </p:spPr>
        <p:txBody>
          <a:bodyPr/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Ultimate goal: End-to-end Virtual Accelerator (EVA) with on-the-fly tunability from users of physics &amp; </a:t>
            </a:r>
            <a:r>
              <a:rPr lang="en-US" sz="2100" b="1" dirty="0" err="1">
                <a:solidFill>
                  <a:schemeClr val="bg1"/>
                </a:solidFill>
              </a:rPr>
              <a:t>numerics</a:t>
            </a:r>
            <a:r>
              <a:rPr lang="en-US" sz="2100" b="1" dirty="0">
                <a:solidFill>
                  <a:schemeClr val="bg1"/>
                </a:solidFill>
              </a:rPr>
              <a:t> complexity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8C53F1-42EE-C91A-777A-F143CA587C9E}"/>
              </a:ext>
            </a:extLst>
          </p:cNvPr>
          <p:cNvGrpSpPr>
            <a:grpSpLocks noChangeAspect="1"/>
          </p:cNvGrpSpPr>
          <p:nvPr/>
        </p:nvGrpSpPr>
        <p:grpSpPr>
          <a:xfrm>
            <a:off x="1634217" y="858727"/>
            <a:ext cx="5875568" cy="2396661"/>
            <a:chOff x="26931" y="1298697"/>
            <a:chExt cx="12129414" cy="49476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E3593C-0A20-2109-5F39-96C448970C26}"/>
                </a:ext>
              </a:extLst>
            </p:cNvPr>
            <p:cNvSpPr/>
            <p:nvPr/>
          </p:nvSpPr>
          <p:spPr bwMode="auto">
            <a:xfrm>
              <a:off x="26931" y="1298697"/>
              <a:ext cx="2686050" cy="1326168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E7A48E6A-B86D-9B09-FB2C-F5E546B1C4A5}"/>
                </a:ext>
              </a:extLst>
            </p:cNvPr>
            <p:cNvSpPr txBox="1">
              <a:spLocks/>
            </p:cNvSpPr>
            <p:nvPr/>
          </p:nvSpPr>
          <p:spPr>
            <a:xfrm>
              <a:off x="74234" y="1475433"/>
              <a:ext cx="2641456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Reduced physics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D30837-29EF-ECBE-C2AE-D2A9CBD01A09}"/>
                </a:ext>
              </a:extLst>
            </p:cNvPr>
            <p:cNvSpPr/>
            <p:nvPr/>
          </p:nvSpPr>
          <p:spPr bwMode="auto">
            <a:xfrm>
              <a:off x="26931" y="3792348"/>
              <a:ext cx="2686050" cy="1160244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4F5FFA-5EF6-7B7B-0D62-1D44A7C8E676}"/>
                </a:ext>
              </a:extLst>
            </p:cNvPr>
            <p:cNvSpPr/>
            <p:nvPr/>
          </p:nvSpPr>
          <p:spPr bwMode="auto">
            <a:xfrm>
              <a:off x="9470295" y="3792348"/>
              <a:ext cx="2686050" cy="1160245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68E84B-9FC9-62BF-F58D-DB040D9B5A16}"/>
                </a:ext>
              </a:extLst>
            </p:cNvPr>
            <p:cNvSpPr/>
            <p:nvPr/>
          </p:nvSpPr>
          <p:spPr bwMode="auto">
            <a:xfrm>
              <a:off x="26931" y="4952593"/>
              <a:ext cx="2686050" cy="1293727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B418A9-B740-F661-0635-19BE179D90EE}"/>
                </a:ext>
              </a:extLst>
            </p:cNvPr>
            <p:cNvSpPr/>
            <p:nvPr/>
          </p:nvSpPr>
          <p:spPr bwMode="auto">
            <a:xfrm>
              <a:off x="26931" y="2624866"/>
              <a:ext cx="2686050" cy="1160245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0DBD12-AB5A-D015-B29C-CB27F28962D6}"/>
                </a:ext>
              </a:extLst>
            </p:cNvPr>
            <p:cNvSpPr/>
            <p:nvPr/>
          </p:nvSpPr>
          <p:spPr bwMode="auto">
            <a:xfrm>
              <a:off x="9470295" y="4952593"/>
              <a:ext cx="2686050" cy="1293727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8BDA03-9B46-D346-CC0D-F986E998A082}"/>
                </a:ext>
              </a:extLst>
            </p:cNvPr>
            <p:cNvSpPr/>
            <p:nvPr/>
          </p:nvSpPr>
          <p:spPr bwMode="auto">
            <a:xfrm>
              <a:off x="9470295" y="2624865"/>
              <a:ext cx="2686050" cy="1160244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E51391-C13D-452F-CEED-0285566A0313}"/>
                </a:ext>
              </a:extLst>
            </p:cNvPr>
            <p:cNvSpPr/>
            <p:nvPr/>
          </p:nvSpPr>
          <p:spPr bwMode="auto">
            <a:xfrm>
              <a:off x="9470295" y="1298697"/>
              <a:ext cx="2686050" cy="1326169"/>
            </a:xfrm>
            <a:prstGeom prst="rect">
              <a:avLst/>
            </a:prstGeom>
            <a:gradFill>
              <a:gsLst>
                <a:gs pos="0">
                  <a:srgbClr val="3E7284"/>
                </a:gs>
                <a:gs pos="100000">
                  <a:srgbClr val="3E7284"/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lope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914378" eaLnBrk="0" hangingPunct="0"/>
              <a:endParaRPr lang="en-US" sz="105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357AE209-AF50-237D-14FE-39A4627BCBF6}"/>
                </a:ext>
              </a:extLst>
            </p:cNvPr>
            <p:cNvSpPr txBox="1">
              <a:spLocks/>
            </p:cNvSpPr>
            <p:nvPr/>
          </p:nvSpPr>
          <p:spPr>
            <a:xfrm>
              <a:off x="9940304" y="1517966"/>
              <a:ext cx="1746033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Full physics</a:t>
              </a:r>
            </a:p>
          </p:txBody>
        </p:sp>
        <p:sp>
          <p:nvSpPr>
            <p:cNvPr id="23" name="Text Placeholder 1">
              <a:extLst>
                <a:ext uri="{FF2B5EF4-FFF2-40B4-BE49-F238E27FC236}">
                  <a16:creationId xmlns:a16="http://schemas.microsoft.com/office/drawing/2014/main" id="{19859282-B204-C079-4F26-71CC644AA408}"/>
                </a:ext>
              </a:extLst>
            </p:cNvPr>
            <p:cNvSpPr txBox="1">
              <a:spLocks/>
            </p:cNvSpPr>
            <p:nvPr/>
          </p:nvSpPr>
          <p:spPr>
            <a:xfrm>
              <a:off x="362596" y="2978746"/>
              <a:ext cx="2014720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1D-1V</a:t>
              </a:r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1491E3B6-7FF6-B555-90F3-C39E9EF28C65}"/>
                </a:ext>
              </a:extLst>
            </p:cNvPr>
            <p:cNvSpPr txBox="1">
              <a:spLocks/>
            </p:cNvSpPr>
            <p:nvPr/>
          </p:nvSpPr>
          <p:spPr>
            <a:xfrm>
              <a:off x="10039225" y="2933185"/>
              <a:ext cx="1347148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3D-3V</a:t>
              </a:r>
            </a:p>
          </p:txBody>
        </p:sp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86F0B4E1-2E41-0E12-21D9-24F3B1701616}"/>
                </a:ext>
              </a:extLst>
            </p:cNvPr>
            <p:cNvSpPr txBox="1">
              <a:spLocks/>
            </p:cNvSpPr>
            <p:nvPr/>
          </p:nvSpPr>
          <p:spPr>
            <a:xfrm>
              <a:off x="261012" y="3951034"/>
              <a:ext cx="2217888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Low resolution</a:t>
              </a:r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28600E7C-84F7-ECB3-FAD2-D051BD5CAFB5}"/>
                </a:ext>
              </a:extLst>
            </p:cNvPr>
            <p:cNvSpPr txBox="1">
              <a:spLocks/>
            </p:cNvSpPr>
            <p:nvPr/>
          </p:nvSpPr>
          <p:spPr>
            <a:xfrm>
              <a:off x="9767772" y="3933977"/>
              <a:ext cx="2091098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High resolution</a:t>
              </a:r>
            </a:p>
          </p:txBody>
        </p:sp>
        <p:pic>
          <p:nvPicPr>
            <p:cNvPr id="27" name="Picture 2" descr="Intricate Metal Dial Slider Interface PSD - WeLoveSoLo">
              <a:extLst>
                <a:ext uri="{FF2B5EF4-FFF2-40B4-BE49-F238E27FC236}">
                  <a16:creationId xmlns:a16="http://schemas.microsoft.com/office/drawing/2014/main" id="{0D7CCA3C-8FF8-1808-AD46-699616BC3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034" y="1298698"/>
              <a:ext cx="6747933" cy="381258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28" name="Picture 2" descr="Intricate Metal Dial Slider Interface PSD - WeLoveSoLo">
              <a:extLst>
                <a:ext uri="{FF2B5EF4-FFF2-40B4-BE49-F238E27FC236}">
                  <a16:creationId xmlns:a16="http://schemas.microsoft.com/office/drawing/2014/main" id="{4AA4B23F-1C84-853E-7188-B2E98E576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60"/>
            <a:stretch/>
          </p:blipFill>
          <p:spPr bwMode="auto">
            <a:xfrm>
              <a:off x="2722034" y="3842868"/>
              <a:ext cx="6747933" cy="240345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29" name="Text Placeholder 1">
              <a:extLst>
                <a:ext uri="{FF2B5EF4-FFF2-40B4-BE49-F238E27FC236}">
                  <a16:creationId xmlns:a16="http://schemas.microsoft.com/office/drawing/2014/main" id="{48A213C6-1F61-DC78-6EA9-F2D074F6A10E}"/>
                </a:ext>
              </a:extLst>
            </p:cNvPr>
            <p:cNvSpPr txBox="1">
              <a:spLocks/>
            </p:cNvSpPr>
            <p:nvPr/>
          </p:nvSpPr>
          <p:spPr>
            <a:xfrm>
              <a:off x="49228" y="5186987"/>
              <a:ext cx="2641456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Surrogate models</a:t>
              </a:r>
            </a:p>
          </p:txBody>
        </p:sp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A564A8BB-E288-3206-0D98-B18AC587D51F}"/>
                </a:ext>
              </a:extLst>
            </p:cNvPr>
            <p:cNvSpPr txBox="1">
              <a:spLocks/>
            </p:cNvSpPr>
            <p:nvPr/>
          </p:nvSpPr>
          <p:spPr>
            <a:xfrm>
              <a:off x="9718776" y="5186986"/>
              <a:ext cx="2189089" cy="54360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189">
                <a:buNone/>
              </a:pPr>
              <a:r>
                <a:rPr lang="en-US" sz="1350" dirty="0">
                  <a:solidFill>
                    <a:srgbClr val="E1CB53"/>
                  </a:solidFill>
                  <a:latin typeface="Arial"/>
                </a:rPr>
                <a:t>First principles</a:t>
              </a:r>
            </a:p>
          </p:txBody>
        </p:sp>
      </p:grpSp>
      <p:sp>
        <p:nvSpPr>
          <p:cNvPr id="31" name="Google Shape;369;p5">
            <a:extLst>
              <a:ext uri="{FF2B5EF4-FFF2-40B4-BE49-F238E27FC236}">
                <a16:creationId xmlns:a16="http://schemas.microsoft.com/office/drawing/2014/main" id="{C09067AF-930C-C696-2626-227C659DA0C6}"/>
              </a:ext>
            </a:extLst>
          </p:cNvPr>
          <p:cNvSpPr txBox="1"/>
          <p:nvPr/>
        </p:nvSpPr>
        <p:spPr>
          <a:xfrm>
            <a:off x="461272" y="835344"/>
            <a:ext cx="1188900" cy="175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pPr algn="r" defTabSz="914378"/>
            <a:r>
              <a:rPr lang="en-US" sz="1800" b="1">
                <a:solidFill>
                  <a:srgbClr val="053352"/>
                </a:solidFill>
              </a:rPr>
              <a:t>Speed</a:t>
            </a:r>
            <a:endParaRPr sz="1800" b="1">
              <a:solidFill>
                <a:srgbClr val="053352"/>
              </a:solidFill>
            </a:endParaRPr>
          </a:p>
          <a:p>
            <a:pPr algn="r" defTabSz="914378"/>
            <a:endParaRPr sz="1500">
              <a:solidFill>
                <a:srgbClr val="053352"/>
              </a:solidFill>
            </a:endParaRPr>
          </a:p>
          <a:p>
            <a:pPr algn="r" defTabSz="914378"/>
            <a:r>
              <a:rPr lang="en-US" sz="1500">
                <a:solidFill>
                  <a:srgbClr val="053352"/>
                </a:solidFill>
              </a:rPr>
              <a:t>Great for ensemble runs for </a:t>
            </a:r>
            <a:r>
              <a:rPr lang="en-US" sz="1500" b="1" i="1">
                <a:solidFill>
                  <a:srgbClr val="053352"/>
                </a:solidFill>
              </a:rPr>
              <a:t>design studies</a:t>
            </a:r>
            <a:endParaRPr sz="1125" b="1" i="1"/>
          </a:p>
        </p:txBody>
      </p:sp>
      <p:sp>
        <p:nvSpPr>
          <p:cNvPr id="32" name="Google Shape;370;p5">
            <a:extLst>
              <a:ext uri="{FF2B5EF4-FFF2-40B4-BE49-F238E27FC236}">
                <a16:creationId xmlns:a16="http://schemas.microsoft.com/office/drawing/2014/main" id="{1F7AAC61-4829-E5B4-85EB-A01D7B92160D}"/>
              </a:ext>
            </a:extLst>
          </p:cNvPr>
          <p:cNvSpPr txBox="1"/>
          <p:nvPr/>
        </p:nvSpPr>
        <p:spPr>
          <a:xfrm>
            <a:off x="7499059" y="807567"/>
            <a:ext cx="1188900" cy="175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pPr defTabSz="914378"/>
            <a:r>
              <a:rPr lang="en-US" sz="1800" b="1">
                <a:solidFill>
                  <a:srgbClr val="053352"/>
                </a:solidFill>
              </a:rPr>
              <a:t>Fidelity</a:t>
            </a:r>
            <a:endParaRPr sz="1800" b="1">
              <a:solidFill>
                <a:srgbClr val="053352"/>
              </a:solidFill>
            </a:endParaRPr>
          </a:p>
          <a:p>
            <a:pPr defTabSz="914378"/>
            <a:endParaRPr sz="1500">
              <a:solidFill>
                <a:srgbClr val="053352"/>
              </a:solidFill>
            </a:endParaRPr>
          </a:p>
          <a:p>
            <a:pPr defTabSz="914378"/>
            <a:r>
              <a:rPr lang="en-US" sz="1500">
                <a:solidFill>
                  <a:srgbClr val="053352"/>
                </a:solidFill>
              </a:rPr>
              <a:t>Great for detailed runs for </a:t>
            </a:r>
            <a:r>
              <a:rPr lang="en-US" sz="1500" b="1" i="1">
                <a:solidFill>
                  <a:srgbClr val="053352"/>
                </a:solidFill>
              </a:rPr>
              <a:t>physics studies</a:t>
            </a:r>
            <a:endParaRPr sz="1125" b="1" i="1"/>
          </a:p>
        </p:txBody>
      </p:sp>
      <p:cxnSp>
        <p:nvCxnSpPr>
          <p:cNvPr id="33" name="Google Shape;373;p5">
            <a:extLst>
              <a:ext uri="{FF2B5EF4-FFF2-40B4-BE49-F238E27FC236}">
                <a16:creationId xmlns:a16="http://schemas.microsoft.com/office/drawing/2014/main" id="{66836C9F-90F8-53AA-E7F0-EC4E726DE876}"/>
              </a:ext>
            </a:extLst>
          </p:cNvPr>
          <p:cNvCxnSpPr/>
          <p:nvPr/>
        </p:nvCxnSpPr>
        <p:spPr>
          <a:xfrm>
            <a:off x="3576464" y="1081668"/>
            <a:ext cx="391275" cy="0"/>
          </a:xfrm>
          <a:prstGeom prst="straightConnector1">
            <a:avLst/>
          </a:prstGeom>
          <a:noFill/>
          <a:ln w="19050" cap="flat" cmpd="sng">
            <a:solidFill>
              <a:srgbClr val="FFE59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" name="Google Shape;374;p5">
            <a:extLst>
              <a:ext uri="{FF2B5EF4-FFF2-40B4-BE49-F238E27FC236}">
                <a16:creationId xmlns:a16="http://schemas.microsoft.com/office/drawing/2014/main" id="{01F3FA28-372C-DC65-30EA-1465E5D05414}"/>
              </a:ext>
            </a:extLst>
          </p:cNvPr>
          <p:cNvCxnSpPr/>
          <p:nvPr/>
        </p:nvCxnSpPr>
        <p:spPr>
          <a:xfrm>
            <a:off x="4415807" y="1577662"/>
            <a:ext cx="391275" cy="0"/>
          </a:xfrm>
          <a:prstGeom prst="straightConnector1">
            <a:avLst/>
          </a:prstGeom>
          <a:noFill/>
          <a:ln w="19050" cap="flat" cmpd="sng">
            <a:solidFill>
              <a:srgbClr val="FFE59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5" name="Google Shape;375;p5">
            <a:extLst>
              <a:ext uri="{FF2B5EF4-FFF2-40B4-BE49-F238E27FC236}">
                <a16:creationId xmlns:a16="http://schemas.microsoft.com/office/drawing/2014/main" id="{9D283447-1229-411F-BC55-487C7696D6DD}"/>
              </a:ext>
            </a:extLst>
          </p:cNvPr>
          <p:cNvCxnSpPr/>
          <p:nvPr/>
        </p:nvCxnSpPr>
        <p:spPr>
          <a:xfrm>
            <a:off x="4415807" y="2140481"/>
            <a:ext cx="391275" cy="0"/>
          </a:xfrm>
          <a:prstGeom prst="straightConnector1">
            <a:avLst/>
          </a:prstGeom>
          <a:noFill/>
          <a:ln w="19050" cap="flat" cmpd="sng">
            <a:solidFill>
              <a:srgbClr val="FFE59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6" name="Google Shape;376;p5">
            <a:extLst>
              <a:ext uri="{FF2B5EF4-FFF2-40B4-BE49-F238E27FC236}">
                <a16:creationId xmlns:a16="http://schemas.microsoft.com/office/drawing/2014/main" id="{6CB6487E-341B-9C80-CD8D-804E91CB2F4B}"/>
              </a:ext>
            </a:extLst>
          </p:cNvPr>
          <p:cNvCxnSpPr/>
          <p:nvPr/>
        </p:nvCxnSpPr>
        <p:spPr>
          <a:xfrm>
            <a:off x="5150377" y="2655581"/>
            <a:ext cx="391275" cy="0"/>
          </a:xfrm>
          <a:prstGeom prst="straightConnector1">
            <a:avLst/>
          </a:prstGeom>
          <a:noFill/>
          <a:ln w="19050" cap="flat" cmpd="sng">
            <a:solidFill>
              <a:srgbClr val="FFE5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7" name="Google Shape;377;p5">
            <a:extLst>
              <a:ext uri="{FF2B5EF4-FFF2-40B4-BE49-F238E27FC236}">
                <a16:creationId xmlns:a16="http://schemas.microsoft.com/office/drawing/2014/main" id="{2DE4EA04-679C-FC9A-F99E-9680B0A0832A}"/>
              </a:ext>
            </a:extLst>
          </p:cNvPr>
          <p:cNvSpPr txBox="1"/>
          <p:nvPr/>
        </p:nvSpPr>
        <p:spPr>
          <a:xfrm>
            <a:off x="194310" y="3424502"/>
            <a:ext cx="8740596" cy="353921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/>
            <a:r>
              <a:rPr lang="en-US" b="1" dirty="0">
                <a:latin typeface="Libre Franklin"/>
                <a:ea typeface="Libre Franklin"/>
                <a:cs typeface="Libre Franklin"/>
                <a:sym typeface="Libre Franklin"/>
              </a:rPr>
              <a:t>Present state of the art: </a:t>
            </a:r>
            <a:r>
              <a:rPr lang="en-US" dirty="0">
                <a:latin typeface="Libre Franklin Medium"/>
                <a:ea typeface="Libre Franklin Medium"/>
                <a:cs typeface="Libre Franklin Medium"/>
                <a:sym typeface="Libre Franklin Medium"/>
              </a:rPr>
              <a:t>complicated command-line workflows;  each lab or group has its own code(s)</a:t>
            </a:r>
          </a:p>
        </p:txBody>
      </p:sp>
    </p:spTree>
    <p:extLst>
      <p:ext uri="{BB962C8B-B14F-4D97-AF65-F5344CB8AC3E}">
        <p14:creationId xmlns:p14="http://schemas.microsoft.com/office/powerpoint/2010/main" val="116692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 txBox="1">
            <a:spLocks noGrp="1"/>
          </p:cNvSpPr>
          <p:nvPr>
            <p:ph type="sldNum" idx="12"/>
          </p:nvPr>
        </p:nvSpPr>
        <p:spPr>
          <a:xfrm>
            <a:off x="8403394" y="4683481"/>
            <a:ext cx="531512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48" tIns="34265" rIns="68548" bIns="34265" rtlCol="0" anchor="ctr" anchorCtr="0">
            <a:noAutofit/>
          </a:bodyPr>
          <a:lstStyle/>
          <a:p>
            <a:pPr defTabSz="685600">
              <a:buClr>
                <a:srgbClr val="FFFFFF"/>
              </a:buClr>
              <a:buSzPts val="1000"/>
              <a:defRPr/>
            </a:pPr>
            <a:fld id="{00000000-1234-1234-1234-123412341234}" type="slidenum">
              <a:rPr lang="en-US" kern="0">
                <a:latin typeface="Arial"/>
                <a:cs typeface="Arial"/>
                <a:sym typeface="Arial"/>
              </a:rPr>
              <a:pPr defTabSz="685600">
                <a:buClr>
                  <a:srgbClr val="FFFFFF"/>
                </a:buClr>
                <a:buSzPts val="1000"/>
                <a:defRPr/>
              </a:pPr>
              <a:t>17</a:t>
            </a:fld>
            <a:endParaRPr kern="0">
              <a:latin typeface="Arial"/>
              <a:cs typeface="Arial"/>
              <a:sym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AC13EA1-7862-0D4D-B512-BA0F311F483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01702" y="112549"/>
            <a:ext cx="8740596" cy="411525"/>
          </a:xfrm>
        </p:spPr>
        <p:txBody>
          <a:bodyPr/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Accelerator modeling: the norm used to be life without standards</a:t>
            </a:r>
          </a:p>
        </p:txBody>
      </p:sp>
      <p:grpSp>
        <p:nvGrpSpPr>
          <p:cNvPr id="3" name="Google Shape;326;g151dea19127_0_22">
            <a:extLst>
              <a:ext uri="{FF2B5EF4-FFF2-40B4-BE49-F238E27FC236}">
                <a16:creationId xmlns:a16="http://schemas.microsoft.com/office/drawing/2014/main" id="{1741E9D4-FF45-ABA1-2849-F4C292D72EBC}"/>
              </a:ext>
            </a:extLst>
          </p:cNvPr>
          <p:cNvGrpSpPr/>
          <p:nvPr/>
        </p:nvGrpSpPr>
        <p:grpSpPr>
          <a:xfrm>
            <a:off x="264134" y="1373996"/>
            <a:ext cx="2873618" cy="1148128"/>
            <a:chOff x="203897" y="4468813"/>
            <a:chExt cx="3831490" cy="1530837"/>
          </a:xfrm>
        </p:grpSpPr>
        <p:sp>
          <p:nvSpPr>
            <p:cNvPr id="4" name="Google Shape;327;g151dea19127_0_22">
              <a:extLst>
                <a:ext uri="{FF2B5EF4-FFF2-40B4-BE49-F238E27FC236}">
                  <a16:creationId xmlns:a16="http://schemas.microsoft.com/office/drawing/2014/main" id="{F17A7CDC-9453-F06A-59F1-0E69430AFFB3}"/>
                </a:ext>
              </a:extLst>
            </p:cNvPr>
            <p:cNvSpPr txBox="1"/>
            <p:nvPr/>
          </p:nvSpPr>
          <p:spPr>
            <a:xfrm>
              <a:off x="203897" y="4788944"/>
              <a:ext cx="25839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800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Different input formats</a:t>
              </a:r>
              <a:endParaRPr sz="1050"/>
            </a:p>
          </p:txBody>
        </p:sp>
        <p:sp>
          <p:nvSpPr>
            <p:cNvPr id="5" name="Google Shape;328;g151dea19127_0_22">
              <a:extLst>
                <a:ext uri="{FF2B5EF4-FFF2-40B4-BE49-F238E27FC236}">
                  <a16:creationId xmlns:a16="http://schemas.microsoft.com/office/drawing/2014/main" id="{F101EDDA-AAE2-A0E5-4C2E-830928D6D62B}"/>
                </a:ext>
              </a:extLst>
            </p:cNvPr>
            <p:cNvSpPr txBox="1"/>
            <p:nvPr/>
          </p:nvSpPr>
          <p:spPr>
            <a:xfrm>
              <a:off x="2707259" y="4468813"/>
              <a:ext cx="10386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Input code A</a:t>
              </a:r>
              <a:endParaRPr sz="1050"/>
            </a:p>
          </p:txBody>
        </p:sp>
        <p:sp>
          <p:nvSpPr>
            <p:cNvPr id="6" name="Google Shape;329;g151dea19127_0_22">
              <a:extLst>
                <a:ext uri="{FF2B5EF4-FFF2-40B4-BE49-F238E27FC236}">
                  <a16:creationId xmlns:a16="http://schemas.microsoft.com/office/drawing/2014/main" id="{B5BC3EB0-2EE8-9A5E-F48A-15497A02F2E1}"/>
                </a:ext>
              </a:extLst>
            </p:cNvPr>
            <p:cNvSpPr txBox="1"/>
            <p:nvPr/>
          </p:nvSpPr>
          <p:spPr>
            <a:xfrm>
              <a:off x="2742877" y="5095751"/>
              <a:ext cx="10470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Input code B</a:t>
              </a:r>
              <a:endParaRPr sz="1050"/>
            </a:p>
          </p:txBody>
        </p:sp>
        <p:sp>
          <p:nvSpPr>
            <p:cNvPr id="7" name="Google Shape;330;g151dea19127_0_22">
              <a:extLst>
                <a:ext uri="{FF2B5EF4-FFF2-40B4-BE49-F238E27FC236}">
                  <a16:creationId xmlns:a16="http://schemas.microsoft.com/office/drawing/2014/main" id="{0777AF54-5330-04E2-254A-FABE6457B083}"/>
                </a:ext>
              </a:extLst>
            </p:cNvPr>
            <p:cNvSpPr txBox="1"/>
            <p:nvPr/>
          </p:nvSpPr>
          <p:spPr>
            <a:xfrm>
              <a:off x="2862301" y="5722691"/>
              <a:ext cx="7233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Input …</a:t>
              </a:r>
              <a:endParaRPr sz="1050"/>
            </a:p>
          </p:txBody>
        </p:sp>
        <p:cxnSp>
          <p:nvCxnSpPr>
            <p:cNvPr id="8" name="Google Shape;331;g151dea19127_0_22">
              <a:extLst>
                <a:ext uri="{FF2B5EF4-FFF2-40B4-BE49-F238E27FC236}">
                  <a16:creationId xmlns:a16="http://schemas.microsoft.com/office/drawing/2014/main" id="{7A53F5AF-1B4E-02CE-1E1F-2B7EE0F02E45}"/>
                </a:ext>
              </a:extLst>
            </p:cNvPr>
            <p:cNvCxnSpPr>
              <a:cxnSpLocks/>
              <a:stCxn id="5" idx="3"/>
              <a:endCxn id="20" idx="1"/>
            </p:cNvCxnSpPr>
            <p:nvPr/>
          </p:nvCxnSpPr>
          <p:spPr>
            <a:xfrm>
              <a:off x="3745859" y="4607293"/>
              <a:ext cx="289528" cy="8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9" name="Google Shape;333;g151dea19127_0_22">
              <a:extLst>
                <a:ext uri="{FF2B5EF4-FFF2-40B4-BE49-F238E27FC236}">
                  <a16:creationId xmlns:a16="http://schemas.microsoft.com/office/drawing/2014/main" id="{9C8B3684-C9DA-7059-A1C9-98C8BC4E3175}"/>
                </a:ext>
              </a:extLst>
            </p:cNvPr>
            <p:cNvCxnSpPr>
              <a:cxnSpLocks/>
              <a:stCxn id="6" idx="3"/>
              <a:endCxn id="21" idx="1"/>
            </p:cNvCxnSpPr>
            <p:nvPr/>
          </p:nvCxnSpPr>
          <p:spPr>
            <a:xfrm>
              <a:off x="3789876" y="5234231"/>
              <a:ext cx="245511" cy="7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" name="Google Shape;335;g151dea19127_0_22">
              <a:extLst>
                <a:ext uri="{FF2B5EF4-FFF2-40B4-BE49-F238E27FC236}">
                  <a16:creationId xmlns:a16="http://schemas.microsoft.com/office/drawing/2014/main" id="{C554694B-FCD8-4FE0-517E-3DD8F8C127E5}"/>
                </a:ext>
              </a:extLst>
            </p:cNvPr>
            <p:cNvCxnSpPr>
              <a:cxnSpLocks/>
              <a:stCxn id="7" idx="3"/>
              <a:endCxn id="22" idx="1"/>
            </p:cNvCxnSpPr>
            <p:nvPr/>
          </p:nvCxnSpPr>
          <p:spPr>
            <a:xfrm>
              <a:off x="3585600" y="5861171"/>
              <a:ext cx="449787" cy="7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1" name="Google Shape;337;g151dea19127_0_22">
            <a:extLst>
              <a:ext uri="{FF2B5EF4-FFF2-40B4-BE49-F238E27FC236}">
                <a16:creationId xmlns:a16="http://schemas.microsoft.com/office/drawing/2014/main" id="{7AD8B9DE-AE81-7AD3-6890-1949504A8DE7}"/>
              </a:ext>
            </a:extLst>
          </p:cNvPr>
          <p:cNvGrpSpPr/>
          <p:nvPr/>
        </p:nvGrpSpPr>
        <p:grpSpPr>
          <a:xfrm>
            <a:off x="5898952" y="1373994"/>
            <a:ext cx="3163163" cy="1148128"/>
            <a:chOff x="7716987" y="4468813"/>
            <a:chExt cx="4217550" cy="1530838"/>
          </a:xfrm>
        </p:grpSpPr>
        <p:sp>
          <p:nvSpPr>
            <p:cNvPr id="12" name="Google Shape;338;g151dea19127_0_22">
              <a:extLst>
                <a:ext uri="{FF2B5EF4-FFF2-40B4-BE49-F238E27FC236}">
                  <a16:creationId xmlns:a16="http://schemas.microsoft.com/office/drawing/2014/main" id="{C2CB1AC6-EFD0-6BBE-9A75-26FC6AC799FC}"/>
                </a:ext>
              </a:extLst>
            </p:cNvPr>
            <p:cNvSpPr txBox="1"/>
            <p:nvPr/>
          </p:nvSpPr>
          <p:spPr>
            <a:xfrm>
              <a:off x="9081237" y="4806197"/>
              <a:ext cx="28533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800">
                  <a:solidFill>
                    <a:schemeClr val="dk2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Different output formats</a:t>
              </a:r>
              <a:endParaRPr sz="1050"/>
            </a:p>
          </p:txBody>
        </p:sp>
        <p:sp>
          <p:nvSpPr>
            <p:cNvPr id="13" name="Google Shape;339;g151dea19127_0_22">
              <a:extLst>
                <a:ext uri="{FF2B5EF4-FFF2-40B4-BE49-F238E27FC236}">
                  <a16:creationId xmlns:a16="http://schemas.microsoft.com/office/drawing/2014/main" id="{264AEC39-49B2-06E7-6C7B-2CD9894AB5F9}"/>
                </a:ext>
              </a:extLst>
            </p:cNvPr>
            <p:cNvSpPr txBox="1"/>
            <p:nvPr/>
          </p:nvSpPr>
          <p:spPr>
            <a:xfrm>
              <a:off x="7992379" y="4468813"/>
              <a:ext cx="11925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Output Code A</a:t>
              </a:r>
              <a:endParaRPr sz="1050"/>
            </a:p>
          </p:txBody>
        </p:sp>
        <p:sp>
          <p:nvSpPr>
            <p:cNvPr id="14" name="Google Shape;340;g151dea19127_0_22">
              <a:extLst>
                <a:ext uri="{FF2B5EF4-FFF2-40B4-BE49-F238E27FC236}">
                  <a16:creationId xmlns:a16="http://schemas.microsoft.com/office/drawing/2014/main" id="{B56BBE6B-4D49-F4FA-2486-179776C66067}"/>
                </a:ext>
              </a:extLst>
            </p:cNvPr>
            <p:cNvSpPr txBox="1"/>
            <p:nvPr/>
          </p:nvSpPr>
          <p:spPr>
            <a:xfrm>
              <a:off x="8027998" y="5095752"/>
              <a:ext cx="12009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Output Code B</a:t>
              </a:r>
              <a:endParaRPr sz="1050"/>
            </a:p>
          </p:txBody>
        </p:sp>
        <p:sp>
          <p:nvSpPr>
            <p:cNvPr id="15" name="Google Shape;341;g151dea19127_0_22">
              <a:extLst>
                <a:ext uri="{FF2B5EF4-FFF2-40B4-BE49-F238E27FC236}">
                  <a16:creationId xmlns:a16="http://schemas.microsoft.com/office/drawing/2014/main" id="{6073E381-EBBB-5831-38A8-37A3FB90B3A6}"/>
                </a:ext>
              </a:extLst>
            </p:cNvPr>
            <p:cNvSpPr txBox="1"/>
            <p:nvPr/>
          </p:nvSpPr>
          <p:spPr>
            <a:xfrm>
              <a:off x="8147422" y="5722692"/>
              <a:ext cx="843600" cy="27695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dk1"/>
                  </a:solidFill>
                </a:rPr>
                <a:t>Output …</a:t>
              </a:r>
              <a:endParaRPr sz="1050"/>
            </a:p>
          </p:txBody>
        </p:sp>
        <p:cxnSp>
          <p:nvCxnSpPr>
            <p:cNvPr id="16" name="Google Shape;342;g151dea19127_0_22">
              <a:extLst>
                <a:ext uri="{FF2B5EF4-FFF2-40B4-BE49-F238E27FC236}">
                  <a16:creationId xmlns:a16="http://schemas.microsoft.com/office/drawing/2014/main" id="{28C22C2A-8719-939D-BAC2-770112CFAF56}"/>
                </a:ext>
              </a:extLst>
            </p:cNvPr>
            <p:cNvCxnSpPr>
              <a:cxnSpLocks/>
              <a:stCxn id="20" idx="3"/>
              <a:endCxn id="13" idx="1"/>
            </p:cNvCxnSpPr>
            <p:nvPr/>
          </p:nvCxnSpPr>
          <p:spPr>
            <a:xfrm flipV="1">
              <a:off x="7716987" y="4607293"/>
              <a:ext cx="275392" cy="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" name="Google Shape;343;g151dea19127_0_22">
              <a:extLst>
                <a:ext uri="{FF2B5EF4-FFF2-40B4-BE49-F238E27FC236}">
                  <a16:creationId xmlns:a16="http://schemas.microsoft.com/office/drawing/2014/main" id="{FABDC6C9-B1F2-E1B6-6EA5-4546700DA77C}"/>
                </a:ext>
              </a:extLst>
            </p:cNvPr>
            <p:cNvCxnSpPr>
              <a:cxnSpLocks/>
              <a:stCxn id="21" idx="3"/>
              <a:endCxn id="14" idx="1"/>
            </p:cNvCxnSpPr>
            <p:nvPr/>
          </p:nvCxnSpPr>
          <p:spPr>
            <a:xfrm flipV="1">
              <a:off x="7716987" y="5234232"/>
              <a:ext cx="311011" cy="8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8" name="Google Shape;344;g151dea19127_0_22">
              <a:extLst>
                <a:ext uri="{FF2B5EF4-FFF2-40B4-BE49-F238E27FC236}">
                  <a16:creationId xmlns:a16="http://schemas.microsoft.com/office/drawing/2014/main" id="{8E3996F9-42FE-C3C2-83CE-B61A373B95B8}"/>
                </a:ext>
              </a:extLst>
            </p:cNvPr>
            <p:cNvCxnSpPr>
              <a:cxnSpLocks/>
              <a:stCxn id="22" idx="3"/>
              <a:endCxn id="15" idx="1"/>
            </p:cNvCxnSpPr>
            <p:nvPr/>
          </p:nvCxnSpPr>
          <p:spPr>
            <a:xfrm flipV="1">
              <a:off x="7716987" y="5861172"/>
              <a:ext cx="430435" cy="8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9" name="Google Shape;345;g151dea19127_0_22">
            <a:extLst>
              <a:ext uri="{FF2B5EF4-FFF2-40B4-BE49-F238E27FC236}">
                <a16:creationId xmlns:a16="http://schemas.microsoft.com/office/drawing/2014/main" id="{F2870D61-5824-D95A-B726-64C01C0503E0}"/>
              </a:ext>
            </a:extLst>
          </p:cNvPr>
          <p:cNvGrpSpPr/>
          <p:nvPr/>
        </p:nvGrpSpPr>
        <p:grpSpPr>
          <a:xfrm>
            <a:off x="406750" y="824894"/>
            <a:ext cx="5492202" cy="1780967"/>
            <a:chOff x="394052" y="3736676"/>
            <a:chExt cx="7322936" cy="2374622"/>
          </a:xfrm>
        </p:grpSpPr>
        <p:sp>
          <p:nvSpPr>
            <p:cNvPr id="20" name="Google Shape;332;g151dea19127_0_22">
              <a:extLst>
                <a:ext uri="{FF2B5EF4-FFF2-40B4-BE49-F238E27FC236}">
                  <a16:creationId xmlns:a16="http://schemas.microsoft.com/office/drawing/2014/main" id="{F9A98254-42A5-BB66-C29D-AF7BBA69B9AC}"/>
                </a:ext>
              </a:extLst>
            </p:cNvPr>
            <p:cNvSpPr txBox="1"/>
            <p:nvPr/>
          </p:nvSpPr>
          <p:spPr>
            <a:xfrm>
              <a:off x="4035388" y="4333027"/>
              <a:ext cx="3681600" cy="548700"/>
            </a:xfrm>
            <a:prstGeom prst="rect">
              <a:avLst/>
            </a:prstGeom>
            <a:solidFill>
              <a:srgbClr val="00458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63" tIns="36731" rIns="58763" bIns="36731" anchor="ctr" anchorCtr="1">
              <a:noAutofit/>
            </a:bodyPr>
            <a:lstStyle/>
            <a:p>
              <a:pPr algn="ctr"/>
              <a:r>
                <a:rPr lang="en-US" sz="1800" b="1">
                  <a:solidFill>
                    <a:srgbClr val="FFFFFF"/>
                  </a:solidFill>
                </a:rPr>
                <a:t>Code A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21" name="Google Shape;334;g151dea19127_0_22">
              <a:extLst>
                <a:ext uri="{FF2B5EF4-FFF2-40B4-BE49-F238E27FC236}">
                  <a16:creationId xmlns:a16="http://schemas.microsoft.com/office/drawing/2014/main" id="{A901A963-B39C-EBFD-3A28-A33968DDC3D3}"/>
                </a:ext>
              </a:extLst>
            </p:cNvPr>
            <p:cNvSpPr txBox="1"/>
            <p:nvPr/>
          </p:nvSpPr>
          <p:spPr>
            <a:xfrm>
              <a:off x="4035388" y="4984259"/>
              <a:ext cx="3681600" cy="500100"/>
            </a:xfrm>
            <a:prstGeom prst="rect">
              <a:avLst/>
            </a:prstGeom>
            <a:solidFill>
              <a:srgbClr val="00458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63" tIns="36731" rIns="58763" bIns="36731" anchor="ctr" anchorCtr="1">
              <a:noAutofit/>
            </a:bodyPr>
            <a:lstStyle/>
            <a:p>
              <a:pPr algn="ctr"/>
              <a:r>
                <a:rPr lang="en-US" sz="1800" b="1">
                  <a:solidFill>
                    <a:srgbClr val="FFFFFF"/>
                  </a:solidFill>
                </a:rPr>
                <a:t>Code B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22" name="Google Shape;336;g151dea19127_0_22">
              <a:extLst>
                <a:ext uri="{FF2B5EF4-FFF2-40B4-BE49-F238E27FC236}">
                  <a16:creationId xmlns:a16="http://schemas.microsoft.com/office/drawing/2014/main" id="{92D80D0A-D454-E3C7-147B-E5098CDD3B77}"/>
                </a:ext>
              </a:extLst>
            </p:cNvPr>
            <p:cNvSpPr txBox="1"/>
            <p:nvPr/>
          </p:nvSpPr>
          <p:spPr>
            <a:xfrm>
              <a:off x="4035388" y="5611198"/>
              <a:ext cx="3681600" cy="5001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63" tIns="36731" rIns="58763" bIns="36731" anchor="ctr" anchorCtr="1">
              <a:noAutofit/>
            </a:bodyPr>
            <a:lstStyle/>
            <a:p>
              <a:pPr algn="ctr"/>
              <a:r>
                <a:rPr lang="en-US" sz="2123" b="1">
                  <a:solidFill>
                    <a:srgbClr val="FFFFFF"/>
                  </a:solidFill>
                </a:rPr>
                <a:t>...</a:t>
              </a:r>
              <a:endParaRPr sz="2123">
                <a:solidFill>
                  <a:schemeClr val="lt1"/>
                </a:solidFill>
              </a:endParaRPr>
            </a:p>
          </p:txBody>
        </p:sp>
        <p:sp>
          <p:nvSpPr>
            <p:cNvPr id="23" name="Google Shape;346;g151dea19127_0_22">
              <a:extLst>
                <a:ext uri="{FF2B5EF4-FFF2-40B4-BE49-F238E27FC236}">
                  <a16:creationId xmlns:a16="http://schemas.microsoft.com/office/drawing/2014/main" id="{50086858-0939-324E-5225-D2754CE24E59}"/>
                </a:ext>
              </a:extLst>
            </p:cNvPr>
            <p:cNvSpPr txBox="1"/>
            <p:nvPr/>
          </p:nvSpPr>
          <p:spPr>
            <a:xfrm>
              <a:off x="4485850" y="3782683"/>
              <a:ext cx="26481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763" tIns="36731" rIns="58763" bIns="36731" anchor="t" anchorCtr="0">
              <a:noAutofit/>
            </a:bodyPr>
            <a:lstStyle/>
            <a:p>
              <a:pPr algn="ctr"/>
              <a:r>
                <a:rPr lang="en-US" sz="1500" b="1" dirty="0">
                  <a:solidFill>
                    <a:srgbClr val="4C4C4C"/>
                  </a:solidFill>
                </a:rPr>
                <a:t>Simulation codes</a:t>
              </a:r>
              <a:endParaRPr sz="1500" dirty="0">
                <a:solidFill>
                  <a:schemeClr val="lt1"/>
                </a:solidFill>
              </a:endParaRPr>
            </a:p>
          </p:txBody>
        </p:sp>
        <p:sp>
          <p:nvSpPr>
            <p:cNvPr id="24" name="Google Shape;347;g151dea19127_0_22">
              <a:extLst>
                <a:ext uri="{FF2B5EF4-FFF2-40B4-BE49-F238E27FC236}">
                  <a16:creationId xmlns:a16="http://schemas.microsoft.com/office/drawing/2014/main" id="{C1333420-2EF2-0F1D-38F4-AAF202EDC9EA}"/>
                </a:ext>
              </a:extLst>
            </p:cNvPr>
            <p:cNvSpPr txBox="1"/>
            <p:nvPr/>
          </p:nvSpPr>
          <p:spPr>
            <a:xfrm>
              <a:off x="394052" y="3736676"/>
              <a:ext cx="24294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763" tIns="36731" rIns="58763" bIns="36731" anchor="t" anchorCtr="0">
              <a:noAutofit/>
            </a:bodyPr>
            <a:lstStyle/>
            <a:p>
              <a:r>
                <a:rPr lang="en-US" sz="1795" b="1" dirty="0">
                  <a:solidFill>
                    <a:srgbClr val="C00000"/>
                  </a:solidFill>
                </a:rPr>
                <a:t>No standards</a:t>
              </a:r>
              <a:endParaRPr sz="1795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Google Shape;348;g151dea19127_0_22">
            <a:extLst>
              <a:ext uri="{FF2B5EF4-FFF2-40B4-BE49-F238E27FC236}">
                <a16:creationId xmlns:a16="http://schemas.microsoft.com/office/drawing/2014/main" id="{8290BB4D-7DCF-10E4-C035-AC0A8A2D0268}"/>
              </a:ext>
            </a:extLst>
          </p:cNvPr>
          <p:cNvSpPr txBox="1"/>
          <p:nvPr/>
        </p:nvSpPr>
        <p:spPr>
          <a:xfrm>
            <a:off x="264135" y="3346695"/>
            <a:ext cx="624506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672787" indent="-1672787"/>
            <a:r>
              <a:rPr lang="en-US" sz="165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Fun comparison! Imagine:</a:t>
            </a:r>
          </a:p>
          <a:p>
            <a:pPr marL="285743" indent="-285743">
              <a:buFontTx/>
              <a:buChar char="-"/>
            </a:pPr>
            <a:r>
              <a:rPr lang="en-US" sz="165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car makers not following standards</a:t>
            </a:r>
          </a:p>
          <a:p>
            <a:pPr marL="285743" indent="-285743">
              <a:buFontTx/>
              <a:buChar char="-"/>
            </a:pPr>
            <a:r>
              <a:rPr lang="en-US" sz="165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Wingdings" pitchFamily="2" charset="2"/>
              </a:rPr>
              <a:t> drivers </a:t>
            </a:r>
            <a:r>
              <a:rPr lang="en-US" sz="165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having  to learn “from scratch” to drive each car </a:t>
            </a:r>
            <a:endParaRPr sz="1050" dirty="0">
              <a:solidFill>
                <a:schemeClr val="dk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" name="Google Shape;349;g151dea19127_0_22">
            <a:extLst>
              <a:ext uri="{FF2B5EF4-FFF2-40B4-BE49-F238E27FC236}">
                <a16:creationId xmlns:a16="http://schemas.microsoft.com/office/drawing/2014/main" id="{EDB02949-23D9-313E-8ADE-1E5A063C22D1}"/>
              </a:ext>
            </a:extLst>
          </p:cNvPr>
          <p:cNvSpPr txBox="1"/>
          <p:nvPr/>
        </p:nvSpPr>
        <p:spPr>
          <a:xfrm>
            <a:off x="1122046" y="2792753"/>
            <a:ext cx="702585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672787" indent="-1672787"/>
            <a:r>
              <a:rPr lang="en-US" sz="165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Difficult for benchmarks, workflows, optimization or AI/ML engines, …</a:t>
            </a:r>
            <a:endParaRPr sz="1050" dirty="0">
              <a:solidFill>
                <a:schemeClr val="dk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7" name="Google Shape;350;g151dea19127_0_22">
            <a:extLst>
              <a:ext uri="{FF2B5EF4-FFF2-40B4-BE49-F238E27FC236}">
                <a16:creationId xmlns:a16="http://schemas.microsoft.com/office/drawing/2014/main" id="{518CBF1B-7B05-E025-7E1D-40F5CFE388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2767" y="3401405"/>
            <a:ext cx="1129100" cy="776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6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 txBox="1">
            <a:spLocks noGrp="1"/>
          </p:cNvSpPr>
          <p:nvPr>
            <p:ph type="sldNum" idx="12"/>
          </p:nvPr>
        </p:nvSpPr>
        <p:spPr>
          <a:xfrm>
            <a:off x="8403394" y="4683481"/>
            <a:ext cx="531512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48" tIns="34265" rIns="68548" bIns="34265" rtlCol="0" anchor="ctr" anchorCtr="0">
            <a:noAutofit/>
          </a:bodyPr>
          <a:lstStyle/>
          <a:p>
            <a:pPr defTabSz="685600">
              <a:buClr>
                <a:srgbClr val="FFFFFF"/>
              </a:buClr>
              <a:buSzPts val="1000"/>
              <a:defRPr/>
            </a:pPr>
            <a:fld id="{00000000-1234-1234-1234-123412341234}" type="slidenum">
              <a:rPr lang="en-US" kern="0">
                <a:latin typeface="Arial"/>
                <a:cs typeface="Arial"/>
                <a:sym typeface="Arial"/>
              </a:rPr>
              <a:pPr defTabSz="685600">
                <a:buClr>
                  <a:srgbClr val="FFFFFF"/>
                </a:buClr>
                <a:buSzPts val="1000"/>
                <a:defRPr/>
              </a:pPr>
              <a:t>18</a:t>
            </a:fld>
            <a:endParaRPr kern="0">
              <a:latin typeface="Arial"/>
              <a:cs typeface="Arial"/>
              <a:sym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AC13EA1-7862-0D4D-B512-BA0F311F483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01702" y="112549"/>
            <a:ext cx="8740596" cy="411525"/>
          </a:xfrm>
        </p:spPr>
        <p:txBody>
          <a:bodyPr/>
          <a:lstStyle/>
          <a:p>
            <a:pPr algn="ctr"/>
            <a:r>
              <a:rPr lang="en" sz="2100" dirty="0">
                <a:solidFill>
                  <a:srgbClr val="FFFFFF"/>
                </a:solidFill>
              </a:rPr>
              <a:t>Complexity in accelerator modeling requires us to work together</a:t>
            </a:r>
            <a:endParaRPr lang="en-US" sz="2700" dirty="0">
              <a:solidFill>
                <a:srgbClr val="FFFFFF"/>
              </a:solidFill>
            </a:endParaRPr>
          </a:p>
        </p:txBody>
      </p:sp>
      <p:grpSp>
        <p:nvGrpSpPr>
          <p:cNvPr id="3" name="Google Shape;196;g14b29ee31b4_0_316">
            <a:extLst>
              <a:ext uri="{FF2B5EF4-FFF2-40B4-BE49-F238E27FC236}">
                <a16:creationId xmlns:a16="http://schemas.microsoft.com/office/drawing/2014/main" id="{C34839C8-35FC-F928-82DF-0D1499EC7A93}"/>
              </a:ext>
            </a:extLst>
          </p:cNvPr>
          <p:cNvGrpSpPr/>
          <p:nvPr/>
        </p:nvGrpSpPr>
        <p:grpSpPr>
          <a:xfrm>
            <a:off x="302863" y="1143230"/>
            <a:ext cx="2686050" cy="1596825"/>
            <a:chOff x="657014" y="3048334"/>
            <a:chExt cx="3581400" cy="2129100"/>
          </a:xfrm>
        </p:grpSpPr>
        <p:grpSp>
          <p:nvGrpSpPr>
            <p:cNvPr id="4" name="Google Shape;197;g14b29ee31b4_0_316">
              <a:extLst>
                <a:ext uri="{FF2B5EF4-FFF2-40B4-BE49-F238E27FC236}">
                  <a16:creationId xmlns:a16="http://schemas.microsoft.com/office/drawing/2014/main" id="{66BA6CF5-1360-3A72-6AF4-BBA0C2336B82}"/>
                </a:ext>
              </a:extLst>
            </p:cNvPr>
            <p:cNvGrpSpPr/>
            <p:nvPr/>
          </p:nvGrpSpPr>
          <p:grpSpPr>
            <a:xfrm>
              <a:off x="657014" y="3048334"/>
              <a:ext cx="3581400" cy="2129100"/>
              <a:chOff x="657014" y="3048334"/>
              <a:chExt cx="3581400" cy="2129100"/>
            </a:xfrm>
          </p:grpSpPr>
          <p:sp>
            <p:nvSpPr>
              <p:cNvPr id="6" name="Google Shape;198;g14b29ee31b4_0_316">
                <a:extLst>
                  <a:ext uri="{FF2B5EF4-FFF2-40B4-BE49-F238E27FC236}">
                    <a16:creationId xmlns:a16="http://schemas.microsoft.com/office/drawing/2014/main" id="{FBA67452-164F-C419-4BBA-804862237BA6}"/>
                  </a:ext>
                </a:extLst>
              </p:cNvPr>
              <p:cNvSpPr txBox="1"/>
              <p:nvPr/>
            </p:nvSpPr>
            <p:spPr>
              <a:xfrm rot="-5400000">
                <a:off x="1307400" y="2655334"/>
                <a:ext cx="2129100" cy="2915100"/>
              </a:xfrm>
              <a:prstGeom prst="rect">
                <a:avLst/>
              </a:prstGeom>
              <a:solidFill>
                <a:schemeClr val="lt1"/>
              </a:solidFill>
              <a:ln w="12600" cap="flat" cmpd="sng">
                <a:solidFill>
                  <a:srgbClr val="000000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" name="Google Shape;199;g14b29ee31b4_0_316">
                <a:extLst>
                  <a:ext uri="{FF2B5EF4-FFF2-40B4-BE49-F238E27FC236}">
                    <a16:creationId xmlns:a16="http://schemas.microsoft.com/office/drawing/2014/main" id="{2C848948-16C0-51CB-23DF-BAE39CDD197C}"/>
                  </a:ext>
                </a:extLst>
              </p:cNvPr>
              <p:cNvSpPr/>
              <p:nvPr/>
            </p:nvSpPr>
            <p:spPr>
              <a:xfrm>
                <a:off x="3875216" y="4114996"/>
                <a:ext cx="361666" cy="39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" extrusionOk="0">
                    <a:moveTo>
                      <a:pt x="0" y="0"/>
                    </a:moveTo>
                    <a:lnTo>
                      <a:pt x="92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sp>
          <p:sp>
            <p:nvSpPr>
              <p:cNvPr id="8" name="Google Shape;200;g14b29ee31b4_0_316">
                <a:extLst>
                  <a:ext uri="{FF2B5EF4-FFF2-40B4-BE49-F238E27FC236}">
                    <a16:creationId xmlns:a16="http://schemas.microsoft.com/office/drawing/2014/main" id="{C15CC8E5-5B81-E3F8-86B0-834C9F22DEAC}"/>
                  </a:ext>
                </a:extLst>
              </p:cNvPr>
              <p:cNvSpPr txBox="1"/>
              <p:nvPr/>
            </p:nvSpPr>
            <p:spPr>
              <a:xfrm>
                <a:off x="657014" y="3244426"/>
                <a:ext cx="3581400" cy="4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8775" tIns="36725" rIns="58775" bIns="36725" anchor="t" anchorCtr="0">
                <a:noAutofit/>
              </a:bodyPr>
              <a:lstStyle/>
              <a:p>
                <a:pPr algn="ctr" defTabSz="914378"/>
                <a:r>
                  <a:rPr lang="en" sz="1800" b="1">
                    <a:solidFill>
                      <a:srgbClr val="4C4C4C"/>
                    </a:solidFill>
                  </a:rPr>
                  <a:t>Particle-In-Cell</a:t>
                </a:r>
                <a:endParaRPr sz="1800" b="1">
                  <a:solidFill>
                    <a:srgbClr val="4C4C4C"/>
                  </a:solidFill>
                </a:endParaRPr>
              </a:p>
              <a:p>
                <a:pPr algn="ctr" defTabSz="914378"/>
                <a:r>
                  <a:rPr lang="en" sz="1800" b="1">
                    <a:solidFill>
                      <a:srgbClr val="4C4C4C"/>
                    </a:solidFill>
                  </a:rPr>
                  <a:t>Modeling Interface</a:t>
                </a:r>
                <a:endParaRPr sz="1100"/>
              </a:p>
            </p:txBody>
          </p:sp>
        </p:grpSp>
        <p:pic>
          <p:nvPicPr>
            <p:cNvPr id="5" name="Google Shape;201;g14b29ee31b4_0_316">
              <a:extLst>
                <a:ext uri="{FF2B5EF4-FFF2-40B4-BE49-F238E27FC236}">
                  <a16:creationId xmlns:a16="http://schemas.microsoft.com/office/drawing/2014/main" id="{B8F06738-0217-EFFF-2886-28D5603881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14848" y="4161930"/>
              <a:ext cx="2096528" cy="874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202;g14b29ee31b4_0_316">
            <a:extLst>
              <a:ext uri="{FF2B5EF4-FFF2-40B4-BE49-F238E27FC236}">
                <a16:creationId xmlns:a16="http://schemas.microsoft.com/office/drawing/2014/main" id="{8DF7A774-BC1E-B878-B565-8331647BB663}"/>
              </a:ext>
            </a:extLst>
          </p:cNvPr>
          <p:cNvGrpSpPr/>
          <p:nvPr/>
        </p:nvGrpSpPr>
        <p:grpSpPr>
          <a:xfrm>
            <a:off x="6088365" y="1143085"/>
            <a:ext cx="2872088" cy="1596825"/>
            <a:chOff x="7969538" y="4160950"/>
            <a:chExt cx="3829451" cy="2129100"/>
          </a:xfrm>
        </p:grpSpPr>
        <p:grpSp>
          <p:nvGrpSpPr>
            <p:cNvPr id="10" name="Google Shape;203;g14b29ee31b4_0_316">
              <a:extLst>
                <a:ext uri="{FF2B5EF4-FFF2-40B4-BE49-F238E27FC236}">
                  <a16:creationId xmlns:a16="http://schemas.microsoft.com/office/drawing/2014/main" id="{13A81187-D50B-41CA-BADC-8E60165BE5DB}"/>
                </a:ext>
              </a:extLst>
            </p:cNvPr>
            <p:cNvGrpSpPr/>
            <p:nvPr/>
          </p:nvGrpSpPr>
          <p:grpSpPr>
            <a:xfrm>
              <a:off x="7969538" y="4160950"/>
              <a:ext cx="3611884" cy="2129100"/>
              <a:chOff x="8371016" y="3048141"/>
              <a:chExt cx="3611884" cy="2129100"/>
            </a:xfrm>
          </p:grpSpPr>
          <p:sp>
            <p:nvSpPr>
              <p:cNvPr id="12" name="Google Shape;204;g14b29ee31b4_0_316">
                <a:extLst>
                  <a:ext uri="{FF2B5EF4-FFF2-40B4-BE49-F238E27FC236}">
                    <a16:creationId xmlns:a16="http://schemas.microsoft.com/office/drawing/2014/main" id="{01B6D26B-04DE-AADC-C39D-113B851825CB}"/>
                  </a:ext>
                </a:extLst>
              </p:cNvPr>
              <p:cNvSpPr txBox="1"/>
              <p:nvPr/>
            </p:nvSpPr>
            <p:spPr>
              <a:xfrm rot="-5400000">
                <a:off x="9308400" y="2502741"/>
                <a:ext cx="2129100" cy="3219900"/>
              </a:xfrm>
              <a:prstGeom prst="rect">
                <a:avLst/>
              </a:prstGeom>
              <a:solidFill>
                <a:schemeClr val="lt1"/>
              </a:solidFill>
              <a:ln w="12600" cap="flat" cmpd="sng">
                <a:solidFill>
                  <a:srgbClr val="000000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pic>
            <p:nvPicPr>
              <p:cNvPr id="13" name="Google Shape;205;g14b29ee31b4_0_316">
                <a:extLst>
                  <a:ext uri="{FF2B5EF4-FFF2-40B4-BE49-F238E27FC236}">
                    <a16:creationId xmlns:a16="http://schemas.microsoft.com/office/drawing/2014/main" id="{464DD2E9-D064-6D53-22A6-401890ADB23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536854" y="3994573"/>
                <a:ext cx="2081044" cy="10971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Google Shape;206;g14b29ee31b4_0_316">
                <a:extLst>
                  <a:ext uri="{FF2B5EF4-FFF2-40B4-BE49-F238E27FC236}">
                    <a16:creationId xmlns:a16="http://schemas.microsoft.com/office/drawing/2014/main" id="{A0AB1833-B3F0-D34C-AB3A-E0E8A02CF030}"/>
                  </a:ext>
                </a:extLst>
              </p:cNvPr>
              <p:cNvSpPr/>
              <p:nvPr/>
            </p:nvSpPr>
            <p:spPr>
              <a:xfrm>
                <a:off x="8371016" y="4114996"/>
                <a:ext cx="361666" cy="392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" extrusionOk="0">
                    <a:moveTo>
                      <a:pt x="0" y="0"/>
                    </a:moveTo>
                    <a:lnTo>
                      <a:pt x="92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sp>
        </p:grpSp>
        <p:sp>
          <p:nvSpPr>
            <p:cNvPr id="11" name="Google Shape;207;g14b29ee31b4_0_316">
              <a:extLst>
                <a:ext uri="{FF2B5EF4-FFF2-40B4-BE49-F238E27FC236}">
                  <a16:creationId xmlns:a16="http://schemas.microsoft.com/office/drawing/2014/main" id="{ADB89CF1-0503-A404-AE51-0F0876CA91B0}"/>
                </a:ext>
              </a:extLst>
            </p:cNvPr>
            <p:cNvSpPr txBox="1"/>
            <p:nvPr/>
          </p:nvSpPr>
          <p:spPr>
            <a:xfrm>
              <a:off x="8217589" y="4319982"/>
              <a:ext cx="35814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775" tIns="36725" rIns="58775" bIns="36725" anchor="t" anchorCtr="0">
              <a:noAutofit/>
            </a:bodyPr>
            <a:lstStyle/>
            <a:p>
              <a:pPr algn="ctr" defTabSz="914378"/>
              <a:r>
                <a:rPr lang="en" sz="1800" b="1">
                  <a:solidFill>
                    <a:srgbClr val="4C4C4C"/>
                  </a:solidFill>
                </a:rPr>
                <a:t>open Particle Mesh Data standard</a:t>
              </a:r>
              <a:endParaRPr sz="1800" b="1">
                <a:solidFill>
                  <a:srgbClr val="4C4C4C"/>
                </a:solidFill>
              </a:endParaRPr>
            </a:p>
          </p:txBody>
        </p:sp>
      </p:grpSp>
      <p:grpSp>
        <p:nvGrpSpPr>
          <p:cNvPr id="15" name="Google Shape;208;g14b29ee31b4_0_316">
            <a:extLst>
              <a:ext uri="{FF2B5EF4-FFF2-40B4-BE49-F238E27FC236}">
                <a16:creationId xmlns:a16="http://schemas.microsoft.com/office/drawing/2014/main" id="{E33C4A8C-0D20-4EA0-54B3-23A4B23EA520}"/>
              </a:ext>
            </a:extLst>
          </p:cNvPr>
          <p:cNvGrpSpPr/>
          <p:nvPr/>
        </p:nvGrpSpPr>
        <p:grpSpPr>
          <a:xfrm>
            <a:off x="406751" y="824880"/>
            <a:ext cx="5605006" cy="1921646"/>
            <a:chOff x="394052" y="3736676"/>
            <a:chExt cx="7473341" cy="2562195"/>
          </a:xfrm>
        </p:grpSpPr>
        <p:sp>
          <p:nvSpPr>
            <p:cNvPr id="16" name="Google Shape;209;g14b29ee31b4_0_316">
              <a:extLst>
                <a:ext uri="{FF2B5EF4-FFF2-40B4-BE49-F238E27FC236}">
                  <a16:creationId xmlns:a16="http://schemas.microsoft.com/office/drawing/2014/main" id="{929362BD-A44F-4ADF-18BF-91DD98790B68}"/>
                </a:ext>
              </a:extLst>
            </p:cNvPr>
            <p:cNvSpPr txBox="1"/>
            <p:nvPr/>
          </p:nvSpPr>
          <p:spPr>
            <a:xfrm rot="-5400000">
              <a:off x="4805143" y="3236621"/>
              <a:ext cx="2129100" cy="3995400"/>
            </a:xfrm>
            <a:prstGeom prst="rect">
              <a:avLst/>
            </a:prstGeom>
            <a:noFill/>
            <a:ln w="126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7" name="Google Shape;210;g14b29ee31b4_0_316">
              <a:extLst>
                <a:ext uri="{FF2B5EF4-FFF2-40B4-BE49-F238E27FC236}">
                  <a16:creationId xmlns:a16="http://schemas.microsoft.com/office/drawing/2014/main" id="{769AF621-A1B4-DBA6-181F-62244DF7D162}"/>
                </a:ext>
              </a:extLst>
            </p:cNvPr>
            <p:cNvSpPr txBox="1"/>
            <p:nvPr/>
          </p:nvSpPr>
          <p:spPr>
            <a:xfrm>
              <a:off x="4035388" y="4333027"/>
              <a:ext cx="3681600" cy="548700"/>
            </a:xfrm>
            <a:prstGeom prst="rect">
              <a:avLst/>
            </a:prstGeom>
            <a:solidFill>
              <a:srgbClr val="00458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75" tIns="36725" rIns="58775" bIns="36725" anchor="ctr" anchorCtr="1">
              <a:noAutofit/>
            </a:bodyPr>
            <a:lstStyle/>
            <a:p>
              <a:pPr algn="ctr" defTabSz="914378"/>
              <a:r>
                <a:rPr lang="en" sz="1800" b="1">
                  <a:solidFill>
                    <a:srgbClr val="FFFFFF"/>
                  </a:solidFill>
                </a:rPr>
                <a:t>Code A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18" name="Google Shape;211;g14b29ee31b4_0_316">
              <a:extLst>
                <a:ext uri="{FF2B5EF4-FFF2-40B4-BE49-F238E27FC236}">
                  <a16:creationId xmlns:a16="http://schemas.microsoft.com/office/drawing/2014/main" id="{E4B7A973-B66A-5AF7-CEE7-BCAA3733F0D9}"/>
                </a:ext>
              </a:extLst>
            </p:cNvPr>
            <p:cNvSpPr txBox="1"/>
            <p:nvPr/>
          </p:nvSpPr>
          <p:spPr>
            <a:xfrm>
              <a:off x="4035388" y="4984259"/>
              <a:ext cx="3681600" cy="500100"/>
            </a:xfrm>
            <a:prstGeom prst="rect">
              <a:avLst/>
            </a:prstGeom>
            <a:solidFill>
              <a:srgbClr val="00458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75" tIns="36725" rIns="58775" bIns="36725" anchor="ctr" anchorCtr="1">
              <a:noAutofit/>
            </a:bodyPr>
            <a:lstStyle/>
            <a:p>
              <a:pPr algn="ctr" defTabSz="914378"/>
              <a:r>
                <a:rPr lang="en" sz="1800" b="1">
                  <a:solidFill>
                    <a:srgbClr val="FFFFFF"/>
                  </a:solidFill>
                </a:rPr>
                <a:t>Code B</a:t>
              </a:r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19" name="Google Shape;212;g14b29ee31b4_0_316">
              <a:extLst>
                <a:ext uri="{FF2B5EF4-FFF2-40B4-BE49-F238E27FC236}">
                  <a16:creationId xmlns:a16="http://schemas.microsoft.com/office/drawing/2014/main" id="{A376A260-6E39-2D06-0B37-B7EAA4E4BEA5}"/>
                </a:ext>
              </a:extLst>
            </p:cNvPr>
            <p:cNvSpPr txBox="1"/>
            <p:nvPr/>
          </p:nvSpPr>
          <p:spPr>
            <a:xfrm>
              <a:off x="4035388" y="5611198"/>
              <a:ext cx="3681600" cy="5001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775" tIns="36725" rIns="58775" bIns="36725" anchor="ctr" anchorCtr="1">
              <a:noAutofit/>
            </a:bodyPr>
            <a:lstStyle/>
            <a:p>
              <a:pPr algn="ctr" defTabSz="914378"/>
              <a:r>
                <a:rPr lang="en" sz="2100" b="1">
                  <a:solidFill>
                    <a:srgbClr val="FFFFFF"/>
                  </a:solidFill>
                </a:rPr>
                <a:t>...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0" name="Google Shape;213;g14b29ee31b4_0_316">
              <a:extLst>
                <a:ext uri="{FF2B5EF4-FFF2-40B4-BE49-F238E27FC236}">
                  <a16:creationId xmlns:a16="http://schemas.microsoft.com/office/drawing/2014/main" id="{C2756104-AFB2-F7DB-B047-4F4D16A84672}"/>
                </a:ext>
              </a:extLst>
            </p:cNvPr>
            <p:cNvSpPr txBox="1"/>
            <p:nvPr/>
          </p:nvSpPr>
          <p:spPr>
            <a:xfrm>
              <a:off x="4485850" y="3782683"/>
              <a:ext cx="26481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775" tIns="36725" rIns="58775" bIns="36725" anchor="t" anchorCtr="0">
              <a:noAutofit/>
            </a:bodyPr>
            <a:lstStyle/>
            <a:p>
              <a:pPr algn="ctr" defTabSz="914378"/>
              <a:r>
                <a:rPr lang="en" sz="1500" b="1">
                  <a:solidFill>
                    <a:srgbClr val="4C4C4C"/>
                  </a:solidFill>
                </a:rPr>
                <a:t>Simulation code</a:t>
              </a:r>
              <a:endParaRPr sz="1500">
                <a:solidFill>
                  <a:srgbClr val="FFFFFF"/>
                </a:solidFill>
              </a:endParaRPr>
            </a:p>
          </p:txBody>
        </p:sp>
        <p:sp>
          <p:nvSpPr>
            <p:cNvPr id="21" name="Google Shape;214;g14b29ee31b4_0_316">
              <a:extLst>
                <a:ext uri="{FF2B5EF4-FFF2-40B4-BE49-F238E27FC236}">
                  <a16:creationId xmlns:a16="http://schemas.microsoft.com/office/drawing/2014/main" id="{D04ABA90-7B92-357F-CEDF-EA4E2ADDEF8C}"/>
                </a:ext>
              </a:extLst>
            </p:cNvPr>
            <p:cNvSpPr txBox="1"/>
            <p:nvPr/>
          </p:nvSpPr>
          <p:spPr>
            <a:xfrm>
              <a:off x="394052" y="3736676"/>
              <a:ext cx="24294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775" tIns="36725" rIns="58775" bIns="36725" anchor="t" anchorCtr="0">
              <a:noAutofit/>
            </a:bodyPr>
            <a:lstStyle/>
            <a:p>
              <a:pPr defTabSz="914378"/>
              <a:r>
                <a:rPr lang="en" sz="1800" b="1">
                  <a:solidFill>
                    <a:srgbClr val="0F8F13"/>
                  </a:solidFill>
                </a:rPr>
                <a:t>With standards</a:t>
              </a:r>
              <a:endParaRPr sz="1800">
                <a:solidFill>
                  <a:srgbClr val="0F8F13"/>
                </a:solidFill>
              </a:endParaRPr>
            </a:p>
          </p:txBody>
        </p:sp>
      </p:grpSp>
      <p:grpSp>
        <p:nvGrpSpPr>
          <p:cNvPr id="23" name="Google Shape;219;g14b29ee31b4_0_316">
            <a:extLst>
              <a:ext uri="{FF2B5EF4-FFF2-40B4-BE49-F238E27FC236}">
                <a16:creationId xmlns:a16="http://schemas.microsoft.com/office/drawing/2014/main" id="{E79A4464-1795-2AF8-7D4E-428A13FD917B}"/>
              </a:ext>
            </a:extLst>
          </p:cNvPr>
          <p:cNvGrpSpPr/>
          <p:nvPr/>
        </p:nvGrpSpPr>
        <p:grpSpPr>
          <a:xfrm>
            <a:off x="6374260" y="2853386"/>
            <a:ext cx="2535038" cy="1110865"/>
            <a:chOff x="6834370" y="4155301"/>
            <a:chExt cx="5044851" cy="2562549"/>
          </a:xfrm>
        </p:grpSpPr>
        <p:pic>
          <p:nvPicPr>
            <p:cNvPr id="24" name="Google Shape;220;g14b29ee31b4_0_316">
              <a:extLst>
                <a:ext uri="{FF2B5EF4-FFF2-40B4-BE49-F238E27FC236}">
                  <a16:creationId xmlns:a16="http://schemas.microsoft.com/office/drawing/2014/main" id="{A1CF5B17-BB48-14AD-68B1-A06B7F742B5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34370" y="4155306"/>
              <a:ext cx="856312" cy="58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21;g14b29ee31b4_0_316">
              <a:extLst>
                <a:ext uri="{FF2B5EF4-FFF2-40B4-BE49-F238E27FC236}">
                  <a16:creationId xmlns:a16="http://schemas.microsoft.com/office/drawing/2014/main" id="{530969F7-1155-FA4B-4A3A-AD70F5763EF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53920" y="5858403"/>
              <a:ext cx="507599" cy="501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22;g14b29ee31b4_0_316">
              <a:extLst>
                <a:ext uri="{FF2B5EF4-FFF2-40B4-BE49-F238E27FC236}">
                  <a16:creationId xmlns:a16="http://schemas.microsoft.com/office/drawing/2014/main" id="{BDC272C6-D19C-0AC3-71C4-066CF839CAD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34370" y="5381218"/>
              <a:ext cx="1531326" cy="290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23;g14b29ee31b4_0_316">
              <a:extLst>
                <a:ext uri="{FF2B5EF4-FFF2-40B4-BE49-F238E27FC236}">
                  <a16:creationId xmlns:a16="http://schemas.microsoft.com/office/drawing/2014/main" id="{A43C0059-AB72-7A81-0889-D314CAA2A1C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720027" y="5816054"/>
              <a:ext cx="1124950" cy="46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24;g14b29ee31b4_0_316">
              <a:extLst>
                <a:ext uri="{FF2B5EF4-FFF2-40B4-BE49-F238E27FC236}">
                  <a16:creationId xmlns:a16="http://schemas.microsoft.com/office/drawing/2014/main" id="{50E6D15D-3277-F8F9-22AE-482E62F7905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34370" y="4816403"/>
              <a:ext cx="1124958" cy="322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25;g14b29ee31b4_0_316">
              <a:extLst>
                <a:ext uri="{FF2B5EF4-FFF2-40B4-BE49-F238E27FC236}">
                  <a16:creationId xmlns:a16="http://schemas.microsoft.com/office/drawing/2014/main" id="{B99E54B3-4B82-D81B-1D63-DD90EC16FB8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34372" y="5816050"/>
              <a:ext cx="856301" cy="305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26;g14b29ee31b4_0_316">
              <a:extLst>
                <a:ext uri="{FF2B5EF4-FFF2-40B4-BE49-F238E27FC236}">
                  <a16:creationId xmlns:a16="http://schemas.microsoft.com/office/drawing/2014/main" id="{DFA2F767-014C-2DFA-6C23-57BD4305096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905437" y="6313250"/>
              <a:ext cx="982815" cy="322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27;g14b29ee31b4_0_316">
              <a:extLst>
                <a:ext uri="{FF2B5EF4-FFF2-40B4-BE49-F238E27FC236}">
                  <a16:creationId xmlns:a16="http://schemas.microsoft.com/office/drawing/2014/main" id="{B297649B-A2F6-346E-A91F-1C825916CBA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842255" y="5687135"/>
              <a:ext cx="634219" cy="56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28;g14b29ee31b4_0_316">
              <a:extLst>
                <a:ext uri="{FF2B5EF4-FFF2-40B4-BE49-F238E27FC236}">
                  <a16:creationId xmlns:a16="http://schemas.microsoft.com/office/drawing/2014/main" id="{68D1B7DE-782F-F41E-626D-EC9B195C887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030327" y="4816403"/>
              <a:ext cx="507599" cy="50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29;g14b29ee31b4_0_316">
              <a:extLst>
                <a:ext uri="{FF2B5EF4-FFF2-40B4-BE49-F238E27FC236}">
                  <a16:creationId xmlns:a16="http://schemas.microsoft.com/office/drawing/2014/main" id="{3B4A4220-10F6-68BF-C9B4-71DF481C6A4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073834" y="5881125"/>
              <a:ext cx="507600" cy="50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0;g14b29ee31b4_0_316">
              <a:extLst>
                <a:ext uri="{FF2B5EF4-FFF2-40B4-BE49-F238E27FC236}">
                  <a16:creationId xmlns:a16="http://schemas.microsoft.com/office/drawing/2014/main" id="{950B0D97-9A41-A2A9-89AF-2DA89A2C3E87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16999" y="5871128"/>
              <a:ext cx="442052" cy="43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31;g14b29ee31b4_0_316">
              <a:extLst>
                <a:ext uri="{FF2B5EF4-FFF2-40B4-BE49-F238E27FC236}">
                  <a16:creationId xmlns:a16="http://schemas.microsoft.com/office/drawing/2014/main" id="{3499ABE0-7856-5A38-B56F-EF6DB258BA41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842248" y="4155301"/>
              <a:ext cx="746150" cy="56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2;g14b29ee31b4_0_316">
              <a:extLst>
                <a:ext uri="{FF2B5EF4-FFF2-40B4-BE49-F238E27FC236}">
                  <a16:creationId xmlns:a16="http://schemas.microsoft.com/office/drawing/2014/main" id="{9BE29AFE-C752-3448-41FB-3343DDDCE8E9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8798271" y="4182940"/>
              <a:ext cx="1441770" cy="50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3;g14b29ee31b4_0_316">
              <a:extLst>
                <a:ext uri="{FF2B5EF4-FFF2-40B4-BE49-F238E27FC236}">
                  <a16:creationId xmlns:a16="http://schemas.microsoft.com/office/drawing/2014/main" id="{DAAB4A10-1735-9D2E-B827-2B91285E3DF7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751921" y="4848329"/>
              <a:ext cx="1531336" cy="50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234;g14b29ee31b4_0_316">
              <a:extLst>
                <a:ext uri="{FF2B5EF4-FFF2-40B4-BE49-F238E27FC236}">
                  <a16:creationId xmlns:a16="http://schemas.microsoft.com/office/drawing/2014/main" id="{84192E81-1A2A-2A98-A0BA-06BBB42C70D7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7959328" y="6395300"/>
              <a:ext cx="1743523" cy="322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35;g14b29ee31b4_0_316">
              <a:extLst>
                <a:ext uri="{FF2B5EF4-FFF2-40B4-BE49-F238E27FC236}">
                  <a16:creationId xmlns:a16="http://schemas.microsoft.com/office/drawing/2014/main" id="{9D8B5B94-1A84-3E01-CA4F-3FEF50D44900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8452271" y="5439730"/>
              <a:ext cx="1790551" cy="382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36;g14b29ee31b4_0_316">
              <a:extLst>
                <a:ext uri="{FF2B5EF4-FFF2-40B4-BE49-F238E27FC236}">
                  <a16:creationId xmlns:a16="http://schemas.microsoft.com/office/drawing/2014/main" id="{6E4EBEE0-40AA-ED50-C624-DDF31AB73D43}"/>
                </a:ext>
              </a:extLst>
            </p:cNvPr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0373721" y="4198203"/>
              <a:ext cx="1336326" cy="689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237;g14b29ee31b4_0_316">
              <a:extLst>
                <a:ext uri="{FF2B5EF4-FFF2-40B4-BE49-F238E27FC236}">
                  <a16:creationId xmlns:a16="http://schemas.microsoft.com/office/drawing/2014/main" id="{FBC6BAA1-F7C0-5617-2701-750F79C1A7F4}"/>
                </a:ext>
              </a:extLst>
            </p:cNvPr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10371721" y="4975043"/>
              <a:ext cx="1507500" cy="6499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75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22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1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1">
            <a:normAutofit lnSpcReduction="10000"/>
          </a:bodyPr>
          <a:lstStyle/>
          <a:p>
            <a:pPr marL="254000" lvl="0" indent="-2540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1800" dirty="0"/>
              <a:t>Thoughts toward the establishment of a 10-year roadmap </a:t>
            </a:r>
          </a:p>
          <a:p>
            <a:pPr marL="254000" lvl="0" indent="-2540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1800" dirty="0"/>
              <a:t>for advanced accelerator concepts computation</a:t>
            </a:r>
            <a:endParaRPr dirty="0"/>
          </a:p>
        </p:txBody>
      </p:sp>
      <p:sp>
        <p:nvSpPr>
          <p:cNvPr id="3004" name="Google Shape;3004;p229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008" name="Google Shape;3008;p229"/>
          <p:cNvSpPr txBox="1"/>
          <p:nvPr/>
        </p:nvSpPr>
        <p:spPr>
          <a:xfrm>
            <a:off x="8634598" y="4864709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0A1117F-4086-E20D-76F0-CABDA6B1E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97" y="843089"/>
            <a:ext cx="8433707" cy="3663126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en-US" dirty="0"/>
              <a:t>Proposal</a:t>
            </a:r>
          </a:p>
          <a:p>
            <a:r>
              <a:rPr lang="en-US" dirty="0"/>
              <a:t>Ultimate goal: End-to-end Virtual Accelerators (EVA) with on-the-fly tunability from users of physics &amp; </a:t>
            </a:r>
            <a:r>
              <a:rPr lang="en-US" dirty="0" err="1"/>
              <a:t>numerics</a:t>
            </a:r>
            <a:r>
              <a:rPr lang="en-US" dirty="0"/>
              <a:t> complexity</a:t>
            </a:r>
          </a:p>
          <a:p>
            <a:r>
              <a:rPr lang="en-US" dirty="0"/>
              <a:t>Development and adoption of input/output standards as early activities of roadmap </a:t>
            </a:r>
          </a:p>
          <a:p>
            <a:r>
              <a:rPr lang="en-US" dirty="0"/>
              <a:t>Development of workflows with plug &amp; play swap of models/codes enabled by standards</a:t>
            </a:r>
          </a:p>
          <a:p>
            <a:r>
              <a:rPr lang="en-US" dirty="0"/>
              <a:t>Development of EVAs and Virtual Test Stands (VTS) for various AAC thrusts (LWFA, PWFA, SWFA, DLA, …)</a:t>
            </a:r>
          </a:p>
          <a:p>
            <a:r>
              <a:rPr lang="en-US" dirty="0"/>
              <a:t>Application of EVAs and Virtual Test Stands (VTS) for various AAC thrusts with milestones</a:t>
            </a:r>
          </a:p>
          <a:p>
            <a:pPr lvl="1"/>
            <a:r>
              <a:rPr lang="en-US" dirty="0"/>
              <a:t>E.g., for LWFA: model chain of 10 multi-GeV stages for HEP collider, maximizing beam  charge and energy gain, and minimizing energy spread and emittance growth</a:t>
            </a:r>
          </a:p>
        </p:txBody>
      </p:sp>
    </p:spTree>
    <p:extLst>
      <p:ext uri="{BB962C8B-B14F-4D97-AF65-F5344CB8AC3E}">
        <p14:creationId xmlns:p14="http://schemas.microsoft.com/office/powerpoint/2010/main" val="281382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22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1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1">
            <a:normAutofit/>
          </a:bodyPr>
          <a:lstStyle/>
          <a:p>
            <a:pPr marL="254000" lvl="0" indent="-2540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sz="1800" dirty="0"/>
              <a:t>Outline</a:t>
            </a:r>
            <a:endParaRPr dirty="0"/>
          </a:p>
        </p:txBody>
      </p:sp>
      <p:sp>
        <p:nvSpPr>
          <p:cNvPr id="3004" name="Google Shape;3004;p229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008" name="Google Shape;3008;p229"/>
          <p:cNvSpPr txBox="1"/>
          <p:nvPr/>
        </p:nvSpPr>
        <p:spPr>
          <a:xfrm>
            <a:off x="8634598" y="4864709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6CE73-EAE7-6FC5-1A28-D5867A7A7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97" y="843089"/>
            <a:ext cx="8433707" cy="3663126"/>
          </a:xfrm>
        </p:spPr>
        <p:txBody>
          <a:bodyPr>
            <a:noAutofit/>
          </a:bodyPr>
          <a:lstStyle/>
          <a:p>
            <a:r>
              <a:rPr lang="en-US" dirty="0" err="1"/>
              <a:t>WarpX</a:t>
            </a:r>
            <a:r>
              <a:rPr lang="en-US" dirty="0"/>
              <a:t> overview</a:t>
            </a:r>
          </a:p>
          <a:p>
            <a:r>
              <a:rPr lang="en-US" dirty="0"/>
              <a:t>Latest advances in </a:t>
            </a:r>
            <a:r>
              <a:rPr lang="en-US" dirty="0" err="1"/>
              <a:t>WarpX</a:t>
            </a:r>
            <a:endParaRPr lang="en-US" dirty="0"/>
          </a:p>
          <a:p>
            <a:pPr lvl="1"/>
            <a:r>
              <a:rPr lang="en-US" dirty="0"/>
              <a:t>Coulomb collision module</a:t>
            </a:r>
          </a:p>
          <a:p>
            <a:pPr lvl="1"/>
            <a:r>
              <a:rPr lang="en-US" dirty="0"/>
              <a:t>QED module</a:t>
            </a:r>
          </a:p>
          <a:p>
            <a:pPr lvl="1"/>
            <a:r>
              <a:rPr lang="en-US" dirty="0"/>
              <a:t>a time-averaged pseudo-spectral PIC solver that enables larger timesteps, </a:t>
            </a:r>
          </a:p>
          <a:p>
            <a:pPr lvl="1"/>
            <a:r>
              <a:rPr lang="en-US" dirty="0"/>
              <a:t>a hybrid nodal-staggered PIC loop that provides improved stability, </a:t>
            </a:r>
          </a:p>
          <a:p>
            <a:pPr lvl="1"/>
            <a:r>
              <a:rPr lang="en-US" dirty="0"/>
              <a:t>an algorithm to handle particles crossing Perfectly Matched Layers, </a:t>
            </a:r>
          </a:p>
          <a:p>
            <a:pPr lvl="1"/>
            <a:r>
              <a:rPr lang="en-US" dirty="0"/>
              <a:t>application of mesh refinement to the modeling of ion motion in a plasma accelerator.</a:t>
            </a:r>
          </a:p>
          <a:p>
            <a:pPr lvl="1"/>
            <a:endParaRPr lang="en-US" sz="900" dirty="0"/>
          </a:p>
          <a:p>
            <a:r>
              <a:rPr lang="en-US" dirty="0"/>
              <a:t>Thoughts toward the establishment of a 10-year roadmap for advanced accelerator concepts computation </a:t>
            </a:r>
          </a:p>
        </p:txBody>
      </p:sp>
    </p:spTree>
    <p:extLst>
      <p:ext uri="{BB962C8B-B14F-4D97-AF65-F5344CB8AC3E}">
        <p14:creationId xmlns:p14="http://schemas.microsoft.com/office/powerpoint/2010/main" val="243537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22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1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1">
            <a:normAutofit/>
          </a:bodyPr>
          <a:lstStyle/>
          <a:p>
            <a:pPr marL="254000" lvl="0" indent="-2540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1800" dirty="0"/>
              <a:t>Backups</a:t>
            </a:r>
            <a:endParaRPr dirty="0"/>
          </a:p>
        </p:txBody>
      </p:sp>
      <p:sp>
        <p:nvSpPr>
          <p:cNvPr id="3004" name="Google Shape;3004;p229"/>
          <p:cNvSpPr txBox="1">
            <a:spLocks noGrp="1"/>
          </p:cNvSpPr>
          <p:nvPr>
            <p:ph type="sldNum" idx="12"/>
          </p:nvPr>
        </p:nvSpPr>
        <p:spPr>
          <a:xfrm>
            <a:off x="8634588" y="4864688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008" name="Google Shape;3008;p229"/>
          <p:cNvSpPr txBox="1"/>
          <p:nvPr/>
        </p:nvSpPr>
        <p:spPr>
          <a:xfrm>
            <a:off x="8634598" y="4864709"/>
            <a:ext cx="50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14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4B61-1430-6D47-87A0-B3E908CF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20" y="123854"/>
            <a:ext cx="8229599" cy="857251"/>
          </a:xfrm>
        </p:spPr>
        <p:txBody>
          <a:bodyPr/>
          <a:lstStyle/>
          <a:p>
            <a:r>
              <a:rPr lang="en-US" dirty="0"/>
              <a:t>Transverse resolution scan (without mesh refinement)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C1CBBC-26B5-C249-9B15-A1E4634296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1873" y="776378"/>
                <a:ext cx="5118686" cy="1372864"/>
              </a:xfrm>
            </p:spPr>
            <p:txBody>
              <a:bodyPr vert="horz" lIns="68580" tIns="34290" rIns="68580" bIns="34290" rtlCol="0">
                <a:no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n-US" dirty="0">
                    <a:latin typeface="Avenir Book" panose="02000503020000020003" pitchFamily="2" charset="0"/>
                  </a:rPr>
                  <a:t>Base case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=0.78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=0.054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>
                  <a:buFont typeface="Wingdings" pitchFamily="2" charset="2"/>
                  <a:buChar char="v"/>
                </a:pPr>
                <a:endParaRPr lang="en-US" dirty="0">
                  <a:latin typeface="Avenir Book" panose="02000503020000020003" pitchFamily="2" charset="0"/>
                </a:endParaRPr>
              </a:p>
              <a:p>
                <a:pPr>
                  <a:buFont typeface="Wingdings" pitchFamily="2" charset="2"/>
                  <a:buChar char="v"/>
                </a:pPr>
                <a:r>
                  <a:rPr lang="en-US" dirty="0">
                    <a:latin typeface="Avenir Book" panose="02000503020000020003" pitchFamily="2" charset="0"/>
                  </a:rPr>
                  <a:t>We decrease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by a factor of two 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venir Book" panose="02000503020000020003" pitchFamily="2" charset="0"/>
                  </a:rPr>
                  <a:t>    (until convergence), while keeping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0.054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>
                  <a:buFont typeface="Wingdings" pitchFamily="2" charset="2"/>
                  <a:buChar char="v"/>
                </a:pPr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C1CBBC-26B5-C249-9B15-A1E463429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1873" y="776378"/>
                <a:ext cx="5118686" cy="1372864"/>
              </a:xfrm>
              <a:blipFill>
                <a:blip r:embed="rId2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E4E75-C8D8-C047-8C33-6B28D0D2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0EF2EA88-E9D4-0C4F-A5DF-5FE49FAF8E2F}" type="slidenum">
              <a:rPr lang="en-US" kern="1200">
                <a:solidFill>
                  <a:srgbClr val="00303C">
                    <a:tint val="75000"/>
                  </a:srgbClr>
                </a:solidFill>
                <a:ea typeface="+mn-ea"/>
                <a:cs typeface="+mn-cs"/>
              </a:rPr>
              <a:pPr defTabSz="342900">
                <a:buClrTx/>
              </a:pPr>
              <a:t>21</a:t>
            </a:fld>
            <a:endParaRPr lang="en-US" kern="1200" dirty="0">
              <a:solidFill>
                <a:srgbClr val="00303C">
                  <a:tint val="75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9B2F71-B57F-9747-AAAB-00F759224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42" y="594535"/>
            <a:ext cx="2880242" cy="2272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7C057-4ED5-9144-96F4-970D61FBE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96" y="3063433"/>
            <a:ext cx="6281101" cy="20800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25A5DF-0AE5-A643-8AAE-FB7AB26543F0}"/>
              </a:ext>
            </a:extLst>
          </p:cNvPr>
          <p:cNvCxnSpPr>
            <a:cxnSpLocks/>
          </p:cNvCxnSpPr>
          <p:nvPr/>
        </p:nvCxnSpPr>
        <p:spPr>
          <a:xfrm flipV="1">
            <a:off x="6449796" y="776378"/>
            <a:ext cx="0" cy="168859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8BFAF-B192-084D-AA66-63ECE68EAB59}"/>
                  </a:ext>
                </a:extLst>
              </p:cNvPr>
              <p:cNvSpPr txBox="1"/>
              <p:nvPr/>
            </p:nvSpPr>
            <p:spPr>
              <a:xfrm>
                <a:off x="1500378" y="2867225"/>
                <a:ext cx="232529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buClrTx/>
                </a:pPr>
                <a:r>
                  <a:rPr lang="en-US" sz="1050" b="1" kern="1200" dirty="0">
                    <a:solidFill>
                      <a:srgbClr val="0070C0"/>
                    </a:solidFill>
                    <a:ea typeface="+mn-ea"/>
                    <a:cs typeface="+mn-cs"/>
                  </a:rPr>
                  <a:t>Transverse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sub>
                    </m:sSub>
                    <m:r>
                      <a:rPr lang="en-US" sz="1050" b="1" i="1" kern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lang="en-US" sz="1050" b="1" i="1" kern="1200" dirty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algn="ctr" defTabSz="3429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𝟕𝟓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𝒎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8BFAF-B192-084D-AA66-63ECE68EA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378" y="2867225"/>
                <a:ext cx="2325290" cy="415498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17F1BB-D812-DC45-9A9D-6DF00B2D0A3F}"/>
                  </a:ext>
                </a:extLst>
              </p:cNvPr>
              <p:cNvSpPr txBox="1"/>
              <p:nvPr/>
            </p:nvSpPr>
            <p:spPr>
              <a:xfrm>
                <a:off x="4728585" y="2867225"/>
                <a:ext cx="232529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buClrTx/>
                </a:pPr>
                <a:r>
                  <a:rPr lang="en-US" sz="1050" b="1" kern="1200" dirty="0">
                    <a:solidFill>
                      <a:srgbClr val="0070C0"/>
                    </a:solidFill>
                    <a:ea typeface="+mn-ea"/>
                    <a:cs typeface="+mn-cs"/>
                  </a:rPr>
                  <a:t>Ion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𝝆</m:t>
                        </m:r>
                      </m:e>
                      <m:sub>
                        <m:r>
                          <a:rPr lang="en-US" sz="1050" b="1" i="1" kern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𝒊𝒐𝒏𝒔</m:t>
                        </m:r>
                      </m:sub>
                    </m:sSub>
                    <m:r>
                      <a:rPr lang="en-US" sz="1050" b="1" i="1" kern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  <a:p>
                <a:pPr algn="ctr" defTabSz="3429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𝟕𝟓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𝒎</m:t>
                      </m:r>
                      <m:r>
                        <a:rPr lang="en-US" sz="1050" b="1" i="1" kern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US" sz="1050" b="1" kern="1200" dirty="0">
                  <a:solidFill>
                    <a:srgbClr val="0070C0"/>
                  </a:solidFill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17F1BB-D812-DC45-9A9D-6DF00B2D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585" y="2867225"/>
                <a:ext cx="2325290" cy="415498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6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</a:rPr>
              <a:t>  Novel BLAST integrated ecosystem of accelerator (&amp; more) codes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43595-92E3-A2CB-B2D1-B1CDB2B9F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8" y="803709"/>
            <a:ext cx="5819938" cy="2703909"/>
          </a:xfrm>
          <a:prstGeom prst="rect">
            <a:avLst/>
          </a:prstGeom>
        </p:spPr>
      </p:pic>
      <p:pic>
        <p:nvPicPr>
          <p:cNvPr id="5" name="Google Shape;1641;p129" descr="Logo&#10;&#10;Description automatically generated">
            <a:extLst>
              <a:ext uri="{FF2B5EF4-FFF2-40B4-BE49-F238E27FC236}">
                <a16:creationId xmlns:a16="http://schemas.microsoft.com/office/drawing/2014/main" id="{25EF8C6B-0141-B7DC-AECF-CCE79AA143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6931" b="5651"/>
          <a:stretch/>
        </p:blipFill>
        <p:spPr>
          <a:xfrm>
            <a:off x="6027878" y="2832891"/>
            <a:ext cx="3058535" cy="13318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C3A0E2-383D-3B4C-E6C5-D95D66F73CBA}"/>
              </a:ext>
            </a:extLst>
          </p:cNvPr>
          <p:cNvSpPr txBox="1"/>
          <p:nvPr/>
        </p:nvSpPr>
        <p:spPr>
          <a:xfrm>
            <a:off x="6008038" y="687334"/>
            <a:ext cx="31359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BLAST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Particle-in-cell Codes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WarpX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t-based EM &amp; ES PIC + lattice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ImpactX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s-based ES + lattice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HiPACE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++: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Quasistatic PIC (similar to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QuickPIC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pyHeadtail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, …)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A9F4E1-EB41-3D7E-257C-2C233E429191}"/>
              </a:ext>
            </a:extLst>
          </p:cNvPr>
          <p:cNvSpPr/>
          <p:nvPr/>
        </p:nvSpPr>
        <p:spPr>
          <a:xfrm>
            <a:off x="1034018" y="1253359"/>
            <a:ext cx="1385990" cy="37837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Arial"/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2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/>
        </p:nvSpPr>
        <p:spPr>
          <a:xfrm>
            <a:off x="184444" y="718139"/>
            <a:ext cx="4280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Particle-in-Cell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108224" y="168481"/>
            <a:ext cx="87024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err="1">
                <a:latin typeface="Avenir"/>
                <a:ea typeface="Avenir"/>
                <a:cs typeface="Avenir"/>
                <a:sym typeface="Avenir"/>
              </a:rPr>
              <a:t>WarpX</a:t>
            </a:r>
            <a:r>
              <a:rPr lang="en" sz="2200" b="1" dirty="0">
                <a:latin typeface="Avenir"/>
                <a:ea typeface="Avenir"/>
                <a:cs typeface="Avenir"/>
                <a:sym typeface="Avenir"/>
              </a:rPr>
              <a:t>: Multi-Physics Particle-in-Cell Code for </a:t>
            </a:r>
            <a:r>
              <a:rPr lang="en" sz="2200" b="1" dirty="0" err="1">
                <a:latin typeface="Avenir"/>
                <a:ea typeface="Avenir"/>
                <a:cs typeface="Avenir"/>
                <a:sym typeface="Avenir"/>
              </a:rPr>
              <a:t>Exascale</a:t>
            </a:r>
            <a:endParaRPr sz="2200" b="1" dirty="0"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57" name="Google Shape;257;p34"/>
          <p:cNvGrpSpPr/>
          <p:nvPr/>
        </p:nvGrpSpPr>
        <p:grpSpPr>
          <a:xfrm>
            <a:off x="131821" y="620487"/>
            <a:ext cx="8245864" cy="40820"/>
            <a:chOff x="195943" y="1001487"/>
            <a:chExt cx="10994485" cy="54427"/>
          </a:xfrm>
        </p:grpSpPr>
        <p:cxnSp>
          <p:nvCxnSpPr>
            <p:cNvPr id="258" name="Google Shape;258;p34"/>
            <p:cNvCxnSpPr/>
            <p:nvPr/>
          </p:nvCxnSpPr>
          <p:spPr>
            <a:xfrm>
              <a:off x="195943" y="1001487"/>
              <a:ext cx="9819000" cy="0"/>
            </a:xfrm>
            <a:prstGeom prst="straightConnector1">
              <a:avLst/>
            </a:prstGeom>
            <a:noFill/>
            <a:ln w="19050" cap="flat" cmpd="sng">
              <a:solidFill>
                <a:srgbClr val="0D54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" name="Google Shape;259;p34"/>
            <p:cNvCxnSpPr/>
            <p:nvPr/>
          </p:nvCxnSpPr>
          <p:spPr>
            <a:xfrm>
              <a:off x="511628" y="1055914"/>
              <a:ext cx="106788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0" name="Google Shape;260;p34"/>
          <p:cNvSpPr/>
          <p:nvPr/>
        </p:nvSpPr>
        <p:spPr>
          <a:xfrm>
            <a:off x="4572000" y="694452"/>
            <a:ext cx="4320600" cy="42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Geometries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47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1D3V, 2D3V,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3D3V and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RZ (quasi-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cylindrical)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Multi-Node parallelization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MPI: 3D domain decomposition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dynamic load balancing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On-Node Parallelization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47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GPU: CUDA, HIP and SYCL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47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CPU: OpenMP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Scalable, Parallel I/O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47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AMReX plotfile and</a:t>
            </a:r>
            <a:b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openPMD (HDF5 or ADIOS)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247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in situ diagnostics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2540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172" y="840765"/>
            <a:ext cx="2850467" cy="1017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0C522F-B462-D799-FC1D-DAC80795763D}"/>
              </a:ext>
            </a:extLst>
          </p:cNvPr>
          <p:cNvGrpSpPr>
            <a:grpSpLocks noChangeAspect="1"/>
          </p:cNvGrpSpPr>
          <p:nvPr/>
        </p:nvGrpSpPr>
        <p:grpSpPr>
          <a:xfrm>
            <a:off x="8237197" y="2276852"/>
            <a:ext cx="436935" cy="1470777"/>
            <a:chOff x="8004825" y="2203448"/>
            <a:chExt cx="733224" cy="2468124"/>
          </a:xfrm>
        </p:grpSpPr>
        <p:pic>
          <p:nvPicPr>
            <p:cNvPr id="262" name="Google Shape;262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1644" y="4039097"/>
              <a:ext cx="716405" cy="63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04825" y="2203448"/>
              <a:ext cx="716400" cy="848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21644" y="3161870"/>
              <a:ext cx="716400" cy="716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5" name="Google Shape;265;p34"/>
          <p:cNvSpPr txBox="1"/>
          <p:nvPr/>
        </p:nvSpPr>
        <p:spPr>
          <a:xfrm>
            <a:off x="78000" y="3250372"/>
            <a:ext cx="4320600" cy="122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Multi-Physics Modules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342900" lvl="0"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field ionization of atomic levels, Coulomb</a:t>
            </a:r>
            <a:b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collisions, QED processes (e.g. pair creation), macroscopic materials, </a:t>
            </a:r>
            <a:r>
              <a:rPr lang="en-US" sz="1500" dirty="0">
                <a:latin typeface="Avenir"/>
                <a:ea typeface="Avenir"/>
                <a:cs typeface="Avenir"/>
                <a:sym typeface="Avenir"/>
              </a:rPr>
              <a:t>embedded boundaries + CAD, …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6" name="Google Shape;266;p34" descr="Screen Shot 2017-01-25 at 10.32.25 A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38662" y="702127"/>
            <a:ext cx="1416062" cy="178434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4"/>
          <p:cNvSpPr txBox="1"/>
          <p:nvPr/>
        </p:nvSpPr>
        <p:spPr>
          <a:xfrm>
            <a:off x="1048000" y="1514852"/>
            <a:ext cx="1416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electro-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magnetic (EM) fields on a grid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1622501" y="831452"/>
            <a:ext cx="841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macro-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particles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82875" y="2468476"/>
            <a:ext cx="432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266092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Advanced Algorithms Pioneered by our Team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66092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boosted frame, spectral solvers, Galilean frame, MR, ...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252;p112">
            <a:extLst>
              <a:ext uri="{FF2B5EF4-FFF2-40B4-BE49-F238E27FC236}">
                <a16:creationId xmlns:a16="http://schemas.microsoft.com/office/drawing/2014/main" id="{FC5B1BEE-C057-EABC-5638-5E88351DE97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22501" y="4574513"/>
            <a:ext cx="481157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53;p112">
            <a:extLst>
              <a:ext uri="{FF2B5EF4-FFF2-40B4-BE49-F238E27FC236}">
                <a16:creationId xmlns:a16="http://schemas.microsoft.com/office/drawing/2014/main" id="{B5EDDFA7-31C3-4F08-5A25-10CEC323E7B5}"/>
              </a:ext>
            </a:extLst>
          </p:cNvPr>
          <p:cNvSpPr txBox="1"/>
          <p:nvPr/>
        </p:nvSpPr>
        <p:spPr>
          <a:xfrm>
            <a:off x="2054996" y="4574513"/>
            <a:ext cx="3869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  <a:latin typeface="Avenir Book" panose="02000503020000020003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ecp-warpx.github.io</a:t>
            </a:r>
            <a:endParaRPr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15141-74F3-46E7-1412-03392AC0F458}"/>
              </a:ext>
            </a:extLst>
          </p:cNvPr>
          <p:cNvSpPr txBox="1"/>
          <p:nvPr/>
        </p:nvSpPr>
        <p:spPr>
          <a:xfrm>
            <a:off x="457704" y="4651475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Open source</a:t>
            </a:r>
          </a:p>
        </p:txBody>
      </p:sp>
      <p:pic>
        <p:nvPicPr>
          <p:cNvPr id="6" name="Google Shape;1489;p124">
            <a:extLst>
              <a:ext uri="{FF2B5EF4-FFF2-40B4-BE49-F238E27FC236}">
                <a16:creationId xmlns:a16="http://schemas.microsoft.com/office/drawing/2014/main" id="{98175042-64EE-36CA-79D0-0EC8B090AF0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3349" y="-12073"/>
            <a:ext cx="1635913" cy="71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72;p132">
            <a:extLst>
              <a:ext uri="{FF2B5EF4-FFF2-40B4-BE49-F238E27FC236}">
                <a16:creationId xmlns:a16="http://schemas.microsoft.com/office/drawing/2014/main" id="{2D359271-6DAA-2826-661E-84A0FC3F31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5665" y="4346456"/>
            <a:ext cx="595437" cy="31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68;p132">
            <a:extLst>
              <a:ext uri="{FF2B5EF4-FFF2-40B4-BE49-F238E27FC236}">
                <a16:creationId xmlns:a16="http://schemas.microsoft.com/office/drawing/2014/main" id="{D5F52805-861A-BF5D-C919-260432BBA0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63316" y="4375996"/>
            <a:ext cx="792349" cy="33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New module of Monte Carlo binary interactions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B4EDBE4-CA70-577F-C03E-672D70C17D08}"/>
              </a:ext>
            </a:extLst>
          </p:cNvPr>
          <p:cNvSpPr txBox="1">
            <a:spLocks/>
          </p:cNvSpPr>
          <p:nvPr/>
        </p:nvSpPr>
        <p:spPr>
          <a:xfrm>
            <a:off x="0" y="740187"/>
            <a:ext cx="5232387" cy="366312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Courier New"/>
              <a:buChar char="o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Interaction between macro-particles 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within the same cell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Physical interactions currently implemented in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WarpX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: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Coulomb collisions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Nuclear fusion (D+T, D+D, P+B11, …)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Extensible to other interactions (impact ionization, …)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Works on CPU and GPU</a:t>
            </a:r>
          </a:p>
          <a:p>
            <a:pPr marL="342900" marR="0" lvl="1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(Uses 1 thread per cell on GPU)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Works in different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WarpX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geometries: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2D/3D Cartesian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RZ (assuming pure cylindrical symmetry)</a:t>
            </a:r>
          </a:p>
        </p:txBody>
      </p:sp>
      <p:pic>
        <p:nvPicPr>
          <p:cNvPr id="3" name="Google Shape;266;p34" descr="Screen Shot 2017-01-25 at 10.32.25 AM.png">
            <a:extLst>
              <a:ext uri="{FF2B5EF4-FFF2-40B4-BE49-F238E27FC236}">
                <a16:creationId xmlns:a16="http://schemas.microsoft.com/office/drawing/2014/main" id="{246ADCC6-4859-7DA0-09F5-4915773220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6094" y="918048"/>
            <a:ext cx="1416062" cy="17843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D1137-3ADB-C700-E70F-8EFB02E03174}"/>
              </a:ext>
            </a:extLst>
          </p:cNvPr>
          <p:cNvSpPr txBox="1"/>
          <p:nvPr/>
        </p:nvSpPr>
        <p:spPr>
          <a:xfrm>
            <a:off x="6865474" y="830132"/>
            <a:ext cx="227852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Used in production: </a:t>
            </a:r>
          </a:p>
          <a:p>
            <a:pPr marL="2905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simulations of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emittance growth due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to Coulomb collisions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9CB12-F58C-BFEF-9B7D-847D5991B0D3}"/>
              </a:ext>
            </a:extLst>
          </p:cNvPr>
          <p:cNvSpPr txBox="1"/>
          <p:nvPr/>
        </p:nvSpPr>
        <p:spPr>
          <a:xfrm>
            <a:off x="1254759" y="3880093"/>
            <a:ext cx="68675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Y. Zhao,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al., Phys. Plasmas 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29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103109 (2022) 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https://doi.org/10.1063/5.0102919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b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Y. Zhao,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al., Phys. Plasmas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27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113105 (2020)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https://doi.org/10.1063/5.0023776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CE7EC99-91B5-6B28-D997-80C3DAA0B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651" y="1810220"/>
            <a:ext cx="1700729" cy="140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2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New module for Quantum </a:t>
            </a:r>
            <a:r>
              <a:rPr lang="en-US" sz="2000" dirty="0" err="1"/>
              <a:t>ElectroDynamic</a:t>
            </a:r>
            <a:r>
              <a:rPr lang="en-US" sz="2000" dirty="0"/>
              <a:t> (QED) Processes 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B4EDBE4-CA70-577F-C03E-672D70C17D08}"/>
              </a:ext>
            </a:extLst>
          </p:cNvPr>
          <p:cNvSpPr txBox="1">
            <a:spLocks/>
          </p:cNvSpPr>
          <p:nvPr/>
        </p:nvSpPr>
        <p:spPr>
          <a:xfrm>
            <a:off x="0" y="660547"/>
            <a:ext cx="5232387" cy="366312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Courier New"/>
              <a:buChar char="o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500" dirty="0">
                <a:latin typeface="+mn-lt"/>
              </a:rPr>
              <a:t>QED processes implemented:</a:t>
            </a:r>
          </a:p>
          <a:p>
            <a:pPr lvl="1">
              <a:buClrTx/>
            </a:pPr>
            <a:r>
              <a:rPr lang="en-US" sz="1300" dirty="0">
                <a:latin typeface="+mn-lt"/>
              </a:rPr>
              <a:t>Nonlinear </a:t>
            </a:r>
            <a:r>
              <a:rPr lang="en-US" sz="1300" dirty="0" err="1">
                <a:latin typeface="+mn-lt"/>
              </a:rPr>
              <a:t>Breit</a:t>
            </a:r>
            <a:r>
              <a:rPr lang="en-US" sz="1300" dirty="0">
                <a:latin typeface="+mn-lt"/>
              </a:rPr>
              <a:t>-Wheeler pair production</a:t>
            </a:r>
            <a:br>
              <a:rPr lang="en-US" sz="1300" dirty="0">
                <a:latin typeface="+mn-lt"/>
              </a:rPr>
            </a:br>
            <a:r>
              <a:rPr lang="en-US" sz="1300" dirty="0">
                <a:latin typeface="+mn-lt"/>
              </a:rPr>
              <a:t>(a photon decays into an electron-positron pair)</a:t>
            </a:r>
          </a:p>
          <a:p>
            <a:pPr lvl="1">
              <a:buClrTx/>
            </a:pPr>
            <a:r>
              <a:rPr lang="en-US" sz="1300" dirty="0">
                <a:latin typeface="+mn-lt"/>
              </a:rPr>
              <a:t>Quantum synchrotron</a:t>
            </a:r>
            <a:br>
              <a:rPr lang="en-US" sz="1300" dirty="0">
                <a:latin typeface="+mn-lt"/>
              </a:rPr>
            </a:br>
            <a:r>
              <a:rPr lang="en-US" sz="1300" dirty="0">
                <a:latin typeface="+mn-lt"/>
              </a:rPr>
              <a:t>(an accelerated charged particle emits a hard photon)</a:t>
            </a:r>
          </a:p>
          <a:p>
            <a:pPr lvl="1">
              <a:buClrTx/>
            </a:pPr>
            <a:r>
              <a:rPr lang="en-US" sz="1300" dirty="0">
                <a:latin typeface="+mn-lt"/>
              </a:rPr>
              <a:t>Schwinger process</a:t>
            </a:r>
            <a:br>
              <a:rPr lang="en-US" sz="1300" dirty="0">
                <a:latin typeface="+mn-lt"/>
              </a:rPr>
            </a:br>
            <a:r>
              <a:rPr lang="en-US" sz="1300" dirty="0">
                <a:latin typeface="+mn-lt"/>
              </a:rPr>
              <a:t>(high electric field generates electron-positron pairs)</a:t>
            </a:r>
          </a:p>
          <a:p>
            <a:pPr marL="342900" lvl="1" indent="0">
              <a:buClrTx/>
              <a:buNone/>
            </a:pPr>
            <a:endParaRPr lang="en-US" sz="600" dirty="0">
              <a:latin typeface="+mn-lt"/>
            </a:endParaRPr>
          </a:p>
          <a:p>
            <a:pPr>
              <a:buClrTx/>
            </a:pPr>
            <a:r>
              <a:rPr lang="en-US" sz="1500" dirty="0">
                <a:latin typeface="+mn-lt"/>
              </a:rPr>
              <a:t>Works on CPU and GPU</a:t>
            </a:r>
          </a:p>
          <a:p>
            <a:pPr>
              <a:buClrTx/>
            </a:pPr>
            <a:endParaRPr lang="en-US" sz="600" dirty="0">
              <a:latin typeface="+mn-lt"/>
            </a:endParaRPr>
          </a:p>
          <a:p>
            <a:pPr>
              <a:buClrTx/>
            </a:pPr>
            <a:r>
              <a:rPr lang="en-US" sz="1500" dirty="0">
                <a:latin typeface="+mn-lt"/>
              </a:rPr>
              <a:t>Implemented in the library PICSAR</a:t>
            </a:r>
          </a:p>
          <a:p>
            <a:pPr lvl="1">
              <a:buClrTx/>
            </a:pPr>
            <a:r>
              <a:rPr lang="en-US" sz="1200" dirty="0">
                <a:latin typeface="+mn-lt"/>
                <a:hlinkClick r:id="rId4"/>
              </a:rPr>
              <a:t>github.com/ECP-WarpX/picsar</a:t>
            </a:r>
            <a:endParaRPr lang="en-US" sz="1200" dirty="0">
              <a:latin typeface="+mn-lt"/>
            </a:endParaRPr>
          </a:p>
          <a:p>
            <a:pPr lvl="1">
              <a:buClrTx/>
            </a:pPr>
            <a:r>
              <a:rPr lang="en-US" sz="1200" dirty="0">
                <a:latin typeface="+mn-lt"/>
              </a:rPr>
              <a:t>Can be used in other codes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14D20F-5420-2BCE-A21F-67F84DC1B1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345" y="1495568"/>
            <a:ext cx="2895141" cy="1745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6512C-DEFB-ABCA-B6FA-F3DB2AF9AE54}"/>
              </a:ext>
            </a:extLst>
          </p:cNvPr>
          <p:cNvSpPr txBox="1"/>
          <p:nvPr/>
        </p:nvSpPr>
        <p:spPr>
          <a:xfrm>
            <a:off x="4362779" y="778858"/>
            <a:ext cx="4491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Has been used to simulate the interaction of Doppler-boosted lasers with matter and the quantum vacuum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(collaboration with CEA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Saclay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A60B7-1FC2-2E21-F5CC-8E1FAA2CF0F7}"/>
              </a:ext>
            </a:extLst>
          </p:cNvPr>
          <p:cNvSpPr txBox="1"/>
          <p:nvPr/>
        </p:nvSpPr>
        <p:spPr>
          <a:xfrm>
            <a:off x="423950" y="3708120"/>
            <a:ext cx="8720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L.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Fedeli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J. Phys.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025009 (2022) </a:t>
            </a:r>
            <a:r>
              <a:rPr lang="en-US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https://doi.org/10.1088/1367-2630/ac4ef1</a:t>
            </a:r>
            <a:endParaRPr lang="en-US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L.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Fedeli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Phys. Rev. Lett. 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127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114801 (2001)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https://doi.org/10.1103/PhysRevLett.127.114801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Zoni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al, Comp. Phys. Comm., 279, 108467 (2022)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https://doi.org/10.1016/j.cpc.2022.108457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44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T</a:t>
            </a:r>
            <a:r>
              <a:rPr lang="en-US" sz="2000" dirty="0">
                <a:solidFill>
                  <a:schemeClr val="bg1"/>
                </a:solidFill>
              </a:rPr>
              <a:t>ime-averaged pseudo-spectral PIC solver enables larger timesteps*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554F723-FCA9-EAD4-3D19-202C703F1A5C}"/>
              </a:ext>
            </a:extLst>
          </p:cNvPr>
          <p:cNvGrpSpPr/>
          <p:nvPr/>
        </p:nvGrpSpPr>
        <p:grpSpPr>
          <a:xfrm>
            <a:off x="4161830" y="954377"/>
            <a:ext cx="4891831" cy="3064863"/>
            <a:chOff x="254849" y="952135"/>
            <a:chExt cx="4891831" cy="3064863"/>
          </a:xfrm>
        </p:grpSpPr>
        <p:grpSp>
          <p:nvGrpSpPr>
            <p:cNvPr id="23" name="Google Shape;128;p1">
              <a:extLst>
                <a:ext uri="{FF2B5EF4-FFF2-40B4-BE49-F238E27FC236}">
                  <a16:creationId xmlns:a16="http://schemas.microsoft.com/office/drawing/2014/main" id="{C4CFC23D-BABA-DD4C-F1E6-DA0074203F52}"/>
                </a:ext>
              </a:extLst>
            </p:cNvPr>
            <p:cNvGrpSpPr/>
            <p:nvPr/>
          </p:nvGrpSpPr>
          <p:grpSpPr>
            <a:xfrm>
              <a:off x="254849" y="952135"/>
              <a:ext cx="4891831" cy="3064863"/>
              <a:chOff x="34674656" y="14135733"/>
              <a:chExt cx="4911244" cy="3077026"/>
            </a:xfrm>
          </p:grpSpPr>
          <p:sp>
            <p:nvSpPr>
              <p:cNvPr id="24" name="Google Shape;129;p1">
                <a:extLst>
                  <a:ext uri="{FF2B5EF4-FFF2-40B4-BE49-F238E27FC236}">
                    <a16:creationId xmlns:a16="http://schemas.microsoft.com/office/drawing/2014/main" id="{92F839C5-5A64-06D9-7A8B-0401751B73D1}"/>
                  </a:ext>
                </a:extLst>
              </p:cNvPr>
              <p:cNvSpPr/>
              <p:nvPr/>
            </p:nvSpPr>
            <p:spPr>
              <a:xfrm>
                <a:off x="35429138" y="14301077"/>
                <a:ext cx="3402281" cy="2502309"/>
              </a:xfrm>
              <a:prstGeom prst="ellipse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803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5" name="Google Shape;130;p1">
                <a:extLst>
                  <a:ext uri="{FF2B5EF4-FFF2-40B4-BE49-F238E27FC236}">
                    <a16:creationId xmlns:a16="http://schemas.microsoft.com/office/drawing/2014/main" id="{05BF40FC-C12F-1408-39A6-71D6888BCCF8}"/>
                  </a:ext>
                </a:extLst>
              </p:cNvPr>
              <p:cNvSpPr txBox="1"/>
              <p:nvPr/>
            </p:nvSpPr>
            <p:spPr>
              <a:xfrm>
                <a:off x="34674656" y="16016999"/>
                <a:ext cx="2374533" cy="537616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254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Average fields to gather  over 1 time step</a:t>
                </a:r>
                <a:endParaRPr sz="1200" dirty="0"/>
              </a:p>
            </p:txBody>
          </p:sp>
          <p:sp>
            <p:nvSpPr>
              <p:cNvPr id="26" name="Google Shape;131;p1">
                <a:extLst>
                  <a:ext uri="{FF2B5EF4-FFF2-40B4-BE49-F238E27FC236}">
                    <a16:creationId xmlns:a16="http://schemas.microsoft.com/office/drawing/2014/main" id="{36A7ED81-0C7A-04B6-6867-5125C64A5424}"/>
                  </a:ext>
                </a:extLst>
              </p:cNvPr>
              <p:cNvSpPr txBox="1"/>
              <p:nvPr/>
            </p:nvSpPr>
            <p:spPr>
              <a:xfrm>
                <a:off x="36218928" y="14135733"/>
                <a:ext cx="1733061" cy="347623"/>
              </a:xfrm>
              <a:prstGeom prst="rect">
                <a:avLst/>
              </a:prstGeom>
              <a:solidFill>
                <a:srgbClr val="EEE99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254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93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Push particles</a:t>
                </a:r>
                <a:endParaRPr/>
              </a:p>
            </p:txBody>
          </p:sp>
          <p:sp>
            <p:nvSpPr>
              <p:cNvPr id="27" name="Google Shape;132;p1">
                <a:extLst>
                  <a:ext uri="{FF2B5EF4-FFF2-40B4-BE49-F238E27FC236}">
                    <a16:creationId xmlns:a16="http://schemas.microsoft.com/office/drawing/2014/main" id="{BF674C9E-7B37-835F-214F-CDC9A5FA450B}"/>
                  </a:ext>
                </a:extLst>
              </p:cNvPr>
              <p:cNvSpPr txBox="1"/>
              <p:nvPr/>
            </p:nvSpPr>
            <p:spPr>
              <a:xfrm>
                <a:off x="36349931" y="16621455"/>
                <a:ext cx="1602059" cy="591304"/>
              </a:xfrm>
              <a:prstGeom prst="rect">
                <a:avLst/>
              </a:prstGeom>
              <a:solidFill>
                <a:srgbClr val="EEE99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254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93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Field solve in k-space</a:t>
                </a:r>
                <a:endParaRPr dirty="0"/>
              </a:p>
            </p:txBody>
          </p:sp>
          <p:sp>
            <p:nvSpPr>
              <p:cNvPr id="28" name="Google Shape;133;p1">
                <a:extLst>
                  <a:ext uri="{FF2B5EF4-FFF2-40B4-BE49-F238E27FC236}">
                    <a16:creationId xmlns:a16="http://schemas.microsoft.com/office/drawing/2014/main" id="{C720BDFA-603C-2888-2A76-03DBC72CFA7F}"/>
                  </a:ext>
                </a:extLst>
              </p:cNvPr>
              <p:cNvSpPr txBox="1"/>
              <p:nvPr/>
            </p:nvSpPr>
            <p:spPr>
              <a:xfrm>
                <a:off x="34949769" y="15330540"/>
                <a:ext cx="1602059" cy="347623"/>
              </a:xfrm>
              <a:prstGeom prst="rect">
                <a:avLst/>
              </a:prstGeom>
              <a:solidFill>
                <a:srgbClr val="EEE99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254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93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Gather forces</a:t>
                </a:r>
                <a:endParaRPr dirty="0"/>
              </a:p>
            </p:txBody>
          </p:sp>
          <p:sp>
            <p:nvSpPr>
              <p:cNvPr id="29" name="Google Shape;134;p1">
                <a:extLst>
                  <a:ext uri="{FF2B5EF4-FFF2-40B4-BE49-F238E27FC236}">
                    <a16:creationId xmlns:a16="http://schemas.microsoft.com/office/drawing/2014/main" id="{EF9E6A74-4241-3498-3DA7-057FB8C5AEBC}"/>
                  </a:ext>
                </a:extLst>
              </p:cNvPr>
              <p:cNvSpPr txBox="1"/>
              <p:nvPr/>
            </p:nvSpPr>
            <p:spPr>
              <a:xfrm>
                <a:off x="37545166" y="15323355"/>
                <a:ext cx="2040734" cy="347623"/>
              </a:xfrm>
              <a:prstGeom prst="rect">
                <a:avLst/>
              </a:prstGeom>
              <a:solidFill>
                <a:srgbClr val="EEE99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254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93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Deposit currents</a:t>
                </a:r>
                <a:endParaRPr/>
              </a:p>
            </p:txBody>
          </p:sp>
          <p:sp>
            <p:nvSpPr>
              <p:cNvPr id="30" name="Google Shape;135;p1">
                <a:extLst>
                  <a:ext uri="{FF2B5EF4-FFF2-40B4-BE49-F238E27FC236}">
                    <a16:creationId xmlns:a16="http://schemas.microsoft.com/office/drawing/2014/main" id="{0C002D1C-8451-B720-17F9-F2FE0061F611}"/>
                  </a:ext>
                </a:extLst>
              </p:cNvPr>
              <p:cNvSpPr/>
              <p:nvPr/>
            </p:nvSpPr>
            <p:spPr>
              <a:xfrm rot="8528752">
                <a:off x="38438022" y="14736977"/>
                <a:ext cx="225261" cy="28143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803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31" name="Google Shape;130;p1">
              <a:extLst>
                <a:ext uri="{FF2B5EF4-FFF2-40B4-BE49-F238E27FC236}">
                  <a16:creationId xmlns:a16="http://schemas.microsoft.com/office/drawing/2014/main" id="{0F9625AE-DA33-BEC9-6108-173209FFA108}"/>
                </a:ext>
              </a:extLst>
            </p:cNvPr>
            <p:cNvSpPr txBox="1"/>
            <p:nvPr/>
          </p:nvSpPr>
          <p:spPr>
            <a:xfrm>
              <a:off x="3519232" y="2517897"/>
              <a:ext cx="1415687" cy="197225"/>
            </a:xfrm>
            <a:prstGeom prst="rect">
              <a:avLst/>
            </a:prstGeom>
            <a:solidFill>
              <a:srgbClr val="EEE99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254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FFT: </a:t>
              </a:r>
              <a:r>
                <a:rPr lang="en-US" dirty="0" err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x</a:t>
              </a:r>
              <a:r>
                <a:rPr lang="en-US" dirty="0" err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Wingdings" pitchFamily="2" charset="2"/>
                </a:rPr>
                <a:t>k</a:t>
              </a:r>
              <a:endParaRPr sz="1100" dirty="0"/>
            </a:p>
          </p:txBody>
        </p:sp>
        <p:sp>
          <p:nvSpPr>
            <p:cNvPr id="32" name="Google Shape;130;p1">
              <a:extLst>
                <a:ext uri="{FF2B5EF4-FFF2-40B4-BE49-F238E27FC236}">
                  <a16:creationId xmlns:a16="http://schemas.microsoft.com/office/drawing/2014/main" id="{FB837199-3AB3-C0AA-64E5-C72053FC2D41}"/>
                </a:ext>
              </a:extLst>
            </p:cNvPr>
            <p:cNvSpPr txBox="1"/>
            <p:nvPr/>
          </p:nvSpPr>
          <p:spPr>
            <a:xfrm>
              <a:off x="618895" y="2528384"/>
              <a:ext cx="1415687" cy="197226"/>
            </a:xfrm>
            <a:prstGeom prst="rect">
              <a:avLst/>
            </a:prstGeom>
            <a:solidFill>
              <a:srgbClr val="EEE99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254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iFFT</a:t>
              </a:r>
              <a:r>
                <a:rPr lang="en-US" dirty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: </a:t>
              </a:r>
              <a:r>
                <a:rPr lang="en-US" dirty="0" err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k</a:t>
              </a:r>
              <a:r>
                <a:rPr lang="en-US" dirty="0" err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Wingdings" pitchFamily="2" charset="2"/>
                </a:rPr>
                <a:t>x</a:t>
              </a:r>
              <a:endParaRPr sz="1100" dirty="0"/>
            </a:p>
          </p:txBody>
        </p:sp>
      </p:grpSp>
      <p:sp>
        <p:nvSpPr>
          <p:cNvPr id="33" name="Google Shape;294;p5">
            <a:extLst>
              <a:ext uri="{FF2B5EF4-FFF2-40B4-BE49-F238E27FC236}">
                <a16:creationId xmlns:a16="http://schemas.microsoft.com/office/drawing/2014/main" id="{917B49D9-6A59-766B-4E43-E8E1F3BACB8F}"/>
              </a:ext>
            </a:extLst>
          </p:cNvPr>
          <p:cNvSpPr txBox="1"/>
          <p:nvPr/>
        </p:nvSpPr>
        <p:spPr>
          <a:xfrm>
            <a:off x="224742" y="3711840"/>
            <a:ext cx="5081922" cy="45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dk1"/>
                </a:solidFill>
              </a:rPr>
              <a:t>*O. </a:t>
            </a:r>
            <a:r>
              <a:rPr lang="en-US" dirty="0" err="1">
                <a:solidFill>
                  <a:schemeClr val="dk1"/>
                </a:solidFill>
              </a:rPr>
              <a:t>Shapoval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>
                <a:solidFill>
                  <a:schemeClr val="dk1"/>
                </a:solidFill>
              </a:rPr>
              <a:t>et al.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i="1" dirty="0">
                <a:solidFill>
                  <a:schemeClr val="dk1"/>
                </a:solidFill>
              </a:rPr>
              <a:t>Phys. Rev. E </a:t>
            </a:r>
            <a:r>
              <a:rPr lang="en-US" b="1" dirty="0">
                <a:solidFill>
                  <a:schemeClr val="dk1"/>
                </a:solidFill>
              </a:rPr>
              <a:t>104</a:t>
            </a:r>
            <a:r>
              <a:rPr lang="en-US" dirty="0">
                <a:solidFill>
                  <a:schemeClr val="dk1"/>
                </a:solidFill>
              </a:rPr>
              <a:t>, 055311 (2021) </a:t>
            </a:r>
            <a:r>
              <a:rPr lang="en-US" dirty="0">
                <a:solidFill>
                  <a:schemeClr val="dk1"/>
                </a:solidFill>
                <a:hlinkClick r:id="rId4"/>
              </a:rPr>
              <a:t>doi.org/10.1103/PhysRevE.104.055311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CE8FBD3-0EE2-D8A3-0146-292906D04159}"/>
              </a:ext>
            </a:extLst>
          </p:cNvPr>
          <p:cNvSpPr txBox="1">
            <a:spLocks/>
          </p:cNvSpPr>
          <p:nvPr/>
        </p:nvSpPr>
        <p:spPr>
          <a:xfrm>
            <a:off x="74277" y="787188"/>
            <a:ext cx="5232387" cy="366312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Courier New"/>
              <a:buChar char="o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1600" dirty="0">
                <a:latin typeface="+mn-lt"/>
              </a:rPr>
              <a:t>Takes advantage of Pseudo-Spectral Analytical Time-Domain (PSATD) solver to average fields analytically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1600" dirty="0">
                <a:latin typeface="+mn-lt"/>
              </a:rPr>
              <a:t>     in k-space over one time step before field gather</a:t>
            </a:r>
          </a:p>
          <a:p>
            <a:pPr>
              <a:spcBef>
                <a:spcPts val="0"/>
              </a:spcBef>
              <a:buClrTx/>
            </a:pPr>
            <a:endParaRPr lang="en-US" sz="1600" dirty="0">
              <a:latin typeface="+mn-lt"/>
            </a:endParaRPr>
          </a:p>
          <a:p>
            <a:pPr>
              <a:spcBef>
                <a:spcPts val="0"/>
              </a:spcBef>
              <a:buClrTx/>
            </a:pPr>
            <a:r>
              <a:rPr lang="en-US" sz="1600" dirty="0">
                <a:latin typeface="+mn-lt"/>
              </a:rPr>
              <a:t>The fields that evolve with Maxwell’s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1600" dirty="0">
                <a:latin typeface="+mn-lt"/>
              </a:rPr>
              <a:t>     equations are untouched (there is no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1600" dirty="0">
                <a:latin typeface="+mn-lt"/>
              </a:rPr>
              <a:t>     field damping over time, i.e., no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1600" dirty="0">
                <a:latin typeface="+mn-lt"/>
              </a:rPr>
              <a:t>     spurious laser depletion)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BBB87D-BF60-21AC-8B75-7519F1846594}"/>
              </a:ext>
            </a:extLst>
          </p:cNvPr>
          <p:cNvCxnSpPr/>
          <p:nvPr/>
        </p:nvCxnSpPr>
        <p:spPr>
          <a:xfrm>
            <a:off x="3712779" y="1584434"/>
            <a:ext cx="520262" cy="1243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57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800"/>
            </a:pPr>
            <a:r>
              <a:rPr lang="en-US" sz="2000" dirty="0"/>
              <a:t> Averaged PSATD PIC speeds up laser plasma accelerator simulations 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79;p5">
            <a:extLst>
              <a:ext uri="{FF2B5EF4-FFF2-40B4-BE49-F238E27FC236}">
                <a16:creationId xmlns:a16="http://schemas.microsoft.com/office/drawing/2014/main" id="{3A9A74CC-A59B-B56E-C4F1-135BEB0A6C04}"/>
              </a:ext>
            </a:extLst>
          </p:cNvPr>
          <p:cNvSpPr txBox="1"/>
          <p:nvPr/>
        </p:nvSpPr>
        <p:spPr>
          <a:xfrm>
            <a:off x="1628361" y="1255570"/>
            <a:ext cx="2578254" cy="25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b="1">
                <a:solidFill>
                  <a:schemeClr val="dk1"/>
                </a:solidFill>
              </a:rPr>
              <a:t>Standard Galilean PSATD-PIC</a:t>
            </a:r>
            <a:endParaRPr sz="1050"/>
          </a:p>
        </p:txBody>
      </p:sp>
      <p:grpSp>
        <p:nvGrpSpPr>
          <p:cNvPr id="4" name="Google Shape;281;p5">
            <a:extLst>
              <a:ext uri="{FF2B5EF4-FFF2-40B4-BE49-F238E27FC236}">
                <a16:creationId xmlns:a16="http://schemas.microsoft.com/office/drawing/2014/main" id="{DE66D20F-80FD-A724-CA74-7D3685FFA23C}"/>
              </a:ext>
            </a:extLst>
          </p:cNvPr>
          <p:cNvGrpSpPr/>
          <p:nvPr/>
        </p:nvGrpSpPr>
        <p:grpSpPr>
          <a:xfrm>
            <a:off x="1229673" y="1731547"/>
            <a:ext cx="3357811" cy="2524125"/>
            <a:chOff x="1539811" y="2598447"/>
            <a:chExt cx="4477081" cy="3365500"/>
          </a:xfrm>
        </p:grpSpPr>
        <p:pic>
          <p:nvPicPr>
            <p:cNvPr id="5" name="Google Shape;282;p5" descr="Chart&#10;&#10;Description automatically generated">
              <a:extLst>
                <a:ext uri="{FF2B5EF4-FFF2-40B4-BE49-F238E27FC236}">
                  <a16:creationId xmlns:a16="http://schemas.microsoft.com/office/drawing/2014/main" id="{1A3C26B4-56F5-4CCB-BC8A-C9B574EF2DF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52490"/>
            <a:stretch/>
          </p:blipFill>
          <p:spPr>
            <a:xfrm>
              <a:off x="1539811" y="2598447"/>
              <a:ext cx="4477081" cy="336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83;p5">
              <a:extLst>
                <a:ext uri="{FF2B5EF4-FFF2-40B4-BE49-F238E27FC236}">
                  <a16:creationId xmlns:a16="http://schemas.microsoft.com/office/drawing/2014/main" id="{6E9A3CC8-7E1D-C4D1-2B0D-9A4F7B84154D}"/>
                </a:ext>
              </a:extLst>
            </p:cNvPr>
            <p:cNvSpPr txBox="1"/>
            <p:nvPr/>
          </p:nvSpPr>
          <p:spPr>
            <a:xfrm>
              <a:off x="3091546" y="2702768"/>
              <a:ext cx="1484703" cy="424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chemeClr val="dk1"/>
                  </a:solidFill>
                </a:rPr>
                <a:t>Unstable</a:t>
              </a:r>
              <a:endParaRPr sz="1050"/>
            </a:p>
          </p:txBody>
        </p:sp>
        <p:sp>
          <p:nvSpPr>
            <p:cNvPr id="8" name="Google Shape;284;p5">
              <a:extLst>
                <a:ext uri="{FF2B5EF4-FFF2-40B4-BE49-F238E27FC236}">
                  <a16:creationId xmlns:a16="http://schemas.microsoft.com/office/drawing/2014/main" id="{5B91DE18-D43D-751E-DEFE-273532CE175E}"/>
                </a:ext>
              </a:extLst>
            </p:cNvPr>
            <p:cNvSpPr/>
            <p:nvPr/>
          </p:nvSpPr>
          <p:spPr>
            <a:xfrm>
              <a:off x="3766454" y="3548742"/>
              <a:ext cx="385666" cy="1293845"/>
            </a:xfrm>
            <a:prstGeom prst="ellipse">
              <a:avLst/>
            </a:prstGeom>
            <a:noFill/>
            <a:ln w="19050" cap="flat" cmpd="sng">
              <a:solidFill>
                <a:srgbClr val="6388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6" tIns="137156" rIns="137156" bIns="137156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1350">
                <a:solidFill>
                  <a:schemeClr val="dk1"/>
                </a:solidFill>
              </a:endParaRPr>
            </a:p>
          </p:txBody>
        </p:sp>
        <p:cxnSp>
          <p:nvCxnSpPr>
            <p:cNvPr id="9" name="Google Shape;285;p5">
              <a:extLst>
                <a:ext uri="{FF2B5EF4-FFF2-40B4-BE49-F238E27FC236}">
                  <a16:creationId xmlns:a16="http://schemas.microsoft.com/office/drawing/2014/main" id="{AF90DF3B-A27E-0302-03DF-142F825473BA}"/>
                </a:ext>
              </a:extLst>
            </p:cNvPr>
            <p:cNvCxnSpPr/>
            <p:nvPr/>
          </p:nvCxnSpPr>
          <p:spPr>
            <a:xfrm>
              <a:off x="4139683" y="4195665"/>
              <a:ext cx="373224" cy="0"/>
            </a:xfrm>
            <a:prstGeom prst="straightConnector1">
              <a:avLst/>
            </a:prstGeom>
            <a:noFill/>
            <a:ln w="28575" cap="flat" cmpd="sng">
              <a:solidFill>
                <a:srgbClr val="63883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" name="Google Shape;286;p5">
              <a:extLst>
                <a:ext uri="{FF2B5EF4-FFF2-40B4-BE49-F238E27FC236}">
                  <a16:creationId xmlns:a16="http://schemas.microsoft.com/office/drawing/2014/main" id="{B40DA3CF-EFF4-4A26-05E1-AF0AC8AC6CC1}"/>
                </a:ext>
              </a:extLst>
            </p:cNvPr>
            <p:cNvSpPr txBox="1"/>
            <p:nvPr/>
          </p:nvSpPr>
          <p:spPr>
            <a:xfrm>
              <a:off x="4131111" y="3862874"/>
              <a:ext cx="684803" cy="34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>
                  <a:solidFill>
                    <a:srgbClr val="638830"/>
                  </a:solidFill>
                </a:rPr>
                <a:t>laser</a:t>
              </a:r>
              <a:endParaRPr sz="105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4811CA-AEE6-168E-9A25-DA3263C467AF}"/>
              </a:ext>
            </a:extLst>
          </p:cNvPr>
          <p:cNvGrpSpPr/>
          <p:nvPr/>
        </p:nvGrpSpPr>
        <p:grpSpPr>
          <a:xfrm>
            <a:off x="4859709" y="1255570"/>
            <a:ext cx="3440987" cy="3000102"/>
            <a:chOff x="4859709" y="1539350"/>
            <a:chExt cx="3440987" cy="3000102"/>
          </a:xfrm>
        </p:grpSpPr>
        <p:sp>
          <p:nvSpPr>
            <p:cNvPr id="50" name="Google Shape;299;p5">
              <a:extLst>
                <a:ext uri="{FF2B5EF4-FFF2-40B4-BE49-F238E27FC236}">
                  <a16:creationId xmlns:a16="http://schemas.microsoft.com/office/drawing/2014/main" id="{4CDF5007-EE87-40C2-F3EC-143F4EC580BF}"/>
                </a:ext>
              </a:extLst>
            </p:cNvPr>
            <p:cNvSpPr txBox="1"/>
            <p:nvPr/>
          </p:nvSpPr>
          <p:spPr>
            <a:xfrm>
              <a:off x="5212345" y="1785742"/>
              <a:ext cx="2482169" cy="256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50" u="sng" dirty="0">
                  <a:solidFill>
                    <a:srgbClr val="C00000"/>
                  </a:solidFill>
                </a:rPr>
                <a:t>Averaged</a:t>
              </a:r>
              <a:r>
                <a:rPr lang="en-US" sz="1350" dirty="0">
                  <a:solidFill>
                    <a:srgbClr val="C00000"/>
                  </a:solidFill>
                </a:rPr>
                <a:t> field within time step</a:t>
              </a:r>
              <a:endParaRPr sz="1050" dirty="0"/>
            </a:p>
          </p:txBody>
        </p:sp>
        <p:sp>
          <p:nvSpPr>
            <p:cNvPr id="3" name="Google Shape;280;p5">
              <a:extLst>
                <a:ext uri="{FF2B5EF4-FFF2-40B4-BE49-F238E27FC236}">
                  <a16:creationId xmlns:a16="http://schemas.microsoft.com/office/drawing/2014/main" id="{839B931A-94DD-1579-500F-50A43ECB8020}"/>
                </a:ext>
              </a:extLst>
            </p:cNvPr>
            <p:cNvSpPr txBox="1"/>
            <p:nvPr/>
          </p:nvSpPr>
          <p:spPr>
            <a:xfrm>
              <a:off x="5153000" y="1539350"/>
              <a:ext cx="2610282" cy="256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b="1" dirty="0">
                  <a:solidFill>
                    <a:srgbClr val="C00000"/>
                  </a:solidFill>
                </a:rPr>
                <a:t>Averaged Galilean PSATD-PIC</a:t>
              </a:r>
              <a:endParaRPr sz="1050" dirty="0"/>
            </a:p>
          </p:txBody>
        </p:sp>
        <p:grpSp>
          <p:nvGrpSpPr>
            <p:cNvPr id="11" name="Google Shape;287;p5">
              <a:extLst>
                <a:ext uri="{FF2B5EF4-FFF2-40B4-BE49-F238E27FC236}">
                  <a16:creationId xmlns:a16="http://schemas.microsoft.com/office/drawing/2014/main" id="{CAA48960-1C21-B31D-B717-D4019AD8FE60}"/>
                </a:ext>
              </a:extLst>
            </p:cNvPr>
            <p:cNvGrpSpPr/>
            <p:nvPr/>
          </p:nvGrpSpPr>
          <p:grpSpPr>
            <a:xfrm>
              <a:off x="4859709" y="2015327"/>
              <a:ext cx="3440987" cy="2524125"/>
              <a:chOff x="6379860" y="2598447"/>
              <a:chExt cx="4587982" cy="3365500"/>
            </a:xfrm>
          </p:grpSpPr>
          <p:pic>
            <p:nvPicPr>
              <p:cNvPr id="12" name="Google Shape;288;p5" descr="Chart&#10;&#10;Description automatically generated">
                <a:extLst>
                  <a:ext uri="{FF2B5EF4-FFF2-40B4-BE49-F238E27FC236}">
                    <a16:creationId xmlns:a16="http://schemas.microsoft.com/office/drawing/2014/main" id="{66464E69-36AE-3B99-4555-3D6FDD3B6F6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51312"/>
              <a:stretch/>
            </p:blipFill>
            <p:spPr>
              <a:xfrm>
                <a:off x="6379860" y="2598447"/>
                <a:ext cx="4587982" cy="3365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289;p5">
                <a:extLst>
                  <a:ext uri="{FF2B5EF4-FFF2-40B4-BE49-F238E27FC236}">
                    <a16:creationId xmlns:a16="http://schemas.microsoft.com/office/drawing/2014/main" id="{B7E5099C-D352-C4FA-CF55-BC2E0439E64D}"/>
                  </a:ext>
                </a:extLst>
              </p:cNvPr>
              <p:cNvSpPr txBox="1"/>
              <p:nvPr/>
            </p:nvSpPr>
            <p:spPr>
              <a:xfrm>
                <a:off x="7828378" y="2702768"/>
                <a:ext cx="1107996" cy="4246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800" b="1" dirty="0">
                    <a:solidFill>
                      <a:srgbClr val="C00000"/>
                    </a:solidFill>
                  </a:rPr>
                  <a:t>Stable</a:t>
                </a:r>
                <a:endParaRPr sz="1050" dirty="0"/>
              </a:p>
            </p:txBody>
          </p:sp>
          <p:sp>
            <p:nvSpPr>
              <p:cNvPr id="14" name="Google Shape;290;p5">
                <a:extLst>
                  <a:ext uri="{FF2B5EF4-FFF2-40B4-BE49-F238E27FC236}">
                    <a16:creationId xmlns:a16="http://schemas.microsoft.com/office/drawing/2014/main" id="{F5B625CE-CA10-C3D8-8779-9C4680EE472E}"/>
                  </a:ext>
                </a:extLst>
              </p:cNvPr>
              <p:cNvSpPr/>
              <p:nvPr/>
            </p:nvSpPr>
            <p:spPr>
              <a:xfrm>
                <a:off x="8347784" y="3545632"/>
                <a:ext cx="385666" cy="1293845"/>
              </a:xfrm>
              <a:prstGeom prst="ellipse">
                <a:avLst/>
              </a:prstGeom>
              <a:noFill/>
              <a:ln w="19050" cap="flat" cmpd="sng">
                <a:solidFill>
                  <a:srgbClr val="63883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56" tIns="137156" rIns="137156" bIns="137156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endParaRPr sz="135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15" name="Google Shape;291;p5">
                <a:extLst>
                  <a:ext uri="{FF2B5EF4-FFF2-40B4-BE49-F238E27FC236}">
                    <a16:creationId xmlns:a16="http://schemas.microsoft.com/office/drawing/2014/main" id="{DA655EFD-82A1-CF97-DED1-D5A1F1B4CA8A}"/>
                  </a:ext>
                </a:extLst>
              </p:cNvPr>
              <p:cNvCxnSpPr/>
              <p:nvPr/>
            </p:nvCxnSpPr>
            <p:spPr>
              <a:xfrm>
                <a:off x="8745895" y="4192556"/>
                <a:ext cx="373224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3883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6" name="Google Shape;292;p5">
                <a:extLst>
                  <a:ext uri="{FF2B5EF4-FFF2-40B4-BE49-F238E27FC236}">
                    <a16:creationId xmlns:a16="http://schemas.microsoft.com/office/drawing/2014/main" id="{4A1BEF8A-5C65-D564-E81E-80478E0C2B86}"/>
                  </a:ext>
                </a:extLst>
              </p:cNvPr>
              <p:cNvSpPr txBox="1"/>
              <p:nvPr/>
            </p:nvSpPr>
            <p:spPr>
              <a:xfrm>
                <a:off x="8686800" y="3878426"/>
                <a:ext cx="684803" cy="341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350">
                    <a:solidFill>
                      <a:srgbClr val="638830"/>
                    </a:solidFill>
                  </a:rPr>
                  <a:t>laser</a:t>
                </a:r>
                <a:endParaRPr sz="1050"/>
              </a:p>
            </p:txBody>
          </p:sp>
        </p:grpSp>
      </p:grpSp>
      <p:sp>
        <p:nvSpPr>
          <p:cNvPr id="17" name="Google Shape;293;p5">
            <a:extLst>
              <a:ext uri="{FF2B5EF4-FFF2-40B4-BE49-F238E27FC236}">
                <a16:creationId xmlns:a16="http://schemas.microsoft.com/office/drawing/2014/main" id="{F771EDB8-7E3B-613D-C970-77059136BF7C}"/>
              </a:ext>
            </a:extLst>
          </p:cNvPr>
          <p:cNvSpPr txBox="1"/>
          <p:nvPr/>
        </p:nvSpPr>
        <p:spPr>
          <a:xfrm>
            <a:off x="3129548" y="859686"/>
            <a:ext cx="3357900" cy="31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C00000"/>
                </a:solidFill>
              </a:rPr>
              <a:t>Example: </a:t>
            </a:r>
            <a:r>
              <a:rPr lang="en-US" sz="1800" b="1" u="sng" dirty="0" err="1">
                <a:solidFill>
                  <a:srgbClr val="C00000"/>
                </a:solidFill>
              </a:rPr>
              <a:t>c</a:t>
            </a:r>
            <a:r>
              <a:rPr lang="en-US" sz="1800" b="1" u="sng" dirty="0" err="1">
                <a:solidFill>
                  <a:srgbClr val="C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1800" b="1" u="sng" dirty="0" err="1">
                <a:solidFill>
                  <a:srgbClr val="C00000"/>
                </a:solidFill>
              </a:rPr>
              <a:t>t</a:t>
            </a:r>
            <a:r>
              <a:rPr lang="en-US" sz="1800" b="1" u="sng" dirty="0">
                <a:solidFill>
                  <a:srgbClr val="C00000"/>
                </a:solidFill>
              </a:rPr>
              <a:t>=</a:t>
            </a:r>
            <a:r>
              <a:rPr lang="en-US" sz="1800" b="1" u="sng" dirty="0" err="1">
                <a:solidFill>
                  <a:srgbClr val="C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1800" b="1" u="sng" dirty="0" err="1">
                <a:solidFill>
                  <a:srgbClr val="C00000"/>
                </a:solidFill>
              </a:rPr>
              <a:t>z</a:t>
            </a:r>
            <a:r>
              <a:rPr lang="en-US" sz="1800" b="1" u="sng" dirty="0">
                <a:solidFill>
                  <a:srgbClr val="C00000"/>
                </a:solidFill>
              </a:rPr>
              <a:t>=10</a:t>
            </a:r>
            <a:r>
              <a:rPr lang="en-US" sz="1800" b="1" u="sng" dirty="0">
                <a:solidFill>
                  <a:srgbClr val="C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1800" b="1" u="sng" dirty="0">
                <a:solidFill>
                  <a:srgbClr val="C00000"/>
                </a:solidFill>
              </a:rPr>
              <a:t>x</a:t>
            </a:r>
            <a:endParaRPr sz="1050" u="sng" dirty="0">
              <a:solidFill>
                <a:srgbClr val="C00000"/>
              </a:solidFill>
            </a:endParaRPr>
          </a:p>
        </p:txBody>
      </p:sp>
      <p:grpSp>
        <p:nvGrpSpPr>
          <p:cNvPr id="18" name="Google Shape;296;p5">
            <a:extLst>
              <a:ext uri="{FF2B5EF4-FFF2-40B4-BE49-F238E27FC236}">
                <a16:creationId xmlns:a16="http://schemas.microsoft.com/office/drawing/2014/main" id="{EF50BD99-2B79-26D9-F022-143075D62954}"/>
              </a:ext>
            </a:extLst>
          </p:cNvPr>
          <p:cNvGrpSpPr/>
          <p:nvPr/>
        </p:nvGrpSpPr>
        <p:grpSpPr>
          <a:xfrm>
            <a:off x="151930" y="1508046"/>
            <a:ext cx="3977833" cy="256194"/>
            <a:chOff x="102821" y="1579983"/>
            <a:chExt cx="5303777" cy="341592"/>
          </a:xfrm>
        </p:grpSpPr>
        <p:sp>
          <p:nvSpPr>
            <p:cNvPr id="19" name="Google Shape;297;p5">
              <a:extLst>
                <a:ext uri="{FF2B5EF4-FFF2-40B4-BE49-F238E27FC236}">
                  <a16:creationId xmlns:a16="http://schemas.microsoft.com/office/drawing/2014/main" id="{2CB2AB02-5BDD-F394-0BFD-C2425CCADEDE}"/>
                </a:ext>
              </a:extLst>
            </p:cNvPr>
            <p:cNvSpPr txBox="1"/>
            <p:nvPr/>
          </p:nvSpPr>
          <p:spPr>
            <a:xfrm>
              <a:off x="102821" y="1579983"/>
              <a:ext cx="1608197" cy="34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350" dirty="0">
                  <a:solidFill>
                    <a:schemeClr val="dk1"/>
                  </a:solidFill>
                </a:rPr>
                <a:t>Velocity push:</a:t>
              </a:r>
              <a:endParaRPr sz="1050" dirty="0"/>
            </a:p>
          </p:txBody>
        </p:sp>
        <p:sp>
          <p:nvSpPr>
            <p:cNvPr id="20" name="Google Shape;298;p5">
              <a:extLst>
                <a:ext uri="{FF2B5EF4-FFF2-40B4-BE49-F238E27FC236}">
                  <a16:creationId xmlns:a16="http://schemas.microsoft.com/office/drawing/2014/main" id="{8396ACC6-B748-B50B-9BB1-E9EB00D5A582}"/>
                </a:ext>
              </a:extLst>
            </p:cNvPr>
            <p:cNvSpPr txBox="1"/>
            <p:nvPr/>
          </p:nvSpPr>
          <p:spPr>
            <a:xfrm>
              <a:off x="2054398" y="1579983"/>
              <a:ext cx="3352200" cy="34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350" u="sng" dirty="0">
                  <a:solidFill>
                    <a:schemeClr val="dk1"/>
                  </a:solidFill>
                </a:rPr>
                <a:t>Sampled</a:t>
              </a:r>
              <a:r>
                <a:rPr lang="en-US" sz="1350" dirty="0">
                  <a:solidFill>
                    <a:schemeClr val="dk1"/>
                  </a:solidFill>
                </a:rPr>
                <a:t> fields within time step</a:t>
              </a:r>
              <a:endParaRPr sz="105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2F75ECB-20B2-4628-5E31-0DC0EB137EFC}"/>
              </a:ext>
            </a:extLst>
          </p:cNvPr>
          <p:cNvSpPr txBox="1"/>
          <p:nvPr/>
        </p:nvSpPr>
        <p:spPr>
          <a:xfrm>
            <a:off x="254849" y="4081304"/>
            <a:ext cx="82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  <a:sym typeface="Wingdings" pitchFamily="2" charset="2"/>
              </a:rPr>
              <a:t> Enables full PIC simulations with computational costs similar to quasistatic PIC.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D6DDAE-3621-1471-3D4A-FAD4A58D5443}"/>
              </a:ext>
            </a:extLst>
          </p:cNvPr>
          <p:cNvSpPr/>
          <p:nvPr/>
        </p:nvSpPr>
        <p:spPr>
          <a:xfrm>
            <a:off x="6059050" y="938374"/>
            <a:ext cx="2088931" cy="16507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1F39F-E48F-C389-A632-CFD13171FA3F}"/>
              </a:ext>
            </a:extLst>
          </p:cNvPr>
          <p:cNvSpPr txBox="1"/>
          <p:nvPr/>
        </p:nvSpPr>
        <p:spPr>
          <a:xfrm>
            <a:off x="8090137" y="86344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B5CD83-5A09-B962-08A0-A31062B4007C}"/>
              </a:ext>
            </a:extLst>
          </p:cNvPr>
          <p:cNvSpPr txBox="1"/>
          <p:nvPr/>
        </p:nvSpPr>
        <p:spPr>
          <a:xfrm>
            <a:off x="6774195" y="69234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z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=10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x</a:t>
            </a:r>
          </a:p>
        </p:txBody>
      </p:sp>
      <p:sp>
        <p:nvSpPr>
          <p:cNvPr id="52" name="Google Shape;294;p5">
            <a:extLst>
              <a:ext uri="{FF2B5EF4-FFF2-40B4-BE49-F238E27FC236}">
                <a16:creationId xmlns:a16="http://schemas.microsoft.com/office/drawing/2014/main" id="{A71281FC-B571-EC82-338B-274AD01F38C2}"/>
              </a:ext>
            </a:extLst>
          </p:cNvPr>
          <p:cNvSpPr txBox="1"/>
          <p:nvPr/>
        </p:nvSpPr>
        <p:spPr>
          <a:xfrm>
            <a:off x="1628361" y="4801778"/>
            <a:ext cx="7301594" cy="23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*O. </a:t>
            </a:r>
            <a:r>
              <a:rPr lang="en-US" sz="1200" dirty="0" err="1">
                <a:solidFill>
                  <a:schemeClr val="dk1"/>
                </a:solidFill>
              </a:rPr>
              <a:t>Shapoval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et al.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i="1" dirty="0">
                <a:solidFill>
                  <a:schemeClr val="dk1"/>
                </a:solidFill>
              </a:rPr>
              <a:t>Phys. Rev. E </a:t>
            </a:r>
            <a:r>
              <a:rPr lang="en-US" sz="1200" b="1" dirty="0">
                <a:solidFill>
                  <a:schemeClr val="dk1"/>
                </a:solidFill>
              </a:rPr>
              <a:t>104</a:t>
            </a:r>
            <a:r>
              <a:rPr lang="en-US" sz="1200" dirty="0">
                <a:solidFill>
                  <a:schemeClr val="dk1"/>
                </a:solidFill>
              </a:rPr>
              <a:t>, 055311 (2021) </a:t>
            </a:r>
            <a:r>
              <a:rPr lang="en-US" sz="1200" dirty="0">
                <a:solidFill>
                  <a:schemeClr val="dk1"/>
                </a:solidFill>
                <a:hlinkClick r:id="rId5"/>
              </a:rPr>
              <a:t>doi.org/10.1103/PhysRevE.104.055311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74A850-4960-6EFD-B4C7-0B08CD2BA32E}"/>
              </a:ext>
            </a:extLst>
          </p:cNvPr>
          <p:cNvSpPr txBox="1"/>
          <p:nvPr/>
        </p:nvSpPr>
        <p:spPr>
          <a:xfrm>
            <a:off x="8100845" y="2555098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j-lt"/>
                <a:sym typeface="Wingdings" pitchFamily="2" charset="2"/>
              </a:rPr>
              <a:t>~x10 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+mj-lt"/>
                <a:sym typeface="Wingdings" pitchFamily="2" charset="2"/>
              </a:rPr>
              <a:t>speedup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0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29ee31b4_0_4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000" dirty="0"/>
              <a:t> Hybrid nodal-staggered PIC loop provides improved stability*</a:t>
            </a:r>
            <a:endParaRPr lang="en-US" sz="1500" b="0" dirty="0">
              <a:solidFill>
                <a:schemeClr val="bg1"/>
              </a:solidFill>
            </a:endParaRPr>
          </a:p>
        </p:txBody>
      </p:sp>
      <p:pic>
        <p:nvPicPr>
          <p:cNvPr id="6" name="Google Shape;65;p15">
            <a:extLst>
              <a:ext uri="{FF2B5EF4-FFF2-40B4-BE49-F238E27FC236}">
                <a16:creationId xmlns:a16="http://schemas.microsoft.com/office/drawing/2014/main" id="{DFA34808-EE3A-CC20-572B-DAEC69BA2B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49" y="4738555"/>
            <a:ext cx="1138141" cy="3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25;p6">
            <a:extLst>
              <a:ext uri="{FF2B5EF4-FFF2-40B4-BE49-F238E27FC236}">
                <a16:creationId xmlns:a16="http://schemas.microsoft.com/office/drawing/2014/main" id="{5C3E7B18-78A0-D787-31E7-CEC74DBC9020}"/>
              </a:ext>
            </a:extLst>
          </p:cNvPr>
          <p:cNvSpPr txBox="1"/>
          <p:nvPr/>
        </p:nvSpPr>
        <p:spPr>
          <a:xfrm>
            <a:off x="92950" y="780405"/>
            <a:ext cx="85938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dk1"/>
                </a:solidFill>
              </a:rPr>
              <a:t>Combines advantages of </a:t>
            </a:r>
            <a:r>
              <a:rPr lang="en-US" sz="1500" u="sng" dirty="0">
                <a:solidFill>
                  <a:schemeClr val="dk1"/>
                </a:solidFill>
              </a:rPr>
              <a:t>staggered Maxwell solver</a:t>
            </a:r>
            <a:r>
              <a:rPr lang="en-US" sz="1500" dirty="0">
                <a:solidFill>
                  <a:schemeClr val="dk1"/>
                </a:solidFill>
              </a:rPr>
              <a:t> with </a:t>
            </a:r>
            <a:r>
              <a:rPr lang="en-US" sz="1500" u="sng" dirty="0">
                <a:solidFill>
                  <a:schemeClr val="dk1"/>
                </a:solidFill>
              </a:rPr>
              <a:t>nodal field gather</a:t>
            </a:r>
            <a:r>
              <a:rPr lang="en-US" sz="1500" dirty="0">
                <a:solidFill>
                  <a:schemeClr val="dk1"/>
                </a:solidFill>
              </a:rPr>
              <a:t> (&amp; current deposition).</a:t>
            </a:r>
            <a:endParaRPr sz="1050" dirty="0"/>
          </a:p>
        </p:txBody>
      </p:sp>
      <p:sp>
        <p:nvSpPr>
          <p:cNvPr id="3" name="Google Shape;326;p6">
            <a:extLst>
              <a:ext uri="{FF2B5EF4-FFF2-40B4-BE49-F238E27FC236}">
                <a16:creationId xmlns:a16="http://schemas.microsoft.com/office/drawing/2014/main" id="{5E6D3D7A-0AC9-7163-1961-0F18EFCC391F}"/>
              </a:ext>
            </a:extLst>
          </p:cNvPr>
          <p:cNvSpPr txBox="1"/>
          <p:nvPr/>
        </p:nvSpPr>
        <p:spPr>
          <a:xfrm>
            <a:off x="2136374" y="1145991"/>
            <a:ext cx="2289100" cy="734017"/>
          </a:xfrm>
          <a:prstGeom prst="rect">
            <a:avLst/>
          </a:prstGeom>
          <a:solidFill>
            <a:srgbClr val="CDE3AF"/>
          </a:solidFill>
          <a:ln w="9525" cap="flat" cmpd="sng">
            <a:solidFill>
              <a:srgbClr val="425B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lnSpc>
                <a:spcPct val="9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Lower numerical dispersion</a:t>
            </a:r>
            <a:endParaRPr sz="1200" dirty="0"/>
          </a:p>
          <a:p>
            <a:pPr marL="257175" indent="-257175">
              <a:lnSpc>
                <a:spcPct val="9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More compact support of high-order stencil</a:t>
            </a:r>
            <a:endParaRPr sz="1200" dirty="0"/>
          </a:p>
          <a:p>
            <a:pPr marL="257175" indent="-257175">
              <a:lnSpc>
                <a:spcPct val="9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Higher parallel stability</a:t>
            </a:r>
            <a:endParaRPr sz="1200" dirty="0"/>
          </a:p>
        </p:txBody>
      </p:sp>
      <p:sp>
        <p:nvSpPr>
          <p:cNvPr id="4" name="Google Shape;327;p6">
            <a:extLst>
              <a:ext uri="{FF2B5EF4-FFF2-40B4-BE49-F238E27FC236}">
                <a16:creationId xmlns:a16="http://schemas.microsoft.com/office/drawing/2014/main" id="{032F3DE3-AA82-ECB1-C0DA-0B3CC2753FDC}"/>
              </a:ext>
            </a:extLst>
          </p:cNvPr>
          <p:cNvSpPr txBox="1"/>
          <p:nvPr/>
        </p:nvSpPr>
        <p:spPr>
          <a:xfrm>
            <a:off x="4866893" y="1145991"/>
            <a:ext cx="2664438" cy="567817"/>
          </a:xfrm>
          <a:prstGeom prst="rect">
            <a:avLst/>
          </a:prstGeom>
          <a:solidFill>
            <a:srgbClr val="CDE3AF"/>
          </a:solidFill>
          <a:ln w="9525" cap="flat" cmpd="sng">
            <a:solidFill>
              <a:srgbClr val="425B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lnSpc>
                <a:spcPct val="9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No interpolation errors (</a:t>
            </a:r>
            <a:r>
              <a:rPr lang="en-US" sz="1200" dirty="0" err="1">
                <a:solidFill>
                  <a:schemeClr val="dk1"/>
                </a:solidFill>
              </a:rPr>
              <a:t>E+VxB</a:t>
            </a:r>
            <a:r>
              <a:rPr lang="en-US" sz="1200" dirty="0">
                <a:solidFill>
                  <a:schemeClr val="dk1"/>
                </a:solidFill>
              </a:rPr>
              <a:t>)</a:t>
            </a:r>
            <a:endParaRPr sz="1200" dirty="0"/>
          </a:p>
          <a:p>
            <a:pPr marL="257175" indent="-257175">
              <a:lnSpc>
                <a:spcPct val="9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Higher PIC stability (e.g., numerical Cherenkov instability)</a:t>
            </a:r>
            <a:endParaRPr sz="1200" dirty="0"/>
          </a:p>
        </p:txBody>
      </p:sp>
      <p:cxnSp>
        <p:nvCxnSpPr>
          <p:cNvPr id="5" name="Google Shape;328;p6">
            <a:extLst>
              <a:ext uri="{FF2B5EF4-FFF2-40B4-BE49-F238E27FC236}">
                <a16:creationId xmlns:a16="http://schemas.microsoft.com/office/drawing/2014/main" id="{A50830F3-AC5B-DBD1-E5CB-C0982F761824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3280924" y="1005141"/>
            <a:ext cx="130325" cy="14085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329;p6">
            <a:extLst>
              <a:ext uri="{FF2B5EF4-FFF2-40B4-BE49-F238E27FC236}">
                <a16:creationId xmlns:a16="http://schemas.microsoft.com/office/drawing/2014/main" id="{3C7BE19B-3CC9-999D-5F7F-E465EFAB7E2E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388250" y="1005141"/>
            <a:ext cx="810862" cy="14085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C68984-1350-3899-6CAD-E4D5707079AF}"/>
              </a:ext>
            </a:extLst>
          </p:cNvPr>
          <p:cNvGrpSpPr>
            <a:grpSpLocks noChangeAspect="1"/>
          </p:cNvGrpSpPr>
          <p:nvPr/>
        </p:nvGrpSpPr>
        <p:grpSpPr>
          <a:xfrm>
            <a:off x="4557963" y="1849405"/>
            <a:ext cx="4302858" cy="2889150"/>
            <a:chOff x="21264885" y="20845042"/>
            <a:chExt cx="3351535" cy="2250385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7D59C156-4FC0-214D-DF72-43846E68B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76"/>
            <a:stretch/>
          </p:blipFill>
          <p:spPr>
            <a:xfrm>
              <a:off x="21264885" y="20845042"/>
              <a:ext cx="3351535" cy="2250385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470A0B-995E-3843-A2E6-BB815936DD58}"/>
                </a:ext>
              </a:extLst>
            </p:cNvPr>
            <p:cNvSpPr/>
            <p:nvPr/>
          </p:nvSpPr>
          <p:spPr>
            <a:xfrm>
              <a:off x="23131597" y="22204352"/>
              <a:ext cx="1377227" cy="363498"/>
            </a:xfrm>
            <a:prstGeom prst="roundRect">
              <a:avLst>
                <a:gd name="adj" fmla="val 108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41C77BC-56AE-2B88-D29A-4DEF13B136E9}"/>
                </a:ext>
              </a:extLst>
            </p:cNvPr>
            <p:cNvSpPr/>
            <p:nvPr/>
          </p:nvSpPr>
          <p:spPr>
            <a:xfrm>
              <a:off x="21467996" y="22204352"/>
              <a:ext cx="1490309" cy="361573"/>
            </a:xfrm>
            <a:prstGeom prst="roundRect">
              <a:avLst>
                <a:gd name="adj" fmla="val 10175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BB11D0-318C-2025-46C7-3682F529F51E}"/>
              </a:ext>
            </a:extLst>
          </p:cNvPr>
          <p:cNvGrpSpPr>
            <a:grpSpLocks noChangeAspect="1"/>
          </p:cNvGrpSpPr>
          <p:nvPr/>
        </p:nvGrpSpPr>
        <p:grpSpPr>
          <a:xfrm>
            <a:off x="9252" y="2182459"/>
            <a:ext cx="4638056" cy="1101516"/>
            <a:chOff x="15730265" y="25381903"/>
            <a:chExt cx="3952775" cy="938765"/>
          </a:xfrm>
        </p:grpSpPr>
        <p:pic>
          <p:nvPicPr>
            <p:cNvPr id="17" name="Picture 16" descr="A picture containing sky, antenna, light&#10;&#10;Description automatically generated">
              <a:extLst>
                <a:ext uri="{FF2B5EF4-FFF2-40B4-BE49-F238E27FC236}">
                  <a16:creationId xmlns:a16="http://schemas.microsoft.com/office/drawing/2014/main" id="{8C015531-8398-FAF6-13B6-8884ADB77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80424" y="25381903"/>
              <a:ext cx="3002616" cy="938765"/>
            </a:xfrm>
            <a:prstGeom prst="rect">
              <a:avLst/>
            </a:prstGeom>
          </p:spPr>
        </p:pic>
        <p:sp>
          <p:nvSpPr>
            <p:cNvPr id="18" name="Google Shape;341;p6">
              <a:extLst>
                <a:ext uri="{FF2B5EF4-FFF2-40B4-BE49-F238E27FC236}">
                  <a16:creationId xmlns:a16="http://schemas.microsoft.com/office/drawing/2014/main" id="{80D7B380-2D88-C856-7780-41A32D90F898}"/>
                </a:ext>
              </a:extLst>
            </p:cNvPr>
            <p:cNvSpPr txBox="1"/>
            <p:nvPr/>
          </p:nvSpPr>
          <p:spPr>
            <a:xfrm>
              <a:off x="15730265" y="25548686"/>
              <a:ext cx="1071987" cy="244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Staggered</a:t>
              </a:r>
              <a:endParaRPr dirty="0"/>
            </a:p>
          </p:txBody>
        </p:sp>
        <p:sp>
          <p:nvSpPr>
            <p:cNvPr id="19" name="Google Shape;341;p6">
              <a:extLst>
                <a:ext uri="{FF2B5EF4-FFF2-40B4-BE49-F238E27FC236}">
                  <a16:creationId xmlns:a16="http://schemas.microsoft.com/office/drawing/2014/main" id="{59565E77-2B54-081B-9BA0-02F349A65FC1}"/>
                </a:ext>
              </a:extLst>
            </p:cNvPr>
            <p:cNvSpPr txBox="1"/>
            <p:nvPr/>
          </p:nvSpPr>
          <p:spPr>
            <a:xfrm>
              <a:off x="15752850" y="25893982"/>
              <a:ext cx="1071987" cy="244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Nodal</a:t>
              </a:r>
              <a:endParaRPr dirty="0"/>
            </a:p>
          </p:txBody>
        </p:sp>
      </p:grpSp>
      <p:sp>
        <p:nvSpPr>
          <p:cNvPr id="21" name="Google Shape;324;p6">
            <a:extLst>
              <a:ext uri="{FF2B5EF4-FFF2-40B4-BE49-F238E27FC236}">
                <a16:creationId xmlns:a16="http://schemas.microsoft.com/office/drawing/2014/main" id="{AD894E29-A0E6-2498-F3A3-64BD82EBD22B}"/>
              </a:ext>
            </a:extLst>
          </p:cNvPr>
          <p:cNvSpPr txBox="1"/>
          <p:nvPr/>
        </p:nvSpPr>
        <p:spPr>
          <a:xfrm>
            <a:off x="283179" y="4269139"/>
            <a:ext cx="4710441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dk1"/>
                </a:solidFill>
              </a:rPr>
              <a:t>*E. </a:t>
            </a:r>
            <a:r>
              <a:rPr lang="en-US" sz="1200" dirty="0" err="1">
                <a:solidFill>
                  <a:schemeClr val="dk1"/>
                </a:solidFill>
              </a:rPr>
              <a:t>Zoni</a:t>
            </a:r>
            <a:r>
              <a:rPr lang="en-US" sz="1200" dirty="0">
                <a:solidFill>
                  <a:schemeClr val="dk1"/>
                </a:solidFill>
              </a:rPr>
              <a:t>, et al., </a:t>
            </a:r>
            <a:r>
              <a:rPr lang="en-US" sz="1200" i="1" dirty="0" err="1">
                <a:solidFill>
                  <a:schemeClr val="dk1"/>
                </a:solidFill>
              </a:rPr>
              <a:t>Comput</a:t>
            </a:r>
            <a:r>
              <a:rPr lang="en-US" sz="1200" i="1" dirty="0">
                <a:solidFill>
                  <a:schemeClr val="dk1"/>
                </a:solidFill>
              </a:rPr>
              <a:t>. Phys. Comm.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b="1" dirty="0">
                <a:solidFill>
                  <a:schemeClr val="dk1"/>
                </a:solidFill>
              </a:rPr>
              <a:t>279,</a:t>
            </a:r>
            <a:r>
              <a:rPr lang="en-US" sz="1200" dirty="0">
                <a:solidFill>
                  <a:schemeClr val="dk1"/>
                </a:solidFill>
              </a:rPr>
              <a:t> 108457 (2022) </a:t>
            </a:r>
            <a:r>
              <a:rPr lang="en-US" sz="1200" dirty="0">
                <a:solidFill>
                  <a:schemeClr val="dk1"/>
                </a:solidFill>
                <a:hlinkClick r:id="rId6"/>
              </a:rPr>
              <a:t>doi.org/10.1016/j.cpc.2022.108457</a:t>
            </a:r>
            <a:endParaRPr sz="1200" u="sng" dirty="0">
              <a:solidFill>
                <a:schemeClr val="dk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9F377F-F7E1-F490-4C25-55A1284BD0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58865" r="57692" b="13492"/>
          <a:stretch/>
        </p:blipFill>
        <p:spPr>
          <a:xfrm>
            <a:off x="270141" y="1040161"/>
            <a:ext cx="1739152" cy="11422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F26BA2-0188-7B7F-0D89-9568F1C9BCE3}"/>
              </a:ext>
            </a:extLst>
          </p:cNvPr>
          <p:cNvSpPr txBox="1"/>
          <p:nvPr/>
        </p:nvSpPr>
        <p:spPr>
          <a:xfrm>
            <a:off x="203184" y="3327257"/>
            <a:ext cx="450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Finite centering = finite order approximation of shift in k-space: </a:t>
            </a:r>
            <a:r>
              <a:rPr lang="en-US" sz="1800" i="1" dirty="0">
                <a:solidFill>
                  <a:schemeClr val="tx2"/>
                </a:solidFill>
                <a:latin typeface="+mn-lt"/>
              </a:rPr>
              <a:t>e</a:t>
            </a:r>
            <a:r>
              <a:rPr lang="en-US" sz="1800" baseline="30000" dirty="0">
                <a:solidFill>
                  <a:schemeClr val="tx2"/>
                </a:solidFill>
                <a:latin typeface="+mn-lt"/>
              </a:rPr>
              <a:t>-</a:t>
            </a:r>
            <a:r>
              <a:rPr lang="en-US" sz="1800" baseline="30000" dirty="0" err="1">
                <a:solidFill>
                  <a:schemeClr val="tx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1800" baseline="30000" dirty="0" err="1">
                <a:solidFill>
                  <a:schemeClr val="tx2"/>
                </a:solidFill>
                <a:latin typeface="+mn-lt"/>
              </a:rPr>
              <a:t>k</a:t>
            </a:r>
            <a:r>
              <a:rPr lang="en-US" sz="1800" baseline="30000" dirty="0" err="1">
                <a:solidFill>
                  <a:schemeClr val="tx2"/>
                </a:solidFill>
                <a:latin typeface="Symbol" pitchFamily="2" charset="2"/>
              </a:rPr>
              <a:t>D</a:t>
            </a:r>
            <a:r>
              <a:rPr lang="en-US" sz="1800" baseline="30000" dirty="0" err="1">
                <a:solidFill>
                  <a:schemeClr val="tx2"/>
                </a:solidFill>
                <a:latin typeface="+mn-lt"/>
              </a:rPr>
              <a:t>x</a:t>
            </a:r>
            <a:r>
              <a:rPr lang="en-US" sz="1800" baseline="30000" dirty="0">
                <a:solidFill>
                  <a:schemeClr val="tx2"/>
                </a:solidFill>
                <a:latin typeface="+mn-lt"/>
              </a:rPr>
              <a:t>/2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52101D-78C1-DDEE-FC6E-9F08BFDD2A05}"/>
              </a:ext>
            </a:extLst>
          </p:cNvPr>
          <p:cNvCxnSpPr>
            <a:cxnSpLocks/>
          </p:cNvCxnSpPr>
          <p:nvPr/>
        </p:nvCxnSpPr>
        <p:spPr>
          <a:xfrm>
            <a:off x="2278117" y="2515513"/>
            <a:ext cx="607605" cy="411354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13C27B-B512-E7BD-80E9-2AAB69527E5C}"/>
              </a:ext>
            </a:extLst>
          </p:cNvPr>
          <p:cNvCxnSpPr>
            <a:cxnSpLocks/>
          </p:cNvCxnSpPr>
          <p:nvPr/>
        </p:nvCxnSpPr>
        <p:spPr>
          <a:xfrm flipH="1">
            <a:off x="2885722" y="2515513"/>
            <a:ext cx="632123" cy="411354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CE2532-7DC6-EC17-691E-AA63A3A71B66}"/>
              </a:ext>
            </a:extLst>
          </p:cNvPr>
          <p:cNvCxnSpPr>
            <a:cxnSpLocks/>
          </p:cNvCxnSpPr>
          <p:nvPr/>
        </p:nvCxnSpPr>
        <p:spPr>
          <a:xfrm>
            <a:off x="2703270" y="2515513"/>
            <a:ext cx="182452" cy="411354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784B97-7497-9BA5-946A-0A2AF18D0BE3}"/>
              </a:ext>
            </a:extLst>
          </p:cNvPr>
          <p:cNvCxnSpPr>
            <a:cxnSpLocks/>
          </p:cNvCxnSpPr>
          <p:nvPr/>
        </p:nvCxnSpPr>
        <p:spPr>
          <a:xfrm flipH="1">
            <a:off x="2885722" y="2535226"/>
            <a:ext cx="224835" cy="39159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F6C9591-C656-485D-10A6-BB4252850B0E}"/>
              </a:ext>
            </a:extLst>
          </p:cNvPr>
          <p:cNvCxnSpPr>
            <a:cxnSpLocks/>
          </p:cNvCxnSpPr>
          <p:nvPr/>
        </p:nvCxnSpPr>
        <p:spPr>
          <a:xfrm>
            <a:off x="1880702" y="2515513"/>
            <a:ext cx="1026211" cy="411304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FC73EB-BB23-5B4A-0711-843422EF0B8B}"/>
              </a:ext>
            </a:extLst>
          </p:cNvPr>
          <p:cNvCxnSpPr>
            <a:cxnSpLocks/>
          </p:cNvCxnSpPr>
          <p:nvPr/>
        </p:nvCxnSpPr>
        <p:spPr>
          <a:xfrm flipH="1">
            <a:off x="2898927" y="2515513"/>
            <a:ext cx="1026913" cy="420657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riangle 46">
            <a:extLst>
              <a:ext uri="{FF2B5EF4-FFF2-40B4-BE49-F238E27FC236}">
                <a16:creationId xmlns:a16="http://schemas.microsoft.com/office/drawing/2014/main" id="{95AE70DA-BDEF-3361-5C95-1B6E8887E6D8}"/>
              </a:ext>
            </a:extLst>
          </p:cNvPr>
          <p:cNvSpPr/>
          <p:nvPr/>
        </p:nvSpPr>
        <p:spPr>
          <a:xfrm>
            <a:off x="3398512" y="2685302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DD8B998D-9A4B-687C-D540-CD3C7A6DDBF4}"/>
              </a:ext>
            </a:extLst>
          </p:cNvPr>
          <p:cNvSpPr/>
          <p:nvPr/>
        </p:nvSpPr>
        <p:spPr>
          <a:xfrm>
            <a:off x="2340249" y="2685302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51BF3618-9C71-955D-408D-6E4CF98FD49D}"/>
              </a:ext>
            </a:extLst>
          </p:cNvPr>
          <p:cNvSpPr/>
          <p:nvPr/>
        </p:nvSpPr>
        <p:spPr>
          <a:xfrm>
            <a:off x="3213721" y="2665259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32B9DD96-A8CF-5F57-CA74-1EDC58C8F149}"/>
              </a:ext>
            </a:extLst>
          </p:cNvPr>
          <p:cNvSpPr/>
          <p:nvPr/>
        </p:nvSpPr>
        <p:spPr>
          <a:xfrm>
            <a:off x="2507800" y="2662442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0B7189E6-E438-F9E5-FAC5-71D8494D4EE3}"/>
              </a:ext>
            </a:extLst>
          </p:cNvPr>
          <p:cNvSpPr/>
          <p:nvPr/>
        </p:nvSpPr>
        <p:spPr>
          <a:xfrm rot="20076917">
            <a:off x="2992555" y="2659442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C30387EE-9C42-543C-A4C6-F1633770FD05}"/>
              </a:ext>
            </a:extLst>
          </p:cNvPr>
          <p:cNvSpPr/>
          <p:nvPr/>
        </p:nvSpPr>
        <p:spPr>
          <a:xfrm rot="1523083" flipH="1">
            <a:off x="2755746" y="2659442"/>
            <a:ext cx="56213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357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TAP Blue Footer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RNL">
  <a:themeElements>
    <a:clrScheme name="ECP 190214">
      <a:dk1>
        <a:srgbClr val="000000"/>
      </a:dk1>
      <a:lt1>
        <a:srgbClr val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6146</TotalTime>
  <Words>1722</Words>
  <Application>Microsoft Macintosh PowerPoint</Application>
  <PresentationFormat>On-screen Show (16:9)</PresentationFormat>
  <Paragraphs>253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Wingdings</vt:lpstr>
      <vt:lpstr>Avenir Book</vt:lpstr>
      <vt:lpstr>Franklin Gothic Book</vt:lpstr>
      <vt:lpstr>Slack-Lato</vt:lpstr>
      <vt:lpstr>Franklin Gothic Medium</vt:lpstr>
      <vt:lpstr>Arial</vt:lpstr>
      <vt:lpstr>Avenir</vt:lpstr>
      <vt:lpstr>Arial Black</vt:lpstr>
      <vt:lpstr>Century Gothic</vt:lpstr>
      <vt:lpstr>Noto Sans Symbols</vt:lpstr>
      <vt:lpstr>APPLE CHANCERY</vt:lpstr>
      <vt:lpstr>Libre Franklin Medium</vt:lpstr>
      <vt:lpstr>Courier New</vt:lpstr>
      <vt:lpstr>Cambria Math</vt:lpstr>
      <vt:lpstr>Symbol</vt:lpstr>
      <vt:lpstr>Calibri</vt:lpstr>
      <vt:lpstr>Libre Franklin</vt:lpstr>
      <vt:lpstr>Simple Light</vt:lpstr>
      <vt:lpstr>4_ATAP Blue Footer</vt:lpstr>
      <vt:lpstr>3_ORNL</vt:lpstr>
      <vt:lpstr>5_ATAP Blue Footer</vt:lpstr>
      <vt:lpstr>6_ATAP Blue Footer</vt:lpstr>
      <vt:lpstr>Berkeley Lab Wide PPT Theme</vt:lpstr>
      <vt:lpstr>PowerPoint Presentation</vt:lpstr>
      <vt:lpstr>PowerPoint Presentation</vt:lpstr>
      <vt:lpstr>  Novel BLAST integrated ecosystem of accelerator (&amp; more) codes</vt:lpstr>
      <vt:lpstr>WarpX: Multi-Physics Particle-in-Cell Code for Exascale</vt:lpstr>
      <vt:lpstr> New module of Monte Carlo binary interactions</vt:lpstr>
      <vt:lpstr> New module for Quantum ElectroDynamic (QED) Processes </vt:lpstr>
      <vt:lpstr> Time-averaged pseudo-spectral PIC solver enables larger timesteps*</vt:lpstr>
      <vt:lpstr> Averaged PSATD PIC speeds up laser plasma accelerator simulations </vt:lpstr>
      <vt:lpstr> Hybrid nodal-staggered PIC loop provides improved stability*</vt:lpstr>
      <vt:lpstr> Hybrid nodal-staggered PIC loop provides significant speedup</vt:lpstr>
      <vt:lpstr>New algorithm to handle particles crossing Perfectly Matched Layers*</vt:lpstr>
      <vt:lpstr>New algorithm provides efficient absorption of electrons ejected transversally in LPA simulations</vt:lpstr>
      <vt:lpstr> Absorption is less perfect when particles are ejected at a lower angle.</vt:lpstr>
      <vt:lpstr> MR bring 2x computational cost reduction in modeling ion motion in LPA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Transverse resolution scan (without mesh refinement)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Technology &amp; Applied Physics Division Overview &amp; Core Research  Cameron Geddes Division Director</dc:title>
  <cp:lastModifiedBy>Jean-Luc Vay</cp:lastModifiedBy>
  <cp:revision>230</cp:revision>
  <dcterms:modified xsi:type="dcterms:W3CDTF">2022-11-09T22:28:27Z</dcterms:modified>
</cp:coreProperties>
</file>