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89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ERLs, RLAs, FFAs, and EIC:</a:t>
            </a:r>
            <a:br>
              <a:rPr lang="en-US" sz="4400" dirty="0"/>
            </a:br>
            <a:r>
              <a:rPr lang="en-US" sz="4400" dirty="0"/>
              <a:t>Designing Advanced Beamline Layouts with </a:t>
            </a:r>
            <a:r>
              <a:rPr lang="en-US" sz="4400" dirty="0" err="1"/>
              <a:t>Bmad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6,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J. Scott Berg</a:t>
            </a:r>
            <a:br>
              <a:rPr lang="en-US" dirty="0"/>
            </a:br>
            <a:r>
              <a:rPr lang="en-US" dirty="0"/>
              <a:t>Brookhaven National Laboratory</a:t>
            </a:r>
            <a:br>
              <a:rPr lang="en-US" dirty="0"/>
            </a:br>
            <a:r>
              <a:rPr lang="en-US" dirty="0" err="1"/>
              <a:t>Bmad</a:t>
            </a:r>
            <a:r>
              <a:rPr lang="en-US" dirty="0"/>
              <a:t> Development Workshop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C97D-4718-BC2F-4102-1A050EED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EIC: HSR Radial Shift and Beamline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00CD5-FE06-EA8F-84B2-278335EBD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Three HSR design energies: 41, 100, and 275 GeV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Time of flight must be synchronized to the </a:t>
            </a:r>
            <a:br>
              <a:rPr lang="en-US" dirty="0"/>
            </a:br>
            <a:r>
              <a:rPr lang="en-US" dirty="0"/>
              <a:t>ESR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100 and 275 GeV use the same</a:t>
            </a:r>
            <a:br>
              <a:rPr lang="en-US" dirty="0"/>
            </a:br>
            <a:r>
              <a:rPr lang="en-US" dirty="0"/>
              <a:t>beamline, but beam is shifted</a:t>
            </a:r>
            <a:br>
              <a:rPr lang="en-US" dirty="0"/>
            </a:br>
            <a:r>
              <a:rPr lang="en-US" dirty="0"/>
              <a:t>transversely in the arcs (use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dg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41 GeV, use a different line, but</a:t>
            </a:r>
            <a:br>
              <a:rPr lang="en-US" dirty="0"/>
            </a:br>
            <a:r>
              <a:rPr lang="en-US" dirty="0"/>
              <a:t>common magnets (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dg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patch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67728-197A-322A-C61F-5D4768BFC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5FA1008-94AC-CE25-0698-0956580FA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358" y="1823365"/>
            <a:ext cx="43811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5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7F2F-7166-FC98-FBA0-463A5849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EIC: ESR </a:t>
            </a:r>
            <a:r>
              <a:rPr lang="en-US" dirty="0" err="1"/>
              <a:t>Superbends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4C314-A852-BB9F-7905-89DA7AEC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ESR in the EIC operates at energies of 5, 10, and 18 GeV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to make radiation at 5 GeV</a:t>
            </a:r>
          </a:p>
          <a:p>
            <a:pPr marL="914400" lvl="1" indent="-457200"/>
            <a:r>
              <a:rPr lang="en-US" dirty="0"/>
              <a:t>To create sufficient damping</a:t>
            </a:r>
          </a:p>
          <a:p>
            <a:pPr marL="914400" lvl="1" indent="-457200"/>
            <a:r>
              <a:rPr lang="en-US" dirty="0"/>
              <a:t>To have a large enough emittance</a:t>
            </a:r>
          </a:p>
          <a:p>
            <a:pPr marL="914400" lvl="1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E0EB8-B0C0-1EC8-267B-FFBA5DB6F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FD466-6DAA-4CAD-C8CE-13B76E5D5BCB}"/>
              </a:ext>
            </a:extLst>
          </p:cNvPr>
          <p:cNvSpPr txBox="1"/>
          <p:nvPr/>
        </p:nvSpPr>
        <p:spPr>
          <a:xfrm>
            <a:off x="5147256" y="3564574"/>
            <a:ext cx="647324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chicane(larc,angle_arc,th2,id) : macro={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l01_arc = l01_str*(0.5*(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)-(th2))/(sin(0.5*(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))-sin(th2));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l23_arc = l23_str*(th2)/sin(th2);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l12 = ((</a:t>
            </a:r>
            <a:r>
              <a:rPr lang="en-US" sz="1100" dirty="0" err="1">
                <a:latin typeface="Consolas" panose="020B0609020204030204" pitchFamily="49" charset="0"/>
              </a:rPr>
              <a:t>larc</a:t>
            </a:r>
            <a:r>
              <a:rPr lang="en-US" sz="1100" dirty="0">
                <a:latin typeface="Consolas" panose="020B0609020204030204" pitchFamily="49" charset="0"/>
              </a:rPr>
              <a:t>)*sin(0.5*(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))/(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 - l01_str - 0.5*l23_str)/cos(th2);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dccn_id</a:t>
            </a:r>
            <a:r>
              <a:rPr lang="en-US" sz="1100" dirty="0">
                <a:latin typeface="Consolas" panose="020B0609020204030204" pitchFamily="49" charset="0"/>
              </a:rPr>
              <a:t> : sequence, l=2*(l01_arc+l12)+l23_arc;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d01a_id : </a:t>
            </a:r>
            <a:r>
              <a:rPr lang="en-US" sz="1100" dirty="0" err="1">
                <a:latin typeface="Consolas" panose="020B0609020204030204" pitchFamily="49" charset="0"/>
              </a:rPr>
              <a:t>sbend</a:t>
            </a:r>
            <a:r>
              <a:rPr lang="en-US" sz="1100" dirty="0">
                <a:latin typeface="Consolas" panose="020B0609020204030204" pitchFamily="49" charset="0"/>
              </a:rPr>
              <a:t>, at=0.5*l01_arc, l=l01_arc, 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angle=0.5*(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)-(th2), e1=0.5*(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), e2=-(th2);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d23_id : </a:t>
            </a:r>
            <a:r>
              <a:rPr lang="en-US" sz="1100" dirty="0" err="1">
                <a:latin typeface="Consolas" panose="020B0609020204030204" pitchFamily="49" charset="0"/>
              </a:rPr>
              <a:t>sbend</a:t>
            </a:r>
            <a:r>
              <a:rPr lang="en-US" sz="1100" dirty="0">
                <a:latin typeface="Consolas" panose="020B0609020204030204" pitchFamily="49" charset="0"/>
              </a:rPr>
              <a:t>, at=l01_arc + l12 + 0.5*l23_arc, l=l23_arc, 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angle=2*(th2), e1=(th2), e2=(th2);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d01b_id : </a:t>
            </a:r>
            <a:r>
              <a:rPr lang="en-US" sz="1100" dirty="0" err="1">
                <a:latin typeface="Consolas" panose="020B0609020204030204" pitchFamily="49" charset="0"/>
              </a:rPr>
              <a:t>sbend</a:t>
            </a:r>
            <a:r>
              <a:rPr lang="en-US" sz="1100" dirty="0">
                <a:latin typeface="Consolas" panose="020B0609020204030204" pitchFamily="49" charset="0"/>
              </a:rPr>
              <a:t>, at = 1.5*l01_arc + 2*l12 + l23_arc, l=l01_arc, 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angle=0.5*(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)-(th2), e1=-(th2), e2=0.5*(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endsequence</a:t>
            </a:r>
            <a:r>
              <a:rPr lang="en-US" sz="11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Chart, diagram, histogram&#10;&#10;Description automatically generated">
            <a:extLst>
              <a:ext uri="{FF2B5EF4-FFF2-40B4-BE49-F238E27FC236}">
                <a16:creationId xmlns:a16="http://schemas.microsoft.com/office/drawing/2014/main" id="{B8453902-C6B3-8372-30E3-ECE4CDE1F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564574"/>
            <a:ext cx="4113727" cy="24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7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7F2F-7166-FC98-FBA0-463A5849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EIC: ESR </a:t>
            </a:r>
            <a:r>
              <a:rPr lang="en-US" dirty="0" err="1"/>
              <a:t>Superbends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4C314-A852-BB9F-7905-89DA7AEC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be done without patches, but ugly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Implementation with patches much cleaner</a:t>
            </a:r>
          </a:p>
          <a:p>
            <a:pPr marL="914400" lvl="1" indent="-457200"/>
            <a:r>
              <a:rPr lang="en-US" dirty="0"/>
              <a:t>Geometry never changes!</a:t>
            </a:r>
          </a:p>
          <a:p>
            <a:pPr marL="914400" lvl="1" indent="-457200"/>
            <a:r>
              <a:rPr lang="en-US" dirty="0"/>
              <a:t>And better for adding magnet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E0EB8-B0C0-1EC8-267B-FFBA5DB6F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FD466-6DAA-4CAD-C8CE-13B76E5D5BCB}"/>
              </a:ext>
            </a:extLst>
          </p:cNvPr>
          <p:cNvSpPr txBox="1"/>
          <p:nvPr/>
        </p:nvSpPr>
        <p:spPr>
          <a:xfrm>
            <a:off x="5147256" y="3564574"/>
            <a:ext cx="647324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chicane(larc,angle_arc,th2,id) : macro={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l01_arc = l01_str*(0.5*(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)-(th2))/(sin(0.5*(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))-sin(th2));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l23_arc = l23_str*(th2)/sin(th2);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l12 = ((</a:t>
            </a:r>
            <a:r>
              <a:rPr lang="en-US" sz="1100" dirty="0" err="1">
                <a:latin typeface="Consolas" panose="020B0609020204030204" pitchFamily="49" charset="0"/>
              </a:rPr>
              <a:t>larc</a:t>
            </a:r>
            <a:r>
              <a:rPr lang="en-US" sz="1100" dirty="0">
                <a:latin typeface="Consolas" panose="020B0609020204030204" pitchFamily="49" charset="0"/>
              </a:rPr>
              <a:t>)*sin(0.5*(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))/(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 - l01_str - 0.5*l23_str)/cos(th2);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dccn_id</a:t>
            </a:r>
            <a:r>
              <a:rPr lang="en-US" sz="1100" dirty="0">
                <a:latin typeface="Consolas" panose="020B0609020204030204" pitchFamily="49" charset="0"/>
              </a:rPr>
              <a:t> : sequence, l=2*(l01_arc+l12)+l23_arc;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d01a_id : </a:t>
            </a:r>
            <a:r>
              <a:rPr lang="en-US" sz="1100" dirty="0" err="1">
                <a:latin typeface="Consolas" panose="020B0609020204030204" pitchFamily="49" charset="0"/>
              </a:rPr>
              <a:t>sbend</a:t>
            </a:r>
            <a:r>
              <a:rPr lang="en-US" sz="1100" dirty="0">
                <a:latin typeface="Consolas" panose="020B0609020204030204" pitchFamily="49" charset="0"/>
              </a:rPr>
              <a:t>, at=0.5*l01_arc, l=l01_arc, 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angle=0.5*(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)-(th2), e1=0.5*(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), e2=-(th2);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d23_id : </a:t>
            </a:r>
            <a:r>
              <a:rPr lang="en-US" sz="1100" dirty="0" err="1">
                <a:latin typeface="Consolas" panose="020B0609020204030204" pitchFamily="49" charset="0"/>
              </a:rPr>
              <a:t>sbend</a:t>
            </a:r>
            <a:r>
              <a:rPr lang="en-US" sz="1100" dirty="0">
                <a:latin typeface="Consolas" panose="020B0609020204030204" pitchFamily="49" charset="0"/>
              </a:rPr>
              <a:t>, at=l01_arc + l12 + 0.5*l23_arc, l=l23_arc, 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angle=2*(th2), e1=(th2), e2=(th2);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d01b_id : </a:t>
            </a:r>
            <a:r>
              <a:rPr lang="en-US" sz="1100" dirty="0" err="1">
                <a:latin typeface="Consolas" panose="020B0609020204030204" pitchFamily="49" charset="0"/>
              </a:rPr>
              <a:t>sbend</a:t>
            </a:r>
            <a:r>
              <a:rPr lang="en-US" sz="1100" dirty="0">
                <a:latin typeface="Consolas" panose="020B0609020204030204" pitchFamily="49" charset="0"/>
              </a:rPr>
              <a:t>, at = 1.5*l01_arc + 2*l12 + l23_arc, l=l01_arc, 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  angle=0.5*(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)-(th2), e1=-(th2), e2=0.5*(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r>
              <a:rPr lang="en-US" sz="11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endsequence</a:t>
            </a:r>
            <a:r>
              <a:rPr lang="en-US" sz="11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Chart, diagram, histogram&#10;&#10;Description automatically generated">
            <a:extLst>
              <a:ext uri="{FF2B5EF4-FFF2-40B4-BE49-F238E27FC236}">
                <a16:creationId xmlns:a16="http://schemas.microsoft.com/office/drawing/2014/main" id="{B8453902-C6B3-8372-30E3-ECE4CDE1F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564574"/>
            <a:ext cx="4113727" cy="2468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F590C-C82A-965F-CD73-166F17844650}"/>
              </a:ext>
            </a:extLst>
          </p:cNvPr>
          <p:cNvSpPr txBox="1"/>
          <p:nvPr/>
        </p:nvSpPr>
        <p:spPr>
          <a:xfrm>
            <a:off x="8233359" y="1825625"/>
            <a:ext cx="29546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p: patch, </a:t>
            </a:r>
            <a:r>
              <a:rPr lang="en-US" sz="1100" dirty="0" err="1">
                <a:latin typeface="Consolas" panose="020B0609020204030204" pitchFamily="49" charset="0"/>
              </a:rPr>
              <a:t>x_pitch</a:t>
            </a:r>
            <a:r>
              <a:rPr lang="en-US" sz="1100" dirty="0">
                <a:latin typeface="Consolas" panose="020B0609020204030204" pitchFamily="49" charset="0"/>
              </a:rPr>
              <a:t>=0.5*</a:t>
            </a:r>
            <a:r>
              <a:rPr lang="en-US" sz="1100" dirty="0" err="1">
                <a:latin typeface="Consolas" panose="020B0609020204030204" pitchFamily="49" charset="0"/>
              </a:rPr>
              <a:t>angle_arc</a:t>
            </a:r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</a:rPr>
              <a:t>d01: </a:t>
            </a:r>
            <a:r>
              <a:rPr lang="en-US" sz="1100" dirty="0" err="1">
                <a:latin typeface="Consolas" panose="020B0609020204030204" pitchFamily="49" charset="0"/>
              </a:rPr>
              <a:t>sbend</a:t>
            </a:r>
            <a:r>
              <a:rPr lang="en-US" sz="1100" dirty="0">
                <a:latin typeface="Consolas" panose="020B0609020204030204" pitchFamily="49" charset="0"/>
              </a:rPr>
              <a:t>, l=l01_str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o12: drift, l=l12_str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d23: </a:t>
            </a:r>
            <a:r>
              <a:rPr lang="en-US" sz="1100" dirty="0" err="1">
                <a:latin typeface="Consolas" panose="020B0609020204030204" pitchFamily="49" charset="0"/>
              </a:rPr>
              <a:t>sbend</a:t>
            </a:r>
            <a:r>
              <a:rPr lang="en-US" sz="1100" dirty="0">
                <a:latin typeface="Consolas" panose="020B0609020204030204" pitchFamily="49" charset="0"/>
              </a:rPr>
              <a:t>, l=l23_str</a:t>
            </a:r>
          </a:p>
          <a:p>
            <a:r>
              <a:rPr lang="en-US" sz="1100" dirty="0" err="1">
                <a:latin typeface="Consolas" panose="020B0609020204030204" pitchFamily="49" charset="0"/>
              </a:rPr>
              <a:t>dccn</a:t>
            </a:r>
            <a:r>
              <a:rPr lang="en-US" sz="1100" dirty="0">
                <a:latin typeface="Consolas" panose="020B0609020204030204" pitchFamily="49" charset="0"/>
              </a:rPr>
              <a:t>: line=(p,d01,o12,d23,o12,d01,p)</a:t>
            </a:r>
          </a:p>
          <a:p>
            <a:r>
              <a:rPr lang="en-US" sz="1100" dirty="0" err="1">
                <a:latin typeface="Consolas" panose="020B0609020204030204" pitchFamily="49" charset="0"/>
              </a:rPr>
              <a:t>ov_dccn</a:t>
            </a:r>
            <a:r>
              <a:rPr lang="en-US" sz="1100" dirty="0">
                <a:latin typeface="Consolas" panose="020B0609020204030204" pitchFamily="49" charset="0"/>
              </a:rPr>
              <a:t>: overlay={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d01[dg] : ...,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 d23[dg] : ...}, var={th2}</a:t>
            </a:r>
          </a:p>
        </p:txBody>
      </p:sp>
    </p:spTree>
    <p:extLst>
      <p:ext uri="{BB962C8B-B14F-4D97-AF65-F5344CB8AC3E}">
        <p14:creationId xmlns:p14="http://schemas.microsoft.com/office/powerpoint/2010/main" val="200970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00FE-D533-763E-2EE3-4D5C2D9A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46E3-2730-315D-ED81-E61AB871A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Ability manage design orbits that are not tightly coupled to the geometric layout is an important feature of </a:t>
            </a:r>
            <a:r>
              <a:rPr lang="en-US" dirty="0" err="1"/>
              <a:t>Bmad</a:t>
            </a:r>
            <a:r>
              <a:rPr lang="en-US" dirty="0"/>
              <a:t> that greatly simplifies design of complex </a:t>
            </a:r>
            <a:r>
              <a:rPr lang="en-US"/>
              <a:t>accelerators.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Significant </a:t>
            </a:r>
            <a:r>
              <a:rPr lang="en-US" dirty="0"/>
              <a:t>barriers to doing things this way</a:t>
            </a:r>
          </a:p>
          <a:p>
            <a:pPr marL="914400" lvl="1" indent="-457200"/>
            <a:r>
              <a:rPr lang="en-US" dirty="0"/>
              <a:t>Habitual mode of thinking</a:t>
            </a:r>
          </a:p>
          <a:p>
            <a:pPr marL="914400" lvl="1" indent="-457200"/>
            <a:r>
              <a:rPr lang="en-US" dirty="0"/>
              <a:t>Lack of support  in other accelerator codes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haven’t made much use of the ability to drop in field maps, add errors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Correct handling of large angles, offsets, and energy deviations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2DB02-8F5C-40E5-E4B9-15378DE5D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566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6FDB-D071-2823-7534-DF6AC542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Decoupling Layout from Orbits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BF174-BC10-531A-75AB-551C7E540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most accelerator designs, layout is tightly coupled to a particle orbit</a:t>
            </a:r>
          </a:p>
          <a:p>
            <a:pPr marL="914400" lvl="1" indent="-457200"/>
            <a:r>
              <a:rPr lang="en-US" dirty="0"/>
              <a:t>In the design, there is a particle that follows the magnet axes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That “reference particle” defines</a:t>
            </a:r>
          </a:p>
          <a:p>
            <a:pPr marL="914400" lvl="1" indent="-457200"/>
            <a:r>
              <a:rPr lang="en-US" dirty="0"/>
              <a:t>A local coordinate system</a:t>
            </a:r>
          </a:p>
          <a:p>
            <a:pPr marL="914400" lvl="1" indent="-457200"/>
            <a:r>
              <a:rPr lang="en-US" dirty="0"/>
              <a:t>A reference clock for RF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are circumstances where it is impractical for an actual particle to follow a magnet axis</a:t>
            </a:r>
          </a:p>
          <a:p>
            <a:pPr marL="914400" lvl="1" indent="-457200"/>
            <a:r>
              <a:rPr lang="en-US" dirty="0"/>
              <a:t>Fixed field alternating gradient accelerators (FFAs)</a:t>
            </a:r>
          </a:p>
          <a:p>
            <a:pPr marL="914400" lvl="1" indent="-457200"/>
            <a:r>
              <a:rPr lang="en-US" dirty="0"/>
              <a:t>Energy recovery </a:t>
            </a:r>
            <a:r>
              <a:rPr lang="en-US" dirty="0" err="1"/>
              <a:t>linacs</a:t>
            </a:r>
            <a:r>
              <a:rPr lang="en-US" dirty="0"/>
              <a:t> (ERLs) and recirculating linear accelerators (RLAs)</a:t>
            </a:r>
          </a:p>
          <a:p>
            <a:pPr marL="914400" lvl="1" indent="-457200"/>
            <a:r>
              <a:rPr lang="en-US" dirty="0"/>
              <a:t>In the EIC, there are cases where this is required</a:t>
            </a:r>
          </a:p>
          <a:p>
            <a:pPr marL="914400" lvl="1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9328E-97B6-8FB8-815D-5D72F8A49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5419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56A05-EA4F-4070-A6F1-8F0EAD04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Single beamline transmitting a wide range of energies (factor of 2 or more)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Typical design</a:t>
            </a:r>
          </a:p>
          <a:p>
            <a:pPr marL="914400" lvl="1" indent="-457200"/>
            <a:r>
              <a:rPr lang="en-US" dirty="0"/>
              <a:t>Repeating, simple cells</a:t>
            </a:r>
          </a:p>
          <a:p>
            <a:pPr marL="914400" lvl="1" indent="-457200"/>
            <a:r>
              <a:rPr lang="en-US" dirty="0"/>
              <a:t>Combined function</a:t>
            </a:r>
            <a:br>
              <a:rPr lang="en-US" dirty="0"/>
            </a:br>
            <a:r>
              <a:rPr lang="en-US" dirty="0"/>
              <a:t>magnets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Characteristics</a:t>
            </a:r>
          </a:p>
          <a:p>
            <a:pPr marL="914400" lvl="1" indent="-457200"/>
            <a:r>
              <a:rPr lang="en-US" dirty="0"/>
              <a:t>Energy-dependent periodic orbit</a:t>
            </a:r>
          </a:p>
          <a:p>
            <a:pPr marL="914400" lvl="1" indent="-457200"/>
            <a:r>
              <a:rPr lang="en-US" dirty="0"/>
              <a:t>No orbit follows the magnet axis</a:t>
            </a:r>
          </a:p>
          <a:p>
            <a:pPr marL="914400" lvl="1" indent="-457200"/>
            <a:r>
              <a:rPr lang="en-US" dirty="0"/>
              <a:t>Orbit period different for each energy</a:t>
            </a:r>
          </a:p>
        </p:txBody>
      </p:sp>
      <p:pic>
        <p:nvPicPr>
          <p:cNvPr id="8" name="Picture 7" descr="Arc Cell of CBeta, showing closed orbits at the design energies.">
            <a:extLst>
              <a:ext uri="{FF2B5EF4-FFF2-40B4-BE49-F238E27FC236}">
                <a16:creationId xmlns:a16="http://schemas.microsoft.com/office/drawing/2014/main" id="{C6480286-F604-1878-555D-9138645D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24" y="2501426"/>
            <a:ext cx="6629133" cy="1828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C4D3DB-4ABB-1B54-1279-A8BDE4A58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FAAB2-530A-1824-101D-B7F28D455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3471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F9EC-F873-6638-0F23-5346652B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86AFD-EF87-FB2E-9B63-DF4653439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Design steps</a:t>
            </a:r>
          </a:p>
          <a:p>
            <a:pPr marL="914400" lvl="1" indent="-457200"/>
            <a:r>
              <a:rPr lang="en-US" dirty="0"/>
              <a:t>Specify where you want </a:t>
            </a:r>
            <a:br>
              <a:rPr lang="en-US" dirty="0"/>
            </a:br>
            <a:r>
              <a:rPr lang="en-US" dirty="0"/>
              <a:t>the beam to be</a:t>
            </a:r>
          </a:p>
          <a:p>
            <a:pPr marL="914400" lvl="1" indent="-457200"/>
            <a:r>
              <a:rPr lang="en-US" dirty="0"/>
              <a:t>Set magnet fields to put</a:t>
            </a:r>
            <a:br>
              <a:rPr lang="en-US" dirty="0"/>
            </a:br>
            <a:r>
              <a:rPr lang="en-US" dirty="0"/>
              <a:t>the beam there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Key </a:t>
            </a:r>
            <a:r>
              <a:rPr lang="en-US" dirty="0" err="1"/>
              <a:t>Bmad</a:t>
            </a:r>
            <a:r>
              <a:rPr lang="en-US" dirty="0"/>
              <a:t> tools</a:t>
            </a:r>
          </a:p>
          <a:p>
            <a:pPr marL="914400" lvl="1" indent="-457200">
              <a:buClr>
                <a:schemeClr val="tx1"/>
              </a:buClr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dg</a:t>
            </a:r>
            <a:r>
              <a:rPr lang="en-US" dirty="0"/>
              <a:t> or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db_field</a:t>
            </a:r>
            <a:br>
              <a:rPr lang="en-US" dirty="0"/>
            </a:br>
            <a:r>
              <a:rPr lang="en-US" dirty="0"/>
              <a:t>attributes</a:t>
            </a:r>
          </a:p>
          <a:p>
            <a:pPr marL="914400" lvl="1" indent="-457200">
              <a:buClr>
                <a:schemeClr val="tx1"/>
              </a:buClr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patch</a:t>
            </a:r>
            <a:r>
              <a:rPr lang="en-US" dirty="0"/>
              <a:t>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4B587-4AB8-A9FF-6292-C3CA2B011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6BB78-8DB5-4558-95F5-11A945E65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14" y="1825624"/>
            <a:ext cx="6453186" cy="2378459"/>
          </a:xfrm>
          <a:prstGeom prst="rect">
            <a:avLst/>
          </a:prstGeom>
        </p:spPr>
      </p:pic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BDA1EE4B-514C-1FC5-C563-B08C45C7E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367" y="4204084"/>
            <a:ext cx="6629133" cy="18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8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litter lines downstream of the linac in the CBeta ERL">
            <a:extLst>
              <a:ext uri="{FF2B5EF4-FFF2-40B4-BE49-F238E27FC236}">
                <a16:creationId xmlns:a16="http://schemas.microsoft.com/office/drawing/2014/main" id="{95BF64BB-B1A5-BAC6-B23F-5751E053E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940935"/>
            <a:ext cx="5965946" cy="2091873"/>
          </a:xfrm>
          <a:prstGeom prst="rect">
            <a:avLst/>
          </a:prstGeom>
        </p:spPr>
      </p:pic>
      <p:pic>
        <p:nvPicPr>
          <p:cNvPr id="5" name="Picture 4" descr="The CBeta ERL">
            <a:extLst>
              <a:ext uri="{FF2B5EF4-FFF2-40B4-BE49-F238E27FC236}">
                <a16:creationId xmlns:a16="http://schemas.microsoft.com/office/drawing/2014/main" id="{3E65BA15-30C6-E638-69E7-3E6E2701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933" y="3528730"/>
            <a:ext cx="4868324" cy="2504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ERLs and RLAs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beam makes a small number of passes through a </a:t>
            </a:r>
            <a:r>
              <a:rPr lang="en-US" dirty="0" err="1"/>
              <a:t>linac</a:t>
            </a:r>
            <a:r>
              <a:rPr lang="en-US" dirty="0"/>
              <a:t> to be accelerated and (for an ERL) decelerated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Near the entrance and exit of the </a:t>
            </a:r>
            <a:r>
              <a:rPr lang="en-US" dirty="0" err="1"/>
              <a:t>linac</a:t>
            </a:r>
            <a:r>
              <a:rPr lang="en-US" dirty="0"/>
              <a:t>, the beam circulates in different beamlines depending on its energy (i.e., how many times it has passed through the </a:t>
            </a:r>
            <a:r>
              <a:rPr lang="en-US" dirty="0" err="1"/>
              <a:t>linac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litter lines downstream of the linac in the CBeta ERL">
            <a:extLst>
              <a:ext uri="{FF2B5EF4-FFF2-40B4-BE49-F238E27FC236}">
                <a16:creationId xmlns:a16="http://schemas.microsoft.com/office/drawing/2014/main" id="{95BF64BB-B1A5-BAC6-B23F-5751E053E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940935"/>
            <a:ext cx="5965946" cy="2091873"/>
          </a:xfrm>
          <a:prstGeom prst="rect">
            <a:avLst/>
          </a:prstGeom>
        </p:spPr>
      </p:pic>
      <p:pic>
        <p:nvPicPr>
          <p:cNvPr id="5" name="Picture 4" descr="The CBeta ERL">
            <a:extLst>
              <a:ext uri="{FF2B5EF4-FFF2-40B4-BE49-F238E27FC236}">
                <a16:creationId xmlns:a16="http://schemas.microsoft.com/office/drawing/2014/main" id="{3E65BA15-30C6-E638-69E7-3E6E2701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933" y="3528730"/>
            <a:ext cx="4868324" cy="2504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ERLs and RLAs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Beam passes through the same magnet with different energies and thus different design trajectories: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multipass</a:t>
            </a:r>
            <a:r>
              <a:rPr lang="en-US" dirty="0"/>
              <a:t>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Magnet exit coordinates nonzero, restore to zero once in unshared beamline: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patch</a:t>
            </a:r>
            <a:r>
              <a:rPr lang="en-US" dirty="0"/>
              <a:t> element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8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CBeta ERL">
            <a:extLst>
              <a:ext uri="{FF2B5EF4-FFF2-40B4-BE49-F238E27FC236}">
                <a16:creationId xmlns:a16="http://schemas.microsoft.com/office/drawing/2014/main" id="{3E65BA15-30C6-E638-69E7-3E6E2701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933" y="3528730"/>
            <a:ext cx="4868324" cy="2504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ERLs and RLAs: RF Timing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Time along reference orbit in element may not be design particle time through element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May want to re-synchronize reference time: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t_offset</a:t>
            </a:r>
            <a:r>
              <a:rPr lang="en-US" dirty="0"/>
              <a:t> or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user_sets_length</a:t>
            </a:r>
            <a:r>
              <a:rPr lang="en-US" dirty="0"/>
              <a:t> attribute to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patch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Avoid having RF voltage/phase</a:t>
            </a:r>
            <a:br>
              <a:rPr lang="en-US" dirty="0"/>
            </a:br>
            <a:r>
              <a:rPr lang="en-US" dirty="0"/>
              <a:t>changes affect reference time</a:t>
            </a:r>
          </a:p>
          <a:p>
            <a:pPr marL="914400" lvl="1" indent="-457200"/>
            <a:r>
              <a:rPr lang="en-US" dirty="0"/>
              <a:t>Use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gradient_err</a:t>
            </a:r>
            <a:r>
              <a:rPr lang="en-US" dirty="0"/>
              <a:t> attribute of</a:t>
            </a:r>
            <a:br>
              <a:rPr lang="en-US" dirty="0"/>
            </a:b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lcavity</a:t>
            </a:r>
            <a:r>
              <a:rPr lang="en-US" sz="2800" dirty="0"/>
              <a:t>,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autoscale</a:t>
            </a:r>
            <a:r>
              <a:rPr lang="en-US">
                <a:solidFill>
                  <a:schemeClr val="accent1"/>
                </a:solidFill>
                <a:latin typeface="Consolas" panose="020B0609020204030204" pitchFamily="49" charset="0"/>
              </a:rPr>
              <a:t>_*=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f</a:t>
            </a:r>
          </a:p>
          <a:p>
            <a:pPr marL="914400" lvl="1" indent="-457200"/>
            <a:r>
              <a:rPr lang="en-US" dirty="0"/>
              <a:t>Use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e_tot_set</a:t>
            </a:r>
            <a:r>
              <a:rPr lang="en-US" dirty="0"/>
              <a:t> attribute of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patch</a:t>
            </a:r>
            <a:b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dirty="0"/>
              <a:t>to set design energies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7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5F6CA-90A2-34FA-D520-5E3CD410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4AF1C-8CDC-E582-98A5-EB10E9747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EIC also has several places where the design orbit intentionally departs from the magnet axis</a:t>
            </a:r>
          </a:p>
          <a:p>
            <a:pPr marL="914400" lvl="1" indent="-457200"/>
            <a:r>
              <a:rPr lang="en-US" dirty="0"/>
              <a:t>HSR forward IR</a:t>
            </a:r>
          </a:p>
          <a:p>
            <a:pPr marL="914400" lvl="1" indent="-457200"/>
            <a:r>
              <a:rPr lang="en-US" dirty="0"/>
              <a:t>HSR radial shift</a:t>
            </a:r>
          </a:p>
          <a:p>
            <a:pPr marL="914400" lvl="1" indent="-457200"/>
            <a:r>
              <a:rPr lang="en-US" dirty="0"/>
              <a:t>HSR switching dipoles</a:t>
            </a:r>
          </a:p>
          <a:p>
            <a:pPr marL="914400" lvl="1" indent="-457200"/>
            <a:r>
              <a:rPr lang="en-US" dirty="0"/>
              <a:t>ESR </a:t>
            </a:r>
            <a:r>
              <a:rPr lang="en-US" dirty="0" err="1"/>
              <a:t>superbends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512C1-3CB1-8CB5-0388-23C3EC171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036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7239E4E-8CF0-38EA-3B39-938C2CF86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876" y="3940935"/>
            <a:ext cx="6275624" cy="209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B79D1-DAC2-A7BB-14B1-661BDC5E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EIC: HSR Forward 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FB2A4-6693-1D86-99DD-F29F0B34A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Magnets in HSR forward IR are not aligned to the beam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Magnet apertures driven by requirements to</a:t>
            </a:r>
          </a:p>
          <a:p>
            <a:pPr marL="914400" lvl="1" indent="-457200"/>
            <a:r>
              <a:rPr lang="en-US" dirty="0"/>
              <a:t>Transmit collision products to far-forward detectors</a:t>
            </a:r>
          </a:p>
          <a:p>
            <a:pPr marL="914400" lvl="1" indent="-457200"/>
            <a:r>
              <a:rPr lang="en-US" dirty="0"/>
              <a:t>Maximize distance to ESR (cross-talk)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Field in first dipole stays fixed independent of collision energy; orbits follow different paths</a:t>
            </a:r>
            <a:br>
              <a:rPr lang="en-US" dirty="0"/>
            </a:br>
            <a:r>
              <a:rPr lang="en-US" dirty="0"/>
              <a:t>for different configurations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Disconnect between magnet</a:t>
            </a:r>
            <a:br>
              <a:rPr lang="en-US" dirty="0"/>
            </a:br>
            <a:r>
              <a:rPr lang="en-US" dirty="0"/>
              <a:t>positions and orbits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obvious design orbit to</a:t>
            </a:r>
            <a:br>
              <a:rPr lang="en-US" dirty="0"/>
            </a:br>
            <a:r>
              <a:rPr lang="en-US" dirty="0"/>
              <a:t>follow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E6A94-54A6-6C77-E65C-924DF4A79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220151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686</TotalTime>
  <Words>1271</Words>
  <Application>Microsoft Office PowerPoint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Consolas</vt:lpstr>
      <vt:lpstr>BNL</vt:lpstr>
      <vt:lpstr>ERLs, RLAs, FFAs, and EIC: Designing Advanced Beamline Layouts with Bmad</vt:lpstr>
      <vt:lpstr>Decoupling Layout from Orbits</vt:lpstr>
      <vt:lpstr>FFAs</vt:lpstr>
      <vt:lpstr>FFAs</vt:lpstr>
      <vt:lpstr>ERLs and RLAs</vt:lpstr>
      <vt:lpstr>ERLs and RLAs</vt:lpstr>
      <vt:lpstr>ERLs and RLAs: RF Timing</vt:lpstr>
      <vt:lpstr>EIC</vt:lpstr>
      <vt:lpstr>EIC: HSR Forward IR</vt:lpstr>
      <vt:lpstr>EIC: HSR Radial Shift and Beamline Switch</vt:lpstr>
      <vt:lpstr>EIC: ESR Superbends</vt:lpstr>
      <vt:lpstr>EIC: ESR Superbends</vt:lpstr>
      <vt:lpstr>Final Thoughts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Berg, J Scott</dc:creator>
  <cp:keywords/>
  <dc:description/>
  <cp:lastModifiedBy>Berg, J Scott</cp:lastModifiedBy>
  <cp:revision>6</cp:revision>
  <dcterms:created xsi:type="dcterms:W3CDTF">2022-10-04T18:30:07Z</dcterms:created>
  <dcterms:modified xsi:type="dcterms:W3CDTF">2022-10-06T13:13:38Z</dcterms:modified>
  <cp:category/>
</cp:coreProperties>
</file>