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1"/>
  </p:notesMasterIdLst>
  <p:handoutMasterIdLst>
    <p:handoutMasterId r:id="rId32"/>
  </p:handoutMasterIdLst>
  <p:sldIdLst>
    <p:sldId id="258" r:id="rId2"/>
    <p:sldId id="389" r:id="rId3"/>
    <p:sldId id="423" r:id="rId4"/>
    <p:sldId id="431" r:id="rId5"/>
    <p:sldId id="432" r:id="rId6"/>
    <p:sldId id="409" r:id="rId7"/>
    <p:sldId id="412" r:id="rId8"/>
    <p:sldId id="403" r:id="rId9"/>
    <p:sldId id="417" r:id="rId10"/>
    <p:sldId id="404" r:id="rId11"/>
    <p:sldId id="433" r:id="rId12"/>
    <p:sldId id="413" r:id="rId13"/>
    <p:sldId id="408" r:id="rId14"/>
    <p:sldId id="410" r:id="rId15"/>
    <p:sldId id="415" r:id="rId16"/>
    <p:sldId id="418" r:id="rId17"/>
    <p:sldId id="406" r:id="rId18"/>
    <p:sldId id="390" r:id="rId19"/>
    <p:sldId id="407" r:id="rId20"/>
    <p:sldId id="420" r:id="rId21"/>
    <p:sldId id="411" r:id="rId22"/>
    <p:sldId id="421" r:id="rId23"/>
    <p:sldId id="429" r:id="rId24"/>
    <p:sldId id="422" r:id="rId25"/>
    <p:sldId id="416" r:id="rId26"/>
    <p:sldId id="434" r:id="rId27"/>
    <p:sldId id="424" r:id="rId28"/>
    <p:sldId id="425" r:id="rId29"/>
    <p:sldId id="42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vork Gevorkyan (Student)" initials="GG(" lastIdx="1" clrIdx="0">
    <p:extLst>
      <p:ext uri="{19B8F6BF-5375-455C-9EA6-DF929625EA0E}">
        <p15:presenceInfo xmlns:p15="http://schemas.microsoft.com/office/powerpoint/2012/main" userId="S::ggevorky@sundevils.asu.edu::ed26edf4-f9bd-4c77-acd0-5f9898c8d3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60B99"/>
    <a:srgbClr val="8BE1FF"/>
    <a:srgbClr val="FF7D7D"/>
    <a:srgbClr val="006BA6"/>
    <a:srgbClr val="8C1D40"/>
    <a:srgbClr val="000000"/>
    <a:srgbClr val="003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709" autoAdjust="0"/>
  </p:normalViewPr>
  <p:slideViewPr>
    <p:cSldViewPr snapToGrid="0">
      <p:cViewPr varScale="1">
        <p:scale>
          <a:sx n="99" d="100"/>
          <a:sy n="99" d="100"/>
        </p:scale>
        <p:origin x="198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4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870BE-F95B-4A38-9AA7-8551904C5892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62570-02A8-4A2E-A46B-E05B3CE12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68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21:18:46.9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21:18:55.0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1882 481 24575,'-64'4'0,"0"3"0,-90 20 0,22-3 0,-239 18 0,-726-14 0,1190-35 0,162-31 0,-46 5 0,378-90 0,11-2 0,-260 74 0,-152 19 0,336-14 0,-471 42 0,0-3 0,0-1 0,-1-3 0,0-2 0,68-28 0,-61 21 0,1 2 0,97-17 0,-112 38 0,-43 15 0,-59 30 0,-114 44 0,-301 115 0,394-179 0,-1-4 0,-1-3 0,-1-4 0,-1-3 0,0-4 0,-125-1 0,45-7 0,-167 24 0,-85 3 0,80-30-1365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21:34:57.6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1295 0 24575,'-8'1'0,"-1"0"0,0 1 0,1 0 0,-1 1 0,0-1 0,1 2 0,0-1 0,1 1 0,-1 0 0,0 1 0,1-1 0,-1 1 0,1 0 0,-6 7 0,7-6 0,-1 0 0,1 0 0,-1-1 0,0 0 0,0-1 0,-1 0 0,0 0 0,0-1 0,0 0 0,0-1 0,0 1 0,0-1 0,-1 0 0,1-1 0,-11 0 0,0-3 0,-1-2 0,0 0 0,0-1 0,2 0 0,-1-2 0,0-1 0,-24-14 0,16 9 0,-54-18 0,80 30 0,0 1 0,1-1 0,-1 1 0,0-1 0,0 1 0,0 0 0,1 0 0,-1-1 0,0 1 0,0 0 0,0 0 0,0 0 0,0 0 0,0 0 0,0 0 0,0 0 0,1 0 0,-1 0 0,0 0 0,0 1 0,0-1 0,0 0 0,0 1 0,1-1 0,-1 0 0,0 1 0,0-1 0,0 1 0,1-1 0,-1 1 0,0 0 0,1-1 0,-1 1 0,1 0 0,-1-1 0,1 1 0,-1 0 0,1 0 0,-1 0 0,1-1 0,-1 1 0,1 0 0,0 0 0,0 0 0,-1 0 0,1 0 0,0-1 0,0 1 0,0 0 0,0 1 0,1 6 0,0 1 0,1-1 0,-1 1 0,6 13 0,1 4 0,-6-10 0,2-1 0,-2 0 0,0 0 0,0 1 0,-1-1 0,-1 1 0,-1-2 0,0 2 0,-4 16 0,4-31 0,1 1 0,-1-1 0,1 1 0,-1-1 0,0 0 0,0 1 0,0-1 0,0 0 0,0 1 0,0-2 0,0 1 0,-1 0 0,1 0 0,0 0 0,0 0 0,-1 0 0,1-1 0,-1 1 0,1 0 0,-1-1 0,1 1 0,-1-1 0,1 1 0,-1-1 0,0 0 0,1 0 0,-1 0 0,1 1 0,-1-2 0,0 1 0,1 0 0,-1 0 0,1 0 0,-1-1 0,0 1 0,1-1 0,-1 1 0,1-1 0,-2-1 0,-8-3 0,0 1 0,0-2 0,1 0 0,-9-8 0,17 13 0,-225-169 0,215 163 0,-1 0 0,1 1 0,-1 1 0,-1 1 0,1 0 0,-1 0 0,1 1 0,-1 1 0,0 0 0,-1 1 0,-12 1 0,-57-8 0,62 4-273,1 1 0,-2 1 0,1 1 0,-30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21:35:11.5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21:35:11.9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3T21:35:20.4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62 24575,'5'-3'0,"0"0"0,0 0 0,1 1 0,0-1 0,-1 1 0,1 1 0,0-1 0,0 1 0,0 0 0,0 0 0,0 1 0,0 0 0,9 0 0,6 0 0,528-8 0,-333 9 0,-165-3 0,58-11 0,30-1 0,-113 13 0,-13 0 0,0 0 0,0 1 0,0 0 0,0 1 0,24 5 0,-36-6 0,0 0 0,-1 0 0,1 0 0,0 1 0,0-1 0,0 0 0,-1 0 0,1 0 0,0 0 0,0 1 0,-1-1 0,1 0 0,0 1 0,-1-1 0,1 1 0,0-1 0,-1 1 0,1-1 0,-1 1 0,1-1 0,-1 1 0,1 0 0,-1-1 0,1 1 0,-1 0 0,1-1 0,-1 1 0,0 0 0,1-1 0,-1 1 0,0 0 0,0 0 0,0 0 0,0-1 0,1 1 0,-1 0 0,0 0 0,0-1 0,0 1 0,-1 0 0,1 0 0,0 0 0,0-1 0,0 1 0,-1 0 0,1 0 0,0-1 0,-1 1 0,1 0 0,0-1 0,-1 1 0,0 1 0,-3 2 0,1-1 0,-1 1 0,0 0 0,0-1 0,0 0 0,-8 4 0,-89 45 0,-108 37 0,4-3 0,149-59 0,-3 2 0,-1-2 0,-74 21 0,115-43 0,0 0 0,0-2 0,0 0 0,-1-1 0,1-1 0,-1 0 0,1-2 0,-1 0 0,1-1 0,0-1 0,-35-10 0,-60-31-1365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E51EF-23A6-4E1C-83CC-32F8DA241A2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31709-4AA0-41EF-A3D8-292E3B22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3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31709-4AA0-41EF-A3D8-292E3B2206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1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11DD7E2-A5D8-7796-41DC-2EF71152D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60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502059E-98FA-347D-8247-02BD8AE6B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05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31D8E8-53A0-8601-C813-30A727A32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02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98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273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113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70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303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31709-4AA0-41EF-A3D8-292E3B2206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31709-4AA0-41EF-A3D8-292E3B2206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2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141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05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714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523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52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0F543E3-46F5-18E4-1EAF-3863063FB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6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7112A21-5526-FE46-9F31-C48417A14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45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7877BF4-B3A9-CF0B-7D24-68A6998E1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8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EC58A69-4C57-2646-D2BB-6145F3960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62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E293243-A939-9097-CB60-5A50DA54A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7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7112A21-5526-FE46-9F31-C48417A14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66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4FE7DDB-BDE0-E09F-6D84-E29CB75BE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7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F687551-5CF1-07FE-DAC0-E2F03F802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08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F4AC9CF-DF5E-9B5D-7E57-6BFEF2366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47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F820AB2-DDF8-21D9-E541-A61FAFB04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14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DE8C2A0-C2D0-D2FA-9A9E-1FD216851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43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16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2877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7572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67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6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dirty="0"/>
              <a:t>Section heading – option 1</a:t>
            </a:r>
          </a:p>
        </p:txBody>
      </p:sp>
    </p:spTree>
    <p:extLst>
      <p:ext uri="{BB962C8B-B14F-4D97-AF65-F5344CB8AC3E}">
        <p14:creationId xmlns:p14="http://schemas.microsoft.com/office/powerpoint/2010/main" val="410354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6"/>
            <a:ext cx="3657600" cy="1362075"/>
          </a:xfrm>
        </p:spPr>
        <p:txBody>
          <a:bodyPr anchor="t"/>
          <a:lstStyle>
            <a:lvl1pPr algn="r">
              <a:defRPr sz="4000" b="1" cap="none" baseline="0"/>
            </a:lvl1pPr>
          </a:lstStyle>
          <a:p>
            <a:r>
              <a:rPr lang="en-US" dirty="0"/>
              <a:t>Section heading – option 2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95800" y="2362200"/>
            <a:ext cx="0" cy="167640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2545960"/>
            <a:ext cx="37338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Section overview</a:t>
            </a:r>
          </a:p>
        </p:txBody>
      </p:sp>
    </p:spTree>
    <p:extLst>
      <p:ext uri="{BB962C8B-B14F-4D97-AF65-F5344CB8AC3E}">
        <p14:creationId xmlns:p14="http://schemas.microsoft.com/office/powerpoint/2010/main" val="140536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48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1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6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omple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0298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-22680" y="6824692"/>
            <a:ext cx="9171432" cy="0"/>
          </a:xfrm>
          <a:prstGeom prst="line">
            <a:avLst/>
          </a:prstGeom>
          <a:ln w="101600">
            <a:solidFill>
              <a:srgbClr val="8C1D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3288092" y="6324603"/>
            <a:ext cx="2581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Calibri"/>
                <a:cs typeface="Calibri"/>
              </a:rPr>
              <a:t>CBB Joint Meeting,</a:t>
            </a:r>
            <a:r>
              <a:rPr lang="en-US" sz="1200" b="1" baseline="0" dirty="0">
                <a:solidFill>
                  <a:schemeClr val="tx2"/>
                </a:solidFill>
                <a:latin typeface="Calibri"/>
                <a:cs typeface="Calibri"/>
              </a:rPr>
              <a:t> October</a:t>
            </a:r>
            <a:r>
              <a:rPr lang="en-US" sz="1200" b="1" dirty="0">
                <a:solidFill>
                  <a:schemeClr val="tx2"/>
                </a:solidFill>
                <a:latin typeface="Calibri"/>
                <a:cs typeface="Calibri"/>
              </a:rPr>
              <a:t> 13</a:t>
            </a:r>
            <a:r>
              <a:rPr lang="en-US" sz="1200" b="1" baseline="30000" dirty="0">
                <a:solidFill>
                  <a:schemeClr val="tx2"/>
                </a:solidFill>
                <a:latin typeface="Calibri"/>
                <a:cs typeface="Calibri"/>
              </a:rPr>
              <a:t>th</a:t>
            </a:r>
            <a:r>
              <a:rPr lang="en-US" sz="1200" b="1" dirty="0">
                <a:solidFill>
                  <a:schemeClr val="tx2"/>
                </a:solidFill>
                <a:latin typeface="Calibri"/>
                <a:cs typeface="Calibri"/>
              </a:rPr>
              <a:t>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03288-92DF-47C6-8CB3-1A68F351E54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57" y="5542224"/>
            <a:ext cx="1666875" cy="134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509AAB-4A95-4CAC-B456-FACAF7726C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5828199"/>
            <a:ext cx="797192" cy="771077"/>
          </a:xfrm>
          <a:prstGeom prst="rect">
            <a:avLst/>
          </a:prstGeom>
        </p:spPr>
      </p:pic>
      <p:sp>
        <p:nvSpPr>
          <p:cNvPr id="9" name="Slide Number Placeholder 25">
            <a:extLst>
              <a:ext uri="{FF2B5EF4-FFF2-40B4-BE49-F238E27FC236}">
                <a16:creationId xmlns:a16="http://schemas.microsoft.com/office/drawing/2014/main" id="{B5EEE584-5909-48BF-953F-3722CB5EAA5E}"/>
              </a:ext>
            </a:extLst>
          </p:cNvPr>
          <p:cNvSpPr txBox="1">
            <a:spLocks/>
          </p:cNvSpPr>
          <p:nvPr userDrawn="1"/>
        </p:nvSpPr>
        <p:spPr>
          <a:xfrm>
            <a:off x="3512630" y="64595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ECC0-62E2-794C-BFF4-3606EC20E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Calibri"/>
          <a:ea typeface="+mn-ea"/>
          <a:cs typeface="Calibri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C00000"/>
          </a:solidFill>
          <a:latin typeface="Calibri"/>
          <a:ea typeface="+mn-ea"/>
          <a:cs typeface="Calibri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jpe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12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9.png"/><Relationship Id="rId4" Type="http://schemas.openxmlformats.org/officeDocument/2006/relationships/video" Target="../media/media2.mp4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18" Type="http://schemas.openxmlformats.org/officeDocument/2006/relationships/image" Target="../media/image1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3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jpe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15.png"/><Relationship Id="rId10" Type="http://schemas.openxmlformats.org/officeDocument/2006/relationships/image" Target="../media/image280.png"/><Relationship Id="rId19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customXml" Target="../ink/ink4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9390" y="6127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3888" y="2587697"/>
            <a:ext cx="7826300" cy="14585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​Building the ASU Cryogun beamline as a photocathodes testing platform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0" y="1600200"/>
            <a:ext cx="9144000" cy="0"/>
          </a:xfrm>
          <a:prstGeom prst="line">
            <a:avLst/>
          </a:prstGeom>
          <a:ln w="38100" cap="flat">
            <a:solidFill>
              <a:srgbClr val="8C1D40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ubtitle 2"/>
          <p:cNvSpPr txBox="1">
            <a:spLocks/>
          </p:cNvSpPr>
          <p:nvPr/>
        </p:nvSpPr>
        <p:spPr>
          <a:xfrm>
            <a:off x="1498440" y="4916565"/>
            <a:ext cx="6147118" cy="150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800" b="1" kern="1200" baseline="0">
                <a:solidFill>
                  <a:srgbClr val="006BA6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en-US" sz="2000" dirty="0">
                <a:solidFill>
                  <a:schemeClr val="tx2"/>
                </a:solidFill>
              </a:rPr>
              <a:t>Gevork S. Gevorkyan</a:t>
            </a:r>
            <a:endParaRPr lang="en-US" sz="2000" b="0" dirty="0">
              <a:solidFill>
                <a:schemeClr val="tx2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en-US" sz="2000" b="0" dirty="0">
                <a:solidFill>
                  <a:schemeClr val="tx1"/>
                </a:solidFill>
              </a:rPr>
              <a:t>October 2022</a:t>
            </a:r>
          </a:p>
        </p:txBody>
      </p:sp>
      <p:sp>
        <p:nvSpPr>
          <p:cNvPr id="2" name="AutoShape 2" descr="https://i.imgflip.com/2dpg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D4744F-029D-489F-8A9E-4CFE45B62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14" y="304512"/>
            <a:ext cx="3846455" cy="10641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25AD3D-3C7E-4D61-8F53-4D09E0A00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348176"/>
            <a:ext cx="889756" cy="86060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CC5C538-C920-4FDF-989C-EB8E1A2404F3}"/>
              </a:ext>
            </a:extLst>
          </p:cNvPr>
          <p:cNvGrpSpPr/>
          <p:nvPr/>
        </p:nvGrpSpPr>
        <p:grpSpPr>
          <a:xfrm>
            <a:off x="1046960" y="534785"/>
            <a:ext cx="3957257" cy="736599"/>
            <a:chOff x="1156996" y="363891"/>
            <a:chExt cx="3957257" cy="73659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372D31-C75F-4063-8FB8-6120D23AC076}"/>
                </a:ext>
              </a:extLst>
            </p:cNvPr>
            <p:cNvSpPr txBox="1"/>
            <p:nvPr userDrawn="1"/>
          </p:nvSpPr>
          <p:spPr>
            <a:xfrm>
              <a:off x="1156996" y="363891"/>
              <a:ext cx="3930884" cy="659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"/>
                </a:lnSpc>
              </a:pPr>
              <a:r>
                <a:rPr lang="en-US" sz="1800" b="1" i="1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Center</a:t>
              </a:r>
              <a:r>
                <a:rPr lang="en-US" sz="1800" b="1" i="1" baseline="0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 for</a:t>
              </a:r>
              <a:r>
                <a:rPr lang="en-US" baseline="0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en-US" sz="3600" b="1" i="0" baseline="0" dirty="0">
                  <a:latin typeface="Palatino" charset="0"/>
                  <a:ea typeface="Palatino" charset="0"/>
                  <a:cs typeface="Palatino" charset="0"/>
                </a:rPr>
                <a:t>BRIGHT BEAMS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723DBA-8C08-493D-81AB-7E627220AB71}"/>
                </a:ext>
              </a:extLst>
            </p:cNvPr>
            <p:cNvSpPr txBox="1"/>
            <p:nvPr userDrawn="1"/>
          </p:nvSpPr>
          <p:spPr>
            <a:xfrm>
              <a:off x="1178560" y="846574"/>
              <a:ext cx="393569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0" i="0" baseline="0" dirty="0">
                  <a:solidFill>
                    <a:schemeClr val="tx2"/>
                  </a:solidFill>
                  <a:latin typeface="Avenir Book" charset="0"/>
                  <a:ea typeface="Avenir Book" charset="0"/>
                  <a:cs typeface="Avenir Book" charset="0"/>
                </a:rPr>
                <a:t>A National Science Foundation Science &amp; Technology Center</a:t>
              </a:r>
              <a:endParaRPr lang="en-US" sz="1600" b="0" i="0" dirty="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47B5108-0C41-4472-9F51-1BE537FA6F61}"/>
              </a:ext>
            </a:extLst>
          </p:cNvPr>
          <p:cNvSpPr txBox="1"/>
          <p:nvPr/>
        </p:nvSpPr>
        <p:spPr>
          <a:xfrm>
            <a:off x="3111623" y="6312173"/>
            <a:ext cx="29207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Ggevorky@asu.edu</a:t>
            </a:r>
          </a:p>
        </p:txBody>
      </p:sp>
    </p:spTree>
    <p:extLst>
      <p:ext uri="{BB962C8B-B14F-4D97-AF65-F5344CB8AC3E}">
        <p14:creationId xmlns:p14="http://schemas.microsoft.com/office/powerpoint/2010/main" val="5648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9"/>
    </mc:Choice>
    <mc:Fallback xmlns="">
      <p:transition spd="slow" advTm="2167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ASU Cryocooled DC Electron Gun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CA11B0-8574-F63B-D379-430C4C06A233}"/>
              </a:ext>
            </a:extLst>
          </p:cNvPr>
          <p:cNvSpPr txBox="1"/>
          <p:nvPr/>
        </p:nvSpPr>
        <p:spPr>
          <a:xfrm>
            <a:off x="2888663" y="5959706"/>
            <a:ext cx="3476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H. Lee, et al, Rev. Sci.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Instrum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., 89, 083303, (2018)</a:t>
            </a:r>
          </a:p>
          <a:p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G. Gevorkyan, et al, Proc. NAPAC’19 OPLM16 (2019).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E1052-87AB-6C28-505D-C45E94E64129}"/>
              </a:ext>
            </a:extLst>
          </p:cNvPr>
          <p:cNvSpPr txBox="1"/>
          <p:nvPr/>
        </p:nvSpPr>
        <p:spPr>
          <a:xfrm>
            <a:off x="6424173" y="861139"/>
            <a:ext cx="2464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Based on Cornell’s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Cryogun Design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E1F00A11-ACF8-C337-1E25-9EA529BB385C}"/>
              </a:ext>
            </a:extLst>
          </p:cNvPr>
          <p:cNvCxnSpPr>
            <a:cxnSpLocks/>
            <a:stCxn id="26" idx="2"/>
          </p:cNvCxnSpPr>
          <p:nvPr/>
        </p:nvCxnSpPr>
        <p:spPr>
          <a:xfrm rot="5400000">
            <a:off x="4598289" y="2859253"/>
            <a:ext cx="1628621" cy="4491597"/>
          </a:xfrm>
          <a:prstGeom prst="bentConnector2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66CA2F-22B0-3716-84DD-496A54C38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33843" r="22518" b="32461"/>
          <a:stretch/>
        </p:blipFill>
        <p:spPr>
          <a:xfrm>
            <a:off x="6254800" y="2070593"/>
            <a:ext cx="2807194" cy="22201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8" name="Picture 27" descr="A picture containing gauge, miller&#10;&#10;Description automatically generated">
            <a:extLst>
              <a:ext uri="{FF2B5EF4-FFF2-40B4-BE49-F238E27FC236}">
                <a16:creationId xmlns:a16="http://schemas.microsoft.com/office/drawing/2014/main" id="{B8790334-AF94-24FC-4F17-D2B7C5782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5701" y="2049704"/>
            <a:ext cx="4951696" cy="27876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A750CC-C4FC-2CBB-DA59-81CD4BC75AC2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1662526" y="1186751"/>
            <a:ext cx="1977604" cy="10290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B405A0B-6698-6C12-BDBB-B0185D93E52F}"/>
              </a:ext>
            </a:extLst>
          </p:cNvPr>
          <p:cNvCxnSpPr>
            <a:cxnSpLocks/>
          </p:cNvCxnSpPr>
          <p:nvPr/>
        </p:nvCxnSpPr>
        <p:spPr>
          <a:xfrm flipH="1">
            <a:off x="1656602" y="1773251"/>
            <a:ext cx="1967988" cy="11119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73FE348-6012-C68D-833E-D8E670512705}"/>
              </a:ext>
            </a:extLst>
          </p:cNvPr>
          <p:cNvSpPr txBox="1"/>
          <p:nvPr/>
        </p:nvSpPr>
        <p:spPr>
          <a:xfrm>
            <a:off x="3658116" y="2201559"/>
            <a:ext cx="235447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 – </a:t>
            </a:r>
            <a:r>
              <a:rPr lang="en-US" sz="2000" dirty="0" err="1"/>
              <a:t>Cryoshielding</a:t>
            </a:r>
            <a:endParaRPr lang="en-US" sz="2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243E705-2A7F-7997-44F3-932A6F60E3B9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2104008" y="2401614"/>
            <a:ext cx="1554108" cy="93370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776911F-4DD5-6D80-F877-16E9AB0C35A0}"/>
              </a:ext>
            </a:extLst>
          </p:cNvPr>
          <p:cNvSpPr txBox="1"/>
          <p:nvPr/>
        </p:nvSpPr>
        <p:spPr>
          <a:xfrm>
            <a:off x="3652192" y="2823577"/>
            <a:ext cx="235849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D – Thin Wall Tube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9307914-C7CE-ADCE-41C4-5BADF0D0E129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1898227" y="3646126"/>
            <a:ext cx="1753965" cy="12095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40AE9B8-2792-1CDE-22C2-23B8408A7CF7}"/>
              </a:ext>
            </a:extLst>
          </p:cNvPr>
          <p:cNvSpPr txBox="1"/>
          <p:nvPr/>
        </p:nvSpPr>
        <p:spPr>
          <a:xfrm>
            <a:off x="3652192" y="3446071"/>
            <a:ext cx="23585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 – HV plug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376F59C-DC58-08AD-1EF3-6641B2B80F7D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6109678" y="3419681"/>
            <a:ext cx="1856499" cy="151986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6827ABB-0C28-35AE-E76E-2262C37F88DA}"/>
              </a:ext>
            </a:extLst>
          </p:cNvPr>
          <p:cNvSpPr txBox="1"/>
          <p:nvPr/>
        </p:nvSpPr>
        <p:spPr>
          <a:xfrm>
            <a:off x="3652191" y="4131197"/>
            <a:ext cx="245748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 – Omicron Paddle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B414869-86B4-82F8-13C1-71D62338148F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6109678" y="3191395"/>
            <a:ext cx="1866955" cy="11398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B725280-B7EF-EDD0-C1EC-F01748C88A0A}"/>
              </a:ext>
            </a:extLst>
          </p:cNvPr>
          <p:cNvSpPr txBox="1"/>
          <p:nvPr/>
        </p:nvSpPr>
        <p:spPr>
          <a:xfrm>
            <a:off x="3628273" y="4739493"/>
            <a:ext cx="248140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G – Pierce Electrode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659D69A-90B3-65D3-5215-AE9DB41CE7F6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1656602" y="3023632"/>
            <a:ext cx="1995590" cy="126710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855BC9B-94EA-1FE7-E7FC-FCEEE496539A}"/>
              </a:ext>
            </a:extLst>
          </p:cNvPr>
          <p:cNvSpPr txBox="1"/>
          <p:nvPr/>
        </p:nvSpPr>
        <p:spPr>
          <a:xfrm>
            <a:off x="3640130" y="986696"/>
            <a:ext cx="235447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 – Cryostat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BA9684-F56E-9D9E-DE76-E1AE7D63AA44}"/>
              </a:ext>
            </a:extLst>
          </p:cNvPr>
          <p:cNvSpPr txBox="1"/>
          <p:nvPr/>
        </p:nvSpPr>
        <p:spPr>
          <a:xfrm>
            <a:off x="3652186" y="1572993"/>
            <a:ext cx="235447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B – Sapphire rod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375C491-7233-4EA7-1A0E-D597025EFE56}"/>
              </a:ext>
            </a:extLst>
          </p:cNvPr>
          <p:cNvSpPr/>
          <p:nvPr/>
        </p:nvSpPr>
        <p:spPr>
          <a:xfrm>
            <a:off x="1054857" y="3473456"/>
            <a:ext cx="1480457" cy="1174009"/>
          </a:xfrm>
          <a:prstGeom prst="rect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4CB8C308-4E39-4012-6D31-8B12B76C1C08}"/>
              </a:ext>
            </a:extLst>
          </p:cNvPr>
          <p:cNvCxnSpPr>
            <a:cxnSpLocks/>
            <a:stCxn id="46" idx="2"/>
          </p:cNvCxnSpPr>
          <p:nvPr/>
        </p:nvCxnSpPr>
        <p:spPr>
          <a:xfrm rot="16200000" flipH="1">
            <a:off x="1928573" y="4513977"/>
            <a:ext cx="1271896" cy="1538871"/>
          </a:xfrm>
          <a:prstGeom prst="bentConnector2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A5C0102-E7D0-9E30-AAA8-631430702049}"/>
              </a:ext>
            </a:extLst>
          </p:cNvPr>
          <p:cNvSpPr txBox="1"/>
          <p:nvPr/>
        </p:nvSpPr>
        <p:spPr>
          <a:xfrm>
            <a:off x="3662293" y="5340996"/>
            <a:ext cx="244738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H – Conical Anode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B706C1C-4D7E-585F-6A72-1C33FC9133B5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6109678" y="3223687"/>
            <a:ext cx="2180207" cy="231736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997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ASU Cryocooled DC Electron Gun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2091F45-2E85-DEC4-6797-B3B77E408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1" y="891424"/>
            <a:ext cx="7228246" cy="50751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D9AB68-2717-C353-7432-DC4F8EE82AFF}"/>
              </a:ext>
            </a:extLst>
          </p:cNvPr>
          <p:cNvGrpSpPr/>
          <p:nvPr/>
        </p:nvGrpSpPr>
        <p:grpSpPr>
          <a:xfrm>
            <a:off x="4434358" y="1260978"/>
            <a:ext cx="421907" cy="603616"/>
            <a:chOff x="4389120" y="1135781"/>
            <a:chExt cx="421907" cy="7122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A3ABFF-A111-A3BC-F908-889733B70BB4}"/>
                </a:ext>
              </a:extLst>
            </p:cNvPr>
            <p:cNvCxnSpPr/>
            <p:nvPr/>
          </p:nvCxnSpPr>
          <p:spPr>
            <a:xfrm flipV="1">
              <a:off x="4389120" y="1135781"/>
              <a:ext cx="0" cy="71227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2DDCC1D-BBB0-D7C8-91F3-A0C59ACED086}"/>
                </a:ext>
              </a:extLst>
            </p:cNvPr>
            <p:cNvCxnSpPr/>
            <p:nvPr/>
          </p:nvCxnSpPr>
          <p:spPr>
            <a:xfrm flipV="1">
              <a:off x="4618522" y="1135781"/>
              <a:ext cx="0" cy="71227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E9273F-D2F6-DE06-EC81-C89E7AB9FD69}"/>
                </a:ext>
              </a:extLst>
            </p:cNvPr>
            <p:cNvCxnSpPr/>
            <p:nvPr/>
          </p:nvCxnSpPr>
          <p:spPr>
            <a:xfrm flipV="1">
              <a:off x="4811027" y="1135781"/>
              <a:ext cx="0" cy="71227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E12337-DDB5-9679-9834-96CBBFC3DDE8}"/>
              </a:ext>
            </a:extLst>
          </p:cNvPr>
          <p:cNvGrpSpPr/>
          <p:nvPr/>
        </p:nvGrpSpPr>
        <p:grpSpPr>
          <a:xfrm flipV="1">
            <a:off x="4415910" y="5009950"/>
            <a:ext cx="421907" cy="461665"/>
            <a:chOff x="4389120" y="1135781"/>
            <a:chExt cx="421907" cy="71227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0E795CA-DED2-3156-1BBA-C662F51AB561}"/>
                </a:ext>
              </a:extLst>
            </p:cNvPr>
            <p:cNvCxnSpPr/>
            <p:nvPr/>
          </p:nvCxnSpPr>
          <p:spPr>
            <a:xfrm flipV="1">
              <a:off x="4389120" y="1135781"/>
              <a:ext cx="0" cy="71227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32C9FBE-16F9-B40E-428C-322BAB10F644}"/>
                </a:ext>
              </a:extLst>
            </p:cNvPr>
            <p:cNvCxnSpPr/>
            <p:nvPr/>
          </p:nvCxnSpPr>
          <p:spPr>
            <a:xfrm flipV="1">
              <a:off x="4618522" y="1135781"/>
              <a:ext cx="0" cy="71227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9EC51F2-0E2D-99A3-F04E-B9B92FC9D507}"/>
                </a:ext>
              </a:extLst>
            </p:cNvPr>
            <p:cNvCxnSpPr/>
            <p:nvPr/>
          </p:nvCxnSpPr>
          <p:spPr>
            <a:xfrm flipV="1">
              <a:off x="4811027" y="1135781"/>
              <a:ext cx="0" cy="71227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54AAEC-B893-92C7-9333-4011BBBA90B3}"/>
              </a:ext>
            </a:extLst>
          </p:cNvPr>
          <p:cNvSpPr txBox="1"/>
          <p:nvPr/>
        </p:nvSpPr>
        <p:spPr>
          <a:xfrm>
            <a:off x="4189097" y="799313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Pump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2B804-4043-0364-4919-6C04FAA5647F}"/>
              </a:ext>
            </a:extLst>
          </p:cNvPr>
          <p:cNvSpPr txBox="1"/>
          <p:nvPr/>
        </p:nvSpPr>
        <p:spPr>
          <a:xfrm>
            <a:off x="4170649" y="5504911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Pump</a:t>
            </a:r>
          </a:p>
        </p:txBody>
      </p:sp>
    </p:spTree>
    <p:extLst>
      <p:ext uri="{BB962C8B-B14F-4D97-AF65-F5344CB8AC3E}">
        <p14:creationId xmlns:p14="http://schemas.microsoft.com/office/powerpoint/2010/main" val="1424444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ASU Cryogun - Cathode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DDF7B3-3BFB-D347-A6C0-CBD00D346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2869" r="2942" b="47223"/>
          <a:stretch/>
        </p:blipFill>
        <p:spPr>
          <a:xfrm>
            <a:off x="3486977" y="1000205"/>
            <a:ext cx="5408762" cy="1607626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35DC95-DFCB-5FF6-298E-ACC3BF72954B}"/>
              </a:ext>
            </a:extLst>
          </p:cNvPr>
          <p:cNvSpPr txBox="1"/>
          <p:nvPr/>
        </p:nvSpPr>
        <p:spPr>
          <a:xfrm>
            <a:off x="6718861" y="4698847"/>
            <a:ext cx="217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Omicron Paddle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8C65D2A-1F71-F2A7-5757-A5005FC8C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11349"/>
          <a:stretch/>
        </p:blipFill>
        <p:spPr>
          <a:xfrm rot="5400000">
            <a:off x="201112" y="1253051"/>
            <a:ext cx="2847147" cy="2030172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F41E77-64B5-EDD8-69A2-8879910241AA}"/>
              </a:ext>
            </a:extLst>
          </p:cNvPr>
          <p:cNvCxnSpPr>
            <a:cxnSpLocks/>
            <a:stCxn id="26" idx="0"/>
            <a:endCxn id="13" idx="1"/>
          </p:cNvCxnSpPr>
          <p:nvPr/>
        </p:nvCxnSpPr>
        <p:spPr>
          <a:xfrm flipV="1">
            <a:off x="1343056" y="1804018"/>
            <a:ext cx="2143921" cy="248459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7708B5-1DCC-7D77-3643-491411C7033B}"/>
              </a:ext>
            </a:extLst>
          </p:cNvPr>
          <p:cNvCxnSpPr>
            <a:cxnSpLocks/>
            <a:stCxn id="26" idx="2"/>
            <a:endCxn id="13" idx="1"/>
          </p:cNvCxnSpPr>
          <p:nvPr/>
        </p:nvCxnSpPr>
        <p:spPr>
          <a:xfrm flipV="1">
            <a:off x="1343056" y="1804018"/>
            <a:ext cx="2143921" cy="696172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E67A636-2A23-E0C6-8458-23A36BE4DDBB}"/>
              </a:ext>
            </a:extLst>
          </p:cNvPr>
          <p:cNvSpPr/>
          <p:nvPr/>
        </p:nvSpPr>
        <p:spPr>
          <a:xfrm>
            <a:off x="1161859" y="2052477"/>
            <a:ext cx="362393" cy="44771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6E7B7-45CD-C3D9-9543-BC826CB1D4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06" y="2923535"/>
            <a:ext cx="2416433" cy="1592773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57260-E74D-9E09-BAC6-F3A46CB0EE4D}"/>
              </a:ext>
            </a:extLst>
          </p:cNvPr>
          <p:cNvSpPr txBox="1"/>
          <p:nvPr/>
        </p:nvSpPr>
        <p:spPr>
          <a:xfrm>
            <a:off x="760633" y="4393837"/>
            <a:ext cx="2192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10 MV/m at 200 kV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2647D1-A314-D8F7-E00F-D0EF820B4054}"/>
              </a:ext>
            </a:extLst>
          </p:cNvPr>
          <p:cNvCxnSpPr>
            <a:cxnSpLocks/>
            <a:stCxn id="13" idx="2"/>
            <a:endCxn id="5" idx="0"/>
          </p:cNvCxnSpPr>
          <p:nvPr/>
        </p:nvCxnSpPr>
        <p:spPr>
          <a:xfrm>
            <a:off x="6191358" y="2607831"/>
            <a:ext cx="1496165" cy="31570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16A8DCE-10F5-35BA-EFC6-849BF2DF12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43" y="2765683"/>
            <a:ext cx="2557821" cy="36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3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ASU Cryogun - Cathode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 descr="A picture containing indoor, shop&#10;&#10;Description automatically generated">
            <a:extLst>
              <a:ext uri="{FF2B5EF4-FFF2-40B4-BE49-F238E27FC236}">
                <a16:creationId xmlns:a16="http://schemas.microsoft.com/office/drawing/2014/main" id="{95C69DD0-AFF9-DF52-96C9-EB4DF4FEA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181100"/>
            <a:ext cx="7992534" cy="4495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CCC5C06-0C77-59F2-7A72-CF7B0B109744}"/>
              </a:ext>
            </a:extLst>
          </p:cNvPr>
          <p:cNvSpPr/>
          <p:nvPr/>
        </p:nvSpPr>
        <p:spPr>
          <a:xfrm>
            <a:off x="815340" y="2240280"/>
            <a:ext cx="4122420" cy="2293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05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ASU Cryogun - Cathode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52" descr="A picture containing indoor, toy, several&#10;&#10;Description automatically generated">
            <a:extLst>
              <a:ext uri="{FF2B5EF4-FFF2-40B4-BE49-F238E27FC236}">
                <a16:creationId xmlns:a16="http://schemas.microsoft.com/office/drawing/2014/main" id="{327D1E10-0B26-D9F3-FCC0-85CE0D5AB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/>
          <a:stretch/>
        </p:blipFill>
        <p:spPr bwMode="auto">
          <a:xfrm>
            <a:off x="209550" y="1123950"/>
            <a:ext cx="8701664" cy="44297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902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Surface </a:t>
            </a:r>
            <a:r>
              <a:rPr lang="en-US" dirty="0">
                <a:solidFill>
                  <a:srgbClr val="00395A"/>
                </a:solidFill>
              </a:rPr>
              <a:t>Preparation and </a:t>
            </a:r>
            <a:r>
              <a:rPr lang="en-US" b="1" dirty="0">
                <a:solidFill>
                  <a:srgbClr val="00395A"/>
                </a:solidFill>
              </a:rPr>
              <a:t>Assembly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GIF-220720_173835">
            <a:hlinkClick r:id="" action="ppaction://media"/>
            <a:extLst>
              <a:ext uri="{FF2B5EF4-FFF2-40B4-BE49-F238E27FC236}">
                <a16:creationId xmlns:a16="http://schemas.microsoft.com/office/drawing/2014/main" id="{53EE3AAA-1402-7D1B-9AA0-FC0697A1C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6460" y="905682"/>
            <a:ext cx="2347000" cy="414684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VID-20200608-143831">
            <a:hlinkClick r:id="" action="ppaction://media"/>
            <a:extLst>
              <a:ext uri="{FF2B5EF4-FFF2-40B4-BE49-F238E27FC236}">
                <a16:creationId xmlns:a16="http://schemas.microsoft.com/office/drawing/2014/main" id="{61152346-19E7-8BF4-70A2-2784402535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897" y="1369147"/>
            <a:ext cx="2691442" cy="151393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516AAF-0CD5-6A82-68E0-3C231271F5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r="44057"/>
          <a:stretch/>
        </p:blipFill>
        <p:spPr>
          <a:xfrm>
            <a:off x="4626864" y="1044975"/>
            <a:ext cx="1338256" cy="251718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96EA8-4260-6AF6-E981-E7584D01B516}"/>
                  </a:ext>
                </a:extLst>
              </p:cNvPr>
              <p:cNvSpPr txBox="1"/>
              <p:nvPr/>
            </p:nvSpPr>
            <p:spPr>
              <a:xfrm>
                <a:off x="7025420" y="5052529"/>
                <a:ext cx="176400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2"/>
                    </a:solidFill>
                    <a:latin typeface="Calibri"/>
                    <a:cs typeface="Calibri"/>
                  </a:rPr>
                  <a:t>120+</a:t>
                </a:r>
                <a14:m>
                  <m:oMath xmlns:m="http://schemas.openxmlformats.org/officeDocument/2006/math">
                    <m:r>
                      <a:rPr lang="en-US" sz="1400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 </m:t>
                    </m:r>
                    <m:r>
                      <a:rPr lang="en-US" sz="14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°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  <a:latin typeface="Calibri"/>
                    <a:cs typeface="Calibri"/>
                  </a:rPr>
                  <a:t>C for 50 hours</a:t>
                </a:r>
              </a:p>
              <a:p>
                <a:r>
                  <a:rPr lang="en-US" sz="1400" dirty="0">
                    <a:solidFill>
                      <a:schemeClr val="tx2"/>
                    </a:solidFill>
                    <a:latin typeface="Calibri"/>
                    <a:cs typeface="Calibri"/>
                  </a:rPr>
                  <a:t>Activated NEG Pumps</a:t>
                </a:r>
              </a:p>
              <a:p>
                <a:r>
                  <a:rPr lang="en-US" sz="1400" dirty="0">
                    <a:solidFill>
                      <a:schemeClr val="tx2"/>
                    </a:solidFill>
                    <a:latin typeface="Calibri"/>
                    <a:cs typeface="Calibri"/>
                  </a:rPr>
                  <a:t>P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1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lang="en-US" sz="1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−10</m:t>
                        </m:r>
                      </m:sup>
                    </m:sSup>
                    <m:r>
                      <a:rPr lang="en-US" sz="14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  <a:latin typeface="Calibri"/>
                    <a:cs typeface="Calibri"/>
                  </a:rPr>
                  <a:t>Torr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96EA8-4260-6AF6-E981-E7584D01B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420" y="5052529"/>
                <a:ext cx="1764009" cy="738664"/>
              </a:xfrm>
              <a:prstGeom prst="rect">
                <a:avLst/>
              </a:prstGeom>
              <a:blipFill>
                <a:blip r:embed="rId10"/>
                <a:stretch>
                  <a:fillRect l="-1034" t="-1653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380BBA1-A811-81F7-CC34-28F30C42A188}"/>
              </a:ext>
            </a:extLst>
          </p:cNvPr>
          <p:cNvSpPr txBox="1"/>
          <p:nvPr/>
        </p:nvSpPr>
        <p:spPr>
          <a:xfrm>
            <a:off x="125330" y="5265458"/>
            <a:ext cx="19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Water flosser HPR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69DD3-6D6D-63C5-7490-C2E7258339C7}"/>
              </a:ext>
            </a:extLst>
          </p:cNvPr>
          <p:cNvSpPr txBox="1"/>
          <p:nvPr/>
        </p:nvSpPr>
        <p:spPr>
          <a:xfrm>
            <a:off x="1860736" y="6069930"/>
            <a:ext cx="5164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C. Hernandez-Garcia, et al, Review of Scientific Instruments, 88.9, 093303 (2017)</a:t>
            </a:r>
            <a:endParaRPr lang="fr-FR" sz="12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76594D-7D5D-6809-F3A7-7E21B60E316C}"/>
              </a:ext>
            </a:extLst>
          </p:cNvPr>
          <p:cNvSpPr txBox="1"/>
          <p:nvPr/>
        </p:nvSpPr>
        <p:spPr>
          <a:xfrm>
            <a:off x="1183803" y="968743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Rotary tumbler polishing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48D582-A04D-731F-CC3D-38CF799562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07" y="3742273"/>
            <a:ext cx="2208940" cy="139568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947B92-2CED-2691-092C-A49EE429EE23}"/>
              </a:ext>
            </a:extLst>
          </p:cNvPr>
          <p:cNvSpPr txBox="1"/>
          <p:nvPr/>
        </p:nvSpPr>
        <p:spPr>
          <a:xfrm>
            <a:off x="4155749" y="5265458"/>
            <a:ext cx="22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CO2 Snow-jet cleaning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30D5B6-671F-67FA-79D8-8E98D3D3D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4074" r="23169"/>
          <a:stretch/>
        </p:blipFill>
        <p:spPr>
          <a:xfrm>
            <a:off x="196201" y="3481653"/>
            <a:ext cx="1909553" cy="165630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0D6193-52D9-06CC-46E6-7052E937D3F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t="6646" r="27547" b="14283"/>
          <a:stretch/>
        </p:blipFill>
        <p:spPr>
          <a:xfrm rot="5400000">
            <a:off x="2291273" y="3581375"/>
            <a:ext cx="1656309" cy="145686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205E937-27B6-EB89-54D1-49DADC68AE4A}"/>
              </a:ext>
            </a:extLst>
          </p:cNvPr>
          <p:cNvSpPr txBox="1"/>
          <p:nvPr/>
        </p:nvSpPr>
        <p:spPr>
          <a:xfrm>
            <a:off x="2552704" y="5265458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Ultrasonic</a:t>
            </a:r>
          </a:p>
        </p:txBody>
      </p:sp>
    </p:spTree>
    <p:extLst>
      <p:ext uri="{BB962C8B-B14F-4D97-AF65-F5344CB8AC3E}">
        <p14:creationId xmlns:p14="http://schemas.microsoft.com/office/powerpoint/2010/main" val="396308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​Building the ASU Cryogun beamline as a photocathodes testing platform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3D317-C1C6-9948-4D90-524438C9F938}"/>
              </a:ext>
            </a:extLst>
          </p:cNvPr>
          <p:cNvSpPr txBox="1"/>
          <p:nvPr/>
        </p:nvSpPr>
        <p:spPr>
          <a:xfrm>
            <a:off x="2621498" y="5812923"/>
            <a:ext cx="390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P.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Musumeci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et al,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Nucl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Instrum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Meth. A, 907, 209 (2018)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W. H. Li, et al, Structural Dynamics 9.2 024302 (2022)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3ACA8-EA19-E756-C4DA-F13050B81B30}"/>
              </a:ext>
            </a:extLst>
          </p:cNvPr>
          <p:cNvSpPr txBox="1"/>
          <p:nvPr/>
        </p:nvSpPr>
        <p:spPr>
          <a:xfrm>
            <a:off x="609600" y="1859340"/>
            <a:ext cx="64530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Contents: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latin typeface="Calibri"/>
                <a:cs typeface="Calibri"/>
              </a:rPr>
              <a:t>Purpose of this 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solidFill>
                  <a:schemeClr val="tx2"/>
                </a:solidFill>
                <a:latin typeface="Calibri"/>
                <a:cs typeface="Calibri"/>
              </a:rPr>
              <a:t>Gun design and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Gun cryogenic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Gun voltage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Design of the beamline for cathode diagnostics</a:t>
            </a:r>
          </a:p>
        </p:txBody>
      </p:sp>
    </p:spTree>
    <p:extLst>
      <p:ext uri="{BB962C8B-B14F-4D97-AF65-F5344CB8AC3E}">
        <p14:creationId xmlns:p14="http://schemas.microsoft.com/office/powerpoint/2010/main" val="25003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Cryocooling of the Gun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6FBD5-57D7-DA9B-E453-424D72BB0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1" y="1323186"/>
            <a:ext cx="2562224" cy="455506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462425-17C2-B3AC-128B-39B633852A97}"/>
              </a:ext>
            </a:extLst>
          </p:cNvPr>
          <p:cNvSpPr txBox="1"/>
          <p:nvPr/>
        </p:nvSpPr>
        <p:spPr>
          <a:xfrm>
            <a:off x="4626864" y="861521"/>
            <a:ext cx="2946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libri"/>
                <a:cs typeface="Calibri"/>
              </a:rPr>
              <a:t>Helium </a:t>
            </a:r>
            <a:r>
              <a:rPr lang="en-US" sz="2400" b="1" dirty="0" err="1">
                <a:solidFill>
                  <a:schemeClr val="tx2"/>
                </a:solidFill>
                <a:latin typeface="Calibri"/>
                <a:cs typeface="Calibri"/>
              </a:rPr>
              <a:t>Liquifier</a:t>
            </a:r>
            <a:r>
              <a:rPr lang="en-US" sz="2400" b="1" dirty="0">
                <a:solidFill>
                  <a:schemeClr val="tx2"/>
                </a:solidFill>
                <a:latin typeface="Calibri"/>
                <a:cs typeface="Calibri"/>
              </a:rPr>
              <a:t> Plant</a:t>
            </a:r>
          </a:p>
        </p:txBody>
      </p:sp>
      <p:pic>
        <p:nvPicPr>
          <p:cNvPr id="9" name="Picture 8" descr="A close-up of a space shuttle&#10;&#10;Description automatically generated with low confidence">
            <a:extLst>
              <a:ext uri="{FF2B5EF4-FFF2-40B4-BE49-F238E27FC236}">
                <a16:creationId xmlns:a16="http://schemas.microsoft.com/office/drawing/2014/main" id="{801FAE65-C3FF-E72A-6882-848F6A807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02" y="1200818"/>
            <a:ext cx="2980040" cy="45796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27727AA-68BB-953B-29EE-955EFC28B400}"/>
              </a:ext>
            </a:extLst>
          </p:cNvPr>
          <p:cNvSpPr/>
          <p:nvPr/>
        </p:nvSpPr>
        <p:spPr>
          <a:xfrm>
            <a:off x="5913205" y="2647468"/>
            <a:ext cx="1057742" cy="1906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2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B576-BA6F-4668-AE5A-31A26FEE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Cryocooling of the Gun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B7EB0-C3EC-F1CB-593B-8C4ECA184731}"/>
              </a:ext>
            </a:extLst>
          </p:cNvPr>
          <p:cNvSpPr txBox="1"/>
          <p:nvPr/>
        </p:nvSpPr>
        <p:spPr>
          <a:xfrm>
            <a:off x="1642110" y="1422409"/>
            <a:ext cx="5859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Calibration – Cathode Temperature vs Time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A58BE6-2BC2-34B2-0080-105D76BCA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25" t="3735" r="7974"/>
          <a:stretch/>
        </p:blipFill>
        <p:spPr>
          <a:xfrm>
            <a:off x="1248349" y="1884074"/>
            <a:ext cx="6647302" cy="37146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F8FA0C-246E-A7CF-75DF-06DE5893BC50}"/>
                  </a:ext>
                </a:extLst>
              </p:cNvPr>
              <p:cNvSpPr txBox="1"/>
              <p:nvPr/>
            </p:nvSpPr>
            <p:spPr>
              <a:xfrm>
                <a:off x="3584906" y="2905780"/>
                <a:ext cx="32206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𝒎𝒊𝒏</m:t>
                          </m:r>
                        </m:sub>
                      </m:sSub>
                      <m:r>
                        <a:rPr 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sz="2800" b="1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𝑲</m:t>
                      </m:r>
                    </m:oMath>
                  </m:oMathPara>
                </a14:m>
                <a:endPara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F8FA0C-246E-A7CF-75DF-06DE5893B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906" y="2905780"/>
                <a:ext cx="322062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444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B576-BA6F-4668-AE5A-31A26FEE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Cryocooling Calibration of the Gun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B7EB0-C3EC-F1CB-593B-8C4ECA184731}"/>
              </a:ext>
            </a:extLst>
          </p:cNvPr>
          <p:cNvSpPr txBox="1"/>
          <p:nvPr/>
        </p:nvSpPr>
        <p:spPr>
          <a:xfrm>
            <a:off x="2338467" y="1371600"/>
            <a:ext cx="4467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Cooling the Electron Gun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5538B10-4F7F-A9F0-F027-812C0297C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89" t="5502" r="7702"/>
          <a:stretch/>
        </p:blipFill>
        <p:spPr>
          <a:xfrm>
            <a:off x="1176303" y="1958268"/>
            <a:ext cx="6791393" cy="3661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E298BC-D7D1-B1BD-B205-BF5A2F6C869A}"/>
                  </a:ext>
                </a:extLst>
              </p:cNvPr>
              <p:cNvSpPr txBox="1"/>
              <p:nvPr/>
            </p:nvSpPr>
            <p:spPr>
              <a:xfrm>
                <a:off x="4301967" y="2976265"/>
                <a:ext cx="289804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𝑻</m:t>
                      </m:r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 </m:t>
                      </m:r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𝟔𝟎</m:t>
                      </m:r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𝑲</m:t>
                      </m:r>
                    </m:oMath>
                  </m:oMathPara>
                </a14:m>
                <a:endParaRPr lang="en-US" sz="3500" b="1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𝒕</m:t>
                      </m:r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5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500" b="1" i="0" dirty="0" err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𝐡𝐫𝐬</m:t>
                      </m:r>
                    </m:oMath>
                  </m:oMathPara>
                </a14:m>
                <a:endParaRPr lang="en-US" sz="3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E298BC-D7D1-B1BD-B205-BF5A2F6C8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967" y="2976265"/>
                <a:ext cx="2898045" cy="1169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626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​Building the ASU Cryogun beamline as a photocathodes testing platform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3D317-C1C6-9948-4D90-524438C9F938}"/>
              </a:ext>
            </a:extLst>
          </p:cNvPr>
          <p:cNvSpPr txBox="1"/>
          <p:nvPr/>
        </p:nvSpPr>
        <p:spPr>
          <a:xfrm>
            <a:off x="2621498" y="5812923"/>
            <a:ext cx="390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P.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Musumeci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et al,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Nucl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Instrum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Meth. A, 907, 209 (2018)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W. H. Li, et al, Structural Dynamics 9.2 024302 (2022)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3ACA8-EA19-E756-C4DA-F13050B81B30}"/>
              </a:ext>
            </a:extLst>
          </p:cNvPr>
          <p:cNvSpPr txBox="1"/>
          <p:nvPr/>
        </p:nvSpPr>
        <p:spPr>
          <a:xfrm>
            <a:off x="609600" y="1859340"/>
            <a:ext cx="6384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Contents: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Purpose of this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Gun design and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Gun cryogenic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Gun voltage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Design of the beamline for cathode diagnostics</a:t>
            </a:r>
          </a:p>
        </p:txBody>
      </p:sp>
    </p:spTree>
    <p:extLst>
      <p:ext uri="{BB962C8B-B14F-4D97-AF65-F5344CB8AC3E}">
        <p14:creationId xmlns:p14="http://schemas.microsoft.com/office/powerpoint/2010/main" val="256551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​Building the ASU Cryogun beamline as a photocathodes testing platform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3D317-C1C6-9948-4D90-524438C9F938}"/>
              </a:ext>
            </a:extLst>
          </p:cNvPr>
          <p:cNvSpPr txBox="1"/>
          <p:nvPr/>
        </p:nvSpPr>
        <p:spPr>
          <a:xfrm>
            <a:off x="2621498" y="5812923"/>
            <a:ext cx="390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P.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Musumeci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et al,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Nucl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Instrum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Meth. A, 907, 209 (2018)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W. H. Li, et al, Structural Dynamics 9.2 024302 (2022)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3ACA8-EA19-E756-C4DA-F13050B81B30}"/>
              </a:ext>
            </a:extLst>
          </p:cNvPr>
          <p:cNvSpPr txBox="1"/>
          <p:nvPr/>
        </p:nvSpPr>
        <p:spPr>
          <a:xfrm>
            <a:off x="609600" y="1859340"/>
            <a:ext cx="64530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Contents: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latin typeface="Calibri"/>
                <a:cs typeface="Calibri"/>
              </a:rPr>
              <a:t>Purpose of this 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solidFill>
                  <a:schemeClr val="tx2"/>
                </a:solidFill>
                <a:latin typeface="Calibri"/>
                <a:cs typeface="Calibri"/>
              </a:rPr>
              <a:t>Gun design and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solidFill>
                  <a:schemeClr val="tx2"/>
                </a:solidFill>
                <a:latin typeface="Calibri"/>
                <a:cs typeface="Calibri"/>
              </a:rPr>
              <a:t>Gun cryogenic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Gun voltage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Design of the beamline for cathode diagnostics</a:t>
            </a:r>
          </a:p>
        </p:txBody>
      </p:sp>
    </p:spTree>
    <p:extLst>
      <p:ext uri="{BB962C8B-B14F-4D97-AF65-F5344CB8AC3E}">
        <p14:creationId xmlns:p14="http://schemas.microsoft.com/office/powerpoint/2010/main" val="76344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HV C</a:t>
            </a:r>
            <a:r>
              <a:rPr lang="en-US" b="1" dirty="0">
                <a:solidFill>
                  <a:srgbClr val="00395A"/>
                </a:solidFill>
              </a:rPr>
              <a:t>onditioning Status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Google Shape;114;p19">
            <a:extLst>
              <a:ext uri="{FF2B5EF4-FFF2-40B4-BE49-F238E27FC236}">
                <a16:creationId xmlns:a16="http://schemas.microsoft.com/office/drawing/2014/main" id="{2AF39D99-5BA9-C9FB-4169-D43A868814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40" y="1521580"/>
            <a:ext cx="8660920" cy="3814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421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HV C</a:t>
            </a:r>
            <a:r>
              <a:rPr lang="en-US" b="1" dirty="0">
                <a:solidFill>
                  <a:srgbClr val="00395A"/>
                </a:solidFill>
              </a:rPr>
              <a:t>onditioning Status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B7FDF9-C845-9D57-D79D-179FFE37F3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67" r="5754"/>
          <a:stretch/>
        </p:blipFill>
        <p:spPr>
          <a:xfrm>
            <a:off x="198408" y="969070"/>
            <a:ext cx="8710608" cy="49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51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Electron Gun - first beam in progress!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04CCD61-D8A0-8B1E-5D65-8128CC7D17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816942" cy="28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engine, projector&#10;&#10;Description automatically generated">
            <a:extLst>
              <a:ext uri="{FF2B5EF4-FFF2-40B4-BE49-F238E27FC236}">
                <a16:creationId xmlns:a16="http://schemas.microsoft.com/office/drawing/2014/main" id="{DA622407-8E26-8729-2471-149009556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 t="22476" r="31215"/>
          <a:stretch/>
        </p:blipFill>
        <p:spPr>
          <a:xfrm rot="5400000">
            <a:off x="182329" y="1435263"/>
            <a:ext cx="3752491" cy="3987473"/>
          </a:xfrm>
          <a:prstGeom prst="rect">
            <a:avLst/>
          </a:prstGeom>
        </p:spPr>
      </p:pic>
      <p:pic>
        <p:nvPicPr>
          <p:cNvPr id="8" name="Picture 7" descr="A picture containing indoor, engine, equipment&#10;&#10;Description automatically generated">
            <a:extLst>
              <a:ext uri="{FF2B5EF4-FFF2-40B4-BE49-F238E27FC236}">
                <a16:creationId xmlns:a16="http://schemas.microsoft.com/office/drawing/2014/main" id="{F6711DA0-C09F-747C-9724-B503D04501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74" y="1552753"/>
            <a:ext cx="4972988" cy="372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21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​Building the ASU Cryogun beamline as a photocathodes testing platform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3D317-C1C6-9948-4D90-524438C9F938}"/>
              </a:ext>
            </a:extLst>
          </p:cNvPr>
          <p:cNvSpPr txBox="1"/>
          <p:nvPr/>
        </p:nvSpPr>
        <p:spPr>
          <a:xfrm>
            <a:off x="2621498" y="5812923"/>
            <a:ext cx="390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P.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Musumeci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et al,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Nucl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Instrum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Meth. A, 907, 209 (2018)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W. H. Li, et al, Structural Dynamics 9.2 024302 (2022)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3ACA8-EA19-E756-C4DA-F13050B81B30}"/>
              </a:ext>
            </a:extLst>
          </p:cNvPr>
          <p:cNvSpPr txBox="1"/>
          <p:nvPr/>
        </p:nvSpPr>
        <p:spPr>
          <a:xfrm>
            <a:off x="609600" y="1859340"/>
            <a:ext cx="63841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Contents: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latin typeface="Calibri"/>
                <a:cs typeface="Calibri"/>
              </a:rPr>
              <a:t>Purpose of this 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solidFill>
                  <a:schemeClr val="tx2"/>
                </a:solidFill>
                <a:latin typeface="Calibri"/>
                <a:cs typeface="Calibri"/>
              </a:rPr>
              <a:t>Gun design and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solidFill>
                  <a:schemeClr val="tx2"/>
                </a:solidFill>
                <a:latin typeface="Calibri"/>
                <a:cs typeface="Calibri"/>
              </a:rPr>
              <a:t>Gun cryogenic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solidFill>
                  <a:schemeClr val="tx2"/>
                </a:solidFill>
                <a:latin typeface="Calibri"/>
                <a:cs typeface="Calibri"/>
              </a:rPr>
              <a:t>Gun voltage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Design of the beamline for cathode diagnostics</a:t>
            </a:r>
          </a:p>
        </p:txBody>
      </p:sp>
    </p:spTree>
    <p:extLst>
      <p:ext uri="{BB962C8B-B14F-4D97-AF65-F5344CB8AC3E}">
        <p14:creationId xmlns:p14="http://schemas.microsoft.com/office/powerpoint/2010/main" val="3828458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Design of the beamline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A3C44-86AD-C999-EBB1-26441535E104}"/>
              </a:ext>
            </a:extLst>
          </p:cNvPr>
          <p:cNvSpPr txBox="1"/>
          <p:nvPr/>
        </p:nvSpPr>
        <p:spPr>
          <a:xfrm>
            <a:off x="1235766" y="4095750"/>
            <a:ext cx="7018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Pinhole scan technique for 4D phase space mapping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Solenoid scan emittance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3.0 GHz deflection cavity for time response</a:t>
            </a:r>
          </a:p>
        </p:txBody>
      </p:sp>
      <p:pic>
        <p:nvPicPr>
          <p:cNvPr id="6" name="Picture 5" descr="A picture containing window, indoor&#10;&#10;Description automatically generated">
            <a:extLst>
              <a:ext uri="{FF2B5EF4-FFF2-40B4-BE49-F238E27FC236}">
                <a16:creationId xmlns:a16="http://schemas.microsoft.com/office/drawing/2014/main" id="{787C5396-5AE5-50BB-6EF6-4CC20396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20756" r="1747" b="30196"/>
          <a:stretch/>
        </p:blipFill>
        <p:spPr>
          <a:xfrm>
            <a:off x="294561" y="1201920"/>
            <a:ext cx="8664606" cy="2522777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C0F44C12-B197-6B75-534C-820FB139DEC2}"/>
              </a:ext>
            </a:extLst>
          </p:cNvPr>
          <p:cNvSpPr txBox="1"/>
          <p:nvPr/>
        </p:nvSpPr>
        <p:spPr>
          <a:xfrm>
            <a:off x="2449147" y="1221992"/>
            <a:ext cx="1106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Solenoids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CC4618-1DEE-588C-DE65-F5BA1BDEC02E}"/>
              </a:ext>
            </a:extLst>
          </p:cNvPr>
          <p:cNvCxnSpPr/>
          <p:nvPr/>
        </p:nvCxnSpPr>
        <p:spPr>
          <a:xfrm flipH="1">
            <a:off x="2220044" y="1591324"/>
            <a:ext cx="426128" cy="4793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CA83D8-076D-A8B5-0EAF-62D306B5F15D}"/>
              </a:ext>
            </a:extLst>
          </p:cNvPr>
          <p:cNvCxnSpPr>
            <a:cxnSpLocks/>
          </p:cNvCxnSpPr>
          <p:nvPr/>
        </p:nvCxnSpPr>
        <p:spPr>
          <a:xfrm>
            <a:off x="3322354" y="1591324"/>
            <a:ext cx="442404" cy="4793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8A4028-9AB4-1D89-FB0F-A2917B71B207}"/>
              </a:ext>
            </a:extLst>
          </p:cNvPr>
          <p:cNvSpPr txBox="1"/>
          <p:nvPr/>
        </p:nvSpPr>
        <p:spPr>
          <a:xfrm>
            <a:off x="4529836" y="1214879"/>
            <a:ext cx="18083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Calibri"/>
                <a:cs typeface="Calibri"/>
              </a:rPr>
              <a:t>Deflection Cavity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5B54EE-0E34-E4C8-213D-5BC31A108BBA}"/>
              </a:ext>
            </a:extLst>
          </p:cNvPr>
          <p:cNvCxnSpPr>
            <a:cxnSpLocks/>
          </p:cNvCxnSpPr>
          <p:nvPr/>
        </p:nvCxnSpPr>
        <p:spPr>
          <a:xfrm>
            <a:off x="5398252" y="1506986"/>
            <a:ext cx="0" cy="5637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TextBox 16">
            <a:extLst>
              <a:ext uri="{FF2B5EF4-FFF2-40B4-BE49-F238E27FC236}">
                <a16:creationId xmlns:a16="http://schemas.microsoft.com/office/drawing/2014/main" id="{FC1BA9B2-6E74-6318-A261-53E7991F445B}"/>
              </a:ext>
            </a:extLst>
          </p:cNvPr>
          <p:cNvSpPr txBox="1"/>
          <p:nvPr/>
        </p:nvSpPr>
        <p:spPr>
          <a:xfrm>
            <a:off x="2239278" y="3206522"/>
            <a:ext cx="1617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/>
                <a:cs typeface="Calibri"/>
              </a:rPr>
              <a:t>Buncher Cavity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B527A2-19D1-B29F-AFC9-9367D6039F82}"/>
              </a:ext>
            </a:extLst>
          </p:cNvPr>
          <p:cNvCxnSpPr/>
          <p:nvPr/>
        </p:nvCxnSpPr>
        <p:spPr>
          <a:xfrm flipV="1">
            <a:off x="3048121" y="2869708"/>
            <a:ext cx="0" cy="3368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9">
            <a:extLst>
              <a:ext uri="{FF2B5EF4-FFF2-40B4-BE49-F238E27FC236}">
                <a16:creationId xmlns:a16="http://schemas.microsoft.com/office/drawing/2014/main" id="{5E96C37B-B493-DC6E-DBA0-99F4AD4B3C95}"/>
              </a:ext>
            </a:extLst>
          </p:cNvPr>
          <p:cNvSpPr txBox="1"/>
          <p:nvPr/>
        </p:nvSpPr>
        <p:spPr>
          <a:xfrm>
            <a:off x="4148777" y="3206522"/>
            <a:ext cx="15872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Corrector Coils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E7DB77-6030-6848-A8DC-2D3FF0FD99BE}"/>
              </a:ext>
            </a:extLst>
          </p:cNvPr>
          <p:cNvCxnSpPr>
            <a:cxnSpLocks/>
          </p:cNvCxnSpPr>
          <p:nvPr/>
        </p:nvCxnSpPr>
        <p:spPr>
          <a:xfrm flipH="1" flipV="1">
            <a:off x="2646174" y="2645209"/>
            <a:ext cx="1883662" cy="51457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3ED773-E11F-68F4-6053-3B1F9E54C121}"/>
              </a:ext>
            </a:extLst>
          </p:cNvPr>
          <p:cNvCxnSpPr>
            <a:cxnSpLocks/>
          </p:cNvCxnSpPr>
          <p:nvPr/>
        </p:nvCxnSpPr>
        <p:spPr>
          <a:xfrm flipH="1" flipV="1">
            <a:off x="3508904" y="2727129"/>
            <a:ext cx="1071449" cy="4264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3BF1C7-EE60-98B5-5C01-1313EB006D7C}"/>
              </a:ext>
            </a:extLst>
          </p:cNvPr>
          <p:cNvCxnSpPr>
            <a:cxnSpLocks/>
          </p:cNvCxnSpPr>
          <p:nvPr/>
        </p:nvCxnSpPr>
        <p:spPr>
          <a:xfrm flipH="1" flipV="1">
            <a:off x="3764758" y="2707528"/>
            <a:ext cx="790113" cy="4460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F9F6B3-ECBE-F039-5611-0EA5743986B4}"/>
              </a:ext>
            </a:extLst>
          </p:cNvPr>
          <p:cNvCxnSpPr>
            <a:cxnSpLocks/>
          </p:cNvCxnSpPr>
          <p:nvPr/>
        </p:nvCxnSpPr>
        <p:spPr>
          <a:xfrm flipV="1">
            <a:off x="4544395" y="2720015"/>
            <a:ext cx="398029" cy="45424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94B1BC-DB5E-6F78-9176-D18D66D7B02C}"/>
              </a:ext>
            </a:extLst>
          </p:cNvPr>
          <p:cNvSpPr txBox="1"/>
          <p:nvPr/>
        </p:nvSpPr>
        <p:spPr>
          <a:xfrm>
            <a:off x="6793540" y="1201920"/>
            <a:ext cx="8233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Screen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88C9E9-6447-2DCC-CDC1-AC2B7405DBE2}"/>
              </a:ext>
            </a:extLst>
          </p:cNvPr>
          <p:cNvCxnSpPr>
            <a:cxnSpLocks/>
          </p:cNvCxnSpPr>
          <p:nvPr/>
        </p:nvCxnSpPr>
        <p:spPr>
          <a:xfrm>
            <a:off x="7205191" y="1492836"/>
            <a:ext cx="0" cy="5637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FECE9E6-23B0-A4C1-EC93-ECF3F0F9666F}"/>
              </a:ext>
            </a:extLst>
          </p:cNvPr>
          <p:cNvSpPr txBox="1"/>
          <p:nvPr/>
        </p:nvSpPr>
        <p:spPr>
          <a:xfrm>
            <a:off x="4240925" y="1759318"/>
            <a:ext cx="4424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Slit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373508-9FC8-F1FB-1C08-57C57C83C1DF}"/>
              </a:ext>
            </a:extLst>
          </p:cNvPr>
          <p:cNvCxnSpPr>
            <a:cxnSpLocks/>
          </p:cNvCxnSpPr>
          <p:nvPr/>
        </p:nvCxnSpPr>
        <p:spPr>
          <a:xfrm>
            <a:off x="4471128" y="1994682"/>
            <a:ext cx="0" cy="27699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627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Recap – Brightness and emittance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4D43F3C-39B1-2D9B-E103-859F4B4FA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797" y="3589497"/>
            <a:ext cx="2325329" cy="1487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Beam emittance is</a:t>
            </a:r>
          </a:p>
          <a:p>
            <a:pPr marL="0" indent="0">
              <a:buNone/>
            </a:pPr>
            <a:r>
              <a:rPr lang="en-US" sz="2000" dirty="0"/>
              <a:t>the area occupied in</a:t>
            </a:r>
          </a:p>
          <a:p>
            <a:pPr marL="0" indent="0">
              <a:buNone/>
            </a:pPr>
            <a:r>
              <a:rPr lang="en-US" sz="2000" dirty="0"/>
              <a:t>phase space by the</a:t>
            </a:r>
          </a:p>
          <a:p>
            <a:pPr marL="0" indent="0">
              <a:buNone/>
            </a:pPr>
            <a:r>
              <a:rPr lang="en-US" sz="2000" dirty="0"/>
              <a:t>particle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64B698-3670-550F-F747-111C6C5A9EF4}"/>
                  </a:ext>
                </a:extLst>
              </p:cNvPr>
              <p:cNvSpPr txBox="1"/>
              <p:nvPr/>
            </p:nvSpPr>
            <p:spPr>
              <a:xfrm>
                <a:off x="852644" y="1114088"/>
                <a:ext cx="1880258" cy="797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𝟒</m:t>
                          </m:r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𝑫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𝑛𝑥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solidFill>
                    <a:schemeClr val="tx2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64B698-3670-550F-F747-111C6C5A9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44" y="1114088"/>
                <a:ext cx="1880258" cy="7975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5F8371-C4B9-CAC7-3744-B38EB7CB3C12}"/>
                  </a:ext>
                </a:extLst>
              </p:cNvPr>
              <p:cNvSpPr txBox="1"/>
              <p:nvPr/>
            </p:nvSpPr>
            <p:spPr>
              <a:xfrm>
                <a:off x="3731342" y="1067702"/>
                <a:ext cx="4611328" cy="688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𝑛</m:t>
                          </m:r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  </m:t>
                          </m:r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𝑟𝑚𝑠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5F8371-C4B9-CAC7-3744-B38EB7CB3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342" y="1067702"/>
                <a:ext cx="4611328" cy="6885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90E221-400E-DCBF-4801-BA9B43D2742F}"/>
                  </a:ext>
                </a:extLst>
              </p:cNvPr>
              <p:cNvSpPr txBox="1"/>
              <p:nvPr/>
            </p:nvSpPr>
            <p:spPr>
              <a:xfrm>
                <a:off x="3558956" y="2152542"/>
                <a:ext cx="4611328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𝑡𝑟</m:t>
                          </m:r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  </m:t>
                          </m:r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𝑟𝑚𝑠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90E221-400E-DCBF-4801-BA9B43D27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56" y="2152542"/>
                <a:ext cx="4611328" cy="656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4">
            <a:extLst>
              <a:ext uri="{FF2B5EF4-FFF2-40B4-BE49-F238E27FC236}">
                <a16:creationId xmlns:a16="http://schemas.microsoft.com/office/drawing/2014/main" id="{48842F6E-DD1E-1C3D-7099-AD8792D0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5" y="2492600"/>
            <a:ext cx="2929371" cy="279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3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Emittance measurements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F40382-DF81-5949-0470-0833D70E501D}"/>
              </a:ext>
            </a:extLst>
          </p:cNvPr>
          <p:cNvSpPr txBox="1">
            <a:spLocks/>
          </p:cNvSpPr>
          <p:nvPr/>
        </p:nvSpPr>
        <p:spPr>
          <a:xfrm>
            <a:off x="1107735" y="4689734"/>
            <a:ext cx="7735094" cy="1020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C00000"/>
                </a:solidFill>
                <a:latin typeface="Calibri"/>
                <a:ea typeface="+mn-ea"/>
                <a:cs typeface="Calibri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Move the pinhole to probe the beam, Alternatively, move the beam across the pinhole using corrector coils.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B3C75-DDDE-DCC0-B384-CE8315F2F138}"/>
              </a:ext>
            </a:extLst>
          </p:cNvPr>
          <p:cNvSpPr txBox="1"/>
          <p:nvPr/>
        </p:nvSpPr>
        <p:spPr>
          <a:xfrm>
            <a:off x="1457523" y="5710732"/>
            <a:ext cx="62289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Gordon, et. al., “Four-dimensional emittance measurements of ultrafast electron diffraction optics corrected up to </a:t>
            </a:r>
            <a:r>
              <a:rPr lang="en-US" sz="11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sextupole</a:t>
            </a:r>
            <a:r>
              <a:rPr lang="en-US" sz="11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order,” Phys. Rev. Accel. Beams 25, 084001 (2022)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C7BD46-2467-A46A-008A-66BA577BF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92" y="1009861"/>
            <a:ext cx="6738824" cy="36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5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Emittance measurements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04CCD61-D8A0-8B1E-5D65-8128CC7D17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816942" cy="28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69C41A1-98CA-7955-FCB4-80802ECD5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4A874B6-EC68-E3FF-EDB1-367ADB027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7" t="16903" r="4051"/>
          <a:stretch/>
        </p:blipFill>
        <p:spPr>
          <a:xfrm>
            <a:off x="6446792" y="3276600"/>
            <a:ext cx="2697208" cy="2263057"/>
          </a:xfrm>
          <a:prstGeom prst="rect">
            <a:avLst/>
          </a:prstGeom>
        </p:spPr>
      </p:pic>
      <p:pic>
        <p:nvPicPr>
          <p:cNvPr id="11" name="Picture 1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4607B9B-6DE2-D2F0-92A0-1BFA514ED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16255" r="53307" b="648"/>
          <a:stretch/>
        </p:blipFill>
        <p:spPr>
          <a:xfrm>
            <a:off x="6459158" y="1013543"/>
            <a:ext cx="2684842" cy="226305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304E23-4E7E-6FF5-51AA-D5F01A0CB797}"/>
              </a:ext>
            </a:extLst>
          </p:cNvPr>
          <p:cNvSpPr/>
          <p:nvPr/>
        </p:nvSpPr>
        <p:spPr>
          <a:xfrm>
            <a:off x="457199" y="1371600"/>
            <a:ext cx="2227643" cy="693174"/>
          </a:xfrm>
          <a:prstGeom prst="round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Beam Parameters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Beamline Elements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15AF06-DC32-68C7-3E6F-87F397BFCCF9}"/>
              </a:ext>
            </a:extLst>
          </p:cNvPr>
          <p:cNvSpPr/>
          <p:nvPr/>
        </p:nvSpPr>
        <p:spPr>
          <a:xfrm>
            <a:off x="543549" y="2365887"/>
            <a:ext cx="2054942" cy="9144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Simulate electrons via GPT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D6C8E4-620D-0790-A8AA-23F4F69EB8A6}"/>
              </a:ext>
            </a:extLst>
          </p:cNvPr>
          <p:cNvSpPr/>
          <p:nvPr/>
        </p:nvSpPr>
        <p:spPr>
          <a:xfrm>
            <a:off x="543549" y="3577714"/>
            <a:ext cx="2054942" cy="9144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Image electrons with detector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3D2AC-1D9D-AD91-D301-54A679CA1BE3}"/>
              </a:ext>
            </a:extLst>
          </p:cNvPr>
          <p:cNvSpPr/>
          <p:nvPr/>
        </p:nvSpPr>
        <p:spPr>
          <a:xfrm>
            <a:off x="543549" y="4789541"/>
            <a:ext cx="2054942" cy="9144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MATLAB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D3DE7E-55F1-34A1-982B-43A8C7D96112}"/>
              </a:ext>
            </a:extLst>
          </p:cNvPr>
          <p:cNvSpPr/>
          <p:nvPr/>
        </p:nvSpPr>
        <p:spPr>
          <a:xfrm>
            <a:off x="3773129" y="2971800"/>
            <a:ext cx="2054942" cy="9144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Phase Space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(X and Y)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BD68F8-B7E5-0C04-D7DC-60DC83AD4D17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1571020" y="2064774"/>
            <a:ext cx="1" cy="30111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E7C089-B17E-8FA4-60F4-612082809B8F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571020" y="3280287"/>
            <a:ext cx="0" cy="29742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297292-A938-4DA9-1D8B-2AD5DF8BE718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1571020" y="4492114"/>
            <a:ext cx="0" cy="29742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35668FF-E649-8F80-9410-00BF660D7103}"/>
              </a:ext>
            </a:extLst>
          </p:cNvPr>
          <p:cNvCxnSpPr>
            <a:cxnSpLocks/>
            <a:stCxn id="15" idx="3"/>
            <a:endCxn id="16" idx="2"/>
          </p:cNvCxnSpPr>
          <p:nvPr/>
        </p:nvCxnSpPr>
        <p:spPr>
          <a:xfrm flipV="1">
            <a:off x="2598491" y="3886200"/>
            <a:ext cx="2202109" cy="1360541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041159-8BD1-8FF6-0BF1-3B8A08ABEB45}"/>
              </a:ext>
            </a:extLst>
          </p:cNvPr>
          <p:cNvCxnSpPr>
            <a:cxnSpLocks/>
            <a:stCxn id="16" idx="3"/>
            <a:endCxn id="10" idx="1"/>
          </p:cNvCxnSpPr>
          <p:nvPr/>
        </p:nvCxnSpPr>
        <p:spPr>
          <a:xfrm>
            <a:off x="5828071" y="3429000"/>
            <a:ext cx="618721" cy="97912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ADAAA5-7375-D8B5-9B55-D71C9F7C650E}"/>
              </a:ext>
            </a:extLst>
          </p:cNvPr>
          <p:cNvCxnSpPr>
            <a:cxnSpLocks/>
            <a:stCxn id="16" idx="3"/>
            <a:endCxn id="11" idx="1"/>
          </p:cNvCxnSpPr>
          <p:nvPr/>
        </p:nvCxnSpPr>
        <p:spPr>
          <a:xfrm flipV="1">
            <a:off x="5828071" y="2145072"/>
            <a:ext cx="631087" cy="128392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D05DEC1-CF0F-B74E-283E-FCFCBD571260}"/>
              </a:ext>
            </a:extLst>
          </p:cNvPr>
          <p:cNvSpPr txBox="1"/>
          <p:nvPr/>
        </p:nvSpPr>
        <p:spPr>
          <a:xfrm>
            <a:off x="1825415" y="5874588"/>
            <a:ext cx="5493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Can measure up to 1 </a:t>
            </a:r>
            <a:r>
              <a:rPr lang="en-US" sz="2400" dirty="0" err="1">
                <a:solidFill>
                  <a:schemeClr val="tx2"/>
                </a:solidFill>
                <a:latin typeface="Calibri"/>
                <a:cs typeface="Calibri"/>
              </a:rPr>
              <a:t>nm.rad</a:t>
            </a: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 with 4% error</a:t>
            </a:r>
          </a:p>
        </p:txBody>
      </p:sp>
    </p:spTree>
    <p:extLst>
      <p:ext uri="{BB962C8B-B14F-4D97-AF65-F5344CB8AC3E}">
        <p14:creationId xmlns:p14="http://schemas.microsoft.com/office/powerpoint/2010/main" val="3313490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Beamline in progress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04CCD61-D8A0-8B1E-5D65-8128CC7D17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816942" cy="28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3FB28-FFA7-FA7A-7D4D-8732F14B18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5" b="14717"/>
          <a:stretch/>
        </p:blipFill>
        <p:spPr>
          <a:xfrm>
            <a:off x="571500" y="1375913"/>
            <a:ext cx="8001000" cy="4106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87E9B9-445B-BFA4-2F2D-51ABF57D1C02}"/>
              </a:ext>
            </a:extLst>
          </p:cNvPr>
          <p:cNvSpPr txBox="1"/>
          <p:nvPr/>
        </p:nvSpPr>
        <p:spPr>
          <a:xfrm>
            <a:off x="1086928" y="5488058"/>
            <a:ext cx="6970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baseline="0" dirty="0">
                <a:latin typeface="TeXGyreTermes-Regular"/>
              </a:rPr>
              <a:t>Questions? Thank you!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55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Purpose – Brightness and Emittance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4D43F3C-39B1-2D9B-E103-859F4B4FA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797" y="3589497"/>
            <a:ext cx="2325329" cy="1487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Beam emittance is</a:t>
            </a:r>
          </a:p>
          <a:p>
            <a:pPr marL="0" indent="0">
              <a:buNone/>
            </a:pPr>
            <a:r>
              <a:rPr lang="en-US" sz="2000" dirty="0"/>
              <a:t>the area occupied in</a:t>
            </a:r>
          </a:p>
          <a:p>
            <a:pPr marL="0" indent="0">
              <a:buNone/>
            </a:pPr>
            <a:r>
              <a:rPr lang="en-US" sz="2000" dirty="0"/>
              <a:t>phase space by the</a:t>
            </a:r>
          </a:p>
          <a:p>
            <a:pPr marL="0" indent="0">
              <a:buNone/>
            </a:pPr>
            <a:r>
              <a:rPr lang="en-US" sz="2000" dirty="0"/>
              <a:t>particle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64B698-3670-550F-F747-111C6C5A9EF4}"/>
                  </a:ext>
                </a:extLst>
              </p:cNvPr>
              <p:cNvSpPr txBox="1"/>
              <p:nvPr/>
            </p:nvSpPr>
            <p:spPr>
              <a:xfrm>
                <a:off x="852644" y="1114088"/>
                <a:ext cx="1880258" cy="797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𝟒</m:t>
                          </m:r>
                          <m:r>
                            <a:rPr lang="en-US" sz="2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𝑫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𝑛𝑥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solidFill>
                    <a:schemeClr val="tx2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D64B698-3670-550F-F747-111C6C5A9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44" y="1114088"/>
                <a:ext cx="1880258" cy="7975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5F8371-C4B9-CAC7-3744-B38EB7CB3C12}"/>
                  </a:ext>
                </a:extLst>
              </p:cNvPr>
              <p:cNvSpPr txBox="1"/>
              <p:nvPr/>
            </p:nvSpPr>
            <p:spPr>
              <a:xfrm>
                <a:off x="3731342" y="1067702"/>
                <a:ext cx="4611328" cy="688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𝑛</m:t>
                          </m:r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  </m:t>
                          </m:r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𝑟𝑚𝑠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5F8371-C4B9-CAC7-3744-B38EB7CB3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342" y="1067702"/>
                <a:ext cx="4611328" cy="6885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90E221-400E-DCBF-4801-BA9B43D2742F}"/>
                  </a:ext>
                </a:extLst>
              </p:cNvPr>
              <p:cNvSpPr txBox="1"/>
              <p:nvPr/>
            </p:nvSpPr>
            <p:spPr>
              <a:xfrm>
                <a:off x="3558956" y="2152542"/>
                <a:ext cx="4611328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𝑡𝑟</m:t>
                          </m:r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  </m:t>
                          </m:r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𝑟𝑚𝑠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90E221-400E-DCBF-4801-BA9B43D27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956" y="2152542"/>
                <a:ext cx="4611328" cy="656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4">
            <a:extLst>
              <a:ext uri="{FF2B5EF4-FFF2-40B4-BE49-F238E27FC236}">
                <a16:creationId xmlns:a16="http://schemas.microsoft.com/office/drawing/2014/main" id="{48842F6E-DD1E-1C3D-7099-AD8792D0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5" y="2492600"/>
            <a:ext cx="2929371" cy="279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632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13C0BF4-EEB7-9F97-F06C-922F96EF1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732"/>
            <a:ext cx="9144000" cy="4837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Photocathode and Emittance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DA703-FAB2-921F-76E6-3C1D3E08AD2B}"/>
              </a:ext>
            </a:extLst>
          </p:cNvPr>
          <p:cNvSpPr txBox="1"/>
          <p:nvPr/>
        </p:nvSpPr>
        <p:spPr>
          <a:xfrm>
            <a:off x="2514600" y="6051334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D. H. Dowell, J. F.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schmerge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Phys. Rev. STAB, 12, 074201 (2009)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8D2D6A6-4F87-35A2-CC6E-B4B3FF2FF77B}"/>
                  </a:ext>
                </a:extLst>
              </p:cNvPr>
              <p:cNvSpPr/>
              <p:nvPr/>
            </p:nvSpPr>
            <p:spPr>
              <a:xfrm>
                <a:off x="6825927" y="3321777"/>
                <a:ext cx="2025774" cy="807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𝐌𝐓𝐄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8D2D6A6-4F87-35A2-CC6E-B4B3FF2FF7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927" y="3321777"/>
                <a:ext cx="2025774" cy="807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B4423DB-A043-C0CE-B8D2-5704E2A3DD6F}"/>
                  </a:ext>
                </a:extLst>
              </p:cNvPr>
              <p:cNvSpPr/>
              <p:nvPr/>
            </p:nvSpPr>
            <p:spPr>
              <a:xfrm>
                <a:off x="6497053" y="4107389"/>
                <a:ext cx="2683523" cy="1183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𝐌𝐓𝐄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B4423DB-A043-C0CE-B8D2-5704E2A3D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053" y="4107389"/>
                <a:ext cx="2683523" cy="118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D6084BD-E806-1785-56C4-CB06A841A2E5}"/>
              </a:ext>
            </a:extLst>
          </p:cNvPr>
          <p:cNvSpPr/>
          <p:nvPr/>
        </p:nvSpPr>
        <p:spPr>
          <a:xfrm>
            <a:off x="6497053" y="3299604"/>
            <a:ext cx="2586562" cy="1928002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6811BE-955E-4BF4-C495-339D401E5779}"/>
              </a:ext>
            </a:extLst>
          </p:cNvPr>
          <p:cNvCxnSpPr>
            <a:cxnSpLocks/>
          </p:cNvCxnSpPr>
          <p:nvPr/>
        </p:nvCxnSpPr>
        <p:spPr>
          <a:xfrm>
            <a:off x="6497053" y="4151735"/>
            <a:ext cx="258656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786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39D4AC9-D2F3-C8A4-BDD6-8DC381574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398"/>
            <a:ext cx="9144000" cy="4659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Photocathode and Emittance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DA703-FAB2-921F-76E6-3C1D3E08AD2B}"/>
              </a:ext>
            </a:extLst>
          </p:cNvPr>
          <p:cNvSpPr txBox="1"/>
          <p:nvPr/>
        </p:nvSpPr>
        <p:spPr>
          <a:xfrm>
            <a:off x="2514600" y="6051334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D. H. Dowell, J. F.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schmerge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Phys. Rev. STAB, 12, 074201 (2009)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728A481-660E-98E7-CC5A-9C739851FD4B}"/>
                  </a:ext>
                </a:extLst>
              </p:cNvPr>
              <p:cNvSpPr/>
              <p:nvPr/>
            </p:nvSpPr>
            <p:spPr>
              <a:xfrm>
                <a:off x="7118226" y="3299604"/>
                <a:ext cx="2025774" cy="807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𝐌𝐓𝐄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728A481-660E-98E7-CC5A-9C739851FD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226" y="3299604"/>
                <a:ext cx="2025774" cy="807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3BA2CBB-221A-B26F-1AE9-944898568029}"/>
                  </a:ext>
                </a:extLst>
              </p:cNvPr>
              <p:cNvSpPr/>
              <p:nvPr/>
            </p:nvSpPr>
            <p:spPr>
              <a:xfrm>
                <a:off x="6807450" y="4107389"/>
                <a:ext cx="2373126" cy="1183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𝐌𝐓𝐄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3BA2CBB-221A-B26F-1AE9-9448985680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450" y="4107389"/>
                <a:ext cx="2373126" cy="118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23C1458-0B6D-113D-F62A-8457DEFCD340}"/>
              </a:ext>
            </a:extLst>
          </p:cNvPr>
          <p:cNvSpPr/>
          <p:nvPr/>
        </p:nvSpPr>
        <p:spPr>
          <a:xfrm>
            <a:off x="6883879" y="3299604"/>
            <a:ext cx="2199736" cy="1928002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B40008-6086-28A9-C205-1EE87851D244}"/>
              </a:ext>
            </a:extLst>
          </p:cNvPr>
          <p:cNvCxnSpPr>
            <a:cxnSpLocks/>
          </p:cNvCxnSpPr>
          <p:nvPr/>
        </p:nvCxnSpPr>
        <p:spPr>
          <a:xfrm>
            <a:off x="6883879" y="4151735"/>
            <a:ext cx="2199736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829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3CDD9E-8CA5-5731-99C1-414E2E00A76F}"/>
              </a:ext>
            </a:extLst>
          </p:cNvPr>
          <p:cNvSpPr txBox="1"/>
          <p:nvPr/>
        </p:nvSpPr>
        <p:spPr>
          <a:xfrm>
            <a:off x="565210" y="1851718"/>
            <a:ext cx="32993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Non-linear Photoemission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Thermal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Physical Roughness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Chemical Roughness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Photocathode and Emittance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E13EA-4CB0-7C82-F943-1CA2CB647A03}"/>
              </a:ext>
            </a:extLst>
          </p:cNvPr>
          <p:cNvSpPr txBox="1"/>
          <p:nvPr/>
        </p:nvSpPr>
        <p:spPr>
          <a:xfrm>
            <a:off x="655687" y="3519337"/>
            <a:ext cx="34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/>
                <a:cs typeface="Calibri"/>
              </a:rPr>
              <a:t>Photocathode Cartoon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A20A94A6-DC39-12FF-BF85-34F42AEF1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63154"/>
            <a:ext cx="3509879" cy="1883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50212B-B334-3482-00C4-84BD794A298A}"/>
                  </a:ext>
                </a:extLst>
              </p:cNvPr>
              <p:cNvSpPr txBox="1"/>
              <p:nvPr/>
            </p:nvSpPr>
            <p:spPr>
              <a:xfrm>
                <a:off x="3142201" y="2532127"/>
                <a:ext cx="12169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𝐌𝐓𝐄</m:t>
                      </m:r>
                      <m:r>
                        <a:rPr lang="en-US" sz="16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en-US" sz="16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∝</m:t>
                      </m:r>
                      <m:r>
                        <a:rPr lang="en-US" sz="16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16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600" i="1" dirty="0" err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2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50212B-B334-3482-00C4-84BD794A2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201" y="2532127"/>
                <a:ext cx="1216937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98BF01-89B1-33ED-D423-F9F4055DCD33}"/>
                  </a:ext>
                </a:extLst>
              </p:cNvPr>
              <p:cNvSpPr txBox="1"/>
              <p:nvPr/>
            </p:nvSpPr>
            <p:spPr>
              <a:xfrm>
                <a:off x="3122722" y="2810556"/>
                <a:ext cx="1362989" cy="342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𝐌𝐓𝐄</m:t>
                      </m:r>
                      <m:r>
                        <a:rPr lang="en-US" sz="16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en-US" sz="16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∝</m:t>
                      </m:r>
                      <m:sSubSup>
                        <m:sSubSupPr>
                          <m:ctrlPr>
                            <a:rPr lang="en-US" sz="16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16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solidFill>
                    <a:schemeClr val="tx2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498BF01-89B1-33ED-D423-F9F4055DC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722" y="2810556"/>
                <a:ext cx="1362989" cy="3429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3D43D9-ED32-6925-FA3E-FCEBCAB9950A}"/>
                  </a:ext>
                </a:extLst>
              </p:cNvPr>
              <p:cNvSpPr/>
              <p:nvPr/>
            </p:nvSpPr>
            <p:spPr>
              <a:xfrm>
                <a:off x="1222161" y="1047442"/>
                <a:ext cx="2025774" cy="807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𝐌𝐓𝐄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3D43D9-ED32-6925-FA3E-FCEBCAB99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61" y="1047442"/>
                <a:ext cx="2025774" cy="807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97A748E-10A8-5513-B509-8E7A143DA4DB}"/>
                  </a:ext>
                </a:extLst>
              </p:cNvPr>
              <p:cNvSpPr/>
              <p:nvPr/>
            </p:nvSpPr>
            <p:spPr>
              <a:xfrm>
                <a:off x="2860823" y="2189331"/>
                <a:ext cx="96287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𝐌𝐓𝐄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97A748E-10A8-5513-B509-8E7A143DA4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823" y="2189331"/>
                <a:ext cx="962873" cy="338554"/>
              </a:xfrm>
              <a:prstGeom prst="rect">
                <a:avLst/>
              </a:prstGeom>
              <a:blipFill>
                <a:blip r:embed="rId7"/>
                <a:stretch>
                  <a:fillRect r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BE45CC-A3CE-A134-7B21-B9940C2599D1}"/>
              </a:ext>
            </a:extLst>
          </p:cNvPr>
          <p:cNvSpPr txBox="1"/>
          <p:nvPr/>
        </p:nvSpPr>
        <p:spPr>
          <a:xfrm flipH="1">
            <a:off x="4455986" y="5128409"/>
            <a:ext cx="468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Need atomically ordered surface, cold photocathodes!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102C8-175B-D2E8-679D-EBA2BA641FD6}"/>
              </a:ext>
            </a:extLst>
          </p:cNvPr>
          <p:cNvSpPr txBox="1"/>
          <p:nvPr/>
        </p:nvSpPr>
        <p:spPr>
          <a:xfrm>
            <a:off x="2766473" y="5793545"/>
            <a:ext cx="3611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G. Gevorkyan, et al. Phys. Rev. STAB, 21, 093401 (2018)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Calibri"/>
                <a:cs typeface="Calibri"/>
              </a:rPr>
              <a:t>P. Saha, et al., </a:t>
            </a:r>
            <a:r>
              <a:rPr lang="fr-FR" sz="1200" dirty="0" err="1">
                <a:solidFill>
                  <a:schemeClr val="tx2"/>
                </a:solidFill>
                <a:latin typeface="Calibri"/>
                <a:cs typeface="Calibri"/>
              </a:rPr>
              <a:t>Appl</a:t>
            </a:r>
            <a:r>
              <a:rPr lang="fr-FR" sz="1200" dirty="0">
                <a:solidFill>
                  <a:schemeClr val="tx2"/>
                </a:solidFill>
                <a:latin typeface="Calibri"/>
                <a:cs typeface="Calibri"/>
              </a:rPr>
              <a:t>. Phys. </a:t>
            </a:r>
            <a:r>
              <a:rPr lang="fr-FR" sz="1200" dirty="0" err="1">
                <a:solidFill>
                  <a:schemeClr val="tx2"/>
                </a:solidFill>
                <a:latin typeface="Calibri"/>
                <a:cs typeface="Calibri"/>
              </a:rPr>
              <a:t>Lett</a:t>
            </a:r>
            <a:r>
              <a:rPr lang="fr-FR" sz="1200" dirty="0">
                <a:solidFill>
                  <a:schemeClr val="tx2"/>
                </a:solidFill>
                <a:latin typeface="Calibri"/>
                <a:cs typeface="Calibri"/>
              </a:rPr>
              <a:t>. 120, 194102 (2022) </a:t>
            </a:r>
          </a:p>
        </p:txBody>
      </p:sp>
      <p:pic>
        <p:nvPicPr>
          <p:cNvPr id="13" name="Picture 12" descr="Chart, diagram&#10;&#10;Description automatically generated">
            <a:extLst>
              <a:ext uri="{FF2B5EF4-FFF2-40B4-BE49-F238E27FC236}">
                <a16:creationId xmlns:a16="http://schemas.microsoft.com/office/drawing/2014/main" id="{87B43CBA-8FC3-41A8-C429-5CCE5FC0A0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5" t="2243" r="4866" b="-2243"/>
          <a:stretch/>
        </p:blipFill>
        <p:spPr>
          <a:xfrm>
            <a:off x="4910883" y="1847290"/>
            <a:ext cx="3625887" cy="3341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12A99-5934-7436-8B79-DE1615D745A8}"/>
              </a:ext>
            </a:extLst>
          </p:cNvPr>
          <p:cNvSpPr txBox="1"/>
          <p:nvPr/>
        </p:nvSpPr>
        <p:spPr>
          <a:xfrm>
            <a:off x="5454611" y="1385625"/>
            <a:ext cx="315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Rough vs Smooth Cs</a:t>
            </a:r>
            <a:r>
              <a:rPr lang="en-US" sz="2400" baseline="-25000" dirty="0">
                <a:solidFill>
                  <a:schemeClr val="tx2"/>
                </a:solidFill>
                <a:latin typeface="Calibri"/>
                <a:cs typeface="Calibri"/>
              </a:rPr>
              <a:t>3</a:t>
            </a: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Sb</a:t>
            </a:r>
          </a:p>
        </p:txBody>
      </p:sp>
    </p:spTree>
    <p:extLst>
      <p:ext uri="{BB962C8B-B14F-4D97-AF65-F5344CB8AC3E}">
        <p14:creationId xmlns:p14="http://schemas.microsoft.com/office/powerpoint/2010/main" val="2982717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5A"/>
                </a:solidFill>
              </a:rPr>
              <a:t>Photocathode and Emittance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9E41B1A-0C5B-7CA9-311F-9CF21A9348E1}"/>
                  </a:ext>
                </a:extLst>
              </p14:cNvPr>
              <p14:cNvContentPartPr/>
              <p14:nvPr/>
            </p14:nvContentPartPr>
            <p14:xfrm>
              <a:off x="2232007" y="3526470"/>
              <a:ext cx="45719" cy="4571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9E41B1A-0C5B-7CA9-311F-9CF21A9348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9032" y="2383495"/>
                <a:ext cx="2285950" cy="2285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B4FF7E4-5536-A23A-DEA7-1BBE62951487}"/>
                  </a:ext>
                </a:extLst>
              </p14:cNvPr>
              <p14:cNvContentPartPr/>
              <p14:nvPr/>
            </p14:nvContentPartPr>
            <p14:xfrm>
              <a:off x="1093075" y="3450428"/>
              <a:ext cx="1250657" cy="220565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B4FF7E4-5536-A23A-DEA7-1BBE629514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056" y="3387821"/>
                <a:ext cx="1376335" cy="346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B222776-9A48-8D6D-066B-725D8D012DD4}"/>
                  </a:ext>
                </a:extLst>
              </p14:cNvPr>
              <p14:cNvContentPartPr/>
              <p14:nvPr/>
            </p14:nvContentPartPr>
            <p14:xfrm>
              <a:off x="3503759" y="3463471"/>
              <a:ext cx="466329" cy="110997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B222776-9A48-8D6D-066B-725D8D012D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0742" y="3400609"/>
                <a:ext cx="592004" cy="236363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900E3AE-B1F3-4A85-9D4E-B5BFD08A9E10}"/>
              </a:ext>
            </a:extLst>
          </p:cNvPr>
          <p:cNvGrpSpPr/>
          <p:nvPr/>
        </p:nvGrpSpPr>
        <p:grpSpPr>
          <a:xfrm>
            <a:off x="5196612" y="3602227"/>
            <a:ext cx="591840" cy="160200"/>
            <a:chOff x="5023808" y="1196888"/>
            <a:chExt cx="591840" cy="16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17C0B30-CE2C-E2FB-19A7-C284D2BFA253}"/>
                    </a:ext>
                  </a:extLst>
                </p14:cNvPr>
                <p14:cNvContentPartPr/>
                <p14:nvPr/>
              </p14:nvContentPartPr>
              <p14:xfrm>
                <a:off x="5023808" y="1324328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17C0B30-CE2C-E2FB-19A7-C284D2BFA25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60808" y="126132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44E49D1-41DF-ECEB-5BFA-97C2329B9516}"/>
                    </a:ext>
                  </a:extLst>
                </p14:cNvPr>
                <p14:cNvContentPartPr/>
                <p14:nvPr/>
              </p14:nvContentPartPr>
              <p14:xfrm>
                <a:off x="5023808" y="1218848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44E49D1-41DF-ECEB-5BFA-97C2329B951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60808" y="115620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C186B50-BB20-47D9-784D-09ECCA5407C3}"/>
                    </a:ext>
                  </a:extLst>
                </p14:cNvPr>
                <p14:cNvContentPartPr/>
                <p14:nvPr/>
              </p14:nvContentPartPr>
              <p14:xfrm>
                <a:off x="5139368" y="1196888"/>
                <a:ext cx="476280" cy="160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C186B50-BB20-47D9-784D-09ECCA5407C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76728" y="1134248"/>
                  <a:ext cx="601920" cy="285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0775E93-4C00-930E-7BBF-92BF9A74F116}"/>
              </a:ext>
            </a:extLst>
          </p:cNvPr>
          <p:cNvSpPr txBox="1"/>
          <p:nvPr/>
        </p:nvSpPr>
        <p:spPr>
          <a:xfrm>
            <a:off x="5857683" y="818116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RHEED </a:t>
            </a:r>
            <a:r>
              <a:rPr lang="en-US" sz="2400" b="1" dirty="0">
                <a:solidFill>
                  <a:schemeClr val="tx2"/>
                </a:solidFill>
                <a:latin typeface="Calibri"/>
                <a:cs typeface="Calibri"/>
              </a:rPr>
              <a:t>Cs</a:t>
            </a:r>
            <a:r>
              <a:rPr lang="en-US" sz="2400" b="1" baseline="-25000" dirty="0">
                <a:solidFill>
                  <a:schemeClr val="tx2"/>
                </a:solidFill>
                <a:latin typeface="Calibri"/>
                <a:cs typeface="Calibri"/>
              </a:rPr>
              <a:t>3</a:t>
            </a:r>
            <a:r>
              <a:rPr lang="en-US" sz="2400" b="1" dirty="0">
                <a:solidFill>
                  <a:schemeClr val="tx2"/>
                </a:solidFill>
                <a:latin typeface="Calibri"/>
                <a:cs typeface="Calibri"/>
              </a:rPr>
              <a:t>Sb (</a:t>
            </a:r>
            <a:r>
              <a:rPr lang="en-US" sz="2400" b="1" dirty="0" err="1">
                <a:solidFill>
                  <a:schemeClr val="tx2"/>
                </a:solidFill>
                <a:latin typeface="Calibri"/>
                <a:cs typeface="Calibri"/>
              </a:rPr>
              <a:t>SiC</a:t>
            </a:r>
            <a:r>
              <a:rPr lang="en-US" sz="2400" b="1" dirty="0">
                <a:solidFill>
                  <a:schemeClr val="tx2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D3B087-E874-4954-646F-8575231E0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190" y="1435993"/>
            <a:ext cx="1815649" cy="181564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02BD75C-5BD4-B296-AF7A-84750C34AD17}"/>
              </a:ext>
            </a:extLst>
          </p:cNvPr>
          <p:cNvSpPr txBox="1"/>
          <p:nvPr/>
        </p:nvSpPr>
        <p:spPr>
          <a:xfrm>
            <a:off x="955352" y="839628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libri"/>
                <a:cs typeface="Calibri"/>
              </a:rPr>
              <a:t>Ag (111)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03D38E1-5EA3-0FF9-55B0-228F00E1DF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9443" y="4042912"/>
            <a:ext cx="4392942" cy="193289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8E564ED-EDDF-B7DB-F286-955863F63360}"/>
              </a:ext>
            </a:extLst>
          </p:cNvPr>
          <p:cNvSpPr txBox="1"/>
          <p:nvPr/>
        </p:nvSpPr>
        <p:spPr>
          <a:xfrm>
            <a:off x="1853503" y="3435477"/>
            <a:ext cx="14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libri"/>
                <a:cs typeface="Calibri"/>
              </a:rPr>
              <a:t>Cu (100)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92AD06-18E4-01DB-B3C6-CE1DA17A318D}"/>
              </a:ext>
            </a:extLst>
          </p:cNvPr>
          <p:cNvSpPr txBox="1"/>
          <p:nvPr/>
        </p:nvSpPr>
        <p:spPr>
          <a:xfrm>
            <a:off x="1261768" y="3699754"/>
            <a:ext cx="91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Total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CCE540-CFA0-F062-A211-874FC3DA9C86}"/>
              </a:ext>
            </a:extLst>
          </p:cNvPr>
          <p:cNvSpPr txBox="1"/>
          <p:nvPr/>
        </p:nvSpPr>
        <p:spPr>
          <a:xfrm>
            <a:off x="2662362" y="3701091"/>
            <a:ext cx="16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Transverse</a:t>
            </a:r>
          </a:p>
        </p:txBody>
      </p:sp>
      <p:pic>
        <p:nvPicPr>
          <p:cNvPr id="65" name="Picture 64" descr="Diagram&#10;&#10;Description automatically generated">
            <a:extLst>
              <a:ext uri="{FF2B5EF4-FFF2-40B4-BE49-F238E27FC236}">
                <a16:creationId xmlns:a16="http://schemas.microsoft.com/office/drawing/2014/main" id="{A0F4BC42-AFE2-73D2-B882-FEED8F0A01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44" y="1255125"/>
            <a:ext cx="2585822" cy="2800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B455DC-CC5B-517E-8A58-5F83DBEFF83B}"/>
                  </a:ext>
                </a:extLst>
              </p:cNvPr>
              <p:cNvSpPr txBox="1"/>
              <p:nvPr/>
            </p:nvSpPr>
            <p:spPr>
              <a:xfrm>
                <a:off x="2688297" y="839627"/>
                <a:ext cx="17716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  <a:latin typeface="Calibri"/>
                    <a:cs typeface="Calibri"/>
                  </a:rPr>
                  <a:t>MTE 25 </a:t>
                </a:r>
                <a:r>
                  <a:rPr lang="en-US" sz="2400" dirty="0" err="1">
                    <a:solidFill>
                      <a:schemeClr val="tx2"/>
                    </a:solidFill>
                    <a:latin typeface="Calibri"/>
                    <a:cs typeface="Calibri"/>
                  </a:rPr>
                  <a:t>meV</a:t>
                </a:r>
                <a:endParaRPr lang="en-US" sz="2400" dirty="0">
                  <a:solidFill>
                    <a:schemeClr val="tx2"/>
                  </a:solidFill>
                  <a:latin typeface="Calibri"/>
                  <a:cs typeface="Calibri"/>
                </a:endParaRP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Calibri"/>
                    <a:cs typeface="Calibri"/>
                  </a:rPr>
                  <a:t>QE: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−4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2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FB455DC-CC5B-517E-8A58-5F83DBEFF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297" y="839627"/>
                <a:ext cx="1771639" cy="830997"/>
              </a:xfrm>
              <a:prstGeom prst="rect">
                <a:avLst/>
              </a:prstGeom>
              <a:blipFill>
                <a:blip r:embed="rId17"/>
                <a:stretch>
                  <a:fillRect l="-5498" t="-5882" r="-412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998FE1B-4DDB-54C0-6BF2-6360BA935F02}"/>
              </a:ext>
            </a:extLst>
          </p:cNvPr>
          <p:cNvSpPr txBox="1"/>
          <p:nvPr/>
        </p:nvSpPr>
        <p:spPr>
          <a:xfrm>
            <a:off x="5361265" y="5082078"/>
            <a:ext cx="344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S. Karkare, et al, Phys. Rev. Lett., 118, 164802 (2017)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S. Karkare, et al, Phys. Rev. Lett., 125, 054801 (2020)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 A.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Galdi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et al, Phys. Rev. Lett. 128, 114801 (2022)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6BB547B-9A56-7F24-FCBC-FF8A452506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12" y="1622535"/>
            <a:ext cx="2327028" cy="1652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336C39-2255-9A15-F4E2-ADED45B57C37}"/>
                  </a:ext>
                </a:extLst>
              </p:cNvPr>
              <p:cNvSpPr txBox="1"/>
              <p:nvPr/>
            </p:nvSpPr>
            <p:spPr>
              <a:xfrm>
                <a:off x="5009940" y="4077063"/>
                <a:ext cx="40642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Calibri"/>
                    <a:cs typeface="Calibri"/>
                  </a:rPr>
                  <a:t>MTE expected 25 </a:t>
                </a:r>
                <a:r>
                  <a:rPr lang="en-US" sz="2400" dirty="0" err="1">
                    <a:solidFill>
                      <a:schemeClr val="tx2"/>
                    </a:solidFill>
                    <a:latin typeface="Calibri"/>
                    <a:cs typeface="Calibri"/>
                  </a:rPr>
                  <a:t>meV</a:t>
                </a:r>
                <a:r>
                  <a:rPr lang="en-US" sz="2400" dirty="0">
                    <a:solidFill>
                      <a:schemeClr val="tx2"/>
                    </a:solidFill>
                    <a:latin typeface="Calibri"/>
                    <a:cs typeface="Calibri"/>
                  </a:rPr>
                  <a:t> at 300 K</a:t>
                </a:r>
              </a:p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Calibri"/>
                    <a:cs typeface="Calibri"/>
                  </a:rPr>
                  <a:t>QE: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2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336C39-2255-9A15-F4E2-ADED45B57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940" y="4077063"/>
                <a:ext cx="4064254" cy="830997"/>
              </a:xfrm>
              <a:prstGeom prst="rect">
                <a:avLst/>
              </a:prstGeom>
              <a:blipFill>
                <a:blip r:embed="rId19"/>
                <a:stretch>
                  <a:fillRect l="-1949" t="-5882" r="-1649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6D73ED-EC6B-2FAB-008B-13CB8136EA22}"/>
                  </a:ext>
                </a:extLst>
              </p:cNvPr>
              <p:cNvSpPr txBox="1"/>
              <p:nvPr/>
            </p:nvSpPr>
            <p:spPr>
              <a:xfrm>
                <a:off x="1173819" y="5821764"/>
                <a:ext cx="31981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  <a:latin typeface="Calibri"/>
                    <a:cs typeface="Calibri"/>
                  </a:rPr>
                  <a:t>MTE 5 </a:t>
                </a:r>
                <a:r>
                  <a:rPr lang="en-US" sz="2400" dirty="0" err="1">
                    <a:solidFill>
                      <a:schemeClr val="tx2"/>
                    </a:solidFill>
                    <a:latin typeface="Calibri"/>
                    <a:cs typeface="Calibri"/>
                  </a:rPr>
                  <a:t>meV</a:t>
                </a:r>
                <a:r>
                  <a:rPr lang="en-US" sz="2400" dirty="0">
                    <a:solidFill>
                      <a:schemeClr val="tx2"/>
                    </a:solidFill>
                    <a:latin typeface="Calibri"/>
                    <a:cs typeface="Calibri"/>
                  </a:rPr>
                  <a:t> | QE: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10</m:t>
                        </m:r>
                      </m:e>
                      <m:sup>
                        <m:r>
                          <a:rPr lang="en-US" sz="24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−</m:t>
                        </m:r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8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2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6D73ED-EC6B-2FAB-008B-13CB8136E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819" y="5821764"/>
                <a:ext cx="3198168" cy="461665"/>
              </a:xfrm>
              <a:prstGeom prst="rect">
                <a:avLst/>
              </a:prstGeom>
              <a:blipFill>
                <a:blip r:embed="rId20"/>
                <a:stretch>
                  <a:fillRect l="-305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533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95A"/>
                </a:solidFill>
              </a:rPr>
              <a:t>RF and DC Electron Guns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B04ED-8E01-353D-1FB3-46634FA1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67" y="1586180"/>
            <a:ext cx="2004060" cy="237410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BE86F-3DF7-DDA5-2FB9-8556CEBE7F3C}"/>
              </a:ext>
            </a:extLst>
          </p:cNvPr>
          <p:cNvSpPr txBox="1"/>
          <p:nvPr/>
        </p:nvSpPr>
        <p:spPr>
          <a:xfrm>
            <a:off x="2433322" y="1087276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RF Guns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DA9879-3D83-2E01-859D-09EBEA801844}"/>
              </a:ext>
            </a:extLst>
          </p:cNvPr>
          <p:cNvSpPr txBox="1"/>
          <p:nvPr/>
        </p:nvSpPr>
        <p:spPr>
          <a:xfrm>
            <a:off x="6665976" y="1140766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DC Guns</a:t>
            </a:r>
          </a:p>
        </p:txBody>
      </p:sp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ED56E5E-FB08-A295-3600-590090189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t="12464" r="16257" b="41284"/>
          <a:stretch/>
        </p:blipFill>
        <p:spPr>
          <a:xfrm>
            <a:off x="6453544" y="1621840"/>
            <a:ext cx="1669113" cy="224744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C097D1-473F-73C1-4B98-5FB9F53550FD}"/>
              </a:ext>
            </a:extLst>
          </p:cNvPr>
          <p:cNvSpPr txBox="1"/>
          <p:nvPr/>
        </p:nvSpPr>
        <p:spPr>
          <a:xfrm>
            <a:off x="677023" y="4022685"/>
            <a:ext cx="2587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Emission from backplate (copper)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E896C3-C5FF-010A-6BA7-2319240D6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560" y="1605243"/>
            <a:ext cx="2428257" cy="188129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086545-FF80-AF38-BA00-993A142AE507}"/>
              </a:ext>
            </a:extLst>
          </p:cNvPr>
          <p:cNvSpPr txBox="1"/>
          <p:nvPr/>
        </p:nvSpPr>
        <p:spPr>
          <a:xfrm>
            <a:off x="3430970" y="3710868"/>
            <a:ext cx="191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INFN Cathode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1CA0EF-D18D-4720-804E-549CAD863C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0" r="19435" b="10344"/>
          <a:stretch/>
        </p:blipFill>
        <p:spPr>
          <a:xfrm>
            <a:off x="3765273" y="4172533"/>
            <a:ext cx="1250830" cy="167409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2A7EF5-B104-0A18-7C26-393DEF06A1C8}"/>
              </a:ext>
            </a:extLst>
          </p:cNvPr>
          <p:cNvSpPr txBox="1"/>
          <p:nvPr/>
        </p:nvSpPr>
        <p:spPr>
          <a:xfrm>
            <a:off x="2490840" y="5938870"/>
            <a:ext cx="3799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D.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Alesini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et al, Phys. Rev. Lett. STAB, 18, 092001, (2015) </a:t>
            </a:r>
          </a:p>
        </p:txBody>
      </p:sp>
    </p:spTree>
    <p:extLst>
      <p:ext uri="{BB962C8B-B14F-4D97-AF65-F5344CB8AC3E}">
        <p14:creationId xmlns:p14="http://schemas.microsoft.com/office/powerpoint/2010/main" val="266633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76" y="228600"/>
            <a:ext cx="9326880" cy="11430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​Building the ASU Cryogun beamline as a photocathodes testing platform</a:t>
            </a:r>
            <a:endParaRPr lang="en-US" b="1" dirty="0">
              <a:solidFill>
                <a:srgbClr val="00395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-1524000" y="6459540"/>
            <a:ext cx="2133600" cy="365125"/>
          </a:xfrm>
          <a:prstGeom prst="rect">
            <a:avLst/>
          </a:prstGeom>
        </p:spPr>
        <p:txBody>
          <a:bodyPr/>
          <a:lstStyle/>
          <a:p>
            <a:fld id="{8E8EECC0-62E2-794C-BFF4-3606EC20E16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3D317-C1C6-9948-4D90-524438C9F938}"/>
              </a:ext>
            </a:extLst>
          </p:cNvPr>
          <p:cNvSpPr txBox="1"/>
          <p:nvPr/>
        </p:nvSpPr>
        <p:spPr>
          <a:xfrm>
            <a:off x="2621498" y="5812923"/>
            <a:ext cx="390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P.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Musumeci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, et al,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Nucl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Calibri"/>
                <a:cs typeface="Calibri"/>
              </a:rPr>
              <a:t>Instrum</a:t>
            </a:r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. Meth. A, 907, 209 (2018)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Calibri"/>
                <a:cs typeface="Calibri"/>
              </a:rPr>
              <a:t>W. H. Li, et al, Structural Dynamics 9.2 024302 (2022)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3ACA8-EA19-E756-C4DA-F13050B81B30}"/>
              </a:ext>
            </a:extLst>
          </p:cNvPr>
          <p:cNvSpPr txBox="1"/>
          <p:nvPr/>
        </p:nvSpPr>
        <p:spPr>
          <a:xfrm>
            <a:off x="609600" y="1859340"/>
            <a:ext cx="64530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Contents: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>
                <a:latin typeface="Calibri"/>
                <a:cs typeface="Calibri"/>
              </a:rPr>
              <a:t>Purpose of this beamline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highlight>
                  <a:srgbClr val="FFFF00"/>
                </a:highlight>
                <a:latin typeface="Calibri"/>
                <a:cs typeface="Calibri"/>
              </a:rPr>
              <a:t>Gun design and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Gun cryogenic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Gun voltage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Design of the beamline for cathode diagnostics</a:t>
            </a:r>
          </a:p>
        </p:txBody>
      </p:sp>
    </p:spTree>
    <p:extLst>
      <p:ext uri="{BB962C8B-B14F-4D97-AF65-F5344CB8AC3E}">
        <p14:creationId xmlns:p14="http://schemas.microsoft.com/office/powerpoint/2010/main" val="2119915258"/>
      </p:ext>
    </p:extLst>
  </p:cSld>
  <p:clrMapOvr>
    <a:masterClrMapping/>
  </p:clrMapOvr>
</p:sld>
</file>

<file path=ppt/theme/theme1.xml><?xml version="1.0" encoding="utf-8"?>
<a:theme xmlns:a="http://schemas.openxmlformats.org/drawingml/2006/main" name="ALS Templat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LS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2"/>
            </a:solidFill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40374</TotalTime>
  <Words>1093</Words>
  <Application>Microsoft Office PowerPoint</Application>
  <PresentationFormat>On-screen Show (4:3)</PresentationFormat>
  <Paragraphs>206</Paragraphs>
  <Slides>29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Avenir Book</vt:lpstr>
      <vt:lpstr>Calibri</vt:lpstr>
      <vt:lpstr>Cambria Math</vt:lpstr>
      <vt:lpstr>Lato</vt:lpstr>
      <vt:lpstr>Palatino</vt:lpstr>
      <vt:lpstr>TeXGyreTermes-Regular</vt:lpstr>
      <vt:lpstr>Times New Roman</vt:lpstr>
      <vt:lpstr>ALS Template</vt:lpstr>
      <vt:lpstr>PowerPoint Presentation</vt:lpstr>
      <vt:lpstr>​Building the ASU Cryogun beamline as a photocathodes testing platform</vt:lpstr>
      <vt:lpstr>Purpose – Brightness and Emittance</vt:lpstr>
      <vt:lpstr>Photocathode and Emittance</vt:lpstr>
      <vt:lpstr>Photocathode and Emittance</vt:lpstr>
      <vt:lpstr>Photocathode and Emittance</vt:lpstr>
      <vt:lpstr>Photocathode and Emittance</vt:lpstr>
      <vt:lpstr>RF and DC Electron Guns</vt:lpstr>
      <vt:lpstr>​Building the ASU Cryogun beamline as a photocathodes testing platform</vt:lpstr>
      <vt:lpstr>ASU Cryocooled DC Electron Gun</vt:lpstr>
      <vt:lpstr>ASU Cryocooled DC Electron Gun</vt:lpstr>
      <vt:lpstr>ASU Cryogun - Cathode</vt:lpstr>
      <vt:lpstr>ASU Cryogun - Cathode</vt:lpstr>
      <vt:lpstr>ASU Cryogun - Cathode</vt:lpstr>
      <vt:lpstr>Surface Preparation and Assembly</vt:lpstr>
      <vt:lpstr>​Building the ASU Cryogun beamline as a photocathodes testing platform</vt:lpstr>
      <vt:lpstr>Cryocooling of the Gun</vt:lpstr>
      <vt:lpstr>Cryocooling of the Gun</vt:lpstr>
      <vt:lpstr>Cryocooling Calibration of the Gun</vt:lpstr>
      <vt:lpstr>​Building the ASU Cryogun beamline as a photocathodes testing platform</vt:lpstr>
      <vt:lpstr>HV Conditioning Status</vt:lpstr>
      <vt:lpstr>HV Conditioning Status</vt:lpstr>
      <vt:lpstr>Electron Gun - first beam in progress!</vt:lpstr>
      <vt:lpstr>​Building the ASU Cryogun beamline as a photocathodes testing platform</vt:lpstr>
      <vt:lpstr>Design of the beamline</vt:lpstr>
      <vt:lpstr>Recap – Brightness and emittance</vt:lpstr>
      <vt:lpstr>Emittance measurements</vt:lpstr>
      <vt:lpstr>Emittance measurements</vt:lpstr>
      <vt:lpstr>Beamline in progress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Ggevorkyan</dc:creator>
  <cp:lastModifiedBy>Gevork Gevorkyan (Student)</cp:lastModifiedBy>
  <cp:revision>368</cp:revision>
  <dcterms:created xsi:type="dcterms:W3CDTF">2017-06-01T15:25:41Z</dcterms:created>
  <dcterms:modified xsi:type="dcterms:W3CDTF">2022-10-13T18:21:31Z</dcterms:modified>
</cp:coreProperties>
</file>