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447" autoAdjust="0"/>
  </p:normalViewPr>
  <p:slideViewPr>
    <p:cSldViewPr snapToGrid="0">
      <p:cViewPr varScale="1">
        <p:scale>
          <a:sx n="63" d="100"/>
          <a:sy n="63" d="100"/>
        </p:scale>
        <p:origin x="47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171147-8C13-4DFD-800F-466338D74F39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342718-3D60-4001-A6BC-42B405693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49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Improve the surrogate model to choose better points for the acquisition function, gets optimized, and then tests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342718-3D60-4001-A6BC-42B405693E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097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~7000 free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342718-3D60-4001-A6BC-42B405693E6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1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342718-3D60-4001-A6BC-42B405693E6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99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31A87-B932-4EF9-89B9-2AABCD2764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48F191-4B24-419F-8923-F8842D305F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02D644-82B4-4C71-A750-A2868967F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68A4-C592-40C4-A245-CEC85E9271EF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EE0A89-A8D4-49EA-B1C6-0CF651BB2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90ED0A-7A15-4228-A48B-213FA4667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92A6F-81AC-4059-8207-8E0F8D6B3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012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F7713-8595-4E01-907C-064E57DC0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03D161-93E1-4A0C-8AEA-992D52D08D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D09D5D-CFB3-4693-8E5C-BCEAEAD0A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68A4-C592-40C4-A245-CEC85E9271EF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11B05-6567-4BBC-A730-9296A9090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96D36-899A-4D6E-B3B6-33701A0B8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92A6F-81AC-4059-8207-8E0F8D6B3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075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87ECC9-3C26-4347-AE0A-C3449BABE4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FA48C8-0A42-4C4A-9AE3-A3892CFCF6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783C34-15E3-44FE-BBE8-2E6791EEE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68A4-C592-40C4-A245-CEC85E9271EF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0FF47-7BF9-48B0-8B5B-1E28C6C49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F48324-4797-480C-A57E-F86D2BE83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92A6F-81AC-4059-8207-8E0F8D6B3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13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C79ED-494D-4FC5-ABF3-372EA6EE8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57214-7E35-491E-BB8F-F41D3498E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563D15-7C13-4CC3-8256-8F698955B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68A4-C592-40C4-A245-CEC85E9271EF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D180BC-9DBE-452C-AE42-98E91F3C3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D7189-A691-4255-B36D-09E453740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92A6F-81AC-4059-8207-8E0F8D6B3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270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F2B9F-AD27-4E01-A7A5-3234270F0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A99A73-A933-4C84-9B05-4B3669E59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BA0448-FE5B-4DD3-AF8B-483DA1D8F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68A4-C592-40C4-A245-CEC85E9271EF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EDC2C7-0FCD-40D6-B6C5-0C7282C30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40027B-5245-46FD-935C-479B580DB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92A6F-81AC-4059-8207-8E0F8D6B3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045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523EA-F689-42DC-A156-8E533A6C8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77FBD-0CBB-499D-B402-2CCCADD2A1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000A35-CB37-45FC-B72B-7910FF0BBF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B955CE-94A2-42E3-95A2-9F234839F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68A4-C592-40C4-A245-CEC85E9271EF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E4CFC8-43E9-4C3A-8BCE-DCF5EB5A2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A3596D-E6FA-4072-BBD1-6CA2BDFE2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92A6F-81AC-4059-8207-8E0F8D6B3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557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F42BC-25DF-49FB-AF05-F48EAFF87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84BCB6-6A9D-4E8C-B794-65A260D6FA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3A3972-053C-4C29-B2E1-370D8CEDCA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29978D-98F7-4956-8B04-0E84FE873E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4B954A-5BB3-49E1-ACFD-5062C3E9D7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F9C492-581E-4EEA-838A-F567CE595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68A4-C592-40C4-A245-CEC85E9271EF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252E77-638F-4B98-9DEB-49D7B1318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493421-0A7A-4C5D-B1D9-D9EFE7F40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92A6F-81AC-4059-8207-8E0F8D6B3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546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63DA1-B322-42D2-A3E5-8BDD9316E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C109DA-2A07-4C7A-A01F-1A2D46C89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68A4-C592-40C4-A245-CEC85E9271EF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869DDD-6784-492A-A7B5-E399AA770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981B69-1506-4FC5-B883-AA8856218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92A6F-81AC-4059-8207-8E0F8D6B3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744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3B0882-337B-42F3-B690-39C54E2AA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68A4-C592-40C4-A245-CEC85E9271EF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28CE7C-45BB-4CB6-A6A1-D76035164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45B99D-9A25-4685-88A7-1F1D51AA7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92A6F-81AC-4059-8207-8E0F8D6B3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447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C837C-87F2-4550-AC5A-0EFE20CBE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BAE60-8AD5-4071-8884-55B185774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631A5C-42DA-4DE6-8267-729A6BF4BD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4516F1-645C-4CDF-9743-749FD5B31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68A4-C592-40C4-A245-CEC85E9271EF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51CA97-9A41-4F27-BDA8-66145067D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5E301E-257F-4482-A2A7-D6536574F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92A6F-81AC-4059-8207-8E0F8D6B3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30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E5AEB-AA05-43F1-B9A4-788DAD5EB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3C810D-A01B-47BD-9C27-6684393FB2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CF6AE6-5FA8-411E-95EA-1BC27FE3F1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C0E845-EC7A-4FF8-9091-1E017F214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68A4-C592-40C4-A245-CEC85E9271EF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F0B47E-44E4-45C5-9C7E-7C3D08D05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91AF8F-E9EB-46CC-B5DC-8A1FCE24A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92A6F-81AC-4059-8207-8E0F8D6B3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80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9735B6-CA37-4FA1-A3EF-DEB7B37A6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4A1DE-EE6F-48BE-9757-46D61CB708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425906-5582-4D44-9279-86FD006F1C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E68A4-C592-40C4-A245-CEC85E9271EF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18CB4B-A902-4F3A-8238-BF1B929A58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2778BE-CB63-4F2A-8099-B7D9727B66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92A6F-81AC-4059-8207-8E0F8D6B3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16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2D560-1A0C-4DF2-91C7-CAB522155C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latin typeface="Book Antiqua" panose="02040602050305030304" pitchFamily="18" charset="0"/>
              </a:rPr>
              <a:t>Differentiable Preisach Modeling for Characterization and Optimization of Particle Accelerator Systems with Hysteresis</a:t>
            </a: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596465-5BDA-4DBC-8CF6-1291CFE5A3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726122"/>
          </a:xfrm>
        </p:spPr>
        <p:txBody>
          <a:bodyPr>
            <a:normAutofit/>
          </a:bodyPr>
          <a:lstStyle/>
          <a:p>
            <a:pPr algn="ctr"/>
            <a:r>
              <a:rPr lang="en-US" sz="1800" b="1" dirty="0">
                <a:latin typeface="Book Antiqua" panose="02040602050305030304" pitchFamily="18" charset="0"/>
              </a:rPr>
              <a:t>Kabir Dubey, University of Chicago</a:t>
            </a:r>
          </a:p>
          <a:p>
            <a:pPr algn="ctr"/>
            <a:r>
              <a:rPr lang="en-US" sz="1800" b="1" dirty="0">
                <a:latin typeface="Book Antiqua" panose="02040602050305030304" pitchFamily="18" charset="0"/>
              </a:rPr>
              <a:t>R. Roussel, A. Edelen, D. Ratner; J.P. Gonzalez-Aguilera, Y.K. Kim; N. Kuklev</a:t>
            </a:r>
          </a:p>
          <a:p>
            <a:endParaRPr 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8D8375-6820-4CC9-82F1-E378052D33E7}"/>
              </a:ext>
            </a:extLst>
          </p:cNvPr>
          <p:cNvSpPr txBox="1"/>
          <p:nvPr/>
        </p:nvSpPr>
        <p:spPr>
          <a:xfrm>
            <a:off x="8890000" y="5257800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Book Antiqua" panose="02040602050305030304" pitchFamily="18" charset="0"/>
              </a:rPr>
              <a:t>Accepted by PRL</a:t>
            </a:r>
          </a:p>
          <a:p>
            <a:r>
              <a:rPr lang="en-US" sz="1800" dirty="0">
                <a:latin typeface="Book Antiqua" panose="02040602050305030304" pitchFamily="18" charset="0"/>
              </a:rPr>
              <a:t>arXiv: 2202.07747</a:t>
            </a:r>
          </a:p>
        </p:txBody>
      </p:sp>
    </p:spTree>
    <p:extLst>
      <p:ext uri="{BB962C8B-B14F-4D97-AF65-F5344CB8AC3E}">
        <p14:creationId xmlns:p14="http://schemas.microsoft.com/office/powerpoint/2010/main" val="506704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394BD-C8FA-47E3-ABAB-DC07D4FE8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Book Antiqua" panose="02040602050305030304" pitchFamily="18" charset="0"/>
              </a:rPr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5A1149-0D04-4DDA-9113-6ECD4615A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Book Antiqua" panose="02040602050305030304" pitchFamily="18" charset="0"/>
              </a:rPr>
              <a:t>Hysteresis has little effect when balancing exploration and exploitation. But when we prioritize exploitation, the joint-hysteresis-GP model significantly improves optimization performance in comparison to normal GP models.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>
                <a:latin typeface="Book Antiqua" panose="02040602050305030304" pitchFamily="18" charset="0"/>
              </a:rPr>
              <a:t>This indicates that coarse searches for global optima may neglect hysteresis, even when hysteresis effects are significant.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>
                <a:latin typeface="Book Antiqua" panose="02040602050305030304" pitchFamily="18" charset="0"/>
              </a:rPr>
              <a:t>However, hysteresis effects must be considered when attempting to exploit extrema during optimization.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07199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D9F67-F162-4E1B-9EEC-74515958F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Book Antiqua" panose="02040602050305030304" pitchFamily="18" charset="0"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1CCF3-551A-4A5E-9AE9-D854A4A91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Book Antiqua" panose="02040602050305030304" pitchFamily="18" charset="0"/>
              </a:rPr>
              <a:t>We can create flexible, high-fidelity models of magnetic elements exhibiting hysteresis.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Book Antiqua" panose="02040602050305030304" pitchFamily="18" charset="0"/>
              </a:rPr>
              <a:t>We cycle the magnet current while measuring the fields inside the magnet or indirectly measuring the effect of magnetic fields on beam properties. Then, the hysteresis model is combined with a GP model of the beam response to conduct Bayesian optimization to exploit predicted extrema.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Book Antiqua" panose="02040602050305030304" pitchFamily="18" charset="0"/>
              </a:rPr>
              <a:t>Our solution is a problem-independent staged approach, where model and computational complexity is traded for optimization precision.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04496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998A8-6DC5-4782-B518-419C0C8A5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latin typeface="Book Antiqua" panose="02040602050305030304" pitchFamily="18" charset="0"/>
              </a:rPr>
              <a:t>Introduction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E0F1A-46F1-4055-BFE4-A8415050A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US" sz="2000" dirty="0">
                <a:latin typeface="Book Antiqua" panose="02040602050305030304" pitchFamily="18" charset="0"/>
              </a:rPr>
              <a:t>Particle accelerators are designed with systems of magnets that bend and focus particles as desired. The arrangement of these magnets is a control problem addressed with optimization.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>
              <a:latin typeface="Book Antiqua" panose="0204060205030503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Book Antiqua" panose="02040602050305030304" pitchFamily="18" charset="0"/>
              </a:rPr>
              <a:t>Goal: using machine learning techniques to automate routine tasks, improve performance, and enable new capabilities of particle accelerators.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Book Antiqua" panose="02040602050305030304" pitchFamily="18" charset="0"/>
              </a:rPr>
              <a:t>Challenges: noisy beam diagnostics, incorporating prior knowledge, and scaling.</a:t>
            </a:r>
          </a:p>
          <a:p>
            <a:endParaRPr lang="en-US" sz="2000" dirty="0">
              <a:latin typeface="Book Antiqua" panose="02040602050305030304" pitchFamily="18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556B93EB-195A-4AFD-A4FE-0424CF7773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8146" y="4521200"/>
            <a:ext cx="5373321" cy="209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9891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iagram&#10;&#10;Description automatically generated">
            <a:extLst>
              <a:ext uri="{FF2B5EF4-FFF2-40B4-BE49-F238E27FC236}">
                <a16:creationId xmlns:a16="http://schemas.microsoft.com/office/drawing/2014/main" id="{D91E2E55-5E2E-465F-97F5-AA6E1D2910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967" y="325120"/>
            <a:ext cx="5728066" cy="5635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217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AF73D2-442D-49C1-BD7D-4BB5216A638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91160" y="697864"/>
            <a:ext cx="5704840" cy="5516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Book Antiqua" panose="02040602050305030304" pitchFamily="18" charset="0"/>
              </a:rPr>
              <a:t>For every increase or decrease in applied current, there is a resulting error due to hysteresis.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latin typeface="Book Antiqua" panose="0204060205030503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Book Antiqua" panose="02040602050305030304" pitchFamily="18" charset="0"/>
              </a:rPr>
              <a:t>Current optimization schemes ignore hysteresis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latin typeface="Book Antiqua" panose="0204060205030503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Book Antiqua" panose="02040602050305030304" pitchFamily="18" charset="0"/>
              </a:rPr>
              <a:t>We only have control over applied current to magnetic elements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latin typeface="Book Antiqua" panose="0204060205030503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Book Antiqua" panose="02040602050305030304" pitchFamily="18" charset="0"/>
              </a:rPr>
              <a:t>Research goal: to develop a fast-modeling strategy to improve online control without measuring the hysteresis curve directly.</a:t>
            </a:r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42E9C917-E52F-4850-B2A7-A14B1DCE35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697864"/>
            <a:ext cx="5547038" cy="4662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347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74FCB-5278-4E93-8372-08D3174B4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480" y="-12939"/>
            <a:ext cx="10515600" cy="1325563"/>
          </a:xfrm>
        </p:spPr>
        <p:txBody>
          <a:bodyPr/>
          <a:lstStyle/>
          <a:p>
            <a:r>
              <a:rPr lang="en-US" sz="4400" b="1" dirty="0">
                <a:latin typeface="Book Antiqua" panose="02040602050305030304" pitchFamily="18" charset="0"/>
              </a:rPr>
              <a:t>The Preisach Model of Hysteresis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D2D1E16-8216-48D7-9326-FB8A1B937E6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90637"/>
                <a:ext cx="10515600" cy="4351338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latin typeface="Book Antiqua" panose="02040602050305030304" pitchFamily="18" charset="0"/>
                  </a:rPr>
                  <a:t>Magnetic domains are modeled with a discrete set of </a:t>
                </a:r>
                <a:r>
                  <a:rPr lang="en-US" sz="2000" i="1" dirty="0">
                    <a:latin typeface="Book Antiqua" panose="02040602050305030304" pitchFamily="18" charset="0"/>
                  </a:rPr>
                  <a:t>hysterons</a:t>
                </a:r>
                <a:r>
                  <a:rPr lang="en-US" sz="2000" dirty="0">
                    <a:latin typeface="Book Antiqua" panose="02040602050305030304" pitchFamily="18" charset="0"/>
                  </a:rPr>
                  <a:t>, which when added together model the output of a hysteretic system. 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sz="2000" dirty="0">
                  <a:latin typeface="Book Antiqua" panose="02040602050305030304" pitchFamily="18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Book Antiqua" panose="02040602050305030304" pitchFamily="18" charset="0"/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latin typeface="Book Antiqua" panose="02040602050305030304" pitchFamily="18" charset="0"/>
                  </a:rPr>
                  <a:t>The hysteron state is determined by a hysteron operator,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</m:acc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𝛼𝛽</m:t>
                        </m:r>
                      </m:sub>
                    </m:sSub>
                  </m:oMath>
                </a14:m>
                <a:r>
                  <a:rPr lang="en-US" sz="2000" dirty="0">
                    <a:latin typeface="Book Antiqua" panose="02040602050305030304" pitchFamily="18" charset="0"/>
                  </a:rPr>
                  <a:t>, which maps the thresholds (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sz="2000" dirty="0">
                    <a:latin typeface="Book Antiqua" panose="02040602050305030304" pitchFamily="18" charset="0"/>
                  </a:rPr>
                  <a:t>) to an output of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2000" dirty="0">
                    <a:latin typeface="Book Antiqua" panose="02040602050305030304" pitchFamily="18" charset="0"/>
                  </a:rPr>
                  <a:t>.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latin typeface="Book Antiqua" panose="02040602050305030304" pitchFamily="18" charset="0"/>
                  </a:rPr>
                  <a:t>The number of hysterons with values (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sz="2000" dirty="0">
                    <a:latin typeface="Book Antiqua" panose="02040602050305030304" pitchFamily="18" charset="0"/>
                  </a:rPr>
                  <a:t>) is given by the hysteron density function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sz="2000" dirty="0">
                    <a:latin typeface="Book Antiqua" panose="02040602050305030304" pitchFamily="18" charset="0"/>
                  </a:rPr>
                  <a:t>), plotted on the Preisach (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sz="2000" dirty="0">
                    <a:latin typeface="Book Antiqua" panose="02040602050305030304" pitchFamily="18" charset="0"/>
                  </a:rPr>
                  <a:t>)-plane.</a:t>
                </a:r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D2D1E16-8216-48D7-9326-FB8A1B937E6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90637"/>
                <a:ext cx="10515600" cy="4351338"/>
              </a:xfrm>
              <a:blipFill>
                <a:blip r:embed="rId2"/>
                <a:stretch>
                  <a:fillRect l="-522" t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Text, letter&#10;&#10;Description automatically generated">
            <a:extLst>
              <a:ext uri="{FF2B5EF4-FFF2-40B4-BE49-F238E27FC236}">
                <a16:creationId xmlns:a16="http://schemas.microsoft.com/office/drawing/2014/main" id="{A8B73548-CD1A-45CA-B223-A0032825F6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225" y="2006112"/>
            <a:ext cx="4319495" cy="829853"/>
          </a:xfrm>
          <a:prstGeom prst="rect">
            <a:avLst/>
          </a:prstGeom>
        </p:spPr>
      </p:pic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C57E4CD6-590C-4D73-AB9D-758EC7CF94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9274" y="4355580"/>
            <a:ext cx="6982571" cy="2216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948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44CFF-91DC-4654-9027-2CDA06EB8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595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Book Antiqua" panose="02040602050305030304" pitchFamily="18" charset="0"/>
              </a:rPr>
              <a:t>Non-Parametric Differentiable Preisach Modeling</a:t>
            </a:r>
            <a:br>
              <a:rPr lang="en-US" sz="3200" b="1" dirty="0">
                <a:latin typeface="Book Antiqua" panose="02040602050305030304" pitchFamily="18" charset="0"/>
              </a:rPr>
            </a:b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F36F2F3-2C5C-4982-AE1A-EE5F4D8A640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36600" y="924242"/>
                <a:ext cx="10002520" cy="2357120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latin typeface="Book Antiqua" panose="02040602050305030304" pitchFamily="18" charset="0"/>
                  </a:rPr>
                  <a:t>Parametric model comes with an identification problem,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Book Antiqua" panose="02040602050305030304" pitchFamily="18" charset="0"/>
                  </a:rPr>
                  <a:t> 				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𝜇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</m:d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f</m:t>
                    </m:r>
                    <m:d>
                      <m:d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𝛽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d>
                  </m:oMath>
                </a14:m>
                <a:r>
                  <a:rPr lang="en-US" sz="2000" b="0" dirty="0">
                    <a:latin typeface="Book Antiqua" panose="02040602050305030304" pitchFamily="18" charset="0"/>
                  </a:rPr>
                  <a:t>.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latin typeface="Book Antiqua" panose="02040602050305030304" pitchFamily="18" charset="0"/>
                  </a:rPr>
                  <a:t>Non-parametric model discretizes the Preisach plane, 					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𝜇</m:t>
                    </m:r>
                    <m:d>
                      <m:d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000" dirty="0">
                  <a:latin typeface="Book Antiqua" panose="02040602050305030304" pitchFamily="18" charset="0"/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latin typeface="Book Antiqua" panose="02040602050305030304" pitchFamily="18" charset="0"/>
                  </a:rPr>
                  <a:t>This v</a:t>
                </a:r>
                <a:r>
                  <a:rPr lang="en-US" sz="2000" b="0" dirty="0">
                    <a:latin typeface="Book Antiqua" panose="02040602050305030304" pitchFamily="18" charset="0"/>
                  </a:rPr>
                  <a:t>astly increases the number of free parameters due to the curse of dimensionality.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F36F2F3-2C5C-4982-AE1A-EE5F4D8A640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36600" y="924242"/>
                <a:ext cx="10002520" cy="2357120"/>
              </a:xfrm>
              <a:blipFill>
                <a:blip r:embed="rId3"/>
                <a:stretch>
                  <a:fillRect l="-548" t="-25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Chart, scatter chart&#10;&#10;Description automatically generated">
            <a:extLst>
              <a:ext uri="{FF2B5EF4-FFF2-40B4-BE49-F238E27FC236}">
                <a16:creationId xmlns:a16="http://schemas.microsoft.com/office/drawing/2014/main" id="{34526DBD-58A1-4F77-B6C2-BA56F44F7C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018158"/>
            <a:ext cx="10165961" cy="313209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6EB66D1-16C6-49A3-89AB-2A7F80A7F1F7}"/>
              </a:ext>
            </a:extLst>
          </p:cNvPr>
          <p:cNvSpPr txBox="1"/>
          <p:nvPr/>
        </p:nvSpPr>
        <p:spPr>
          <a:xfrm>
            <a:off x="1026160" y="5656759"/>
            <a:ext cx="11318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https://aiaspirant.com/curse-of-dimensionality/#:~:text=It%20was%20R.,order%20to%20achieve%20high%20accuracy.</a:t>
            </a:r>
          </a:p>
        </p:txBody>
      </p:sp>
    </p:spTree>
    <p:extLst>
      <p:ext uri="{BB962C8B-B14F-4D97-AF65-F5344CB8AC3E}">
        <p14:creationId xmlns:p14="http://schemas.microsoft.com/office/powerpoint/2010/main" val="675216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hart, histogram&#10;&#10;Description automatically generated">
            <a:extLst>
              <a:ext uri="{FF2B5EF4-FFF2-40B4-BE49-F238E27FC236}">
                <a16:creationId xmlns:a16="http://schemas.microsoft.com/office/drawing/2014/main" id="{B360E2AD-ACD8-4A49-9B73-3189D33DBF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333" b="-292"/>
          <a:stretch>
            <a:fillRect/>
          </a:stretch>
        </p:blipFill>
        <p:spPr>
          <a:xfrm>
            <a:off x="7021389" y="210799"/>
            <a:ext cx="3989511" cy="2907101"/>
          </a:xfrm>
          <a:prstGeom prst="rect">
            <a:avLst/>
          </a:prstGeom>
        </p:spPr>
      </p:pic>
      <p:pic>
        <p:nvPicPr>
          <p:cNvPr id="6" name="Picture 7" descr="Diagram&#10;&#10;Description automatically generated">
            <a:extLst>
              <a:ext uri="{FF2B5EF4-FFF2-40B4-BE49-F238E27FC236}">
                <a16:creationId xmlns:a16="http://schemas.microsoft.com/office/drawing/2014/main" id="{B2DDD8E5-5F21-4FFE-A5D3-E5C03FE29E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1850" y="3117901"/>
            <a:ext cx="5610150" cy="374009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E34D23A-C0CD-4E56-8C98-6BD85E47E2E9}"/>
                  </a:ext>
                </a:extLst>
              </p:cNvPr>
              <p:cNvSpPr txBox="1"/>
              <p:nvPr/>
            </p:nvSpPr>
            <p:spPr>
              <a:xfrm>
                <a:off x="1118656" y="528649"/>
                <a:ext cx="2958043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𝝁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={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,…,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E34D23A-C0CD-4E56-8C98-6BD85E47E2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8656" y="528649"/>
                <a:ext cx="2958043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D97CAEA-30AE-4599-A161-9A560BC0B595}"/>
                  </a:ext>
                </a:extLst>
              </p:cNvPr>
              <p:cNvSpPr txBox="1"/>
              <p:nvPr/>
            </p:nvSpPr>
            <p:spPr>
              <a:xfrm>
                <a:off x="490796" y="1402879"/>
                <a:ext cx="4180375" cy="12115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𝑀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0: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𝝁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0: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D97CAEA-30AE-4599-A161-9A560BC0B5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796" y="1402879"/>
                <a:ext cx="4180375" cy="12115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94144BF-AC4D-43FB-B9D8-CE53FB1E4A39}"/>
                  </a:ext>
                </a:extLst>
              </p:cNvPr>
              <p:cNvSpPr txBox="1"/>
              <p:nvPr/>
            </p:nvSpPr>
            <p:spPr>
              <a:xfrm>
                <a:off x="4383377" y="297079"/>
                <a:ext cx="1574470" cy="7387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400" b="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94144BF-AC4D-43FB-B9D8-CE53FB1E4A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3377" y="297079"/>
                <a:ext cx="1574470" cy="73872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4C1D5B4-1626-4215-8D61-EFCFEAC4F40C}"/>
                  </a:ext>
                </a:extLst>
              </p:cNvPr>
              <p:cNvSpPr txBox="1"/>
              <p:nvPr/>
            </p:nvSpPr>
            <p:spPr>
              <a:xfrm>
                <a:off x="423722" y="3243905"/>
                <a:ext cx="496905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𝑙𝑜𝑠𝑠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𝝁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)=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latin typeface="Cambria Math" panose="02040503050406030204" pitchFamily="18" charset="0"/>
                        </a:rPr>
                        <m:t>MSE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200" b="1" i="1">
                          <a:latin typeface="Cambria Math" panose="02040503050406030204" pitchFamily="18" charset="0"/>
                        </a:rPr>
                        <m:t>𝒀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3200" b="1" i="1">
                          <a:latin typeface="Cambria Math" panose="02040503050406030204" pitchFamily="18" charset="0"/>
                        </a:rPr>
                        <m:t>𝑴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200" b="1" i="1">
                          <a:latin typeface="Cambria Math" panose="02040503050406030204" pitchFamily="18" charset="0"/>
                        </a:rPr>
                        <m:t>𝑯</m:t>
                      </m:r>
                      <m:r>
                        <a:rPr lang="en-US" sz="3200" b="1" i="1"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US" sz="3200" b="1" i="1">
                          <a:latin typeface="Cambria Math" panose="02040503050406030204" pitchFamily="18" charset="0"/>
                        </a:rPr>
                        <m:t>𝝁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4C1D5B4-1626-4215-8D61-EFCFEAC4F4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722" y="3243905"/>
                <a:ext cx="4969053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BDF0CC2-B075-4D10-A2DF-5503E35F4E85}"/>
                  </a:ext>
                </a:extLst>
              </p:cNvPr>
              <p:cNvSpPr txBox="1"/>
              <p:nvPr/>
            </p:nvSpPr>
            <p:spPr>
              <a:xfrm>
                <a:off x="756700" y="3937803"/>
                <a:ext cx="3447000" cy="46583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𝝁</m:t>
                          </m:r>
                        </m:e>
                        <m:sup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argmin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𝝁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𝑙𝑜𝑠𝑠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𝝁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BDF0CC2-B075-4D10-A2DF-5503E35F4E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700" y="3937803"/>
                <a:ext cx="3447000" cy="46583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10">
            <a:extLst>
              <a:ext uri="{FF2B5EF4-FFF2-40B4-BE49-F238E27FC236}">
                <a16:creationId xmlns:a16="http://schemas.microsoft.com/office/drawing/2014/main" id="{784F77F5-590D-46AD-8D47-BAF07B20989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90796" y="5662589"/>
            <a:ext cx="2142764" cy="528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161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DE72C-4193-4450-8937-718BC8DAB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Book Antiqua" panose="02040602050305030304" pitchFamily="18" charset="0"/>
              </a:rPr>
              <a:t>Gaussian Process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007F0-F334-4465-83CF-F84BA642C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Book Antiqua" panose="02040602050305030304" pitchFamily="18" charset="0"/>
              </a:rPr>
              <a:t>Directly measuring hysteresis output may be impractical or impossible.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Book Antiqua" panose="02040602050305030304" pitchFamily="18" charset="0"/>
              </a:rPr>
              <a:t>We use a Gaussian Process (GP) model to represent beam propagation as a function of magnetic fields. We then infer hysteresis behavior from beam measurements with respect to the applied current on each magnet.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Book Antiqua" panose="02040602050305030304" pitchFamily="18" charset="0"/>
              </a:rPr>
              <a:t>Fitting is done with a maximum log likelihood approach, which balances accuracy with complexity.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774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 picture containing shape&#10;&#10;Description automatically generated">
            <a:extLst>
              <a:ext uri="{FF2B5EF4-FFF2-40B4-BE49-F238E27FC236}">
                <a16:creationId xmlns:a16="http://schemas.microsoft.com/office/drawing/2014/main" id="{16CCFF76-D775-479C-8213-3A98F096D4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812" y="1416690"/>
            <a:ext cx="5271488" cy="316620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8FA97FA-2C79-4B62-A53E-2BEDFAE75A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0" y="1744165"/>
            <a:ext cx="5793893" cy="168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112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620</Words>
  <Application>Microsoft Office PowerPoint</Application>
  <PresentationFormat>Widescreen</PresentationFormat>
  <Paragraphs>51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Book Antiqua</vt:lpstr>
      <vt:lpstr>Calibri</vt:lpstr>
      <vt:lpstr>Calibri Light</vt:lpstr>
      <vt:lpstr>Cambria Math</vt:lpstr>
      <vt:lpstr>Office Theme</vt:lpstr>
      <vt:lpstr>Differentiable Preisach Modeling for Characterization and Optimization of Particle Accelerator Systems with Hysteresis</vt:lpstr>
      <vt:lpstr>Introduction</vt:lpstr>
      <vt:lpstr>PowerPoint Presentation</vt:lpstr>
      <vt:lpstr>PowerPoint Presentation</vt:lpstr>
      <vt:lpstr>The Preisach Model of Hysteresis</vt:lpstr>
      <vt:lpstr>Non-Parametric Differentiable Preisach Modeling </vt:lpstr>
      <vt:lpstr>PowerPoint Presentation</vt:lpstr>
      <vt:lpstr>Gaussian Process Model</vt:lpstr>
      <vt:lpstr>PowerPoint Presentation</vt:lpstr>
      <vt:lpstr>Discussion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Differentiable Preisach Modeling for Characterization and Optimization of Particle Accelerator Systems with Hysteresis</dc:title>
  <dc:creator>Kabir Dubey</dc:creator>
  <cp:lastModifiedBy>Kabir Dubey</cp:lastModifiedBy>
  <cp:revision>4</cp:revision>
  <dcterms:created xsi:type="dcterms:W3CDTF">2022-04-27T19:49:03Z</dcterms:created>
  <dcterms:modified xsi:type="dcterms:W3CDTF">2022-09-01T19:34:13Z</dcterms:modified>
</cp:coreProperties>
</file>