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9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74" r:id="rId9"/>
    <p:sldId id="275" r:id="rId10"/>
    <p:sldId id="276" r:id="rId11"/>
    <p:sldId id="262" r:id="rId12"/>
    <p:sldId id="286" r:id="rId13"/>
    <p:sldId id="289" r:id="rId14"/>
    <p:sldId id="290" r:id="rId15"/>
    <p:sldId id="277" r:id="rId16"/>
    <p:sldId id="278" r:id="rId17"/>
    <p:sldId id="288" r:id="rId18"/>
    <p:sldId id="285" r:id="rId19"/>
    <p:sldId id="282" r:id="rId20"/>
    <p:sldId id="281" r:id="rId21"/>
    <p:sldId id="283" r:id="rId22"/>
    <p:sldId id="284" r:id="rId23"/>
    <p:sldId id="292" r:id="rId24"/>
    <p:sldId id="291" r:id="rId25"/>
    <p:sldId id="272" r:id="rId26"/>
    <p:sldId id="293" r:id="rId27"/>
    <p:sldId id="27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6235" autoAdjust="0"/>
  </p:normalViewPr>
  <p:slideViewPr>
    <p:cSldViewPr snapToGrid="0">
      <p:cViewPr>
        <p:scale>
          <a:sx n="71" d="100"/>
          <a:sy n="71" d="100"/>
        </p:scale>
        <p:origin x="424" y="-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798-D638-4A14-B2B3-0B60591EA11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CFB60-8E45-4ED5-829C-05A514A8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7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 energy dissipated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4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12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5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97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40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shift at nucleus, fairly uniform spherically, drops to zero far from nucleus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2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a factor that contributes to the shift </a:t>
            </a:r>
          </a:p>
          <a:p>
            <a:r>
              <a:rPr lang="en-US" dirty="0"/>
              <a:t>0.1-2.2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2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explain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19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Oxygen is bonded to Nb even in interstitial but not in well define phase in crystal structure, dispersed randomly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there is clear distinction, just not as clear cut as simplification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8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</a:t>
            </a:r>
            <a:r>
              <a:rPr lang="en-US" dirty="0" err="1"/>
              <a:t>Zeming’s</a:t>
            </a:r>
            <a:r>
              <a:rPr lang="en-US" dirty="0"/>
              <a:t> plots, talk about depth, green is Nb, black is a niobium oxide</a:t>
            </a:r>
          </a:p>
          <a:p>
            <a:r>
              <a:rPr lang="en-US" dirty="0"/>
              <a:t>Add nm to image on right</a:t>
            </a:r>
          </a:p>
          <a:p>
            <a:r>
              <a:rPr lang="en-US" dirty="0"/>
              <a:t>Talk about why there are two peaks for each line</a:t>
            </a:r>
          </a:p>
          <a:p>
            <a:r>
              <a:rPr lang="en-US" dirty="0"/>
              <a:t>Total angular momentum (l + 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93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nb oxides form, the 5s, 4d are involved in the bonding but they never will be trading from sc and core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200" dirty="0"/>
                  <a:t> takes into account the environmental and chemical conditions, reframes</a:t>
                </a:r>
                <a:r>
                  <a:rPr lang="en-US" sz="1200" baseline="0" dirty="0"/>
                  <a:t> problem of many electrons interacting into individual electrons interacting in effective potential, same as the self consistent potential </a:t>
                </a:r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𝑈_𝑒𝑓𝑓</a:t>
                </a:r>
                <a:r>
                  <a:rPr lang="en-US" sz="1200" dirty="0"/>
                  <a:t> takes into account the environmental and chemical conditions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93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emphasize that core electrons screen nucleus</a:t>
            </a:r>
          </a:p>
          <a:p>
            <a:r>
              <a:rPr lang="en-US" dirty="0"/>
              <a:t>Don’t care about </a:t>
            </a:r>
            <a:r>
              <a:rPr lang="en-US" dirty="0" err="1"/>
              <a:t>whats</a:t>
            </a:r>
            <a:r>
              <a:rPr lang="en-US" dirty="0"/>
              <a:t> happening close to the nucleus since the e we are solving for is further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7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</a:t>
            </a:r>
            <a:r>
              <a:rPr lang="en-US" dirty="0" err="1"/>
              <a:t>semicore</a:t>
            </a:r>
            <a:r>
              <a:rPr lang="en-US" dirty="0"/>
              <a:t> vs valence, talk about how narrow the bands are meaning they’re pretty consistent while valence is interacting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shift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CFB60-8E45-4ED5-829C-05A514A845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95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0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5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41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07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4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4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1ED2DF-9D27-4CC2-B35D-C201FC31823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93AE4F-8BD1-4340-AC06-37D44676DD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28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A12B-D690-A651-0D1B-82BA94075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Theoretical Studies of Electronic Energy-level Shifts in SRF Cavity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F2F6E-34F9-49E2-81ED-A9CCBCFE4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0" y="4455621"/>
            <a:ext cx="8847513" cy="1143000"/>
          </a:xfrm>
        </p:spPr>
        <p:txBody>
          <a:bodyPr>
            <a:normAutofit fontScale="92500"/>
          </a:bodyPr>
          <a:lstStyle/>
          <a:p>
            <a:r>
              <a:rPr lang="en-US" dirty="0"/>
              <a:t>Michelle Kwok</a:t>
            </a:r>
          </a:p>
          <a:p>
            <a:r>
              <a:rPr lang="en-US" dirty="0"/>
              <a:t>With Mentors Michelle Kelley and Nathan </a:t>
            </a:r>
            <a:r>
              <a:rPr lang="en-US" dirty="0" err="1"/>
              <a:t>Sitaraman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1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976A7E8-71F3-4AA8-9674-CEFAA4C4B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75" y="1846263"/>
            <a:ext cx="8773650" cy="42497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8BE28-F482-4640-AB5F-C1C7C3FF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Structure Plot for Insulator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77A5B-A180-4CD3-AEC0-2109E80B12FD}"/>
              </a:ext>
            </a:extLst>
          </p:cNvPr>
          <p:cNvSpPr/>
          <p:nvPr/>
        </p:nvSpPr>
        <p:spPr>
          <a:xfrm>
            <a:off x="6126478" y="2349062"/>
            <a:ext cx="1969883" cy="3746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B9D98-9562-4B5C-8195-B48B7AA3488F}"/>
              </a:ext>
            </a:extLst>
          </p:cNvPr>
          <p:cNvSpPr/>
          <p:nvPr/>
        </p:nvSpPr>
        <p:spPr>
          <a:xfrm>
            <a:off x="2350490" y="2622265"/>
            <a:ext cx="3775674" cy="80673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2CFEAA-C976-4B2E-AAF0-D977056DE161}"/>
              </a:ext>
            </a:extLst>
          </p:cNvPr>
          <p:cNvCxnSpPr>
            <a:cxnSpLocks/>
          </p:cNvCxnSpPr>
          <p:nvPr/>
        </p:nvCxnSpPr>
        <p:spPr>
          <a:xfrm>
            <a:off x="4287520" y="3552659"/>
            <a:ext cx="1969884" cy="700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624E6-71F2-4F3C-946B-23C8ADBD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51" y="2448561"/>
            <a:ext cx="5003849" cy="361141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Left Bracket 12">
            <a:extLst>
              <a:ext uri="{FF2B5EF4-FFF2-40B4-BE49-F238E27FC236}">
                <a16:creationId xmlns:a16="http://schemas.microsoft.com/office/drawing/2014/main" id="{B174B895-D36C-4E67-86AC-4E6FB23510AA}"/>
              </a:ext>
            </a:extLst>
          </p:cNvPr>
          <p:cNvSpPr/>
          <p:nvPr/>
        </p:nvSpPr>
        <p:spPr>
          <a:xfrm>
            <a:off x="6257404" y="2245361"/>
            <a:ext cx="449432" cy="3959542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9D2F73-033C-44A0-A618-9859D49FE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96517" y="1845734"/>
            <a:ext cx="8112603" cy="4436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39D685-403F-0E06-7591-B0526421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of State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68CD-DB7D-F6B9-9017-8437517B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845734"/>
            <a:ext cx="3316613" cy="43074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Density of States (DOS)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Proportion of states occupied by system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[number of states/(energy*volume)]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Can calculate energy level shifts from DOS plots</a:t>
            </a:r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176F8E6B-1A82-554D-2783-2081DE1248C8}"/>
              </a:ext>
            </a:extLst>
          </p:cNvPr>
          <p:cNvSpPr/>
          <p:nvPr/>
        </p:nvSpPr>
        <p:spPr>
          <a:xfrm rot="5400000">
            <a:off x="10123244" y="4309350"/>
            <a:ext cx="449432" cy="1290319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5906DEFB-4DBF-87D1-4F32-A3A8E19143E9}"/>
              </a:ext>
            </a:extLst>
          </p:cNvPr>
          <p:cNvSpPr/>
          <p:nvPr/>
        </p:nvSpPr>
        <p:spPr>
          <a:xfrm rot="5400000">
            <a:off x="7682980" y="4244618"/>
            <a:ext cx="449432" cy="579711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DF3FAB-8C58-9A3D-EE98-C3B1AF5C6E1D}"/>
              </a:ext>
            </a:extLst>
          </p:cNvPr>
          <p:cNvCxnSpPr>
            <a:cxnSpLocks/>
          </p:cNvCxnSpPr>
          <p:nvPr/>
        </p:nvCxnSpPr>
        <p:spPr>
          <a:xfrm flipH="1" flipV="1">
            <a:off x="6238240" y="3083472"/>
            <a:ext cx="1474084" cy="4737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CD9FDD-44D3-CEBE-A32B-CFB569306378}"/>
              </a:ext>
            </a:extLst>
          </p:cNvPr>
          <p:cNvCxnSpPr>
            <a:cxnSpLocks/>
          </p:cNvCxnSpPr>
          <p:nvPr/>
        </p:nvCxnSpPr>
        <p:spPr>
          <a:xfrm>
            <a:off x="7712322" y="3557178"/>
            <a:ext cx="195374" cy="720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74B3C5-9210-B2AA-B937-1D369A18CFDE}"/>
              </a:ext>
            </a:extLst>
          </p:cNvPr>
          <p:cNvCxnSpPr>
            <a:cxnSpLocks/>
          </p:cNvCxnSpPr>
          <p:nvPr/>
        </p:nvCxnSpPr>
        <p:spPr>
          <a:xfrm>
            <a:off x="10343773" y="4052038"/>
            <a:ext cx="0" cy="6777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2E453B-574A-256B-64D2-6B5F69033A81}"/>
              </a:ext>
            </a:extLst>
          </p:cNvPr>
          <p:cNvSpPr/>
          <p:nvPr/>
        </p:nvSpPr>
        <p:spPr>
          <a:xfrm>
            <a:off x="7712322" y="3076105"/>
            <a:ext cx="1864311" cy="449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Semi-core levels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255B37-7F5F-EE8E-E122-B21E7B8AFD0D}"/>
              </a:ext>
            </a:extLst>
          </p:cNvPr>
          <p:cNvSpPr/>
          <p:nvPr/>
        </p:nvSpPr>
        <p:spPr>
          <a:xfrm>
            <a:off x="9411617" y="3655274"/>
            <a:ext cx="1864311" cy="334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Valence levels</a:t>
            </a:r>
          </a:p>
        </p:txBody>
      </p:sp>
    </p:spTree>
    <p:extLst>
      <p:ext uri="{BB962C8B-B14F-4D97-AF65-F5344CB8AC3E}">
        <p14:creationId xmlns:p14="http://schemas.microsoft.com/office/powerpoint/2010/main" val="401498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8F5FBCF3-5BCD-4A9E-9826-5E278F95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30" y="1876586"/>
            <a:ext cx="9344780" cy="4211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1F242-D675-4585-83D4-D3263471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 and NbO2 Density of State Plots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516DAB-68A7-4D94-B475-4EDCBF3FA598}"/>
              </a:ext>
            </a:extLst>
          </p:cNvPr>
          <p:cNvCxnSpPr>
            <a:cxnSpLocks/>
          </p:cNvCxnSpPr>
          <p:nvPr/>
        </p:nvCxnSpPr>
        <p:spPr>
          <a:xfrm flipH="1" flipV="1">
            <a:off x="3001129" y="2902840"/>
            <a:ext cx="856190" cy="254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458BE5-1BD0-4574-A95B-EE0BE8559E06}"/>
              </a:ext>
            </a:extLst>
          </p:cNvPr>
          <p:cNvCxnSpPr>
            <a:cxnSpLocks/>
          </p:cNvCxnSpPr>
          <p:nvPr/>
        </p:nvCxnSpPr>
        <p:spPr>
          <a:xfrm flipH="1">
            <a:off x="3223121" y="3157361"/>
            <a:ext cx="634198" cy="11094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E3E8658-D702-4B3A-AB9A-1B4277DB4931}"/>
              </a:ext>
            </a:extLst>
          </p:cNvPr>
          <p:cNvSpPr/>
          <p:nvPr/>
        </p:nvSpPr>
        <p:spPr>
          <a:xfrm>
            <a:off x="3845367" y="2902840"/>
            <a:ext cx="555779" cy="4494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0CBF20-0EF1-42A2-851C-50DF18097F41}"/>
              </a:ext>
            </a:extLst>
          </p:cNvPr>
          <p:cNvCxnSpPr>
            <a:cxnSpLocks/>
          </p:cNvCxnSpPr>
          <p:nvPr/>
        </p:nvCxnSpPr>
        <p:spPr>
          <a:xfrm flipH="1">
            <a:off x="5435810" y="3982453"/>
            <a:ext cx="908659" cy="2843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E0EE6A-D8ED-420E-9F59-28F435EAFAE2}"/>
              </a:ext>
            </a:extLst>
          </p:cNvPr>
          <p:cNvCxnSpPr>
            <a:cxnSpLocks/>
          </p:cNvCxnSpPr>
          <p:nvPr/>
        </p:nvCxnSpPr>
        <p:spPr>
          <a:xfrm flipH="1">
            <a:off x="5732036" y="3982452"/>
            <a:ext cx="612432" cy="10372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AD4BD6-D5B4-4A13-BCB3-A8CF42A77840}"/>
              </a:ext>
            </a:extLst>
          </p:cNvPr>
          <p:cNvSpPr/>
          <p:nvPr/>
        </p:nvSpPr>
        <p:spPr>
          <a:xfrm>
            <a:off x="6317020" y="3576293"/>
            <a:ext cx="555779" cy="4494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11D454D-E57A-464E-858C-F961286519CC}"/>
              </a:ext>
            </a:extLst>
          </p:cNvPr>
          <p:cNvCxnSpPr>
            <a:cxnSpLocks/>
          </p:cNvCxnSpPr>
          <p:nvPr/>
        </p:nvCxnSpPr>
        <p:spPr>
          <a:xfrm>
            <a:off x="2878856" y="4908873"/>
            <a:ext cx="2445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340EC7-67CC-41B3-90DF-19D341C01B0B}"/>
              </a:ext>
            </a:extLst>
          </p:cNvPr>
          <p:cNvCxnSpPr>
            <a:cxnSpLocks/>
          </p:cNvCxnSpPr>
          <p:nvPr/>
        </p:nvCxnSpPr>
        <p:spPr>
          <a:xfrm flipH="1">
            <a:off x="2987149" y="3700639"/>
            <a:ext cx="1548668" cy="12082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0865EEF-CC93-4619-BAEF-98F597965C37}"/>
              </a:ext>
            </a:extLst>
          </p:cNvPr>
          <p:cNvSpPr/>
          <p:nvPr/>
        </p:nvSpPr>
        <p:spPr>
          <a:xfrm>
            <a:off x="4535817" y="3343750"/>
            <a:ext cx="1310773" cy="3712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i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2.572 eV</a:t>
            </a:r>
            <a:endParaRPr lang="en-US" sz="13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38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02CB-284B-44E5-898E-E7FE2F84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Calculated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3C981771-7332-4BA7-A77B-541DD348EC3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779738455"/>
                  </p:ext>
                </p:extLst>
              </p:nvPr>
            </p:nvGraphicFramePr>
            <p:xfrm>
              <a:off x="1193532" y="1846263"/>
              <a:ext cx="9962148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20716">
                      <a:extLst>
                        <a:ext uri="{9D8B030D-6E8A-4147-A177-3AD203B41FA5}">
                          <a16:colId xmlns:a16="http://schemas.microsoft.com/office/drawing/2014/main" val="3448259986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3306497243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1503075651"/>
                        </a:ext>
                      </a:extLst>
                    </a:gridCol>
                  </a:tblGrid>
                  <a:tr h="4570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Metallic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Defected Materials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Oxides and Carbides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73796364"/>
                      </a:ext>
                    </a:extLst>
                  </a:tr>
                  <a:tr h="2913595"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en-US" sz="2200" b="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Nb</m:t>
                              </m:r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en-US" sz="2200" b="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𝑆𝑛</m:t>
                              </m:r>
                            </m:oMath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2200" baseline="0" dirty="0"/>
                            <a:t> interstitial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r>
                            <a:rPr lang="en-US" sz="2200" dirty="0"/>
                            <a:t> substitutional</a:t>
                          </a:r>
                          <a:r>
                            <a:rPr lang="en-US" sz="2200" baseline="0" dirty="0"/>
                            <a:t>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𝑍𝑟𝐶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</m:t>
                              </m:r>
                            </m:oMath>
                          </a14:m>
                          <a:r>
                            <a:rPr lang="en-US" sz="2200" dirty="0"/>
                            <a:t> substitutional</a:t>
                          </a:r>
                          <a:r>
                            <a:rPr lang="en-US" sz="2200" baseline="0" dirty="0"/>
                            <a:t>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sz="2200" baseline="0" dirty="0"/>
                            <a:t> vacancy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𝑁𝑏𝑂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𝑁𝑏𝑂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𝑍𝑟𝐶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𝑁𝑏𝑂</m:t>
                              </m:r>
                            </m:oMath>
                          </a14:m>
                          <a:r>
                            <a:rPr lang="en-US" sz="2200" dirty="0"/>
                            <a:t> surface</a:t>
                          </a:r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:endParaRPr lang="en-US" sz="2200" dirty="0"/>
                        </a:p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6068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3C981771-7332-4BA7-A77B-541DD348EC3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779738455"/>
                  </p:ext>
                </p:extLst>
              </p:nvPr>
            </p:nvGraphicFramePr>
            <p:xfrm>
              <a:off x="1193532" y="1846263"/>
              <a:ext cx="9962148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20716">
                      <a:extLst>
                        <a:ext uri="{9D8B030D-6E8A-4147-A177-3AD203B41FA5}">
                          <a16:colId xmlns:a16="http://schemas.microsoft.com/office/drawing/2014/main" val="3448259986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3306497243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1503075651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Metallic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Defected Materials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Oxides and Carbides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73796364"/>
                      </a:ext>
                    </a:extLst>
                  </a:tr>
                  <a:tr h="3108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" t="-17025" r="-200550" b="-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83" t="-17025" r="-100550" b="-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183" t="-17025" r="-550" b="-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68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01C7DBA-FCA3-4865-A4C4-FCE12C23809F}"/>
              </a:ext>
            </a:extLst>
          </p:cNvPr>
          <p:cNvSpPr/>
          <p:nvPr/>
        </p:nvSpPr>
        <p:spPr>
          <a:xfrm>
            <a:off x="1309036" y="2423867"/>
            <a:ext cx="2993456" cy="2541071"/>
          </a:xfrm>
          <a:prstGeom prst="rect">
            <a:avLst/>
          </a:prstGeom>
          <a:solidFill>
            <a:srgbClr val="FF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97147-C950-4C49-9F63-E0C98CEA07FA}"/>
              </a:ext>
            </a:extLst>
          </p:cNvPr>
          <p:cNvSpPr/>
          <p:nvPr/>
        </p:nvSpPr>
        <p:spPr>
          <a:xfrm>
            <a:off x="4562374" y="2369715"/>
            <a:ext cx="2839452" cy="2640715"/>
          </a:xfrm>
          <a:prstGeom prst="rect">
            <a:avLst/>
          </a:prstGeom>
          <a:solidFill>
            <a:srgbClr val="FF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58670-A443-4DDD-8FAE-74A06C4A048F}"/>
              </a:ext>
            </a:extLst>
          </p:cNvPr>
          <p:cNvSpPr/>
          <p:nvPr/>
        </p:nvSpPr>
        <p:spPr>
          <a:xfrm>
            <a:off x="7911967" y="2369715"/>
            <a:ext cx="2858701" cy="2640715"/>
          </a:xfrm>
          <a:prstGeom prst="rect">
            <a:avLst/>
          </a:prstGeom>
          <a:solidFill>
            <a:srgbClr val="FF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2FC7F-6E05-428B-BD09-5A1CE1EE58AA}"/>
              </a:ext>
            </a:extLst>
          </p:cNvPr>
          <p:cNvSpPr txBox="1"/>
          <p:nvPr/>
        </p:nvSpPr>
        <p:spPr>
          <a:xfrm>
            <a:off x="480462" y="5898315"/>
            <a:ext cx="1121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All systems with defects were calculated using both (2x2x2) and (3x3x3) supercells</a:t>
            </a:r>
          </a:p>
        </p:txBody>
      </p:sp>
    </p:spTree>
    <p:extLst>
      <p:ext uri="{BB962C8B-B14F-4D97-AF65-F5344CB8AC3E}">
        <p14:creationId xmlns:p14="http://schemas.microsoft.com/office/powerpoint/2010/main" val="18555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02CB-284B-44E5-898E-E7FE2F84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Calculated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3C981771-7332-4BA7-A77B-541DD348EC3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835888980"/>
                  </p:ext>
                </p:extLst>
              </p:nvPr>
            </p:nvGraphicFramePr>
            <p:xfrm>
              <a:off x="1193532" y="1846263"/>
              <a:ext cx="9962148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20716">
                      <a:extLst>
                        <a:ext uri="{9D8B030D-6E8A-4147-A177-3AD203B41FA5}">
                          <a16:colId xmlns:a16="http://schemas.microsoft.com/office/drawing/2014/main" val="3448259986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3306497243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1503075651"/>
                        </a:ext>
                      </a:extLst>
                    </a:gridCol>
                  </a:tblGrid>
                  <a:tr h="4570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Metallic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Defected Materials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Oxides and Carbides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73796364"/>
                      </a:ext>
                    </a:extLst>
                  </a:tr>
                  <a:tr h="2913595"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en-US" sz="2200" b="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Nb</m:t>
                              </m:r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en-US" sz="2200" b="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:r>
                            <a:rPr lang="en-US" sz="22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𝑆𝑛</m:t>
                              </m:r>
                            </m:oMath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2200" baseline="0" dirty="0"/>
                            <a:t> interstitial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r>
                            <a:rPr lang="en-US" sz="2200" dirty="0"/>
                            <a:t> substitutional</a:t>
                          </a:r>
                          <a:r>
                            <a:rPr lang="en-US" sz="2200" baseline="0" dirty="0"/>
                            <a:t>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𝑍𝑟𝐶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</m:t>
                              </m:r>
                            </m:oMath>
                          </a14:m>
                          <a:r>
                            <a:rPr lang="en-US" sz="2200" dirty="0"/>
                            <a:t> substitutional</a:t>
                          </a:r>
                          <a:r>
                            <a:rPr lang="en-US" sz="2200" baseline="0" dirty="0"/>
                            <a:t> defect</a:t>
                          </a:r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𝑏𝐶</m:t>
                              </m:r>
                            </m:oMath>
                          </a14:m>
                          <a:r>
                            <a:rPr lang="en-US" sz="2200" dirty="0"/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sz="2200" baseline="0" dirty="0"/>
                            <a:t> vacancy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𝑁𝑏𝑂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𝑁𝑏𝑂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𝑍𝑟𝐶</m:t>
                              </m:r>
                            </m:oMath>
                          </a14:m>
                          <a:endParaRPr lang="en-US" sz="2200" dirty="0"/>
                        </a:p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v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𝑁𝑏𝑂</m:t>
                              </m:r>
                            </m:oMath>
                          </a14:m>
                          <a:r>
                            <a:rPr lang="en-US" sz="2200" dirty="0"/>
                            <a:t> surface</a:t>
                          </a:r>
                        </a:p>
                        <a:p>
                          <a:pPr marL="285750" indent="-285750">
                            <a:buFont typeface="Wingdings" panose="05000000000000000000" pitchFamily="2" charset="2"/>
                            <a:buChar char="v"/>
                          </a:pPr>
                          <a:endParaRPr lang="en-US" sz="2200" dirty="0"/>
                        </a:p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6068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3C981771-7332-4BA7-A77B-541DD348EC3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835888980"/>
                  </p:ext>
                </p:extLst>
              </p:nvPr>
            </p:nvGraphicFramePr>
            <p:xfrm>
              <a:off x="1193532" y="1846263"/>
              <a:ext cx="9962148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20716">
                      <a:extLst>
                        <a:ext uri="{9D8B030D-6E8A-4147-A177-3AD203B41FA5}">
                          <a16:colId xmlns:a16="http://schemas.microsoft.com/office/drawing/2014/main" val="3448259986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3306497243"/>
                        </a:ext>
                      </a:extLst>
                    </a:gridCol>
                    <a:gridCol w="3320716">
                      <a:extLst>
                        <a:ext uri="{9D8B030D-6E8A-4147-A177-3AD203B41FA5}">
                          <a16:colId xmlns:a16="http://schemas.microsoft.com/office/drawing/2014/main" val="1503075651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Metallic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Defected Materials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Oxides and Carbides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73796364"/>
                      </a:ext>
                    </a:extLst>
                  </a:tr>
                  <a:tr h="3108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" t="-17025" r="-200550" b="-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83" t="-17025" r="-100550" b="-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183" t="-17025" r="-550" b="-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68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D32FC7F-6E05-428B-BD09-5A1CE1EE58AA}"/>
              </a:ext>
            </a:extLst>
          </p:cNvPr>
          <p:cNvSpPr txBox="1"/>
          <p:nvPr/>
        </p:nvSpPr>
        <p:spPr>
          <a:xfrm>
            <a:off x="480462" y="5898315"/>
            <a:ext cx="1121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All systems with defects were calculated using both (2x2x2) and (3x3x3) supercells</a:t>
            </a:r>
          </a:p>
        </p:txBody>
      </p:sp>
    </p:spTree>
    <p:extLst>
      <p:ext uri="{BB962C8B-B14F-4D97-AF65-F5344CB8AC3E}">
        <p14:creationId xmlns:p14="http://schemas.microsoft.com/office/powerpoint/2010/main" val="2362697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A370-8BA0-4372-8B78-6E053EC6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Calculated Energy Levels for Systems with 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D0CAC-8766-4038-AAF2-A7EEA46D3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B62C3B7-B2E7-4756-919A-030C50D7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9012"/>
            <a:ext cx="1216152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E90325D-CBC5-4B11-842D-8D6DB19B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463"/>
            <a:ext cx="1217676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F0B7C5-14CC-463F-BB08-ADC60107959D}"/>
              </a:ext>
            </a:extLst>
          </p:cNvPr>
          <p:cNvSpPr/>
          <p:nvPr/>
        </p:nvSpPr>
        <p:spPr>
          <a:xfrm>
            <a:off x="672164" y="2473693"/>
            <a:ext cx="1376413" cy="312778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FF42F6-745D-46A3-81B8-7704C43B6135}"/>
              </a:ext>
            </a:extLst>
          </p:cNvPr>
          <p:cNvSpPr/>
          <p:nvPr/>
        </p:nvSpPr>
        <p:spPr>
          <a:xfrm>
            <a:off x="3550118" y="2473694"/>
            <a:ext cx="617622" cy="312778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F170BC-F3E9-4203-B343-F95E0D07AF95}"/>
              </a:ext>
            </a:extLst>
          </p:cNvPr>
          <p:cNvSpPr/>
          <p:nvPr/>
        </p:nvSpPr>
        <p:spPr>
          <a:xfrm>
            <a:off x="2173706" y="2473693"/>
            <a:ext cx="1262514" cy="312778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4BEDC8-889A-425F-9527-5B698077EDC4}"/>
              </a:ext>
            </a:extLst>
          </p:cNvPr>
          <p:cNvSpPr/>
          <p:nvPr/>
        </p:nvSpPr>
        <p:spPr>
          <a:xfrm>
            <a:off x="4306504" y="2473693"/>
            <a:ext cx="2662187" cy="31277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3F1294-D65C-46F7-9DDA-B02EA276BD4F}"/>
              </a:ext>
            </a:extLst>
          </p:cNvPr>
          <p:cNvSpPr/>
          <p:nvPr/>
        </p:nvSpPr>
        <p:spPr>
          <a:xfrm>
            <a:off x="7799671" y="2453569"/>
            <a:ext cx="1262514" cy="31277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5903-ABA8-47B6-B89E-7F2FCED04B5A}"/>
              </a:ext>
            </a:extLst>
          </p:cNvPr>
          <p:cNvSpPr/>
          <p:nvPr/>
        </p:nvSpPr>
        <p:spPr>
          <a:xfrm>
            <a:off x="7112268" y="2473693"/>
            <a:ext cx="559067" cy="3127788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3DEC2-A9A1-4321-989C-448BF0D8EB86}"/>
              </a:ext>
            </a:extLst>
          </p:cNvPr>
          <p:cNvSpPr/>
          <p:nvPr/>
        </p:nvSpPr>
        <p:spPr>
          <a:xfrm>
            <a:off x="9207767" y="1865106"/>
            <a:ext cx="2778893" cy="375650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79484B-8439-40B3-B106-EC862A3D1EC8}"/>
              </a:ext>
            </a:extLst>
          </p:cNvPr>
          <p:cNvSpPr/>
          <p:nvPr/>
        </p:nvSpPr>
        <p:spPr>
          <a:xfrm>
            <a:off x="4167740" y="1224855"/>
            <a:ext cx="3378468" cy="389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Metallic</a:t>
            </a:r>
            <a:endParaRPr lang="en-US" sz="2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040174-7864-4DEE-8AAA-9A591B29E581}"/>
              </a:ext>
            </a:extLst>
          </p:cNvPr>
          <p:cNvSpPr/>
          <p:nvPr/>
        </p:nvSpPr>
        <p:spPr>
          <a:xfrm>
            <a:off x="4167740" y="1224854"/>
            <a:ext cx="3378468" cy="389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Defected Materials</a:t>
            </a:r>
            <a:endParaRPr lang="en-US" sz="24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357960-2287-48B7-B3DF-40FFF0057345}"/>
              </a:ext>
            </a:extLst>
          </p:cNvPr>
          <p:cNvSpPr/>
          <p:nvPr/>
        </p:nvSpPr>
        <p:spPr>
          <a:xfrm>
            <a:off x="4167740" y="1224854"/>
            <a:ext cx="3378468" cy="389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Carbides and Oxides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99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5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48D7-4A43-4EC6-A0CE-C9539CE8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between Shifts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F061-0558-476F-AE5A-5F01F0819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23088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Shows that 4s shifts will probably correlate with 3d shift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4s orbital is more reliable since it is less affected by bonding at Fermi level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3C6BD17-D0F3-4278-8889-165C6508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946026"/>
            <a:ext cx="5934075" cy="41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2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C4CC07-0977-407B-B7CC-8D5BD406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05" y="1845734"/>
            <a:ext cx="7225990" cy="446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FA92A-6022-42E4-A446-EB8BB891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71806" cy="1450757"/>
          </a:xfrm>
        </p:spPr>
        <p:txBody>
          <a:bodyPr/>
          <a:lstStyle/>
          <a:p>
            <a:r>
              <a:rPr lang="en-US" dirty="0"/>
              <a:t>Experimental Data vs Theorical Data for 3d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F7C14E-F802-4F21-84A2-CD86B4CCEB76}"/>
              </a:ext>
            </a:extLst>
          </p:cNvPr>
          <p:cNvCxnSpPr>
            <a:cxnSpLocks/>
          </p:cNvCxnSpPr>
          <p:nvPr/>
        </p:nvCxnSpPr>
        <p:spPr>
          <a:xfrm flipV="1">
            <a:off x="3702205" y="2609385"/>
            <a:ext cx="3992136" cy="190685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63B24A-DB46-4DAC-8029-4D1AD9A4FF4D}"/>
              </a:ext>
            </a:extLst>
          </p:cNvPr>
          <p:cNvSpPr/>
          <p:nvPr/>
        </p:nvSpPr>
        <p:spPr>
          <a:xfrm>
            <a:off x="8913541" y="2358583"/>
            <a:ext cx="1898469" cy="714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One-to-one agreement line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56A889-A26A-46AC-B730-4B3EB1AB3C6B}"/>
              </a:ext>
            </a:extLst>
          </p:cNvPr>
          <p:cNvCxnSpPr>
            <a:stCxn id="12" idx="1"/>
          </p:cNvCxnSpPr>
          <p:nvPr/>
        </p:nvCxnSpPr>
        <p:spPr>
          <a:xfrm flipH="1">
            <a:off x="7712159" y="2715635"/>
            <a:ext cx="1201382" cy="435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DFF05CB-0F5C-4788-98D8-F5E9BB6FB606}"/>
              </a:ext>
            </a:extLst>
          </p:cNvPr>
          <p:cNvSpPr/>
          <p:nvPr/>
        </p:nvSpPr>
        <p:spPr>
          <a:xfrm>
            <a:off x="8464482" y="3785314"/>
            <a:ext cx="898118" cy="248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Nb2O5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72757FA-2FA4-4A68-81DF-61CDF3728672}"/>
              </a:ext>
            </a:extLst>
          </p:cNvPr>
          <p:cNvSpPr/>
          <p:nvPr/>
        </p:nvSpPr>
        <p:spPr>
          <a:xfrm>
            <a:off x="7422105" y="3035316"/>
            <a:ext cx="898118" cy="248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NbO2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80DFFE-2C04-4694-936C-C3D3A5CA6DD3}"/>
              </a:ext>
            </a:extLst>
          </p:cNvPr>
          <p:cNvSpPr/>
          <p:nvPr/>
        </p:nvSpPr>
        <p:spPr>
          <a:xfrm>
            <a:off x="5866992" y="3745780"/>
            <a:ext cx="898118" cy="248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NbO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A6FFBF-291C-4AA7-8A51-0BDBBD12630E}"/>
              </a:ext>
            </a:extLst>
          </p:cNvPr>
          <p:cNvSpPr/>
          <p:nvPr/>
        </p:nvSpPr>
        <p:spPr>
          <a:xfrm>
            <a:off x="3910234" y="3502575"/>
            <a:ext cx="898118" cy="248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NbC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80BB89-CF34-4F6C-9F82-0FEDB1DA43E5}"/>
              </a:ext>
            </a:extLst>
          </p:cNvPr>
          <p:cNvSpPr/>
          <p:nvPr/>
        </p:nvSpPr>
        <p:spPr>
          <a:xfrm>
            <a:off x="3586848" y="4908037"/>
            <a:ext cx="898118" cy="248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</a:t>
            </a:r>
          </a:p>
        </p:txBody>
      </p:sp>
    </p:spTree>
    <p:extLst>
      <p:ext uri="{BB962C8B-B14F-4D97-AF65-F5344CB8AC3E}">
        <p14:creationId xmlns:p14="http://schemas.microsoft.com/office/powerpoint/2010/main" val="3689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A0CE22E-5DF6-4FED-8005-DE377843C24C}"/>
              </a:ext>
            </a:extLst>
          </p:cNvPr>
          <p:cNvGrpSpPr/>
          <p:nvPr/>
        </p:nvGrpSpPr>
        <p:grpSpPr>
          <a:xfrm>
            <a:off x="1118679" y="2774041"/>
            <a:ext cx="5115639" cy="3358311"/>
            <a:chOff x="1118679" y="2774041"/>
            <a:chExt cx="5115639" cy="3358311"/>
          </a:xfrm>
        </p:grpSpPr>
        <p:pic>
          <p:nvPicPr>
            <p:cNvPr id="4098" name="Picture 2" descr="Materials in Electronics/Confined Particles/1D Finite Wells - Wikibooks,  open books for an open world">
              <a:extLst>
                <a:ext uri="{FF2B5EF4-FFF2-40B4-BE49-F238E27FC236}">
                  <a16:creationId xmlns:a16="http://schemas.microsoft.com/office/drawing/2014/main" id="{44D16C72-C292-4FB3-8DE5-EB025A32BB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48"/>
            <a:stretch/>
          </p:blipFill>
          <p:spPr bwMode="auto">
            <a:xfrm>
              <a:off x="1118679" y="2774041"/>
              <a:ext cx="5115639" cy="3203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573E9C-18D7-40C1-8D6E-2968058646A3}"/>
                </a:ext>
              </a:extLst>
            </p:cNvPr>
            <p:cNvSpPr/>
            <p:nvPr/>
          </p:nvSpPr>
          <p:spPr>
            <a:xfrm>
              <a:off x="3523375" y="3355596"/>
              <a:ext cx="906011" cy="402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-1eV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62C1B-E511-4C6A-A335-36754618E27D}"/>
                </a:ext>
              </a:extLst>
            </p:cNvPr>
            <p:cNvSpPr/>
            <p:nvPr/>
          </p:nvSpPr>
          <p:spPr>
            <a:xfrm>
              <a:off x="3212983" y="5796793"/>
              <a:ext cx="226503" cy="33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400329-8F8E-489D-810E-2585CCA2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CB503D-6796-456F-9F15-820FD4E4CE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994837" cy="402336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400" dirty="0"/>
                  <a:t> takes into account the environmental and chemical condition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CB503D-6796-456F-9F15-820FD4E4CE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994837" cy="4023360"/>
              </a:xfrm>
              <a:blipFill>
                <a:blip r:embed="rId4"/>
                <a:stretch>
                  <a:fillRect l="-4275" t="-1818" r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2B48741-15D7-4437-8085-AC61DEEFC0CD}"/>
              </a:ext>
            </a:extLst>
          </p:cNvPr>
          <p:cNvGrpSpPr/>
          <p:nvPr/>
        </p:nvGrpSpPr>
        <p:grpSpPr>
          <a:xfrm>
            <a:off x="5342340" y="1777521"/>
            <a:ext cx="4794894" cy="1064734"/>
            <a:chOff x="1481461" y="4713471"/>
            <a:chExt cx="5441571" cy="1122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289414-E861-4F5D-B5A1-7ADBEAE109EB}"/>
                </a:ext>
              </a:extLst>
            </p:cNvPr>
            <p:cNvGrpSpPr/>
            <p:nvPr/>
          </p:nvGrpSpPr>
          <p:grpSpPr>
            <a:xfrm>
              <a:off x="1481461" y="4713471"/>
              <a:ext cx="5441571" cy="1122311"/>
              <a:chOff x="1345659" y="4586157"/>
              <a:chExt cx="5475657" cy="115129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71FB41-109C-4C12-8CD3-40B9BC9E2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5659" y="4586157"/>
                <a:ext cx="5475657" cy="115129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99A59E-8FAE-48FD-B7F5-B7931DDDB43F}"/>
                  </a:ext>
                </a:extLst>
              </p:cNvPr>
              <p:cNvSpPr/>
              <p:nvPr/>
            </p:nvSpPr>
            <p:spPr>
              <a:xfrm>
                <a:off x="3402623" y="4994031"/>
                <a:ext cx="518746" cy="439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EDF669-EC21-4FBC-958C-809080332FA8}"/>
                    </a:ext>
                  </a:extLst>
                </p:cNvPr>
                <p:cNvSpPr txBox="1"/>
                <p:nvPr/>
              </p:nvSpPr>
              <p:spPr>
                <a:xfrm>
                  <a:off x="3398415" y="5069927"/>
                  <a:ext cx="750152" cy="4477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EDF669-EC21-4FBC-958C-809080332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8415" y="5069927"/>
                  <a:ext cx="750152" cy="447700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942359A-7AEE-4FD7-9972-99E6050607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9" t="6479"/>
          <a:stretch/>
        </p:blipFill>
        <p:spPr>
          <a:xfrm>
            <a:off x="7483496" y="3003836"/>
            <a:ext cx="3411233" cy="320342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43F867-A822-4132-B73A-2EF2F5E916FC}"/>
              </a:ext>
            </a:extLst>
          </p:cNvPr>
          <p:cNvGrpSpPr/>
          <p:nvPr/>
        </p:nvGrpSpPr>
        <p:grpSpPr>
          <a:xfrm>
            <a:off x="2516695" y="3848605"/>
            <a:ext cx="1946246" cy="1930151"/>
            <a:chOff x="2516695" y="3848605"/>
            <a:chExt cx="1946246" cy="193015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2CB9D07-1A03-4CC1-B0A1-65F7A9F2B4CD}"/>
                </a:ext>
              </a:extLst>
            </p:cNvPr>
            <p:cNvSpPr/>
            <p:nvPr/>
          </p:nvSpPr>
          <p:spPr>
            <a:xfrm>
              <a:off x="2516695" y="3848605"/>
              <a:ext cx="1946246" cy="19301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4" descr="Atomic nucleus - Wikipedia">
              <a:extLst>
                <a:ext uri="{FF2B5EF4-FFF2-40B4-BE49-F238E27FC236}">
                  <a16:creationId xmlns:a16="http://schemas.microsoft.com/office/drawing/2014/main" id="{94E0C289-1F9C-48D6-B1C3-C85E527EA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983" y="4575540"/>
              <a:ext cx="517759" cy="5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1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CDA0274-023D-4ACD-8C31-9AC5DE794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0" y="2162078"/>
            <a:ext cx="11498280" cy="3343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A398F-F7D5-48B1-B894-22712D019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9" t="19522" r="25706" b="12166"/>
          <a:stretch/>
        </p:blipFill>
        <p:spPr>
          <a:xfrm>
            <a:off x="8651671" y="2806036"/>
            <a:ext cx="2295370" cy="2304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54E6B-79EA-45BB-B5A6-DAE0ACAA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Potential Plots</a:t>
            </a:r>
          </a:p>
        </p:txBody>
      </p:sp>
    </p:spTree>
    <p:extLst>
      <p:ext uri="{BB962C8B-B14F-4D97-AF65-F5344CB8AC3E}">
        <p14:creationId xmlns:p14="http://schemas.microsoft.com/office/powerpoint/2010/main" val="40341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7372-D245-BCDA-12C4-BFB81A36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Superconducting Radiofrequency </a:t>
            </a:r>
            <a:r>
              <a:rPr lang="en-US" dirty="0"/>
              <a:t>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B4FB2-E575-F568-39AB-B6A3C984A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Used to accelerate particles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Each cavity is made from a superconducting material</a:t>
            </a:r>
          </a:p>
          <a:p>
            <a:pPr marL="383540" lvl="1">
              <a:buFont typeface="Wingdings" panose="05000000000000000000" pitchFamily="2" charset="2"/>
              <a:buChar char="v"/>
            </a:pPr>
            <a:r>
              <a:rPr lang="en-US" sz="2200" dirty="0"/>
              <a:t> Nb, Nb-Zr, Nb3Sn, etc.</a:t>
            </a:r>
            <a:endParaRPr lang="en-US" sz="2200" dirty="0">
              <a:cs typeface="Calibri" panose="020F0502020204030204"/>
            </a:endParaRPr>
          </a:p>
          <a:p>
            <a:endParaRPr lang="en-US" sz="24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8ECB3C0-3212-00F1-62EA-0DCAF4429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3276599"/>
            <a:ext cx="18764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C9456-11ED-F921-0C14-7EEEB5E715D4}"/>
              </a:ext>
            </a:extLst>
          </p:cNvPr>
          <p:cNvSpPr txBox="1"/>
          <p:nvPr/>
        </p:nvSpPr>
        <p:spPr>
          <a:xfrm>
            <a:off x="9058409" y="5973995"/>
            <a:ext cx="24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Matthias </a:t>
            </a:r>
            <a:r>
              <a:rPr lang="en-US" dirty="0" err="1"/>
              <a:t>Liepe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166E698-CB78-8E50-3806-E337E08D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409" y="1857934"/>
            <a:ext cx="2616201" cy="249408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523B515-EBE4-4F62-ABC9-F6479DF5C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r="5736" b="18921"/>
          <a:stretch/>
        </p:blipFill>
        <p:spPr bwMode="auto">
          <a:xfrm>
            <a:off x="229956" y="4045119"/>
            <a:ext cx="882845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6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391E-4248-4789-8199-70BB85DC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Orbital Plotted on Nb and </a:t>
            </a:r>
            <a:r>
              <a:rPr lang="en-US" dirty="0" err="1"/>
              <a:t>NbC</a:t>
            </a:r>
            <a:r>
              <a:rPr lang="en-US" dirty="0"/>
              <a:t>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406E1-4048-4645-8465-AA6F8B2B9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1"/>
          <a:stretch/>
        </p:blipFill>
        <p:spPr>
          <a:xfrm>
            <a:off x="6571399" y="1905801"/>
            <a:ext cx="4905216" cy="4029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9C3AB4-69D8-45D8-A452-07FCDB092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3"/>
          <a:stretch/>
        </p:blipFill>
        <p:spPr>
          <a:xfrm>
            <a:off x="1331257" y="1982804"/>
            <a:ext cx="4905216" cy="41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1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F9815-D925-46B4-A99C-34085DCA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Experimental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3E538-8CA9-4E3A-A2E1-AD5F7B60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45734"/>
            <a:ext cx="5119986" cy="4091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A1A2B-3205-4BBD-A3C8-D9A77A21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436" y="2068497"/>
            <a:ext cx="4167748" cy="33319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E688F2-3309-431B-B35E-039E463C66C4}"/>
              </a:ext>
            </a:extLst>
          </p:cNvPr>
          <p:cNvGrpSpPr/>
          <p:nvPr/>
        </p:nvGrpSpPr>
        <p:grpSpPr>
          <a:xfrm>
            <a:off x="6340637" y="1845734"/>
            <a:ext cx="5119986" cy="4091763"/>
            <a:chOff x="6340637" y="1845734"/>
            <a:chExt cx="5119986" cy="40917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FA1157-69B5-4210-A846-F092FD18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637" y="1845734"/>
              <a:ext cx="5119986" cy="40917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BABE11-CD55-4C12-88B3-0B52E91E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2417" y="2059551"/>
              <a:ext cx="4154658" cy="334092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506176-6A2A-47F2-BD0D-5B10C9D59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417" y="2068497"/>
            <a:ext cx="4154658" cy="3331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406976-8470-43FB-B3EF-D08906B88EFD}"/>
              </a:ext>
            </a:extLst>
          </p:cNvPr>
          <p:cNvSpPr txBox="1"/>
          <p:nvPr/>
        </p:nvSpPr>
        <p:spPr>
          <a:xfrm>
            <a:off x="9687239" y="5861205"/>
            <a:ext cx="311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Zeming</a:t>
            </a:r>
            <a:r>
              <a:rPr lang="en-US" dirty="0"/>
              <a:t> Sun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320553-D06B-4340-B57B-005FFFEE73C7}"/>
              </a:ext>
            </a:extLst>
          </p:cNvPr>
          <p:cNvCxnSpPr>
            <a:cxnSpLocks/>
          </p:cNvCxnSpPr>
          <p:nvPr/>
        </p:nvCxnSpPr>
        <p:spPr>
          <a:xfrm flipH="1">
            <a:off x="2910980" y="2955185"/>
            <a:ext cx="504392" cy="13483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522FC1-66D7-4CC3-A284-1090E8294578}"/>
              </a:ext>
            </a:extLst>
          </p:cNvPr>
          <p:cNvCxnSpPr>
            <a:cxnSpLocks/>
          </p:cNvCxnSpPr>
          <p:nvPr/>
        </p:nvCxnSpPr>
        <p:spPr>
          <a:xfrm flipH="1">
            <a:off x="3137484" y="2955185"/>
            <a:ext cx="277888" cy="9540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DB40B6-5C8A-4237-9032-592E7D0BCDD6}"/>
              </a:ext>
            </a:extLst>
          </p:cNvPr>
          <p:cNvSpPr/>
          <p:nvPr/>
        </p:nvSpPr>
        <p:spPr>
          <a:xfrm>
            <a:off x="2811365" y="2505752"/>
            <a:ext cx="1208014" cy="449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5/2 peak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EFDC2C-670B-4DEA-A058-E16103D1D2B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3932731" y="3288275"/>
            <a:ext cx="1208014" cy="1114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5AC1BBF-2C5E-46A4-9A9E-C33801DA7CB6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647501" y="3288275"/>
            <a:ext cx="493244" cy="875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54577F-077B-4ACE-A2CD-C5FD5156CB46}"/>
              </a:ext>
            </a:extLst>
          </p:cNvPr>
          <p:cNvSpPr/>
          <p:nvPr/>
        </p:nvSpPr>
        <p:spPr>
          <a:xfrm>
            <a:off x="4536738" y="2838842"/>
            <a:ext cx="1208014" cy="449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3/2 peak</a:t>
            </a:r>
          </a:p>
        </p:txBody>
      </p:sp>
    </p:spTree>
    <p:extLst>
      <p:ext uri="{BB962C8B-B14F-4D97-AF65-F5344CB8AC3E}">
        <p14:creationId xmlns:p14="http://schemas.microsoft.com/office/powerpoint/2010/main" val="25873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ABAA-3D4D-4098-8F44-BD73A053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Gaussians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B908C-3A16-4C93-A737-D3EC1FB49285}"/>
              </a:ext>
            </a:extLst>
          </p:cNvPr>
          <p:cNvSpPr txBox="1"/>
          <p:nvPr/>
        </p:nvSpPr>
        <p:spPr>
          <a:xfrm>
            <a:off x="9692254" y="1319902"/>
            <a:ext cx="280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Zeming</a:t>
            </a:r>
            <a:r>
              <a:rPr lang="en-US" dirty="0"/>
              <a:t> Sun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C03D3E-5F9B-415E-8439-D5A755B996D2}"/>
              </a:ext>
            </a:extLst>
          </p:cNvPr>
          <p:cNvGrpSpPr/>
          <p:nvPr/>
        </p:nvGrpSpPr>
        <p:grpSpPr>
          <a:xfrm>
            <a:off x="275687" y="1844167"/>
            <a:ext cx="5620559" cy="4394066"/>
            <a:chOff x="275687" y="1844167"/>
            <a:chExt cx="5620559" cy="43940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FC9845F-791F-4475-9542-76B660EBB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76"/>
            <a:stretch/>
          </p:blipFill>
          <p:spPr>
            <a:xfrm>
              <a:off x="275687" y="1844167"/>
              <a:ext cx="5620559" cy="439406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F5A1DF-74AA-429B-B281-218A06B16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280" y="2059808"/>
              <a:ext cx="4604310" cy="3681858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1787D8-8855-4E9A-8D2B-9D3CA1B79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67" y="2059807"/>
            <a:ext cx="4612262" cy="36818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5129B96-5382-4326-8974-A82E8F296966}"/>
              </a:ext>
            </a:extLst>
          </p:cNvPr>
          <p:cNvGrpSpPr/>
          <p:nvPr/>
        </p:nvGrpSpPr>
        <p:grpSpPr>
          <a:xfrm>
            <a:off x="5912659" y="2042809"/>
            <a:ext cx="5448820" cy="4195424"/>
            <a:chOff x="5912659" y="2042809"/>
            <a:chExt cx="5448820" cy="41954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41EFFF-7FD9-406B-80BB-5361072110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12659" y="2042809"/>
              <a:ext cx="5448820" cy="4195424"/>
              <a:chOff x="1036320" y="789405"/>
              <a:chExt cx="5895996" cy="453973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29FE9CC-D3BF-4379-952A-564BCA3F91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36320" y="789405"/>
                <a:ext cx="5839108" cy="4036934"/>
                <a:chOff x="2219452" y="1807108"/>
                <a:chExt cx="6409275" cy="443112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8D81BD5-BF53-431F-85A1-3F5D2FB96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77089" y="1807108"/>
                  <a:ext cx="5551638" cy="4431125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C662DEF-7DB8-4A44-AD9C-C54D0F064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19452" y="1807108"/>
                  <a:ext cx="857637" cy="4431125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C4D6942-10B2-4807-BCED-32C553D12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82142" y="4791820"/>
                <a:ext cx="5150174" cy="537321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92927C6-00AD-4A83-AA06-86128C8E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4614" y="2044895"/>
              <a:ext cx="4664292" cy="37265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64566A-99B8-4F9D-947E-759DE7D88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4741" y="2036350"/>
            <a:ext cx="4664292" cy="37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E8A72-96FA-4668-989C-6CB559A28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Potential Shift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9B535-AE70-4749-97A8-65D7B3197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6"/>
          <a:stretch/>
        </p:blipFill>
        <p:spPr>
          <a:xfrm>
            <a:off x="0" y="2392838"/>
            <a:ext cx="3791479" cy="3689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C610C-1775-4087-AAC0-B243A5FAC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7"/>
          <a:stretch/>
        </p:blipFill>
        <p:spPr>
          <a:xfrm>
            <a:off x="3550555" y="2392838"/>
            <a:ext cx="3706042" cy="33579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A727DD-D5ED-4B8E-8FFE-A8696D068AA4}"/>
              </a:ext>
            </a:extLst>
          </p:cNvPr>
          <p:cNvGrpSpPr>
            <a:grpSpLocks noChangeAspect="1"/>
          </p:cNvGrpSpPr>
          <p:nvPr/>
        </p:nvGrpSpPr>
        <p:grpSpPr>
          <a:xfrm>
            <a:off x="7262949" y="2063969"/>
            <a:ext cx="4929051" cy="3853456"/>
            <a:chOff x="275687" y="1844167"/>
            <a:chExt cx="5620559" cy="43940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05C6F0-239C-4718-8D98-14E6EDED04B9}"/>
                </a:ext>
              </a:extLst>
            </p:cNvPr>
            <p:cNvGrpSpPr/>
            <p:nvPr/>
          </p:nvGrpSpPr>
          <p:grpSpPr>
            <a:xfrm>
              <a:off x="275687" y="1844167"/>
              <a:ext cx="5620559" cy="4394066"/>
              <a:chOff x="275687" y="1844167"/>
              <a:chExt cx="5620559" cy="439406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C281C25-4CCC-49BA-8865-A7E2327F8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2176"/>
              <a:stretch/>
            </p:blipFill>
            <p:spPr>
              <a:xfrm>
                <a:off x="275687" y="1844167"/>
                <a:ext cx="5620559" cy="439406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FF7CBB7-7D44-41AB-A87E-01518D67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7280" y="2059808"/>
                <a:ext cx="4604310" cy="3681858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1FACBE-B4B2-4888-BD09-3A0994AC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1767" y="2059807"/>
              <a:ext cx="4612262" cy="3681858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E2801F-2CD5-4404-9E13-87E8C46ECC3B}"/>
              </a:ext>
            </a:extLst>
          </p:cNvPr>
          <p:cNvCxnSpPr>
            <a:cxnSpLocks/>
          </p:cNvCxnSpPr>
          <p:nvPr/>
        </p:nvCxnSpPr>
        <p:spPr>
          <a:xfrm>
            <a:off x="8914253" y="4899602"/>
            <a:ext cx="244545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9E1F63-A844-4D06-AC9A-860EFE2DD1DD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045368" y="3254144"/>
            <a:ext cx="1361746" cy="164545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E3DFA1-0A56-4C89-ACB0-14FA6522E11F}"/>
              </a:ext>
            </a:extLst>
          </p:cNvPr>
          <p:cNvSpPr/>
          <p:nvPr/>
        </p:nvSpPr>
        <p:spPr>
          <a:xfrm>
            <a:off x="9751727" y="2882862"/>
            <a:ext cx="1310773" cy="3712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i="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0.647</a:t>
            </a:r>
            <a:r>
              <a:rPr lang="en-US" sz="13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eV</a:t>
            </a:r>
            <a:endParaRPr lang="en-US" sz="1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350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F5A1-F3A6-4F00-B926-1FD19EE8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2371E-3291-4799-B188-BBB08557D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Core electron energy shifts are highly correlated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Metallic oxides and carbides tend to have a higher energy level shift relative to pure metals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We are able to track changes in local potentials around atoms in different chemical environments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More investigation is needed to accurately identify materials in XPS data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Could try new method of making new pseudopotentials to calculate binding energy to high precision</a:t>
            </a:r>
          </a:p>
        </p:txBody>
      </p:sp>
    </p:spTree>
    <p:extLst>
      <p:ext uri="{BB962C8B-B14F-4D97-AF65-F5344CB8AC3E}">
        <p14:creationId xmlns:p14="http://schemas.microsoft.com/office/powerpoint/2010/main" val="1828832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C57D-3304-6A8A-BA4C-60362C89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3DD99-2341-B036-D636-3850DE9DE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L. </a:t>
            </a:r>
            <a:r>
              <a:rPr lang="en-US" dirty="0" err="1"/>
              <a:t>Rademaker</a:t>
            </a:r>
            <a:r>
              <a:rPr lang="en-US" dirty="0"/>
              <a:t> (2020). A Practical Introduction to Density Functional Theory. </a:t>
            </a:r>
            <a:r>
              <a:rPr lang="en-US" dirty="0" err="1"/>
              <a:t>arXiv</a:t>
            </a:r>
            <a:r>
              <a:rPr lang="en-US" dirty="0"/>
              <a:t> preprint arXiv:2011.09888.</a:t>
            </a:r>
          </a:p>
          <a:p>
            <a:r>
              <a:rPr lang="en-US" dirty="0"/>
              <a:t>M. </a:t>
            </a:r>
            <a:r>
              <a:rPr lang="en-US" dirty="0" err="1"/>
              <a:t>Schlipf</a:t>
            </a:r>
            <a:r>
              <a:rPr lang="en-US" dirty="0"/>
              <a:t> and F. </a:t>
            </a:r>
            <a:r>
              <a:rPr lang="en-US" dirty="0" err="1"/>
              <a:t>Gygi</a:t>
            </a:r>
            <a:r>
              <a:rPr lang="en-US" dirty="0"/>
              <a:t>, Computer Physics Communications 196, 36 (2015).</a:t>
            </a:r>
          </a:p>
          <a:p>
            <a:r>
              <a:rPr lang="en-US" dirty="0"/>
              <a:t>R. </a:t>
            </a:r>
            <a:r>
              <a:rPr lang="en-US" dirty="0" err="1"/>
              <a:t>Sundararaman</a:t>
            </a:r>
            <a:r>
              <a:rPr lang="en-US" dirty="0"/>
              <a:t>, K. </a:t>
            </a:r>
            <a:r>
              <a:rPr lang="en-US" dirty="0" err="1"/>
              <a:t>Letchworth</a:t>
            </a:r>
            <a:r>
              <a:rPr lang="en-US" dirty="0"/>
              <a:t>-Weaver, K. A. Schwarz,</a:t>
            </a:r>
            <a:r>
              <a:rPr lang="en-US" b="1" dirty="0"/>
              <a:t> </a:t>
            </a:r>
            <a:r>
              <a:rPr lang="en-US" dirty="0"/>
              <a:t>D. </a:t>
            </a:r>
            <a:r>
              <a:rPr lang="en-US" dirty="0" err="1"/>
              <a:t>Gunceler</a:t>
            </a:r>
            <a:r>
              <a:rPr lang="en-US" dirty="0"/>
              <a:t>, Y. </a:t>
            </a:r>
            <a:r>
              <a:rPr lang="en-US" dirty="0" err="1"/>
              <a:t>Ozhabes</a:t>
            </a:r>
            <a:r>
              <a:rPr lang="en-US" dirty="0"/>
              <a:t>, and T. Arias, </a:t>
            </a:r>
            <a:r>
              <a:rPr lang="en-US" dirty="0" err="1"/>
              <a:t>SoftwareX</a:t>
            </a:r>
            <a:r>
              <a:rPr lang="en-US" dirty="0"/>
              <a:t> 6, 278(2017).</a:t>
            </a:r>
          </a:p>
          <a:p>
            <a:r>
              <a:rPr lang="en-US" dirty="0"/>
              <a:t>W. A. Al-</a:t>
            </a:r>
            <a:r>
              <a:rPr lang="en-US" dirty="0" err="1"/>
              <a:t>Saidi</a:t>
            </a:r>
            <a:r>
              <a:rPr lang="en-US" dirty="0"/>
              <a:t>, E. J. Walter, and A. M. </a:t>
            </a:r>
            <a:r>
              <a:rPr lang="en-US" dirty="0" err="1"/>
              <a:t>Rappe</a:t>
            </a:r>
            <a:r>
              <a:rPr lang="en-US" dirty="0"/>
              <a:t>, Phys. </a:t>
            </a:r>
            <a:r>
              <a:rPr lang="en-US" dirty="0" err="1"/>
              <a:t>Rev.B</a:t>
            </a:r>
            <a:r>
              <a:rPr lang="en-US" dirty="0"/>
              <a:t> 77, 075112 (2008).</a:t>
            </a:r>
          </a:p>
          <a:p>
            <a:r>
              <a:rPr lang="en-US" dirty="0"/>
              <a:t>W. Kohn, A. D. </a:t>
            </a:r>
            <a:r>
              <a:rPr lang="en-US" dirty="0" err="1"/>
              <a:t>Becke</a:t>
            </a:r>
            <a:r>
              <a:rPr lang="en-US" dirty="0"/>
              <a:t>, and R. G. Parr, The Journal of Physical Chemistry 100, 12974 (1996),https://doi.org/10.1021/jp960669l.</a:t>
            </a:r>
          </a:p>
          <a:p>
            <a:endParaRPr lang="en-US" dirty="0"/>
          </a:p>
          <a:p>
            <a:r>
              <a:rPr lang="en-US" dirty="0"/>
              <a:t>Figures from Matthias </a:t>
            </a:r>
            <a:r>
              <a:rPr lang="en-US" dirty="0" err="1"/>
              <a:t>Liepe</a:t>
            </a:r>
            <a:r>
              <a:rPr lang="en-US" dirty="0"/>
              <a:t>, Michelle Kelley, Nathan </a:t>
            </a:r>
            <a:r>
              <a:rPr lang="en-US" dirty="0" err="1"/>
              <a:t>Sitaraman</a:t>
            </a:r>
            <a:r>
              <a:rPr lang="en-US" dirty="0"/>
              <a:t>, and </a:t>
            </a:r>
            <a:r>
              <a:rPr lang="en-US" dirty="0" err="1"/>
              <a:t>Zeming</a:t>
            </a:r>
            <a:r>
              <a:rPr lang="en-US" dirty="0"/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551558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A8B6-CDDD-4027-BDA0-F0736A86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20D79-3841-42A2-A19B-32C5F4F4C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Thank you to Michelle and Nathan all of the support they’ve given this summer and the time they’ve spent mentoring. Thank you to Matthias </a:t>
            </a:r>
            <a:r>
              <a:rPr lang="en-US" sz="2600" dirty="0" err="1"/>
              <a:t>Liepe</a:t>
            </a:r>
            <a:r>
              <a:rPr lang="en-US" sz="2600" dirty="0"/>
              <a:t> and Jim Alexander for directing the program and the weekly meetings. Thank you to everyone in the REU program for making it a great summer!</a:t>
            </a:r>
          </a:p>
          <a:p>
            <a:r>
              <a:rPr lang="en-US" sz="2600" dirty="0"/>
              <a:t>This work is supported by the U.S. National Science Foundation under award number NSF PHY-2150125</a:t>
            </a:r>
          </a:p>
          <a:p>
            <a:r>
              <a:rPr lang="en-US" sz="2600" dirty="0"/>
              <a:t>REU Site: Accelerator Physics and Synchrotron Radiation Science.</a:t>
            </a:r>
          </a:p>
        </p:txBody>
      </p:sp>
    </p:spTree>
    <p:extLst>
      <p:ext uri="{BB962C8B-B14F-4D97-AF65-F5344CB8AC3E}">
        <p14:creationId xmlns:p14="http://schemas.microsoft.com/office/powerpoint/2010/main" val="326896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1263B-3247-2334-A9F0-EE2BC811B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A8704E3-137A-B7D2-9F36-5481176771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7485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EF66-F1B6-1032-E0CE-34273B92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of SRF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0BC89-1315-E6BD-75BE-7411CBA6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52149" cy="16680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Material may get oxidized and may have impurities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 Impurities and layers of oxides changes properties of materials, some of which are good, some bad</a:t>
            </a:r>
            <a:endParaRPr lang="en-US" sz="2400" dirty="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A8999-1C05-CCE2-8449-AD560E439554}"/>
              </a:ext>
            </a:extLst>
          </p:cNvPr>
          <p:cNvSpPr/>
          <p:nvPr/>
        </p:nvSpPr>
        <p:spPr>
          <a:xfrm>
            <a:off x="6863136" y="3652465"/>
            <a:ext cx="4231583" cy="4366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Defect Region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0B2C5-0427-6ABF-B035-60D38E2C530D}"/>
              </a:ext>
            </a:extLst>
          </p:cNvPr>
          <p:cNvSpPr/>
          <p:nvPr/>
        </p:nvSpPr>
        <p:spPr>
          <a:xfrm>
            <a:off x="6863137" y="4089114"/>
            <a:ext cx="4231583" cy="16746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1B5CC2-4126-B44D-3D92-DAE044BCC9D3}"/>
                  </a:ext>
                </a:extLst>
              </p:cNvPr>
              <p:cNvSpPr/>
              <p:nvPr/>
            </p:nvSpPr>
            <p:spPr>
              <a:xfrm>
                <a:off x="6863136" y="3290303"/>
                <a:ext cx="4231583" cy="36216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𝑁𝑏𝑂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1B5CC2-4126-B44D-3D92-DAE044BCC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136" y="3290303"/>
                <a:ext cx="4231583" cy="362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083D383-2175-B82C-AB85-E901F816B023}"/>
                  </a:ext>
                </a:extLst>
              </p:cNvPr>
              <p:cNvSpPr/>
              <p:nvPr/>
            </p:nvSpPr>
            <p:spPr>
              <a:xfrm>
                <a:off x="6863136" y="2928141"/>
                <a:ext cx="4231583" cy="362161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𝑁𝑏𝑂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083D383-2175-B82C-AB85-E901F816B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136" y="2928141"/>
                <a:ext cx="4231583" cy="3621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3ECE2C-FDFC-7555-6BEB-786A7FB6FFB2}"/>
                  </a:ext>
                </a:extLst>
              </p:cNvPr>
              <p:cNvSpPr/>
              <p:nvPr/>
            </p:nvSpPr>
            <p:spPr>
              <a:xfrm>
                <a:off x="6863135" y="2587805"/>
                <a:ext cx="4231583" cy="36216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3ECE2C-FDFC-7555-6BEB-786A7FB6FF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135" y="2587805"/>
                <a:ext cx="4231583" cy="362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6B5F74F-9BC1-3FC5-0893-59877239BC64}"/>
              </a:ext>
            </a:extLst>
          </p:cNvPr>
          <p:cNvCxnSpPr>
            <a:cxnSpLocks/>
            <a:stCxn id="21" idx="6"/>
            <a:endCxn id="13" idx="2"/>
          </p:cNvCxnSpPr>
          <p:nvPr/>
        </p:nvCxnSpPr>
        <p:spPr>
          <a:xfrm flipV="1">
            <a:off x="4767721" y="3881822"/>
            <a:ext cx="2336171" cy="1004492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53739BB-10D7-3E03-3941-48CA61F323DD}"/>
              </a:ext>
            </a:extLst>
          </p:cNvPr>
          <p:cNvSpPr/>
          <p:nvPr/>
        </p:nvSpPr>
        <p:spPr>
          <a:xfrm>
            <a:off x="7103892" y="3766997"/>
            <a:ext cx="242130" cy="22964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1E1AAE-E9F7-D914-9D99-B5095175F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5" r="4430"/>
          <a:stretch/>
        </p:blipFill>
        <p:spPr>
          <a:xfrm>
            <a:off x="1942669" y="3513760"/>
            <a:ext cx="2825052" cy="27451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210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0345-1AE8-AECE-A23F-FB8A27CAC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of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E3D43-F9AB-25FD-B332-3FBAEB39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04" y="1943101"/>
            <a:ext cx="9883592" cy="4075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B7A90-8A27-EF0C-C461-78B61888996C}"/>
              </a:ext>
            </a:extLst>
          </p:cNvPr>
          <p:cNvSpPr txBox="1"/>
          <p:nvPr/>
        </p:nvSpPr>
        <p:spPr>
          <a:xfrm>
            <a:off x="7297446" y="6018639"/>
            <a:ext cx="4444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 from </a:t>
            </a:r>
            <a:r>
              <a:rPr lang="en-US" sz="1600" dirty="0" err="1"/>
              <a:t>Zhaslan</a:t>
            </a:r>
            <a:r>
              <a:rPr lang="en-US" sz="1600" dirty="0"/>
              <a:t> </a:t>
            </a:r>
            <a:r>
              <a:rPr lang="en-US" sz="1600" dirty="0" err="1"/>
              <a:t>Baraissov</a:t>
            </a:r>
            <a:r>
              <a:rPr lang="en-US" sz="1600" dirty="0"/>
              <a:t> and David A. Muller</a:t>
            </a:r>
          </a:p>
        </p:txBody>
      </p:sp>
    </p:spTree>
    <p:extLst>
      <p:ext uri="{BB962C8B-B14F-4D97-AF65-F5344CB8AC3E}">
        <p14:creationId xmlns:p14="http://schemas.microsoft.com/office/powerpoint/2010/main" val="166080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10A4-BFFB-76BB-217B-4FBFBC1E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A65CC-C5FE-EEE4-4FF6-C8B2E893E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Since new prototypes are expensive, we test small pieces of a mixture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Using x-ray photoelectron spectroscopy (XPS), unexplained spikes were found in the data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7DA5A7-8409-C086-7C56-F7C82375BC24}"/>
              </a:ext>
            </a:extLst>
          </p:cNvPr>
          <p:cNvGrpSpPr/>
          <p:nvPr/>
        </p:nvGrpSpPr>
        <p:grpSpPr>
          <a:xfrm>
            <a:off x="675953" y="3924728"/>
            <a:ext cx="3637053" cy="2313505"/>
            <a:chOff x="6863135" y="2587805"/>
            <a:chExt cx="4231585" cy="31759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2122E0-DCC6-C29C-F993-D7FCF389AB56}"/>
                </a:ext>
              </a:extLst>
            </p:cNvPr>
            <p:cNvSpPr/>
            <p:nvPr/>
          </p:nvSpPr>
          <p:spPr>
            <a:xfrm>
              <a:off x="6863136" y="3652465"/>
              <a:ext cx="4231583" cy="43665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Defect Region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1C582C-0355-7E25-0BC7-63ADFB6FE1C2}"/>
                </a:ext>
              </a:extLst>
            </p:cNvPr>
            <p:cNvSpPr/>
            <p:nvPr/>
          </p:nvSpPr>
          <p:spPr>
            <a:xfrm>
              <a:off x="6863137" y="4089114"/>
              <a:ext cx="4231583" cy="16746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2349AB2-3006-333B-DAB8-84C0056DECFF}"/>
                    </a:ext>
                  </a:extLst>
                </p:cNvPr>
                <p:cNvSpPr/>
                <p:nvPr/>
              </p:nvSpPr>
              <p:spPr>
                <a:xfrm>
                  <a:off x="6863136" y="3290303"/>
                  <a:ext cx="4231583" cy="362161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𝑁𝑏𝑂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2349AB2-3006-333B-DAB8-84C0056DEC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3136" y="3290303"/>
                  <a:ext cx="4231583" cy="362161"/>
                </a:xfrm>
                <a:prstGeom prst="rect">
                  <a:avLst/>
                </a:prstGeom>
                <a:blipFill>
                  <a:blip r:embed="rId3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132322A-A669-E156-D388-1680EAE5928E}"/>
                    </a:ext>
                  </a:extLst>
                </p:cNvPr>
                <p:cNvSpPr/>
                <p:nvPr/>
              </p:nvSpPr>
              <p:spPr>
                <a:xfrm>
                  <a:off x="6863136" y="2928141"/>
                  <a:ext cx="4231583" cy="362161"/>
                </a:xfrm>
                <a:prstGeom prst="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𝑁𝑏𝑂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132322A-A669-E156-D388-1680EAE592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3136" y="2928141"/>
                  <a:ext cx="4231583" cy="362161"/>
                </a:xfrm>
                <a:prstGeom prst="rect">
                  <a:avLst/>
                </a:prstGeom>
                <a:blipFill>
                  <a:blip r:embed="rId4"/>
                  <a:stretch>
                    <a:fillRect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B1AF792-687E-D7F0-E366-C233EC6D8C2F}"/>
                    </a:ext>
                  </a:extLst>
                </p:cNvPr>
                <p:cNvSpPr/>
                <p:nvPr/>
              </p:nvSpPr>
              <p:spPr>
                <a:xfrm>
                  <a:off x="6863135" y="2587805"/>
                  <a:ext cx="4231583" cy="36216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B1AF792-687E-D7F0-E366-C233EC6D8C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3135" y="2587805"/>
                  <a:ext cx="4231583" cy="362161"/>
                </a:xfrm>
                <a:prstGeom prst="rect">
                  <a:avLst/>
                </a:prstGeom>
                <a:blipFill>
                  <a:blip r:embed="rId5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072CA1-2748-8DA8-DD33-733B7C2D02AD}"/>
              </a:ext>
            </a:extLst>
          </p:cNvPr>
          <p:cNvSpPr/>
          <p:nvPr/>
        </p:nvSpPr>
        <p:spPr>
          <a:xfrm>
            <a:off x="5313545" y="4604182"/>
            <a:ext cx="739739" cy="212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Wave,physics,sine,under,line - free image from needpix.com">
            <a:extLst>
              <a:ext uri="{FF2B5EF4-FFF2-40B4-BE49-F238E27FC236}">
                <a16:creationId xmlns:a16="http://schemas.microsoft.com/office/drawing/2014/main" id="{FC71B3EC-041B-86EA-81E5-7B17D709E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2" b="25646"/>
          <a:stretch/>
        </p:blipFill>
        <p:spPr bwMode="auto">
          <a:xfrm rot="1237423">
            <a:off x="267538" y="3351286"/>
            <a:ext cx="1849348" cy="3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804C9-8839-15EC-BDBE-DDDF7BCC3855}"/>
              </a:ext>
            </a:extLst>
          </p:cNvPr>
          <p:cNvSpPr txBox="1"/>
          <p:nvPr/>
        </p:nvSpPr>
        <p:spPr>
          <a:xfrm>
            <a:off x="-10287" y="332188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C4031-0AD6-BA39-A4DE-3316752DB62A}"/>
              </a:ext>
            </a:extLst>
          </p:cNvPr>
          <p:cNvCxnSpPr/>
          <p:nvPr/>
        </p:nvCxnSpPr>
        <p:spPr>
          <a:xfrm flipV="1">
            <a:off x="2502888" y="3169969"/>
            <a:ext cx="708917" cy="70057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32BD264-C5C6-BBCF-1352-94D2789503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805" y="2882959"/>
                <a:ext cx="296579" cy="2965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32BD264-C5C6-BBCF-1352-94D2789503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805" y="2882959"/>
                <a:ext cx="296579" cy="296579"/>
              </a:xfrm>
              <a:prstGeom prst="ellipse">
                <a:avLst/>
              </a:prstGeom>
              <a:blipFill>
                <a:blip r:embed="rId7"/>
                <a:stretch>
                  <a:fillRect l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B09386E-0D0F-6C81-667E-0D3A0491671D}"/>
              </a:ext>
            </a:extLst>
          </p:cNvPr>
          <p:cNvSpPr txBox="1"/>
          <p:nvPr/>
        </p:nvSpPr>
        <p:spPr>
          <a:xfrm>
            <a:off x="10663841" y="5591902"/>
            <a:ext cx="134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Zeming</a:t>
            </a:r>
            <a:r>
              <a:rPr lang="en-US" dirty="0"/>
              <a:t> Sun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CF1DBD-D642-4763-839E-8AA4DF2A9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848090"/>
            <a:ext cx="4539562" cy="345103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7F5DA3-849E-4018-8CD6-B76F6936FC30}"/>
              </a:ext>
            </a:extLst>
          </p:cNvPr>
          <p:cNvCxnSpPr/>
          <p:nvPr/>
        </p:nvCxnSpPr>
        <p:spPr>
          <a:xfrm>
            <a:off x="4427622" y="3924728"/>
            <a:ext cx="6063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0525B8-8033-46DE-93A8-BCDC5678EF22}"/>
              </a:ext>
            </a:extLst>
          </p:cNvPr>
          <p:cNvCxnSpPr/>
          <p:nvPr/>
        </p:nvCxnSpPr>
        <p:spPr>
          <a:xfrm>
            <a:off x="4393932" y="5139891"/>
            <a:ext cx="6063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E35B0B-E843-4096-96E4-8B6DF9302880}"/>
              </a:ext>
            </a:extLst>
          </p:cNvPr>
          <p:cNvCxnSpPr>
            <a:cxnSpLocks/>
          </p:cNvCxnSpPr>
          <p:nvPr/>
        </p:nvCxnSpPr>
        <p:spPr>
          <a:xfrm>
            <a:off x="4730816" y="3924728"/>
            <a:ext cx="0" cy="12151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83AA2E0-CBAA-44AF-9C81-1E297C724521}"/>
              </a:ext>
            </a:extLst>
          </p:cNvPr>
          <p:cNvSpPr txBox="1"/>
          <p:nvPr/>
        </p:nvSpPr>
        <p:spPr>
          <a:xfrm>
            <a:off x="5044612" y="374006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nm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BF8A5-5D77-4249-85B5-D62B4930E1CE}"/>
              </a:ext>
            </a:extLst>
          </p:cNvPr>
          <p:cNvSpPr txBox="1"/>
          <p:nvPr/>
        </p:nvSpPr>
        <p:spPr>
          <a:xfrm>
            <a:off x="4997767" y="494239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nm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D43B889-3922-4E3B-BAF6-48CDEDA44472}"/>
              </a:ext>
            </a:extLst>
          </p:cNvPr>
          <p:cNvSpPr/>
          <p:nvPr/>
        </p:nvSpPr>
        <p:spPr>
          <a:xfrm>
            <a:off x="6833937" y="3016181"/>
            <a:ext cx="2906829" cy="2838598"/>
          </a:xfrm>
          <a:custGeom>
            <a:avLst/>
            <a:gdLst>
              <a:gd name="connsiteX0" fmla="*/ 0 w 2906829"/>
              <a:gd name="connsiteY0" fmla="*/ 2835979 h 2838598"/>
              <a:gd name="connsiteX1" fmla="*/ 134754 w 2906829"/>
              <a:gd name="connsiteY1" fmla="*/ 2826354 h 2838598"/>
              <a:gd name="connsiteX2" fmla="*/ 134754 w 2906829"/>
              <a:gd name="connsiteY2" fmla="*/ 2739726 h 2838598"/>
              <a:gd name="connsiteX3" fmla="*/ 192505 w 2906829"/>
              <a:gd name="connsiteY3" fmla="*/ 2489470 h 2838598"/>
              <a:gd name="connsiteX4" fmla="*/ 221381 w 2906829"/>
              <a:gd name="connsiteY4" fmla="*/ 2094834 h 2838598"/>
              <a:gd name="connsiteX5" fmla="*/ 269507 w 2906829"/>
              <a:gd name="connsiteY5" fmla="*/ 1401815 h 2838598"/>
              <a:gd name="connsiteX6" fmla="*/ 327259 w 2906829"/>
              <a:gd name="connsiteY6" fmla="*/ 708796 h 2838598"/>
              <a:gd name="connsiteX7" fmla="*/ 413886 w 2906829"/>
              <a:gd name="connsiteY7" fmla="*/ 131280 h 2838598"/>
              <a:gd name="connsiteX8" fmla="*/ 413886 w 2906829"/>
              <a:gd name="connsiteY8" fmla="*/ 25402 h 2838598"/>
              <a:gd name="connsiteX9" fmla="*/ 433137 w 2906829"/>
              <a:gd name="connsiteY9" fmla="*/ 6152 h 2838598"/>
              <a:gd name="connsiteX10" fmla="*/ 481263 w 2906829"/>
              <a:gd name="connsiteY10" fmla="*/ 112030 h 2838598"/>
              <a:gd name="connsiteX11" fmla="*/ 548640 w 2906829"/>
              <a:gd name="connsiteY11" fmla="*/ 651044 h 2838598"/>
              <a:gd name="connsiteX12" fmla="*/ 644892 w 2906829"/>
              <a:gd name="connsiteY12" fmla="*/ 1199684 h 2838598"/>
              <a:gd name="connsiteX13" fmla="*/ 693019 w 2906829"/>
              <a:gd name="connsiteY13" fmla="*/ 1594320 h 2838598"/>
              <a:gd name="connsiteX14" fmla="*/ 760396 w 2906829"/>
              <a:gd name="connsiteY14" fmla="*/ 1854202 h 2838598"/>
              <a:gd name="connsiteX15" fmla="*/ 866274 w 2906829"/>
              <a:gd name="connsiteY15" fmla="*/ 2181461 h 2838598"/>
              <a:gd name="connsiteX16" fmla="*/ 952901 w 2906829"/>
              <a:gd name="connsiteY16" fmla="*/ 2277714 h 2838598"/>
              <a:gd name="connsiteX17" fmla="*/ 1020278 w 2906829"/>
              <a:gd name="connsiteY17" fmla="*/ 2162211 h 2838598"/>
              <a:gd name="connsiteX18" fmla="*/ 1106905 w 2906829"/>
              <a:gd name="connsiteY18" fmla="*/ 1738699 h 2838598"/>
              <a:gd name="connsiteX19" fmla="*/ 1174282 w 2906829"/>
              <a:gd name="connsiteY19" fmla="*/ 1180434 h 2838598"/>
              <a:gd name="connsiteX20" fmla="*/ 1241659 w 2906829"/>
              <a:gd name="connsiteY20" fmla="*/ 1007179 h 2838598"/>
              <a:gd name="connsiteX21" fmla="*/ 1299410 w 2906829"/>
              <a:gd name="connsiteY21" fmla="*/ 1007179 h 2838598"/>
              <a:gd name="connsiteX22" fmla="*/ 1386038 w 2906829"/>
              <a:gd name="connsiteY22" fmla="*/ 1488442 h 2838598"/>
              <a:gd name="connsiteX23" fmla="*/ 1472665 w 2906829"/>
              <a:gd name="connsiteY23" fmla="*/ 1690573 h 2838598"/>
              <a:gd name="connsiteX24" fmla="*/ 1636295 w 2906829"/>
              <a:gd name="connsiteY24" fmla="*/ 2104459 h 2838598"/>
              <a:gd name="connsiteX25" fmla="*/ 1915427 w 2906829"/>
              <a:gd name="connsiteY25" fmla="*/ 2566472 h 2838598"/>
              <a:gd name="connsiteX26" fmla="*/ 2367815 w 2906829"/>
              <a:gd name="connsiteY26" fmla="*/ 2758977 h 2838598"/>
              <a:gd name="connsiteX27" fmla="*/ 2906829 w 2906829"/>
              <a:gd name="connsiteY27" fmla="*/ 2787853 h 283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06829" h="2838598">
                <a:moveTo>
                  <a:pt x="0" y="2835979"/>
                </a:moveTo>
                <a:cubicBezTo>
                  <a:pt x="56147" y="2839187"/>
                  <a:pt x="112295" y="2842396"/>
                  <a:pt x="134754" y="2826354"/>
                </a:cubicBezTo>
                <a:cubicBezTo>
                  <a:pt x="157213" y="2810312"/>
                  <a:pt x="125129" y="2795873"/>
                  <a:pt x="134754" y="2739726"/>
                </a:cubicBezTo>
                <a:cubicBezTo>
                  <a:pt x="144379" y="2683579"/>
                  <a:pt x="178067" y="2596952"/>
                  <a:pt x="192505" y="2489470"/>
                </a:cubicBezTo>
                <a:cubicBezTo>
                  <a:pt x="206943" y="2381988"/>
                  <a:pt x="208547" y="2276110"/>
                  <a:pt x="221381" y="2094834"/>
                </a:cubicBezTo>
                <a:cubicBezTo>
                  <a:pt x="234215" y="1913558"/>
                  <a:pt x="251861" y="1632821"/>
                  <a:pt x="269507" y="1401815"/>
                </a:cubicBezTo>
                <a:cubicBezTo>
                  <a:pt x="287153" y="1170809"/>
                  <a:pt x="303196" y="920552"/>
                  <a:pt x="327259" y="708796"/>
                </a:cubicBezTo>
                <a:cubicBezTo>
                  <a:pt x="351322" y="497040"/>
                  <a:pt x="399448" y="245179"/>
                  <a:pt x="413886" y="131280"/>
                </a:cubicBezTo>
                <a:cubicBezTo>
                  <a:pt x="428324" y="17381"/>
                  <a:pt x="410678" y="46257"/>
                  <a:pt x="413886" y="25402"/>
                </a:cubicBezTo>
                <a:cubicBezTo>
                  <a:pt x="417094" y="4547"/>
                  <a:pt x="421908" y="-8286"/>
                  <a:pt x="433137" y="6152"/>
                </a:cubicBezTo>
                <a:cubicBezTo>
                  <a:pt x="444366" y="20590"/>
                  <a:pt x="462013" y="4548"/>
                  <a:pt x="481263" y="112030"/>
                </a:cubicBezTo>
                <a:cubicBezTo>
                  <a:pt x="500513" y="219512"/>
                  <a:pt x="521369" y="469768"/>
                  <a:pt x="548640" y="651044"/>
                </a:cubicBezTo>
                <a:cubicBezTo>
                  <a:pt x="575912" y="832320"/>
                  <a:pt x="620829" y="1042471"/>
                  <a:pt x="644892" y="1199684"/>
                </a:cubicBezTo>
                <a:cubicBezTo>
                  <a:pt x="668955" y="1356897"/>
                  <a:pt x="673768" y="1485234"/>
                  <a:pt x="693019" y="1594320"/>
                </a:cubicBezTo>
                <a:cubicBezTo>
                  <a:pt x="712270" y="1703406"/>
                  <a:pt x="731520" y="1756345"/>
                  <a:pt x="760396" y="1854202"/>
                </a:cubicBezTo>
                <a:cubicBezTo>
                  <a:pt x="789272" y="1952059"/>
                  <a:pt x="834190" y="2110876"/>
                  <a:pt x="866274" y="2181461"/>
                </a:cubicBezTo>
                <a:cubicBezTo>
                  <a:pt x="898358" y="2252046"/>
                  <a:pt x="927234" y="2280922"/>
                  <a:pt x="952901" y="2277714"/>
                </a:cubicBezTo>
                <a:cubicBezTo>
                  <a:pt x="978568" y="2274506"/>
                  <a:pt x="994611" y="2252047"/>
                  <a:pt x="1020278" y="2162211"/>
                </a:cubicBezTo>
                <a:cubicBezTo>
                  <a:pt x="1045945" y="2072375"/>
                  <a:pt x="1081238" y="1902328"/>
                  <a:pt x="1106905" y="1738699"/>
                </a:cubicBezTo>
                <a:cubicBezTo>
                  <a:pt x="1132572" y="1575069"/>
                  <a:pt x="1151823" y="1302354"/>
                  <a:pt x="1174282" y="1180434"/>
                </a:cubicBezTo>
                <a:cubicBezTo>
                  <a:pt x="1196741" y="1058514"/>
                  <a:pt x="1220804" y="1036055"/>
                  <a:pt x="1241659" y="1007179"/>
                </a:cubicBezTo>
                <a:cubicBezTo>
                  <a:pt x="1262514" y="978303"/>
                  <a:pt x="1275347" y="926968"/>
                  <a:pt x="1299410" y="1007179"/>
                </a:cubicBezTo>
                <a:cubicBezTo>
                  <a:pt x="1323473" y="1087389"/>
                  <a:pt x="1357162" y="1374543"/>
                  <a:pt x="1386038" y="1488442"/>
                </a:cubicBezTo>
                <a:cubicBezTo>
                  <a:pt x="1414914" y="1602341"/>
                  <a:pt x="1430956" y="1587904"/>
                  <a:pt x="1472665" y="1690573"/>
                </a:cubicBezTo>
                <a:cubicBezTo>
                  <a:pt x="1514374" y="1793242"/>
                  <a:pt x="1562501" y="1958476"/>
                  <a:pt x="1636295" y="2104459"/>
                </a:cubicBezTo>
                <a:cubicBezTo>
                  <a:pt x="1710089" y="2250442"/>
                  <a:pt x="1793507" y="2457386"/>
                  <a:pt x="1915427" y="2566472"/>
                </a:cubicBezTo>
                <a:cubicBezTo>
                  <a:pt x="2037347" y="2675558"/>
                  <a:pt x="2202581" y="2722080"/>
                  <a:pt x="2367815" y="2758977"/>
                </a:cubicBezTo>
                <a:cubicBezTo>
                  <a:pt x="2533049" y="2795874"/>
                  <a:pt x="2719939" y="2791863"/>
                  <a:pt x="2906829" y="2787853"/>
                </a:cubicBezTo>
              </a:path>
            </a:pathLst>
          </a:cu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54A7DFB-2914-4E67-94E5-B10E4E18AA00}"/>
              </a:ext>
            </a:extLst>
          </p:cNvPr>
          <p:cNvSpPr/>
          <p:nvPr/>
        </p:nvSpPr>
        <p:spPr>
          <a:xfrm>
            <a:off x="7713677" y="4282187"/>
            <a:ext cx="2399251" cy="1569134"/>
          </a:xfrm>
          <a:custGeom>
            <a:avLst/>
            <a:gdLst>
              <a:gd name="connsiteX0" fmla="*/ 0 w 2399251"/>
              <a:gd name="connsiteY0" fmla="*/ 1569134 h 1569134"/>
              <a:gd name="connsiteX1" fmla="*/ 92279 w 2399251"/>
              <a:gd name="connsiteY1" fmla="*/ 1518800 h 1569134"/>
              <a:gd name="connsiteX2" fmla="*/ 192947 w 2399251"/>
              <a:gd name="connsiteY2" fmla="*/ 1506217 h 1569134"/>
              <a:gd name="connsiteX3" fmla="*/ 314587 w 2399251"/>
              <a:gd name="connsiteY3" fmla="*/ 1522995 h 1569134"/>
              <a:gd name="connsiteX4" fmla="*/ 423644 w 2399251"/>
              <a:gd name="connsiteY4" fmla="*/ 1527189 h 1569134"/>
              <a:gd name="connsiteX5" fmla="*/ 570451 w 2399251"/>
              <a:gd name="connsiteY5" fmla="*/ 1493633 h 1569134"/>
              <a:gd name="connsiteX6" fmla="*/ 658536 w 2399251"/>
              <a:gd name="connsiteY6" fmla="*/ 1468466 h 1569134"/>
              <a:gd name="connsiteX7" fmla="*/ 729842 w 2399251"/>
              <a:gd name="connsiteY7" fmla="*/ 1296492 h 1569134"/>
              <a:gd name="connsiteX8" fmla="*/ 838899 w 2399251"/>
              <a:gd name="connsiteY8" fmla="*/ 793152 h 1569134"/>
              <a:gd name="connsiteX9" fmla="*/ 968929 w 2399251"/>
              <a:gd name="connsiteY9" fmla="*/ 29754 h 1569134"/>
              <a:gd name="connsiteX10" fmla="*/ 1086374 w 2399251"/>
              <a:gd name="connsiteY10" fmla="*/ 243674 h 1569134"/>
              <a:gd name="connsiteX11" fmla="*/ 1233182 w 2399251"/>
              <a:gd name="connsiteY11" fmla="*/ 1061600 h 1569134"/>
              <a:gd name="connsiteX12" fmla="*/ 1346433 w 2399251"/>
              <a:gd name="connsiteY12" fmla="*/ 1413938 h 1569134"/>
              <a:gd name="connsiteX13" fmla="*/ 1472268 w 2399251"/>
              <a:gd name="connsiteY13" fmla="*/ 1476855 h 1569134"/>
              <a:gd name="connsiteX14" fmla="*/ 1560352 w 2399251"/>
              <a:gd name="connsiteY14" fmla="*/ 1392965 h 1569134"/>
              <a:gd name="connsiteX15" fmla="*/ 1694576 w 2399251"/>
              <a:gd name="connsiteY15" fmla="*/ 986099 h 1569134"/>
              <a:gd name="connsiteX16" fmla="*/ 1803633 w 2399251"/>
              <a:gd name="connsiteY16" fmla="*/ 549872 h 1569134"/>
              <a:gd name="connsiteX17" fmla="*/ 1912690 w 2399251"/>
              <a:gd name="connsiteY17" fmla="*/ 646345 h 1569134"/>
              <a:gd name="connsiteX18" fmla="*/ 2067886 w 2399251"/>
              <a:gd name="connsiteY18" fmla="*/ 1258741 h 1569134"/>
              <a:gd name="connsiteX19" fmla="*/ 2189527 w 2399251"/>
              <a:gd name="connsiteY19" fmla="*/ 1468466 h 1569134"/>
              <a:gd name="connsiteX20" fmla="*/ 2399251 w 2399251"/>
              <a:gd name="connsiteY20" fmla="*/ 1552356 h 156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9251" h="1569134">
                <a:moveTo>
                  <a:pt x="0" y="1569134"/>
                </a:moveTo>
                <a:cubicBezTo>
                  <a:pt x="30060" y="1549210"/>
                  <a:pt x="60121" y="1529286"/>
                  <a:pt x="92279" y="1518800"/>
                </a:cubicBezTo>
                <a:cubicBezTo>
                  <a:pt x="124437" y="1508314"/>
                  <a:pt x="155896" y="1505518"/>
                  <a:pt x="192947" y="1506217"/>
                </a:cubicBezTo>
                <a:cubicBezTo>
                  <a:pt x="229998" y="1506916"/>
                  <a:pt x="276138" y="1519500"/>
                  <a:pt x="314587" y="1522995"/>
                </a:cubicBezTo>
                <a:cubicBezTo>
                  <a:pt x="353036" y="1526490"/>
                  <a:pt x="381000" y="1532083"/>
                  <a:pt x="423644" y="1527189"/>
                </a:cubicBezTo>
                <a:cubicBezTo>
                  <a:pt x="466288" y="1522295"/>
                  <a:pt x="531302" y="1503420"/>
                  <a:pt x="570451" y="1493633"/>
                </a:cubicBezTo>
                <a:cubicBezTo>
                  <a:pt x="609600" y="1483846"/>
                  <a:pt x="631971" y="1501323"/>
                  <a:pt x="658536" y="1468466"/>
                </a:cubicBezTo>
                <a:cubicBezTo>
                  <a:pt x="685101" y="1435609"/>
                  <a:pt x="699782" y="1409044"/>
                  <a:pt x="729842" y="1296492"/>
                </a:cubicBezTo>
                <a:cubicBezTo>
                  <a:pt x="759902" y="1183940"/>
                  <a:pt x="799051" y="1004275"/>
                  <a:pt x="838899" y="793152"/>
                </a:cubicBezTo>
                <a:cubicBezTo>
                  <a:pt x="878747" y="582029"/>
                  <a:pt x="927683" y="121334"/>
                  <a:pt x="968929" y="29754"/>
                </a:cubicBezTo>
                <a:cubicBezTo>
                  <a:pt x="1010175" y="-61826"/>
                  <a:pt x="1042332" y="71700"/>
                  <a:pt x="1086374" y="243674"/>
                </a:cubicBezTo>
                <a:cubicBezTo>
                  <a:pt x="1130416" y="415648"/>
                  <a:pt x="1189839" y="866556"/>
                  <a:pt x="1233182" y="1061600"/>
                </a:cubicBezTo>
                <a:cubicBezTo>
                  <a:pt x="1276525" y="1256644"/>
                  <a:pt x="1306585" y="1344729"/>
                  <a:pt x="1346433" y="1413938"/>
                </a:cubicBezTo>
                <a:cubicBezTo>
                  <a:pt x="1386281" y="1483147"/>
                  <a:pt x="1436615" y="1480350"/>
                  <a:pt x="1472268" y="1476855"/>
                </a:cubicBezTo>
                <a:cubicBezTo>
                  <a:pt x="1507921" y="1473360"/>
                  <a:pt x="1523301" y="1474758"/>
                  <a:pt x="1560352" y="1392965"/>
                </a:cubicBezTo>
                <a:cubicBezTo>
                  <a:pt x="1597403" y="1311172"/>
                  <a:pt x="1654029" y="1126614"/>
                  <a:pt x="1694576" y="986099"/>
                </a:cubicBezTo>
                <a:cubicBezTo>
                  <a:pt x="1735123" y="845584"/>
                  <a:pt x="1767281" y="606498"/>
                  <a:pt x="1803633" y="549872"/>
                </a:cubicBezTo>
                <a:cubicBezTo>
                  <a:pt x="1839985" y="493246"/>
                  <a:pt x="1868648" y="528200"/>
                  <a:pt x="1912690" y="646345"/>
                </a:cubicBezTo>
                <a:cubicBezTo>
                  <a:pt x="1956732" y="764490"/>
                  <a:pt x="2021747" y="1121721"/>
                  <a:pt x="2067886" y="1258741"/>
                </a:cubicBezTo>
                <a:cubicBezTo>
                  <a:pt x="2114025" y="1395761"/>
                  <a:pt x="2134300" y="1419530"/>
                  <a:pt x="2189527" y="1468466"/>
                </a:cubicBezTo>
                <a:cubicBezTo>
                  <a:pt x="2244754" y="1517402"/>
                  <a:pt x="2300680" y="1541171"/>
                  <a:pt x="2399251" y="1552356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298C4C-BD52-4E72-831E-6FAF80703D68}"/>
              </a:ext>
            </a:extLst>
          </p:cNvPr>
          <p:cNvSpPr txBox="1"/>
          <p:nvPr/>
        </p:nvSpPr>
        <p:spPr>
          <a:xfrm>
            <a:off x="10595078" y="3110633"/>
            <a:ext cx="112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Orbital</a:t>
            </a:r>
          </a:p>
        </p:txBody>
      </p:sp>
    </p:spTree>
    <p:extLst>
      <p:ext uri="{BB962C8B-B14F-4D97-AF65-F5344CB8AC3E}">
        <p14:creationId xmlns:p14="http://schemas.microsoft.com/office/powerpoint/2010/main" val="42369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61FE-B392-C65D-7242-F0533A11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735C-FA35-C84F-C0AE-C52FC4296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92" y="1845734"/>
            <a:ext cx="4573711" cy="4331788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buFont typeface="Wingdings" panose="05000000000000000000" pitchFamily="2" charset="2"/>
              <a:buChar char="v"/>
            </a:pPr>
            <a:r>
              <a:rPr lang="en-US" sz="2200" dirty="0"/>
              <a:t> Valence electrons</a:t>
            </a:r>
            <a:endParaRPr lang="en-US" sz="2200" dirty="0">
              <a:cs typeface="Calibri"/>
            </a:endParaRPr>
          </a:p>
          <a:p>
            <a:pPr marL="566420" lvl="2">
              <a:buFont typeface="Wingdings" panose="05000000000000000000" pitchFamily="2" charset="2"/>
              <a:buChar char="v"/>
            </a:pPr>
            <a:r>
              <a:rPr lang="en-US" sz="2200" dirty="0"/>
              <a:t> Involved in bonding, partially    filled orbitals</a:t>
            </a:r>
            <a:endParaRPr lang="en-US" sz="2200" dirty="0">
              <a:cs typeface="Calibri"/>
            </a:endParaRPr>
          </a:p>
          <a:p>
            <a:pPr marL="383540" lvl="1">
              <a:buFont typeface="Wingdings" panose="05000000000000000000" pitchFamily="2" charset="2"/>
              <a:buChar char="v"/>
            </a:pPr>
            <a:r>
              <a:rPr lang="en-US" sz="2200" dirty="0"/>
              <a:t> Semi-core electrons</a:t>
            </a:r>
            <a:endParaRPr lang="en-US" sz="2200" dirty="0">
              <a:cs typeface="Calibri" panose="020F0502020204030204"/>
            </a:endParaRPr>
          </a:p>
          <a:p>
            <a:pPr marL="566420" lvl="2">
              <a:buFont typeface="Wingdings" panose="05000000000000000000" pitchFamily="2" charset="2"/>
              <a:buChar char="v"/>
            </a:pPr>
            <a:r>
              <a:rPr lang="en-US" sz="2200" dirty="0"/>
              <a:t> Affected by the bonding but not as much as the valence</a:t>
            </a:r>
          </a:p>
          <a:p>
            <a:pPr marL="566420" lvl="2">
              <a:buFont typeface="Wingdings" panose="05000000000000000000" pitchFamily="2" charset="2"/>
              <a:buChar char="v"/>
            </a:pPr>
            <a:r>
              <a:rPr lang="en-US" sz="2200" dirty="0">
                <a:cs typeface="Calibri" panose="020F0502020204030204"/>
              </a:rPr>
              <a:t> First filled orbitals</a:t>
            </a:r>
          </a:p>
          <a:p>
            <a:pPr marL="383540" lvl="1">
              <a:buFont typeface="Wingdings" panose="05000000000000000000" pitchFamily="2" charset="2"/>
              <a:buChar char="v"/>
            </a:pPr>
            <a:r>
              <a:rPr lang="en-US" sz="2200" dirty="0">
                <a:ea typeface="+mn-lt"/>
                <a:cs typeface="+mn-lt"/>
              </a:rPr>
              <a:t>Core electrons</a:t>
            </a:r>
          </a:p>
          <a:p>
            <a:pPr marL="566420" lvl="2">
              <a:buFont typeface="Wingdings" panose="05000000000000000000" pitchFamily="2" charset="2"/>
              <a:buChar char="v"/>
            </a:pPr>
            <a:r>
              <a:rPr lang="en-US" sz="2200" dirty="0">
                <a:ea typeface="+mn-lt"/>
                <a:cs typeface="+mn-lt"/>
              </a:rPr>
              <a:t> Deep in the core and not directly involved in chemical bonding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63BD-B875-8D87-6058-9191AFD7E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70"/>
          <a:stretch/>
        </p:blipFill>
        <p:spPr>
          <a:xfrm>
            <a:off x="5373384" y="2619910"/>
            <a:ext cx="6000107" cy="2899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A9CC9-BEF1-0468-B815-014FA5AF0160}"/>
              </a:ext>
            </a:extLst>
          </p:cNvPr>
          <p:cNvSpPr/>
          <p:nvPr/>
        </p:nvSpPr>
        <p:spPr>
          <a:xfrm>
            <a:off x="9861478" y="3658987"/>
            <a:ext cx="1458930" cy="307777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90924-3449-C72E-DF4B-F7A08DFF6770}"/>
              </a:ext>
            </a:extLst>
          </p:cNvPr>
          <p:cNvSpPr/>
          <p:nvPr/>
        </p:nvSpPr>
        <p:spPr>
          <a:xfrm>
            <a:off x="7972746" y="3791163"/>
            <a:ext cx="339047" cy="308225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BF697D-54DD-C59F-35EA-7F25F891ED6B}"/>
              </a:ext>
            </a:extLst>
          </p:cNvPr>
          <p:cNvSpPr/>
          <p:nvPr/>
        </p:nvSpPr>
        <p:spPr>
          <a:xfrm>
            <a:off x="8650840" y="3945275"/>
            <a:ext cx="871591" cy="308225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C1E158-C2F9-86D5-AC63-0702473E5809}"/>
              </a:ext>
            </a:extLst>
          </p:cNvPr>
          <p:cNvSpPr/>
          <p:nvPr/>
        </p:nvSpPr>
        <p:spPr>
          <a:xfrm>
            <a:off x="7972747" y="4099387"/>
            <a:ext cx="339046" cy="390420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89B3-5865-296F-BC27-3F53AEF1F9DA}"/>
              </a:ext>
            </a:extLst>
          </p:cNvPr>
          <p:cNvSpPr/>
          <p:nvPr/>
        </p:nvSpPr>
        <p:spPr>
          <a:xfrm>
            <a:off x="8650839" y="4284321"/>
            <a:ext cx="871591" cy="66782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B69E8C-CCD6-81FD-C6FC-F8236ED8B969}"/>
              </a:ext>
            </a:extLst>
          </p:cNvPr>
          <p:cNvSpPr/>
          <p:nvPr/>
        </p:nvSpPr>
        <p:spPr>
          <a:xfrm>
            <a:off x="7972744" y="4471235"/>
            <a:ext cx="339047" cy="102140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504D6-BF9B-B55F-0E4F-D7EA1C8AED6B}"/>
              </a:ext>
            </a:extLst>
          </p:cNvPr>
          <p:cNvSpPr txBox="1"/>
          <p:nvPr/>
        </p:nvSpPr>
        <p:spPr>
          <a:xfrm>
            <a:off x="9833472" y="5365883"/>
            <a:ext cx="264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ptable.com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77FE45-AE99-AC8A-0A02-96A1FF543961}"/>
              </a:ext>
            </a:extLst>
          </p:cNvPr>
          <p:cNvSpPr/>
          <p:nvPr/>
        </p:nvSpPr>
        <p:spPr>
          <a:xfrm>
            <a:off x="9833472" y="4008034"/>
            <a:ext cx="1478518" cy="307777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28C1C-A445-717D-5BA3-99ED09D8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441571" cy="43393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Density functional theory (DFT) and </a:t>
            </a:r>
            <a:r>
              <a:rPr lang="en-US" sz="2400" dirty="0" err="1"/>
              <a:t>JDFTx</a:t>
            </a: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8E47-E355-0D9D-7C90-1E2D8A53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Method: Density Functional Theory (DFT)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726960-FBF4-48BA-A00F-A6D742FA2A6D}"/>
              </a:ext>
            </a:extLst>
          </p:cNvPr>
          <p:cNvGrpSpPr/>
          <p:nvPr/>
        </p:nvGrpSpPr>
        <p:grpSpPr>
          <a:xfrm>
            <a:off x="6967015" y="1917488"/>
            <a:ext cx="4794894" cy="920355"/>
            <a:chOff x="1481461" y="4713471"/>
            <a:chExt cx="5441571" cy="1122311"/>
          </a:xfrm>
        </p:grpSpPr>
        <p:grpSp>
          <p:nvGrpSpPr>
            <p:cNvPr id="6" name="Group 5"/>
            <p:cNvGrpSpPr/>
            <p:nvPr/>
          </p:nvGrpSpPr>
          <p:grpSpPr>
            <a:xfrm>
              <a:off x="1481461" y="4713471"/>
              <a:ext cx="5441571" cy="1122311"/>
              <a:chOff x="1345659" y="4586157"/>
              <a:chExt cx="5475657" cy="115129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3E1826B-ABB2-6DE4-A56B-E194AC4EC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5659" y="4586157"/>
                <a:ext cx="5475657" cy="1151292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402623" y="4994031"/>
                <a:ext cx="518746" cy="439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310760" y="4920953"/>
                  <a:ext cx="730377" cy="558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760" y="4920953"/>
                  <a:ext cx="730377" cy="558434"/>
                </a:xfrm>
                <a:prstGeom prst="rect">
                  <a:avLst/>
                </a:prstGeom>
                <a:blipFill>
                  <a:blip r:embed="rId4"/>
                  <a:stretch>
                    <a:fillRect l="-943" r="-11321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0" name="Picture 2" descr="PDF] Applications of density functional theory for modeling  metal-semiconductor contacts, reaction pathways, and calculating oxidation  states | Semantic Scholar">
            <a:extLst>
              <a:ext uri="{FF2B5EF4-FFF2-40B4-BE49-F238E27FC236}">
                <a16:creationId xmlns:a16="http://schemas.microsoft.com/office/drawing/2014/main" id="{64900B67-CDC7-44F4-B6BE-AF53F5C5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6" y="2837843"/>
            <a:ext cx="7709837" cy="34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0C6183-0EE8-4036-8805-B61760C6AE7D}"/>
              </a:ext>
            </a:extLst>
          </p:cNvPr>
          <p:cNvSpPr txBox="1"/>
          <p:nvPr/>
        </p:nvSpPr>
        <p:spPr>
          <a:xfrm>
            <a:off x="8990273" y="3342121"/>
            <a:ext cx="25326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Hohenberg-Kohn Theorem: electron density determines properties of the system </a:t>
            </a:r>
          </a:p>
        </p:txBody>
      </p:sp>
    </p:spTree>
    <p:extLst>
      <p:ext uri="{BB962C8B-B14F-4D97-AF65-F5344CB8AC3E}">
        <p14:creationId xmlns:p14="http://schemas.microsoft.com/office/powerpoint/2010/main" val="119907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A076DF3-F807-421E-8308-8A168DE2BF45}"/>
              </a:ext>
            </a:extLst>
          </p:cNvPr>
          <p:cNvSpPr/>
          <p:nvPr/>
        </p:nvSpPr>
        <p:spPr>
          <a:xfrm>
            <a:off x="52148" y="3212657"/>
            <a:ext cx="3261360" cy="3163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70C73-B329-4443-BC37-E88C8855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Pseudopotentials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1C01-AD0F-426B-92CA-6CC7AA015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6896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 Takes account of core electrons so less electrons to solve for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Nb has 28 electrons in pseudopotential including the 3d orbital</a:t>
            </a:r>
          </a:p>
        </p:txBody>
      </p:sp>
      <p:pic>
        <p:nvPicPr>
          <p:cNvPr id="3074" name="Picture 2" descr="Pseudopotential - Wikipedia">
            <a:extLst>
              <a:ext uri="{FF2B5EF4-FFF2-40B4-BE49-F238E27FC236}">
                <a16:creationId xmlns:a16="http://schemas.microsoft.com/office/drawing/2014/main" id="{07AF191F-C4D1-4928-9523-A311F014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15" y="570744"/>
            <a:ext cx="4739645" cy="54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tomic nucleus - Wikipedia">
            <a:extLst>
              <a:ext uri="{FF2B5EF4-FFF2-40B4-BE49-F238E27FC236}">
                <a16:creationId xmlns:a16="http://schemas.microsoft.com/office/drawing/2014/main" id="{6518050D-2A81-4219-A852-E9D67CCC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9" y="4246086"/>
            <a:ext cx="1150477" cy="11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8CCE899-EBBB-4A24-BCD0-B678D30B29C6}"/>
              </a:ext>
            </a:extLst>
          </p:cNvPr>
          <p:cNvSpPr/>
          <p:nvPr/>
        </p:nvSpPr>
        <p:spPr>
          <a:xfrm>
            <a:off x="3253218" y="4705682"/>
            <a:ext cx="1107440" cy="115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D4B68E-67EF-441C-BEC7-3A00709B2E3E}"/>
              </a:ext>
            </a:extLst>
          </p:cNvPr>
          <p:cNvSpPr/>
          <p:nvPr/>
        </p:nvSpPr>
        <p:spPr>
          <a:xfrm>
            <a:off x="4308660" y="3181929"/>
            <a:ext cx="3261360" cy="3163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4FB27E-5FED-462C-9B59-07EC174F1EDD}"/>
              </a:ext>
            </a:extLst>
          </p:cNvPr>
          <p:cNvSpPr/>
          <p:nvPr/>
        </p:nvSpPr>
        <p:spPr>
          <a:xfrm>
            <a:off x="5222315" y="4082828"/>
            <a:ext cx="1434050" cy="1422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Screened Nucleus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218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5ABD1F-77CE-4EDB-A768-C43ACD547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42" y="2003461"/>
            <a:ext cx="8442075" cy="4089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F3BE9-D8A4-4EEC-B42B-E49084FB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Structure Plot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4456F9-08DF-4996-9335-EB4F70E6144C}"/>
              </a:ext>
            </a:extLst>
          </p:cNvPr>
          <p:cNvSpPr/>
          <p:nvPr/>
        </p:nvSpPr>
        <p:spPr>
          <a:xfrm>
            <a:off x="10424700" y="3119274"/>
            <a:ext cx="1637161" cy="309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Fermi level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CF4102-6630-4D44-AFAF-F815A4D1152C}"/>
              </a:ext>
            </a:extLst>
          </p:cNvPr>
          <p:cNvCxnSpPr>
            <a:stCxn id="5" idx="1"/>
          </p:cNvCxnSpPr>
          <p:nvPr/>
        </p:nvCxnSpPr>
        <p:spPr>
          <a:xfrm flipH="1">
            <a:off x="9811820" y="3274137"/>
            <a:ext cx="612880" cy="341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6384790-8568-4679-B0AD-E5A364BC220B}"/>
              </a:ext>
            </a:extLst>
          </p:cNvPr>
          <p:cNvSpPr/>
          <p:nvPr/>
        </p:nvSpPr>
        <p:spPr>
          <a:xfrm>
            <a:off x="6126479" y="2498606"/>
            <a:ext cx="1718442" cy="3401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FB2E7E-6C15-47B1-824F-C9C9A33C0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55" y="2568314"/>
            <a:ext cx="4101632" cy="336333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F2FC51-BD4C-4EC1-B769-5DAA536FA3F4}"/>
              </a:ext>
            </a:extLst>
          </p:cNvPr>
          <p:cNvSpPr/>
          <p:nvPr/>
        </p:nvSpPr>
        <p:spPr>
          <a:xfrm>
            <a:off x="2562726" y="2731168"/>
            <a:ext cx="3617495" cy="104806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84354F8B-D965-4622-BCFB-AF53A2F2655A}"/>
              </a:ext>
            </a:extLst>
          </p:cNvPr>
          <p:cNvSpPr/>
          <p:nvPr/>
        </p:nvSpPr>
        <p:spPr>
          <a:xfrm>
            <a:off x="6257404" y="2349062"/>
            <a:ext cx="449432" cy="3807372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648379-2F56-4689-B56D-51CF287C9FFC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274959" y="3779231"/>
            <a:ext cx="1982445" cy="473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2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Retrospec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6961</TotalTime>
  <Words>1088</Words>
  <Application>Microsoft Office PowerPoint</Application>
  <PresentationFormat>Widescreen</PresentationFormat>
  <Paragraphs>188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Verdana</vt:lpstr>
      <vt:lpstr>Wingdings</vt:lpstr>
      <vt:lpstr>Retrospect</vt:lpstr>
      <vt:lpstr>Theoretical Studies of Electronic Energy-level Shifts in SRF Cavity Materials</vt:lpstr>
      <vt:lpstr>Superconducting Radiofrequency Cavity</vt:lpstr>
      <vt:lpstr>Material of SRF Cavities</vt:lpstr>
      <vt:lpstr>Image of Layers</vt:lpstr>
      <vt:lpstr>Experimental Data</vt:lpstr>
      <vt:lpstr>Energy Levels</vt:lpstr>
      <vt:lpstr>Method: Density Functional Theory (DFT)</vt:lpstr>
      <vt:lpstr>Pseudopotentials</vt:lpstr>
      <vt:lpstr>Band Structure Plot</vt:lpstr>
      <vt:lpstr>Band Structure Plot for Insulator</vt:lpstr>
      <vt:lpstr>Density of State Plots</vt:lpstr>
      <vt:lpstr>Nb and NbO2 Density of State Plots</vt:lpstr>
      <vt:lpstr>System Calculated</vt:lpstr>
      <vt:lpstr>System Calculated</vt:lpstr>
      <vt:lpstr>Calculated Energy Levels for Systems with Nb</vt:lpstr>
      <vt:lpstr>Correlation between Shifts</vt:lpstr>
      <vt:lpstr>Experimental Data vs Theorical Data for 3d</vt:lpstr>
      <vt:lpstr>Effective Potentials</vt:lpstr>
      <vt:lpstr>Effective Potential Plots</vt:lpstr>
      <vt:lpstr>3d Orbital Plotted on Nb and NbC System</vt:lpstr>
      <vt:lpstr>Comparison with Experimental</vt:lpstr>
      <vt:lpstr>Summing Gaussians</vt:lpstr>
      <vt:lpstr>Effective Potential Shift</vt:lpstr>
      <vt:lpstr>Conclusions</vt:lpstr>
      <vt:lpstr>Sources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Studies of Electronic Energy-level Shifts in SRF Cavity Materials</dc:title>
  <dc:creator>Michelle Kwok</dc:creator>
  <cp:lastModifiedBy>Michelle Kwok</cp:lastModifiedBy>
  <cp:revision>160</cp:revision>
  <dcterms:created xsi:type="dcterms:W3CDTF">2022-06-29T05:20:57Z</dcterms:created>
  <dcterms:modified xsi:type="dcterms:W3CDTF">2022-08-12T14:02:15Z</dcterms:modified>
</cp:coreProperties>
</file>