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Proxima Nova"/>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ProximaNova-bold.fntdata"/><Relationship Id="rId10" Type="http://schemas.openxmlformats.org/officeDocument/2006/relationships/slide" Target="slides/slide5.xml"/><Relationship Id="rId32" Type="http://schemas.openxmlformats.org/officeDocument/2006/relationships/font" Target="fonts/ProximaNova-regular.fntdata"/><Relationship Id="rId13" Type="http://schemas.openxmlformats.org/officeDocument/2006/relationships/slide" Target="slides/slide8.xml"/><Relationship Id="rId35" Type="http://schemas.openxmlformats.org/officeDocument/2006/relationships/font" Target="fonts/ProximaNova-boldItalic.fntdata"/><Relationship Id="rId12" Type="http://schemas.openxmlformats.org/officeDocument/2006/relationships/slide" Target="slides/slide7.xml"/><Relationship Id="rId34" Type="http://schemas.openxmlformats.org/officeDocument/2006/relationships/font" Target="fonts/ProximaNova-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436eeac950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1436eeac950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436eeac950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1436eeac950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Specify that none of the points follow the trend but the most obvious is [000]</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436eeac950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1436eeac950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436eeac950_0_3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1436eeac950_0_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436eeac95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1436eeac95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436eeac950_0_3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1436eeac950_0_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436eeac950_0_3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1436eeac950_0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436eeac950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1436eeac950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1436eeac950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1436eeac950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1371e15a294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1371e15a294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4058fea347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4058fea347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1436eeac950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1436eeac950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1371e15a294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1371e15a294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1371e15a294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1371e15a294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1371e15a294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1371e15a294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1371e15a294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1371e15a294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1436eeac950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1436eeac950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1436eeac950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1436eeac950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4058fea347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14058fea347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371e15a294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371e15a294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4345d45d20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4345d45d20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423f5c099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423f5c099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423f5c0999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423f5c0999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1400">
              <a:solidFill>
                <a:srgbClr val="202729"/>
              </a:solidFill>
              <a:latin typeface="Proxima Nova"/>
              <a:ea typeface="Proxima Nova"/>
              <a:cs typeface="Proxima Nova"/>
              <a:sym typeface="Proxima Nova"/>
            </a:endParaRPr>
          </a:p>
          <a:p>
            <a:pPr indent="0" lvl="0" marL="0" rtl="0" algn="l">
              <a:spcBef>
                <a:spcPts val="120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436eeac950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436eeac950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436eeac950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436eeac950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3.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306325" y="600950"/>
            <a:ext cx="8522400" cy="206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rgbClr val="000000"/>
              </a:buClr>
              <a:buSzPts val="990"/>
              <a:buFont typeface="Arial"/>
              <a:buNone/>
            </a:pPr>
            <a:r>
              <a:rPr b="1" lang="en" sz="3800"/>
              <a:t>Simulating Multiple Scattering Effects in Ultrafast Electron Diffraction </a:t>
            </a:r>
            <a:endParaRPr i="1" sz="1800"/>
          </a:p>
          <a:p>
            <a:pPr indent="0" lvl="0" marL="0" rtl="0" algn="l">
              <a:spcBef>
                <a:spcPts val="0"/>
              </a:spcBef>
              <a:spcAft>
                <a:spcPts val="0"/>
              </a:spcAft>
              <a:buClr>
                <a:srgbClr val="000000"/>
              </a:buClr>
              <a:buSzPts val="990"/>
              <a:buFont typeface="Arial"/>
              <a:buNone/>
            </a:pPr>
            <a:r>
              <a:t/>
            </a:r>
            <a:endParaRPr sz="2000"/>
          </a:p>
        </p:txBody>
      </p:sp>
      <p:sp>
        <p:nvSpPr>
          <p:cNvPr id="60" name="Google Shape;60;p13"/>
          <p:cNvSpPr txBox="1"/>
          <p:nvPr>
            <p:ph idx="1" type="subTitle"/>
          </p:nvPr>
        </p:nvSpPr>
        <p:spPr>
          <a:xfrm>
            <a:off x="1710025" y="3201725"/>
            <a:ext cx="5715000" cy="1588500"/>
          </a:xfrm>
          <a:prstGeom prst="rect">
            <a:avLst/>
          </a:prstGeom>
        </p:spPr>
        <p:txBody>
          <a:bodyPr anchorCtr="0" anchor="t" bIns="91425" lIns="91425" spcFirstLastPara="1" rIns="91425" wrap="square" tIns="91425">
            <a:noAutofit/>
          </a:bodyPr>
          <a:lstStyle/>
          <a:p>
            <a:pPr indent="0" lvl="0" marL="0" rtl="0" algn="ctr">
              <a:lnSpc>
                <a:spcPct val="60000"/>
              </a:lnSpc>
              <a:spcBef>
                <a:spcPts val="0"/>
              </a:spcBef>
              <a:spcAft>
                <a:spcPts val="0"/>
              </a:spcAft>
              <a:buSzPts val="852"/>
              <a:buNone/>
            </a:pPr>
            <a:r>
              <a:t/>
            </a:r>
            <a:endParaRPr sz="2000"/>
          </a:p>
          <a:p>
            <a:pPr indent="0" lvl="0" marL="0" rtl="0" algn="ctr">
              <a:lnSpc>
                <a:spcPct val="60000"/>
              </a:lnSpc>
              <a:spcBef>
                <a:spcPts val="0"/>
              </a:spcBef>
              <a:spcAft>
                <a:spcPts val="0"/>
              </a:spcAft>
              <a:buSzPts val="852"/>
              <a:buNone/>
            </a:pPr>
            <a:r>
              <a:rPr b="1" lang="en" sz="1800"/>
              <a:t>Eliza Walters</a:t>
            </a:r>
            <a:endParaRPr b="1" sz="1800"/>
          </a:p>
          <a:p>
            <a:pPr indent="0" lvl="0" marL="0" rtl="0" algn="ctr">
              <a:lnSpc>
                <a:spcPct val="60000"/>
              </a:lnSpc>
              <a:spcBef>
                <a:spcPts val="0"/>
              </a:spcBef>
              <a:spcAft>
                <a:spcPts val="0"/>
              </a:spcAft>
              <a:buClr>
                <a:srgbClr val="000000"/>
              </a:buClr>
              <a:buSzPts val="852"/>
              <a:buFont typeface="Arial"/>
              <a:buNone/>
            </a:pPr>
            <a:r>
              <a:t/>
            </a:r>
            <a:endParaRPr b="1" sz="1800"/>
          </a:p>
          <a:p>
            <a:pPr indent="0" lvl="0" marL="0" rtl="0" algn="ctr">
              <a:lnSpc>
                <a:spcPct val="60000"/>
              </a:lnSpc>
              <a:spcBef>
                <a:spcPts val="0"/>
              </a:spcBef>
              <a:spcAft>
                <a:spcPts val="0"/>
              </a:spcAft>
              <a:buSzPts val="852"/>
              <a:buNone/>
            </a:pPr>
            <a:r>
              <a:rPr b="1" lang="en" sz="1800"/>
              <a:t>Mentored by Cameron Duncan </a:t>
            </a:r>
            <a:endParaRPr b="1" sz="1800"/>
          </a:p>
          <a:p>
            <a:pPr indent="0" lvl="0" marL="0" rtl="0" algn="ctr">
              <a:lnSpc>
                <a:spcPct val="60000"/>
              </a:lnSpc>
              <a:spcBef>
                <a:spcPts val="0"/>
              </a:spcBef>
              <a:spcAft>
                <a:spcPts val="0"/>
              </a:spcAft>
              <a:buSzPts val="852"/>
              <a:buNone/>
            </a:pPr>
            <a:r>
              <a:t/>
            </a:r>
            <a:endParaRPr b="1" sz="1800"/>
          </a:p>
          <a:p>
            <a:pPr indent="0" lvl="0" marL="0" rtl="0" algn="ctr">
              <a:lnSpc>
                <a:spcPct val="60000"/>
              </a:lnSpc>
              <a:spcBef>
                <a:spcPts val="0"/>
              </a:spcBef>
              <a:spcAft>
                <a:spcPts val="0"/>
              </a:spcAft>
              <a:buSzPts val="852"/>
              <a:buNone/>
            </a:pPr>
            <a:r>
              <a:t/>
            </a:r>
            <a:endParaRPr b="1" i="1" sz="1800"/>
          </a:p>
          <a:p>
            <a:pPr indent="0" lvl="0" marL="0" rtl="0" algn="ctr">
              <a:lnSpc>
                <a:spcPct val="60000"/>
              </a:lnSpc>
              <a:spcBef>
                <a:spcPts val="0"/>
              </a:spcBef>
              <a:spcAft>
                <a:spcPts val="0"/>
              </a:spcAft>
              <a:buSzPts val="852"/>
              <a:buNone/>
            </a:pPr>
            <a:r>
              <a:rPr b="1" i="1" lang="en" sz="1800"/>
              <a:t>CLASSE REU</a:t>
            </a:r>
            <a:endParaRPr b="1" i="1" sz="1800"/>
          </a:p>
          <a:p>
            <a:pPr indent="0" lvl="0" marL="0" rtl="0" algn="ctr">
              <a:lnSpc>
                <a:spcPct val="60000"/>
              </a:lnSpc>
              <a:spcBef>
                <a:spcPts val="0"/>
              </a:spcBef>
              <a:spcAft>
                <a:spcPts val="0"/>
              </a:spcAft>
              <a:buSzPts val="852"/>
              <a:buNone/>
            </a:pPr>
            <a:r>
              <a:t/>
            </a:r>
            <a:endParaRPr b="1" i="1" sz="1800">
              <a:solidFill>
                <a:srgbClr val="BDF7D8"/>
              </a:solidFill>
            </a:endParaRPr>
          </a:p>
          <a:p>
            <a:pPr indent="0" lvl="0" marL="0" rtl="0" algn="ctr">
              <a:lnSpc>
                <a:spcPct val="60000"/>
              </a:lnSpc>
              <a:spcBef>
                <a:spcPts val="0"/>
              </a:spcBef>
              <a:spcAft>
                <a:spcPts val="0"/>
              </a:spcAft>
              <a:buSzPts val="852"/>
              <a:buNone/>
            </a:pPr>
            <a:r>
              <a:rPr b="1" i="1" lang="en" sz="1800"/>
              <a:t>August 18th, 2022</a:t>
            </a:r>
            <a:r>
              <a:rPr b="1" i="1" lang="en" sz="1800">
                <a:solidFill>
                  <a:srgbClr val="BDF7D8"/>
                </a:solidFill>
              </a:rPr>
              <a:t> </a:t>
            </a:r>
            <a:r>
              <a:rPr b="1" i="1" lang="en" sz="1800">
                <a:solidFill>
                  <a:srgbClr val="D8FCE8"/>
                </a:solidFill>
              </a:rPr>
              <a:t>  </a:t>
            </a:r>
            <a:endParaRPr b="1" i="1" sz="1800">
              <a:solidFill>
                <a:srgbClr val="D8FCE8"/>
              </a:solidFill>
            </a:endParaRPr>
          </a:p>
          <a:p>
            <a:pPr indent="0" lvl="0" marL="0" rtl="0" algn="l">
              <a:lnSpc>
                <a:spcPct val="60000"/>
              </a:lnSpc>
              <a:spcBef>
                <a:spcPts val="0"/>
              </a:spcBef>
              <a:spcAft>
                <a:spcPts val="0"/>
              </a:spcAft>
              <a:buSzPts val="852"/>
              <a:buNone/>
            </a:pPr>
            <a:r>
              <a:t/>
            </a:r>
            <a:endParaRPr sz="1500">
              <a:solidFill>
                <a:srgbClr val="D8FCE8"/>
              </a:solidFill>
            </a:endParaRPr>
          </a:p>
          <a:p>
            <a:pPr indent="0" lvl="0" marL="0" rtl="0" algn="l">
              <a:lnSpc>
                <a:spcPct val="60000"/>
              </a:lnSpc>
              <a:spcBef>
                <a:spcPts val="0"/>
              </a:spcBef>
              <a:spcAft>
                <a:spcPts val="0"/>
              </a:spcAft>
              <a:buSzPts val="852"/>
              <a:buNone/>
            </a:pPr>
            <a:r>
              <a:t/>
            </a:r>
            <a:endParaRPr sz="1500">
              <a:solidFill>
                <a:srgbClr val="BDF7D8"/>
              </a:solidFill>
            </a:endParaRPr>
          </a:p>
          <a:p>
            <a:pPr indent="0" lvl="0" marL="0" rtl="0" algn="l">
              <a:lnSpc>
                <a:spcPct val="60000"/>
              </a:lnSpc>
              <a:spcBef>
                <a:spcPts val="0"/>
              </a:spcBef>
              <a:spcAft>
                <a:spcPts val="0"/>
              </a:spcAft>
              <a:buClr>
                <a:srgbClr val="000000"/>
              </a:buClr>
              <a:buSzPts val="852"/>
              <a:buFont typeface="Arial"/>
              <a:buNone/>
            </a:pPr>
            <a:r>
              <a:t/>
            </a:r>
            <a:endParaRPr sz="1500"/>
          </a:p>
        </p:txBody>
      </p:sp>
      <p:cxnSp>
        <p:nvCxnSpPr>
          <p:cNvPr id="61" name="Google Shape;61;p13"/>
          <p:cNvCxnSpPr/>
          <p:nvPr/>
        </p:nvCxnSpPr>
        <p:spPr>
          <a:xfrm flipH="1" rot="10800000">
            <a:off x="-25475" y="2398600"/>
            <a:ext cx="9205500" cy="1197000"/>
          </a:xfrm>
          <a:prstGeom prst="straightConnector1">
            <a:avLst/>
          </a:prstGeom>
          <a:noFill/>
          <a:ln cap="flat" cmpd="sng" w="19050">
            <a:solidFill>
              <a:srgbClr val="E93C67"/>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2"/>
          <p:cNvSpPr txBox="1"/>
          <p:nvPr>
            <p:ph type="title"/>
          </p:nvPr>
        </p:nvSpPr>
        <p:spPr>
          <a:xfrm>
            <a:off x="294475" y="298500"/>
            <a:ext cx="6162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Breakdown of Thin Sample Approximation</a:t>
            </a:r>
            <a:endParaRPr/>
          </a:p>
        </p:txBody>
      </p:sp>
      <p:pic>
        <p:nvPicPr>
          <p:cNvPr id="210" name="Google Shape;210;p22"/>
          <p:cNvPicPr preferRelativeResize="0"/>
          <p:nvPr/>
        </p:nvPicPr>
        <p:blipFill>
          <a:blip r:embed="rId3">
            <a:alphaModFix/>
          </a:blip>
          <a:stretch>
            <a:fillRect/>
          </a:stretch>
        </p:blipFill>
        <p:spPr>
          <a:xfrm>
            <a:off x="4018660" y="1137183"/>
            <a:ext cx="4773237" cy="3363707"/>
          </a:xfrm>
          <a:prstGeom prst="rect">
            <a:avLst/>
          </a:prstGeom>
          <a:noFill/>
          <a:ln>
            <a:noFill/>
          </a:ln>
        </p:spPr>
      </p:pic>
      <p:sp>
        <p:nvSpPr>
          <p:cNvPr id="211" name="Google Shape;211;p22"/>
          <p:cNvSpPr/>
          <p:nvPr/>
        </p:nvSpPr>
        <p:spPr>
          <a:xfrm>
            <a:off x="294475" y="1736551"/>
            <a:ext cx="3257700" cy="1670400"/>
          </a:xfrm>
          <a:prstGeom prst="round2DiagRect">
            <a:avLst>
              <a:gd fmla="val 16667" name="adj1"/>
              <a:gd fmla="val 0" name="adj2"/>
            </a:avLst>
          </a:prstGeom>
          <a:solidFill>
            <a:srgbClr val="D8FCE8"/>
          </a:solidFill>
          <a:ln cap="flat" cmpd="sng" w="9525">
            <a:solidFill>
              <a:srgbClr val="D8FC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2"/>
          <p:cNvSpPr txBox="1"/>
          <p:nvPr/>
        </p:nvSpPr>
        <p:spPr>
          <a:xfrm>
            <a:off x="432175" y="1863000"/>
            <a:ext cx="2982300" cy="1417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 sz="1800">
                <a:solidFill>
                  <a:schemeClr val="dk1"/>
                </a:solidFill>
                <a:latin typeface="Proxima Nova"/>
                <a:ea typeface="Proxima Nova"/>
                <a:cs typeface="Proxima Nova"/>
                <a:sym typeface="Proxima Nova"/>
              </a:rPr>
              <a:t>With “thick” gold sample of about 20 nm (200 Å), we get the following experimental results</a:t>
            </a:r>
            <a:endParaRPr b="1">
              <a:solidFill>
                <a:schemeClr val="dk1"/>
              </a:solidFill>
            </a:endParaRPr>
          </a:p>
        </p:txBody>
      </p:sp>
      <p:sp>
        <p:nvSpPr>
          <p:cNvPr id="213" name="Google Shape;213;p22"/>
          <p:cNvSpPr txBox="1"/>
          <p:nvPr/>
        </p:nvSpPr>
        <p:spPr>
          <a:xfrm>
            <a:off x="6350550" y="752275"/>
            <a:ext cx="21219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latin typeface="Proxima Nova"/>
                <a:ea typeface="Proxima Nova"/>
                <a:cs typeface="Proxima Nova"/>
                <a:sym typeface="Proxima Nova"/>
              </a:rPr>
              <a:t>Laser hits sample</a:t>
            </a:r>
            <a:endParaRPr sz="1300">
              <a:latin typeface="Proxima Nova"/>
              <a:ea typeface="Proxima Nova"/>
              <a:cs typeface="Proxima Nova"/>
              <a:sym typeface="Proxima Nova"/>
            </a:endParaRPr>
          </a:p>
        </p:txBody>
      </p:sp>
      <p:cxnSp>
        <p:nvCxnSpPr>
          <p:cNvPr id="214" name="Google Shape;214;p22"/>
          <p:cNvCxnSpPr/>
          <p:nvPr/>
        </p:nvCxnSpPr>
        <p:spPr>
          <a:xfrm flipH="1">
            <a:off x="6790175" y="1102825"/>
            <a:ext cx="78300" cy="347400"/>
          </a:xfrm>
          <a:prstGeom prst="straightConnector1">
            <a:avLst/>
          </a:prstGeom>
          <a:noFill/>
          <a:ln cap="flat" cmpd="sng" w="9525">
            <a:solidFill>
              <a:schemeClr val="accent1"/>
            </a:solidFill>
            <a:prstDash val="solid"/>
            <a:round/>
            <a:headEnd len="med" w="med" type="none"/>
            <a:tailEnd len="med" w="med" type="triangle"/>
          </a:ln>
        </p:spPr>
      </p:cxnSp>
      <p:sp>
        <p:nvSpPr>
          <p:cNvPr id="215" name="Google Shape;215;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16" name="Google Shape;216;p22"/>
          <p:cNvSpPr txBox="1"/>
          <p:nvPr/>
        </p:nvSpPr>
        <p:spPr>
          <a:xfrm>
            <a:off x="6585725" y="4517600"/>
            <a:ext cx="487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2"/>
                </a:solidFill>
                <a:latin typeface="Proxima Nova"/>
                <a:ea typeface="Proxima Nova"/>
                <a:cs typeface="Proxima Nova"/>
                <a:sym typeface="Proxima Nova"/>
              </a:rPr>
              <a:t>[4]</a:t>
            </a:r>
            <a:endParaRPr>
              <a:solidFill>
                <a:schemeClr val="accent2"/>
              </a:solidFill>
              <a:latin typeface="Proxima Nova"/>
              <a:ea typeface="Proxima Nova"/>
              <a:cs typeface="Proxima Nova"/>
              <a:sym typeface="Proxima Nov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par>
                                <p:cTn fill="hold" nodeType="with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000"/>
                                        <p:tgtEl>
                                          <p:spTgt spid="213"/>
                                        </p:tgtEl>
                                      </p:cBhvr>
                                    </p:animEffect>
                                  </p:childTnLst>
                                </p:cTn>
                              </p:par>
                              <p:par>
                                <p:cTn fill="hold" nodeType="with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000"/>
                                        <p:tgtEl>
                                          <p:spTgt spid="214"/>
                                        </p:tgtEl>
                                      </p:cBhvr>
                                    </p:animEffect>
                                  </p:childTnLst>
                                </p:cTn>
                              </p:par>
                              <p:par>
                                <p:cTn fill="hold" nodeType="with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1000"/>
                                        <p:tgtEl>
                                          <p:spTgt spid="2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3"/>
          <p:cNvSpPr/>
          <p:nvPr/>
        </p:nvSpPr>
        <p:spPr>
          <a:xfrm>
            <a:off x="205675" y="4311850"/>
            <a:ext cx="8704500" cy="400200"/>
          </a:xfrm>
          <a:prstGeom prst="roundRect">
            <a:avLst>
              <a:gd fmla="val 16667" name="adj"/>
            </a:avLst>
          </a:prstGeom>
          <a:solidFill>
            <a:srgbClr val="EFEFE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3"/>
          <p:cNvSpPr txBox="1"/>
          <p:nvPr>
            <p:ph type="title"/>
          </p:nvPr>
        </p:nvSpPr>
        <p:spPr>
          <a:xfrm>
            <a:off x="176250" y="179750"/>
            <a:ext cx="70734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Breakdown of Thin Sample Approximation</a:t>
            </a:r>
            <a:endParaRPr/>
          </a:p>
        </p:txBody>
      </p:sp>
      <p:sp>
        <p:nvSpPr>
          <p:cNvPr id="223" name="Google Shape;223;p23"/>
          <p:cNvSpPr/>
          <p:nvPr/>
        </p:nvSpPr>
        <p:spPr>
          <a:xfrm>
            <a:off x="5034996" y="1404701"/>
            <a:ext cx="89700" cy="86700"/>
          </a:xfrm>
          <a:prstGeom prst="ellipse">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3"/>
          <p:cNvSpPr/>
          <p:nvPr/>
        </p:nvSpPr>
        <p:spPr>
          <a:xfrm>
            <a:off x="4687050" y="1014318"/>
            <a:ext cx="89700" cy="86700"/>
          </a:xfrm>
          <a:prstGeom prst="ellipse">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3"/>
          <p:cNvSpPr/>
          <p:nvPr/>
        </p:nvSpPr>
        <p:spPr>
          <a:xfrm>
            <a:off x="5034996" y="1795081"/>
            <a:ext cx="89700" cy="86700"/>
          </a:xfrm>
          <a:prstGeom prst="ellipse">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3"/>
          <p:cNvSpPr/>
          <p:nvPr/>
        </p:nvSpPr>
        <p:spPr>
          <a:xfrm>
            <a:off x="5382930" y="1795081"/>
            <a:ext cx="89700" cy="86700"/>
          </a:xfrm>
          <a:prstGeom prst="ellipse">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3"/>
          <p:cNvSpPr/>
          <p:nvPr/>
        </p:nvSpPr>
        <p:spPr>
          <a:xfrm>
            <a:off x="5034996" y="1014309"/>
            <a:ext cx="89700" cy="86700"/>
          </a:xfrm>
          <a:prstGeom prst="ellipse">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3"/>
          <p:cNvSpPr/>
          <p:nvPr/>
        </p:nvSpPr>
        <p:spPr>
          <a:xfrm>
            <a:off x="4687063" y="1795081"/>
            <a:ext cx="89700" cy="867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3"/>
          <p:cNvSpPr/>
          <p:nvPr/>
        </p:nvSpPr>
        <p:spPr>
          <a:xfrm>
            <a:off x="4687063" y="1404689"/>
            <a:ext cx="89700" cy="86700"/>
          </a:xfrm>
          <a:prstGeom prst="ellipse">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3"/>
          <p:cNvSpPr/>
          <p:nvPr/>
        </p:nvSpPr>
        <p:spPr>
          <a:xfrm>
            <a:off x="5382930" y="1404701"/>
            <a:ext cx="89700" cy="86700"/>
          </a:xfrm>
          <a:prstGeom prst="ellipse">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3"/>
          <p:cNvSpPr/>
          <p:nvPr/>
        </p:nvSpPr>
        <p:spPr>
          <a:xfrm>
            <a:off x="5382930" y="1014322"/>
            <a:ext cx="89700" cy="86700"/>
          </a:xfrm>
          <a:prstGeom prst="ellipse">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3"/>
          <p:cNvSpPr/>
          <p:nvPr/>
        </p:nvSpPr>
        <p:spPr>
          <a:xfrm>
            <a:off x="4339129" y="1404701"/>
            <a:ext cx="89700" cy="86700"/>
          </a:xfrm>
          <a:prstGeom prst="ellipse">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3"/>
          <p:cNvSpPr/>
          <p:nvPr/>
        </p:nvSpPr>
        <p:spPr>
          <a:xfrm>
            <a:off x="4339129" y="1795081"/>
            <a:ext cx="89700" cy="86700"/>
          </a:xfrm>
          <a:prstGeom prst="ellipse">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3"/>
          <p:cNvSpPr/>
          <p:nvPr/>
        </p:nvSpPr>
        <p:spPr>
          <a:xfrm>
            <a:off x="4339129" y="1014309"/>
            <a:ext cx="89700" cy="86700"/>
          </a:xfrm>
          <a:prstGeom prst="ellipse">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3"/>
          <p:cNvSpPr/>
          <p:nvPr/>
        </p:nvSpPr>
        <p:spPr>
          <a:xfrm>
            <a:off x="3991195" y="1795081"/>
            <a:ext cx="89700" cy="86700"/>
          </a:xfrm>
          <a:prstGeom prst="ellipse">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3"/>
          <p:cNvSpPr/>
          <p:nvPr/>
        </p:nvSpPr>
        <p:spPr>
          <a:xfrm>
            <a:off x="3991195" y="1404701"/>
            <a:ext cx="89700" cy="86700"/>
          </a:xfrm>
          <a:prstGeom prst="ellipse">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3"/>
          <p:cNvSpPr/>
          <p:nvPr/>
        </p:nvSpPr>
        <p:spPr>
          <a:xfrm>
            <a:off x="3991195" y="1014322"/>
            <a:ext cx="89700" cy="86700"/>
          </a:xfrm>
          <a:prstGeom prst="ellipse">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3"/>
          <p:cNvSpPr/>
          <p:nvPr/>
        </p:nvSpPr>
        <p:spPr>
          <a:xfrm>
            <a:off x="5034996" y="2185461"/>
            <a:ext cx="89700" cy="86700"/>
          </a:xfrm>
          <a:prstGeom prst="ellipse">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3"/>
          <p:cNvSpPr/>
          <p:nvPr/>
        </p:nvSpPr>
        <p:spPr>
          <a:xfrm>
            <a:off x="5034996" y="2575841"/>
            <a:ext cx="89700" cy="86700"/>
          </a:xfrm>
          <a:prstGeom prst="ellipse">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3"/>
          <p:cNvSpPr/>
          <p:nvPr/>
        </p:nvSpPr>
        <p:spPr>
          <a:xfrm>
            <a:off x="5382930" y="2575841"/>
            <a:ext cx="89700" cy="86700"/>
          </a:xfrm>
          <a:prstGeom prst="ellipse">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3"/>
          <p:cNvSpPr/>
          <p:nvPr/>
        </p:nvSpPr>
        <p:spPr>
          <a:xfrm>
            <a:off x="4687063" y="2575841"/>
            <a:ext cx="89700" cy="86700"/>
          </a:xfrm>
          <a:prstGeom prst="ellipse">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3"/>
          <p:cNvSpPr/>
          <p:nvPr/>
        </p:nvSpPr>
        <p:spPr>
          <a:xfrm>
            <a:off x="4687063" y="2185449"/>
            <a:ext cx="89700" cy="86700"/>
          </a:xfrm>
          <a:prstGeom prst="ellipse">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3"/>
          <p:cNvSpPr/>
          <p:nvPr/>
        </p:nvSpPr>
        <p:spPr>
          <a:xfrm>
            <a:off x="5382930" y="2185461"/>
            <a:ext cx="89700" cy="86700"/>
          </a:xfrm>
          <a:prstGeom prst="ellipse">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3"/>
          <p:cNvSpPr/>
          <p:nvPr/>
        </p:nvSpPr>
        <p:spPr>
          <a:xfrm>
            <a:off x="4339129" y="2185461"/>
            <a:ext cx="89700" cy="86700"/>
          </a:xfrm>
          <a:prstGeom prst="ellipse">
            <a:avLst/>
          </a:pr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3"/>
          <p:cNvSpPr/>
          <p:nvPr/>
        </p:nvSpPr>
        <p:spPr>
          <a:xfrm>
            <a:off x="4339129" y="2575841"/>
            <a:ext cx="89700" cy="86700"/>
          </a:xfrm>
          <a:prstGeom prst="ellipse">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3"/>
          <p:cNvSpPr/>
          <p:nvPr/>
        </p:nvSpPr>
        <p:spPr>
          <a:xfrm>
            <a:off x="3991195" y="2575841"/>
            <a:ext cx="89700" cy="86700"/>
          </a:xfrm>
          <a:prstGeom prst="ellipse">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3"/>
          <p:cNvSpPr/>
          <p:nvPr/>
        </p:nvSpPr>
        <p:spPr>
          <a:xfrm>
            <a:off x="3991195" y="2185461"/>
            <a:ext cx="89700" cy="86700"/>
          </a:xfrm>
          <a:prstGeom prst="ellipse">
            <a:avLst/>
          </a:prstGeom>
          <a:solidFill>
            <a:srgbClr val="0000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3"/>
          <p:cNvSpPr txBox="1"/>
          <p:nvPr/>
        </p:nvSpPr>
        <p:spPr>
          <a:xfrm>
            <a:off x="4556113" y="1795085"/>
            <a:ext cx="699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Proxima Nova"/>
                <a:ea typeface="Proxima Nova"/>
                <a:cs typeface="Proxima Nova"/>
                <a:sym typeface="Proxima Nova"/>
              </a:rPr>
              <a:t>[000]</a:t>
            </a:r>
            <a:endParaRPr sz="800">
              <a:latin typeface="Proxima Nova"/>
              <a:ea typeface="Proxima Nova"/>
              <a:cs typeface="Proxima Nova"/>
              <a:sym typeface="Proxima Nova"/>
            </a:endParaRPr>
          </a:p>
        </p:txBody>
      </p:sp>
      <p:sp>
        <p:nvSpPr>
          <p:cNvPr id="249" name="Google Shape;249;p23"/>
          <p:cNvSpPr txBox="1"/>
          <p:nvPr/>
        </p:nvSpPr>
        <p:spPr>
          <a:xfrm>
            <a:off x="4540045" y="2209583"/>
            <a:ext cx="699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Proxima Nova"/>
                <a:ea typeface="Proxima Nova"/>
                <a:cs typeface="Proxima Nova"/>
                <a:sym typeface="Proxima Nova"/>
              </a:rPr>
              <a:t>[200]</a:t>
            </a:r>
            <a:endParaRPr sz="800">
              <a:latin typeface="Proxima Nova"/>
              <a:ea typeface="Proxima Nova"/>
              <a:cs typeface="Proxima Nova"/>
              <a:sym typeface="Proxima Nova"/>
            </a:endParaRPr>
          </a:p>
        </p:txBody>
      </p:sp>
      <p:sp>
        <p:nvSpPr>
          <p:cNvPr id="250" name="Google Shape;250;p23"/>
          <p:cNvSpPr txBox="1"/>
          <p:nvPr/>
        </p:nvSpPr>
        <p:spPr>
          <a:xfrm>
            <a:off x="4192125" y="2209600"/>
            <a:ext cx="436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Proxima Nova"/>
                <a:ea typeface="Proxima Nova"/>
                <a:cs typeface="Proxima Nova"/>
                <a:sym typeface="Proxima Nova"/>
              </a:rPr>
              <a:t>[220]</a:t>
            </a:r>
            <a:endParaRPr sz="800">
              <a:latin typeface="Proxima Nova"/>
              <a:ea typeface="Proxima Nova"/>
              <a:cs typeface="Proxima Nova"/>
              <a:sym typeface="Proxima Nova"/>
            </a:endParaRPr>
          </a:p>
        </p:txBody>
      </p:sp>
      <p:sp>
        <p:nvSpPr>
          <p:cNvPr id="251" name="Google Shape;251;p23"/>
          <p:cNvSpPr txBox="1"/>
          <p:nvPr/>
        </p:nvSpPr>
        <p:spPr>
          <a:xfrm>
            <a:off x="3830093" y="2201344"/>
            <a:ext cx="4362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Proxima Nova"/>
                <a:ea typeface="Proxima Nova"/>
                <a:cs typeface="Proxima Nova"/>
                <a:sym typeface="Proxima Nova"/>
              </a:rPr>
              <a:t>[240]</a:t>
            </a:r>
            <a:endParaRPr sz="800">
              <a:latin typeface="Proxima Nova"/>
              <a:ea typeface="Proxima Nova"/>
              <a:cs typeface="Proxima Nova"/>
              <a:sym typeface="Proxima Nova"/>
            </a:endParaRPr>
          </a:p>
        </p:txBody>
      </p:sp>
      <p:cxnSp>
        <p:nvCxnSpPr>
          <p:cNvPr id="252" name="Google Shape;252;p23"/>
          <p:cNvCxnSpPr/>
          <p:nvPr/>
        </p:nvCxnSpPr>
        <p:spPr>
          <a:xfrm rot="10800000">
            <a:off x="4430125" y="1491584"/>
            <a:ext cx="255600" cy="293400"/>
          </a:xfrm>
          <a:prstGeom prst="straightConnector1">
            <a:avLst/>
          </a:prstGeom>
          <a:noFill/>
          <a:ln cap="flat" cmpd="sng" w="9525">
            <a:solidFill>
              <a:schemeClr val="accent3"/>
            </a:solidFill>
            <a:prstDash val="solid"/>
            <a:round/>
            <a:headEnd len="med" w="med" type="none"/>
            <a:tailEnd len="med" w="med" type="triangle"/>
          </a:ln>
        </p:spPr>
      </p:cxnSp>
      <p:sp>
        <p:nvSpPr>
          <p:cNvPr id="253" name="Google Shape;253;p23"/>
          <p:cNvSpPr txBox="1"/>
          <p:nvPr/>
        </p:nvSpPr>
        <p:spPr>
          <a:xfrm>
            <a:off x="4580416" y="1472726"/>
            <a:ext cx="30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Proxima Nova"/>
                <a:ea typeface="Proxima Nova"/>
                <a:cs typeface="Proxima Nova"/>
                <a:sym typeface="Proxima Nova"/>
              </a:rPr>
              <a:t>k</a:t>
            </a:r>
            <a:endParaRPr>
              <a:solidFill>
                <a:schemeClr val="dk1"/>
              </a:solidFill>
              <a:latin typeface="Proxima Nova"/>
              <a:ea typeface="Proxima Nova"/>
              <a:cs typeface="Proxima Nova"/>
              <a:sym typeface="Proxima Nova"/>
            </a:endParaRPr>
          </a:p>
        </p:txBody>
      </p:sp>
      <p:cxnSp>
        <p:nvCxnSpPr>
          <p:cNvPr id="254" name="Google Shape;254;p23"/>
          <p:cNvCxnSpPr/>
          <p:nvPr/>
        </p:nvCxnSpPr>
        <p:spPr>
          <a:xfrm>
            <a:off x="4625218" y="1549108"/>
            <a:ext cx="149400" cy="0"/>
          </a:xfrm>
          <a:prstGeom prst="straightConnector1">
            <a:avLst/>
          </a:prstGeom>
          <a:noFill/>
          <a:ln cap="flat" cmpd="sng" w="9525">
            <a:solidFill>
              <a:schemeClr val="dk1"/>
            </a:solidFill>
            <a:prstDash val="solid"/>
            <a:round/>
            <a:headEnd len="med" w="med" type="none"/>
            <a:tailEnd len="med" w="med" type="triangle"/>
          </a:ln>
        </p:spPr>
      </p:cxnSp>
      <p:sp>
        <p:nvSpPr>
          <p:cNvPr id="255" name="Google Shape;255;p23"/>
          <p:cNvSpPr txBox="1"/>
          <p:nvPr/>
        </p:nvSpPr>
        <p:spPr>
          <a:xfrm>
            <a:off x="3750325" y="2845188"/>
            <a:ext cx="1963200" cy="128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428">
                <a:solidFill>
                  <a:schemeClr val="accent2"/>
                </a:solidFill>
                <a:latin typeface="Proxima Nova"/>
                <a:ea typeface="Proxima Nova"/>
                <a:cs typeface="Proxima Nova"/>
                <a:sym typeface="Proxima Nova"/>
              </a:rPr>
              <a:t>k is the reciprocal lattice vector, or the momentum “kick” the electron beam receives from sample</a:t>
            </a:r>
            <a:endParaRPr i="1" sz="1428">
              <a:solidFill>
                <a:schemeClr val="accent2"/>
              </a:solidFill>
              <a:latin typeface="Proxima Nova"/>
              <a:ea typeface="Proxima Nova"/>
              <a:cs typeface="Proxima Nova"/>
              <a:sym typeface="Proxima Nova"/>
            </a:endParaRPr>
          </a:p>
        </p:txBody>
      </p:sp>
      <p:cxnSp>
        <p:nvCxnSpPr>
          <p:cNvPr id="256" name="Google Shape;256;p23"/>
          <p:cNvCxnSpPr/>
          <p:nvPr/>
        </p:nvCxnSpPr>
        <p:spPr>
          <a:xfrm>
            <a:off x="3991212" y="2927729"/>
            <a:ext cx="174000" cy="0"/>
          </a:xfrm>
          <a:prstGeom prst="straightConnector1">
            <a:avLst/>
          </a:prstGeom>
          <a:noFill/>
          <a:ln cap="flat" cmpd="sng" w="9525">
            <a:solidFill>
              <a:schemeClr val="accent2"/>
            </a:solidFill>
            <a:prstDash val="solid"/>
            <a:round/>
            <a:headEnd len="med" w="med" type="none"/>
            <a:tailEnd len="med" w="med" type="triangle"/>
          </a:ln>
        </p:spPr>
      </p:cxnSp>
      <p:pic>
        <p:nvPicPr>
          <p:cNvPr id="257" name="Google Shape;257;p23"/>
          <p:cNvPicPr preferRelativeResize="0"/>
          <p:nvPr/>
        </p:nvPicPr>
        <p:blipFill>
          <a:blip r:embed="rId3">
            <a:alphaModFix/>
          </a:blip>
          <a:stretch>
            <a:fillRect/>
          </a:stretch>
        </p:blipFill>
        <p:spPr>
          <a:xfrm>
            <a:off x="5834750" y="1376694"/>
            <a:ext cx="3227400" cy="2274542"/>
          </a:xfrm>
          <a:prstGeom prst="rect">
            <a:avLst/>
          </a:prstGeom>
          <a:noFill/>
          <a:ln>
            <a:noFill/>
          </a:ln>
        </p:spPr>
      </p:pic>
      <p:cxnSp>
        <p:nvCxnSpPr>
          <p:cNvPr id="258" name="Google Shape;258;p23"/>
          <p:cNvCxnSpPr/>
          <p:nvPr/>
        </p:nvCxnSpPr>
        <p:spPr>
          <a:xfrm rot="10800000">
            <a:off x="6410119" y="1609973"/>
            <a:ext cx="2579700" cy="0"/>
          </a:xfrm>
          <a:prstGeom prst="straightConnector1">
            <a:avLst/>
          </a:prstGeom>
          <a:noFill/>
          <a:ln cap="flat" cmpd="sng" w="19050">
            <a:solidFill>
              <a:schemeClr val="dk1"/>
            </a:solidFill>
            <a:prstDash val="dot"/>
            <a:round/>
            <a:headEnd len="med" w="med" type="none"/>
            <a:tailEnd len="med" w="med" type="none"/>
          </a:ln>
        </p:spPr>
      </p:cxnSp>
      <p:sp>
        <p:nvSpPr>
          <p:cNvPr id="259" name="Google Shape;259;p23"/>
          <p:cNvSpPr txBox="1"/>
          <p:nvPr/>
        </p:nvSpPr>
        <p:spPr>
          <a:xfrm>
            <a:off x="7150" y="752038"/>
            <a:ext cx="3690900" cy="4311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accent1"/>
              </a:buClr>
              <a:buSzPts val="1600"/>
              <a:buFont typeface="Proxima Nova"/>
              <a:buChar char="★"/>
            </a:pPr>
            <a:r>
              <a:rPr lang="en" sz="1600">
                <a:solidFill>
                  <a:schemeClr val="accent1"/>
                </a:solidFill>
                <a:latin typeface="Proxima Nova"/>
                <a:ea typeface="Proxima Nova"/>
                <a:cs typeface="Proxima Nova"/>
                <a:sym typeface="Proxima Nova"/>
              </a:rPr>
              <a:t>Thin sample theory also predicts</a:t>
            </a:r>
            <a:endParaRPr sz="1600">
              <a:solidFill>
                <a:schemeClr val="accent1"/>
              </a:solidFill>
              <a:latin typeface="Proxima Nova"/>
              <a:ea typeface="Proxima Nova"/>
              <a:cs typeface="Proxima Nova"/>
              <a:sym typeface="Proxima Nova"/>
            </a:endParaRPr>
          </a:p>
        </p:txBody>
      </p:sp>
      <p:pic>
        <p:nvPicPr>
          <p:cNvPr id="260" name="Google Shape;260;p23"/>
          <p:cNvPicPr preferRelativeResize="0"/>
          <p:nvPr/>
        </p:nvPicPr>
        <p:blipFill>
          <a:blip r:embed="rId4">
            <a:alphaModFix/>
          </a:blip>
          <a:stretch>
            <a:fillRect/>
          </a:stretch>
        </p:blipFill>
        <p:spPr>
          <a:xfrm>
            <a:off x="1228502" y="1161712"/>
            <a:ext cx="1248202" cy="572700"/>
          </a:xfrm>
          <a:prstGeom prst="rect">
            <a:avLst/>
          </a:prstGeom>
          <a:noFill/>
          <a:ln cap="flat" cmpd="sng" w="9525">
            <a:solidFill>
              <a:srgbClr val="AC1145"/>
            </a:solidFill>
            <a:prstDash val="solid"/>
            <a:round/>
            <a:headEnd len="sm" w="sm" type="none"/>
            <a:tailEnd len="sm" w="sm" type="none"/>
          </a:ln>
        </p:spPr>
      </p:pic>
      <p:sp>
        <p:nvSpPr>
          <p:cNvPr id="261" name="Google Shape;261;p23"/>
          <p:cNvSpPr txBox="1"/>
          <p:nvPr/>
        </p:nvSpPr>
        <p:spPr>
          <a:xfrm>
            <a:off x="11825" y="3043588"/>
            <a:ext cx="3738300" cy="12807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accent1"/>
              </a:buClr>
              <a:buSzPts val="1600"/>
              <a:buFont typeface="Proxima Nova"/>
              <a:buChar char="★"/>
            </a:pPr>
            <a:r>
              <a:rPr lang="en" sz="1600">
                <a:solidFill>
                  <a:schemeClr val="accent1"/>
                </a:solidFill>
                <a:latin typeface="Proxima Nova"/>
                <a:ea typeface="Proxima Nova"/>
                <a:cs typeface="Proxima Nova"/>
                <a:sym typeface="Proxima Nova"/>
              </a:rPr>
              <a:t>If this were true, k = 0 so ΔI / I should also equal 0, but experimental data shows otherwise </a:t>
            </a:r>
            <a:endParaRPr sz="1600">
              <a:solidFill>
                <a:schemeClr val="accent1"/>
              </a:solidFill>
              <a:latin typeface="Proxima Nova"/>
              <a:ea typeface="Proxima Nova"/>
              <a:cs typeface="Proxima Nova"/>
              <a:sym typeface="Proxima Nova"/>
            </a:endParaRPr>
          </a:p>
        </p:txBody>
      </p:sp>
      <p:sp>
        <p:nvSpPr>
          <p:cNvPr id="262" name="Google Shape;262;p23"/>
          <p:cNvSpPr txBox="1"/>
          <p:nvPr/>
        </p:nvSpPr>
        <p:spPr>
          <a:xfrm>
            <a:off x="205675" y="4275475"/>
            <a:ext cx="8704500" cy="4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i="1" lang="en" sz="1600">
                <a:solidFill>
                  <a:srgbClr val="AC1145"/>
                </a:solidFill>
                <a:latin typeface="Proxima Nova"/>
                <a:ea typeface="Proxima Nova"/>
                <a:cs typeface="Proxima Nova"/>
                <a:sym typeface="Proxima Nova"/>
              </a:rPr>
              <a:t>Multiple scattering effects arise from the non-thin sample → thin sample theory breaks down</a:t>
            </a:r>
            <a:endParaRPr b="1" i="1">
              <a:solidFill>
                <a:srgbClr val="AC1145"/>
              </a:solidFill>
            </a:endParaRPr>
          </a:p>
        </p:txBody>
      </p:sp>
      <p:sp>
        <p:nvSpPr>
          <p:cNvPr id="263" name="Google Shape;263;p23"/>
          <p:cNvSpPr txBox="1"/>
          <p:nvPr/>
        </p:nvSpPr>
        <p:spPr>
          <a:xfrm>
            <a:off x="11825" y="1784963"/>
            <a:ext cx="3425700" cy="12807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accent1"/>
              </a:buClr>
              <a:buSzPts val="1600"/>
              <a:buFont typeface="Proxima Nova"/>
              <a:buChar char="★"/>
            </a:pPr>
            <a:r>
              <a:rPr lang="en" sz="1600">
                <a:solidFill>
                  <a:schemeClr val="accent1"/>
                </a:solidFill>
                <a:latin typeface="Proxima Nova"/>
                <a:ea typeface="Proxima Nova"/>
                <a:cs typeface="Proxima Nova"/>
                <a:sym typeface="Proxima Nova"/>
              </a:rPr>
              <a:t>The [000] point is where the electron beam goes through the sample with theoretically no change in momentum</a:t>
            </a:r>
            <a:endParaRPr sz="1600">
              <a:solidFill>
                <a:schemeClr val="accent1"/>
              </a:solidFill>
              <a:latin typeface="Proxima Nova"/>
              <a:ea typeface="Proxima Nova"/>
              <a:cs typeface="Proxima Nova"/>
              <a:sym typeface="Proxima Nova"/>
            </a:endParaRPr>
          </a:p>
        </p:txBody>
      </p:sp>
      <p:sp>
        <p:nvSpPr>
          <p:cNvPr id="264" name="Google Shape;264;p23"/>
          <p:cNvSpPr txBox="1"/>
          <p:nvPr/>
        </p:nvSpPr>
        <p:spPr>
          <a:xfrm>
            <a:off x="7540762" y="1348976"/>
            <a:ext cx="24231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800">
                <a:latin typeface="Proxima Nova"/>
                <a:ea typeface="Proxima Nova"/>
                <a:cs typeface="Proxima Nova"/>
                <a:sym typeface="Proxima Nova"/>
              </a:rPr>
              <a:t>Theoretical prediction for [000]</a:t>
            </a:r>
            <a:endParaRPr i="1" sz="800">
              <a:latin typeface="Proxima Nova"/>
              <a:ea typeface="Proxima Nova"/>
              <a:cs typeface="Proxima Nova"/>
              <a:sym typeface="Proxima Nova"/>
            </a:endParaRPr>
          </a:p>
        </p:txBody>
      </p:sp>
      <p:sp>
        <p:nvSpPr>
          <p:cNvPr id="265" name="Google Shape;265;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1000"/>
                                        <p:tgtEl>
                                          <p:spTgt spid="259"/>
                                        </p:tgtEl>
                                      </p:cBhvr>
                                    </p:animEffect>
                                  </p:childTnLst>
                                </p:cTn>
                              </p:par>
                              <p:par>
                                <p:cTn fill="hold" nodeType="with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1000"/>
                                        <p:tgtEl>
                                          <p:spTgt spid="2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par>
                                <p:cTn fill="hold" nodeType="with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par>
                                <p:cTn fill="hold" nodeType="with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par>
                                <p:cTn fill="hold" nodeType="with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par>
                                <p:cTn fill="hold" nodeType="with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par>
                                <p:cTn fill="hold" nodeType="with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par>
                                <p:cTn fill="hold" nodeType="with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000"/>
                                        <p:tgtEl>
                                          <p:spTgt spid="229"/>
                                        </p:tgtEl>
                                      </p:cBhvr>
                                    </p:animEffect>
                                  </p:childTnLst>
                                </p:cTn>
                              </p:par>
                              <p:par>
                                <p:cTn fill="hold" nodeType="with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000"/>
                                        <p:tgtEl>
                                          <p:spTgt spid="230"/>
                                        </p:tgtEl>
                                      </p:cBhvr>
                                    </p:animEffect>
                                  </p:childTnLst>
                                </p:cTn>
                              </p:par>
                              <p:par>
                                <p:cTn fill="hold" nodeType="with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1000"/>
                                        <p:tgtEl>
                                          <p:spTgt spid="231"/>
                                        </p:tgtEl>
                                      </p:cBhvr>
                                    </p:animEffect>
                                  </p:childTnLst>
                                </p:cTn>
                              </p:par>
                              <p:par>
                                <p:cTn fill="hold" nodeType="with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par>
                                <p:cTn fill="hold" nodeType="with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par>
                                <p:cTn fill="hold" nodeType="with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par>
                                <p:cTn fill="hold" nodeType="with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par>
                                <p:cTn fill="hold" nodeType="with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par>
                                <p:cTn fill="hold" nodeType="with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000"/>
                                        <p:tgtEl>
                                          <p:spTgt spid="237"/>
                                        </p:tgtEl>
                                      </p:cBhvr>
                                    </p:animEffect>
                                  </p:childTnLst>
                                </p:cTn>
                              </p:par>
                              <p:par>
                                <p:cTn fill="hold" nodeType="with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000"/>
                                        <p:tgtEl>
                                          <p:spTgt spid="238"/>
                                        </p:tgtEl>
                                      </p:cBhvr>
                                    </p:animEffect>
                                  </p:childTnLst>
                                </p:cTn>
                              </p:par>
                              <p:par>
                                <p:cTn fill="hold" nodeType="with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000"/>
                                        <p:tgtEl>
                                          <p:spTgt spid="239"/>
                                        </p:tgtEl>
                                      </p:cBhvr>
                                    </p:animEffect>
                                  </p:childTnLst>
                                </p:cTn>
                              </p:par>
                              <p:par>
                                <p:cTn fill="hold" nodeType="with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1000"/>
                                        <p:tgtEl>
                                          <p:spTgt spid="240"/>
                                        </p:tgtEl>
                                      </p:cBhvr>
                                    </p:animEffect>
                                  </p:childTnLst>
                                </p:cTn>
                              </p:par>
                              <p:par>
                                <p:cTn fill="hold" nodeType="with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par>
                                <p:cTn fill="hold" nodeType="with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000"/>
                                        <p:tgtEl>
                                          <p:spTgt spid="242"/>
                                        </p:tgtEl>
                                      </p:cBhvr>
                                    </p:animEffect>
                                  </p:childTnLst>
                                </p:cTn>
                              </p:par>
                              <p:par>
                                <p:cTn fill="hold" nodeType="with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1000"/>
                                        <p:tgtEl>
                                          <p:spTgt spid="243"/>
                                        </p:tgtEl>
                                      </p:cBhvr>
                                    </p:animEffect>
                                  </p:childTnLst>
                                </p:cTn>
                              </p:par>
                              <p:par>
                                <p:cTn fill="hold" nodeType="with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par>
                                <p:cTn fill="hold" nodeType="with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par>
                                <p:cTn fill="hold" nodeType="with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par>
                                <p:cTn fill="hold" nodeType="with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par>
                                <p:cTn fill="hold" nodeType="with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par>
                                <p:cTn fill="hold" nodeType="with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par>
                                <p:cTn fill="hold" nodeType="with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par>
                                <p:cTn fill="hold" nodeType="with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1000"/>
                                        <p:tgtEl>
                                          <p:spTgt spid="251"/>
                                        </p:tgtEl>
                                      </p:cBhvr>
                                    </p:animEffect>
                                  </p:childTnLst>
                                </p:cTn>
                              </p:par>
                              <p:par>
                                <p:cTn fill="hold" nodeType="with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000"/>
                                        <p:tgtEl>
                                          <p:spTgt spid="252"/>
                                        </p:tgtEl>
                                      </p:cBhvr>
                                    </p:animEffect>
                                  </p:childTnLst>
                                </p:cTn>
                              </p:par>
                              <p:par>
                                <p:cTn fill="hold" nodeType="with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1000"/>
                                        <p:tgtEl>
                                          <p:spTgt spid="253"/>
                                        </p:tgtEl>
                                      </p:cBhvr>
                                    </p:animEffect>
                                  </p:childTnLst>
                                </p:cTn>
                              </p:par>
                              <p:par>
                                <p:cTn fill="hold" nodeType="with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000"/>
                                        <p:tgtEl>
                                          <p:spTgt spid="254"/>
                                        </p:tgtEl>
                                      </p:cBhvr>
                                    </p:animEffect>
                                  </p:childTnLst>
                                </p:cTn>
                              </p:par>
                              <p:par>
                                <p:cTn fill="hold" nodeType="with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1000"/>
                                        <p:tgtEl>
                                          <p:spTgt spid="255"/>
                                        </p:tgtEl>
                                      </p:cBhvr>
                                    </p:animEffect>
                                  </p:childTnLst>
                                </p:cTn>
                              </p:par>
                              <p:par>
                                <p:cTn fill="hold" nodeType="with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1000"/>
                                        <p:tgtEl>
                                          <p:spTgt spid="2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1000"/>
                                        <p:tgtEl>
                                          <p:spTgt spid="2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1000"/>
                                        <p:tgtEl>
                                          <p:spTgt spid="26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000"/>
                                        <p:tgtEl>
                                          <p:spTgt spid="258"/>
                                        </p:tgtEl>
                                      </p:cBhvr>
                                    </p:animEffect>
                                  </p:childTnLst>
                                </p:cTn>
                              </p:par>
                              <p:par>
                                <p:cTn fill="hold" nodeType="with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1000"/>
                                        <p:tgtEl>
                                          <p:spTgt spid="2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par>
                                <p:cTn fill="hold" nodeType="with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1800"/>
                                        <p:tgtEl>
                                          <p:spTgt spid="2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4"/>
          <p:cNvSpPr/>
          <p:nvPr/>
        </p:nvSpPr>
        <p:spPr>
          <a:xfrm>
            <a:off x="1909350" y="1301475"/>
            <a:ext cx="5325300" cy="2358900"/>
          </a:xfrm>
          <a:prstGeom prst="chevron">
            <a:avLst>
              <a:gd fmla="val 18796" name="adj"/>
            </a:avLst>
          </a:prstGeom>
          <a:solidFill>
            <a:srgbClr val="9A0F3E"/>
          </a:solidFill>
          <a:ln cap="flat" cmpd="sng" w="9525">
            <a:solidFill>
              <a:srgbClr val="9A0F3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4"/>
          <p:cNvSpPr txBox="1"/>
          <p:nvPr/>
        </p:nvSpPr>
        <p:spPr>
          <a:xfrm>
            <a:off x="2338650" y="1489725"/>
            <a:ext cx="4466700" cy="1982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400">
                <a:solidFill>
                  <a:schemeClr val="lt1"/>
                </a:solidFill>
                <a:latin typeface="Proxima Nova"/>
                <a:ea typeface="Proxima Nova"/>
                <a:cs typeface="Proxima Nova"/>
                <a:sym typeface="Proxima Nova"/>
              </a:rPr>
              <a:t>Research </a:t>
            </a:r>
            <a:r>
              <a:rPr b="1" lang="en" sz="2400">
                <a:solidFill>
                  <a:schemeClr val="lt1"/>
                </a:solidFill>
                <a:latin typeface="Proxima Nova"/>
                <a:ea typeface="Proxima Nova"/>
                <a:cs typeface="Proxima Nova"/>
                <a:sym typeface="Proxima Nova"/>
              </a:rPr>
              <a:t>Goal: </a:t>
            </a:r>
            <a:endParaRPr b="1" sz="2400">
              <a:solidFill>
                <a:schemeClr val="lt1"/>
              </a:solidFill>
              <a:latin typeface="Proxima Nova"/>
              <a:ea typeface="Proxima Nova"/>
              <a:cs typeface="Proxima Nova"/>
              <a:sym typeface="Proxima Nova"/>
            </a:endParaRPr>
          </a:p>
          <a:p>
            <a:pPr indent="0" lvl="0" marL="0" rtl="0" algn="ctr">
              <a:lnSpc>
                <a:spcPct val="115000"/>
              </a:lnSpc>
              <a:spcBef>
                <a:spcPts val="1200"/>
              </a:spcBef>
              <a:spcAft>
                <a:spcPts val="1200"/>
              </a:spcAft>
              <a:buNone/>
            </a:pPr>
            <a:r>
              <a:rPr b="1" lang="en" sz="2400">
                <a:solidFill>
                  <a:schemeClr val="lt1"/>
                </a:solidFill>
                <a:latin typeface="Proxima Nova"/>
                <a:ea typeface="Proxima Nova"/>
                <a:cs typeface="Proxima Nova"/>
                <a:sym typeface="Proxima Nova"/>
              </a:rPr>
              <a:t>Try to fit simulated model to experimental data with multiple scattering effects</a:t>
            </a:r>
            <a:endParaRPr b="1" sz="2400">
              <a:solidFill>
                <a:schemeClr val="lt1"/>
              </a:solidFill>
              <a:latin typeface="Proxima Nova"/>
              <a:ea typeface="Proxima Nova"/>
              <a:cs typeface="Proxima Nova"/>
              <a:sym typeface="Proxima Nova"/>
            </a:endParaRPr>
          </a:p>
        </p:txBody>
      </p:sp>
      <p:sp>
        <p:nvSpPr>
          <p:cNvPr id="272" name="Google Shape;272;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Previous</a:t>
            </a:r>
            <a:r>
              <a:rPr lang="en"/>
              <a:t> Model</a:t>
            </a:r>
            <a:endParaRPr/>
          </a:p>
        </p:txBody>
      </p:sp>
      <p:sp>
        <p:nvSpPr>
          <p:cNvPr id="278" name="Google Shape;278;p25"/>
          <p:cNvSpPr txBox="1"/>
          <p:nvPr/>
        </p:nvSpPr>
        <p:spPr>
          <a:xfrm>
            <a:off x="270425" y="3183750"/>
            <a:ext cx="4071600" cy="7803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accent1"/>
              </a:buClr>
              <a:buSzPts val="1800"/>
              <a:buFont typeface="Proxima Nova"/>
              <a:buChar char="★"/>
            </a:pPr>
            <a:r>
              <a:rPr lang="en" sz="1800">
                <a:solidFill>
                  <a:schemeClr val="accent1"/>
                </a:solidFill>
                <a:latin typeface="Proxima Nova"/>
                <a:ea typeface="Proxima Nova"/>
                <a:cs typeface="Proxima Nova"/>
                <a:sym typeface="Proxima Nova"/>
              </a:rPr>
              <a:t>For this simulated model, hot temp. = 423 K, cold temp. = 273 K </a:t>
            </a:r>
            <a:endParaRPr/>
          </a:p>
        </p:txBody>
      </p:sp>
      <p:sp>
        <p:nvSpPr>
          <p:cNvPr id="279" name="Google Shape;279;p25"/>
          <p:cNvSpPr txBox="1"/>
          <p:nvPr/>
        </p:nvSpPr>
        <p:spPr>
          <a:xfrm>
            <a:off x="270425" y="1192825"/>
            <a:ext cx="5147400" cy="8112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accent1"/>
              </a:buClr>
              <a:buSzPts val="1800"/>
              <a:buFont typeface="Proxima Nova"/>
              <a:buChar char="★"/>
            </a:pPr>
            <a:r>
              <a:rPr lang="en" sz="1800">
                <a:solidFill>
                  <a:schemeClr val="accent1"/>
                </a:solidFill>
                <a:latin typeface="Proxima Nova"/>
                <a:ea typeface="Proxima Nova"/>
                <a:cs typeface="Proxima Nova"/>
                <a:sym typeface="Proxima Nova"/>
              </a:rPr>
              <a:t>Simulated intensity change given by</a:t>
            </a:r>
            <a:endParaRPr sz="1800">
              <a:solidFill>
                <a:schemeClr val="accent1"/>
              </a:solidFill>
              <a:latin typeface="Proxima Nova"/>
              <a:ea typeface="Proxima Nova"/>
              <a:cs typeface="Proxima Nova"/>
              <a:sym typeface="Proxima Nova"/>
            </a:endParaRPr>
          </a:p>
          <a:p>
            <a:pPr indent="0" lvl="0" marL="0" rtl="0" algn="l">
              <a:lnSpc>
                <a:spcPct val="115000"/>
              </a:lnSpc>
              <a:spcBef>
                <a:spcPts val="1200"/>
              </a:spcBef>
              <a:spcAft>
                <a:spcPts val="1200"/>
              </a:spcAft>
              <a:buNone/>
            </a:pPr>
            <a:r>
              <a:t/>
            </a:r>
            <a:endParaRPr i="1" sz="1000">
              <a:solidFill>
                <a:schemeClr val="accent1"/>
              </a:solidFill>
            </a:endParaRPr>
          </a:p>
        </p:txBody>
      </p:sp>
      <p:pic>
        <p:nvPicPr>
          <p:cNvPr id="280" name="Google Shape;280;p25"/>
          <p:cNvPicPr preferRelativeResize="0"/>
          <p:nvPr/>
        </p:nvPicPr>
        <p:blipFill>
          <a:blip r:embed="rId3">
            <a:alphaModFix/>
          </a:blip>
          <a:stretch>
            <a:fillRect/>
          </a:stretch>
        </p:blipFill>
        <p:spPr>
          <a:xfrm>
            <a:off x="922367" y="1673888"/>
            <a:ext cx="3331620" cy="572700"/>
          </a:xfrm>
          <a:prstGeom prst="rect">
            <a:avLst/>
          </a:prstGeom>
          <a:noFill/>
          <a:ln cap="flat" cmpd="sng" w="9525">
            <a:solidFill>
              <a:srgbClr val="AC1145"/>
            </a:solidFill>
            <a:prstDash val="solid"/>
            <a:round/>
            <a:headEnd len="sm" w="sm" type="none"/>
            <a:tailEnd len="sm" w="sm" type="none"/>
          </a:ln>
        </p:spPr>
      </p:pic>
      <p:sp>
        <p:nvSpPr>
          <p:cNvPr id="281" name="Google Shape;281;p25"/>
          <p:cNvSpPr txBox="1"/>
          <p:nvPr/>
        </p:nvSpPr>
        <p:spPr>
          <a:xfrm>
            <a:off x="729975" y="2287888"/>
            <a:ext cx="3716400" cy="801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i="1" lang="en">
                <a:solidFill>
                  <a:schemeClr val="accent1"/>
                </a:solidFill>
                <a:latin typeface="Proxima Nova"/>
                <a:ea typeface="Proxima Nova"/>
                <a:cs typeface="Proxima Nova"/>
                <a:sym typeface="Proxima Nova"/>
              </a:rPr>
              <a:t>Cold  → before laser hits</a:t>
            </a:r>
            <a:endParaRPr i="1">
              <a:solidFill>
                <a:schemeClr val="accent1"/>
              </a:solidFill>
              <a:latin typeface="Proxima Nova"/>
              <a:ea typeface="Proxima Nova"/>
              <a:cs typeface="Proxima Nova"/>
              <a:sym typeface="Proxima Nova"/>
            </a:endParaRPr>
          </a:p>
          <a:p>
            <a:pPr indent="0" lvl="0" marL="0" rtl="0" algn="ctr">
              <a:lnSpc>
                <a:spcPct val="115000"/>
              </a:lnSpc>
              <a:spcBef>
                <a:spcPts val="1200"/>
              </a:spcBef>
              <a:spcAft>
                <a:spcPts val="1200"/>
              </a:spcAft>
              <a:buNone/>
            </a:pPr>
            <a:r>
              <a:rPr i="1" lang="en">
                <a:solidFill>
                  <a:schemeClr val="accent1"/>
                </a:solidFill>
                <a:latin typeface="Proxima Nova"/>
                <a:ea typeface="Proxima Nova"/>
                <a:cs typeface="Proxima Nova"/>
                <a:sym typeface="Proxima Nova"/>
              </a:rPr>
              <a:t>Hot → after laser hits and heats sample</a:t>
            </a:r>
            <a:endParaRPr i="1" sz="1000">
              <a:solidFill>
                <a:schemeClr val="accent1"/>
              </a:solidFill>
            </a:endParaRPr>
          </a:p>
        </p:txBody>
      </p:sp>
      <p:pic>
        <p:nvPicPr>
          <p:cNvPr id="282" name="Google Shape;282;p25"/>
          <p:cNvPicPr preferRelativeResize="0"/>
          <p:nvPr/>
        </p:nvPicPr>
        <p:blipFill>
          <a:blip r:embed="rId4">
            <a:alphaModFix/>
          </a:blip>
          <a:stretch>
            <a:fillRect/>
          </a:stretch>
        </p:blipFill>
        <p:spPr>
          <a:xfrm>
            <a:off x="4796025" y="0"/>
            <a:ext cx="4290175" cy="4716525"/>
          </a:xfrm>
          <a:prstGeom prst="rect">
            <a:avLst/>
          </a:prstGeom>
          <a:noFill/>
          <a:ln>
            <a:noFill/>
          </a:ln>
        </p:spPr>
      </p:pic>
      <p:sp>
        <p:nvSpPr>
          <p:cNvPr id="283" name="Google Shape;283;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84" name="Google Shape;284;p25"/>
          <p:cNvSpPr txBox="1"/>
          <p:nvPr/>
        </p:nvSpPr>
        <p:spPr>
          <a:xfrm>
            <a:off x="6876825" y="4659925"/>
            <a:ext cx="701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2"/>
                </a:solidFill>
                <a:latin typeface="Proxima Nova"/>
                <a:ea typeface="Proxima Nova"/>
                <a:cs typeface="Proxima Nova"/>
                <a:sym typeface="Proxima Nova"/>
              </a:rPr>
              <a:t>[4]</a:t>
            </a:r>
            <a:endParaRPr>
              <a:solidFill>
                <a:schemeClr val="accent2"/>
              </a:solidFill>
              <a:latin typeface="Proxima Nova"/>
              <a:ea typeface="Proxima Nova"/>
              <a:cs typeface="Proxima Nova"/>
              <a:sym typeface="Proxima Nov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6"/>
          <p:cNvSpPr/>
          <p:nvPr/>
        </p:nvSpPr>
        <p:spPr>
          <a:xfrm>
            <a:off x="395550" y="2532675"/>
            <a:ext cx="4051500" cy="2094000"/>
          </a:xfrm>
          <a:prstGeom prst="rect">
            <a:avLst/>
          </a:prstGeom>
          <a:solidFill>
            <a:srgbClr val="8FE6B8"/>
          </a:solidFill>
          <a:ln cap="flat" cmpd="sng" w="9525">
            <a:solidFill>
              <a:srgbClr val="8FE6B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6"/>
          <p:cNvSpPr/>
          <p:nvPr/>
        </p:nvSpPr>
        <p:spPr>
          <a:xfrm>
            <a:off x="395575" y="837650"/>
            <a:ext cx="4051512" cy="2146500"/>
          </a:xfrm>
          <a:prstGeom prst="flowChartDocument">
            <a:avLst/>
          </a:prstGeom>
          <a:solidFill>
            <a:srgbClr val="B5F4D2"/>
          </a:solidFill>
          <a:ln cap="flat" cmpd="sng" w="9525">
            <a:solidFill>
              <a:srgbClr val="B5F4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6"/>
          <p:cNvSpPr txBox="1"/>
          <p:nvPr>
            <p:ph type="title"/>
          </p:nvPr>
        </p:nvSpPr>
        <p:spPr>
          <a:xfrm>
            <a:off x="161925" y="1588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Previous Model</a:t>
            </a:r>
            <a:endParaRPr/>
          </a:p>
          <a:p>
            <a:pPr indent="0" lvl="0" marL="0" rtl="0" algn="l">
              <a:spcBef>
                <a:spcPts val="0"/>
              </a:spcBef>
              <a:spcAft>
                <a:spcPts val="0"/>
              </a:spcAft>
              <a:buNone/>
            </a:pPr>
            <a:r>
              <a:t/>
            </a:r>
            <a:endParaRPr/>
          </a:p>
        </p:txBody>
      </p:sp>
      <p:sp>
        <p:nvSpPr>
          <p:cNvPr id="292" name="Google Shape;292;p26"/>
          <p:cNvSpPr txBox="1"/>
          <p:nvPr>
            <p:ph idx="1" type="body"/>
          </p:nvPr>
        </p:nvSpPr>
        <p:spPr>
          <a:xfrm>
            <a:off x="395550" y="3185100"/>
            <a:ext cx="4051500" cy="15192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b="1" lang="en" sz="1600">
                <a:solidFill>
                  <a:schemeClr val="dk1"/>
                </a:solidFill>
              </a:rPr>
              <a:t>At</a:t>
            </a:r>
            <a:r>
              <a:rPr b="1" lang="en" sz="1600">
                <a:solidFill>
                  <a:schemeClr val="dk1"/>
                </a:solidFill>
              </a:rPr>
              <a:t> this thickness, the value of intensity change for each curve is plotted as an asterisk on the experimental graph</a:t>
            </a:r>
            <a:endParaRPr b="1">
              <a:solidFill>
                <a:schemeClr val="dk1"/>
              </a:solidFill>
            </a:endParaRPr>
          </a:p>
        </p:txBody>
      </p:sp>
      <p:pic>
        <p:nvPicPr>
          <p:cNvPr id="293" name="Google Shape;293;p26"/>
          <p:cNvPicPr preferRelativeResize="0"/>
          <p:nvPr/>
        </p:nvPicPr>
        <p:blipFill>
          <a:blip r:embed="rId3">
            <a:alphaModFix/>
          </a:blip>
          <a:stretch>
            <a:fillRect/>
          </a:stretch>
        </p:blipFill>
        <p:spPr>
          <a:xfrm>
            <a:off x="4774326" y="287313"/>
            <a:ext cx="4155874" cy="4568875"/>
          </a:xfrm>
          <a:prstGeom prst="rect">
            <a:avLst/>
          </a:prstGeom>
          <a:noFill/>
          <a:ln>
            <a:noFill/>
          </a:ln>
        </p:spPr>
      </p:pic>
      <p:sp>
        <p:nvSpPr>
          <p:cNvPr id="294" name="Google Shape;294;p26"/>
          <p:cNvSpPr txBox="1"/>
          <p:nvPr/>
        </p:nvSpPr>
        <p:spPr>
          <a:xfrm>
            <a:off x="524100" y="1045350"/>
            <a:ext cx="3794400" cy="1563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 sz="1600">
                <a:solidFill>
                  <a:schemeClr val="dk1"/>
                </a:solidFill>
                <a:latin typeface="Proxima Nova"/>
                <a:ea typeface="Proxima Nova"/>
                <a:cs typeface="Proxima Nova"/>
                <a:sym typeface="Proxima Nova"/>
              </a:rPr>
              <a:t>[000] and [220] points follow </a:t>
            </a:r>
            <a:r>
              <a:rPr b="1" lang="en" sz="1600">
                <a:solidFill>
                  <a:schemeClr val="dk1"/>
                </a:solidFill>
                <a:latin typeface="Proxima Nova"/>
                <a:ea typeface="Proxima Nova"/>
                <a:cs typeface="Proxima Nova"/>
                <a:sym typeface="Proxima Nova"/>
              </a:rPr>
              <a:t>similar</a:t>
            </a:r>
            <a:r>
              <a:rPr b="1" lang="en" sz="1600">
                <a:solidFill>
                  <a:schemeClr val="dk1"/>
                </a:solidFill>
                <a:latin typeface="Proxima Nova"/>
                <a:ea typeface="Proxima Nova"/>
                <a:cs typeface="Proxima Nova"/>
                <a:sym typeface="Proxima Nova"/>
              </a:rPr>
              <a:t> trend for intensity change, so dashed line is placed at thickness where [000] and [220] simulated change curves intersect</a:t>
            </a:r>
            <a:endParaRPr b="1">
              <a:solidFill>
                <a:schemeClr val="dk1"/>
              </a:solidFill>
            </a:endParaRPr>
          </a:p>
        </p:txBody>
      </p:sp>
      <p:sp>
        <p:nvSpPr>
          <p:cNvPr id="295" name="Google Shape;295;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1000"/>
                                        <p:tgtEl>
                                          <p:spTgt spid="290"/>
                                        </p:tgtEl>
                                      </p:cBhvr>
                                    </p:animEffect>
                                  </p:childTnLst>
                                </p:cTn>
                              </p:par>
                              <p:par>
                                <p:cTn fill="hold" nodeType="with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1000"/>
                                        <p:tgtEl>
                                          <p:spTgt spid="2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1000"/>
                                        <p:tgtEl>
                                          <p:spTgt spid="292"/>
                                        </p:tgtEl>
                                      </p:cBhvr>
                                    </p:animEffect>
                                  </p:childTnLst>
                                </p:cTn>
                              </p:par>
                              <p:par>
                                <p:cTn fill="hold" nodeType="with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1000"/>
                                        <p:tgtEl>
                                          <p:spTgt spid="2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27"/>
          <p:cNvSpPr txBox="1"/>
          <p:nvPr>
            <p:ph type="title"/>
          </p:nvPr>
        </p:nvSpPr>
        <p:spPr>
          <a:xfrm>
            <a:off x="199800" y="2857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Methods</a:t>
            </a:r>
            <a:endParaRPr/>
          </a:p>
        </p:txBody>
      </p:sp>
      <p:sp>
        <p:nvSpPr>
          <p:cNvPr id="301" name="Google Shape;301;p27"/>
          <p:cNvSpPr txBox="1"/>
          <p:nvPr>
            <p:ph idx="1" type="body"/>
          </p:nvPr>
        </p:nvSpPr>
        <p:spPr>
          <a:xfrm>
            <a:off x="199800" y="1019625"/>
            <a:ext cx="8744400" cy="49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275"/>
              <a:buNone/>
            </a:pPr>
            <a:r>
              <a:rPr lang="en">
                <a:solidFill>
                  <a:schemeClr val="accent2"/>
                </a:solidFill>
              </a:rPr>
              <a:t>Asterisks are located at several times the experimental uncertainty from asymptotes… </a:t>
            </a:r>
            <a:endParaRPr>
              <a:solidFill>
                <a:schemeClr val="accent2"/>
              </a:solidFill>
            </a:endParaRPr>
          </a:p>
          <a:p>
            <a:pPr indent="0" lvl="0" marL="0" rtl="0" algn="l">
              <a:spcBef>
                <a:spcPts val="1200"/>
              </a:spcBef>
              <a:spcAft>
                <a:spcPts val="1200"/>
              </a:spcAft>
              <a:buSzPts val="275"/>
              <a:buNone/>
            </a:pPr>
            <a:r>
              <a:t/>
            </a:r>
            <a:endParaRPr sz="450"/>
          </a:p>
        </p:txBody>
      </p:sp>
      <p:sp>
        <p:nvSpPr>
          <p:cNvPr id="302" name="Google Shape;302;p27"/>
          <p:cNvSpPr/>
          <p:nvPr/>
        </p:nvSpPr>
        <p:spPr>
          <a:xfrm>
            <a:off x="311700" y="1820187"/>
            <a:ext cx="4187100" cy="1881300"/>
          </a:xfrm>
          <a:prstGeom prst="chevron">
            <a:avLst>
              <a:gd fmla="val 18796" name="adj"/>
            </a:avLst>
          </a:prstGeom>
          <a:solidFill>
            <a:srgbClr val="9A0F3E"/>
          </a:solidFill>
          <a:ln cap="flat" cmpd="sng" w="9525">
            <a:solidFill>
              <a:srgbClr val="9A0F3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7"/>
          <p:cNvSpPr txBox="1"/>
          <p:nvPr/>
        </p:nvSpPr>
        <p:spPr>
          <a:xfrm>
            <a:off x="672300" y="1906588"/>
            <a:ext cx="3465900" cy="1708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000">
                <a:solidFill>
                  <a:schemeClr val="lt1"/>
                </a:solidFill>
                <a:latin typeface="Proxima Nova"/>
                <a:ea typeface="Proxima Nova"/>
                <a:cs typeface="Proxima Nova"/>
                <a:sym typeface="Proxima Nova"/>
              </a:rPr>
              <a:t>Research Goal: </a:t>
            </a:r>
            <a:endParaRPr b="1" sz="2000">
              <a:solidFill>
                <a:schemeClr val="lt1"/>
              </a:solidFill>
              <a:latin typeface="Proxima Nova"/>
              <a:ea typeface="Proxima Nova"/>
              <a:cs typeface="Proxima Nova"/>
              <a:sym typeface="Proxima Nova"/>
            </a:endParaRPr>
          </a:p>
          <a:p>
            <a:pPr indent="0" lvl="0" marL="0" rtl="0" algn="ctr">
              <a:lnSpc>
                <a:spcPct val="115000"/>
              </a:lnSpc>
              <a:spcBef>
                <a:spcPts val="1200"/>
              </a:spcBef>
              <a:spcAft>
                <a:spcPts val="1200"/>
              </a:spcAft>
              <a:buNone/>
            </a:pPr>
            <a:r>
              <a:rPr b="1" lang="en" sz="2000">
                <a:solidFill>
                  <a:schemeClr val="lt1"/>
                </a:solidFill>
                <a:latin typeface="Proxima Nova"/>
                <a:ea typeface="Proxima Nova"/>
                <a:cs typeface="Proxima Nova"/>
                <a:sym typeface="Proxima Nova"/>
              </a:rPr>
              <a:t>Try to fit simulated model to experimental data with multiple scattering effects</a:t>
            </a:r>
            <a:endParaRPr b="1" sz="2000">
              <a:solidFill>
                <a:schemeClr val="lt1"/>
              </a:solidFill>
              <a:latin typeface="Proxima Nova"/>
              <a:ea typeface="Proxima Nova"/>
              <a:cs typeface="Proxima Nova"/>
              <a:sym typeface="Proxima Nova"/>
            </a:endParaRPr>
          </a:p>
        </p:txBody>
      </p:sp>
      <p:sp>
        <p:nvSpPr>
          <p:cNvPr id="304" name="Google Shape;304;p27"/>
          <p:cNvSpPr/>
          <p:nvPr/>
        </p:nvSpPr>
        <p:spPr>
          <a:xfrm>
            <a:off x="4645200" y="1820187"/>
            <a:ext cx="4187100" cy="1881300"/>
          </a:xfrm>
          <a:prstGeom prst="chevron">
            <a:avLst>
              <a:gd fmla="val 18796" name="adj"/>
            </a:avLst>
          </a:prstGeom>
          <a:solidFill>
            <a:srgbClr val="780B30"/>
          </a:solidFill>
          <a:ln cap="flat" cmpd="sng" w="9525">
            <a:solidFill>
              <a:srgbClr val="780B3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7"/>
          <p:cNvSpPr txBox="1"/>
          <p:nvPr/>
        </p:nvSpPr>
        <p:spPr>
          <a:xfrm>
            <a:off x="5025150" y="2135038"/>
            <a:ext cx="3427200" cy="1200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 sz="2000">
                <a:solidFill>
                  <a:schemeClr val="lt1"/>
                </a:solidFill>
                <a:latin typeface="Proxima Nova"/>
                <a:ea typeface="Proxima Nova"/>
                <a:cs typeface="Proxima Nova"/>
                <a:sym typeface="Proxima Nova"/>
              </a:rPr>
              <a:t>Adjust simulated model </a:t>
            </a:r>
            <a:r>
              <a:rPr b="1" lang="en" sz="2000">
                <a:solidFill>
                  <a:schemeClr val="lt1"/>
                </a:solidFill>
                <a:latin typeface="Proxima Nova"/>
                <a:ea typeface="Proxima Nova"/>
                <a:cs typeface="Proxima Nova"/>
                <a:sym typeface="Proxima Nova"/>
              </a:rPr>
              <a:t>so that asterisks lie within experimental uncertainty </a:t>
            </a:r>
            <a:endParaRPr b="1" sz="2000">
              <a:solidFill>
                <a:schemeClr val="lt1"/>
              </a:solidFill>
              <a:latin typeface="Proxima Nova"/>
              <a:ea typeface="Proxima Nova"/>
              <a:cs typeface="Proxima Nova"/>
              <a:sym typeface="Proxima Nova"/>
            </a:endParaRPr>
          </a:p>
        </p:txBody>
      </p:sp>
      <p:sp>
        <p:nvSpPr>
          <p:cNvPr id="306" name="Google Shape;306;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1000"/>
                                        <p:tgtEl>
                                          <p:spTgt spid="304"/>
                                        </p:tgtEl>
                                      </p:cBhvr>
                                    </p:animEffect>
                                  </p:childTnLst>
                                </p:cTn>
                              </p:par>
                              <p:par>
                                <p:cTn fill="hold" nodeType="with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1000"/>
                                        <p:tgtEl>
                                          <p:spTgt spid="3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28"/>
          <p:cNvSpPr/>
          <p:nvPr/>
        </p:nvSpPr>
        <p:spPr>
          <a:xfrm>
            <a:off x="0" y="770925"/>
            <a:ext cx="4498800" cy="4269600"/>
          </a:xfrm>
          <a:prstGeom prst="round2SameRect">
            <a:avLst>
              <a:gd fmla="val 16667" name="adj1"/>
              <a:gd fmla="val 0" name="adj2"/>
            </a:avLst>
          </a:prstGeom>
          <a:solidFill>
            <a:srgbClr val="BDF7D8"/>
          </a:solidFill>
          <a:ln cap="flat" cmpd="sng" w="9525">
            <a:solidFill>
              <a:srgbClr val="BDF7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8"/>
          <p:cNvSpPr txBox="1"/>
          <p:nvPr>
            <p:ph type="title"/>
          </p:nvPr>
        </p:nvSpPr>
        <p:spPr>
          <a:xfrm>
            <a:off x="154825" y="114800"/>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500"/>
              <a:t>Finding Simulated Intensity with </a:t>
            </a:r>
            <a:r>
              <a:rPr lang="en" sz="2500"/>
              <a:t>μSTEM</a:t>
            </a:r>
            <a:r>
              <a:rPr lang="en" sz="2500"/>
              <a:t> </a:t>
            </a:r>
            <a:endParaRPr sz="2500"/>
          </a:p>
        </p:txBody>
      </p:sp>
      <p:sp>
        <p:nvSpPr>
          <p:cNvPr id="313" name="Google Shape;313;p28"/>
          <p:cNvSpPr txBox="1"/>
          <p:nvPr>
            <p:ph idx="1" type="body"/>
          </p:nvPr>
        </p:nvSpPr>
        <p:spPr>
          <a:xfrm>
            <a:off x="75" y="813325"/>
            <a:ext cx="4432800" cy="4269600"/>
          </a:xfrm>
          <a:prstGeom prst="rect">
            <a:avLst/>
          </a:prstGeom>
        </p:spPr>
        <p:txBody>
          <a:bodyPr anchorCtr="0" anchor="t" bIns="91425" lIns="91425" spcFirstLastPara="1" rIns="91425" wrap="square" tIns="91425">
            <a:normAutofit/>
          </a:bodyPr>
          <a:lstStyle/>
          <a:p>
            <a:pPr indent="0" lvl="0" marL="0" rtl="0" algn="ctr">
              <a:lnSpc>
                <a:spcPct val="100000"/>
              </a:lnSpc>
              <a:spcBef>
                <a:spcPts val="0"/>
              </a:spcBef>
              <a:spcAft>
                <a:spcPts val="0"/>
              </a:spcAft>
              <a:buNone/>
            </a:pPr>
            <a:r>
              <a:rPr b="1" lang="en">
                <a:solidFill>
                  <a:schemeClr val="accent1"/>
                </a:solidFill>
              </a:rPr>
              <a:t>μSTEM Simulation Software</a:t>
            </a:r>
            <a:endParaRPr b="1">
              <a:solidFill>
                <a:schemeClr val="accent1"/>
              </a:solidFill>
            </a:endParaRPr>
          </a:p>
          <a:p>
            <a:pPr indent="0" lvl="0" marL="0" rtl="0" algn="ctr">
              <a:lnSpc>
                <a:spcPct val="100000"/>
              </a:lnSpc>
              <a:spcBef>
                <a:spcPts val="0"/>
              </a:spcBef>
              <a:spcAft>
                <a:spcPts val="0"/>
              </a:spcAft>
              <a:buNone/>
            </a:pPr>
            <a:r>
              <a:t/>
            </a:r>
            <a:endParaRPr>
              <a:solidFill>
                <a:schemeClr val="accent1"/>
              </a:solidFill>
            </a:endParaRPr>
          </a:p>
          <a:p>
            <a:pPr indent="-330200" lvl="0" marL="457200" rtl="0" algn="l">
              <a:spcBef>
                <a:spcPts val="0"/>
              </a:spcBef>
              <a:spcAft>
                <a:spcPts val="0"/>
              </a:spcAft>
              <a:buClr>
                <a:schemeClr val="dk1"/>
              </a:buClr>
              <a:buSzPts val="1600"/>
              <a:buChar char="★"/>
            </a:pPr>
            <a:r>
              <a:rPr lang="en" sz="1600">
                <a:solidFill>
                  <a:schemeClr val="dk1"/>
                </a:solidFill>
              </a:rPr>
              <a:t>Creates simulated diffraction patterns for thick samples</a:t>
            </a:r>
            <a:endParaRPr sz="1600">
              <a:solidFill>
                <a:schemeClr val="dk1"/>
              </a:solidFill>
            </a:endParaRPr>
          </a:p>
          <a:p>
            <a:pPr indent="0" lvl="0" marL="0" rtl="0" algn="l">
              <a:spcBef>
                <a:spcPts val="1200"/>
              </a:spcBef>
              <a:spcAft>
                <a:spcPts val="1200"/>
              </a:spcAft>
              <a:buNone/>
            </a:pPr>
            <a:r>
              <a:t/>
            </a:r>
            <a:endParaRPr sz="1600">
              <a:solidFill>
                <a:schemeClr val="accent1"/>
              </a:solidFill>
            </a:endParaRPr>
          </a:p>
        </p:txBody>
      </p:sp>
      <p:pic>
        <p:nvPicPr>
          <p:cNvPr id="314" name="Google Shape;314;p28"/>
          <p:cNvPicPr preferRelativeResize="0"/>
          <p:nvPr/>
        </p:nvPicPr>
        <p:blipFill>
          <a:blip r:embed="rId3">
            <a:alphaModFix/>
          </a:blip>
          <a:stretch>
            <a:fillRect/>
          </a:stretch>
        </p:blipFill>
        <p:spPr>
          <a:xfrm>
            <a:off x="4621525" y="626075"/>
            <a:ext cx="4302524" cy="4229024"/>
          </a:xfrm>
          <a:prstGeom prst="rect">
            <a:avLst/>
          </a:prstGeom>
          <a:noFill/>
          <a:ln>
            <a:noFill/>
          </a:ln>
        </p:spPr>
      </p:pic>
      <p:sp>
        <p:nvSpPr>
          <p:cNvPr id="315" name="Google Shape;315;p28"/>
          <p:cNvSpPr txBox="1"/>
          <p:nvPr/>
        </p:nvSpPr>
        <p:spPr>
          <a:xfrm>
            <a:off x="0" y="2030475"/>
            <a:ext cx="4498800" cy="9975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dk1"/>
              </a:buClr>
              <a:buSzPts val="1600"/>
              <a:buFont typeface="Proxima Nova"/>
              <a:buChar char="★"/>
            </a:pPr>
            <a:r>
              <a:rPr lang="en" sz="1600">
                <a:solidFill>
                  <a:schemeClr val="dk1"/>
                </a:solidFill>
                <a:latin typeface="Proxima Nova"/>
                <a:ea typeface="Proxima Nova"/>
                <a:cs typeface="Proxima Nova"/>
                <a:sym typeface="Proxima Nova"/>
              </a:rPr>
              <a:t>Treats sample as a sum of multiple thin slices, adding contribution of each slice to final pattern</a:t>
            </a:r>
            <a:endParaRPr>
              <a:solidFill>
                <a:schemeClr val="dk1"/>
              </a:solidFill>
            </a:endParaRPr>
          </a:p>
        </p:txBody>
      </p:sp>
      <p:sp>
        <p:nvSpPr>
          <p:cNvPr id="316" name="Google Shape;316;p28"/>
          <p:cNvSpPr txBox="1"/>
          <p:nvPr/>
        </p:nvSpPr>
        <p:spPr>
          <a:xfrm>
            <a:off x="0" y="2992450"/>
            <a:ext cx="4432800" cy="7143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dk1"/>
              </a:buClr>
              <a:buSzPts val="1600"/>
              <a:buFont typeface="Proxima Nova"/>
              <a:buChar char="★"/>
            </a:pPr>
            <a:r>
              <a:rPr lang="en" sz="1600">
                <a:solidFill>
                  <a:schemeClr val="dk1"/>
                </a:solidFill>
                <a:latin typeface="Proxima Nova"/>
                <a:ea typeface="Proxima Nova"/>
                <a:cs typeface="Proxima Nova"/>
                <a:sym typeface="Proxima Nova"/>
              </a:rPr>
              <a:t>Can change temperature, tilts, thicknesses, and more</a:t>
            </a:r>
            <a:endParaRPr sz="1600">
              <a:solidFill>
                <a:schemeClr val="dk1"/>
              </a:solidFill>
              <a:latin typeface="Proxima Nova"/>
              <a:ea typeface="Proxima Nova"/>
              <a:cs typeface="Proxima Nova"/>
              <a:sym typeface="Proxima Nova"/>
            </a:endParaRPr>
          </a:p>
        </p:txBody>
      </p:sp>
      <p:sp>
        <p:nvSpPr>
          <p:cNvPr id="317" name="Google Shape;317;p28"/>
          <p:cNvSpPr txBox="1"/>
          <p:nvPr/>
        </p:nvSpPr>
        <p:spPr>
          <a:xfrm>
            <a:off x="75" y="3671950"/>
            <a:ext cx="4498800" cy="4311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rgbClr val="351C75"/>
              </a:buClr>
              <a:buSzPts val="1600"/>
              <a:buFont typeface="Proxima Nova"/>
              <a:buChar char="★"/>
            </a:pPr>
            <a:r>
              <a:rPr lang="en" sz="1600">
                <a:solidFill>
                  <a:srgbClr val="351C75"/>
                </a:solidFill>
                <a:latin typeface="Proxima Nova"/>
                <a:ea typeface="Proxima Nova"/>
                <a:cs typeface="Proxima Nova"/>
                <a:sym typeface="Proxima Nova"/>
              </a:rPr>
              <a:t>Example </a:t>
            </a:r>
            <a:r>
              <a:rPr lang="en" sz="1600">
                <a:solidFill>
                  <a:srgbClr val="351C75"/>
                </a:solidFill>
                <a:latin typeface="Proxima Nova"/>
                <a:ea typeface="Proxima Nova"/>
                <a:cs typeface="Proxima Nova"/>
                <a:sym typeface="Proxima Nova"/>
              </a:rPr>
              <a:t>μSTEM</a:t>
            </a:r>
            <a:r>
              <a:rPr lang="en" sz="1600">
                <a:solidFill>
                  <a:srgbClr val="351C75"/>
                </a:solidFill>
                <a:latin typeface="Proxima Nova"/>
                <a:ea typeface="Proxima Nova"/>
                <a:cs typeface="Proxima Nova"/>
                <a:sym typeface="Proxima Nova"/>
              </a:rPr>
              <a:t> diffraction pattern </a:t>
            </a:r>
            <a:endParaRPr sz="1600">
              <a:solidFill>
                <a:srgbClr val="351C75"/>
              </a:solidFill>
              <a:latin typeface="Proxima Nova"/>
              <a:ea typeface="Proxima Nova"/>
              <a:cs typeface="Proxima Nova"/>
              <a:sym typeface="Proxima Nova"/>
            </a:endParaRPr>
          </a:p>
        </p:txBody>
      </p:sp>
      <p:sp>
        <p:nvSpPr>
          <p:cNvPr id="318" name="Google Shape;318;p28"/>
          <p:cNvSpPr txBox="1"/>
          <p:nvPr/>
        </p:nvSpPr>
        <p:spPr>
          <a:xfrm>
            <a:off x="573450" y="3993825"/>
            <a:ext cx="33519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351C75"/>
                </a:solidFill>
                <a:latin typeface="Proxima Nova"/>
                <a:ea typeface="Proxima Nova"/>
                <a:cs typeface="Proxima Nova"/>
                <a:sym typeface="Proxima Nova"/>
              </a:rPr>
              <a:t>Temperature = 273 K</a:t>
            </a:r>
            <a:endParaRPr>
              <a:solidFill>
                <a:srgbClr val="351C75"/>
              </a:solidFill>
              <a:latin typeface="Proxima Nova"/>
              <a:ea typeface="Proxima Nova"/>
              <a:cs typeface="Proxima Nova"/>
              <a:sym typeface="Proxima Nova"/>
            </a:endParaRPr>
          </a:p>
          <a:p>
            <a:pPr indent="0" lvl="0" marL="0" rtl="0" algn="l">
              <a:spcBef>
                <a:spcPts val="0"/>
              </a:spcBef>
              <a:spcAft>
                <a:spcPts val="0"/>
              </a:spcAft>
              <a:buNone/>
            </a:pPr>
            <a:r>
              <a:rPr lang="en">
                <a:solidFill>
                  <a:srgbClr val="351C75"/>
                </a:solidFill>
                <a:latin typeface="Proxima Nova"/>
                <a:ea typeface="Proxima Nova"/>
                <a:cs typeface="Proxima Nova"/>
                <a:sym typeface="Proxima Nova"/>
              </a:rPr>
              <a:t>Thickness = 199 Å</a:t>
            </a:r>
            <a:endParaRPr>
              <a:solidFill>
                <a:srgbClr val="351C75"/>
              </a:solidFill>
              <a:latin typeface="Proxima Nova"/>
              <a:ea typeface="Proxima Nova"/>
              <a:cs typeface="Proxima Nova"/>
              <a:sym typeface="Proxima Nova"/>
            </a:endParaRPr>
          </a:p>
          <a:p>
            <a:pPr indent="0" lvl="0" marL="0" rtl="0" algn="l">
              <a:spcBef>
                <a:spcPts val="0"/>
              </a:spcBef>
              <a:spcAft>
                <a:spcPts val="0"/>
              </a:spcAft>
              <a:buNone/>
            </a:pPr>
            <a:r>
              <a:rPr lang="en">
                <a:solidFill>
                  <a:srgbClr val="351C75"/>
                </a:solidFill>
                <a:latin typeface="Proxima Nova"/>
                <a:ea typeface="Proxima Nova"/>
                <a:cs typeface="Proxima Nova"/>
                <a:sym typeface="Proxima Nova"/>
              </a:rPr>
              <a:t>Specimen Tilt = 20 mrad</a:t>
            </a:r>
            <a:endParaRPr>
              <a:solidFill>
                <a:srgbClr val="351C75"/>
              </a:solidFill>
              <a:latin typeface="Proxima Nova"/>
              <a:ea typeface="Proxima Nova"/>
              <a:cs typeface="Proxima Nova"/>
              <a:sym typeface="Proxima Nova"/>
            </a:endParaRPr>
          </a:p>
          <a:p>
            <a:pPr indent="0" lvl="0" marL="0" rtl="0" algn="l">
              <a:spcBef>
                <a:spcPts val="0"/>
              </a:spcBef>
              <a:spcAft>
                <a:spcPts val="0"/>
              </a:spcAft>
              <a:buNone/>
            </a:pPr>
            <a:r>
              <a:rPr lang="en">
                <a:solidFill>
                  <a:srgbClr val="351C75"/>
                </a:solidFill>
                <a:latin typeface="Proxima Nova"/>
                <a:ea typeface="Proxima Nova"/>
                <a:cs typeface="Proxima Nova"/>
                <a:sym typeface="Proxima Nova"/>
              </a:rPr>
              <a:t>Specimen Azimuth Tilt = 1571 mrad (90º)</a:t>
            </a:r>
            <a:endParaRPr>
              <a:solidFill>
                <a:srgbClr val="351C75"/>
              </a:solidFill>
              <a:latin typeface="Proxima Nova"/>
              <a:ea typeface="Proxima Nova"/>
              <a:cs typeface="Proxima Nova"/>
              <a:sym typeface="Proxima Nova"/>
            </a:endParaRPr>
          </a:p>
        </p:txBody>
      </p:sp>
      <p:sp>
        <p:nvSpPr>
          <p:cNvPr id="319" name="Google Shape;319;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20" name="Google Shape;320;p28"/>
          <p:cNvSpPr txBox="1"/>
          <p:nvPr/>
        </p:nvSpPr>
        <p:spPr>
          <a:xfrm>
            <a:off x="3640300" y="846451"/>
            <a:ext cx="54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2"/>
                </a:solidFill>
                <a:latin typeface="Proxima Nova"/>
                <a:ea typeface="Proxima Nova"/>
                <a:cs typeface="Proxima Nova"/>
                <a:sym typeface="Proxima Nova"/>
              </a:rPr>
              <a:t>[1]</a:t>
            </a:r>
            <a:endParaRPr>
              <a:solidFill>
                <a:schemeClr val="accent2"/>
              </a:solidFill>
              <a:latin typeface="Proxima Nova"/>
              <a:ea typeface="Proxima Nova"/>
              <a:cs typeface="Proxima Nova"/>
              <a:sym typeface="Proxima Nov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1000"/>
                                        <p:tgtEl>
                                          <p:spTgt spid="317"/>
                                        </p:tgtEl>
                                      </p:cBhvr>
                                    </p:animEffect>
                                  </p:childTnLst>
                                </p:cTn>
                              </p:par>
                              <p:par>
                                <p:cTn fill="hold" nodeType="with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1000"/>
                                        <p:tgtEl>
                                          <p:spTgt spid="318"/>
                                        </p:tgtEl>
                                      </p:cBhvr>
                                    </p:animEffect>
                                  </p:childTnLst>
                                </p:cTn>
                              </p:par>
                              <p:par>
                                <p:cTn fill="hold" nodeType="with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1000"/>
                                        <p:tgtEl>
                                          <p:spTgt spid="3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29"/>
          <p:cNvSpPr/>
          <p:nvPr/>
        </p:nvSpPr>
        <p:spPr>
          <a:xfrm>
            <a:off x="4124750" y="1036250"/>
            <a:ext cx="5019300" cy="3665700"/>
          </a:xfrm>
          <a:prstGeom prst="homePlate">
            <a:avLst>
              <a:gd fmla="val 5" name="adj"/>
            </a:avLst>
          </a:prstGeom>
          <a:solidFill>
            <a:srgbClr val="8FE6B8"/>
          </a:solidFill>
          <a:ln cap="flat" cmpd="sng" w="9525">
            <a:solidFill>
              <a:srgbClr val="8FE6B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9"/>
          <p:cNvSpPr/>
          <p:nvPr/>
        </p:nvSpPr>
        <p:spPr>
          <a:xfrm>
            <a:off x="-50" y="1036250"/>
            <a:ext cx="4566300" cy="3665700"/>
          </a:xfrm>
          <a:prstGeom prst="homePlate">
            <a:avLst>
              <a:gd fmla="val 8243" name="adj"/>
            </a:avLst>
          </a:prstGeom>
          <a:solidFill>
            <a:srgbClr val="BDF0D5"/>
          </a:solidFill>
          <a:ln cap="flat" cmpd="sng" w="9525">
            <a:solidFill>
              <a:srgbClr val="BDF0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9"/>
          <p:cNvSpPr txBox="1"/>
          <p:nvPr>
            <p:ph type="title"/>
          </p:nvPr>
        </p:nvSpPr>
        <p:spPr>
          <a:xfrm>
            <a:off x="168900" y="3707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500"/>
              <a:t>Batch of Simulation Runs in </a:t>
            </a:r>
            <a:r>
              <a:rPr lang="en" sz="2500"/>
              <a:t>μSTEM</a:t>
            </a:r>
            <a:r>
              <a:rPr lang="en" sz="2500"/>
              <a:t> </a:t>
            </a:r>
            <a:endParaRPr sz="2500"/>
          </a:p>
        </p:txBody>
      </p:sp>
      <p:sp>
        <p:nvSpPr>
          <p:cNvPr id="328" name="Google Shape;328;p29"/>
          <p:cNvSpPr txBox="1"/>
          <p:nvPr>
            <p:ph idx="1" type="body"/>
          </p:nvPr>
        </p:nvSpPr>
        <p:spPr>
          <a:xfrm>
            <a:off x="94550" y="1078175"/>
            <a:ext cx="4030200" cy="38301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Temperature, specimen tilt, and </a:t>
            </a:r>
            <a:r>
              <a:rPr lang="en">
                <a:solidFill>
                  <a:schemeClr val="dk1"/>
                </a:solidFill>
              </a:rPr>
              <a:t>specimen</a:t>
            </a:r>
            <a:r>
              <a:rPr lang="en">
                <a:solidFill>
                  <a:schemeClr val="dk1"/>
                </a:solidFill>
              </a:rPr>
              <a:t> azimuth tilt change intensity of reciprocal lattice points</a:t>
            </a:r>
            <a:endParaRPr>
              <a:solidFill>
                <a:schemeClr val="dk1"/>
              </a:solidFill>
            </a:endParaRPr>
          </a:p>
          <a:p>
            <a:pPr indent="-330200" lvl="0" marL="914400" rtl="0" algn="l">
              <a:spcBef>
                <a:spcPts val="0"/>
              </a:spcBef>
              <a:spcAft>
                <a:spcPts val="0"/>
              </a:spcAft>
              <a:buClr>
                <a:schemeClr val="dk1"/>
              </a:buClr>
              <a:buSzPts val="1600"/>
              <a:buChar char="➔"/>
            </a:pPr>
            <a:r>
              <a:rPr lang="en" sz="1600">
                <a:solidFill>
                  <a:schemeClr val="dk1"/>
                </a:solidFill>
              </a:rPr>
              <a:t>We can test combinations of these quantities in </a:t>
            </a:r>
            <a:r>
              <a:rPr lang="en" sz="1600">
                <a:solidFill>
                  <a:schemeClr val="dk1"/>
                </a:solidFill>
              </a:rPr>
              <a:t>μSTEM</a:t>
            </a:r>
            <a:r>
              <a:rPr lang="en" sz="1600">
                <a:solidFill>
                  <a:schemeClr val="dk1"/>
                </a:solidFill>
              </a:rPr>
              <a:t> </a:t>
            </a:r>
            <a:endParaRPr sz="1600">
              <a:solidFill>
                <a:schemeClr val="dk1"/>
              </a:solidFill>
            </a:endParaRPr>
          </a:p>
          <a:p>
            <a:pPr indent="0" lvl="0" marL="0" rtl="0" algn="l">
              <a:spcBef>
                <a:spcPts val="1200"/>
              </a:spcBef>
              <a:spcAft>
                <a:spcPts val="1200"/>
              </a:spcAft>
              <a:buNone/>
            </a:pPr>
            <a:r>
              <a:t/>
            </a:r>
            <a:endParaRPr/>
          </a:p>
        </p:txBody>
      </p:sp>
      <p:sp>
        <p:nvSpPr>
          <p:cNvPr id="329" name="Google Shape;329;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30" name="Google Shape;330;p29"/>
          <p:cNvSpPr txBox="1"/>
          <p:nvPr/>
        </p:nvSpPr>
        <p:spPr>
          <a:xfrm>
            <a:off x="168850" y="3142250"/>
            <a:ext cx="4214400" cy="14175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1"/>
              </a:buClr>
              <a:buSzPts val="1800"/>
              <a:buFont typeface="Proxima Nova"/>
              <a:buChar char="★"/>
            </a:pPr>
            <a:r>
              <a:rPr lang="en" sz="1800">
                <a:solidFill>
                  <a:schemeClr val="dk1"/>
                </a:solidFill>
                <a:latin typeface="Proxima Nova"/>
                <a:ea typeface="Proxima Nova"/>
                <a:cs typeface="Proxima Nova"/>
                <a:sym typeface="Proxima Nova"/>
              </a:rPr>
              <a:t>For the simulated model, we need two temperatures and can add specimen tilt and/or specimen azimuth tilt</a:t>
            </a:r>
            <a:endParaRPr sz="1800">
              <a:solidFill>
                <a:schemeClr val="dk1"/>
              </a:solidFill>
              <a:latin typeface="Proxima Nova"/>
              <a:ea typeface="Proxima Nova"/>
              <a:cs typeface="Proxima Nova"/>
              <a:sym typeface="Proxima Nova"/>
            </a:endParaRPr>
          </a:p>
        </p:txBody>
      </p:sp>
      <p:sp>
        <p:nvSpPr>
          <p:cNvPr id="331" name="Google Shape;331;p29"/>
          <p:cNvSpPr txBox="1"/>
          <p:nvPr/>
        </p:nvSpPr>
        <p:spPr>
          <a:xfrm>
            <a:off x="4637975" y="1158975"/>
            <a:ext cx="4214400" cy="3140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chemeClr val="dk1"/>
                </a:solidFill>
                <a:latin typeface="Proxima Nova"/>
                <a:ea typeface="Proxima Nova"/>
                <a:cs typeface="Proxima Nova"/>
                <a:sym typeface="Proxima Nova"/>
              </a:rPr>
              <a:t>Batch of Runs</a:t>
            </a:r>
            <a:endParaRPr b="1" sz="18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1800">
              <a:solidFill>
                <a:schemeClr val="dk1"/>
              </a:solidFill>
              <a:latin typeface="Proxima Nova"/>
              <a:ea typeface="Proxima Nova"/>
              <a:cs typeface="Proxima Nova"/>
              <a:sym typeface="Proxima Nova"/>
            </a:endParaRPr>
          </a:p>
          <a:p>
            <a:pPr indent="0" lvl="0" marL="0" rtl="0" algn="l">
              <a:spcBef>
                <a:spcPts val="0"/>
              </a:spcBef>
              <a:spcAft>
                <a:spcPts val="0"/>
              </a:spcAft>
              <a:buNone/>
            </a:pPr>
            <a:r>
              <a:rPr b="1" lang="en" sz="1600">
                <a:solidFill>
                  <a:schemeClr val="dk1"/>
                </a:solidFill>
                <a:latin typeface="Proxima Nova"/>
                <a:ea typeface="Proxima Nova"/>
                <a:cs typeface="Proxima Nova"/>
                <a:sym typeface="Proxima Nova"/>
              </a:rPr>
              <a:t>Temperatures (K): 273, 305, 336, 352, 384, 400, 423</a:t>
            </a:r>
            <a:endParaRPr b="1" sz="16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b="1" sz="1600">
              <a:solidFill>
                <a:schemeClr val="dk1"/>
              </a:solidFill>
              <a:latin typeface="Proxima Nova"/>
              <a:ea typeface="Proxima Nova"/>
              <a:cs typeface="Proxima Nova"/>
              <a:sym typeface="Proxima Nova"/>
            </a:endParaRPr>
          </a:p>
          <a:p>
            <a:pPr indent="0" lvl="0" marL="0" rtl="0" algn="l">
              <a:spcBef>
                <a:spcPts val="0"/>
              </a:spcBef>
              <a:spcAft>
                <a:spcPts val="0"/>
              </a:spcAft>
              <a:buNone/>
            </a:pPr>
            <a:r>
              <a:rPr b="1" lang="en" sz="1600">
                <a:solidFill>
                  <a:schemeClr val="dk1"/>
                </a:solidFill>
                <a:latin typeface="Proxima Nova"/>
                <a:ea typeface="Proxima Nova"/>
                <a:cs typeface="Proxima Nova"/>
                <a:sym typeface="Proxima Nova"/>
              </a:rPr>
              <a:t>Specimen Tilt (mrad): 20, 30, 40, 50, 60</a:t>
            </a:r>
            <a:endParaRPr b="1" sz="16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b="1" sz="1600">
              <a:solidFill>
                <a:schemeClr val="dk1"/>
              </a:solidFill>
              <a:latin typeface="Proxima Nova"/>
              <a:ea typeface="Proxima Nova"/>
              <a:cs typeface="Proxima Nova"/>
              <a:sym typeface="Proxima Nova"/>
            </a:endParaRPr>
          </a:p>
          <a:p>
            <a:pPr indent="0" lvl="0" marL="0" rtl="0" algn="l">
              <a:spcBef>
                <a:spcPts val="0"/>
              </a:spcBef>
              <a:spcAft>
                <a:spcPts val="0"/>
              </a:spcAft>
              <a:buNone/>
            </a:pPr>
            <a:r>
              <a:rPr b="1" lang="en" sz="1600">
                <a:solidFill>
                  <a:schemeClr val="dk1"/>
                </a:solidFill>
                <a:latin typeface="Proxima Nova"/>
                <a:ea typeface="Proxima Nova"/>
                <a:cs typeface="Proxima Nova"/>
                <a:sym typeface="Proxima Nova"/>
              </a:rPr>
              <a:t>Specimen Azimuth Tilt (mrad): 0, 785, 1571</a:t>
            </a:r>
            <a:endParaRPr b="1" sz="16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16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16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1000"/>
                                        <p:tgtEl>
                                          <p:spTgt spid="326"/>
                                        </p:tgtEl>
                                      </p:cBhvr>
                                    </p:animEffect>
                                  </p:childTnLst>
                                </p:cTn>
                              </p:par>
                              <p:par>
                                <p:cTn fill="hold" nodeType="with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1000"/>
                                        <p:tgtEl>
                                          <p:spTgt spid="328"/>
                                        </p:tgtEl>
                                      </p:cBhvr>
                                    </p:animEffect>
                                  </p:childTnLst>
                                </p:cTn>
                              </p:par>
                              <p:par>
                                <p:cTn fill="hold" nodeType="with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000"/>
                                        <p:tgtEl>
                                          <p:spTgt spid="3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1000"/>
                                        <p:tgtEl>
                                          <p:spTgt spid="325"/>
                                        </p:tgtEl>
                                      </p:cBhvr>
                                    </p:animEffect>
                                  </p:childTnLst>
                                </p:cTn>
                              </p:par>
                              <p:par>
                                <p:cTn fill="hold" nodeType="with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1000"/>
                                        <p:tgtEl>
                                          <p:spTgt spid="3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30"/>
          <p:cNvSpPr/>
          <p:nvPr/>
        </p:nvSpPr>
        <p:spPr>
          <a:xfrm>
            <a:off x="606900" y="4577325"/>
            <a:ext cx="7930200" cy="369300"/>
          </a:xfrm>
          <a:prstGeom prst="roundRect">
            <a:avLst>
              <a:gd fmla="val 16667" name="adj"/>
            </a:avLst>
          </a:prstGeom>
          <a:solidFill>
            <a:srgbClr val="8FE6B8"/>
          </a:solidFill>
          <a:ln cap="flat" cmpd="sng" w="9525">
            <a:solidFill>
              <a:srgbClr val="8FE6B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7" name="Google Shape;337;p30"/>
          <p:cNvPicPr preferRelativeResize="0"/>
          <p:nvPr/>
        </p:nvPicPr>
        <p:blipFill>
          <a:blip r:embed="rId3">
            <a:alphaModFix/>
          </a:blip>
          <a:stretch>
            <a:fillRect/>
          </a:stretch>
        </p:blipFill>
        <p:spPr>
          <a:xfrm>
            <a:off x="65872" y="1556242"/>
            <a:ext cx="4527300" cy="2577945"/>
          </a:xfrm>
          <a:prstGeom prst="rect">
            <a:avLst/>
          </a:prstGeom>
          <a:noFill/>
          <a:ln>
            <a:noFill/>
          </a:ln>
        </p:spPr>
      </p:pic>
      <p:pic>
        <p:nvPicPr>
          <p:cNvPr id="338" name="Google Shape;338;p30"/>
          <p:cNvPicPr preferRelativeResize="0"/>
          <p:nvPr/>
        </p:nvPicPr>
        <p:blipFill>
          <a:blip r:embed="rId4">
            <a:alphaModFix/>
          </a:blip>
          <a:stretch>
            <a:fillRect/>
          </a:stretch>
        </p:blipFill>
        <p:spPr>
          <a:xfrm>
            <a:off x="4604722" y="1556250"/>
            <a:ext cx="4537606" cy="2577925"/>
          </a:xfrm>
          <a:prstGeom prst="rect">
            <a:avLst/>
          </a:prstGeom>
          <a:noFill/>
          <a:ln>
            <a:noFill/>
          </a:ln>
        </p:spPr>
      </p:pic>
      <p:sp>
        <p:nvSpPr>
          <p:cNvPr id="339" name="Google Shape;339;p30"/>
          <p:cNvSpPr txBox="1"/>
          <p:nvPr>
            <p:ph type="title"/>
          </p:nvPr>
        </p:nvSpPr>
        <p:spPr>
          <a:xfrm>
            <a:off x="101225" y="955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a:t>
            </a:r>
            <a:endParaRPr/>
          </a:p>
        </p:txBody>
      </p:sp>
      <p:sp>
        <p:nvSpPr>
          <p:cNvPr id="340" name="Google Shape;340;p30"/>
          <p:cNvSpPr txBox="1"/>
          <p:nvPr>
            <p:ph idx="1" type="body"/>
          </p:nvPr>
        </p:nvSpPr>
        <p:spPr>
          <a:xfrm>
            <a:off x="155850" y="611700"/>
            <a:ext cx="8832300" cy="7314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Clr>
                <a:schemeClr val="accent1"/>
              </a:buClr>
              <a:buSzPts val="1600"/>
              <a:buChar char="★"/>
            </a:pPr>
            <a:r>
              <a:rPr lang="en" sz="1600">
                <a:solidFill>
                  <a:schemeClr val="accent1"/>
                </a:solidFill>
              </a:rPr>
              <a:t>Unable to complete entire batch due to duration of simulation runs</a:t>
            </a:r>
            <a:endParaRPr sz="1600">
              <a:solidFill>
                <a:schemeClr val="accent1"/>
              </a:solidFill>
            </a:endParaRPr>
          </a:p>
          <a:p>
            <a:pPr indent="-317500" lvl="1" marL="914400" rtl="0" algn="l">
              <a:spcBef>
                <a:spcPts val="0"/>
              </a:spcBef>
              <a:spcAft>
                <a:spcPts val="0"/>
              </a:spcAft>
              <a:buClr>
                <a:schemeClr val="accent1"/>
              </a:buClr>
              <a:buSzPts val="1400"/>
              <a:buChar char="○"/>
            </a:pPr>
            <a:r>
              <a:rPr lang="en">
                <a:solidFill>
                  <a:schemeClr val="accent1"/>
                </a:solidFill>
              </a:rPr>
              <a:t>Of tested runs, there is one potential improvement towards matching experimental data</a:t>
            </a:r>
            <a:endParaRPr>
              <a:solidFill>
                <a:schemeClr val="accent1"/>
              </a:solidFill>
            </a:endParaRPr>
          </a:p>
        </p:txBody>
      </p:sp>
      <p:sp>
        <p:nvSpPr>
          <p:cNvPr id="341" name="Google Shape;341;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42" name="Google Shape;342;p30"/>
          <p:cNvSpPr txBox="1"/>
          <p:nvPr/>
        </p:nvSpPr>
        <p:spPr>
          <a:xfrm>
            <a:off x="1294559" y="1212550"/>
            <a:ext cx="2307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rgbClr val="780B30"/>
                </a:solidFill>
                <a:latin typeface="Proxima Nova"/>
                <a:ea typeface="Proxima Nova"/>
                <a:cs typeface="Proxima Nova"/>
                <a:sym typeface="Proxima Nova"/>
              </a:rPr>
              <a:t>Previous Simulated Model</a:t>
            </a:r>
            <a:endParaRPr b="1" sz="1200">
              <a:solidFill>
                <a:srgbClr val="780B30"/>
              </a:solidFill>
              <a:latin typeface="Proxima Nova"/>
              <a:ea typeface="Proxima Nova"/>
              <a:cs typeface="Proxima Nova"/>
              <a:sym typeface="Proxima Nova"/>
            </a:endParaRPr>
          </a:p>
        </p:txBody>
      </p:sp>
      <p:sp>
        <p:nvSpPr>
          <p:cNvPr id="343" name="Google Shape;343;p30"/>
          <p:cNvSpPr txBox="1"/>
          <p:nvPr/>
        </p:nvSpPr>
        <p:spPr>
          <a:xfrm>
            <a:off x="5833559" y="1212550"/>
            <a:ext cx="20799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solidFill>
                  <a:srgbClr val="780B30"/>
                </a:solidFill>
                <a:latin typeface="Proxima Nova"/>
                <a:ea typeface="Proxima Nova"/>
                <a:cs typeface="Proxima Nova"/>
                <a:sym typeface="Proxima Nova"/>
              </a:rPr>
              <a:t>New Simulated Model</a:t>
            </a:r>
            <a:endParaRPr b="1" sz="1200">
              <a:solidFill>
                <a:srgbClr val="780B30"/>
              </a:solidFill>
              <a:latin typeface="Proxima Nova"/>
              <a:ea typeface="Proxima Nova"/>
              <a:cs typeface="Proxima Nova"/>
              <a:sym typeface="Proxima Nova"/>
            </a:endParaRPr>
          </a:p>
        </p:txBody>
      </p:sp>
      <p:sp>
        <p:nvSpPr>
          <p:cNvPr id="344" name="Google Shape;344;p30"/>
          <p:cNvSpPr txBox="1"/>
          <p:nvPr/>
        </p:nvSpPr>
        <p:spPr>
          <a:xfrm>
            <a:off x="-28999" y="4171631"/>
            <a:ext cx="46905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accent2"/>
                </a:solidFill>
                <a:latin typeface="Proxima Nova"/>
                <a:ea typeface="Proxima Nova"/>
                <a:cs typeface="Proxima Nova"/>
                <a:sym typeface="Proxima Nova"/>
              </a:rPr>
              <a:t>Thickness for [000] and [220] best fit curves’ intersection: </a:t>
            </a:r>
            <a:r>
              <a:rPr lang="en" sz="1200">
                <a:solidFill>
                  <a:schemeClr val="accent2"/>
                </a:solidFill>
                <a:latin typeface="Proxima Nova"/>
                <a:ea typeface="Proxima Nova"/>
                <a:cs typeface="Proxima Nova"/>
                <a:sym typeface="Proxima Nova"/>
              </a:rPr>
              <a:t>178.4 Å</a:t>
            </a:r>
            <a:endParaRPr sz="1200">
              <a:solidFill>
                <a:schemeClr val="accent2"/>
              </a:solidFill>
              <a:latin typeface="Proxima Nova"/>
              <a:ea typeface="Proxima Nova"/>
              <a:cs typeface="Proxima Nova"/>
              <a:sym typeface="Proxima Nova"/>
            </a:endParaRPr>
          </a:p>
        </p:txBody>
      </p:sp>
      <p:sp>
        <p:nvSpPr>
          <p:cNvPr id="345" name="Google Shape;345;p30"/>
          <p:cNvSpPr txBox="1"/>
          <p:nvPr/>
        </p:nvSpPr>
        <p:spPr>
          <a:xfrm>
            <a:off x="4264575" y="4163375"/>
            <a:ext cx="52179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chemeClr val="accent2"/>
                </a:solidFill>
                <a:latin typeface="Proxima Nova"/>
                <a:ea typeface="Proxima Nova"/>
                <a:cs typeface="Proxima Nova"/>
                <a:sym typeface="Proxima Nova"/>
              </a:rPr>
              <a:t>T</a:t>
            </a:r>
            <a:r>
              <a:rPr lang="en" sz="1200">
                <a:solidFill>
                  <a:schemeClr val="accent2"/>
                </a:solidFill>
                <a:latin typeface="Proxima Nova"/>
                <a:ea typeface="Proxima Nova"/>
                <a:cs typeface="Proxima Nova"/>
                <a:sym typeface="Proxima Nova"/>
              </a:rPr>
              <a:t>hickness for [000] and [220] best fit curves’ intersection: 156.5 Å</a:t>
            </a:r>
            <a:endParaRPr sz="1200">
              <a:solidFill>
                <a:schemeClr val="accent2"/>
              </a:solidFill>
              <a:latin typeface="Proxima Nova"/>
              <a:ea typeface="Proxima Nova"/>
              <a:cs typeface="Proxima Nova"/>
              <a:sym typeface="Proxima Nova"/>
            </a:endParaRPr>
          </a:p>
        </p:txBody>
      </p:sp>
      <p:cxnSp>
        <p:nvCxnSpPr>
          <p:cNvPr id="346" name="Google Shape;346;p30"/>
          <p:cNvCxnSpPr/>
          <p:nvPr/>
        </p:nvCxnSpPr>
        <p:spPr>
          <a:xfrm flipH="1" rot="10800000">
            <a:off x="1638722" y="3777000"/>
            <a:ext cx="528900" cy="414600"/>
          </a:xfrm>
          <a:prstGeom prst="straightConnector1">
            <a:avLst/>
          </a:prstGeom>
          <a:noFill/>
          <a:ln cap="flat" cmpd="sng" w="19050">
            <a:solidFill>
              <a:schemeClr val="accent3"/>
            </a:solidFill>
            <a:prstDash val="solid"/>
            <a:round/>
            <a:headEnd len="med" w="med" type="none"/>
            <a:tailEnd len="med" w="med" type="triangle"/>
          </a:ln>
        </p:spPr>
      </p:cxnSp>
      <p:cxnSp>
        <p:nvCxnSpPr>
          <p:cNvPr id="347" name="Google Shape;347;p30"/>
          <p:cNvCxnSpPr/>
          <p:nvPr/>
        </p:nvCxnSpPr>
        <p:spPr>
          <a:xfrm flipH="1" rot="10800000">
            <a:off x="6097372" y="3755325"/>
            <a:ext cx="560400" cy="450900"/>
          </a:xfrm>
          <a:prstGeom prst="straightConnector1">
            <a:avLst/>
          </a:prstGeom>
          <a:noFill/>
          <a:ln cap="flat" cmpd="sng" w="19050">
            <a:solidFill>
              <a:schemeClr val="accent3"/>
            </a:solidFill>
            <a:prstDash val="solid"/>
            <a:round/>
            <a:headEnd len="med" w="med" type="none"/>
            <a:tailEnd len="med" w="med" type="triangle"/>
          </a:ln>
        </p:spPr>
      </p:cxnSp>
      <p:sp>
        <p:nvSpPr>
          <p:cNvPr id="348" name="Google Shape;348;p30"/>
          <p:cNvSpPr txBox="1"/>
          <p:nvPr/>
        </p:nvSpPr>
        <p:spPr>
          <a:xfrm>
            <a:off x="550950" y="4561875"/>
            <a:ext cx="80421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 sz="1300">
                <a:latin typeface="Proxima Nova"/>
                <a:ea typeface="Proxima Nova"/>
                <a:cs typeface="Proxima Nova"/>
                <a:sym typeface="Proxima Nova"/>
              </a:rPr>
              <a:t>These results are unphysical since thickness can only be multiples of atomic spacing, which is </a:t>
            </a:r>
            <a:r>
              <a:rPr b="1" i="1" lang="en" sz="1300">
                <a:solidFill>
                  <a:schemeClr val="accent1"/>
                </a:solidFill>
                <a:latin typeface="Proxima Nova"/>
                <a:ea typeface="Proxima Nova"/>
                <a:cs typeface="Proxima Nova"/>
                <a:sym typeface="Proxima Nova"/>
              </a:rPr>
              <a:t>〜 </a:t>
            </a:r>
            <a:r>
              <a:rPr b="1" i="1" lang="en" sz="1300">
                <a:latin typeface="Proxima Nova"/>
                <a:ea typeface="Proxima Nova"/>
                <a:cs typeface="Proxima Nova"/>
                <a:sym typeface="Proxima Nova"/>
              </a:rPr>
              <a:t> 4 Å</a:t>
            </a:r>
            <a:endParaRPr b="1" i="1" sz="1300">
              <a:latin typeface="Proxima Nova"/>
              <a:ea typeface="Proxima Nova"/>
              <a:cs typeface="Proxima Nova"/>
              <a:sym typeface="Proxima Nov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1000"/>
                                        <p:tgtEl>
                                          <p:spTgt spid="337"/>
                                        </p:tgtEl>
                                      </p:cBhvr>
                                    </p:animEffect>
                                  </p:childTnLst>
                                </p:cTn>
                              </p:par>
                              <p:par>
                                <p:cTn fill="hold" nodeType="with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1000"/>
                                        <p:tgtEl>
                                          <p:spTgt spid="342"/>
                                        </p:tgtEl>
                                      </p:cBhvr>
                                    </p:animEffect>
                                  </p:childTnLst>
                                </p:cTn>
                              </p:par>
                              <p:par>
                                <p:cTn fill="hold" nodeType="with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1000"/>
                                        <p:tgtEl>
                                          <p:spTgt spid="344"/>
                                        </p:tgtEl>
                                      </p:cBhvr>
                                    </p:animEffect>
                                  </p:childTnLst>
                                </p:cTn>
                              </p:par>
                              <p:par>
                                <p:cTn fill="hold" nodeType="with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1000"/>
                                        <p:tgtEl>
                                          <p:spTgt spid="3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1000"/>
                                        <p:tgtEl>
                                          <p:spTgt spid="338"/>
                                        </p:tgtEl>
                                      </p:cBhvr>
                                    </p:animEffect>
                                  </p:childTnLst>
                                </p:cTn>
                              </p:par>
                              <p:par>
                                <p:cTn fill="hold" nodeType="with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1000"/>
                                        <p:tgtEl>
                                          <p:spTgt spid="343"/>
                                        </p:tgtEl>
                                      </p:cBhvr>
                                    </p:animEffect>
                                  </p:childTnLst>
                                </p:cTn>
                              </p:par>
                              <p:par>
                                <p:cTn fill="hold" nodeType="with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1000"/>
                                        <p:tgtEl>
                                          <p:spTgt spid="345"/>
                                        </p:tgtEl>
                                      </p:cBhvr>
                                    </p:animEffect>
                                  </p:childTnLst>
                                </p:cTn>
                              </p:par>
                              <p:par>
                                <p:cTn fill="hold" nodeType="with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1000"/>
                                        <p:tgtEl>
                                          <p:spTgt spid="3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1000"/>
                                        <p:tgtEl>
                                          <p:spTgt spid="336"/>
                                        </p:tgtEl>
                                      </p:cBhvr>
                                    </p:animEffect>
                                  </p:childTnLst>
                                </p:cTn>
                              </p:par>
                              <p:par>
                                <p:cTn fill="hold" nodeType="with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1000"/>
                                        <p:tgtEl>
                                          <p:spTgt spid="3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1"/>
          <p:cNvSpPr/>
          <p:nvPr/>
        </p:nvSpPr>
        <p:spPr>
          <a:xfrm>
            <a:off x="956425" y="875138"/>
            <a:ext cx="7231150" cy="3393225"/>
          </a:xfrm>
          <a:prstGeom prst="flowChartPreparation">
            <a:avLst/>
          </a:prstGeom>
          <a:solidFill>
            <a:srgbClr val="367B6C"/>
          </a:solidFill>
          <a:ln cap="flat" cmpd="sng" w="9525">
            <a:solidFill>
              <a:srgbClr val="367B6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55" name="Google Shape;355;p31"/>
          <p:cNvSpPr txBox="1"/>
          <p:nvPr/>
        </p:nvSpPr>
        <p:spPr>
          <a:xfrm>
            <a:off x="2082750" y="1207064"/>
            <a:ext cx="4978500" cy="287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500">
                <a:solidFill>
                  <a:schemeClr val="lt1"/>
                </a:solidFill>
                <a:latin typeface="Proxima Nova"/>
                <a:ea typeface="Proxima Nova"/>
                <a:cs typeface="Proxima Nova"/>
                <a:sym typeface="Proxima Nova"/>
              </a:rPr>
              <a:t>Because of time constraints, we </a:t>
            </a:r>
            <a:r>
              <a:rPr b="1" lang="en" sz="2500">
                <a:solidFill>
                  <a:schemeClr val="lt1"/>
                </a:solidFill>
                <a:latin typeface="Proxima Nova"/>
                <a:ea typeface="Proxima Nova"/>
                <a:cs typeface="Proxima Nova"/>
                <a:sym typeface="Proxima Nova"/>
              </a:rPr>
              <a:t>could not</a:t>
            </a:r>
            <a:r>
              <a:rPr b="1" lang="en" sz="2500">
                <a:solidFill>
                  <a:schemeClr val="lt1"/>
                </a:solidFill>
                <a:latin typeface="Proxima Nova"/>
                <a:ea typeface="Proxima Nova"/>
                <a:cs typeface="Proxima Nova"/>
                <a:sym typeface="Proxima Nova"/>
              </a:rPr>
              <a:t> restart analysis, but the following slides provide a guideline for how we would approach finding a good fit to experimental data, using unphysical result</a:t>
            </a:r>
            <a:endParaRPr b="1" sz="2500">
              <a:solidFill>
                <a:schemeClr val="lt1"/>
              </a:solidFill>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p:nvPr/>
        </p:nvSpPr>
        <p:spPr>
          <a:xfrm>
            <a:off x="362550" y="2884300"/>
            <a:ext cx="3550200" cy="1206600"/>
          </a:xfrm>
          <a:prstGeom prst="roundRect">
            <a:avLst>
              <a:gd fmla="val 16667" name="adj"/>
            </a:avLst>
          </a:prstGeom>
          <a:solidFill>
            <a:srgbClr val="367B6C"/>
          </a:solidFill>
          <a:ln cap="flat" cmpd="sng" w="9525">
            <a:solidFill>
              <a:srgbClr val="367B6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57056"/>
              </a:solidFill>
            </a:endParaRPr>
          </a:p>
        </p:txBody>
      </p:sp>
      <p:sp>
        <p:nvSpPr>
          <p:cNvPr id="67" name="Google Shape;67;p14"/>
          <p:cNvSpPr/>
          <p:nvPr/>
        </p:nvSpPr>
        <p:spPr>
          <a:xfrm>
            <a:off x="362550" y="1252725"/>
            <a:ext cx="3550200" cy="1434300"/>
          </a:xfrm>
          <a:prstGeom prst="roundRect">
            <a:avLst>
              <a:gd fmla="val 16667" name="adj"/>
            </a:avLst>
          </a:prstGeom>
          <a:solidFill>
            <a:srgbClr val="2C675A"/>
          </a:solidFill>
          <a:ln cap="flat" cmpd="sng" w="9525">
            <a:solidFill>
              <a:srgbClr val="2C675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57056"/>
              </a:solidFill>
            </a:endParaRPr>
          </a:p>
        </p:txBody>
      </p:sp>
      <p:sp>
        <p:nvSpPr>
          <p:cNvPr id="68" name="Google Shape;68;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Project Motivation</a:t>
            </a:r>
            <a:endParaRPr/>
          </a:p>
        </p:txBody>
      </p:sp>
      <p:sp>
        <p:nvSpPr>
          <p:cNvPr id="69" name="Google Shape;69;p14"/>
          <p:cNvSpPr txBox="1"/>
          <p:nvPr/>
        </p:nvSpPr>
        <p:spPr>
          <a:xfrm>
            <a:off x="492000" y="1400425"/>
            <a:ext cx="3291300" cy="1589100"/>
          </a:xfrm>
          <a:prstGeom prst="rect">
            <a:avLst/>
          </a:prstGeom>
          <a:noFill/>
          <a:ln>
            <a:noFill/>
          </a:ln>
        </p:spPr>
        <p:txBody>
          <a:bodyPr anchorCtr="0" anchor="t" bIns="91425" lIns="91425" spcFirstLastPara="1" rIns="91425" wrap="square" tIns="91425">
            <a:spAutoFit/>
          </a:bodyPr>
          <a:lstStyle/>
          <a:p>
            <a:pPr indent="0" lvl="0" marL="0" rtl="0" algn="ctr">
              <a:lnSpc>
                <a:spcPct val="95000"/>
              </a:lnSpc>
              <a:spcBef>
                <a:spcPts val="0"/>
              </a:spcBef>
              <a:spcAft>
                <a:spcPts val="0"/>
              </a:spcAft>
              <a:buNone/>
            </a:pPr>
            <a:r>
              <a:rPr b="1" lang="en" sz="1900">
                <a:solidFill>
                  <a:schemeClr val="lt1"/>
                </a:solidFill>
                <a:latin typeface="Proxima Nova"/>
                <a:ea typeface="Proxima Nova"/>
                <a:cs typeface="Proxima Nova"/>
                <a:sym typeface="Proxima Nova"/>
              </a:rPr>
              <a:t>Study structure of materials on an atomic scale </a:t>
            </a:r>
            <a:endParaRPr b="1" sz="1900">
              <a:solidFill>
                <a:schemeClr val="lt1"/>
              </a:solidFill>
              <a:latin typeface="Proxima Nova"/>
              <a:ea typeface="Proxima Nova"/>
              <a:cs typeface="Proxima Nova"/>
              <a:sym typeface="Proxima Nova"/>
            </a:endParaRPr>
          </a:p>
          <a:p>
            <a:pPr indent="0" lvl="0" marL="0" rtl="0" algn="ctr">
              <a:lnSpc>
                <a:spcPct val="95000"/>
              </a:lnSpc>
              <a:spcBef>
                <a:spcPts val="1200"/>
              </a:spcBef>
              <a:spcAft>
                <a:spcPts val="0"/>
              </a:spcAft>
              <a:buNone/>
            </a:pPr>
            <a:r>
              <a:rPr b="1" lang="en" sz="1800">
                <a:solidFill>
                  <a:schemeClr val="lt1"/>
                </a:solidFill>
                <a:latin typeface="Proxima Nova"/>
                <a:ea typeface="Proxima Nova"/>
                <a:cs typeface="Proxima Nova"/>
                <a:sym typeface="Proxima Nova"/>
              </a:rPr>
              <a:t>→ </a:t>
            </a:r>
            <a:r>
              <a:rPr b="1" lang="en" sz="1600">
                <a:solidFill>
                  <a:schemeClr val="lt1"/>
                </a:solidFill>
                <a:latin typeface="Proxima Nova"/>
                <a:ea typeface="Proxima Nova"/>
                <a:cs typeface="Proxima Nova"/>
                <a:sym typeface="Proxima Nova"/>
              </a:rPr>
              <a:t>atomic spacing in Å or </a:t>
            </a:r>
            <a:r>
              <a:rPr b="1" lang="en" sz="1600">
                <a:solidFill>
                  <a:schemeClr val="lt1"/>
                </a:solidFill>
                <a:latin typeface="Proxima Nova"/>
                <a:ea typeface="Proxima Nova"/>
                <a:cs typeface="Proxima Nova"/>
                <a:sym typeface="Proxima Nova"/>
              </a:rPr>
              <a:t>10</a:t>
            </a:r>
            <a:r>
              <a:rPr b="1" baseline="30000" lang="en" sz="1600">
                <a:solidFill>
                  <a:schemeClr val="lt1"/>
                </a:solidFill>
                <a:latin typeface="Proxima Nova"/>
                <a:ea typeface="Proxima Nova"/>
                <a:cs typeface="Proxima Nova"/>
                <a:sym typeface="Proxima Nova"/>
              </a:rPr>
              <a:t>-10</a:t>
            </a:r>
            <a:r>
              <a:rPr b="1" lang="en" sz="1600">
                <a:solidFill>
                  <a:schemeClr val="lt1"/>
                </a:solidFill>
                <a:latin typeface="Proxima Nova"/>
                <a:ea typeface="Proxima Nova"/>
                <a:cs typeface="Proxima Nova"/>
                <a:sym typeface="Proxima Nova"/>
              </a:rPr>
              <a:t> m</a:t>
            </a:r>
            <a:endParaRPr b="1" sz="1600">
              <a:solidFill>
                <a:schemeClr val="lt1"/>
              </a:solidFill>
              <a:latin typeface="Proxima Nova"/>
              <a:ea typeface="Proxima Nova"/>
              <a:cs typeface="Proxima Nova"/>
              <a:sym typeface="Proxima Nova"/>
            </a:endParaRPr>
          </a:p>
          <a:p>
            <a:pPr indent="0" lvl="0" marL="0" rtl="0" algn="ctr">
              <a:lnSpc>
                <a:spcPct val="95000"/>
              </a:lnSpc>
              <a:spcBef>
                <a:spcPts val="1200"/>
              </a:spcBef>
              <a:spcAft>
                <a:spcPts val="1200"/>
              </a:spcAft>
              <a:buNone/>
            </a:pPr>
            <a:r>
              <a:t/>
            </a:r>
            <a:endParaRPr sz="1900">
              <a:solidFill>
                <a:schemeClr val="lt1"/>
              </a:solidFill>
              <a:latin typeface="Proxima Nova"/>
              <a:ea typeface="Proxima Nova"/>
              <a:cs typeface="Proxima Nova"/>
              <a:sym typeface="Proxima Nova"/>
            </a:endParaRPr>
          </a:p>
        </p:txBody>
      </p:sp>
      <p:sp>
        <p:nvSpPr>
          <p:cNvPr id="70" name="Google Shape;70;p14"/>
          <p:cNvSpPr txBox="1"/>
          <p:nvPr/>
        </p:nvSpPr>
        <p:spPr>
          <a:xfrm>
            <a:off x="637650" y="3117400"/>
            <a:ext cx="3000000" cy="740400"/>
          </a:xfrm>
          <a:prstGeom prst="rect">
            <a:avLst/>
          </a:prstGeom>
          <a:noFill/>
          <a:ln>
            <a:noFill/>
          </a:ln>
        </p:spPr>
        <p:txBody>
          <a:bodyPr anchorCtr="0" anchor="t" bIns="91425" lIns="91425" spcFirstLastPara="1" rIns="91425" wrap="square" tIns="91425">
            <a:spAutoFit/>
          </a:bodyPr>
          <a:lstStyle/>
          <a:p>
            <a:pPr indent="0" lvl="0" marL="0" rtl="0" algn="ctr">
              <a:lnSpc>
                <a:spcPct val="95000"/>
              </a:lnSpc>
              <a:spcBef>
                <a:spcPts val="0"/>
              </a:spcBef>
              <a:spcAft>
                <a:spcPts val="1200"/>
              </a:spcAft>
              <a:buNone/>
            </a:pPr>
            <a:r>
              <a:rPr b="1" lang="en" sz="1900">
                <a:solidFill>
                  <a:schemeClr val="lt1"/>
                </a:solidFill>
                <a:latin typeface="Proxima Nova"/>
                <a:ea typeface="Proxima Nova"/>
                <a:cs typeface="Proxima Nova"/>
                <a:sym typeface="Proxima Nova"/>
              </a:rPr>
              <a:t>Analyze atomic motion through UED</a:t>
            </a:r>
            <a:endParaRPr b="1" sz="1900">
              <a:solidFill>
                <a:schemeClr val="lt1"/>
              </a:solidFill>
              <a:latin typeface="Proxima Nova"/>
              <a:ea typeface="Proxima Nova"/>
              <a:cs typeface="Proxima Nova"/>
              <a:sym typeface="Proxima Nova"/>
            </a:endParaRPr>
          </a:p>
        </p:txBody>
      </p:sp>
      <p:sp>
        <p:nvSpPr>
          <p:cNvPr id="71" name="Google Shape;71;p14"/>
          <p:cNvSpPr txBox="1"/>
          <p:nvPr/>
        </p:nvSpPr>
        <p:spPr>
          <a:xfrm>
            <a:off x="4138900" y="1108538"/>
            <a:ext cx="4293600" cy="472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n" sz="1870">
                <a:solidFill>
                  <a:schemeClr val="accent1"/>
                </a:solidFill>
                <a:latin typeface="Proxima Nova"/>
                <a:ea typeface="Proxima Nova"/>
                <a:cs typeface="Proxima Nova"/>
                <a:sym typeface="Proxima Nova"/>
              </a:rPr>
              <a:t>UED - Ultrafast Electron Diffraction</a:t>
            </a:r>
            <a:endParaRPr b="1" sz="1870">
              <a:solidFill>
                <a:schemeClr val="accent1"/>
              </a:solidFill>
              <a:latin typeface="Proxima Nova"/>
              <a:ea typeface="Proxima Nova"/>
              <a:cs typeface="Proxima Nova"/>
              <a:sym typeface="Proxima Nova"/>
            </a:endParaRPr>
          </a:p>
        </p:txBody>
      </p:sp>
      <p:sp>
        <p:nvSpPr>
          <p:cNvPr id="72" name="Google Shape;72;p14"/>
          <p:cNvSpPr txBox="1"/>
          <p:nvPr/>
        </p:nvSpPr>
        <p:spPr>
          <a:xfrm>
            <a:off x="4041550" y="1617700"/>
            <a:ext cx="5048400" cy="1851300"/>
          </a:xfrm>
          <a:prstGeom prst="rect">
            <a:avLst/>
          </a:prstGeom>
          <a:noFill/>
          <a:ln>
            <a:noFill/>
          </a:ln>
        </p:spPr>
        <p:txBody>
          <a:bodyPr anchorCtr="0" anchor="t" bIns="91425" lIns="91425" spcFirstLastPara="1" rIns="91425" wrap="square" tIns="91425">
            <a:spAutoFit/>
          </a:bodyPr>
          <a:lstStyle/>
          <a:p>
            <a:pPr indent="-341870" lvl="0" marL="457200" rtl="0" algn="l">
              <a:lnSpc>
                <a:spcPct val="150000"/>
              </a:lnSpc>
              <a:spcBef>
                <a:spcPts val="0"/>
              </a:spcBef>
              <a:spcAft>
                <a:spcPts val="0"/>
              </a:spcAft>
              <a:buClr>
                <a:schemeClr val="accent2"/>
              </a:buClr>
              <a:buSzPts val="1784"/>
              <a:buFont typeface="Proxima Nova"/>
              <a:buChar char="★"/>
            </a:pPr>
            <a:r>
              <a:rPr lang="en" sz="1783">
                <a:solidFill>
                  <a:schemeClr val="accent2"/>
                </a:solidFill>
                <a:latin typeface="Proxima Nova"/>
                <a:ea typeface="Proxima Nova"/>
                <a:cs typeface="Proxima Nova"/>
                <a:sym typeface="Proxima Nova"/>
              </a:rPr>
              <a:t>Technique to reveal </a:t>
            </a:r>
            <a:r>
              <a:rPr lang="en" sz="1783">
                <a:solidFill>
                  <a:schemeClr val="accent2"/>
                </a:solidFill>
                <a:latin typeface="Proxima Nova"/>
                <a:ea typeface="Proxima Nova"/>
                <a:cs typeface="Proxima Nova"/>
                <a:sym typeface="Proxima Nova"/>
              </a:rPr>
              <a:t>atomic structure of material by shooting laser and electron beam at sample</a:t>
            </a:r>
            <a:endParaRPr sz="1783">
              <a:solidFill>
                <a:schemeClr val="accent2"/>
              </a:solidFill>
              <a:latin typeface="Proxima Nova"/>
              <a:ea typeface="Proxima Nova"/>
              <a:cs typeface="Proxima Nova"/>
              <a:sym typeface="Proxima Nova"/>
            </a:endParaRPr>
          </a:p>
          <a:p>
            <a:pPr indent="0" lvl="0" marL="0" rtl="0" algn="l">
              <a:lnSpc>
                <a:spcPct val="115000"/>
              </a:lnSpc>
              <a:spcBef>
                <a:spcPts val="1200"/>
              </a:spcBef>
              <a:spcAft>
                <a:spcPts val="1200"/>
              </a:spcAft>
              <a:buNone/>
            </a:pPr>
            <a:r>
              <a:t/>
            </a:r>
            <a:endParaRPr sz="1800">
              <a:solidFill>
                <a:schemeClr val="accent3"/>
              </a:solidFill>
              <a:latin typeface="Proxima Nova"/>
              <a:ea typeface="Proxima Nova"/>
              <a:cs typeface="Proxima Nova"/>
              <a:sym typeface="Proxima Nova"/>
            </a:endParaRPr>
          </a:p>
        </p:txBody>
      </p:sp>
      <p:sp>
        <p:nvSpPr>
          <p:cNvPr id="73" name="Google Shape;73;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4" name="Google Shape;74;p14"/>
          <p:cNvSpPr txBox="1"/>
          <p:nvPr/>
        </p:nvSpPr>
        <p:spPr>
          <a:xfrm>
            <a:off x="4041550" y="3052000"/>
            <a:ext cx="4701300" cy="871200"/>
          </a:xfrm>
          <a:prstGeom prst="rect">
            <a:avLst/>
          </a:prstGeom>
          <a:noFill/>
          <a:ln>
            <a:noFill/>
          </a:ln>
        </p:spPr>
        <p:txBody>
          <a:bodyPr anchorCtr="0" anchor="t" bIns="91425" lIns="91425" spcFirstLastPara="1" rIns="91425" wrap="square" tIns="91425">
            <a:spAutoFit/>
          </a:bodyPr>
          <a:lstStyle/>
          <a:p>
            <a:pPr indent="-341870" lvl="0" marL="457200" rtl="0" algn="l">
              <a:lnSpc>
                <a:spcPct val="150000"/>
              </a:lnSpc>
              <a:spcBef>
                <a:spcPts val="0"/>
              </a:spcBef>
              <a:spcAft>
                <a:spcPts val="0"/>
              </a:spcAft>
              <a:buClr>
                <a:schemeClr val="accent2"/>
              </a:buClr>
              <a:buSzPts val="1784"/>
              <a:buFont typeface="Proxima Nova"/>
              <a:buChar char="★"/>
            </a:pPr>
            <a:r>
              <a:rPr lang="en" sz="1783">
                <a:solidFill>
                  <a:schemeClr val="accent2"/>
                </a:solidFill>
                <a:latin typeface="Proxima Nova"/>
                <a:ea typeface="Proxima Nova"/>
                <a:cs typeface="Proxima Nova"/>
                <a:sym typeface="Proxima Nova"/>
              </a:rPr>
              <a:t>Changing patterns allow us to see atomic motion over time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69"/>
                                        </p:tgtEl>
                                        <p:attrNameLst>
                                          <p:attrName>style.visibility</p:attrName>
                                        </p:attrNameLst>
                                      </p:cBhvr>
                                      <p:to>
                                        <p:strVal val="visible"/>
                                      </p:to>
                                    </p:set>
                                    <p:anim calcmode="lin" valueType="num">
                                      <p:cBhvr additive="base">
                                        <p:cTn dur="1000"/>
                                        <p:tgtEl>
                                          <p:spTgt spid="6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67"/>
                                        </p:tgtEl>
                                        <p:attrNameLst>
                                          <p:attrName>style.visibility</p:attrName>
                                        </p:attrNameLst>
                                      </p:cBhvr>
                                      <p:to>
                                        <p:strVal val="visible"/>
                                      </p:to>
                                    </p:set>
                                    <p:anim calcmode="lin" valueType="num">
                                      <p:cBhvr additive="base">
                                        <p:cTn dur="1000"/>
                                        <p:tgtEl>
                                          <p:spTgt spid="6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0"/>
                                        </p:tgtEl>
                                        <p:attrNameLst>
                                          <p:attrName>style.visibility</p:attrName>
                                        </p:attrNameLst>
                                      </p:cBhvr>
                                      <p:to>
                                        <p:strVal val="visible"/>
                                      </p:to>
                                    </p:set>
                                    <p:anim calcmode="lin" valueType="num">
                                      <p:cBhvr additive="base">
                                        <p:cTn dur="1000"/>
                                        <p:tgtEl>
                                          <p:spTgt spid="7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66"/>
                                        </p:tgtEl>
                                        <p:attrNameLst>
                                          <p:attrName>style.visibility</p:attrName>
                                        </p:attrNameLst>
                                      </p:cBhvr>
                                      <p:to>
                                        <p:strVal val="visible"/>
                                      </p:to>
                                    </p:set>
                                    <p:anim calcmode="lin" valueType="num">
                                      <p:cBhvr additive="base">
                                        <p:cTn dur="1000"/>
                                        <p:tgtEl>
                                          <p:spTgt spid="6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71"/>
                                        </p:tgtEl>
                                        <p:attrNameLst>
                                          <p:attrName>style.visibility</p:attrName>
                                        </p:attrNameLst>
                                      </p:cBhvr>
                                      <p:to>
                                        <p:strVal val="visible"/>
                                      </p:to>
                                    </p:set>
                                    <p:anim calcmode="lin" valueType="num">
                                      <p:cBhvr additive="base">
                                        <p:cTn dur="1000"/>
                                        <p:tgtEl>
                                          <p:spTgt spid="7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72"/>
                                        </p:tgtEl>
                                        <p:attrNameLst>
                                          <p:attrName>style.visibility</p:attrName>
                                        </p:attrNameLst>
                                      </p:cBhvr>
                                      <p:to>
                                        <p:strVal val="visible"/>
                                      </p:to>
                                    </p:set>
                                    <p:anim calcmode="lin" valueType="num">
                                      <p:cBhvr additive="base">
                                        <p:cTn dur="1000"/>
                                        <p:tgtEl>
                                          <p:spTgt spid="7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74"/>
                                        </p:tgtEl>
                                        <p:attrNameLst>
                                          <p:attrName>style.visibility</p:attrName>
                                        </p:attrNameLst>
                                      </p:cBhvr>
                                      <p:to>
                                        <p:strVal val="visible"/>
                                      </p:to>
                                    </p:set>
                                    <p:anim calcmode="lin" valueType="num">
                                      <p:cBhvr additive="base">
                                        <p:cTn dur="1000"/>
                                        <p:tgtEl>
                                          <p:spTgt spid="7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pic>
        <p:nvPicPr>
          <p:cNvPr id="360" name="Google Shape;360;p32"/>
          <p:cNvPicPr preferRelativeResize="0"/>
          <p:nvPr/>
        </p:nvPicPr>
        <p:blipFill>
          <a:blip r:embed="rId3">
            <a:alphaModFix/>
          </a:blip>
          <a:stretch>
            <a:fillRect/>
          </a:stretch>
        </p:blipFill>
        <p:spPr>
          <a:xfrm>
            <a:off x="2580013" y="586650"/>
            <a:ext cx="5744724" cy="3547999"/>
          </a:xfrm>
          <a:prstGeom prst="rect">
            <a:avLst/>
          </a:prstGeom>
          <a:noFill/>
          <a:ln>
            <a:noFill/>
          </a:ln>
        </p:spPr>
      </p:pic>
      <p:sp>
        <p:nvSpPr>
          <p:cNvPr id="361" name="Google Shape;361;p32"/>
          <p:cNvSpPr/>
          <p:nvPr/>
        </p:nvSpPr>
        <p:spPr>
          <a:xfrm>
            <a:off x="354900" y="875175"/>
            <a:ext cx="1889700" cy="2024700"/>
          </a:xfrm>
          <a:prstGeom prst="roundRect">
            <a:avLst>
              <a:gd fmla="val 16667" name="adj"/>
            </a:avLst>
          </a:prstGeom>
          <a:solidFill>
            <a:srgbClr val="BDF0D5"/>
          </a:solidFill>
          <a:ln cap="flat" cmpd="sng" w="9525">
            <a:solidFill>
              <a:srgbClr val="BDF0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2"/>
          <p:cNvSpPr txBox="1"/>
          <p:nvPr>
            <p:ph type="title"/>
          </p:nvPr>
        </p:nvSpPr>
        <p:spPr>
          <a:xfrm>
            <a:off x="354900" y="2061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a:t>
            </a:r>
            <a:endParaRPr/>
          </a:p>
        </p:txBody>
      </p:sp>
      <p:sp>
        <p:nvSpPr>
          <p:cNvPr id="363" name="Google Shape;363;p32"/>
          <p:cNvSpPr txBox="1"/>
          <p:nvPr>
            <p:ph idx="1" type="body"/>
          </p:nvPr>
        </p:nvSpPr>
        <p:spPr>
          <a:xfrm>
            <a:off x="311700" y="1009750"/>
            <a:ext cx="1976100" cy="2345100"/>
          </a:xfrm>
          <a:prstGeom prst="rect">
            <a:avLst/>
          </a:prstGeom>
        </p:spPr>
        <p:txBody>
          <a:bodyPr anchorCtr="0" anchor="t" bIns="91425" lIns="91425" spcFirstLastPara="1" rIns="91425" wrap="square" tIns="91425">
            <a:normAutofit/>
          </a:bodyPr>
          <a:lstStyle/>
          <a:p>
            <a:pPr indent="0" lvl="0" marL="0" rtl="0" algn="ctr">
              <a:lnSpc>
                <a:spcPct val="105000"/>
              </a:lnSpc>
              <a:spcBef>
                <a:spcPts val="0"/>
              </a:spcBef>
              <a:spcAft>
                <a:spcPts val="0"/>
              </a:spcAft>
              <a:buNone/>
            </a:pPr>
            <a:r>
              <a:rPr b="1" lang="en" sz="1500">
                <a:solidFill>
                  <a:schemeClr val="accent1"/>
                </a:solidFill>
              </a:rPr>
              <a:t>Approximate </a:t>
            </a:r>
            <a:r>
              <a:rPr b="1" lang="en" sz="1500">
                <a:solidFill>
                  <a:schemeClr val="accent1"/>
                </a:solidFill>
              </a:rPr>
              <a:t>simulated intensity change values based on thickness of [000] and [220] intersection </a:t>
            </a:r>
            <a:endParaRPr b="1" sz="1500">
              <a:solidFill>
                <a:schemeClr val="accent1"/>
              </a:solidFill>
            </a:endParaRPr>
          </a:p>
          <a:p>
            <a:pPr indent="0" lvl="0" marL="457200" rtl="0" algn="l">
              <a:lnSpc>
                <a:spcPct val="105000"/>
              </a:lnSpc>
              <a:spcBef>
                <a:spcPts val="1200"/>
              </a:spcBef>
              <a:spcAft>
                <a:spcPts val="1200"/>
              </a:spcAft>
              <a:buNone/>
            </a:pPr>
            <a:r>
              <a:t/>
            </a:r>
            <a:endParaRPr/>
          </a:p>
        </p:txBody>
      </p:sp>
      <p:sp>
        <p:nvSpPr>
          <p:cNvPr id="364" name="Google Shape;364;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65" name="Google Shape;365;p32"/>
          <p:cNvSpPr/>
          <p:nvPr/>
        </p:nvSpPr>
        <p:spPr>
          <a:xfrm>
            <a:off x="356463" y="3057775"/>
            <a:ext cx="1889700" cy="1872600"/>
          </a:xfrm>
          <a:prstGeom prst="roundRect">
            <a:avLst>
              <a:gd fmla="val 16667" name="adj"/>
            </a:avLst>
          </a:prstGeom>
          <a:solidFill>
            <a:srgbClr val="D8FCE8"/>
          </a:solidFill>
          <a:ln cap="flat" cmpd="sng" w="9525">
            <a:solidFill>
              <a:srgbClr val="D8FC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2"/>
          <p:cNvSpPr txBox="1"/>
          <p:nvPr/>
        </p:nvSpPr>
        <p:spPr>
          <a:xfrm>
            <a:off x="353338" y="3082275"/>
            <a:ext cx="1889700" cy="178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chemeClr val="accent1"/>
                </a:solidFill>
                <a:latin typeface="Proxima Nova"/>
                <a:ea typeface="Proxima Nova"/>
                <a:cs typeface="Proxima Nova"/>
                <a:sym typeface="Proxima Nova"/>
              </a:rPr>
              <a:t>Better agreement for [000], [220], and [240]</a:t>
            </a:r>
            <a:endParaRPr b="1" sz="1300">
              <a:solidFill>
                <a:schemeClr val="accent1"/>
              </a:solidFill>
              <a:latin typeface="Proxima Nova"/>
              <a:ea typeface="Proxima Nova"/>
              <a:cs typeface="Proxima Nova"/>
              <a:sym typeface="Proxima Nova"/>
            </a:endParaRPr>
          </a:p>
          <a:p>
            <a:pPr indent="0" lvl="0" marL="0" rtl="0" algn="ctr">
              <a:spcBef>
                <a:spcPts val="0"/>
              </a:spcBef>
              <a:spcAft>
                <a:spcPts val="0"/>
              </a:spcAft>
              <a:buNone/>
            </a:pPr>
            <a:r>
              <a:t/>
            </a:r>
            <a:endParaRPr b="1" sz="1300">
              <a:solidFill>
                <a:schemeClr val="accent1"/>
              </a:solidFill>
              <a:latin typeface="Proxima Nova"/>
              <a:ea typeface="Proxima Nova"/>
              <a:cs typeface="Proxima Nova"/>
              <a:sym typeface="Proxima Nova"/>
            </a:endParaRPr>
          </a:p>
          <a:p>
            <a:pPr indent="0" lvl="0" marL="0" rtl="0" algn="ctr">
              <a:spcBef>
                <a:spcPts val="0"/>
              </a:spcBef>
              <a:spcAft>
                <a:spcPts val="0"/>
              </a:spcAft>
              <a:buNone/>
            </a:pPr>
            <a:r>
              <a:rPr b="1" lang="en" sz="1300">
                <a:solidFill>
                  <a:schemeClr val="accent1"/>
                </a:solidFill>
                <a:latin typeface="Proxima Nova"/>
                <a:ea typeface="Proxima Nova"/>
                <a:cs typeface="Proxima Nova"/>
                <a:sym typeface="Proxima Nova"/>
              </a:rPr>
              <a:t>Worse agreement for [200] … leads to overall sum of square difference much higher</a:t>
            </a:r>
            <a:endParaRPr b="1" sz="1300">
              <a:solidFill>
                <a:schemeClr val="accent1"/>
              </a:solidFill>
              <a:latin typeface="Proxima Nova"/>
              <a:ea typeface="Proxima Nova"/>
              <a:cs typeface="Proxima Nova"/>
              <a:sym typeface="Proxima Nova"/>
            </a:endParaRPr>
          </a:p>
        </p:txBody>
      </p:sp>
      <p:sp>
        <p:nvSpPr>
          <p:cNvPr id="367" name="Google Shape;367;p32"/>
          <p:cNvSpPr/>
          <p:nvPr/>
        </p:nvSpPr>
        <p:spPr>
          <a:xfrm>
            <a:off x="8093100" y="3203324"/>
            <a:ext cx="144000" cy="180000"/>
          </a:xfrm>
          <a:prstGeom prst="upArrow">
            <a:avLst>
              <a:gd fmla="val 50000" name="adj1"/>
              <a:gd fmla="val 50000" name="adj2"/>
            </a:avLst>
          </a:prstGeom>
          <a:solidFill>
            <a:srgbClr val="AC1145"/>
          </a:solidFill>
          <a:ln cap="flat" cmpd="sng" w="9525">
            <a:solidFill>
              <a:srgbClr val="AC11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2"/>
          <p:cNvSpPr/>
          <p:nvPr/>
        </p:nvSpPr>
        <p:spPr>
          <a:xfrm>
            <a:off x="8093100" y="2978202"/>
            <a:ext cx="144000" cy="180000"/>
          </a:xfrm>
          <a:prstGeom prst="downArrow">
            <a:avLst>
              <a:gd fmla="val 50000" name="adj1"/>
              <a:gd fmla="val 50000" name="adj2"/>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2"/>
          <p:cNvSpPr/>
          <p:nvPr/>
        </p:nvSpPr>
        <p:spPr>
          <a:xfrm>
            <a:off x="8093100" y="3682092"/>
            <a:ext cx="144000" cy="180000"/>
          </a:xfrm>
          <a:prstGeom prst="downArrow">
            <a:avLst>
              <a:gd fmla="val 50000" name="adj1"/>
              <a:gd fmla="val 50000" name="adj2"/>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2"/>
          <p:cNvSpPr/>
          <p:nvPr/>
        </p:nvSpPr>
        <p:spPr>
          <a:xfrm>
            <a:off x="8093100" y="3448258"/>
            <a:ext cx="144000" cy="180000"/>
          </a:xfrm>
          <a:prstGeom prst="downArrow">
            <a:avLst>
              <a:gd fmla="val 50000" name="adj1"/>
              <a:gd fmla="val 50000" name="adj2"/>
            </a:avLst>
          </a:pr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2"/>
          <p:cNvSpPr/>
          <p:nvPr/>
        </p:nvSpPr>
        <p:spPr>
          <a:xfrm>
            <a:off x="2477725" y="4248025"/>
            <a:ext cx="5949300" cy="718200"/>
          </a:xfrm>
          <a:prstGeom prst="roundRect">
            <a:avLst>
              <a:gd fmla="val 16667" name="adj"/>
            </a:avLst>
          </a:prstGeom>
          <a:solidFill>
            <a:srgbClr val="8FE6B8"/>
          </a:solidFill>
          <a:ln cap="flat" cmpd="sng" w="9525">
            <a:solidFill>
              <a:srgbClr val="8FE6B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2"/>
          <p:cNvSpPr txBox="1"/>
          <p:nvPr/>
        </p:nvSpPr>
        <p:spPr>
          <a:xfrm>
            <a:off x="2373625" y="4283875"/>
            <a:ext cx="61575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chemeClr val="dk1"/>
                </a:solidFill>
                <a:latin typeface="Proxima Nova"/>
                <a:ea typeface="Proxima Nova"/>
                <a:cs typeface="Proxima Nova"/>
                <a:sym typeface="Proxima Nova"/>
              </a:rPr>
              <a:t>We can experiment with these parameters more since there is improvement in </a:t>
            </a:r>
            <a:r>
              <a:rPr b="1" lang="en" sz="1500">
                <a:solidFill>
                  <a:schemeClr val="dk1"/>
                </a:solidFill>
                <a:latin typeface="Proxima Nova"/>
                <a:ea typeface="Proxima Nova"/>
                <a:cs typeface="Proxima Nova"/>
                <a:sym typeface="Proxima Nova"/>
              </a:rPr>
              <a:t>3/4</a:t>
            </a:r>
            <a:r>
              <a:rPr b="1" lang="en" sz="1500">
                <a:solidFill>
                  <a:schemeClr val="dk1"/>
                </a:solidFill>
                <a:latin typeface="Proxima Nova"/>
                <a:ea typeface="Proxima Nova"/>
                <a:cs typeface="Proxima Nova"/>
                <a:sym typeface="Proxima Nova"/>
              </a:rPr>
              <a:t> curves…</a:t>
            </a:r>
            <a:endParaRPr b="1" sz="1500">
              <a:solidFill>
                <a:schemeClr val="dk1"/>
              </a:solidFill>
              <a:latin typeface="Proxima Nova"/>
              <a:ea typeface="Proxima Nova"/>
              <a:cs typeface="Proxima Nova"/>
              <a:sym typeface="Proxima Nov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1000"/>
                                        <p:tgtEl>
                                          <p:spTgt spid="367"/>
                                        </p:tgtEl>
                                      </p:cBhvr>
                                    </p:animEffect>
                                  </p:childTnLst>
                                </p:cTn>
                              </p:par>
                              <p:par>
                                <p:cTn fill="hold" nodeType="with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1000"/>
                                        <p:tgtEl>
                                          <p:spTgt spid="368"/>
                                        </p:tgtEl>
                                      </p:cBhvr>
                                    </p:animEffect>
                                  </p:childTnLst>
                                </p:cTn>
                              </p:par>
                              <p:par>
                                <p:cTn fill="hold" nodeType="with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1000"/>
                                        <p:tgtEl>
                                          <p:spTgt spid="369"/>
                                        </p:tgtEl>
                                      </p:cBhvr>
                                    </p:animEffect>
                                  </p:childTnLst>
                                </p:cTn>
                              </p:par>
                              <p:par>
                                <p:cTn fill="hold" nodeType="with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1000"/>
                                        <p:tgtEl>
                                          <p:spTgt spid="37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1000"/>
                                        <p:tgtEl>
                                          <p:spTgt spid="365"/>
                                        </p:tgtEl>
                                      </p:cBhvr>
                                    </p:animEffect>
                                  </p:childTnLst>
                                </p:cTn>
                              </p:par>
                              <p:par>
                                <p:cTn fill="hold" nodeType="with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1000"/>
                                        <p:tgtEl>
                                          <p:spTgt spid="3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1"/>
                                        </p:tgtEl>
                                        <p:attrNameLst>
                                          <p:attrName>style.visibility</p:attrName>
                                        </p:attrNameLst>
                                      </p:cBhvr>
                                      <p:to>
                                        <p:strVal val="visible"/>
                                      </p:to>
                                    </p:set>
                                    <p:anim calcmode="lin" valueType="num">
                                      <p:cBhvr additive="base">
                                        <p:cTn dur="1000"/>
                                        <p:tgtEl>
                                          <p:spTgt spid="37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72"/>
                                        </p:tgtEl>
                                        <p:attrNameLst>
                                          <p:attrName>style.visibility</p:attrName>
                                        </p:attrNameLst>
                                      </p:cBhvr>
                                      <p:to>
                                        <p:strVal val="visible"/>
                                      </p:to>
                                    </p:set>
                                    <p:anim calcmode="lin" valueType="num">
                                      <p:cBhvr additive="base">
                                        <p:cTn dur="1000"/>
                                        <p:tgtEl>
                                          <p:spTgt spid="37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33"/>
          <p:cNvSpPr txBox="1"/>
          <p:nvPr>
            <p:ph type="title"/>
          </p:nvPr>
        </p:nvSpPr>
        <p:spPr>
          <a:xfrm>
            <a:off x="175900" y="1819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 </a:t>
            </a:r>
            <a:endParaRPr/>
          </a:p>
        </p:txBody>
      </p:sp>
      <p:sp>
        <p:nvSpPr>
          <p:cNvPr id="378" name="Google Shape;378;p33"/>
          <p:cNvSpPr txBox="1"/>
          <p:nvPr>
            <p:ph idx="1" type="body"/>
          </p:nvPr>
        </p:nvSpPr>
        <p:spPr>
          <a:xfrm>
            <a:off x="101125" y="754588"/>
            <a:ext cx="2851800" cy="15831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Clr>
                <a:schemeClr val="accent1"/>
              </a:buClr>
              <a:buSzPts val="1600"/>
              <a:buChar char="★"/>
            </a:pPr>
            <a:r>
              <a:rPr lang="en" sz="1600">
                <a:solidFill>
                  <a:schemeClr val="accent1"/>
                </a:solidFill>
              </a:rPr>
              <a:t>Set thickness of 158 Å (physical thickness closest to interpolated intersection thickness of 156.5 Å)</a:t>
            </a:r>
            <a:endParaRPr sz="1600">
              <a:solidFill>
                <a:schemeClr val="accent1"/>
              </a:solidFill>
            </a:endParaRPr>
          </a:p>
        </p:txBody>
      </p:sp>
      <p:sp>
        <p:nvSpPr>
          <p:cNvPr id="379" name="Google Shape;379;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80" name="Google Shape;380;p33"/>
          <p:cNvPicPr preferRelativeResize="0"/>
          <p:nvPr/>
        </p:nvPicPr>
        <p:blipFill>
          <a:blip r:embed="rId3">
            <a:alphaModFix/>
          </a:blip>
          <a:stretch>
            <a:fillRect/>
          </a:stretch>
        </p:blipFill>
        <p:spPr>
          <a:xfrm>
            <a:off x="3047379" y="1000725"/>
            <a:ext cx="6024695" cy="3416399"/>
          </a:xfrm>
          <a:prstGeom prst="rect">
            <a:avLst/>
          </a:prstGeom>
          <a:noFill/>
          <a:ln>
            <a:noFill/>
          </a:ln>
        </p:spPr>
      </p:pic>
      <p:sp>
        <p:nvSpPr>
          <p:cNvPr id="381" name="Google Shape;381;p33"/>
          <p:cNvSpPr txBox="1"/>
          <p:nvPr/>
        </p:nvSpPr>
        <p:spPr>
          <a:xfrm>
            <a:off x="101125" y="2351775"/>
            <a:ext cx="2895300" cy="7143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accent1"/>
              </a:buClr>
              <a:buSzPts val="1600"/>
              <a:buFont typeface="Proxima Nova"/>
              <a:buChar char="★"/>
            </a:pPr>
            <a:r>
              <a:rPr lang="en" sz="1600">
                <a:solidFill>
                  <a:schemeClr val="accent1"/>
                </a:solidFill>
                <a:latin typeface="Proxima Nova"/>
                <a:ea typeface="Proxima Nova"/>
                <a:cs typeface="Proxima Nova"/>
                <a:sym typeface="Proxima Nova"/>
              </a:rPr>
              <a:t>Set specimen azimuth tilt of 1571 mrad</a:t>
            </a:r>
            <a:endParaRPr sz="1600">
              <a:solidFill>
                <a:schemeClr val="accent1"/>
              </a:solidFill>
              <a:latin typeface="Proxima Nova"/>
              <a:ea typeface="Proxima Nova"/>
              <a:cs typeface="Proxima Nova"/>
              <a:sym typeface="Proxima Nova"/>
            </a:endParaRPr>
          </a:p>
        </p:txBody>
      </p:sp>
      <p:sp>
        <p:nvSpPr>
          <p:cNvPr id="382" name="Google Shape;382;p33"/>
          <p:cNvSpPr txBox="1"/>
          <p:nvPr/>
        </p:nvSpPr>
        <p:spPr>
          <a:xfrm>
            <a:off x="101125" y="3156000"/>
            <a:ext cx="2895300" cy="15639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accent1"/>
              </a:buClr>
              <a:buSzPts val="1600"/>
              <a:buFont typeface="Proxima Nova"/>
              <a:buChar char="★"/>
            </a:pPr>
            <a:r>
              <a:rPr lang="en" sz="1600">
                <a:solidFill>
                  <a:schemeClr val="accent1"/>
                </a:solidFill>
                <a:latin typeface="Proxima Nova"/>
                <a:ea typeface="Proxima Nova"/>
                <a:cs typeface="Proxima Nova"/>
                <a:sym typeface="Proxima Nova"/>
              </a:rPr>
              <a:t>Testing r</a:t>
            </a:r>
            <a:r>
              <a:rPr lang="en" sz="1600">
                <a:solidFill>
                  <a:schemeClr val="accent1"/>
                </a:solidFill>
                <a:latin typeface="Proxima Nova"/>
                <a:ea typeface="Proxima Nova"/>
                <a:cs typeface="Proxima Nova"/>
                <a:sym typeface="Proxima Nova"/>
              </a:rPr>
              <a:t>ange of specimen tilts (70-140 mrad) to see what angles yield simulated values close to experimental</a:t>
            </a:r>
            <a:endParaRPr sz="1600">
              <a:solidFill>
                <a:schemeClr val="accent1"/>
              </a:solidFill>
              <a:latin typeface="Proxima Nova"/>
              <a:ea typeface="Proxima Nova"/>
              <a:cs typeface="Proxima Nova"/>
              <a:sym typeface="Proxima Nov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1000"/>
                                        <p:tgtEl>
                                          <p:spTgt spid="3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1000"/>
                                        <p:tgtEl>
                                          <p:spTgt spid="3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1000"/>
                                        <p:tgtEl>
                                          <p:spTgt spid="3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34"/>
          <p:cNvSpPr/>
          <p:nvPr/>
        </p:nvSpPr>
        <p:spPr>
          <a:xfrm rot="5400000">
            <a:off x="868150" y="2094900"/>
            <a:ext cx="2134500" cy="3690300"/>
          </a:xfrm>
          <a:prstGeom prst="homePlate">
            <a:avLst>
              <a:gd fmla="val 16113" name="adj"/>
            </a:avLst>
          </a:prstGeom>
          <a:solidFill>
            <a:srgbClr val="2C675A"/>
          </a:solidFill>
          <a:ln cap="flat" cmpd="sng" w="9525">
            <a:solidFill>
              <a:srgbClr val="2C675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4"/>
          <p:cNvSpPr/>
          <p:nvPr/>
        </p:nvSpPr>
        <p:spPr>
          <a:xfrm rot="5400000">
            <a:off x="619300" y="731450"/>
            <a:ext cx="2632200" cy="3690300"/>
          </a:xfrm>
          <a:prstGeom prst="homePlate">
            <a:avLst>
              <a:gd fmla="val 11624" name="adj"/>
            </a:avLst>
          </a:prstGeom>
          <a:solidFill>
            <a:srgbClr val="367B6C"/>
          </a:solidFill>
          <a:ln cap="flat" cmpd="sng" w="9525">
            <a:solidFill>
              <a:srgbClr val="367B6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4"/>
          <p:cNvSpPr/>
          <p:nvPr/>
        </p:nvSpPr>
        <p:spPr>
          <a:xfrm rot="5400000">
            <a:off x="1597600" y="-710450"/>
            <a:ext cx="675600" cy="3690600"/>
          </a:xfrm>
          <a:prstGeom prst="homePlate">
            <a:avLst>
              <a:gd fmla="val 26469" name="adj"/>
            </a:avLst>
          </a:prstGeom>
          <a:solidFill>
            <a:srgbClr val="4A9A89"/>
          </a:solidFill>
          <a:ln cap="flat" cmpd="sng" w="9525">
            <a:solidFill>
              <a:srgbClr val="4A9A8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4"/>
          <p:cNvSpPr txBox="1"/>
          <p:nvPr>
            <p:ph type="title"/>
          </p:nvPr>
        </p:nvSpPr>
        <p:spPr>
          <a:xfrm>
            <a:off x="235325" y="2243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Discussion</a:t>
            </a:r>
            <a:endParaRPr/>
          </a:p>
        </p:txBody>
      </p:sp>
      <p:sp>
        <p:nvSpPr>
          <p:cNvPr id="391" name="Google Shape;391;p34"/>
          <p:cNvSpPr txBox="1"/>
          <p:nvPr>
            <p:ph idx="1" type="body"/>
          </p:nvPr>
        </p:nvSpPr>
        <p:spPr>
          <a:xfrm>
            <a:off x="223100" y="881800"/>
            <a:ext cx="3390600" cy="5061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b="1" lang="en" sz="1600">
                <a:solidFill>
                  <a:schemeClr val="lt1"/>
                </a:solidFill>
              </a:rPr>
              <a:t>As specimen tilt increases…</a:t>
            </a:r>
            <a:endParaRPr b="1" sz="1600">
              <a:solidFill>
                <a:schemeClr val="lt1"/>
              </a:solidFill>
            </a:endParaRPr>
          </a:p>
        </p:txBody>
      </p:sp>
      <p:sp>
        <p:nvSpPr>
          <p:cNvPr id="392" name="Google Shape;392;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93" name="Google Shape;393;p34"/>
          <p:cNvPicPr preferRelativeResize="0"/>
          <p:nvPr/>
        </p:nvPicPr>
        <p:blipFill>
          <a:blip r:embed="rId3">
            <a:alphaModFix/>
          </a:blip>
          <a:stretch>
            <a:fillRect/>
          </a:stretch>
        </p:blipFill>
        <p:spPr>
          <a:xfrm>
            <a:off x="3863100" y="1095637"/>
            <a:ext cx="5206101" cy="2952225"/>
          </a:xfrm>
          <a:prstGeom prst="rect">
            <a:avLst/>
          </a:prstGeom>
          <a:noFill/>
          <a:ln>
            <a:noFill/>
          </a:ln>
        </p:spPr>
      </p:pic>
      <p:sp>
        <p:nvSpPr>
          <p:cNvPr id="394" name="Google Shape;394;p34"/>
          <p:cNvSpPr txBox="1"/>
          <p:nvPr/>
        </p:nvSpPr>
        <p:spPr>
          <a:xfrm>
            <a:off x="0" y="1461550"/>
            <a:ext cx="3863100" cy="2185800"/>
          </a:xfrm>
          <a:prstGeom prst="rect">
            <a:avLst/>
          </a:prstGeom>
          <a:noFill/>
          <a:ln>
            <a:noFill/>
          </a:ln>
        </p:spPr>
        <p:txBody>
          <a:bodyPr anchorCtr="0" anchor="t" bIns="91425" lIns="91425" spcFirstLastPara="1" rIns="91425" wrap="square" tIns="91425">
            <a:spAutoFit/>
          </a:bodyPr>
          <a:lstStyle/>
          <a:p>
            <a:pPr indent="-311150" lvl="0" marL="457200" rtl="0" algn="l">
              <a:lnSpc>
                <a:spcPct val="150000"/>
              </a:lnSpc>
              <a:spcBef>
                <a:spcPts val="0"/>
              </a:spcBef>
              <a:spcAft>
                <a:spcPts val="0"/>
              </a:spcAft>
              <a:buClr>
                <a:schemeClr val="lt1"/>
              </a:buClr>
              <a:buSzPts val="1300"/>
              <a:buFont typeface="Proxima Nova"/>
              <a:buChar char="★"/>
            </a:pPr>
            <a:r>
              <a:rPr b="1" lang="en" sz="1300">
                <a:solidFill>
                  <a:schemeClr val="lt1"/>
                </a:solidFill>
                <a:latin typeface="Proxima Nova"/>
                <a:ea typeface="Proxima Nova"/>
                <a:cs typeface="Proxima Nova"/>
                <a:sym typeface="Proxima Nova"/>
              </a:rPr>
              <a:t>Red [200] curve slowly approaches experimental value </a:t>
            </a:r>
            <a:endParaRPr b="1" sz="1300">
              <a:solidFill>
                <a:schemeClr val="lt1"/>
              </a:solidFill>
              <a:latin typeface="Proxima Nova"/>
              <a:ea typeface="Proxima Nova"/>
              <a:cs typeface="Proxima Nova"/>
              <a:sym typeface="Proxima Nova"/>
            </a:endParaRPr>
          </a:p>
          <a:p>
            <a:pPr indent="-311150" lvl="0" marL="457200" rtl="0" algn="l">
              <a:lnSpc>
                <a:spcPct val="150000"/>
              </a:lnSpc>
              <a:spcBef>
                <a:spcPts val="0"/>
              </a:spcBef>
              <a:spcAft>
                <a:spcPts val="0"/>
              </a:spcAft>
              <a:buClr>
                <a:schemeClr val="lt1"/>
              </a:buClr>
              <a:buSzPts val="1300"/>
              <a:buFont typeface="Proxima Nova"/>
              <a:buChar char="★"/>
            </a:pPr>
            <a:r>
              <a:rPr b="1" lang="en" sz="1300">
                <a:solidFill>
                  <a:schemeClr val="lt1"/>
                </a:solidFill>
                <a:latin typeface="Proxima Nova"/>
                <a:ea typeface="Proxima Nova"/>
                <a:cs typeface="Proxima Nova"/>
                <a:sym typeface="Proxima Nova"/>
              </a:rPr>
              <a:t>Black [000] curve slowly gets farther from experimental value</a:t>
            </a:r>
            <a:endParaRPr b="1" sz="1300">
              <a:solidFill>
                <a:schemeClr val="lt1"/>
              </a:solidFill>
              <a:latin typeface="Proxima Nova"/>
              <a:ea typeface="Proxima Nova"/>
              <a:cs typeface="Proxima Nova"/>
              <a:sym typeface="Proxima Nova"/>
            </a:endParaRPr>
          </a:p>
          <a:p>
            <a:pPr indent="-311150" lvl="0" marL="457200" rtl="0" algn="l">
              <a:lnSpc>
                <a:spcPct val="150000"/>
              </a:lnSpc>
              <a:spcBef>
                <a:spcPts val="0"/>
              </a:spcBef>
              <a:spcAft>
                <a:spcPts val="0"/>
              </a:spcAft>
              <a:buClr>
                <a:schemeClr val="lt1"/>
              </a:buClr>
              <a:buSzPts val="1300"/>
              <a:buFont typeface="Proxima Nova"/>
              <a:buChar char="★"/>
            </a:pPr>
            <a:r>
              <a:rPr b="1" lang="en" sz="1300">
                <a:solidFill>
                  <a:schemeClr val="lt1"/>
                </a:solidFill>
                <a:latin typeface="Proxima Nova"/>
                <a:ea typeface="Proxima Nova"/>
                <a:cs typeface="Proxima Nova"/>
                <a:sym typeface="Proxima Nova"/>
              </a:rPr>
              <a:t>Blue [240] and yellow [220] curves are much more sensitive to specimen tilt and oscillate in intensity change </a:t>
            </a:r>
            <a:endParaRPr sz="1100">
              <a:solidFill>
                <a:schemeClr val="lt1"/>
              </a:solidFill>
            </a:endParaRPr>
          </a:p>
        </p:txBody>
      </p:sp>
      <p:sp>
        <p:nvSpPr>
          <p:cNvPr id="395" name="Google Shape;395;p34"/>
          <p:cNvSpPr txBox="1"/>
          <p:nvPr/>
        </p:nvSpPr>
        <p:spPr>
          <a:xfrm>
            <a:off x="150100" y="3892700"/>
            <a:ext cx="3570600" cy="877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chemeClr val="lt1"/>
                </a:solidFill>
                <a:latin typeface="Proxima Nova"/>
                <a:ea typeface="Proxima Nova"/>
                <a:cs typeface="Proxima Nova"/>
                <a:sym typeface="Proxima Nova"/>
              </a:rPr>
              <a:t>Specimen tilt may not be parameter that needs to change for this thickness &amp; temperature range… </a:t>
            </a:r>
            <a:endParaRPr b="1" sz="1500">
              <a:solidFill>
                <a:schemeClr val="lt1"/>
              </a:solidFill>
              <a:latin typeface="Proxima Nova"/>
              <a:ea typeface="Proxima Nova"/>
              <a:cs typeface="Proxima Nova"/>
              <a:sym typeface="Proxima Nov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1000"/>
                                        <p:tgtEl>
                                          <p:spTgt spid="389"/>
                                        </p:tgtEl>
                                      </p:cBhvr>
                                    </p:animEffect>
                                  </p:childTnLst>
                                </p:cTn>
                              </p:par>
                              <p:par>
                                <p:cTn fill="hold" nodeType="with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1000"/>
                                        <p:tgtEl>
                                          <p:spTgt spid="3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1000"/>
                                        <p:tgtEl>
                                          <p:spTgt spid="388"/>
                                        </p:tgtEl>
                                      </p:cBhvr>
                                    </p:animEffect>
                                  </p:childTnLst>
                                </p:cTn>
                              </p:par>
                              <p:par>
                                <p:cTn fill="hold" nodeType="with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1000"/>
                                        <p:tgtEl>
                                          <p:spTgt spid="3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1000"/>
                                        <p:tgtEl>
                                          <p:spTgt spid="387"/>
                                        </p:tgtEl>
                                      </p:cBhvr>
                                    </p:animEffect>
                                  </p:childTnLst>
                                </p:cTn>
                              </p:par>
                              <p:par>
                                <p:cTn fill="hold" nodeType="with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1000"/>
                                        <p:tgtEl>
                                          <p:spTgt spid="3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pic>
        <p:nvPicPr>
          <p:cNvPr id="400" name="Google Shape;400;p35"/>
          <p:cNvPicPr preferRelativeResize="0"/>
          <p:nvPr/>
        </p:nvPicPr>
        <p:blipFill>
          <a:blip r:embed="rId3">
            <a:alphaModFix/>
          </a:blip>
          <a:stretch>
            <a:fillRect/>
          </a:stretch>
        </p:blipFill>
        <p:spPr>
          <a:xfrm>
            <a:off x="5381225" y="267550"/>
            <a:ext cx="3696724" cy="4608375"/>
          </a:xfrm>
          <a:prstGeom prst="rect">
            <a:avLst/>
          </a:prstGeom>
          <a:noFill/>
          <a:ln>
            <a:noFill/>
          </a:ln>
        </p:spPr>
      </p:pic>
      <p:sp>
        <p:nvSpPr>
          <p:cNvPr id="401" name="Google Shape;401;p35"/>
          <p:cNvSpPr txBox="1"/>
          <p:nvPr>
            <p:ph type="title"/>
          </p:nvPr>
        </p:nvSpPr>
        <p:spPr>
          <a:xfrm>
            <a:off x="214025" y="2674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Discussion</a:t>
            </a:r>
            <a:endParaRPr/>
          </a:p>
        </p:txBody>
      </p:sp>
      <p:sp>
        <p:nvSpPr>
          <p:cNvPr id="402" name="Google Shape;402;p35"/>
          <p:cNvSpPr txBox="1"/>
          <p:nvPr>
            <p:ph idx="1" type="body"/>
          </p:nvPr>
        </p:nvSpPr>
        <p:spPr>
          <a:xfrm>
            <a:off x="40575" y="840175"/>
            <a:ext cx="5221200" cy="726600"/>
          </a:xfrm>
          <a:prstGeom prst="rect">
            <a:avLst/>
          </a:prstGeom>
        </p:spPr>
        <p:txBody>
          <a:bodyPr anchorCtr="0" anchor="t" bIns="91425" lIns="91425" spcFirstLastPara="1" rIns="91425" wrap="square" tIns="91425">
            <a:normAutofit fontScale="25000" lnSpcReduction="20000"/>
          </a:bodyPr>
          <a:lstStyle/>
          <a:p>
            <a:pPr indent="-342900" lvl="0" marL="457200" rtl="0" algn="l">
              <a:spcBef>
                <a:spcPts val="0"/>
              </a:spcBef>
              <a:spcAft>
                <a:spcPts val="0"/>
              </a:spcAft>
              <a:buClr>
                <a:schemeClr val="accent1"/>
              </a:buClr>
              <a:buSzPct val="100000"/>
              <a:buChar char="★"/>
            </a:pPr>
            <a:r>
              <a:rPr lang="en" sz="7200">
                <a:solidFill>
                  <a:schemeClr val="accent1"/>
                </a:solidFill>
              </a:rPr>
              <a:t>Plot of tested tilts with color corresponding to size of error </a:t>
            </a:r>
            <a:endParaRPr sz="7200">
              <a:solidFill>
                <a:schemeClr val="accent1"/>
              </a:solidFill>
            </a:endParaRPr>
          </a:p>
          <a:p>
            <a:pPr indent="0" lvl="0" marL="0" rtl="0" algn="l">
              <a:spcBef>
                <a:spcPts val="1200"/>
              </a:spcBef>
              <a:spcAft>
                <a:spcPts val="0"/>
              </a:spcAft>
              <a:buNone/>
            </a:pPr>
            <a:r>
              <a:t/>
            </a:r>
            <a:endParaRPr>
              <a:solidFill>
                <a:schemeClr val="accent1"/>
              </a:solidFill>
            </a:endParaRPr>
          </a:p>
          <a:p>
            <a:pPr indent="0" lvl="0" marL="0" rtl="0" algn="l">
              <a:spcBef>
                <a:spcPts val="1200"/>
              </a:spcBef>
              <a:spcAft>
                <a:spcPts val="1200"/>
              </a:spcAft>
              <a:buNone/>
            </a:pPr>
            <a:r>
              <a:t/>
            </a:r>
            <a:endParaRPr>
              <a:solidFill>
                <a:schemeClr val="accent1"/>
              </a:solidFill>
            </a:endParaRPr>
          </a:p>
        </p:txBody>
      </p:sp>
      <p:sp>
        <p:nvSpPr>
          <p:cNvPr id="403" name="Google Shape;403;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404" name="Google Shape;404;p35"/>
          <p:cNvPicPr preferRelativeResize="0"/>
          <p:nvPr/>
        </p:nvPicPr>
        <p:blipFill>
          <a:blip r:embed="rId4">
            <a:alphaModFix/>
          </a:blip>
          <a:stretch>
            <a:fillRect/>
          </a:stretch>
        </p:blipFill>
        <p:spPr>
          <a:xfrm>
            <a:off x="214038" y="1511200"/>
            <a:ext cx="5047725" cy="321025"/>
          </a:xfrm>
          <a:prstGeom prst="rect">
            <a:avLst/>
          </a:prstGeom>
          <a:noFill/>
          <a:ln cap="flat" cmpd="sng" w="9525">
            <a:solidFill>
              <a:srgbClr val="AC1145"/>
            </a:solidFill>
            <a:prstDash val="solid"/>
            <a:round/>
            <a:headEnd len="sm" w="sm" type="none"/>
            <a:tailEnd len="sm" w="sm" type="none"/>
          </a:ln>
        </p:spPr>
      </p:pic>
      <p:sp>
        <p:nvSpPr>
          <p:cNvPr id="405" name="Google Shape;405;p35"/>
          <p:cNvSpPr/>
          <p:nvPr/>
        </p:nvSpPr>
        <p:spPr>
          <a:xfrm>
            <a:off x="284200" y="4062800"/>
            <a:ext cx="4907400" cy="863100"/>
          </a:xfrm>
          <a:prstGeom prst="chevron">
            <a:avLst>
              <a:gd fmla="val 26403" name="adj"/>
            </a:avLst>
          </a:prstGeom>
          <a:solidFill>
            <a:srgbClr val="9A0F3E"/>
          </a:solidFill>
          <a:ln cap="flat" cmpd="sng" w="9525">
            <a:solidFill>
              <a:srgbClr val="9A0F3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5"/>
          <p:cNvSpPr txBox="1"/>
          <p:nvPr/>
        </p:nvSpPr>
        <p:spPr>
          <a:xfrm>
            <a:off x="555263" y="4062800"/>
            <a:ext cx="44553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latin typeface="Proxima Nova"/>
                <a:ea typeface="Proxima Nova"/>
                <a:cs typeface="Proxima Nova"/>
                <a:sym typeface="Proxima Nova"/>
              </a:rPr>
              <a:t>Next Step: Hold specimen tilt at 60 mrad and make scan of azimuth tilts to see if there is even lower error for 305 K &amp; 273 K</a:t>
            </a:r>
            <a:endParaRPr b="1">
              <a:solidFill>
                <a:schemeClr val="lt1"/>
              </a:solidFill>
              <a:latin typeface="Proxima Nova"/>
              <a:ea typeface="Proxima Nova"/>
              <a:cs typeface="Proxima Nova"/>
              <a:sym typeface="Proxima Nova"/>
            </a:endParaRPr>
          </a:p>
        </p:txBody>
      </p:sp>
      <p:sp>
        <p:nvSpPr>
          <p:cNvPr id="407" name="Google Shape;407;p35"/>
          <p:cNvSpPr txBox="1"/>
          <p:nvPr/>
        </p:nvSpPr>
        <p:spPr>
          <a:xfrm>
            <a:off x="40575" y="1832213"/>
            <a:ext cx="5300400" cy="4617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accent1"/>
              </a:buClr>
              <a:buSzPts val="1800"/>
              <a:buFont typeface="Proxima Nova"/>
              <a:buChar char="★"/>
            </a:pPr>
            <a:r>
              <a:rPr lang="en" sz="1800">
                <a:solidFill>
                  <a:schemeClr val="accent1"/>
                </a:solidFill>
                <a:latin typeface="Proxima Nova"/>
                <a:ea typeface="Proxima Nova"/>
                <a:cs typeface="Proxima Nova"/>
                <a:sym typeface="Proxima Nova"/>
              </a:rPr>
              <a:t>Patterns that arise…</a:t>
            </a:r>
            <a:endParaRPr sz="1500">
              <a:solidFill>
                <a:schemeClr val="accent1"/>
              </a:solidFill>
              <a:latin typeface="Proxima Nova"/>
              <a:ea typeface="Proxima Nova"/>
              <a:cs typeface="Proxima Nova"/>
              <a:sym typeface="Proxima Nova"/>
            </a:endParaRPr>
          </a:p>
        </p:txBody>
      </p:sp>
      <p:sp>
        <p:nvSpPr>
          <p:cNvPr id="408" name="Google Shape;408;p35"/>
          <p:cNvSpPr txBox="1"/>
          <p:nvPr/>
        </p:nvSpPr>
        <p:spPr>
          <a:xfrm>
            <a:off x="-117525" y="3285975"/>
            <a:ext cx="5300400" cy="681000"/>
          </a:xfrm>
          <a:prstGeom prst="rect">
            <a:avLst/>
          </a:prstGeom>
          <a:noFill/>
          <a:ln>
            <a:noFill/>
          </a:ln>
        </p:spPr>
        <p:txBody>
          <a:bodyPr anchorCtr="0" anchor="t" bIns="91425" lIns="91425" spcFirstLastPara="1" rIns="91425" wrap="square" tIns="91425">
            <a:spAutoFit/>
          </a:bodyPr>
          <a:lstStyle/>
          <a:p>
            <a:pPr indent="-323850" lvl="1" marL="914400" rtl="0" algn="l">
              <a:lnSpc>
                <a:spcPct val="115000"/>
              </a:lnSpc>
              <a:spcBef>
                <a:spcPts val="0"/>
              </a:spcBef>
              <a:spcAft>
                <a:spcPts val="0"/>
              </a:spcAft>
              <a:buClr>
                <a:schemeClr val="accent1"/>
              </a:buClr>
              <a:buSzPts val="1500"/>
              <a:buFont typeface="Proxima Nova"/>
              <a:buChar char="○"/>
            </a:pPr>
            <a:r>
              <a:rPr lang="en" sz="1500">
                <a:solidFill>
                  <a:schemeClr val="accent1"/>
                </a:solidFill>
                <a:latin typeface="Proxima Nova"/>
                <a:ea typeface="Proxima Nova"/>
                <a:cs typeface="Proxima Nova"/>
                <a:sym typeface="Proxima Nova"/>
              </a:rPr>
              <a:t>Specimen tilt of 60 mrad gives two lowest errors in entire plot </a:t>
            </a:r>
            <a:endParaRPr/>
          </a:p>
        </p:txBody>
      </p:sp>
      <p:sp>
        <p:nvSpPr>
          <p:cNvPr id="409" name="Google Shape;409;p35"/>
          <p:cNvSpPr txBox="1"/>
          <p:nvPr/>
        </p:nvSpPr>
        <p:spPr>
          <a:xfrm>
            <a:off x="-138775" y="2164900"/>
            <a:ext cx="5400600" cy="1212000"/>
          </a:xfrm>
          <a:prstGeom prst="rect">
            <a:avLst/>
          </a:prstGeom>
          <a:noFill/>
          <a:ln>
            <a:noFill/>
          </a:ln>
        </p:spPr>
        <p:txBody>
          <a:bodyPr anchorCtr="0" anchor="t" bIns="91425" lIns="91425" spcFirstLastPara="1" rIns="91425" wrap="square" tIns="91425">
            <a:spAutoFit/>
          </a:bodyPr>
          <a:lstStyle/>
          <a:p>
            <a:pPr indent="-323850" lvl="1" marL="914400" rtl="0" algn="l">
              <a:lnSpc>
                <a:spcPct val="115000"/>
              </a:lnSpc>
              <a:spcBef>
                <a:spcPts val="0"/>
              </a:spcBef>
              <a:spcAft>
                <a:spcPts val="0"/>
              </a:spcAft>
              <a:buClr>
                <a:schemeClr val="accent1"/>
              </a:buClr>
              <a:buSzPts val="1500"/>
              <a:buFont typeface="Proxima Nova"/>
              <a:buChar char="○"/>
            </a:pPr>
            <a:r>
              <a:rPr lang="en" sz="1500">
                <a:solidFill>
                  <a:schemeClr val="accent1"/>
                </a:solidFill>
                <a:latin typeface="Proxima Nova"/>
                <a:ea typeface="Proxima Nova"/>
                <a:cs typeface="Proxima Nova"/>
                <a:sym typeface="Proxima Nova"/>
              </a:rPr>
              <a:t>Specimen azimuth tilt of 1571 mrad seems to give overall lowest error vs. 0 mrad and 785 mrad (yet we found specimen tilt might not be the parameter needing to be changed for thickness &amp; temps)</a:t>
            </a:r>
            <a:endParaRPr sz="1500">
              <a:solidFill>
                <a:schemeClr val="accent1"/>
              </a:solidFill>
              <a:latin typeface="Proxima Nova"/>
              <a:ea typeface="Proxima Nova"/>
              <a:cs typeface="Proxima Nova"/>
              <a:sym typeface="Proxima Nov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1000"/>
                                        <p:tgtEl>
                                          <p:spTgt spid="4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1000"/>
                                        <p:tgtEl>
                                          <p:spTgt spid="4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1000"/>
                                        <p:tgtEl>
                                          <p:spTgt spid="4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1000"/>
                                        <p:tgtEl>
                                          <p:spTgt spid="405"/>
                                        </p:tgtEl>
                                      </p:cBhvr>
                                    </p:animEffect>
                                  </p:childTnLst>
                                </p:cTn>
                              </p:par>
                              <p:par>
                                <p:cTn fill="hold" nodeType="with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1000"/>
                                        <p:tgtEl>
                                          <p:spTgt spid="4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36"/>
          <p:cNvSpPr/>
          <p:nvPr/>
        </p:nvSpPr>
        <p:spPr>
          <a:xfrm>
            <a:off x="1980700" y="3644825"/>
            <a:ext cx="6786600" cy="1332900"/>
          </a:xfrm>
          <a:prstGeom prst="chevron">
            <a:avLst>
              <a:gd fmla="val 13364" name="adj"/>
            </a:avLst>
          </a:prstGeom>
          <a:solidFill>
            <a:srgbClr val="E5E5E5"/>
          </a:solidFill>
          <a:ln cap="flat" cmpd="sng" w="9525">
            <a:solidFill>
              <a:srgbClr val="E5E5E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6"/>
          <p:cNvSpPr/>
          <p:nvPr/>
        </p:nvSpPr>
        <p:spPr>
          <a:xfrm>
            <a:off x="1064300" y="2199175"/>
            <a:ext cx="6307500" cy="1354800"/>
          </a:xfrm>
          <a:prstGeom prst="chevron">
            <a:avLst>
              <a:gd fmla="val 13364" name="adj"/>
            </a:avLst>
          </a:prstGeom>
          <a:solidFill>
            <a:srgbClr val="ECECEC"/>
          </a:solidFill>
          <a:ln cap="flat" cmpd="sng" w="9525">
            <a:solidFill>
              <a:srgbClr val="ECEC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6"/>
          <p:cNvSpPr/>
          <p:nvPr/>
        </p:nvSpPr>
        <p:spPr>
          <a:xfrm>
            <a:off x="192375" y="775425"/>
            <a:ext cx="5747100" cy="1332900"/>
          </a:xfrm>
          <a:prstGeom prst="chevron">
            <a:avLst>
              <a:gd fmla="val 13364" name="adj"/>
            </a:avLst>
          </a:prstGeom>
          <a:solidFill>
            <a:srgbClr val="EEEEEE"/>
          </a:solidFill>
          <a:ln cap="flat" cmpd="sng" w="9525">
            <a:solidFill>
              <a:srgbClr val="EEEE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6"/>
          <p:cNvSpPr txBox="1"/>
          <p:nvPr>
            <p:ph type="title"/>
          </p:nvPr>
        </p:nvSpPr>
        <p:spPr>
          <a:xfrm>
            <a:off x="109800" y="1297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Conclusions and Future Work</a:t>
            </a:r>
            <a:endParaRPr/>
          </a:p>
        </p:txBody>
      </p:sp>
      <p:sp>
        <p:nvSpPr>
          <p:cNvPr id="418" name="Google Shape;418;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19" name="Google Shape;419;p36"/>
          <p:cNvSpPr txBox="1"/>
          <p:nvPr/>
        </p:nvSpPr>
        <p:spPr>
          <a:xfrm>
            <a:off x="290325" y="863925"/>
            <a:ext cx="5551200" cy="1085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1600">
                <a:solidFill>
                  <a:srgbClr val="780B30"/>
                </a:solidFill>
                <a:latin typeface="Proxima Nova"/>
                <a:ea typeface="Proxima Nova"/>
                <a:cs typeface="Proxima Nova"/>
                <a:sym typeface="Proxima Nova"/>
              </a:rPr>
              <a:t>Temperature range of 273 K and 305 K still possible</a:t>
            </a:r>
            <a:endParaRPr b="1" sz="1600">
              <a:solidFill>
                <a:srgbClr val="780B30"/>
              </a:solidFill>
              <a:latin typeface="Proxima Nova"/>
              <a:ea typeface="Proxima Nova"/>
              <a:cs typeface="Proxima Nova"/>
              <a:sym typeface="Proxima Nova"/>
            </a:endParaRPr>
          </a:p>
          <a:p>
            <a:pPr indent="0" lvl="0" marL="0" rtl="0" algn="ctr">
              <a:lnSpc>
                <a:spcPct val="115000"/>
              </a:lnSpc>
              <a:spcBef>
                <a:spcPts val="1200"/>
              </a:spcBef>
              <a:spcAft>
                <a:spcPts val="1200"/>
              </a:spcAft>
              <a:buNone/>
            </a:pPr>
            <a:r>
              <a:rPr b="1" lang="en">
                <a:solidFill>
                  <a:srgbClr val="9A0F3E"/>
                </a:solidFill>
                <a:latin typeface="Proxima Nova"/>
                <a:ea typeface="Proxima Nova"/>
                <a:cs typeface="Proxima Nova"/>
                <a:sym typeface="Proxima Nova"/>
              </a:rPr>
              <a:t>Investigate if experimental and simulated intensity changes can match up at different azimuth tilts with specimen tilt 60 mrad</a:t>
            </a:r>
            <a:endParaRPr b="1">
              <a:solidFill>
                <a:srgbClr val="9A0F3E"/>
              </a:solidFill>
            </a:endParaRPr>
          </a:p>
        </p:txBody>
      </p:sp>
      <p:sp>
        <p:nvSpPr>
          <p:cNvPr id="420" name="Google Shape;420;p36"/>
          <p:cNvSpPr txBox="1"/>
          <p:nvPr/>
        </p:nvSpPr>
        <p:spPr>
          <a:xfrm>
            <a:off x="1777600" y="2283175"/>
            <a:ext cx="5102400" cy="1186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1800">
                <a:solidFill>
                  <a:srgbClr val="780B30"/>
                </a:solidFill>
                <a:latin typeface="Proxima Nova"/>
                <a:ea typeface="Proxima Nova"/>
                <a:cs typeface="Proxima Nova"/>
                <a:sym typeface="Proxima Nova"/>
              </a:rPr>
              <a:t>Continue running batch of simulations </a:t>
            </a:r>
            <a:endParaRPr b="1" sz="1800">
              <a:solidFill>
                <a:srgbClr val="9A0F3E"/>
              </a:solidFill>
              <a:latin typeface="Proxima Nova"/>
              <a:ea typeface="Proxima Nova"/>
              <a:cs typeface="Proxima Nova"/>
              <a:sym typeface="Proxima Nova"/>
            </a:endParaRPr>
          </a:p>
          <a:p>
            <a:pPr indent="0" lvl="0" marL="0" rtl="0" algn="ctr">
              <a:lnSpc>
                <a:spcPct val="115000"/>
              </a:lnSpc>
              <a:spcBef>
                <a:spcPts val="1200"/>
              </a:spcBef>
              <a:spcAft>
                <a:spcPts val="1200"/>
              </a:spcAft>
              <a:buNone/>
            </a:pPr>
            <a:r>
              <a:rPr b="1" lang="en" sz="1600">
                <a:solidFill>
                  <a:srgbClr val="9A0F3E"/>
                </a:solidFill>
                <a:latin typeface="Proxima Nova"/>
                <a:ea typeface="Proxima Nova"/>
                <a:cs typeface="Proxima Nova"/>
                <a:sym typeface="Proxima Nova"/>
              </a:rPr>
              <a:t>Possibly expand/alter batch based on results found from tilt scans</a:t>
            </a:r>
            <a:endParaRPr b="1" sz="1200">
              <a:solidFill>
                <a:srgbClr val="9A0F3E"/>
              </a:solidFill>
            </a:endParaRPr>
          </a:p>
        </p:txBody>
      </p:sp>
      <p:sp>
        <p:nvSpPr>
          <p:cNvPr id="421" name="Google Shape;421;p36"/>
          <p:cNvSpPr txBox="1"/>
          <p:nvPr/>
        </p:nvSpPr>
        <p:spPr>
          <a:xfrm>
            <a:off x="2566150" y="3804125"/>
            <a:ext cx="56157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rgbClr val="780B30"/>
                </a:solidFill>
                <a:latin typeface="Proxima Nova"/>
                <a:ea typeface="Proxima Nova"/>
                <a:cs typeface="Proxima Nova"/>
                <a:sym typeface="Proxima Nova"/>
              </a:rPr>
              <a:t>In future reuse similar analysis methods, but only use intersection points that occur at multiples of atomic spacing </a:t>
            </a:r>
            <a:endParaRPr b="1" sz="1800">
              <a:solidFill>
                <a:srgbClr val="780B30"/>
              </a:solidFill>
              <a:latin typeface="Proxima Nova"/>
              <a:ea typeface="Proxima Nova"/>
              <a:cs typeface="Proxima Nova"/>
              <a:sym typeface="Proxima Nov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6"/>
                                        </p:tgtEl>
                                        <p:attrNameLst>
                                          <p:attrName>style.visibility</p:attrName>
                                        </p:attrNameLst>
                                      </p:cBhvr>
                                      <p:to>
                                        <p:strVal val="visible"/>
                                      </p:to>
                                    </p:set>
                                    <p:anim calcmode="lin" valueType="num">
                                      <p:cBhvr additive="base">
                                        <p:cTn dur="1000"/>
                                        <p:tgtEl>
                                          <p:spTgt spid="41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419"/>
                                        </p:tgtEl>
                                        <p:attrNameLst>
                                          <p:attrName>style.visibility</p:attrName>
                                        </p:attrNameLst>
                                      </p:cBhvr>
                                      <p:to>
                                        <p:strVal val="visible"/>
                                      </p:to>
                                    </p:set>
                                    <p:anim calcmode="lin" valueType="num">
                                      <p:cBhvr additive="base">
                                        <p:cTn dur="1000"/>
                                        <p:tgtEl>
                                          <p:spTgt spid="41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5"/>
                                        </p:tgtEl>
                                        <p:attrNameLst>
                                          <p:attrName>style.visibility</p:attrName>
                                        </p:attrNameLst>
                                      </p:cBhvr>
                                      <p:to>
                                        <p:strVal val="visible"/>
                                      </p:to>
                                    </p:set>
                                    <p:anim calcmode="lin" valueType="num">
                                      <p:cBhvr additive="base">
                                        <p:cTn dur="1000"/>
                                        <p:tgtEl>
                                          <p:spTgt spid="41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420"/>
                                        </p:tgtEl>
                                        <p:attrNameLst>
                                          <p:attrName>style.visibility</p:attrName>
                                        </p:attrNameLst>
                                      </p:cBhvr>
                                      <p:to>
                                        <p:strVal val="visible"/>
                                      </p:to>
                                    </p:set>
                                    <p:anim calcmode="lin" valueType="num">
                                      <p:cBhvr additive="base">
                                        <p:cTn dur="1000"/>
                                        <p:tgtEl>
                                          <p:spTgt spid="42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4"/>
                                        </p:tgtEl>
                                        <p:attrNameLst>
                                          <p:attrName>style.visibility</p:attrName>
                                        </p:attrNameLst>
                                      </p:cBhvr>
                                      <p:to>
                                        <p:strVal val="visible"/>
                                      </p:to>
                                    </p:set>
                                    <p:anim calcmode="lin" valueType="num">
                                      <p:cBhvr additive="base">
                                        <p:cTn dur="1000"/>
                                        <p:tgtEl>
                                          <p:spTgt spid="41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421"/>
                                        </p:tgtEl>
                                        <p:attrNameLst>
                                          <p:attrName>style.visibility</p:attrName>
                                        </p:attrNameLst>
                                      </p:cBhvr>
                                      <p:to>
                                        <p:strVal val="visible"/>
                                      </p:to>
                                    </p:set>
                                    <p:anim calcmode="lin" valueType="num">
                                      <p:cBhvr additive="base">
                                        <p:cTn dur="1000"/>
                                        <p:tgtEl>
                                          <p:spTgt spid="42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References</a:t>
            </a:r>
            <a:endParaRPr/>
          </a:p>
        </p:txBody>
      </p:sp>
      <p:sp>
        <p:nvSpPr>
          <p:cNvPr id="427" name="Google Shape;427;p37"/>
          <p:cNvSpPr txBox="1"/>
          <p:nvPr>
            <p:ph idx="1" type="body"/>
          </p:nvPr>
        </p:nvSpPr>
        <p:spPr>
          <a:xfrm>
            <a:off x="262375" y="1152475"/>
            <a:ext cx="8569800" cy="3416400"/>
          </a:xfrm>
          <a:prstGeom prst="rect">
            <a:avLst/>
          </a:prstGeom>
        </p:spPr>
        <p:txBody>
          <a:bodyPr anchorCtr="0" anchor="t" bIns="91425" lIns="91425" spcFirstLastPara="1" rIns="91425" wrap="square" tIns="91425">
            <a:normAutofit lnSpcReduction="20000"/>
          </a:bodyPr>
          <a:lstStyle/>
          <a:p>
            <a:pPr indent="-228600" lvl="0" marL="228600" rtl="0" algn="l">
              <a:spcBef>
                <a:spcPts val="0"/>
              </a:spcBef>
              <a:spcAft>
                <a:spcPts val="0"/>
              </a:spcAft>
              <a:buNone/>
            </a:pPr>
            <a:r>
              <a:rPr lang="en" sz="1600">
                <a:solidFill>
                  <a:schemeClr val="accent1"/>
                </a:solidFill>
                <a:highlight>
                  <a:srgbClr val="FFFFFF"/>
                </a:highlight>
              </a:rPr>
              <a:t>[1] Allen, L. J. A., Brown, H. G., J., D. A., Findlay, S., and Forbes, B. D., </a:t>
            </a:r>
            <a:r>
              <a:rPr i="1" lang="en" sz="1600">
                <a:solidFill>
                  <a:schemeClr val="accent1"/>
                </a:solidFill>
                <a:highlight>
                  <a:srgbClr val="FFFFFF"/>
                </a:highlight>
              </a:rPr>
              <a:t>μSTEM</a:t>
            </a:r>
            <a:r>
              <a:rPr lang="en" sz="1600">
                <a:solidFill>
                  <a:schemeClr val="accent1"/>
                </a:solidFill>
                <a:highlight>
                  <a:srgbClr val="FFFFFF"/>
                </a:highlight>
              </a:rPr>
              <a:t> v5.3, University of Melbourne, Melbourne, Australia (2018).</a:t>
            </a:r>
            <a:endParaRPr sz="1600">
              <a:solidFill>
                <a:schemeClr val="accent1"/>
              </a:solidFill>
              <a:highlight>
                <a:srgbClr val="FFFFFF"/>
              </a:highlight>
            </a:endParaRPr>
          </a:p>
          <a:p>
            <a:pPr indent="-285750" lvl="0" marL="285750" rtl="0" algn="l">
              <a:spcBef>
                <a:spcPts val="0"/>
              </a:spcBef>
              <a:spcAft>
                <a:spcPts val="0"/>
              </a:spcAft>
              <a:buNone/>
            </a:pPr>
            <a:r>
              <a:t/>
            </a:r>
            <a:endParaRPr sz="1600">
              <a:solidFill>
                <a:schemeClr val="accent1"/>
              </a:solidFill>
            </a:endParaRPr>
          </a:p>
          <a:p>
            <a:pPr indent="-285750" lvl="0" marL="285750" rtl="0" algn="l">
              <a:spcBef>
                <a:spcPts val="0"/>
              </a:spcBef>
              <a:spcAft>
                <a:spcPts val="0"/>
              </a:spcAft>
              <a:buNone/>
            </a:pPr>
            <a:r>
              <a:rPr lang="en" sz="1600">
                <a:solidFill>
                  <a:schemeClr val="accent1"/>
                </a:solidFill>
                <a:highlight>
                  <a:srgbClr val="FFFFFF"/>
                </a:highlight>
              </a:rPr>
              <a:t>[2] Duncan, C., private communication (2022).</a:t>
            </a:r>
            <a:endParaRPr sz="1600">
              <a:solidFill>
                <a:schemeClr val="accent1"/>
              </a:solidFill>
              <a:highlight>
                <a:srgbClr val="FFFFFF"/>
              </a:highlight>
            </a:endParaRPr>
          </a:p>
          <a:p>
            <a:pPr indent="-285750" lvl="0" marL="285750" rtl="0" algn="l">
              <a:spcBef>
                <a:spcPts val="0"/>
              </a:spcBef>
              <a:spcAft>
                <a:spcPts val="0"/>
              </a:spcAft>
              <a:buNone/>
            </a:pPr>
            <a:r>
              <a:t/>
            </a:r>
            <a:endParaRPr sz="1600">
              <a:solidFill>
                <a:schemeClr val="accent1"/>
              </a:solidFill>
            </a:endParaRPr>
          </a:p>
          <a:p>
            <a:pPr indent="-285750" lvl="0" marL="285750" rtl="0" algn="l">
              <a:spcBef>
                <a:spcPts val="0"/>
              </a:spcBef>
              <a:spcAft>
                <a:spcPts val="0"/>
              </a:spcAft>
              <a:buNone/>
            </a:pPr>
            <a:r>
              <a:rPr lang="en" sz="1600">
                <a:solidFill>
                  <a:schemeClr val="accent1"/>
                </a:solidFill>
                <a:highlight>
                  <a:srgbClr val="FFFFFF"/>
                </a:highlight>
              </a:rPr>
              <a:t>[3] Kohl, H.and Reimer, L., </a:t>
            </a:r>
            <a:r>
              <a:rPr i="1" lang="en" sz="1600">
                <a:solidFill>
                  <a:schemeClr val="accent1"/>
                </a:solidFill>
                <a:highlight>
                  <a:srgbClr val="FFFFFF"/>
                </a:highlight>
              </a:rPr>
              <a:t>Transmission Electron Microscopy</a:t>
            </a:r>
            <a:r>
              <a:rPr lang="en" sz="1600">
                <a:solidFill>
                  <a:schemeClr val="accent1"/>
                </a:solidFill>
                <a:highlight>
                  <a:srgbClr val="FFFFFF"/>
                </a:highlight>
              </a:rPr>
              <a:t> (Springer, New York, NY, 2008).</a:t>
            </a:r>
            <a:endParaRPr sz="1600">
              <a:solidFill>
                <a:schemeClr val="accent1"/>
              </a:solidFill>
              <a:highlight>
                <a:srgbClr val="FFFFFF"/>
              </a:highlight>
            </a:endParaRPr>
          </a:p>
          <a:p>
            <a:pPr indent="-285750" lvl="0" marL="285750" rtl="0" algn="l">
              <a:spcBef>
                <a:spcPts val="0"/>
              </a:spcBef>
              <a:spcAft>
                <a:spcPts val="0"/>
              </a:spcAft>
              <a:buNone/>
            </a:pPr>
            <a:r>
              <a:t/>
            </a:r>
            <a:endParaRPr sz="1600">
              <a:solidFill>
                <a:schemeClr val="accent1"/>
              </a:solidFill>
            </a:endParaRPr>
          </a:p>
          <a:p>
            <a:pPr indent="-285750" lvl="0" marL="285750" rtl="0" algn="l">
              <a:spcBef>
                <a:spcPts val="0"/>
              </a:spcBef>
              <a:spcAft>
                <a:spcPts val="0"/>
              </a:spcAft>
              <a:buNone/>
            </a:pPr>
            <a:r>
              <a:rPr lang="en" sz="1600">
                <a:solidFill>
                  <a:schemeClr val="accent1"/>
                </a:solidFill>
                <a:highlight>
                  <a:srgbClr val="FFFFFF"/>
                </a:highlight>
              </a:rPr>
              <a:t>[4] Li, W., Duncan, C., Andorf, M., Bartnik, A., Bianco, E., Cultrera, L., Galdi, A., Gordon, M., Kaemingk, M., Pennington, C. et al., “A kiloelectron-volt ultrafast electron micro-diffraction apparatus using low emittance semiconductor photocathodes,” Structural Dynamics 9, 024302 (2022).</a:t>
            </a:r>
            <a:endParaRPr sz="1050">
              <a:solidFill>
                <a:schemeClr val="accent1"/>
              </a:solidFill>
              <a:highlight>
                <a:srgbClr val="FFFFFF"/>
              </a:highlight>
              <a:latin typeface="Arial"/>
              <a:ea typeface="Arial"/>
              <a:cs typeface="Arial"/>
              <a:sym typeface="Arial"/>
            </a:endParaRPr>
          </a:p>
          <a:p>
            <a:pPr indent="0" lvl="0" marL="0" rtl="0" algn="l">
              <a:spcBef>
                <a:spcPts val="0"/>
              </a:spcBef>
              <a:spcAft>
                <a:spcPts val="0"/>
              </a:spcAft>
              <a:buNone/>
            </a:pPr>
            <a:r>
              <a:t/>
            </a:r>
            <a:endParaRPr sz="1700">
              <a:solidFill>
                <a:srgbClr val="000000"/>
              </a:solidFill>
              <a:highlight>
                <a:srgbClr val="FFFFFF"/>
              </a:highlight>
              <a:latin typeface="Arial"/>
              <a:ea typeface="Arial"/>
              <a:cs typeface="Arial"/>
              <a:sym typeface="Arial"/>
            </a:endParaRPr>
          </a:p>
          <a:p>
            <a:pPr indent="0" lvl="0" marL="0" rtl="0" algn="l">
              <a:spcBef>
                <a:spcPts val="0"/>
              </a:spcBef>
              <a:spcAft>
                <a:spcPts val="1200"/>
              </a:spcAft>
              <a:buNone/>
            </a:pPr>
            <a:r>
              <a:t/>
            </a:r>
            <a:endParaRPr/>
          </a:p>
        </p:txBody>
      </p:sp>
      <p:sp>
        <p:nvSpPr>
          <p:cNvPr id="428" name="Google Shape;428;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38"/>
          <p:cNvSpPr txBox="1"/>
          <p:nvPr>
            <p:ph type="title"/>
          </p:nvPr>
        </p:nvSpPr>
        <p:spPr>
          <a:xfrm>
            <a:off x="311700" y="3856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Acknowledgements</a:t>
            </a:r>
            <a:endParaRPr/>
          </a:p>
        </p:txBody>
      </p:sp>
      <p:sp>
        <p:nvSpPr>
          <p:cNvPr id="434" name="Google Shape;434;p38"/>
          <p:cNvSpPr txBox="1"/>
          <p:nvPr>
            <p:ph idx="1" type="body"/>
          </p:nvPr>
        </p:nvSpPr>
        <p:spPr>
          <a:xfrm>
            <a:off x="3021000" y="1222225"/>
            <a:ext cx="5721300" cy="33315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solidFill>
                  <a:schemeClr val="dk1"/>
                </a:solidFill>
              </a:rPr>
              <a:t>I would like to thank my mentor, Cameron Duncan, for supporting me throughout my research and providing this opportunity to extend my knowledge in physics, programming, and conducting research. I also wish to thank Matthias Liepe and Jim Alexander for hosting the REU program at CLASSE. This work was made possible by the U.S. National Science Foundation under award number NSF PHY-2150125, REU Site: Accelerator Physics and Synchrotron Radiation Science.</a:t>
            </a:r>
            <a:endParaRPr>
              <a:solidFill>
                <a:schemeClr val="dk1"/>
              </a:solidFill>
            </a:endParaRPr>
          </a:p>
        </p:txBody>
      </p:sp>
      <p:sp>
        <p:nvSpPr>
          <p:cNvPr id="435" name="Google Shape;435;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436" name="Google Shape;436;p38"/>
          <p:cNvPicPr preferRelativeResize="0"/>
          <p:nvPr/>
        </p:nvPicPr>
        <p:blipFill>
          <a:blip r:embed="rId3">
            <a:alphaModFix/>
          </a:blip>
          <a:stretch>
            <a:fillRect/>
          </a:stretch>
        </p:blipFill>
        <p:spPr>
          <a:xfrm>
            <a:off x="809925" y="3235175"/>
            <a:ext cx="1517426" cy="1525349"/>
          </a:xfrm>
          <a:prstGeom prst="rect">
            <a:avLst/>
          </a:prstGeom>
          <a:noFill/>
          <a:ln>
            <a:noFill/>
          </a:ln>
        </p:spPr>
      </p:pic>
      <p:pic>
        <p:nvPicPr>
          <p:cNvPr id="437" name="Google Shape;437;p38"/>
          <p:cNvPicPr preferRelativeResize="0"/>
          <p:nvPr/>
        </p:nvPicPr>
        <p:blipFill>
          <a:blip r:embed="rId4">
            <a:alphaModFix/>
          </a:blip>
          <a:stretch>
            <a:fillRect/>
          </a:stretch>
        </p:blipFill>
        <p:spPr>
          <a:xfrm>
            <a:off x="311700" y="1081872"/>
            <a:ext cx="2513875" cy="2089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 name="Shape 78"/>
        <p:cNvGrpSpPr/>
        <p:nvPr/>
      </p:nvGrpSpPr>
      <p:grpSpPr>
        <a:xfrm>
          <a:off x="0" y="0"/>
          <a:ext cx="0" cy="0"/>
          <a:chOff x="0" y="0"/>
          <a:chExt cx="0" cy="0"/>
        </a:xfrm>
      </p:grpSpPr>
      <p:sp>
        <p:nvSpPr>
          <p:cNvPr id="79" name="Google Shape;79;p15"/>
          <p:cNvSpPr/>
          <p:nvPr/>
        </p:nvSpPr>
        <p:spPr>
          <a:xfrm>
            <a:off x="355700" y="2692475"/>
            <a:ext cx="4134900" cy="1854900"/>
          </a:xfrm>
          <a:prstGeom prst="round2DiagRect">
            <a:avLst>
              <a:gd fmla="val 16667" name="adj1"/>
              <a:gd fmla="val 0" name="adj2"/>
            </a:avLst>
          </a:prstGeom>
          <a:solidFill>
            <a:srgbClr val="D8FCE8"/>
          </a:solidFill>
          <a:ln cap="flat" cmpd="sng" w="9525">
            <a:solidFill>
              <a:srgbClr val="D8FC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D8FCE8"/>
              </a:solidFill>
            </a:endParaRPr>
          </a:p>
        </p:txBody>
      </p:sp>
      <p:sp>
        <p:nvSpPr>
          <p:cNvPr id="80" name="Google Shape;80;p15"/>
          <p:cNvSpPr txBox="1"/>
          <p:nvPr>
            <p:ph idx="1" type="body"/>
          </p:nvPr>
        </p:nvSpPr>
        <p:spPr>
          <a:xfrm>
            <a:off x="80675" y="2787575"/>
            <a:ext cx="4286100" cy="2040900"/>
          </a:xfrm>
          <a:prstGeom prst="rect">
            <a:avLst/>
          </a:prstGeom>
        </p:spPr>
        <p:txBody>
          <a:bodyPr anchorCtr="0" anchor="t" bIns="91425" lIns="91425" spcFirstLastPara="1" rIns="91425" wrap="square" tIns="91425">
            <a:normAutofit/>
          </a:bodyPr>
          <a:lstStyle/>
          <a:p>
            <a:pPr indent="0" lvl="0" marL="457200" rtl="0" algn="ctr">
              <a:lnSpc>
                <a:spcPct val="115000"/>
              </a:lnSpc>
              <a:spcBef>
                <a:spcPts val="0"/>
              </a:spcBef>
              <a:spcAft>
                <a:spcPts val="1200"/>
              </a:spcAft>
              <a:buNone/>
            </a:pPr>
            <a:r>
              <a:rPr b="1" lang="en" sz="2000">
                <a:solidFill>
                  <a:schemeClr val="dk1"/>
                </a:solidFill>
              </a:rPr>
              <a:t>The location of each point corresponds to a set of lattice planes within the crystal sample </a:t>
            </a:r>
            <a:endParaRPr b="1" sz="2000">
              <a:solidFill>
                <a:schemeClr val="dk1"/>
              </a:solidFill>
            </a:endParaRPr>
          </a:p>
        </p:txBody>
      </p:sp>
      <p:pic>
        <p:nvPicPr>
          <p:cNvPr id="81" name="Google Shape;81;p15"/>
          <p:cNvPicPr preferRelativeResize="0"/>
          <p:nvPr/>
        </p:nvPicPr>
        <p:blipFill rotWithShape="1">
          <a:blip r:embed="rId3">
            <a:alphaModFix/>
          </a:blip>
          <a:srcRect b="0" l="54379" r="8897" t="17491"/>
          <a:stretch/>
        </p:blipFill>
        <p:spPr>
          <a:xfrm>
            <a:off x="4967750" y="787113"/>
            <a:ext cx="3782001" cy="4248975"/>
          </a:xfrm>
          <a:prstGeom prst="rect">
            <a:avLst/>
          </a:prstGeom>
          <a:noFill/>
          <a:ln>
            <a:noFill/>
          </a:ln>
        </p:spPr>
      </p:pic>
      <p:sp>
        <p:nvSpPr>
          <p:cNvPr id="82" name="Google Shape;82;p15"/>
          <p:cNvSpPr txBox="1"/>
          <p:nvPr>
            <p:ph type="title"/>
          </p:nvPr>
        </p:nvSpPr>
        <p:spPr>
          <a:xfrm>
            <a:off x="311700" y="3326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Visualization of UED and Diffraction Patterns</a:t>
            </a:r>
            <a:endParaRPr/>
          </a:p>
          <a:p>
            <a:pPr indent="0" lvl="0" marL="0" rtl="0" algn="l">
              <a:spcBef>
                <a:spcPts val="0"/>
              </a:spcBef>
              <a:spcAft>
                <a:spcPts val="0"/>
              </a:spcAft>
              <a:buNone/>
            </a:pPr>
            <a:r>
              <a:t/>
            </a:r>
            <a:endParaRPr/>
          </a:p>
        </p:txBody>
      </p:sp>
      <p:sp>
        <p:nvSpPr>
          <p:cNvPr id="83" name="Google Shape;83;p15"/>
          <p:cNvSpPr txBox="1"/>
          <p:nvPr/>
        </p:nvSpPr>
        <p:spPr>
          <a:xfrm>
            <a:off x="5883463" y="4654600"/>
            <a:ext cx="30000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200">
                <a:solidFill>
                  <a:schemeClr val="accent2"/>
                </a:solidFill>
                <a:latin typeface="Proxima Nova"/>
                <a:ea typeface="Proxima Nova"/>
                <a:cs typeface="Proxima Nova"/>
                <a:sym typeface="Proxima Nova"/>
              </a:rPr>
              <a:t>Animation: Cameron Duncan</a:t>
            </a:r>
            <a:endParaRPr sz="1200">
              <a:solidFill>
                <a:schemeClr val="accent2"/>
              </a:solidFill>
              <a:latin typeface="Proxima Nova"/>
              <a:ea typeface="Proxima Nova"/>
              <a:cs typeface="Proxima Nova"/>
              <a:sym typeface="Proxima Nova"/>
            </a:endParaRPr>
          </a:p>
        </p:txBody>
      </p:sp>
      <p:sp>
        <p:nvSpPr>
          <p:cNvPr id="84" name="Google Shape;84;p15"/>
          <p:cNvSpPr txBox="1"/>
          <p:nvPr/>
        </p:nvSpPr>
        <p:spPr>
          <a:xfrm>
            <a:off x="6890625" y="394525"/>
            <a:ext cx="21984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accent2"/>
                </a:solidFill>
                <a:latin typeface="Proxima Nova"/>
                <a:ea typeface="Proxima Nova"/>
                <a:cs typeface="Proxima Nova"/>
                <a:sym typeface="Proxima Nova"/>
              </a:rPr>
              <a:t>Detector</a:t>
            </a:r>
            <a:endParaRPr>
              <a:solidFill>
                <a:schemeClr val="accent2"/>
              </a:solidFill>
              <a:latin typeface="Proxima Nova"/>
              <a:ea typeface="Proxima Nova"/>
              <a:cs typeface="Proxima Nova"/>
              <a:sym typeface="Proxima Nova"/>
            </a:endParaRPr>
          </a:p>
          <a:p>
            <a:pPr indent="0" lvl="0" marL="0" rtl="0" algn="ctr">
              <a:spcBef>
                <a:spcPts val="0"/>
              </a:spcBef>
              <a:spcAft>
                <a:spcPts val="0"/>
              </a:spcAft>
              <a:buNone/>
            </a:pPr>
            <a:r>
              <a:rPr lang="en">
                <a:solidFill>
                  <a:schemeClr val="accent2"/>
                </a:solidFill>
                <a:latin typeface="Proxima Nova"/>
                <a:ea typeface="Proxima Nova"/>
                <a:cs typeface="Proxima Nova"/>
                <a:sym typeface="Proxima Nova"/>
              </a:rPr>
              <a:t>(Reciprocal Lattice) </a:t>
            </a:r>
            <a:endParaRPr>
              <a:solidFill>
                <a:schemeClr val="accent2"/>
              </a:solidFill>
              <a:latin typeface="Proxima Nova"/>
              <a:ea typeface="Proxima Nova"/>
              <a:cs typeface="Proxima Nova"/>
              <a:sym typeface="Proxima Nova"/>
            </a:endParaRPr>
          </a:p>
          <a:p>
            <a:pPr indent="0" lvl="0" marL="0" rtl="0" algn="ctr">
              <a:spcBef>
                <a:spcPts val="0"/>
              </a:spcBef>
              <a:spcAft>
                <a:spcPts val="0"/>
              </a:spcAft>
              <a:buNone/>
            </a:pPr>
            <a:r>
              <a:t/>
            </a:r>
            <a:endParaRPr>
              <a:solidFill>
                <a:schemeClr val="accent2"/>
              </a:solidFill>
              <a:latin typeface="Proxima Nova"/>
              <a:ea typeface="Proxima Nova"/>
              <a:cs typeface="Proxima Nova"/>
              <a:sym typeface="Proxima Nova"/>
            </a:endParaRPr>
          </a:p>
        </p:txBody>
      </p:sp>
      <p:sp>
        <p:nvSpPr>
          <p:cNvPr id="85" name="Google Shape;85;p15"/>
          <p:cNvSpPr txBox="1"/>
          <p:nvPr/>
        </p:nvSpPr>
        <p:spPr>
          <a:xfrm>
            <a:off x="5941550" y="1057475"/>
            <a:ext cx="1388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accent2"/>
                </a:solidFill>
                <a:latin typeface="Proxima Nova"/>
                <a:ea typeface="Proxima Nova"/>
                <a:cs typeface="Proxima Nova"/>
                <a:sym typeface="Proxima Nova"/>
              </a:rPr>
              <a:t>Sample</a:t>
            </a:r>
            <a:endParaRPr>
              <a:solidFill>
                <a:schemeClr val="accent2"/>
              </a:solidFill>
              <a:latin typeface="Proxima Nova"/>
              <a:ea typeface="Proxima Nova"/>
              <a:cs typeface="Proxima Nova"/>
              <a:sym typeface="Proxima Nova"/>
            </a:endParaRPr>
          </a:p>
          <a:p>
            <a:pPr indent="0" lvl="0" marL="0" rtl="0" algn="ctr">
              <a:spcBef>
                <a:spcPts val="0"/>
              </a:spcBef>
              <a:spcAft>
                <a:spcPts val="0"/>
              </a:spcAft>
              <a:buNone/>
            </a:pPr>
            <a:r>
              <a:rPr lang="en">
                <a:solidFill>
                  <a:schemeClr val="accent2"/>
                </a:solidFill>
                <a:latin typeface="Proxima Nova"/>
                <a:ea typeface="Proxima Nova"/>
                <a:cs typeface="Proxima Nova"/>
                <a:sym typeface="Proxima Nova"/>
              </a:rPr>
              <a:t>(Real lattice)</a:t>
            </a:r>
            <a:endParaRPr>
              <a:solidFill>
                <a:schemeClr val="accent2"/>
              </a:solidFill>
              <a:latin typeface="Proxima Nova"/>
              <a:ea typeface="Proxima Nova"/>
              <a:cs typeface="Proxima Nova"/>
              <a:sym typeface="Proxima Nova"/>
            </a:endParaRPr>
          </a:p>
        </p:txBody>
      </p:sp>
      <p:sp>
        <p:nvSpPr>
          <p:cNvPr id="86" name="Google Shape;86;p15"/>
          <p:cNvSpPr/>
          <p:nvPr/>
        </p:nvSpPr>
        <p:spPr>
          <a:xfrm flipH="1">
            <a:off x="355700" y="1285138"/>
            <a:ext cx="4134900" cy="1122600"/>
          </a:xfrm>
          <a:prstGeom prst="round2DiagRect">
            <a:avLst>
              <a:gd fmla="val 16667" name="adj1"/>
              <a:gd fmla="val 0" name="adj2"/>
            </a:avLst>
          </a:prstGeom>
          <a:solidFill>
            <a:srgbClr val="D8FCE8"/>
          </a:solidFill>
          <a:ln cap="flat" cmpd="sng" w="9525">
            <a:solidFill>
              <a:srgbClr val="D8FC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D8FCE8"/>
              </a:solidFill>
            </a:endParaRPr>
          </a:p>
        </p:txBody>
      </p:sp>
      <p:sp>
        <p:nvSpPr>
          <p:cNvPr id="87" name="Google Shape;87;p15"/>
          <p:cNvSpPr txBox="1"/>
          <p:nvPr>
            <p:ph idx="1" type="body"/>
          </p:nvPr>
        </p:nvSpPr>
        <p:spPr>
          <a:xfrm>
            <a:off x="80675" y="1375750"/>
            <a:ext cx="4286100" cy="1411800"/>
          </a:xfrm>
          <a:prstGeom prst="rect">
            <a:avLst/>
          </a:prstGeom>
        </p:spPr>
        <p:txBody>
          <a:bodyPr anchorCtr="0" anchor="t" bIns="91425" lIns="91425" spcFirstLastPara="1" rIns="91425" wrap="square" tIns="91425">
            <a:normAutofit/>
          </a:bodyPr>
          <a:lstStyle/>
          <a:p>
            <a:pPr indent="0" lvl="0" marL="457200" rtl="0" algn="l">
              <a:lnSpc>
                <a:spcPct val="115000"/>
              </a:lnSpc>
              <a:spcBef>
                <a:spcPts val="0"/>
              </a:spcBef>
              <a:spcAft>
                <a:spcPts val="1200"/>
              </a:spcAft>
              <a:buNone/>
            </a:pPr>
            <a:r>
              <a:rPr b="1" lang="en" sz="2000">
                <a:solidFill>
                  <a:schemeClr val="dk1"/>
                </a:solidFill>
              </a:rPr>
              <a:t>Points in diffraction pattern are called </a:t>
            </a:r>
            <a:r>
              <a:rPr b="1" i="1" lang="en" sz="2000">
                <a:solidFill>
                  <a:schemeClr val="dk1"/>
                </a:solidFill>
              </a:rPr>
              <a:t>reciprocal lattice points</a:t>
            </a:r>
            <a:endParaRPr b="1" i="1" sz="2000">
              <a:solidFill>
                <a:schemeClr val="dk1"/>
              </a:solidFill>
            </a:endParaRPr>
          </a:p>
        </p:txBody>
      </p:sp>
      <p:sp>
        <p:nvSpPr>
          <p:cNvPr id="88" name="Google Shape;88;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par>
                                <p:cTn fill="hold" nodeType="with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par>
                                <p:cTn fill="hold" nodeType="with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000"/>
                                        <p:tgtEl>
                                          <p:spTgt spid="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6"/>
          <p:cNvSpPr txBox="1"/>
          <p:nvPr>
            <p:ph type="title"/>
          </p:nvPr>
        </p:nvSpPr>
        <p:spPr>
          <a:xfrm>
            <a:off x="954202" y="744779"/>
            <a:ext cx="7065600" cy="474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pic>
        <p:nvPicPr>
          <p:cNvPr id="94" name="Google Shape;94;p16"/>
          <p:cNvPicPr preferRelativeResize="0"/>
          <p:nvPr/>
        </p:nvPicPr>
        <p:blipFill>
          <a:blip r:embed="rId3">
            <a:alphaModFix/>
          </a:blip>
          <a:stretch>
            <a:fillRect/>
          </a:stretch>
        </p:blipFill>
        <p:spPr>
          <a:xfrm>
            <a:off x="695725" y="627576"/>
            <a:ext cx="7554450" cy="3777227"/>
          </a:xfrm>
          <a:prstGeom prst="rect">
            <a:avLst/>
          </a:prstGeom>
          <a:noFill/>
          <a:ln>
            <a:noFill/>
          </a:ln>
        </p:spPr>
      </p:pic>
      <p:sp>
        <p:nvSpPr>
          <p:cNvPr id="95" name="Google Shape;95;p16"/>
          <p:cNvSpPr txBox="1"/>
          <p:nvPr/>
        </p:nvSpPr>
        <p:spPr>
          <a:xfrm>
            <a:off x="2261081" y="892725"/>
            <a:ext cx="2214900" cy="453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50"/>
              <a:t>Real space</a:t>
            </a:r>
            <a:endParaRPr b="1" sz="1750"/>
          </a:p>
        </p:txBody>
      </p:sp>
      <p:sp>
        <p:nvSpPr>
          <p:cNvPr id="96" name="Google Shape;96;p16"/>
          <p:cNvSpPr txBox="1"/>
          <p:nvPr/>
        </p:nvSpPr>
        <p:spPr>
          <a:xfrm>
            <a:off x="5281600" y="904125"/>
            <a:ext cx="23634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t>Reciprocal space</a:t>
            </a:r>
            <a:endParaRPr b="1" sz="1600"/>
          </a:p>
        </p:txBody>
      </p:sp>
      <p:sp>
        <p:nvSpPr>
          <p:cNvPr id="97" name="Google Shape;97;p16"/>
          <p:cNvSpPr txBox="1"/>
          <p:nvPr/>
        </p:nvSpPr>
        <p:spPr>
          <a:xfrm>
            <a:off x="5668850" y="3679033"/>
            <a:ext cx="962100" cy="392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50"/>
              <a:t>hot - cold</a:t>
            </a:r>
            <a:endParaRPr sz="1350"/>
          </a:p>
        </p:txBody>
      </p:sp>
      <p:sp>
        <p:nvSpPr>
          <p:cNvPr id="98" name="Google Shape;98;p16"/>
          <p:cNvSpPr/>
          <p:nvPr/>
        </p:nvSpPr>
        <p:spPr>
          <a:xfrm flipH="1" rot="8100000">
            <a:off x="4128599" y="3314388"/>
            <a:ext cx="1254125" cy="1254125"/>
          </a:xfrm>
          <a:prstGeom prst="bentArrow">
            <a:avLst>
              <a:gd fmla="val 25000" name="adj1"/>
              <a:gd fmla="val 25000" name="adj2"/>
              <a:gd fmla="val 25000" name="adj3"/>
              <a:gd fmla="val 44357" name="adj4"/>
            </a:avLst>
          </a:prstGeom>
          <a:solidFill>
            <a:srgbClr val="EEEEEE"/>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6"/>
          <p:cNvSpPr txBox="1"/>
          <p:nvPr/>
        </p:nvSpPr>
        <p:spPr>
          <a:xfrm>
            <a:off x="4084903" y="4047986"/>
            <a:ext cx="1309800" cy="3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50"/>
              <a:t>(simulation)</a:t>
            </a:r>
            <a:endParaRPr sz="1250"/>
          </a:p>
        </p:txBody>
      </p:sp>
      <p:sp>
        <p:nvSpPr>
          <p:cNvPr id="100" name="Google Shape;100;p16"/>
          <p:cNvSpPr txBox="1"/>
          <p:nvPr/>
        </p:nvSpPr>
        <p:spPr>
          <a:xfrm>
            <a:off x="1777728" y="3871647"/>
            <a:ext cx="2214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Atomic response occurs on 10</a:t>
            </a:r>
            <a:r>
              <a:rPr baseline="30000" lang="en"/>
              <a:t>-13</a:t>
            </a:r>
            <a:r>
              <a:rPr lang="en"/>
              <a:t> – 10</a:t>
            </a:r>
            <a:r>
              <a:rPr baseline="30000" lang="en"/>
              <a:t>-12 </a:t>
            </a:r>
            <a:r>
              <a:rPr lang="en"/>
              <a:t>second timescale</a:t>
            </a:r>
            <a:endParaRPr/>
          </a:p>
        </p:txBody>
      </p:sp>
      <p:sp>
        <p:nvSpPr>
          <p:cNvPr id="101" name="Google Shape;101;p16"/>
          <p:cNvSpPr txBox="1"/>
          <p:nvPr/>
        </p:nvSpPr>
        <p:spPr>
          <a:xfrm rot="-5400000">
            <a:off x="574537" y="2271549"/>
            <a:ext cx="2289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1000 000 000 000 × slow motion</a:t>
            </a:r>
            <a:endParaRPr/>
          </a:p>
        </p:txBody>
      </p:sp>
      <p:sp>
        <p:nvSpPr>
          <p:cNvPr id="102" name="Google Shape;102;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3" name="Google Shape;103;p16"/>
          <p:cNvSpPr txBox="1"/>
          <p:nvPr>
            <p:ph type="title"/>
          </p:nvPr>
        </p:nvSpPr>
        <p:spPr>
          <a:xfrm>
            <a:off x="270425" y="2374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Visualization of Changing Diffraction Patterns  </a:t>
            </a:r>
            <a:endParaRPr/>
          </a:p>
        </p:txBody>
      </p:sp>
      <p:sp>
        <p:nvSpPr>
          <p:cNvPr id="104" name="Google Shape;104;p16"/>
          <p:cNvSpPr txBox="1"/>
          <p:nvPr/>
        </p:nvSpPr>
        <p:spPr>
          <a:xfrm>
            <a:off x="5976650" y="4659925"/>
            <a:ext cx="33273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accent2"/>
                </a:solidFill>
                <a:latin typeface="Proxima Nova"/>
                <a:ea typeface="Proxima Nova"/>
                <a:cs typeface="Proxima Nova"/>
                <a:sym typeface="Proxima Nova"/>
              </a:rPr>
              <a:t>Animation: Cameron Duncan</a:t>
            </a:r>
            <a:endParaRPr sz="1300">
              <a:solidFill>
                <a:schemeClr val="accent2"/>
              </a:solidFill>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7"/>
          <p:cNvSpPr txBox="1"/>
          <p:nvPr>
            <p:ph type="title"/>
          </p:nvPr>
        </p:nvSpPr>
        <p:spPr>
          <a:xfrm>
            <a:off x="212625" y="1973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Project Background</a:t>
            </a:r>
            <a:endParaRPr/>
          </a:p>
        </p:txBody>
      </p:sp>
      <p:pic>
        <p:nvPicPr>
          <p:cNvPr id="110" name="Google Shape;110;p17"/>
          <p:cNvPicPr preferRelativeResize="0"/>
          <p:nvPr/>
        </p:nvPicPr>
        <p:blipFill>
          <a:blip r:embed="rId3">
            <a:alphaModFix/>
          </a:blip>
          <a:stretch>
            <a:fillRect/>
          </a:stretch>
        </p:blipFill>
        <p:spPr>
          <a:xfrm>
            <a:off x="719311" y="770050"/>
            <a:ext cx="7705375" cy="4160937"/>
          </a:xfrm>
          <a:prstGeom prst="rect">
            <a:avLst/>
          </a:prstGeom>
          <a:noFill/>
          <a:ln>
            <a:noFill/>
          </a:ln>
        </p:spPr>
      </p:pic>
      <p:sp>
        <p:nvSpPr>
          <p:cNvPr id="111" name="Google Shape;111;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12" name="Google Shape;112;p17"/>
          <p:cNvSpPr txBox="1"/>
          <p:nvPr/>
        </p:nvSpPr>
        <p:spPr>
          <a:xfrm>
            <a:off x="311700" y="4585600"/>
            <a:ext cx="701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2"/>
                </a:solidFill>
                <a:latin typeface="Proxima Nova"/>
                <a:ea typeface="Proxima Nova"/>
                <a:cs typeface="Proxima Nova"/>
                <a:sym typeface="Proxima Nova"/>
              </a:rPr>
              <a:t>[4]</a:t>
            </a:r>
            <a:endParaRPr>
              <a:solidFill>
                <a:schemeClr val="accent2"/>
              </a:solidFill>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18"/>
          <p:cNvPicPr preferRelativeResize="0"/>
          <p:nvPr/>
        </p:nvPicPr>
        <p:blipFill rotWithShape="1">
          <a:blip r:embed="rId3">
            <a:alphaModFix/>
          </a:blip>
          <a:srcRect b="26823" l="56609" r="26590" t="41379"/>
          <a:stretch/>
        </p:blipFill>
        <p:spPr>
          <a:xfrm>
            <a:off x="788713" y="2037925"/>
            <a:ext cx="1048500" cy="1071600"/>
          </a:xfrm>
          <a:prstGeom prst="rect">
            <a:avLst/>
          </a:prstGeom>
          <a:noFill/>
          <a:ln>
            <a:noFill/>
          </a:ln>
        </p:spPr>
      </p:pic>
      <p:pic>
        <p:nvPicPr>
          <p:cNvPr id="118" name="Google Shape;118;p18"/>
          <p:cNvPicPr preferRelativeResize="0"/>
          <p:nvPr/>
        </p:nvPicPr>
        <p:blipFill>
          <a:blip r:embed="rId4">
            <a:alphaModFix/>
          </a:blip>
          <a:stretch>
            <a:fillRect/>
          </a:stretch>
        </p:blipFill>
        <p:spPr>
          <a:xfrm>
            <a:off x="3793088" y="952390"/>
            <a:ext cx="3612750" cy="3504310"/>
          </a:xfrm>
          <a:prstGeom prst="rect">
            <a:avLst/>
          </a:prstGeom>
          <a:noFill/>
          <a:ln>
            <a:noFill/>
          </a:ln>
        </p:spPr>
      </p:pic>
      <p:sp>
        <p:nvSpPr>
          <p:cNvPr id="119" name="Google Shape;119;p18"/>
          <p:cNvSpPr txBox="1"/>
          <p:nvPr>
            <p:ph type="title"/>
          </p:nvPr>
        </p:nvSpPr>
        <p:spPr>
          <a:xfrm>
            <a:off x="196125" y="2401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Project Background</a:t>
            </a:r>
            <a:endParaRPr/>
          </a:p>
        </p:txBody>
      </p:sp>
      <p:sp>
        <p:nvSpPr>
          <p:cNvPr id="120" name="Google Shape;120;p18"/>
          <p:cNvSpPr txBox="1"/>
          <p:nvPr/>
        </p:nvSpPr>
        <p:spPr>
          <a:xfrm>
            <a:off x="1837225" y="2158075"/>
            <a:ext cx="10827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616161"/>
                </a:solidFill>
                <a:latin typeface="Proxima Nova"/>
                <a:ea typeface="Proxima Nova"/>
                <a:cs typeface="Proxima Nova"/>
                <a:sym typeface="Proxima Nova"/>
              </a:rPr>
              <a:t>Within Sample Chamber </a:t>
            </a:r>
            <a:endParaRPr b="1">
              <a:solidFill>
                <a:srgbClr val="616161"/>
              </a:solidFill>
              <a:latin typeface="Proxima Nova"/>
              <a:ea typeface="Proxima Nova"/>
              <a:cs typeface="Proxima Nova"/>
              <a:sym typeface="Proxima Nova"/>
            </a:endParaRPr>
          </a:p>
        </p:txBody>
      </p:sp>
      <p:sp>
        <p:nvSpPr>
          <p:cNvPr id="121" name="Google Shape;121;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22" name="Google Shape;122;p18"/>
          <p:cNvSpPr txBox="1"/>
          <p:nvPr/>
        </p:nvSpPr>
        <p:spPr>
          <a:xfrm>
            <a:off x="5470363" y="4456700"/>
            <a:ext cx="47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2"/>
                </a:solidFill>
                <a:latin typeface="Proxima Nova"/>
                <a:ea typeface="Proxima Nova"/>
                <a:cs typeface="Proxima Nova"/>
                <a:sym typeface="Proxima Nova"/>
              </a:rPr>
              <a:t>[4]</a:t>
            </a:r>
            <a:endParaRPr>
              <a:solidFill>
                <a:schemeClr val="accent2"/>
              </a:solidFill>
              <a:latin typeface="Proxima Nova"/>
              <a:ea typeface="Proxima Nova"/>
              <a:cs typeface="Proxima Nova"/>
              <a:sym typeface="Proxima Nova"/>
            </a:endParaRPr>
          </a:p>
        </p:txBody>
      </p:sp>
      <p:cxnSp>
        <p:nvCxnSpPr>
          <p:cNvPr id="123" name="Google Shape;123;p18"/>
          <p:cNvCxnSpPr/>
          <p:nvPr/>
        </p:nvCxnSpPr>
        <p:spPr>
          <a:xfrm flipH="1" rot="10800000">
            <a:off x="1837213" y="862975"/>
            <a:ext cx="1836000" cy="1183200"/>
          </a:xfrm>
          <a:prstGeom prst="straightConnector1">
            <a:avLst/>
          </a:prstGeom>
          <a:noFill/>
          <a:ln cap="flat" cmpd="sng" w="19050">
            <a:solidFill>
              <a:srgbClr val="D9D9D9"/>
            </a:solidFill>
            <a:prstDash val="solid"/>
            <a:round/>
            <a:headEnd len="med" w="med" type="none"/>
            <a:tailEnd len="med" w="med" type="triangle"/>
          </a:ln>
        </p:spPr>
      </p:cxnSp>
      <p:cxnSp>
        <p:nvCxnSpPr>
          <p:cNvPr id="124" name="Google Shape;124;p18"/>
          <p:cNvCxnSpPr/>
          <p:nvPr/>
        </p:nvCxnSpPr>
        <p:spPr>
          <a:xfrm>
            <a:off x="1837219" y="3101269"/>
            <a:ext cx="1827600" cy="1534500"/>
          </a:xfrm>
          <a:prstGeom prst="straightConnector1">
            <a:avLst/>
          </a:prstGeom>
          <a:noFill/>
          <a:ln cap="flat" cmpd="sng" w="19050">
            <a:solidFill>
              <a:srgbClr val="D9D9D9"/>
            </a:solidFill>
            <a:prstDash val="solid"/>
            <a:round/>
            <a:headEnd len="med" w="med" type="none"/>
            <a:tailEnd len="med" w="med" type="triangle"/>
          </a:ln>
        </p:spPr>
      </p:cxnSp>
      <p:sp>
        <p:nvSpPr>
          <p:cNvPr id="125" name="Google Shape;125;p18"/>
          <p:cNvSpPr/>
          <p:nvPr/>
        </p:nvSpPr>
        <p:spPr>
          <a:xfrm>
            <a:off x="788725" y="2037935"/>
            <a:ext cx="1048500" cy="1071600"/>
          </a:xfrm>
          <a:prstGeom prst="frame">
            <a:avLst>
              <a:gd fmla="val 9241" name="adj1"/>
            </a:avLst>
          </a:prstGeom>
          <a:solidFill>
            <a:srgbClr val="D9D9D9"/>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8"/>
          <p:cNvSpPr txBox="1"/>
          <p:nvPr/>
        </p:nvSpPr>
        <p:spPr>
          <a:xfrm>
            <a:off x="7297500" y="3871700"/>
            <a:ext cx="18465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accent1"/>
                </a:solidFill>
                <a:latin typeface="Proxima Nova"/>
                <a:ea typeface="Proxima Nova"/>
                <a:cs typeface="Proxima Nova"/>
                <a:sym typeface="Proxima Nova"/>
              </a:rPr>
              <a:t>Electron Beam with pm wavelength</a:t>
            </a:r>
            <a:endParaRPr sz="1300">
              <a:solidFill>
                <a:schemeClr val="accent1"/>
              </a:solidFill>
              <a:latin typeface="Proxima Nova"/>
              <a:ea typeface="Proxima Nova"/>
              <a:cs typeface="Proxima Nova"/>
              <a:sym typeface="Proxima Nova"/>
            </a:endParaRPr>
          </a:p>
        </p:txBody>
      </p:sp>
      <p:sp>
        <p:nvSpPr>
          <p:cNvPr id="127" name="Google Shape;127;p18"/>
          <p:cNvSpPr txBox="1"/>
          <p:nvPr/>
        </p:nvSpPr>
        <p:spPr>
          <a:xfrm>
            <a:off x="2616425" y="3390225"/>
            <a:ext cx="1486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chemeClr val="accent1"/>
                </a:solidFill>
                <a:latin typeface="Proxima Nova"/>
                <a:ea typeface="Proxima Nova"/>
                <a:cs typeface="Proxima Nova"/>
                <a:sym typeface="Proxima Nova"/>
              </a:rPr>
              <a:t>Green laser</a:t>
            </a:r>
            <a:r>
              <a:rPr lang="en" sz="1300">
                <a:solidFill>
                  <a:schemeClr val="accent1"/>
                </a:solidFill>
                <a:latin typeface="Proxima Nova"/>
                <a:ea typeface="Proxima Nova"/>
                <a:cs typeface="Proxima Nova"/>
                <a:sym typeface="Proxima Nova"/>
              </a:rPr>
              <a:t> beam (λ=515 nm)</a:t>
            </a:r>
            <a:endParaRPr sz="1300">
              <a:solidFill>
                <a:schemeClr val="accent1"/>
              </a:solidFill>
              <a:latin typeface="Proxima Nova"/>
              <a:ea typeface="Proxima Nova"/>
              <a:cs typeface="Proxima Nova"/>
              <a:sym typeface="Proxima Nov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par>
                                <p:cTn fill="hold" nodeType="with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9"/>
          <p:cNvSpPr txBox="1"/>
          <p:nvPr>
            <p:ph type="title"/>
          </p:nvPr>
        </p:nvSpPr>
        <p:spPr>
          <a:xfrm>
            <a:off x="78550" y="83000"/>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20"/>
              <a:t>Project Background </a:t>
            </a:r>
            <a:endParaRPr sz="2420"/>
          </a:p>
        </p:txBody>
      </p:sp>
      <p:grpSp>
        <p:nvGrpSpPr>
          <p:cNvPr id="133" name="Google Shape;133;p19"/>
          <p:cNvGrpSpPr/>
          <p:nvPr/>
        </p:nvGrpSpPr>
        <p:grpSpPr>
          <a:xfrm>
            <a:off x="358250" y="730862"/>
            <a:ext cx="2646137" cy="4007916"/>
            <a:chOff x="1118234" y="283725"/>
            <a:chExt cx="2090816" cy="4076400"/>
          </a:xfrm>
        </p:grpSpPr>
        <p:sp>
          <p:nvSpPr>
            <p:cNvPr id="134" name="Google Shape;134;p19"/>
            <p:cNvSpPr/>
            <p:nvPr/>
          </p:nvSpPr>
          <p:spPr>
            <a:xfrm>
              <a:off x="1178650" y="283725"/>
              <a:ext cx="2030400" cy="4076400"/>
            </a:xfrm>
            <a:prstGeom prst="rect">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9"/>
            <p:cNvSpPr/>
            <p:nvPr/>
          </p:nvSpPr>
          <p:spPr>
            <a:xfrm>
              <a:off x="1118234" y="341739"/>
              <a:ext cx="2048100" cy="1451400"/>
            </a:xfrm>
            <a:prstGeom prst="rect">
              <a:avLst/>
            </a:prstGeom>
            <a:solidFill>
              <a:srgbClr val="FFFFFF"/>
            </a:solidFill>
            <a:ln cap="flat" cmpd="sng" w="19050">
              <a:solidFill>
                <a:srgbClr val="1D7E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9"/>
            <p:cNvSpPr/>
            <p:nvPr/>
          </p:nvSpPr>
          <p:spPr>
            <a:xfrm rot="5400000">
              <a:off x="1947731" y="1773066"/>
              <a:ext cx="3891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 name="Google Shape;137;p19"/>
          <p:cNvGrpSpPr/>
          <p:nvPr/>
        </p:nvGrpSpPr>
        <p:grpSpPr>
          <a:xfrm>
            <a:off x="3249050" y="730864"/>
            <a:ext cx="2631738" cy="4007916"/>
            <a:chOff x="1118212" y="283725"/>
            <a:chExt cx="2090838" cy="4076400"/>
          </a:xfrm>
        </p:grpSpPr>
        <p:sp>
          <p:nvSpPr>
            <p:cNvPr id="138" name="Google Shape;138;p19"/>
            <p:cNvSpPr/>
            <p:nvPr/>
          </p:nvSpPr>
          <p:spPr>
            <a:xfrm>
              <a:off x="1178650" y="283725"/>
              <a:ext cx="2030400" cy="4076400"/>
            </a:xfrm>
            <a:prstGeom prst="rect">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9"/>
            <p:cNvSpPr/>
            <p:nvPr/>
          </p:nvSpPr>
          <p:spPr>
            <a:xfrm>
              <a:off x="1118212" y="341736"/>
              <a:ext cx="2048100" cy="1463100"/>
            </a:xfrm>
            <a:prstGeom prst="rect">
              <a:avLst/>
            </a:prstGeom>
            <a:solidFill>
              <a:srgbClr val="FFFFFF"/>
            </a:solidFill>
            <a:ln cap="flat" cmpd="sng" w="19050">
              <a:solidFill>
                <a:srgbClr val="1D7E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9"/>
            <p:cNvSpPr/>
            <p:nvPr/>
          </p:nvSpPr>
          <p:spPr>
            <a:xfrm rot="5400000">
              <a:off x="1939553" y="1786776"/>
              <a:ext cx="3891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 name="Google Shape;141;p19"/>
          <p:cNvGrpSpPr/>
          <p:nvPr/>
        </p:nvGrpSpPr>
        <p:grpSpPr>
          <a:xfrm>
            <a:off x="6134300" y="730864"/>
            <a:ext cx="2645950" cy="4007916"/>
            <a:chOff x="1118216" y="283725"/>
            <a:chExt cx="2090834" cy="4076400"/>
          </a:xfrm>
        </p:grpSpPr>
        <p:sp>
          <p:nvSpPr>
            <p:cNvPr id="142" name="Google Shape;142;p19"/>
            <p:cNvSpPr/>
            <p:nvPr/>
          </p:nvSpPr>
          <p:spPr>
            <a:xfrm>
              <a:off x="1178650" y="283725"/>
              <a:ext cx="2030400" cy="4076400"/>
            </a:xfrm>
            <a:prstGeom prst="rect">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9"/>
            <p:cNvSpPr/>
            <p:nvPr/>
          </p:nvSpPr>
          <p:spPr>
            <a:xfrm>
              <a:off x="1118216" y="341737"/>
              <a:ext cx="2048100" cy="1458000"/>
            </a:xfrm>
            <a:prstGeom prst="rect">
              <a:avLst/>
            </a:prstGeom>
            <a:solidFill>
              <a:srgbClr val="FFFFFF"/>
            </a:solidFill>
            <a:ln cap="flat" cmpd="sng" w="19050">
              <a:solidFill>
                <a:srgbClr val="1D7E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9"/>
            <p:cNvSpPr/>
            <p:nvPr/>
          </p:nvSpPr>
          <p:spPr>
            <a:xfrm rot="5400000">
              <a:off x="1939430" y="1773050"/>
              <a:ext cx="3891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5" name="Google Shape;145;p19"/>
          <p:cNvSpPr txBox="1"/>
          <p:nvPr/>
        </p:nvSpPr>
        <p:spPr>
          <a:xfrm>
            <a:off x="585450" y="2705743"/>
            <a:ext cx="2409900" cy="204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700">
                <a:solidFill>
                  <a:schemeClr val="lt1"/>
                </a:solidFill>
                <a:latin typeface="Proxima Nova"/>
                <a:ea typeface="Proxima Nova"/>
                <a:cs typeface="Proxima Nova"/>
                <a:sym typeface="Proxima Nova"/>
              </a:rPr>
              <a:t>pm &lt; Å</a:t>
            </a:r>
            <a:endParaRPr b="1" sz="1700">
              <a:solidFill>
                <a:schemeClr val="lt1"/>
              </a:solidFill>
              <a:latin typeface="Proxima Nova"/>
              <a:ea typeface="Proxima Nova"/>
              <a:cs typeface="Proxima Nova"/>
              <a:sym typeface="Proxima Nova"/>
            </a:endParaRPr>
          </a:p>
          <a:p>
            <a:pPr indent="-336550" lvl="0" marL="457200" rtl="0" algn="l">
              <a:lnSpc>
                <a:spcPct val="115000"/>
              </a:lnSpc>
              <a:spcBef>
                <a:spcPts val="1200"/>
              </a:spcBef>
              <a:spcAft>
                <a:spcPts val="0"/>
              </a:spcAft>
              <a:buClr>
                <a:schemeClr val="lt1"/>
              </a:buClr>
              <a:buSzPts val="1700"/>
              <a:buFont typeface="Proxima Nova"/>
              <a:buChar char="➢"/>
            </a:pPr>
            <a:r>
              <a:rPr b="1" lang="en" sz="1700">
                <a:solidFill>
                  <a:schemeClr val="lt1"/>
                </a:solidFill>
                <a:latin typeface="Proxima Nova"/>
                <a:ea typeface="Proxima Nova"/>
                <a:cs typeface="Proxima Nova"/>
                <a:sym typeface="Proxima Nova"/>
              </a:rPr>
              <a:t>allows study of individual atoms</a:t>
            </a:r>
            <a:endParaRPr b="1" sz="1700">
              <a:solidFill>
                <a:schemeClr val="lt1"/>
              </a:solidFill>
              <a:latin typeface="Proxima Nova"/>
              <a:ea typeface="Proxima Nova"/>
              <a:cs typeface="Proxima Nova"/>
              <a:sym typeface="Proxima Nova"/>
            </a:endParaRPr>
          </a:p>
          <a:p>
            <a:pPr indent="0" lvl="0" marL="0" rtl="0" algn="l">
              <a:lnSpc>
                <a:spcPct val="115000"/>
              </a:lnSpc>
              <a:spcBef>
                <a:spcPts val="1200"/>
              </a:spcBef>
              <a:spcAft>
                <a:spcPts val="0"/>
              </a:spcAft>
              <a:buNone/>
            </a:pPr>
            <a:r>
              <a:t/>
            </a:r>
            <a:endParaRPr b="1" sz="1600">
              <a:solidFill>
                <a:schemeClr val="dk1"/>
              </a:solidFill>
              <a:latin typeface="Proxima Nova"/>
              <a:ea typeface="Proxima Nova"/>
              <a:cs typeface="Proxima Nova"/>
              <a:sym typeface="Proxima Nova"/>
            </a:endParaRPr>
          </a:p>
          <a:p>
            <a:pPr indent="0" lvl="0" marL="0" rtl="0" algn="l">
              <a:lnSpc>
                <a:spcPct val="115000"/>
              </a:lnSpc>
              <a:spcBef>
                <a:spcPts val="1200"/>
              </a:spcBef>
              <a:spcAft>
                <a:spcPts val="1200"/>
              </a:spcAft>
              <a:buNone/>
            </a:pPr>
            <a:r>
              <a:t/>
            </a:r>
            <a:endParaRPr b="1">
              <a:solidFill>
                <a:schemeClr val="dk1"/>
              </a:solidFill>
              <a:latin typeface="Proxima Nova"/>
              <a:ea typeface="Proxima Nova"/>
              <a:cs typeface="Proxima Nova"/>
              <a:sym typeface="Proxima Nova"/>
            </a:endParaRPr>
          </a:p>
        </p:txBody>
      </p:sp>
      <p:sp>
        <p:nvSpPr>
          <p:cNvPr id="146" name="Google Shape;146;p19"/>
          <p:cNvSpPr txBox="1"/>
          <p:nvPr/>
        </p:nvSpPr>
        <p:spPr>
          <a:xfrm>
            <a:off x="3249144" y="1014750"/>
            <a:ext cx="2557200" cy="780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 sz="1800">
                <a:solidFill>
                  <a:schemeClr val="dk1"/>
                </a:solidFill>
                <a:latin typeface="Proxima Nova"/>
                <a:ea typeface="Proxima Nova"/>
                <a:cs typeface="Proxima Nova"/>
                <a:sym typeface="Proxima Nova"/>
              </a:rPr>
              <a:t>Ultrafast Pulse Duration for Beams</a:t>
            </a:r>
            <a:endParaRPr b="1" sz="1800">
              <a:solidFill>
                <a:schemeClr val="dk1"/>
              </a:solidFill>
              <a:latin typeface="Proxima Nova"/>
              <a:ea typeface="Proxima Nova"/>
              <a:cs typeface="Proxima Nova"/>
              <a:sym typeface="Proxima Nova"/>
            </a:endParaRPr>
          </a:p>
        </p:txBody>
      </p:sp>
      <p:sp>
        <p:nvSpPr>
          <p:cNvPr id="147" name="Google Shape;147;p19"/>
          <p:cNvSpPr txBox="1"/>
          <p:nvPr/>
        </p:nvSpPr>
        <p:spPr>
          <a:xfrm>
            <a:off x="3337936" y="2621272"/>
            <a:ext cx="2557200" cy="648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
                <a:solidFill>
                  <a:schemeClr val="lt1"/>
                </a:solidFill>
                <a:latin typeface="Proxima Nova"/>
                <a:ea typeface="Proxima Nova"/>
                <a:cs typeface="Proxima Nova"/>
                <a:sym typeface="Proxima Nova"/>
              </a:rPr>
              <a:t>Atoms move in a picosecond scale (10</a:t>
            </a:r>
            <a:r>
              <a:rPr b="1" baseline="30000" lang="en">
                <a:solidFill>
                  <a:schemeClr val="lt1"/>
                </a:solidFill>
                <a:latin typeface="Proxima Nova"/>
                <a:ea typeface="Proxima Nova"/>
                <a:cs typeface="Proxima Nova"/>
                <a:sym typeface="Proxima Nova"/>
              </a:rPr>
              <a:t>-12</a:t>
            </a:r>
            <a:r>
              <a:rPr b="1" lang="en">
                <a:solidFill>
                  <a:schemeClr val="lt1"/>
                </a:solidFill>
                <a:latin typeface="Proxima Nova"/>
                <a:ea typeface="Proxima Nova"/>
                <a:cs typeface="Proxima Nova"/>
                <a:sym typeface="Proxima Nova"/>
              </a:rPr>
              <a:t> s) </a:t>
            </a:r>
            <a:endParaRPr b="1">
              <a:solidFill>
                <a:schemeClr val="lt1"/>
              </a:solidFill>
              <a:latin typeface="Proxima Nova"/>
              <a:ea typeface="Proxima Nova"/>
              <a:cs typeface="Proxima Nova"/>
              <a:sym typeface="Proxima Nova"/>
            </a:endParaRPr>
          </a:p>
        </p:txBody>
      </p:sp>
      <p:sp>
        <p:nvSpPr>
          <p:cNvPr id="148" name="Google Shape;148;p19"/>
          <p:cNvSpPr txBox="1"/>
          <p:nvPr/>
        </p:nvSpPr>
        <p:spPr>
          <a:xfrm>
            <a:off x="3337939" y="3324255"/>
            <a:ext cx="2557200" cy="1143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
                <a:solidFill>
                  <a:schemeClr val="lt1"/>
                </a:solidFill>
                <a:latin typeface="Proxima Nova"/>
                <a:ea typeface="Proxima Nova"/>
                <a:cs typeface="Proxima Nova"/>
                <a:sym typeface="Proxima Nova"/>
              </a:rPr>
              <a:t>With an ultrafast, femtosecond (10</a:t>
            </a:r>
            <a:r>
              <a:rPr b="1" baseline="30000" lang="en">
                <a:solidFill>
                  <a:schemeClr val="lt1"/>
                </a:solidFill>
                <a:latin typeface="Proxima Nova"/>
                <a:ea typeface="Proxima Nova"/>
                <a:cs typeface="Proxima Nova"/>
                <a:sym typeface="Proxima Nova"/>
              </a:rPr>
              <a:t>-15 </a:t>
            </a:r>
            <a:r>
              <a:rPr b="1" lang="en">
                <a:solidFill>
                  <a:schemeClr val="lt1"/>
                </a:solidFill>
                <a:latin typeface="Proxima Nova"/>
                <a:ea typeface="Proxima Nova"/>
                <a:cs typeface="Proxima Nova"/>
                <a:sym typeface="Proxima Nova"/>
              </a:rPr>
              <a:t>s) scale, we can view atomic motion with high resolution</a:t>
            </a:r>
            <a:endParaRPr b="1">
              <a:solidFill>
                <a:schemeClr val="lt1"/>
              </a:solidFill>
              <a:latin typeface="Proxima Nova"/>
              <a:ea typeface="Proxima Nova"/>
              <a:cs typeface="Proxima Nova"/>
              <a:sym typeface="Proxima Nova"/>
            </a:endParaRPr>
          </a:p>
        </p:txBody>
      </p:sp>
      <p:sp>
        <p:nvSpPr>
          <p:cNvPr id="149" name="Google Shape;149;p19"/>
          <p:cNvSpPr txBox="1"/>
          <p:nvPr/>
        </p:nvSpPr>
        <p:spPr>
          <a:xfrm>
            <a:off x="6134252" y="1047774"/>
            <a:ext cx="2571000" cy="1252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1800">
                <a:solidFill>
                  <a:schemeClr val="dk1"/>
                </a:solidFill>
                <a:latin typeface="Proxima Nova"/>
                <a:ea typeface="Proxima Nova"/>
                <a:cs typeface="Proxima Nova"/>
                <a:sym typeface="Proxima Nova"/>
              </a:rPr>
              <a:t>Diffraction Patterns from Au Sample</a:t>
            </a:r>
            <a:endParaRPr>
              <a:solidFill>
                <a:schemeClr val="dk1"/>
              </a:solidFill>
              <a:latin typeface="Proxima Nova"/>
              <a:ea typeface="Proxima Nova"/>
              <a:cs typeface="Proxima Nova"/>
              <a:sym typeface="Proxima Nova"/>
            </a:endParaRPr>
          </a:p>
          <a:p>
            <a:pPr indent="0" lvl="0" marL="0" rtl="0" algn="l">
              <a:lnSpc>
                <a:spcPct val="115000"/>
              </a:lnSpc>
              <a:spcBef>
                <a:spcPts val="1200"/>
              </a:spcBef>
              <a:spcAft>
                <a:spcPts val="1200"/>
              </a:spcAft>
              <a:buNone/>
            </a:pPr>
            <a:r>
              <a:t/>
            </a:r>
            <a:endParaRPr sz="1800">
              <a:solidFill>
                <a:schemeClr val="accent3"/>
              </a:solidFill>
              <a:latin typeface="Proxima Nova"/>
              <a:ea typeface="Proxima Nova"/>
              <a:cs typeface="Proxima Nova"/>
              <a:sym typeface="Proxima Nova"/>
            </a:endParaRPr>
          </a:p>
        </p:txBody>
      </p:sp>
      <p:sp>
        <p:nvSpPr>
          <p:cNvPr id="150" name="Google Shape;150;p19"/>
          <p:cNvSpPr txBox="1"/>
          <p:nvPr/>
        </p:nvSpPr>
        <p:spPr>
          <a:xfrm>
            <a:off x="349950" y="958545"/>
            <a:ext cx="2571300" cy="1098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 sz="1800">
                <a:solidFill>
                  <a:schemeClr val="dk1"/>
                </a:solidFill>
                <a:latin typeface="Proxima Nova"/>
                <a:ea typeface="Proxima Nova"/>
                <a:cs typeface="Proxima Nova"/>
                <a:sym typeface="Proxima Nova"/>
              </a:rPr>
              <a:t>Accelerated Electron Beams with pm Wavelengths</a:t>
            </a:r>
            <a:endParaRPr/>
          </a:p>
        </p:txBody>
      </p:sp>
      <p:sp>
        <p:nvSpPr>
          <p:cNvPr id="151" name="Google Shape;151;p19"/>
          <p:cNvSpPr txBox="1"/>
          <p:nvPr/>
        </p:nvSpPr>
        <p:spPr>
          <a:xfrm>
            <a:off x="6228675" y="2516675"/>
            <a:ext cx="2557200" cy="648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
                <a:solidFill>
                  <a:schemeClr val="lt1"/>
                </a:solidFill>
                <a:latin typeface="Proxima Nova"/>
                <a:ea typeface="Proxima Nova"/>
                <a:cs typeface="Proxima Nova"/>
                <a:sym typeface="Proxima Nova"/>
              </a:rPr>
              <a:t>Gold absorbs energy well at 515 nm </a:t>
            </a:r>
            <a:endParaRPr b="1">
              <a:solidFill>
                <a:schemeClr val="lt1"/>
              </a:solidFill>
              <a:latin typeface="Proxima Nova"/>
              <a:ea typeface="Proxima Nova"/>
              <a:cs typeface="Proxima Nova"/>
              <a:sym typeface="Proxima Nova"/>
            </a:endParaRPr>
          </a:p>
        </p:txBody>
      </p:sp>
      <p:sp>
        <p:nvSpPr>
          <p:cNvPr id="152" name="Google Shape;152;p19"/>
          <p:cNvSpPr txBox="1"/>
          <p:nvPr/>
        </p:nvSpPr>
        <p:spPr>
          <a:xfrm>
            <a:off x="6214075" y="3123400"/>
            <a:ext cx="2557200" cy="1545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a:solidFill>
                  <a:schemeClr val="lt1"/>
                </a:solidFill>
                <a:latin typeface="Proxima Nova"/>
                <a:ea typeface="Proxima Nova"/>
                <a:cs typeface="Proxima Nova"/>
                <a:sym typeface="Proxima Nova"/>
              </a:rPr>
              <a:t>Gold is very well understood</a:t>
            </a:r>
            <a:endParaRPr b="1">
              <a:solidFill>
                <a:schemeClr val="lt1"/>
              </a:solidFill>
              <a:latin typeface="Proxima Nova"/>
              <a:ea typeface="Proxima Nova"/>
              <a:cs typeface="Proxima Nova"/>
              <a:sym typeface="Proxima Nova"/>
            </a:endParaRPr>
          </a:p>
          <a:p>
            <a:pPr indent="-317500" lvl="0" marL="457200" rtl="0" algn="l">
              <a:lnSpc>
                <a:spcPct val="115000"/>
              </a:lnSpc>
              <a:spcBef>
                <a:spcPts val="1200"/>
              </a:spcBef>
              <a:spcAft>
                <a:spcPts val="0"/>
              </a:spcAft>
              <a:buClr>
                <a:schemeClr val="lt1"/>
              </a:buClr>
              <a:buSzPts val="1400"/>
              <a:buFont typeface="Proxima Nova"/>
              <a:buChar char="➢"/>
            </a:pPr>
            <a:r>
              <a:rPr b="1" lang="en">
                <a:solidFill>
                  <a:schemeClr val="lt1"/>
                </a:solidFill>
                <a:latin typeface="Proxima Nova"/>
                <a:ea typeface="Proxima Nova"/>
                <a:cs typeface="Proxima Nova"/>
                <a:sym typeface="Proxima Nova"/>
              </a:rPr>
              <a:t>allows for predictions &amp; baseline for understanding multiple scattering effects</a:t>
            </a:r>
            <a:endParaRPr>
              <a:solidFill>
                <a:schemeClr val="lt1"/>
              </a:solidFill>
            </a:endParaRPr>
          </a:p>
        </p:txBody>
      </p:sp>
      <p:sp>
        <p:nvSpPr>
          <p:cNvPr id="153" name="Google Shape;153;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par>
                                <p:cTn fill="hold" nodeType="with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par>
                                <p:cTn fill="hold" nodeType="with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par>
                                <p:cTn fill="hold" nodeType="with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par>
                                <p:cTn fill="hold" nodeType="with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par>
                                <p:cTn fill="hold" nodeType="with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par>
                                <p:cTn fill="hold" nodeType="with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par>
                                <p:cTn fill="hold" nodeType="with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par>
                                <p:cTn fill="hold" nodeType="with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7" name="Shape 157"/>
        <p:cNvGrpSpPr/>
        <p:nvPr/>
      </p:nvGrpSpPr>
      <p:grpSpPr>
        <a:xfrm>
          <a:off x="0" y="0"/>
          <a:ext cx="0" cy="0"/>
          <a:chOff x="0" y="0"/>
          <a:chExt cx="0" cy="0"/>
        </a:xfrm>
      </p:grpSpPr>
      <p:sp>
        <p:nvSpPr>
          <p:cNvPr id="158" name="Google Shape;158;p20"/>
          <p:cNvSpPr/>
          <p:nvPr/>
        </p:nvSpPr>
        <p:spPr>
          <a:xfrm>
            <a:off x="180900" y="1072050"/>
            <a:ext cx="4045500" cy="1018800"/>
          </a:xfrm>
          <a:prstGeom prst="rect">
            <a:avLst/>
          </a:prstGeom>
          <a:solidFill>
            <a:srgbClr val="B7EAD9"/>
          </a:solidFill>
          <a:ln cap="flat" cmpd="sng" w="9525">
            <a:solidFill>
              <a:srgbClr val="B7EA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0"/>
          <p:cNvSpPr/>
          <p:nvPr/>
        </p:nvSpPr>
        <p:spPr>
          <a:xfrm>
            <a:off x="180900" y="2130850"/>
            <a:ext cx="4045475" cy="2592100"/>
          </a:xfrm>
          <a:prstGeom prst="flowChartOffpageConnector">
            <a:avLst/>
          </a:prstGeom>
          <a:solidFill>
            <a:srgbClr val="CCF1E5"/>
          </a:solidFill>
          <a:ln cap="flat" cmpd="sng" w="9525">
            <a:solidFill>
              <a:srgbClr val="CCF1E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0"/>
          <p:cNvSpPr txBox="1"/>
          <p:nvPr>
            <p:ph type="title"/>
          </p:nvPr>
        </p:nvSpPr>
        <p:spPr>
          <a:xfrm>
            <a:off x="238675" y="2799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Thin Sample Theory</a:t>
            </a:r>
            <a:endParaRPr/>
          </a:p>
        </p:txBody>
      </p:sp>
      <p:pic>
        <p:nvPicPr>
          <p:cNvPr id="161" name="Google Shape;161;p20"/>
          <p:cNvPicPr preferRelativeResize="0"/>
          <p:nvPr/>
        </p:nvPicPr>
        <p:blipFill rotWithShape="1">
          <a:blip r:embed="rId3">
            <a:alphaModFix/>
          </a:blip>
          <a:srcRect b="2408" l="0" r="1390" t="2408"/>
          <a:stretch/>
        </p:blipFill>
        <p:spPr>
          <a:xfrm>
            <a:off x="4315525" y="1072038"/>
            <a:ext cx="4778949" cy="3371749"/>
          </a:xfrm>
          <a:prstGeom prst="rect">
            <a:avLst/>
          </a:prstGeom>
          <a:noFill/>
          <a:ln>
            <a:noFill/>
          </a:ln>
        </p:spPr>
      </p:pic>
      <p:sp>
        <p:nvSpPr>
          <p:cNvPr id="162" name="Google Shape;162;p20"/>
          <p:cNvSpPr txBox="1"/>
          <p:nvPr/>
        </p:nvSpPr>
        <p:spPr>
          <a:xfrm>
            <a:off x="4721000" y="747938"/>
            <a:ext cx="4116600" cy="41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500">
                <a:solidFill>
                  <a:schemeClr val="accent3"/>
                </a:solidFill>
                <a:latin typeface="Proxima Nova"/>
                <a:ea typeface="Proxima Nova"/>
                <a:cs typeface="Proxima Nova"/>
                <a:sym typeface="Proxima Nova"/>
              </a:rPr>
              <a:t>Simulated Diffraction Pattern with Thin Sample</a:t>
            </a:r>
            <a:endParaRPr sz="1000"/>
          </a:p>
        </p:txBody>
      </p:sp>
      <p:sp>
        <p:nvSpPr>
          <p:cNvPr id="163" name="Google Shape;163;p20"/>
          <p:cNvSpPr txBox="1"/>
          <p:nvPr>
            <p:ph idx="1" type="body"/>
          </p:nvPr>
        </p:nvSpPr>
        <p:spPr>
          <a:xfrm>
            <a:off x="383088" y="1144750"/>
            <a:ext cx="3641100" cy="3442800"/>
          </a:xfrm>
          <a:prstGeom prst="rect">
            <a:avLst/>
          </a:prstGeom>
        </p:spPr>
        <p:txBody>
          <a:bodyPr anchorCtr="0" anchor="t" bIns="91425" lIns="91425" spcFirstLastPara="1" rIns="91425" wrap="square" tIns="91425">
            <a:normAutofit fontScale="92500"/>
          </a:bodyPr>
          <a:lstStyle/>
          <a:p>
            <a:pPr indent="0" lvl="0" marL="0" rtl="0" algn="ctr">
              <a:spcBef>
                <a:spcPts val="0"/>
              </a:spcBef>
              <a:spcAft>
                <a:spcPts val="0"/>
              </a:spcAft>
              <a:buNone/>
            </a:pPr>
            <a:r>
              <a:rPr b="1" lang="en" sz="1900">
                <a:solidFill>
                  <a:schemeClr val="dk1"/>
                </a:solidFill>
              </a:rPr>
              <a:t>In an atomically thin sample, there is an approximation that…</a:t>
            </a:r>
            <a:endParaRPr b="1" sz="1900">
              <a:solidFill>
                <a:schemeClr val="dk1"/>
              </a:solidFill>
            </a:endParaRPr>
          </a:p>
          <a:p>
            <a:pPr indent="0" lvl="0" marL="0" rtl="0" algn="l">
              <a:spcBef>
                <a:spcPts val="1200"/>
              </a:spcBef>
              <a:spcAft>
                <a:spcPts val="0"/>
              </a:spcAft>
              <a:buNone/>
            </a:pPr>
            <a:r>
              <a:t/>
            </a:r>
            <a:endParaRPr b="1" sz="1691">
              <a:solidFill>
                <a:schemeClr val="dk1"/>
              </a:solidFill>
            </a:endParaRPr>
          </a:p>
          <a:p>
            <a:pPr indent="0" lvl="0" marL="0" rtl="0" algn="ctr">
              <a:lnSpc>
                <a:spcPct val="115000"/>
              </a:lnSpc>
              <a:spcBef>
                <a:spcPts val="1200"/>
              </a:spcBef>
              <a:spcAft>
                <a:spcPts val="0"/>
              </a:spcAft>
              <a:buNone/>
            </a:pPr>
            <a:r>
              <a:rPr b="1" lang="en" sz="1908">
                <a:solidFill>
                  <a:schemeClr val="dk1"/>
                </a:solidFill>
              </a:rPr>
              <a:t>Intensity of Reciprocal Lattice Points </a:t>
            </a:r>
            <a:r>
              <a:rPr b="1" lang="en" sz="2508">
                <a:solidFill>
                  <a:schemeClr val="dk1"/>
                </a:solidFill>
              </a:rPr>
              <a:t>∝</a:t>
            </a:r>
            <a:r>
              <a:rPr b="1" lang="en" sz="2308">
                <a:solidFill>
                  <a:schemeClr val="dk1"/>
                </a:solidFill>
              </a:rPr>
              <a:t> </a:t>
            </a:r>
            <a:r>
              <a:rPr b="1" lang="en" sz="1908">
                <a:solidFill>
                  <a:schemeClr val="dk1"/>
                </a:solidFill>
              </a:rPr>
              <a:t>|F(V)|²</a:t>
            </a:r>
            <a:endParaRPr b="1" sz="1691">
              <a:solidFill>
                <a:schemeClr val="dk1"/>
              </a:solidFill>
            </a:endParaRPr>
          </a:p>
          <a:p>
            <a:pPr indent="0" lvl="0" marL="0" rtl="0" algn="ctr">
              <a:lnSpc>
                <a:spcPct val="150000"/>
              </a:lnSpc>
              <a:spcBef>
                <a:spcPts val="1200"/>
              </a:spcBef>
              <a:spcAft>
                <a:spcPts val="0"/>
              </a:spcAft>
              <a:buNone/>
            </a:pPr>
            <a:r>
              <a:rPr lang="en" sz="1508">
                <a:solidFill>
                  <a:schemeClr val="dk1"/>
                </a:solidFill>
              </a:rPr>
              <a:t>where F(V) is the Fourier transform of the scattering potential (electrostatic potential)</a:t>
            </a:r>
            <a:endParaRPr sz="1508">
              <a:solidFill>
                <a:schemeClr val="dk1"/>
              </a:solidFill>
            </a:endParaRPr>
          </a:p>
          <a:p>
            <a:pPr indent="0" lvl="0" marL="457200" rtl="0" algn="l">
              <a:spcBef>
                <a:spcPts val="1200"/>
              </a:spcBef>
              <a:spcAft>
                <a:spcPts val="1200"/>
              </a:spcAft>
              <a:buNone/>
            </a:pPr>
            <a:r>
              <a:t/>
            </a:r>
            <a:endParaRPr/>
          </a:p>
        </p:txBody>
      </p:sp>
      <p:sp>
        <p:nvSpPr>
          <p:cNvPr id="164" name="Google Shape;164;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1"/>
          <p:cNvSpPr/>
          <p:nvPr/>
        </p:nvSpPr>
        <p:spPr>
          <a:xfrm>
            <a:off x="1671475" y="2434188"/>
            <a:ext cx="2366700" cy="984900"/>
          </a:xfrm>
          <a:prstGeom prst="roundRect">
            <a:avLst>
              <a:gd fmla="val 16667" name="adj"/>
            </a:avLst>
          </a:prstGeom>
          <a:solidFill>
            <a:srgbClr val="AC1145"/>
          </a:solidFill>
          <a:ln cap="flat" cmpd="sng" w="9525">
            <a:solidFill>
              <a:srgbClr val="AC11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1"/>
          <p:cNvSpPr/>
          <p:nvPr/>
        </p:nvSpPr>
        <p:spPr>
          <a:xfrm>
            <a:off x="255250" y="1174138"/>
            <a:ext cx="2237400" cy="1014000"/>
          </a:xfrm>
          <a:prstGeom prst="roundRect">
            <a:avLst>
              <a:gd fmla="val 16667" name="adj"/>
            </a:avLst>
          </a:prstGeom>
          <a:solidFill>
            <a:srgbClr val="AC1145"/>
          </a:solidFill>
          <a:ln cap="flat" cmpd="sng" w="9525">
            <a:solidFill>
              <a:srgbClr val="AC11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1"/>
          <p:cNvSpPr/>
          <p:nvPr/>
        </p:nvSpPr>
        <p:spPr>
          <a:xfrm>
            <a:off x="3416550" y="3843250"/>
            <a:ext cx="2957100" cy="917700"/>
          </a:xfrm>
          <a:prstGeom prst="roundRect">
            <a:avLst>
              <a:gd fmla="val 16667" name="adj"/>
            </a:avLst>
          </a:prstGeom>
          <a:solidFill>
            <a:srgbClr val="AC1145"/>
          </a:solidFill>
          <a:ln cap="flat" cmpd="sng" w="9525">
            <a:solidFill>
              <a:srgbClr val="AC114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1"/>
          <p:cNvSpPr txBox="1"/>
          <p:nvPr>
            <p:ph type="title"/>
          </p:nvPr>
        </p:nvSpPr>
        <p:spPr>
          <a:xfrm>
            <a:off x="181225" y="164325"/>
            <a:ext cx="5580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Thin Sample Theory</a:t>
            </a:r>
            <a:endParaRPr/>
          </a:p>
        </p:txBody>
      </p:sp>
      <p:sp>
        <p:nvSpPr>
          <p:cNvPr id="173" name="Google Shape;173;p21"/>
          <p:cNvSpPr txBox="1"/>
          <p:nvPr>
            <p:ph idx="1" type="body"/>
          </p:nvPr>
        </p:nvSpPr>
        <p:spPr>
          <a:xfrm>
            <a:off x="181250" y="679100"/>
            <a:ext cx="5696400" cy="4530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1200"/>
              </a:spcAft>
              <a:buNone/>
            </a:pPr>
            <a:r>
              <a:rPr lang="en">
                <a:solidFill>
                  <a:schemeClr val="accent1"/>
                </a:solidFill>
              </a:rPr>
              <a:t>What can affect the intensity of the reciprocal lattice points?</a:t>
            </a:r>
            <a:endParaRPr>
              <a:solidFill>
                <a:schemeClr val="accent1"/>
              </a:solidFill>
            </a:endParaRPr>
          </a:p>
        </p:txBody>
      </p:sp>
      <p:sp>
        <p:nvSpPr>
          <p:cNvPr id="174" name="Google Shape;174;p21"/>
          <p:cNvSpPr/>
          <p:nvPr/>
        </p:nvSpPr>
        <p:spPr>
          <a:xfrm rot="-5400000">
            <a:off x="6688241" y="3193665"/>
            <a:ext cx="1890698" cy="1456221"/>
          </a:xfrm>
          <a:prstGeom prst="flowChartInputOutput">
            <a:avLst/>
          </a:prstGeom>
          <a:solidFill>
            <a:srgbClr val="FDEBA7"/>
          </a:solidFill>
          <a:ln cap="flat" cmpd="sng" w="9525">
            <a:solidFill>
              <a:srgbClr val="FDEB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5" name="Google Shape;175;p21"/>
          <p:cNvCxnSpPr>
            <a:stCxn id="174" idx="2"/>
            <a:endCxn id="174" idx="5"/>
          </p:cNvCxnSpPr>
          <p:nvPr/>
        </p:nvCxnSpPr>
        <p:spPr>
          <a:xfrm rot="10800000">
            <a:off x="7633589" y="3165455"/>
            <a:ext cx="0" cy="1512600"/>
          </a:xfrm>
          <a:prstGeom prst="straightConnector1">
            <a:avLst/>
          </a:prstGeom>
          <a:noFill/>
          <a:ln cap="flat" cmpd="sng" w="9525">
            <a:solidFill>
              <a:srgbClr val="353744"/>
            </a:solidFill>
            <a:prstDash val="dot"/>
            <a:round/>
            <a:headEnd len="med" w="med" type="none"/>
            <a:tailEnd len="med" w="med" type="none"/>
          </a:ln>
        </p:spPr>
      </p:cxnSp>
      <p:cxnSp>
        <p:nvCxnSpPr>
          <p:cNvPr id="176" name="Google Shape;176;p21"/>
          <p:cNvCxnSpPr>
            <a:stCxn id="174" idx="3"/>
          </p:cNvCxnSpPr>
          <p:nvPr/>
        </p:nvCxnSpPr>
        <p:spPr>
          <a:xfrm rot="10800000">
            <a:off x="6905500" y="3804546"/>
            <a:ext cx="1456200" cy="306300"/>
          </a:xfrm>
          <a:prstGeom prst="straightConnector1">
            <a:avLst/>
          </a:prstGeom>
          <a:noFill/>
          <a:ln cap="flat" cmpd="sng" w="9525">
            <a:solidFill>
              <a:srgbClr val="353744"/>
            </a:solidFill>
            <a:prstDash val="dot"/>
            <a:round/>
            <a:headEnd len="med" w="med" type="none"/>
            <a:tailEnd len="med" w="med" type="none"/>
          </a:ln>
        </p:spPr>
      </p:cxnSp>
      <p:sp>
        <p:nvSpPr>
          <p:cNvPr id="177" name="Google Shape;177;p21"/>
          <p:cNvSpPr txBox="1"/>
          <p:nvPr/>
        </p:nvSpPr>
        <p:spPr>
          <a:xfrm>
            <a:off x="7773581" y="3916116"/>
            <a:ext cx="1812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Proxima Nova"/>
                <a:ea typeface="Proxima Nova"/>
                <a:cs typeface="Proxima Nova"/>
                <a:sym typeface="Proxima Nova"/>
              </a:rPr>
              <a:t>Ө</a:t>
            </a:r>
            <a:endParaRPr sz="1100">
              <a:latin typeface="Proxima Nova"/>
              <a:ea typeface="Proxima Nova"/>
              <a:cs typeface="Proxima Nova"/>
              <a:sym typeface="Proxima Nova"/>
            </a:endParaRPr>
          </a:p>
        </p:txBody>
      </p:sp>
      <p:cxnSp>
        <p:nvCxnSpPr>
          <p:cNvPr id="178" name="Google Shape;178;p21"/>
          <p:cNvCxnSpPr/>
          <p:nvPr/>
        </p:nvCxnSpPr>
        <p:spPr>
          <a:xfrm>
            <a:off x="6584400" y="4229425"/>
            <a:ext cx="1434300" cy="64800"/>
          </a:xfrm>
          <a:prstGeom prst="straightConnector1">
            <a:avLst/>
          </a:prstGeom>
          <a:noFill/>
          <a:ln cap="flat" cmpd="sng" w="19050">
            <a:solidFill>
              <a:srgbClr val="990000"/>
            </a:solidFill>
            <a:prstDash val="solid"/>
            <a:round/>
            <a:headEnd len="med" w="med" type="none"/>
            <a:tailEnd len="med" w="med" type="triangle"/>
          </a:ln>
        </p:spPr>
      </p:cxnSp>
      <p:sp>
        <p:nvSpPr>
          <p:cNvPr id="179" name="Google Shape;179;p21"/>
          <p:cNvSpPr txBox="1"/>
          <p:nvPr/>
        </p:nvSpPr>
        <p:spPr>
          <a:xfrm>
            <a:off x="6479735" y="3742153"/>
            <a:ext cx="18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roxima Nova"/>
                <a:ea typeface="Proxima Nova"/>
                <a:cs typeface="Proxima Nova"/>
                <a:sym typeface="Proxima Nova"/>
              </a:rPr>
              <a:t>∧</a:t>
            </a:r>
            <a:endParaRPr/>
          </a:p>
        </p:txBody>
      </p:sp>
      <p:sp>
        <p:nvSpPr>
          <p:cNvPr id="180" name="Google Shape;180;p21"/>
          <p:cNvSpPr txBox="1"/>
          <p:nvPr/>
        </p:nvSpPr>
        <p:spPr>
          <a:xfrm>
            <a:off x="6491883" y="3862932"/>
            <a:ext cx="222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roxima Nova"/>
                <a:ea typeface="Proxima Nova"/>
                <a:cs typeface="Proxima Nova"/>
                <a:sym typeface="Proxima Nova"/>
              </a:rPr>
              <a:t>z</a:t>
            </a:r>
            <a:endParaRPr>
              <a:latin typeface="Proxima Nova"/>
              <a:ea typeface="Proxima Nova"/>
              <a:cs typeface="Proxima Nova"/>
              <a:sym typeface="Proxima Nova"/>
            </a:endParaRPr>
          </a:p>
        </p:txBody>
      </p:sp>
      <p:sp>
        <p:nvSpPr>
          <p:cNvPr id="181" name="Google Shape;181;p21"/>
          <p:cNvSpPr txBox="1"/>
          <p:nvPr/>
        </p:nvSpPr>
        <p:spPr>
          <a:xfrm>
            <a:off x="7510645" y="2793775"/>
            <a:ext cx="36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roxima Nova"/>
                <a:ea typeface="Proxima Nova"/>
                <a:cs typeface="Proxima Nova"/>
                <a:sym typeface="Proxima Nova"/>
              </a:rPr>
              <a:t>y</a:t>
            </a:r>
            <a:endParaRPr>
              <a:latin typeface="Proxima Nova"/>
              <a:ea typeface="Proxima Nova"/>
              <a:cs typeface="Proxima Nova"/>
              <a:sym typeface="Proxima Nova"/>
            </a:endParaRPr>
          </a:p>
        </p:txBody>
      </p:sp>
      <p:cxnSp>
        <p:nvCxnSpPr>
          <p:cNvPr id="182" name="Google Shape;182;p21"/>
          <p:cNvCxnSpPr/>
          <p:nvPr/>
        </p:nvCxnSpPr>
        <p:spPr>
          <a:xfrm flipH="1" rot="10800000">
            <a:off x="6576150" y="3957775"/>
            <a:ext cx="1057200" cy="263400"/>
          </a:xfrm>
          <a:prstGeom prst="straightConnector1">
            <a:avLst/>
          </a:prstGeom>
          <a:noFill/>
          <a:ln cap="flat" cmpd="sng" w="9525">
            <a:solidFill>
              <a:srgbClr val="353744"/>
            </a:solidFill>
            <a:prstDash val="dot"/>
            <a:round/>
            <a:headEnd len="med" w="med" type="none"/>
            <a:tailEnd len="med" w="med" type="none"/>
          </a:ln>
        </p:spPr>
      </p:cxnSp>
      <p:sp>
        <p:nvSpPr>
          <p:cNvPr id="183" name="Google Shape;183;p21"/>
          <p:cNvSpPr/>
          <p:nvPr/>
        </p:nvSpPr>
        <p:spPr>
          <a:xfrm rot="3931887">
            <a:off x="7784671" y="4014340"/>
            <a:ext cx="76370" cy="76179"/>
          </a:xfrm>
          <a:custGeom>
            <a:rect b="b" l="l" r="r" t="t"/>
            <a:pathLst>
              <a:path extrusionOk="0" h="12549" w="5283">
                <a:moveTo>
                  <a:pt x="0" y="0"/>
                </a:moveTo>
                <a:cubicBezTo>
                  <a:pt x="4060" y="2028"/>
                  <a:pt x="5283" y="8010"/>
                  <a:pt x="5283" y="12549"/>
                </a:cubicBezTo>
              </a:path>
            </a:pathLst>
          </a:custGeom>
          <a:noFill/>
          <a:ln cap="flat" cmpd="sng" w="9525">
            <a:solidFill>
              <a:srgbClr val="424242"/>
            </a:solidFill>
            <a:prstDash val="solid"/>
            <a:round/>
            <a:headEnd len="med" w="med" type="none"/>
            <a:tailEnd len="med" w="med" type="none"/>
          </a:ln>
        </p:spPr>
      </p:sp>
      <p:sp>
        <p:nvSpPr>
          <p:cNvPr id="184" name="Google Shape;184;p21"/>
          <p:cNvSpPr/>
          <p:nvPr/>
        </p:nvSpPr>
        <p:spPr>
          <a:xfrm rot="-5400000">
            <a:off x="4406639" y="1802378"/>
            <a:ext cx="1890698" cy="1456221"/>
          </a:xfrm>
          <a:prstGeom prst="flowChartInputOutput">
            <a:avLst/>
          </a:prstGeom>
          <a:solidFill>
            <a:srgbClr val="FDEBA7"/>
          </a:solidFill>
          <a:ln cap="flat" cmpd="sng" w="9525">
            <a:solidFill>
              <a:srgbClr val="FDEB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5" name="Google Shape;185;p21"/>
          <p:cNvCxnSpPr>
            <a:stCxn id="184" idx="2"/>
            <a:endCxn id="184" idx="5"/>
          </p:cNvCxnSpPr>
          <p:nvPr/>
        </p:nvCxnSpPr>
        <p:spPr>
          <a:xfrm rot="10800000">
            <a:off x="5351988" y="1774168"/>
            <a:ext cx="0" cy="1512600"/>
          </a:xfrm>
          <a:prstGeom prst="straightConnector1">
            <a:avLst/>
          </a:prstGeom>
          <a:noFill/>
          <a:ln cap="flat" cmpd="sng" w="9525">
            <a:solidFill>
              <a:srgbClr val="353744"/>
            </a:solidFill>
            <a:prstDash val="dot"/>
            <a:round/>
            <a:headEnd len="med" w="med" type="none"/>
            <a:tailEnd len="med" w="med" type="none"/>
          </a:ln>
        </p:spPr>
      </p:cxnSp>
      <p:cxnSp>
        <p:nvCxnSpPr>
          <p:cNvPr id="186" name="Google Shape;186;p21"/>
          <p:cNvCxnSpPr>
            <a:stCxn id="184" idx="3"/>
          </p:cNvCxnSpPr>
          <p:nvPr/>
        </p:nvCxnSpPr>
        <p:spPr>
          <a:xfrm rot="10800000">
            <a:off x="4623899" y="2413258"/>
            <a:ext cx="1456200" cy="306300"/>
          </a:xfrm>
          <a:prstGeom prst="straightConnector1">
            <a:avLst/>
          </a:prstGeom>
          <a:noFill/>
          <a:ln cap="flat" cmpd="sng" w="9525">
            <a:solidFill>
              <a:srgbClr val="353744"/>
            </a:solidFill>
            <a:prstDash val="dot"/>
            <a:round/>
            <a:headEnd len="med" w="med" type="none"/>
            <a:tailEnd len="med" w="med" type="none"/>
          </a:ln>
        </p:spPr>
      </p:cxnSp>
      <p:sp>
        <p:nvSpPr>
          <p:cNvPr id="187" name="Google Shape;187;p21"/>
          <p:cNvSpPr txBox="1"/>
          <p:nvPr/>
        </p:nvSpPr>
        <p:spPr>
          <a:xfrm>
            <a:off x="5100313" y="2483406"/>
            <a:ext cx="1812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Proxima Nova"/>
                <a:ea typeface="Proxima Nova"/>
                <a:cs typeface="Proxima Nova"/>
                <a:sym typeface="Proxima Nova"/>
              </a:rPr>
              <a:t>Φ</a:t>
            </a:r>
            <a:endParaRPr sz="1100">
              <a:latin typeface="Proxima Nova"/>
              <a:ea typeface="Proxima Nova"/>
              <a:cs typeface="Proxima Nova"/>
              <a:sym typeface="Proxima Nova"/>
            </a:endParaRPr>
          </a:p>
        </p:txBody>
      </p:sp>
      <p:sp>
        <p:nvSpPr>
          <p:cNvPr id="188" name="Google Shape;188;p21"/>
          <p:cNvSpPr txBox="1"/>
          <p:nvPr/>
        </p:nvSpPr>
        <p:spPr>
          <a:xfrm>
            <a:off x="4155717" y="2371038"/>
            <a:ext cx="18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roxima Nova"/>
                <a:ea typeface="Proxima Nova"/>
                <a:cs typeface="Proxima Nova"/>
                <a:sym typeface="Proxima Nova"/>
              </a:rPr>
              <a:t>∧</a:t>
            </a:r>
            <a:endParaRPr/>
          </a:p>
        </p:txBody>
      </p:sp>
      <p:sp>
        <p:nvSpPr>
          <p:cNvPr id="189" name="Google Shape;189;p21"/>
          <p:cNvSpPr txBox="1"/>
          <p:nvPr/>
        </p:nvSpPr>
        <p:spPr>
          <a:xfrm>
            <a:off x="5216651" y="1280941"/>
            <a:ext cx="18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roxima Nova"/>
                <a:ea typeface="Proxima Nova"/>
                <a:cs typeface="Proxima Nova"/>
                <a:sym typeface="Proxima Nova"/>
              </a:rPr>
              <a:t>∧</a:t>
            </a:r>
            <a:endParaRPr/>
          </a:p>
        </p:txBody>
      </p:sp>
      <p:sp>
        <p:nvSpPr>
          <p:cNvPr id="190" name="Google Shape;190;p21"/>
          <p:cNvSpPr txBox="1"/>
          <p:nvPr/>
        </p:nvSpPr>
        <p:spPr>
          <a:xfrm>
            <a:off x="6029164" y="2407592"/>
            <a:ext cx="18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roxima Nova"/>
                <a:ea typeface="Proxima Nova"/>
                <a:cs typeface="Proxima Nova"/>
                <a:sym typeface="Proxima Nova"/>
              </a:rPr>
              <a:t>∧</a:t>
            </a:r>
            <a:endParaRPr/>
          </a:p>
        </p:txBody>
      </p:sp>
      <p:sp>
        <p:nvSpPr>
          <p:cNvPr id="191" name="Google Shape;191;p21"/>
          <p:cNvSpPr txBox="1"/>
          <p:nvPr/>
        </p:nvSpPr>
        <p:spPr>
          <a:xfrm>
            <a:off x="6037432" y="2522587"/>
            <a:ext cx="222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roxima Nova"/>
                <a:ea typeface="Proxima Nova"/>
                <a:cs typeface="Proxima Nova"/>
                <a:sym typeface="Proxima Nova"/>
              </a:rPr>
              <a:t>x</a:t>
            </a:r>
            <a:endParaRPr>
              <a:latin typeface="Proxima Nova"/>
              <a:ea typeface="Proxima Nova"/>
              <a:cs typeface="Proxima Nova"/>
              <a:sym typeface="Proxima Nova"/>
            </a:endParaRPr>
          </a:p>
        </p:txBody>
      </p:sp>
      <p:sp>
        <p:nvSpPr>
          <p:cNvPr id="192" name="Google Shape;192;p21"/>
          <p:cNvSpPr txBox="1"/>
          <p:nvPr/>
        </p:nvSpPr>
        <p:spPr>
          <a:xfrm>
            <a:off x="4169078" y="2493698"/>
            <a:ext cx="222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roxima Nova"/>
                <a:ea typeface="Proxima Nova"/>
                <a:cs typeface="Proxima Nova"/>
                <a:sym typeface="Proxima Nova"/>
              </a:rPr>
              <a:t>z</a:t>
            </a:r>
            <a:endParaRPr>
              <a:latin typeface="Proxima Nova"/>
              <a:ea typeface="Proxima Nova"/>
              <a:cs typeface="Proxima Nova"/>
              <a:sym typeface="Proxima Nova"/>
            </a:endParaRPr>
          </a:p>
        </p:txBody>
      </p:sp>
      <p:sp>
        <p:nvSpPr>
          <p:cNvPr id="193" name="Google Shape;193;p21"/>
          <p:cNvSpPr txBox="1"/>
          <p:nvPr/>
        </p:nvSpPr>
        <p:spPr>
          <a:xfrm>
            <a:off x="5228818" y="1402490"/>
            <a:ext cx="222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roxima Nova"/>
                <a:ea typeface="Proxima Nova"/>
                <a:cs typeface="Proxima Nova"/>
                <a:sym typeface="Proxima Nova"/>
              </a:rPr>
              <a:t>y</a:t>
            </a:r>
            <a:endParaRPr>
              <a:latin typeface="Proxima Nova"/>
              <a:ea typeface="Proxima Nova"/>
              <a:cs typeface="Proxima Nova"/>
              <a:sym typeface="Proxima Nova"/>
            </a:endParaRPr>
          </a:p>
        </p:txBody>
      </p:sp>
      <p:cxnSp>
        <p:nvCxnSpPr>
          <p:cNvPr id="194" name="Google Shape;194;p21"/>
          <p:cNvCxnSpPr/>
          <p:nvPr/>
        </p:nvCxnSpPr>
        <p:spPr>
          <a:xfrm flipH="1" rot="10800000">
            <a:off x="4241075" y="2566600"/>
            <a:ext cx="1110600" cy="282300"/>
          </a:xfrm>
          <a:prstGeom prst="straightConnector1">
            <a:avLst/>
          </a:prstGeom>
          <a:noFill/>
          <a:ln cap="flat" cmpd="sng" w="9525">
            <a:solidFill>
              <a:srgbClr val="202729"/>
            </a:solidFill>
            <a:prstDash val="dot"/>
            <a:round/>
            <a:headEnd len="med" w="med" type="none"/>
            <a:tailEnd len="med" w="med" type="none"/>
          </a:ln>
        </p:spPr>
      </p:cxnSp>
      <p:cxnSp>
        <p:nvCxnSpPr>
          <p:cNvPr id="195" name="Google Shape;195;p21"/>
          <p:cNvCxnSpPr/>
          <p:nvPr/>
        </p:nvCxnSpPr>
        <p:spPr>
          <a:xfrm rot="10800000">
            <a:off x="7641548" y="3964812"/>
            <a:ext cx="362700" cy="319800"/>
          </a:xfrm>
          <a:prstGeom prst="straightConnector1">
            <a:avLst/>
          </a:prstGeom>
          <a:noFill/>
          <a:ln cap="flat" cmpd="sng" w="9525">
            <a:solidFill>
              <a:srgbClr val="AC1145"/>
            </a:solidFill>
            <a:prstDash val="dot"/>
            <a:round/>
            <a:headEnd len="med" w="med" type="none"/>
            <a:tailEnd len="med" w="med" type="none"/>
          </a:ln>
        </p:spPr>
      </p:cxnSp>
      <p:sp>
        <p:nvSpPr>
          <p:cNvPr id="196" name="Google Shape;196;p21"/>
          <p:cNvSpPr txBox="1"/>
          <p:nvPr/>
        </p:nvSpPr>
        <p:spPr>
          <a:xfrm>
            <a:off x="7498764" y="2667248"/>
            <a:ext cx="287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roxima Nova"/>
                <a:ea typeface="Proxima Nova"/>
                <a:cs typeface="Proxima Nova"/>
                <a:sym typeface="Proxima Nova"/>
              </a:rPr>
              <a:t>∧</a:t>
            </a:r>
            <a:endParaRPr/>
          </a:p>
        </p:txBody>
      </p:sp>
      <p:sp>
        <p:nvSpPr>
          <p:cNvPr id="197" name="Google Shape;197;p21"/>
          <p:cNvSpPr txBox="1"/>
          <p:nvPr/>
        </p:nvSpPr>
        <p:spPr>
          <a:xfrm>
            <a:off x="8320420" y="3905619"/>
            <a:ext cx="287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roxima Nova"/>
                <a:ea typeface="Proxima Nova"/>
                <a:cs typeface="Proxima Nova"/>
                <a:sym typeface="Proxima Nova"/>
              </a:rPr>
              <a:t>x</a:t>
            </a:r>
            <a:endParaRPr/>
          </a:p>
        </p:txBody>
      </p:sp>
      <p:sp>
        <p:nvSpPr>
          <p:cNvPr id="198" name="Google Shape;198;p21"/>
          <p:cNvSpPr txBox="1"/>
          <p:nvPr/>
        </p:nvSpPr>
        <p:spPr>
          <a:xfrm>
            <a:off x="8315742" y="3786022"/>
            <a:ext cx="18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roxima Nova"/>
                <a:ea typeface="Proxima Nova"/>
                <a:cs typeface="Proxima Nova"/>
                <a:sym typeface="Proxima Nova"/>
              </a:rPr>
              <a:t>∧</a:t>
            </a:r>
            <a:endParaRPr/>
          </a:p>
        </p:txBody>
      </p:sp>
      <p:sp>
        <p:nvSpPr>
          <p:cNvPr id="199" name="Google Shape;199;p21"/>
          <p:cNvSpPr txBox="1"/>
          <p:nvPr/>
        </p:nvSpPr>
        <p:spPr>
          <a:xfrm>
            <a:off x="255250" y="1280938"/>
            <a:ext cx="22374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chemeClr val="lt1"/>
                </a:solidFill>
                <a:latin typeface="Proxima Nova"/>
                <a:ea typeface="Proxima Nova"/>
                <a:cs typeface="Proxima Nova"/>
                <a:sym typeface="Proxima Nova"/>
              </a:rPr>
              <a:t>Temperature of Sample</a:t>
            </a:r>
            <a:endParaRPr b="1" sz="2000">
              <a:solidFill>
                <a:schemeClr val="lt1"/>
              </a:solidFill>
              <a:latin typeface="Proxima Nova"/>
              <a:ea typeface="Proxima Nova"/>
              <a:cs typeface="Proxima Nova"/>
              <a:sym typeface="Proxima Nova"/>
            </a:endParaRPr>
          </a:p>
        </p:txBody>
      </p:sp>
      <p:sp>
        <p:nvSpPr>
          <p:cNvPr id="200" name="Google Shape;200;p21"/>
          <p:cNvSpPr txBox="1"/>
          <p:nvPr/>
        </p:nvSpPr>
        <p:spPr>
          <a:xfrm>
            <a:off x="1671475" y="2510238"/>
            <a:ext cx="23667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chemeClr val="lt1"/>
                </a:solidFill>
                <a:latin typeface="Proxima Nova"/>
                <a:ea typeface="Proxima Nova"/>
                <a:cs typeface="Proxima Nova"/>
                <a:sym typeface="Proxima Nova"/>
              </a:rPr>
              <a:t>Specimen Tilt/ Beam Tilt</a:t>
            </a:r>
            <a:endParaRPr b="1" sz="2000">
              <a:solidFill>
                <a:schemeClr val="lt1"/>
              </a:solidFill>
              <a:latin typeface="Proxima Nova"/>
              <a:ea typeface="Proxima Nova"/>
              <a:cs typeface="Proxima Nova"/>
              <a:sym typeface="Proxima Nova"/>
            </a:endParaRPr>
          </a:p>
        </p:txBody>
      </p:sp>
      <p:sp>
        <p:nvSpPr>
          <p:cNvPr id="201" name="Google Shape;201;p21"/>
          <p:cNvSpPr txBox="1"/>
          <p:nvPr/>
        </p:nvSpPr>
        <p:spPr>
          <a:xfrm>
            <a:off x="3416550" y="3899950"/>
            <a:ext cx="29571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chemeClr val="lt1"/>
                </a:solidFill>
                <a:latin typeface="Proxima Nova"/>
                <a:ea typeface="Proxima Nova"/>
                <a:cs typeface="Proxima Nova"/>
                <a:sym typeface="Proxima Nova"/>
              </a:rPr>
              <a:t>Specimen Azimuth Tilt/ Beam Azimuth Tilt</a:t>
            </a:r>
            <a:endParaRPr b="1" sz="2000">
              <a:solidFill>
                <a:schemeClr val="lt1"/>
              </a:solidFill>
              <a:latin typeface="Proxima Nova"/>
              <a:ea typeface="Proxima Nova"/>
              <a:cs typeface="Proxima Nova"/>
              <a:sym typeface="Proxima Nova"/>
            </a:endParaRPr>
          </a:p>
        </p:txBody>
      </p:sp>
      <p:sp>
        <p:nvSpPr>
          <p:cNvPr id="202" name="Google Shape;202;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cxnSp>
        <p:nvCxnSpPr>
          <p:cNvPr id="203" name="Google Shape;203;p21"/>
          <p:cNvCxnSpPr/>
          <p:nvPr/>
        </p:nvCxnSpPr>
        <p:spPr>
          <a:xfrm flipH="1" rot="10800000">
            <a:off x="4249325" y="2667250"/>
            <a:ext cx="1568700" cy="189900"/>
          </a:xfrm>
          <a:prstGeom prst="straightConnector1">
            <a:avLst/>
          </a:prstGeom>
          <a:noFill/>
          <a:ln cap="flat" cmpd="sng" w="19050">
            <a:solidFill>
              <a:srgbClr val="990000"/>
            </a:solidFill>
            <a:prstDash val="solid"/>
            <a:round/>
            <a:headEnd len="med" w="med" type="none"/>
            <a:tailEnd len="med" w="med" type="triangle"/>
          </a:ln>
        </p:spPr>
      </p:cxnSp>
      <p:sp>
        <p:nvSpPr>
          <p:cNvPr id="204" name="Google Shape;204;p21"/>
          <p:cNvSpPr/>
          <p:nvPr/>
        </p:nvSpPr>
        <p:spPr>
          <a:xfrm>
            <a:off x="5099700" y="2642500"/>
            <a:ext cx="49525" cy="107325"/>
          </a:xfrm>
          <a:custGeom>
            <a:rect b="b" l="l" r="r" t="t"/>
            <a:pathLst>
              <a:path extrusionOk="0" h="4293" w="1981">
                <a:moveTo>
                  <a:pt x="0" y="0"/>
                </a:moveTo>
                <a:cubicBezTo>
                  <a:pt x="1312" y="874"/>
                  <a:pt x="1981" y="2717"/>
                  <a:pt x="1981" y="4293"/>
                </a:cubicBezTo>
              </a:path>
            </a:pathLst>
          </a:custGeom>
          <a:noFill/>
          <a:ln cap="flat" cmpd="sng" w="9525">
            <a:solidFill>
              <a:schemeClr val="accent2"/>
            </a:solidFill>
            <a:prstDash val="solid"/>
            <a:round/>
            <a:headEnd len="med" w="med" type="none"/>
            <a:tailEnd len="med" w="med" type="none"/>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par>
                                <p:cTn fill="hold" nodeType="with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par>
                                <p:cTn fill="hold" nodeType="with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000"/>
                                        <p:tgtEl>
                                          <p:spTgt spid="200"/>
                                        </p:tgtEl>
                                      </p:cBhvr>
                                    </p:animEffect>
                                  </p:childTnLst>
                                </p:cTn>
                              </p:par>
                              <p:par>
                                <p:cTn fill="hold" nodeType="with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par>
                                <p:cTn fill="hold" nodeType="with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par>
                                <p:cTn fill="hold" nodeType="with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par>
                                <p:cTn fill="hold" nodeType="with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par>
                                <p:cTn fill="hold" nodeType="with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par>
                                <p:cTn fill="hold" nodeType="with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par>
                                <p:cTn fill="hold" nodeType="with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par>
                                <p:cTn fill="hold" nodeType="with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par>
                                <p:cTn fill="hold" nodeType="with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par>
                                <p:cTn fill="hold" nodeType="with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par>
                                <p:cTn fill="hold" nodeType="with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par>
                                <p:cTn fill="hold" nodeType="with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par>
                                <p:cTn fill="hold" nodeType="with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1000"/>
                                        <p:tgtEl>
                                          <p:spTgt spid="2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par>
                                <p:cTn fill="hold" nodeType="with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par>
                                <p:cTn fill="hold" nodeType="with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par>
                                <p:cTn fill="hold" nodeType="with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par>
                                <p:cTn fill="hold" nodeType="with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par>
                                <p:cTn fill="hold" nodeType="with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par>
                                <p:cTn fill="hold" nodeType="with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par>
                                <p:cTn fill="hold" nodeType="with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par>
                                <p:cTn fill="hold" nodeType="with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par>
                                <p:cTn fill="hold" nodeType="with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par>
                                <p:cTn fill="hold" nodeType="with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par>
                                <p:cTn fill="hold" nodeType="with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par>
                                <p:cTn fill="hold" nodeType="with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par>
                                <p:cTn fill="hold" nodeType="with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par>
                                <p:cTn fill="hold" nodeType="with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