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9" r:id="rId2"/>
    <p:sldId id="310" r:id="rId3"/>
    <p:sldId id="329" r:id="rId4"/>
    <p:sldId id="311" r:id="rId5"/>
    <p:sldId id="328" r:id="rId6"/>
    <p:sldId id="330" r:id="rId7"/>
    <p:sldId id="331" r:id="rId8"/>
    <p:sldId id="312" r:id="rId9"/>
    <p:sldId id="313" r:id="rId10"/>
    <p:sldId id="315" r:id="rId11"/>
    <p:sldId id="332" r:id="rId12"/>
    <p:sldId id="317" r:id="rId13"/>
    <p:sldId id="316" r:id="rId14"/>
    <p:sldId id="319" r:id="rId15"/>
    <p:sldId id="320" r:id="rId16"/>
    <p:sldId id="321" r:id="rId17"/>
    <p:sldId id="322" r:id="rId18"/>
    <p:sldId id="339" r:id="rId19"/>
    <p:sldId id="324" r:id="rId20"/>
    <p:sldId id="326" r:id="rId21"/>
    <p:sldId id="341" r:id="rId22"/>
    <p:sldId id="333" r:id="rId23"/>
    <p:sldId id="336" r:id="rId24"/>
    <p:sldId id="334" r:id="rId25"/>
    <p:sldId id="337" r:id="rId26"/>
    <p:sldId id="335" r:id="rId27"/>
    <p:sldId id="338" r:id="rId28"/>
    <p:sldId id="323" r:id="rId29"/>
    <p:sldId id="318" r:id="rId30"/>
    <p:sldId id="325" r:id="rId31"/>
    <p:sldId id="327" r:id="rId32"/>
    <p:sldId id="34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Godinho" initials="AG" lastIdx="1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841"/>
    <a:srgbClr val="2F2F2F"/>
    <a:srgbClr val="000000"/>
    <a:srgbClr val="3030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627"/>
    <p:restoredTop sz="94686"/>
  </p:normalViewPr>
  <p:slideViewPr>
    <p:cSldViewPr snapToObjects="1">
      <p:cViewPr varScale="1">
        <p:scale>
          <a:sx n="101" d="100"/>
          <a:sy n="101" d="100"/>
        </p:scale>
        <p:origin x="920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 showGuides="1">
      <p:cViewPr varScale="1">
        <p:scale>
          <a:sx n="145" d="100"/>
          <a:sy n="145" d="100"/>
        </p:scale>
        <p:origin x="387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CB0CAB-A528-CD45-8F12-922B94DEC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7AD8C8-453F-104C-B81F-526301CF40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72EAA-2733-D14F-950A-8F4240385864}" type="datetimeFigureOut">
              <a:rPr lang="en-US" smtClean="0"/>
              <a:t>3/31/22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EBBD38-63DF-604F-9396-6BB8561251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D48731-E0D0-B242-9967-4E9E135D8D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9750F-00B8-E148-9878-D197EE9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004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D062E-52F7-A14D-A443-1F3854784447}" type="datetimeFigureOut">
              <a:rPr lang="en-US" smtClean="0"/>
              <a:t>3/31/22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0EE9E-52B8-AA4F-8DD5-ED0FB4E5C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94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235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014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403" y="2169047"/>
            <a:ext cx="252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05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7" y="2427287"/>
            <a:ext cx="5616575" cy="3773488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73488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L.Gatignon, 31-03-2022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Beam considerations for a KS to mu mu experiment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08615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2117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588863-2E7B-784C-BD2D-8C3D0E7E1D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0"/>
            <a:ext cx="6024562" cy="62071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L.Gatignon, 31-03-2022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Beam considerations for a KS to mu mu experiment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717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L.Gatignon, 31-03-2022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Beam considerations for a KS to mu mu experiment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159226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8" y="396970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036724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L.Gatignon, 31-03-2022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Beam considerations for a KS to mu mu experiment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1592263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681" y="396970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59263" y="159226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9263" y="397801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407050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L.Gatignon, 31-03-2022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Beam considerations for a KS to mu mu experiment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C9037A8-3728-274F-ADAC-4D3957FCBA4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2200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84583181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0938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16175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/>
              <a:t>Drag and Drop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3848" y="2429902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L.Gatignon, 31-03-2022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Beam considerations for a KS to mu mu experiment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8353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16386" y="160137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6" y="2732442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L.Gatignon, 31-03-2022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Beam considerations for a KS to mu mu experiment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75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50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32388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32388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55020737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L.Gatignon, 31-03-2022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Beam considerations for a KS to mu mu experiment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56855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L.Gatignon, 31-03-2022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Beam considerations for a KS to mu mu experiment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8390618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FEBF6-CE90-CC4E-8695-4D9E4AF1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L.Gatignon, 31-03-2022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BCDCA-F2B2-9249-AB85-06169E64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Beam considerations for a KS to mu mu experiment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323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9B3E2A-0B0F-434E-B8B5-23D05F72C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L.Gatignon, 31-03-2022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CECA80-B569-3D47-B163-138B2BA81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Beam considerations for a KS to mu mu experiment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8CA65-7C13-A442-AF74-D3BBDBCB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425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8F7083-D188-D543-8008-F25F138E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L.Gatignon, 31-03-2022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980EB7-C2CB-9D4D-8C5E-3EB093178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Beam considerations for a KS to mu mu experiment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74050C-1801-2345-9DC3-F06B163A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7088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63763-5414-8544-AF6D-F8D5C9B1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L.Gatignon, 31-03-2022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8A5D0-906E-0046-B0F3-96283308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Beam considerations for a KS to mu mu experiment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140E-F283-BD43-9D8C-905BDA42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437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059AC4-96B9-704B-82C7-32D5BEFF3254}"/>
              </a:ext>
            </a:extLst>
          </p:cNvPr>
          <p:cNvSpPr txBox="1"/>
          <p:nvPr userDrawn="1"/>
        </p:nvSpPr>
        <p:spPr>
          <a:xfrm>
            <a:off x="407988" y="6196406"/>
            <a:ext cx="113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CH" dirty="0" err="1"/>
              <a:t>home.cern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5196E8-CA32-8449-8B2F-F83D475BC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31904" y="2244864"/>
            <a:ext cx="1728192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73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6130" y="710117"/>
            <a:ext cx="1990424" cy="19704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700252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894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67608" y="6373720"/>
            <a:ext cx="1656184" cy="365125"/>
          </a:xfrm>
        </p:spPr>
        <p:txBody>
          <a:bodyPr/>
          <a:lstStyle/>
          <a:p>
            <a:r>
              <a:rPr lang="en-US"/>
              <a:t>L.Gatignon, 31-03-2022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Beam considerations for a KS to mu mu experiment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367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23592" y="6378349"/>
            <a:ext cx="1944216" cy="370624"/>
          </a:xfrm>
        </p:spPr>
        <p:txBody>
          <a:bodyPr/>
          <a:lstStyle/>
          <a:p>
            <a:r>
              <a:rPr lang="en-US" dirty="0"/>
              <a:t>LG, 31-03-2022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Beam considerations for a KS to mu mu experiment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512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L.Gatignon, 31-03-2022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Beam considerations for a KS to mu mu experiment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913320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colour or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0B6E0-915E-6A4B-BE3D-83464DDC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F185B5-CF74-D44D-A9E3-83166F096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L.Gatignon, 31-03-2022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D60124-268E-2640-B552-632FCB92FC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7D4B92-ED84-1D4C-81AB-7D7F79EF892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Beam considerations for a KS to mu mu experiment</a:t>
            </a:r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1E223B3-FDCC-6949-9C0B-F052B97037C1}"/>
              </a:ext>
            </a:extLst>
          </p:cNvPr>
          <p:cNvCxnSpPr/>
          <p:nvPr userDrawn="1"/>
        </p:nvCxnSpPr>
        <p:spPr>
          <a:xfrm>
            <a:off x="407987" y="6266608"/>
            <a:ext cx="1137602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5082788-0C78-F842-A18F-84667EAC7E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7988" y="6364800"/>
            <a:ext cx="4953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558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1A8103C-80BA-7941-AEF5-FB81302B57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9980"/>
            <a:ext cx="12192000" cy="623075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2" y="-48846"/>
            <a:ext cx="4116387" cy="6249621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L.Gatignon, 31-03-2022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Beam considerations for a KS to mu mu experiment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805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2264"/>
            <a:ext cx="5616575" cy="46085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592264"/>
            <a:ext cx="5611813" cy="4608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L.Gatignon, 31-03-2022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Beam considerations for a KS to mu mu experiment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222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60713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3"/>
            <a:ext cx="11376024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85228" y="6378349"/>
            <a:ext cx="63116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L.Gatignon, 31-03-2022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07546" y="6383848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AB22024-69B4-1F4F-8860-CB954517F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59262" y="6383848"/>
            <a:ext cx="6572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Beam considerations for a KS to mu mu experiment</a:t>
            </a: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9C6532-AEDE-354E-83AD-7F67D706DF38}"/>
              </a:ext>
            </a:extLst>
          </p:cNvPr>
          <p:cNvCxnSpPr/>
          <p:nvPr userDrawn="1"/>
        </p:nvCxnSpPr>
        <p:spPr>
          <a:xfrm>
            <a:off x="407987" y="6266608"/>
            <a:ext cx="11376025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426E9AC2-DB3F-3043-BAF1-FDB172EA2CD8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407988" y="6364599"/>
            <a:ext cx="495300" cy="393700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35542C2E-5CF2-9940-9E7E-F32B115A6081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1582583" y="6349605"/>
            <a:ext cx="408961" cy="411582"/>
          </a:xfrm>
          <a:prstGeom prst="rect">
            <a:avLst/>
          </a:prstGeom>
        </p:spPr>
      </p:pic>
      <p:pic>
        <p:nvPicPr>
          <p:cNvPr id="10" name="Picture 9" descr="A picture containing venn diagram&#10;&#10;Description automatically generated">
            <a:extLst>
              <a:ext uri="{FF2B5EF4-FFF2-40B4-BE49-F238E27FC236}">
                <a16:creationId xmlns:a16="http://schemas.microsoft.com/office/drawing/2014/main" id="{FD768DA8-63B7-C244-84A7-19F38A1CE0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1152" y="6364598"/>
            <a:ext cx="408961" cy="3936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EFA109-6237-3642-9928-AE3FEB24BF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230"/>
          <a:stretch/>
        </p:blipFill>
        <p:spPr>
          <a:xfrm>
            <a:off x="1424236" y="6364598"/>
            <a:ext cx="63252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6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62" r:id="rId3"/>
    <p:sldLayoutId id="2147483650" r:id="rId4"/>
    <p:sldLayoutId id="2147483665" r:id="rId5"/>
    <p:sldLayoutId id="2147483668" r:id="rId6"/>
    <p:sldLayoutId id="2147483677" r:id="rId7"/>
    <p:sldLayoutId id="2147483674" r:id="rId8"/>
    <p:sldLayoutId id="2147483652" r:id="rId9"/>
    <p:sldLayoutId id="2147483653" r:id="rId10"/>
    <p:sldLayoutId id="2147483661" r:id="rId11"/>
    <p:sldLayoutId id="2147483666" r:id="rId12"/>
    <p:sldLayoutId id="2147483667" r:id="rId13"/>
    <p:sldLayoutId id="2147483658" r:id="rId14"/>
    <p:sldLayoutId id="2147483659" r:id="rId15"/>
    <p:sldLayoutId id="2147483673" r:id="rId16"/>
    <p:sldLayoutId id="2147483660" r:id="rId17"/>
    <p:sldLayoutId id="2147483671" r:id="rId18"/>
    <p:sldLayoutId id="2147483651" r:id="rId19"/>
    <p:sldLayoutId id="2147483654" r:id="rId20"/>
    <p:sldLayoutId id="2147483669" r:id="rId21"/>
    <p:sldLayoutId id="2147483655" r:id="rId2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800"/>
        </a:spcBef>
        <a:spcAft>
          <a:spcPts val="400"/>
        </a:spcAft>
        <a:buFont typeface="Arial"/>
        <a:buNone/>
        <a:tabLst/>
        <a:defRPr sz="2100" b="1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32385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charset="0"/>
        <a:buChar char="•"/>
        <a:tabLst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648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972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23" userDrawn="1">
          <p15:clr>
            <a:srgbClr val="F26B43"/>
          </p15:clr>
        </p15:guide>
        <p15:guide id="4" pos="257" userDrawn="1">
          <p15:clr>
            <a:srgbClr val="F26B43"/>
          </p15:clr>
        </p15:guide>
        <p15:guide id="6" pos="3795" userDrawn="1">
          <p15:clr>
            <a:srgbClr val="F26B43"/>
          </p15:clr>
        </p15:guide>
        <p15:guide id="7" pos="3885" userDrawn="1">
          <p15:clr>
            <a:srgbClr val="F26B43"/>
          </p15:clr>
        </p15:guide>
        <p15:guide id="8" pos="5087" userDrawn="1">
          <p15:clr>
            <a:srgbClr val="F26B43"/>
          </p15:clr>
        </p15:guide>
        <p15:guide id="9" pos="4997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2593" userDrawn="1">
          <p15:clr>
            <a:srgbClr val="F26B43"/>
          </p15:clr>
        </p15:guide>
        <p15:guide id="12" orient="horz" pos="3906" userDrawn="1">
          <p15:clr>
            <a:srgbClr val="F26B43"/>
          </p15:clr>
        </p15:guide>
        <p15:guide id="13" orient="horz" pos="2409" userDrawn="1">
          <p15:clr>
            <a:srgbClr val="F26B43"/>
          </p15:clr>
        </p15:guide>
        <p15:guide id="14" orient="horz" pos="913" userDrawn="1">
          <p15:clr>
            <a:srgbClr val="F26B43"/>
          </p15:clr>
        </p15:guide>
        <p15:guide id="15" orient="horz" pos="1003" userDrawn="1">
          <p15:clr>
            <a:srgbClr val="F26B43"/>
          </p15:clr>
        </p15:guide>
        <p15:guide id="16" orient="horz" pos="2500" userDrawn="1">
          <p15:clr>
            <a:srgbClr val="F26B43"/>
          </p15:clr>
        </p15:guide>
        <p15:guide id="17" pos="6312" userDrawn="1">
          <p15:clr>
            <a:srgbClr val="F26B43"/>
          </p15:clr>
        </p15:guide>
        <p15:guide id="18" pos="622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tif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104.06427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E51C5-3272-6249-822A-715EFFE0DF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Very first ideas for a K</a:t>
            </a:r>
            <a:r>
              <a:rPr lang="en-US" baseline="-25000" dirty="0"/>
              <a:t>S</a:t>
            </a:r>
            <a:r>
              <a:rPr lang="en-US" dirty="0"/>
              <a:t> → </a:t>
            </a:r>
            <a:r>
              <a:rPr lang="en-US" dirty="0">
                <a:latin typeface="Symbol" pitchFamily="2" charset="2"/>
              </a:rPr>
              <a:t>mm </a:t>
            </a:r>
            <a:r>
              <a:rPr lang="en-US" dirty="0">
                <a:latin typeface="+mn-lt"/>
              </a:rPr>
              <a:t>beam</a:t>
            </a:r>
            <a:br>
              <a:rPr lang="en-US" b="0" dirty="0"/>
            </a:br>
            <a:r>
              <a:rPr lang="en-US" b="0" dirty="0"/>
              <a:t>		</a:t>
            </a:r>
            <a:r>
              <a:rPr lang="en-US" sz="3600" b="0" dirty="0"/>
              <a:t>Aiming for New Heights with Kaons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999459-0238-C64F-8F4D-7EA3594535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157192"/>
            <a:ext cx="11376026" cy="1346847"/>
          </a:xfrm>
        </p:spPr>
        <p:txBody>
          <a:bodyPr/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Lau </a:t>
            </a:r>
            <a:r>
              <a:rPr lang="en-US" sz="1800" dirty="0" err="1"/>
              <a:t>Gatignon</a:t>
            </a:r>
            <a:r>
              <a:rPr lang="en-US" sz="1800" dirty="0"/>
              <a:t>, 31 March 2022</a:t>
            </a:r>
            <a:endParaRPr lang="en-US" sz="600" dirty="0"/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CE9F5CF-5826-8C4B-8929-A56666838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2584" y="6008352"/>
            <a:ext cx="720080" cy="724696"/>
          </a:xfrm>
          <a:prstGeom prst="rect">
            <a:avLst/>
          </a:prstGeom>
        </p:spPr>
      </p:pic>
      <p:pic>
        <p:nvPicPr>
          <p:cNvPr id="9" name="Picture 8" descr="A picture containing venn diagram&#10;&#10;Description automatically generated">
            <a:extLst>
              <a:ext uri="{FF2B5EF4-FFF2-40B4-BE49-F238E27FC236}">
                <a16:creationId xmlns:a16="http://schemas.microsoft.com/office/drawing/2014/main" id="{4D46677F-B214-C942-9849-FEF42DEB0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16480" y="6008352"/>
            <a:ext cx="752793" cy="7246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482067-2D6B-3748-A215-EFD9E8E9701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47000"/>
          </a:blip>
          <a:stretch>
            <a:fillRect/>
          </a:stretch>
        </p:blipFill>
        <p:spPr>
          <a:xfrm>
            <a:off x="7295456" y="5949280"/>
            <a:ext cx="2927648" cy="82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94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BF95E19-DE82-EC4D-B47A-B4E1E778ED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8034585"/>
              </p:ext>
            </p:extLst>
          </p:nvPr>
        </p:nvGraphicFramePr>
        <p:xfrm>
          <a:off x="623392" y="1484784"/>
          <a:ext cx="10943975" cy="1296144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2188795">
                  <a:extLst>
                    <a:ext uri="{9D8B030D-6E8A-4147-A177-3AD203B41FA5}">
                      <a16:colId xmlns:a16="http://schemas.microsoft.com/office/drawing/2014/main" val="259653882"/>
                    </a:ext>
                  </a:extLst>
                </a:gridCol>
                <a:gridCol w="2188795">
                  <a:extLst>
                    <a:ext uri="{9D8B030D-6E8A-4147-A177-3AD203B41FA5}">
                      <a16:colId xmlns:a16="http://schemas.microsoft.com/office/drawing/2014/main" val="4012491837"/>
                    </a:ext>
                  </a:extLst>
                </a:gridCol>
                <a:gridCol w="2031122">
                  <a:extLst>
                    <a:ext uri="{9D8B030D-6E8A-4147-A177-3AD203B41FA5}">
                      <a16:colId xmlns:a16="http://schemas.microsoft.com/office/drawing/2014/main" val="2772744279"/>
                    </a:ext>
                  </a:extLst>
                </a:gridCol>
                <a:gridCol w="2346468">
                  <a:extLst>
                    <a:ext uri="{9D8B030D-6E8A-4147-A177-3AD203B41FA5}">
                      <a16:colId xmlns:a16="http://schemas.microsoft.com/office/drawing/2014/main" val="1278838336"/>
                    </a:ext>
                  </a:extLst>
                </a:gridCol>
                <a:gridCol w="2188795">
                  <a:extLst>
                    <a:ext uri="{9D8B030D-6E8A-4147-A177-3AD203B41FA5}">
                      <a16:colId xmlns:a16="http://schemas.microsoft.com/office/drawing/2014/main" val="768293444"/>
                    </a:ext>
                  </a:extLst>
                </a:gridCol>
              </a:tblGrid>
              <a:tr h="470491">
                <a:tc>
                  <a:txBody>
                    <a:bodyPr/>
                    <a:lstStyle/>
                    <a:p>
                      <a:r>
                        <a:rPr lang="en-GB" dirty="0"/>
                        <a:t>Experiment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‘Protons’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Muons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Muons Ph.1 int.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Muons Ph.2 int.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9632382"/>
                  </a:ext>
                </a:extLst>
              </a:tr>
              <a:tr h="302878">
                <a:tc>
                  <a:txBody>
                    <a:bodyPr/>
                    <a:lstStyle/>
                    <a:p>
                      <a:r>
                        <a:rPr lang="en-GB" dirty="0"/>
                        <a:t>NA31/2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3.0 10</a:t>
                      </a:r>
                      <a:r>
                        <a:rPr lang="en-GB" baseline="300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1.5 10</a:t>
                      </a:r>
                      <a:r>
                        <a:rPr lang="en-GB" baseline="30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FF0000"/>
                          </a:solidFill>
                        </a:rPr>
                        <a:t>1.5 10</a:t>
                      </a:r>
                      <a:r>
                        <a:rPr lang="en-GB" b="1" baseline="30000" dirty="0">
                          <a:solidFill>
                            <a:srgbClr val="FF0000"/>
                          </a:solidFill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>
                          <a:solidFill>
                            <a:srgbClr val="FF0000"/>
                          </a:solidFill>
                        </a:rPr>
                        <a:t>10</a:t>
                      </a:r>
                      <a:r>
                        <a:rPr lang="en-GB" b="1" baseline="30000" dirty="0">
                          <a:solidFill>
                            <a:srgbClr val="FF0000"/>
                          </a:solidFill>
                        </a:rPr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4528039"/>
                  </a:ext>
                </a:extLst>
              </a:tr>
              <a:tr h="459893">
                <a:tc>
                  <a:txBody>
                    <a:bodyPr/>
                    <a:lstStyle/>
                    <a:p>
                      <a:r>
                        <a:rPr lang="en-GB" dirty="0"/>
                        <a:t>NA48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3.4 10</a:t>
                      </a:r>
                      <a:r>
                        <a:rPr lang="en-GB" baseline="300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&gt; 10</a:t>
                      </a:r>
                      <a:r>
                        <a:rPr lang="en-GB" baseline="30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FF0000"/>
                          </a:solidFill>
                        </a:rPr>
                        <a:t>&gt; 10</a:t>
                      </a:r>
                      <a:r>
                        <a:rPr lang="en-GB" b="1" baseline="30000" dirty="0">
                          <a:solidFill>
                            <a:srgbClr val="FF0000"/>
                          </a:solidFill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>
                          <a:solidFill>
                            <a:srgbClr val="FF0000"/>
                          </a:solidFill>
                        </a:rPr>
                        <a:t>&gt; 6 10</a:t>
                      </a:r>
                      <a:r>
                        <a:rPr lang="en-GB" b="1" baseline="30000" dirty="0">
                          <a:solidFill>
                            <a:srgbClr val="FF0000"/>
                          </a:solidFill>
                        </a:rPr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1743682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235B8170-C305-CA45-8437-1BD846749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 observations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67862D-2001-8E46-8191-8A97F3974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L.Gatignon, 31-03-2022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23D98B-B043-6E44-B3D4-FD47E3205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Beam considerations for a KS to mu mu experiment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59DCB-0B3A-6044-9051-379864A9B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9827D5-4D45-EC4F-A951-8F365517EB13}"/>
              </a:ext>
            </a:extLst>
          </p:cNvPr>
          <p:cNvSpPr txBox="1"/>
          <p:nvPr/>
        </p:nvSpPr>
        <p:spPr>
          <a:xfrm>
            <a:off x="623392" y="3140968"/>
            <a:ext cx="10015562" cy="176971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In the previous experiments muons were a large background. Muons could be vetoed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In this experiment muons are also the signal → </a:t>
            </a:r>
            <a:r>
              <a:rPr lang="en-GB" sz="2000" b="1" dirty="0">
                <a:solidFill>
                  <a:srgbClr val="FF0000"/>
                </a:solidFill>
              </a:rPr>
              <a:t>Cannot veto muons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Most of the muons come from the proton dump (in particular in NA48).</a:t>
            </a:r>
            <a:br>
              <a:rPr lang="en-GB" sz="2000" dirty="0"/>
            </a:br>
            <a:r>
              <a:rPr lang="en-GB" sz="2000" dirty="0"/>
              <a:t>The muon rate was lower in NA31/2 as the dump was a TAX (thicker than in NA48).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Here sweeping would also sweep the signal particles.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EBE1A11-DA44-D446-8105-F28D7858CF6E}"/>
              </a:ext>
            </a:extLst>
          </p:cNvPr>
          <p:cNvGrpSpPr/>
          <p:nvPr/>
        </p:nvGrpSpPr>
        <p:grpSpPr>
          <a:xfrm>
            <a:off x="767408" y="5085184"/>
            <a:ext cx="10612086" cy="615553"/>
            <a:chOff x="767408" y="5085184"/>
            <a:chExt cx="10612086" cy="61555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4FB3443-FB55-D849-880F-B803F8E05A53}"/>
                </a:ext>
              </a:extLst>
            </p:cNvPr>
            <p:cNvSpPr txBox="1"/>
            <p:nvPr/>
          </p:nvSpPr>
          <p:spPr>
            <a:xfrm>
              <a:off x="1703512" y="5085184"/>
              <a:ext cx="967598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>
                <a:spcBef>
                  <a:spcPts val="600"/>
                </a:spcBef>
              </a:pPr>
              <a:r>
                <a:rPr lang="en-GB" sz="2000" dirty="0"/>
                <a:t>A priori it seems not a good idea to dump the protons upstream of the main detectors.</a:t>
              </a:r>
              <a:br>
                <a:rPr lang="en-GB" sz="2000" dirty="0"/>
              </a:br>
              <a:r>
                <a:rPr lang="en-GB" sz="2000" dirty="0"/>
                <a:t>We made a few iterations along these lines, following the NA48 collimation approach.</a:t>
              </a:r>
            </a:p>
          </p:txBody>
        </p:sp>
        <p:sp>
          <p:nvSpPr>
            <p:cNvPr id="2" name="Right Arrow 1">
              <a:extLst>
                <a:ext uri="{FF2B5EF4-FFF2-40B4-BE49-F238E27FC236}">
                  <a16:creationId xmlns:a16="http://schemas.microsoft.com/office/drawing/2014/main" id="{32E4FD51-465A-534B-B7C9-F6CE0F40A80C}"/>
                </a:ext>
              </a:extLst>
            </p:cNvPr>
            <p:cNvSpPr/>
            <p:nvPr/>
          </p:nvSpPr>
          <p:spPr>
            <a:xfrm>
              <a:off x="767408" y="5373216"/>
              <a:ext cx="648072" cy="2160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151464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577F1E-532E-314D-A731-B2953C681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ts val="26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b="0" dirty="0"/>
              <a:t>Clearly one can take inspiration from the K</a:t>
            </a:r>
            <a:r>
              <a:rPr lang="en-US" sz="2000" b="0" baseline="-25000" dirty="0"/>
              <a:t>S</a:t>
            </a:r>
            <a:r>
              <a:rPr lang="en-US" sz="2000" b="0" dirty="0"/>
              <a:t> beams for NA31 and NA48</a:t>
            </a:r>
          </a:p>
          <a:p>
            <a:pPr>
              <a:lnSpc>
                <a:spcPts val="26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b="0" dirty="0"/>
              <a:t>However, the intensity requested is in a completely different ballpark and the experimental conditions are very different, too</a:t>
            </a:r>
          </a:p>
          <a:p>
            <a:pPr>
              <a:lnSpc>
                <a:spcPts val="26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b="0" dirty="0"/>
              <a:t>The idea came up very recently and for the moment we are </a:t>
            </a:r>
            <a:r>
              <a:rPr lang="en-US" sz="2000" dirty="0"/>
              <a:t>at the level of brainstorming</a:t>
            </a:r>
          </a:p>
          <a:p>
            <a:pPr>
              <a:lnSpc>
                <a:spcPts val="26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b="0" dirty="0"/>
              <a:t>All in this presentation is very preliminary and not at all backed up by detailed simulations.</a:t>
            </a:r>
            <a:br>
              <a:rPr lang="en-US" sz="2000" b="0" dirty="0"/>
            </a:br>
            <a:r>
              <a:rPr lang="en-US" sz="2000" b="0" dirty="0"/>
              <a:t>However, we profit from some synergies with PBC (Conventional Beams Working Group) studies for KLEVER and ideas for higher intensities in NA62.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03BB65-85F4-3B41-8132-E349F4B5C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a beam for K</a:t>
            </a:r>
            <a:r>
              <a:rPr lang="en-US" baseline="-25000" dirty="0"/>
              <a:t>S</a:t>
            </a:r>
            <a:r>
              <a:rPr lang="en-US" dirty="0"/>
              <a:t> → </a:t>
            </a:r>
            <a:r>
              <a:rPr lang="en-US" dirty="0" err="1">
                <a:latin typeface="Symbol" pitchFamily="2" charset="2"/>
              </a:rPr>
              <a:t>m</a:t>
            </a:r>
            <a:r>
              <a:rPr lang="en-US" baseline="30000" dirty="0" err="1"/>
              <a:t>+</a:t>
            </a:r>
            <a:r>
              <a:rPr lang="en-US" dirty="0" err="1">
                <a:latin typeface="Symbol" pitchFamily="2" charset="2"/>
              </a:rPr>
              <a:t>m</a:t>
            </a:r>
            <a:r>
              <a:rPr lang="en-US" baseline="30000" dirty="0"/>
              <a:t>-</a:t>
            </a:r>
            <a:r>
              <a:rPr lang="en-US" dirty="0"/>
              <a:t>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5B1FA5-8704-9149-94FF-362C247BD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err="1"/>
              <a:t>L.Gatignon</a:t>
            </a:r>
            <a:r>
              <a:rPr lang="en-US" dirty="0"/>
              <a:t>, 31-03-2022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B7A431-E721-0345-8F97-42497EACC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Beam considerations for a KS to mu mu experiment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D817A-9420-B842-B891-538431B74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480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DBFC7FB-C2E6-6A4E-BB5B-1C85D6BE3F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GB" sz="2000" b="0" dirty="0"/>
              <a:t>A </a:t>
            </a:r>
            <a:r>
              <a:rPr lang="en-GB" sz="2000" dirty="0"/>
              <a:t>non-zero production angle </a:t>
            </a:r>
            <a:r>
              <a:rPr lang="en-GB" sz="2000" b="0" dirty="0"/>
              <a:t>is essential to reduce the n and </a:t>
            </a:r>
            <a:r>
              <a:rPr lang="en-GB" sz="2000" b="0" dirty="0">
                <a:latin typeface="Symbol" pitchFamily="2" charset="2"/>
              </a:rPr>
              <a:t>g</a:t>
            </a:r>
            <a:r>
              <a:rPr lang="en-GB" sz="2000" b="0" dirty="0"/>
              <a:t> flux per kaon</a:t>
            </a:r>
            <a:br>
              <a:rPr lang="en-GB" sz="2000" b="0" dirty="0"/>
            </a:br>
            <a:r>
              <a:rPr lang="en-GB" sz="2000" b="0" dirty="0"/>
              <a:t>At 2.4 </a:t>
            </a:r>
            <a:r>
              <a:rPr lang="en-GB" sz="2000" b="0" dirty="0" err="1"/>
              <a:t>mrad</a:t>
            </a:r>
            <a:r>
              <a:rPr lang="en-GB" sz="2000" b="0" dirty="0"/>
              <a:t> there is a kink in this ratio: for &gt; 2.4 </a:t>
            </a:r>
            <a:r>
              <a:rPr lang="en-GB" sz="2000" b="0" dirty="0" err="1"/>
              <a:t>mrad</a:t>
            </a:r>
            <a:r>
              <a:rPr lang="en-GB" sz="2000" b="0" dirty="0"/>
              <a:t> the n/K ratio drops much slower.</a:t>
            </a:r>
            <a:br>
              <a:rPr lang="en-GB" sz="2000" b="0" dirty="0"/>
            </a:br>
            <a:r>
              <a:rPr lang="en-GB" sz="2000" b="0" dirty="0"/>
              <a:t>Therefore 2.4 </a:t>
            </a:r>
            <a:r>
              <a:rPr lang="en-GB" sz="2000" b="0" dirty="0" err="1"/>
              <a:t>mrad</a:t>
            </a:r>
            <a:r>
              <a:rPr lang="en-GB" sz="2000" b="0" dirty="0"/>
              <a:t> was chosen for the K</a:t>
            </a:r>
            <a:r>
              <a:rPr lang="en-GB" sz="2000" b="0" baseline="-25000" dirty="0"/>
              <a:t>L</a:t>
            </a:r>
            <a:r>
              <a:rPr lang="en-GB" sz="2000" b="0" dirty="0"/>
              <a:t> beam in NA48.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GB" sz="2000" b="0" dirty="0"/>
              <a:t>Of course a non-zero production angle </a:t>
            </a:r>
            <a:r>
              <a:rPr lang="en-GB" sz="2000" dirty="0"/>
              <a:t>also reduces the K</a:t>
            </a:r>
            <a:r>
              <a:rPr lang="en-GB" sz="2000" baseline="-25000" dirty="0"/>
              <a:t>S</a:t>
            </a:r>
            <a:r>
              <a:rPr lang="en-GB" sz="2000" dirty="0"/>
              <a:t> flux per proton</a:t>
            </a:r>
            <a:r>
              <a:rPr lang="en-GB" sz="2000" b="0" dirty="0"/>
              <a:t>.</a:t>
            </a:r>
            <a:br>
              <a:rPr lang="en-GB" sz="2000" b="0" dirty="0"/>
            </a:br>
            <a:r>
              <a:rPr lang="en-GB" sz="2000" b="0" dirty="0"/>
              <a:t>It also softens the spectra and increases the number of decays before the end of the beam line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GB" sz="2000" b="0" dirty="0"/>
              <a:t>The production angle helps to steer away protons from the main detectors.</a:t>
            </a:r>
            <a:br>
              <a:rPr lang="en-GB" sz="2000" b="0" dirty="0"/>
            </a:br>
            <a:r>
              <a:rPr lang="en-GB" sz="2000" b="0" dirty="0"/>
              <a:t> The larger, the better from this point of view,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7BF81B6-6FB6-3847-ADE4-829304E79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 general first thoughts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B77110-EE7F-B540-A1CF-58879A438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L.Gatignon, 31-03-2022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E3458F-AED2-6F4E-9AAE-B35597FA5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Beam considerations for a KS to mu mu experiment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59C79-FDE0-C04C-AF10-BD77CE256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1984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E10A852-2BE3-9740-9187-4C2781AD80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352" y="1124744"/>
            <a:ext cx="7576240" cy="453650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1F275D9-8D65-4543-AD80-9CDE4D6FC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First try 2.4 </a:t>
            </a:r>
            <a:r>
              <a:rPr lang="en-GB" dirty="0" err="1"/>
              <a:t>mrad</a:t>
            </a:r>
            <a:r>
              <a:rPr lang="en-GB" dirty="0"/>
              <a:t> production angle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0110A8-0C42-CF4C-B011-19238A77E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L.Gatignon, 31-03-2022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9C01F-94FE-3544-861F-5CF697BC7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Beam considerations for a KS to mu mu experiment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2D697-DA24-6A4A-9C74-50C2F7BD3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574B7E-6E35-4D43-827A-408521ADE18B}"/>
              </a:ext>
            </a:extLst>
          </p:cNvPr>
          <p:cNvSpPr txBox="1"/>
          <p:nvPr/>
        </p:nvSpPr>
        <p:spPr>
          <a:xfrm>
            <a:off x="7752184" y="1844824"/>
            <a:ext cx="4302460" cy="269304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As for K</a:t>
            </a:r>
            <a:r>
              <a:rPr lang="en-GB" sz="2000" baseline="-25000" dirty="0"/>
              <a:t>L</a:t>
            </a:r>
            <a:r>
              <a:rPr lang="en-GB" sz="2000" dirty="0"/>
              <a:t> beam in NA48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000" b="1" i="1" dirty="0"/>
              <a:t>Note:</a:t>
            </a:r>
            <a:r>
              <a:rPr lang="en-GB" sz="2000" i="1" dirty="0"/>
              <a:t> 4.2  </a:t>
            </a:r>
            <a:r>
              <a:rPr lang="en-GB" sz="2000" i="1" dirty="0" err="1"/>
              <a:t>mrad</a:t>
            </a:r>
            <a:r>
              <a:rPr lang="en-GB" sz="2000" i="1" dirty="0"/>
              <a:t> was chosen for K</a:t>
            </a:r>
            <a:r>
              <a:rPr lang="en-GB" sz="2000" i="1" baseline="-25000" dirty="0"/>
              <a:t>S</a:t>
            </a:r>
            <a:br>
              <a:rPr lang="en-GB" sz="2000" i="1" dirty="0"/>
            </a:br>
            <a:r>
              <a:rPr lang="en-GB" sz="2000" i="1" dirty="0"/>
              <a:t>to equalise K</a:t>
            </a:r>
            <a:r>
              <a:rPr lang="en-GB" sz="2000" i="1" baseline="-25000" dirty="0"/>
              <a:t>S</a:t>
            </a:r>
            <a:r>
              <a:rPr lang="en-GB" sz="2000" i="1" dirty="0"/>
              <a:t>/K</a:t>
            </a:r>
            <a:r>
              <a:rPr lang="en-GB" sz="2000" i="1" baseline="-25000" dirty="0"/>
              <a:t>L</a:t>
            </a:r>
            <a:r>
              <a:rPr lang="en-GB" sz="2000" i="1" dirty="0"/>
              <a:t> decay ratios</a:t>
            </a:r>
            <a:br>
              <a:rPr lang="en-GB" sz="2000" i="1" dirty="0"/>
            </a:br>
            <a:r>
              <a:rPr lang="en-GB" sz="2000" i="1" dirty="0"/>
              <a:t>at 70 and 170 GeV/c for reasons </a:t>
            </a:r>
            <a:br>
              <a:rPr lang="en-GB" sz="2000" i="1" dirty="0"/>
            </a:br>
            <a:r>
              <a:rPr lang="en-GB" sz="2000" i="1" dirty="0"/>
              <a:t>of experiment systematics.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Dimensions in the collimator are </a:t>
            </a:r>
            <a:br>
              <a:rPr lang="en-GB" sz="2000" dirty="0"/>
            </a:br>
            <a:r>
              <a:rPr lang="en-GB" sz="2000" dirty="0"/>
              <a:t>such that it probably could be </a:t>
            </a:r>
            <a:br>
              <a:rPr lang="en-GB" sz="2000" dirty="0"/>
            </a:br>
            <a:r>
              <a:rPr lang="en-GB" sz="2000" dirty="0"/>
              <a:t>constructed (tbc by the engineers)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02D911-1506-1143-A097-AF596F56106C}"/>
              </a:ext>
            </a:extLst>
          </p:cNvPr>
          <p:cNvSpPr txBox="1"/>
          <p:nvPr/>
        </p:nvSpPr>
        <p:spPr>
          <a:xfrm>
            <a:off x="7896200" y="4869160"/>
            <a:ext cx="3759042" cy="127727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GB" sz="2000" b="1" dirty="0">
                <a:solidFill>
                  <a:srgbClr val="FF0000"/>
                </a:solidFill>
              </a:rPr>
              <a:t>Note: </a:t>
            </a:r>
            <a:r>
              <a:rPr lang="en-GB" sz="2000" dirty="0">
                <a:solidFill>
                  <a:srgbClr val="FF0000"/>
                </a:solidFill>
              </a:rPr>
              <a:t>this is just an approximate </a:t>
            </a:r>
            <a:br>
              <a:rPr lang="en-GB" sz="2000" dirty="0">
                <a:solidFill>
                  <a:srgbClr val="FF0000"/>
                </a:solidFill>
              </a:rPr>
            </a:br>
            <a:r>
              <a:rPr lang="en-GB" sz="2000" dirty="0">
                <a:solidFill>
                  <a:srgbClr val="FF0000"/>
                </a:solidFill>
              </a:rPr>
              <a:t>sketch of concept, visibly not </a:t>
            </a:r>
            <a:br>
              <a:rPr lang="en-GB" sz="2000" dirty="0">
                <a:solidFill>
                  <a:srgbClr val="FF0000"/>
                </a:solidFill>
              </a:rPr>
            </a:br>
            <a:r>
              <a:rPr lang="en-GB" sz="2000" dirty="0">
                <a:solidFill>
                  <a:srgbClr val="FF0000"/>
                </a:solidFill>
              </a:rPr>
              <a:t>worked out in detail.</a:t>
            </a:r>
          </a:p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89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06CE478-80C0-6941-8B85-6CD66E26F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But…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B65AAC-1AED-D34A-AA5E-F380FFFA5E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45865" y="6383847"/>
            <a:ext cx="1674668" cy="365125"/>
          </a:xfrm>
        </p:spPr>
        <p:txBody>
          <a:bodyPr/>
          <a:lstStyle/>
          <a:p>
            <a:r>
              <a:rPr lang="en-US" dirty="0" err="1"/>
              <a:t>L.Gatignon</a:t>
            </a:r>
            <a:r>
              <a:rPr lang="en-US" dirty="0"/>
              <a:t>, 31-03-2022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93043-1EC6-A44C-A054-55BAB41F3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Beam considerations for a KS to mu mu experiment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94B84F-8E2E-6246-8589-9DDCA16EC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626ACF4D-EEE7-ED43-99EA-4B67AD860D08}"/>
              </a:ext>
            </a:extLst>
          </p:cNvPr>
          <p:cNvSpPr txBox="1">
            <a:spLocks/>
          </p:cNvSpPr>
          <p:nvPr/>
        </p:nvSpPr>
        <p:spPr>
          <a:xfrm>
            <a:off x="9048328" y="2060848"/>
            <a:ext cx="2807692" cy="3600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FF0000"/>
                </a:solidFill>
              </a:rPr>
              <a:t>Protons hit the main detectors (2.4x2.4 m</a:t>
            </a:r>
            <a:r>
              <a:rPr lang="en-GB" baseline="30000" dirty="0">
                <a:solidFill>
                  <a:srgbClr val="FF0000"/>
                </a:solidFill>
              </a:rPr>
              <a:t>2</a:t>
            </a:r>
            <a:r>
              <a:rPr lang="en-GB" dirty="0">
                <a:solidFill>
                  <a:srgbClr val="FF0000"/>
                </a:solidFill>
              </a:rPr>
              <a:t>)</a:t>
            </a:r>
          </a:p>
          <a:p>
            <a:r>
              <a:rPr lang="en-GB" dirty="0">
                <a:solidFill>
                  <a:srgbClr val="FF0000"/>
                </a:solidFill>
              </a:rPr>
              <a:t>Sweeping more would significantly lengthen the beam line and hence reduce the surviving K</a:t>
            </a:r>
            <a:r>
              <a:rPr lang="en-GB" baseline="-25000" dirty="0">
                <a:solidFill>
                  <a:srgbClr val="FF0000"/>
                </a:solidFill>
              </a:rPr>
              <a:t>S</a:t>
            </a:r>
            <a:r>
              <a:rPr lang="en-GB" dirty="0">
                <a:solidFill>
                  <a:srgbClr val="FF0000"/>
                </a:solidFill>
              </a:rPr>
              <a:t> flux by a lot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32FC2F-B08D-4747-A615-1E7B148DA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980728"/>
            <a:ext cx="8568952" cy="51053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FF99BE-9BA5-E44E-8935-AB3CCB2E2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728"/>
            <a:ext cx="8568952" cy="510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465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4C71F34-4A30-7742-A420-5E317C4286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987" y="908720"/>
            <a:ext cx="7900221" cy="512130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70D4CEB-3F1A-8940-A387-486304DC9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 then considered 8 </a:t>
            </a:r>
            <a:r>
              <a:rPr lang="en-GB" dirty="0" err="1"/>
              <a:t>mrad</a:t>
            </a:r>
            <a:r>
              <a:rPr lang="en-GB" dirty="0"/>
              <a:t> production angle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CB857F-D91C-804F-BBB3-7B188F5518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43672" y="6382585"/>
            <a:ext cx="1530652" cy="365125"/>
          </a:xfrm>
        </p:spPr>
        <p:txBody>
          <a:bodyPr/>
          <a:lstStyle/>
          <a:p>
            <a:r>
              <a:rPr lang="en-US" dirty="0" err="1"/>
              <a:t>L.Gatignon</a:t>
            </a:r>
            <a:r>
              <a:rPr lang="en-US" dirty="0"/>
              <a:t>, 31-03-2022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1D4BB4-354B-8A4C-BE88-DC08B268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Beam considerations for a KS to mu mu experiment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50197A-9258-6548-9D43-1A3773E9A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68E90E-25C6-8445-96A4-17A369E310EA}"/>
              </a:ext>
            </a:extLst>
          </p:cNvPr>
          <p:cNvSpPr txBox="1"/>
          <p:nvPr/>
        </p:nvSpPr>
        <p:spPr>
          <a:xfrm>
            <a:off x="8131593" y="2492896"/>
            <a:ext cx="4060407" cy="261610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sz="2000" b="1" dirty="0"/>
              <a:t>Better, but not sufficient: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Protons miss the active detector </a:t>
            </a:r>
            <a:br>
              <a:rPr lang="en-GB" sz="2000" dirty="0"/>
            </a:br>
            <a:r>
              <a:rPr lang="en-GB" sz="2000" dirty="0"/>
              <a:t>volume, but hit the supports and </a:t>
            </a:r>
            <a:br>
              <a:rPr lang="en-GB" sz="2000" dirty="0"/>
            </a:br>
            <a:r>
              <a:rPr lang="en-GB" sz="2000" dirty="0"/>
              <a:t>local electronics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The protons stay very close</a:t>
            </a:r>
            <a:br>
              <a:rPr lang="en-GB" sz="2000" dirty="0"/>
            </a:br>
            <a:r>
              <a:rPr lang="en-GB" sz="2000" dirty="0"/>
              <a:t>to the detector acceptance, </a:t>
            </a:r>
            <a:br>
              <a:rPr lang="en-GB" sz="2000" dirty="0"/>
            </a:br>
            <a:r>
              <a:rPr lang="en-GB" sz="2000" dirty="0"/>
              <a:t>leaving no space for shielding, </a:t>
            </a:r>
            <a:br>
              <a:rPr lang="en-GB" sz="2000" dirty="0"/>
            </a:br>
            <a:r>
              <a:rPr lang="en-GB" sz="2000" dirty="0"/>
              <a:t>focusing or sweeping</a:t>
            </a:r>
          </a:p>
        </p:txBody>
      </p:sp>
    </p:spTree>
    <p:extLst>
      <p:ext uri="{BB962C8B-B14F-4D97-AF65-F5344CB8AC3E}">
        <p14:creationId xmlns:p14="http://schemas.microsoft.com/office/powerpoint/2010/main" val="23119216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B8636F9-38C6-6D43-AB51-4A2D9B76F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836712"/>
            <a:ext cx="8121352" cy="535176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1936CA2-EF7B-6B43-896E-2C6796054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present ‘baseline’: 12 </a:t>
            </a:r>
            <a:r>
              <a:rPr lang="en-GB" dirty="0" err="1"/>
              <a:t>mrad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EE4AB3-4687-E84E-8AA0-23B37144D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00618" y="6365952"/>
            <a:ext cx="1458644" cy="365125"/>
          </a:xfrm>
        </p:spPr>
        <p:txBody>
          <a:bodyPr/>
          <a:lstStyle/>
          <a:p>
            <a:r>
              <a:rPr lang="en-US" dirty="0" err="1"/>
              <a:t>L.Gatignon</a:t>
            </a:r>
            <a:r>
              <a:rPr lang="en-US" dirty="0"/>
              <a:t>, 31-03-2022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43529C-9084-7C42-B399-E3BC8F446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Beam considerations for a KS to mu mu experiment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901668-E04F-1E4E-9CEB-E42BF91CE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E6DB97-C718-6D4B-81AE-BE2556E65200}"/>
              </a:ext>
            </a:extLst>
          </p:cNvPr>
          <p:cNvSpPr txBox="1"/>
          <p:nvPr/>
        </p:nvSpPr>
        <p:spPr>
          <a:xfrm>
            <a:off x="7752184" y="476672"/>
            <a:ext cx="4320093" cy="59246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sz="2000" b="1" dirty="0">
                <a:solidFill>
                  <a:srgbClr val="008841"/>
                </a:solidFill>
              </a:rPr>
              <a:t>Could just about fit: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There is some space for shielding, </a:t>
            </a:r>
            <a:br>
              <a:rPr lang="en-GB" sz="2000" dirty="0"/>
            </a:br>
            <a:r>
              <a:rPr lang="en-GB" sz="2000" dirty="0"/>
              <a:t>slim quads or further dipoles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But large production angle.</a:t>
            </a:r>
            <a:br>
              <a:rPr lang="en-GB" sz="2000" dirty="0"/>
            </a:br>
            <a:r>
              <a:rPr lang="en-GB" sz="2000" dirty="0"/>
              <a:t>Therefore lower K</a:t>
            </a:r>
            <a:r>
              <a:rPr lang="en-GB" sz="2000" baseline="-25000" dirty="0"/>
              <a:t>S</a:t>
            </a:r>
            <a:r>
              <a:rPr lang="en-GB" sz="2000" dirty="0"/>
              <a:t> production </a:t>
            </a:r>
            <a:br>
              <a:rPr lang="en-GB" sz="2000" dirty="0"/>
            </a:br>
            <a:r>
              <a:rPr lang="en-GB" sz="2000" dirty="0"/>
              <a:t>and softer spectrum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This angle must be created: need </a:t>
            </a:r>
            <a:br>
              <a:rPr lang="en-GB" sz="2000" dirty="0"/>
            </a:br>
            <a:r>
              <a:rPr lang="en-GB" sz="2000" dirty="0"/>
              <a:t>12 </a:t>
            </a:r>
            <a:r>
              <a:rPr lang="en-GB" sz="2000" dirty="0" err="1"/>
              <a:t>mrad</a:t>
            </a:r>
            <a:r>
              <a:rPr lang="en-GB" sz="2000" dirty="0"/>
              <a:t> bend one way and </a:t>
            </a:r>
            <a:br>
              <a:rPr lang="en-GB" sz="2000" dirty="0"/>
            </a:br>
            <a:r>
              <a:rPr lang="en-GB" sz="2000" dirty="0"/>
              <a:t>24 </a:t>
            </a:r>
            <a:r>
              <a:rPr lang="en-GB" sz="2000" dirty="0" err="1"/>
              <a:t>mrad</a:t>
            </a:r>
            <a:r>
              <a:rPr lang="en-GB" sz="2000" dirty="0"/>
              <a:t> the other way.</a:t>
            </a:r>
            <a:br>
              <a:rPr lang="en-GB" sz="2000" dirty="0"/>
            </a:br>
            <a:r>
              <a:rPr lang="en-GB" sz="2000" dirty="0"/>
              <a:t>At least 7 MBN magnets plus</a:t>
            </a:r>
            <a:br>
              <a:rPr lang="en-GB" sz="2000" dirty="0"/>
            </a:br>
            <a:r>
              <a:rPr lang="en-GB" sz="2000" dirty="0"/>
              <a:t>2 or 3 power converts needed.</a:t>
            </a:r>
            <a:br>
              <a:rPr lang="en-GB" sz="2000" dirty="0"/>
            </a:br>
            <a:r>
              <a:rPr lang="en-GB" sz="2000" dirty="0"/>
              <a:t>Possibly a transformer. </a:t>
            </a:r>
            <a:br>
              <a:rPr lang="en-GB" sz="2000" dirty="0"/>
            </a:br>
            <a:r>
              <a:rPr lang="en-GB" sz="2000" dirty="0"/>
              <a:t>Optics to be designed.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Can maybe use the existing </a:t>
            </a:r>
            <a:br>
              <a:rPr lang="en-GB" sz="2000" dirty="0"/>
            </a:br>
            <a:r>
              <a:rPr lang="en-GB" sz="2000" dirty="0"/>
              <a:t>P42/B10-B12 as the first groups?</a:t>
            </a:r>
            <a:br>
              <a:rPr lang="en-GB" sz="2000" dirty="0"/>
            </a:br>
            <a:r>
              <a:rPr lang="en-GB" sz="2000" dirty="0"/>
              <a:t>But then need to rebuild the K12</a:t>
            </a:r>
            <a:br>
              <a:rPr lang="en-GB" sz="2000" dirty="0"/>
            </a:br>
            <a:r>
              <a:rPr lang="en-GB" sz="2000" dirty="0"/>
              <a:t>front-end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8039505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65ADA3-1F9A-8B40-88C2-B0EEA98F4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And what about the collimation scheme?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53215-6447-3045-A3C6-0A6A6BF89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L.Gatignon, 31-03-2022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C2539-527D-BB47-9C86-6C3E05708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Beam considerations for a KS to mu mu experiment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F0110-5A0F-644C-B412-A66ACF844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FD5DEE-25A8-0B4D-B013-DDBC075D1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1196752"/>
            <a:ext cx="6905305" cy="49411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F7CC2C-AAE3-DD40-BD57-4034F520E059}"/>
              </a:ext>
            </a:extLst>
          </p:cNvPr>
          <p:cNvSpPr txBox="1"/>
          <p:nvPr/>
        </p:nvSpPr>
        <p:spPr>
          <a:xfrm>
            <a:off x="7248128" y="2780928"/>
            <a:ext cx="3964227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4000" dirty="0">
                <a:solidFill>
                  <a:srgbClr val="008841"/>
                </a:solidFill>
              </a:rPr>
              <a:t>Still fits inside the</a:t>
            </a:r>
            <a:br>
              <a:rPr lang="en-GB" sz="4000" dirty="0">
                <a:solidFill>
                  <a:srgbClr val="008841"/>
                </a:solidFill>
              </a:rPr>
            </a:br>
            <a:r>
              <a:rPr lang="en-GB" sz="4000" dirty="0">
                <a:solidFill>
                  <a:srgbClr val="008841"/>
                </a:solidFill>
              </a:rPr>
              <a:t>MTN magnet gap</a:t>
            </a:r>
          </a:p>
        </p:txBody>
      </p:sp>
    </p:spTree>
    <p:extLst>
      <p:ext uri="{BB962C8B-B14F-4D97-AF65-F5344CB8AC3E}">
        <p14:creationId xmlns:p14="http://schemas.microsoft.com/office/powerpoint/2010/main" val="110088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D35B75-8EE9-EB42-98BC-16EEFD66BD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lnSpc>
                <a:spcPts val="28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b="0" dirty="0"/>
              <a:t>The </a:t>
            </a:r>
            <a:r>
              <a:rPr lang="en-GB" sz="2000" b="0" dirty="0" err="1"/>
              <a:t>K</a:t>
            </a:r>
            <a:r>
              <a:rPr lang="en-GB" sz="2000" b="0" baseline="30000" dirty="0" err="1"/>
              <a:t>o</a:t>
            </a:r>
            <a:r>
              <a:rPr lang="en-GB" sz="2000" b="0" dirty="0"/>
              <a:t> production rates shown on the following slides are obtained using the ‘Atherton parametrisation’ of NA20 data (</a:t>
            </a:r>
            <a:r>
              <a:rPr lang="en-GB" sz="2000" b="0" dirty="0" err="1"/>
              <a:t>H.W.Atherton</a:t>
            </a:r>
            <a:r>
              <a:rPr lang="en-GB" sz="2000" b="0" dirty="0"/>
              <a:t> et al, Precise measurements of particle production by 400 GeV/c protons on Beryllium targets, CERN 80-07 yellow report).</a:t>
            </a:r>
          </a:p>
          <a:p>
            <a:pPr marL="342900" indent="-342900">
              <a:lnSpc>
                <a:spcPts val="28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b="0" dirty="0"/>
              <a:t>The </a:t>
            </a:r>
            <a:r>
              <a:rPr lang="en-GB" sz="2000" b="0" dirty="0" err="1"/>
              <a:t>K</a:t>
            </a:r>
            <a:r>
              <a:rPr lang="en-GB" sz="2000" b="0" baseline="30000" dirty="0" err="1"/>
              <a:t>o</a:t>
            </a:r>
            <a:r>
              <a:rPr lang="en-GB" sz="2000" b="0" dirty="0"/>
              <a:t> production rate is estimated as </a:t>
            </a:r>
            <a:r>
              <a:rPr lang="en-GB" sz="2000" dirty="0"/>
              <a:t>0.25 x (K</a:t>
            </a:r>
            <a:r>
              <a:rPr lang="en-GB" sz="2000" baseline="30000" dirty="0"/>
              <a:t>+</a:t>
            </a:r>
            <a:r>
              <a:rPr lang="en-GB" sz="2000" dirty="0"/>
              <a:t> + 3 K</a:t>
            </a:r>
            <a:r>
              <a:rPr lang="en-GB" sz="2000" baseline="30000" dirty="0"/>
              <a:t>-</a:t>
            </a:r>
            <a:r>
              <a:rPr lang="en-GB" sz="2000" dirty="0"/>
              <a:t>)</a:t>
            </a:r>
            <a:r>
              <a:rPr lang="en-GB" sz="2000" b="0" dirty="0"/>
              <a:t>,</a:t>
            </a:r>
            <a:r>
              <a:rPr lang="en-GB" sz="2000" dirty="0"/>
              <a:t> </a:t>
            </a:r>
            <a:r>
              <a:rPr lang="en-GB" sz="2000" b="0" dirty="0"/>
              <a:t>based on a simple </a:t>
            </a:r>
            <a:r>
              <a:rPr lang="en-GB" sz="2000" b="0" dirty="0" err="1"/>
              <a:t>parton</a:t>
            </a:r>
            <a:r>
              <a:rPr lang="en-GB" sz="2000" b="0" dirty="0"/>
              <a:t> model</a:t>
            </a:r>
          </a:p>
          <a:p>
            <a:pPr marL="342900" indent="-342900">
              <a:lnSpc>
                <a:spcPts val="28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b="0" dirty="0"/>
              <a:t>This approach was very satisfactory in the estimates for the NA31 and NA48 beam design.</a:t>
            </a:r>
          </a:p>
          <a:p>
            <a:pPr marL="342900" indent="-342900">
              <a:lnSpc>
                <a:spcPts val="28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b="0" dirty="0"/>
              <a:t>The fiducial volume starts at </a:t>
            </a:r>
            <a:r>
              <a:rPr lang="en-GB" sz="2000" dirty="0"/>
              <a:t>9 metres from the target centre </a:t>
            </a:r>
            <a:r>
              <a:rPr lang="en-GB" sz="2000" b="0" dirty="0"/>
              <a:t>and extends over 60 m.</a:t>
            </a:r>
          </a:p>
          <a:p>
            <a:pPr marL="342900" indent="-342900">
              <a:lnSpc>
                <a:spcPts val="28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b="0" dirty="0"/>
              <a:t>A ‘nominal year’ is assumed to be 3000 spills per day and 200 days per year.</a:t>
            </a:r>
          </a:p>
          <a:p>
            <a:pPr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endParaRPr lang="en-GB" sz="2000" b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0C7EE57-8FF2-1540-B242-B8A6AC695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Kaon decay rate estimates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176A46-960C-EF47-A741-9DAE4F5C0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L.Gatignon, 31-03-2022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C06A5B-F83B-E94F-BD14-4F2A3AC6A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Beam considerations for a KS to mu mu experiment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487E87-1337-6147-BDF4-2E04F7A5C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3034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C7EE547-88F7-E946-AE91-73F72321F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Intensity (of decays) versus production angle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C6385-F236-BF42-869C-A15E419A6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L.Gatignon, 31-03-2022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181AA-658F-0A42-94B1-0C485BA25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Beam considerations for a KS to mu mu experiment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E36345-0A9C-CE4C-BF06-658016D72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61B68A-2FEE-7447-AB1E-1C16EC716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2" y="1628800"/>
            <a:ext cx="6324600" cy="3708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FF997E-B6C5-4743-BC48-DABFA771D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080" y="1598588"/>
            <a:ext cx="63246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675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706940-7006-9242-872A-D16BEC828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260648"/>
            <a:ext cx="11376025" cy="648072"/>
          </a:xfrm>
        </p:spPr>
        <p:txBody>
          <a:bodyPr/>
          <a:lstStyle/>
          <a:p>
            <a:r>
              <a:rPr lang="en-GB" dirty="0"/>
              <a:t>Introduction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D9BF09D2-95C5-B044-9FF2-C59C6179C3DD}"/>
              </a:ext>
            </a:extLst>
          </p:cNvPr>
          <p:cNvSpPr txBox="1">
            <a:spLocks/>
          </p:cNvSpPr>
          <p:nvPr/>
        </p:nvSpPr>
        <p:spPr>
          <a:xfrm>
            <a:off x="407988" y="1087100"/>
            <a:ext cx="11686256" cy="54427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619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9000" indent="-260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9675" indent="-269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600"/>
              </a:lnSpc>
              <a:spcBef>
                <a:spcPts val="600"/>
              </a:spcBef>
              <a:spcAft>
                <a:spcPts val="0"/>
              </a:spcAft>
            </a:pPr>
            <a:r>
              <a:rPr lang="en-GB" sz="2000" b="0" dirty="0"/>
              <a:t>There is an increasing interest in the measurement of the interference between K</a:t>
            </a:r>
            <a:r>
              <a:rPr lang="en-GB" sz="2000" b="0" baseline="-25000" dirty="0"/>
              <a:t>S</a:t>
            </a:r>
            <a:r>
              <a:rPr lang="en-GB" sz="2000" b="0" dirty="0"/>
              <a:t> and K</a:t>
            </a:r>
            <a:r>
              <a:rPr lang="en-GB" sz="2000" b="0" baseline="-25000" dirty="0"/>
              <a:t>L</a:t>
            </a:r>
            <a:r>
              <a:rPr lang="en-GB" sz="2000" b="0" dirty="0"/>
              <a:t> in their decays into </a:t>
            </a:r>
            <a:r>
              <a:rPr lang="en-GB" sz="2000" b="0" dirty="0" err="1">
                <a:latin typeface="Symbol" pitchFamily="2" charset="2"/>
              </a:rPr>
              <a:t>m</a:t>
            </a:r>
            <a:r>
              <a:rPr lang="en-GB" sz="2000" b="0" baseline="30000" dirty="0" err="1"/>
              <a:t>+</a:t>
            </a:r>
            <a:r>
              <a:rPr lang="en-GB" sz="2000" b="0" dirty="0" err="1">
                <a:latin typeface="Symbol" pitchFamily="2" charset="2"/>
              </a:rPr>
              <a:t>m</a:t>
            </a:r>
            <a:r>
              <a:rPr lang="en-GB" sz="2000" b="0" baseline="30000" dirty="0"/>
              <a:t>-</a:t>
            </a:r>
            <a:r>
              <a:rPr lang="en-GB" sz="2000" b="0" dirty="0"/>
              <a:t> pairs. It allows to measure the CKM parameter </a:t>
            </a:r>
            <a:r>
              <a:rPr lang="en-GB" sz="2000" b="0" dirty="0">
                <a:latin typeface="Symbol" pitchFamily="2" charset="2"/>
              </a:rPr>
              <a:t>h, </a:t>
            </a:r>
            <a:r>
              <a:rPr lang="en-GB" sz="2000" b="0" dirty="0"/>
              <a:t>the holy grail of kaon physics.</a:t>
            </a:r>
          </a:p>
          <a:p>
            <a:pPr>
              <a:lnSpc>
                <a:spcPts val="26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b="0" dirty="0"/>
              <a:t>The study was triggered by a recent theoretical publication by </a:t>
            </a:r>
            <a:r>
              <a:rPr lang="en-US" sz="2000" b="0" dirty="0">
                <a:hlinkClick r:id="rId3"/>
              </a:rPr>
              <a:t>A. Dery et.al</a:t>
            </a:r>
            <a:r>
              <a:rPr lang="en-US" sz="2000" b="0" dirty="0"/>
              <a:t>.</a:t>
            </a:r>
            <a:br>
              <a:rPr lang="en-US" sz="2000" b="0" dirty="0"/>
            </a:br>
            <a:r>
              <a:rPr lang="en-US" sz="2000" b="0" dirty="0"/>
              <a:t>This channel is a clean probe of short-distance physics.</a:t>
            </a:r>
          </a:p>
          <a:p>
            <a:pPr>
              <a:lnSpc>
                <a:spcPts val="26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b="0" dirty="0"/>
              <a:t>A </a:t>
            </a:r>
            <a:r>
              <a:rPr lang="en-US" sz="2000" dirty="0"/>
              <a:t>very large K</a:t>
            </a:r>
            <a:r>
              <a:rPr lang="en-US" sz="2000" baseline="-25000" dirty="0"/>
              <a:t>S</a:t>
            </a:r>
            <a:r>
              <a:rPr lang="en-US" sz="2000" dirty="0"/>
              <a:t> intensity is needed </a:t>
            </a:r>
            <a:r>
              <a:rPr lang="en-US" sz="2000" b="0" dirty="0"/>
              <a:t>and thus possibly new detectors, conceptually similar to NA62.</a:t>
            </a:r>
          </a:p>
          <a:p>
            <a:pPr>
              <a:lnSpc>
                <a:spcPts val="26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b="0" dirty="0"/>
              <a:t>The idea is to put a K</a:t>
            </a:r>
            <a:r>
              <a:rPr lang="en-US" sz="2000" b="0" baseline="-25000" dirty="0"/>
              <a:t>S</a:t>
            </a:r>
            <a:r>
              <a:rPr lang="en-US" sz="2000" b="0" dirty="0"/>
              <a:t> target + beam about 100 m upstream of the main detectors.</a:t>
            </a:r>
          </a:p>
          <a:p>
            <a:pPr>
              <a:lnSpc>
                <a:spcPts val="26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b="0" dirty="0"/>
              <a:t>A </a:t>
            </a:r>
            <a:r>
              <a:rPr lang="en-US" sz="2000" dirty="0"/>
              <a:t>two-phase approach </a:t>
            </a:r>
            <a:r>
              <a:rPr lang="en-US" sz="2000" b="0" dirty="0"/>
              <a:t>is proposed:</a:t>
            </a:r>
          </a:p>
          <a:p>
            <a:pPr lvl="2">
              <a:lnSpc>
                <a:spcPts val="26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700" b="0" dirty="0"/>
              <a:t>Phase 1: 	  3 10</a:t>
            </a:r>
            <a:r>
              <a:rPr lang="en-US" sz="1700" b="0" baseline="30000" dirty="0"/>
              <a:t>12</a:t>
            </a:r>
            <a:r>
              <a:rPr lang="en-US" sz="1700" b="0" dirty="0"/>
              <a:t> </a:t>
            </a:r>
            <a:r>
              <a:rPr lang="en-US" sz="1700" b="0" dirty="0" err="1"/>
              <a:t>ppp</a:t>
            </a:r>
            <a:r>
              <a:rPr lang="en-US" sz="1700" b="0" dirty="0"/>
              <a:t> on target, opening angle ±0.75 </a:t>
            </a:r>
            <a:r>
              <a:rPr lang="en-US" sz="1700" b="0" dirty="0" err="1"/>
              <a:t>mrad</a:t>
            </a:r>
            <a:endParaRPr lang="en-US" sz="1700" b="0" dirty="0"/>
          </a:p>
          <a:p>
            <a:pPr lvl="2">
              <a:lnSpc>
                <a:spcPts val="26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700" b="0" dirty="0"/>
              <a:t>Phase 2: 	  2 10</a:t>
            </a:r>
            <a:r>
              <a:rPr lang="en-US" sz="1700" b="0" baseline="30000" dirty="0"/>
              <a:t>13</a:t>
            </a:r>
            <a:r>
              <a:rPr lang="en-US" sz="1700" b="0" dirty="0"/>
              <a:t> </a:t>
            </a:r>
            <a:r>
              <a:rPr lang="en-US" sz="1700" b="0" dirty="0" err="1"/>
              <a:t>ppp</a:t>
            </a:r>
            <a:r>
              <a:rPr lang="en-US" sz="1700" b="0" dirty="0"/>
              <a:t> on target, at least, opening angle ±1 </a:t>
            </a:r>
            <a:r>
              <a:rPr lang="en-US" sz="1700" b="0" dirty="0" err="1"/>
              <a:t>mrad</a:t>
            </a:r>
            <a:r>
              <a:rPr lang="en-US" sz="1700" b="0" dirty="0"/>
              <a:t> </a:t>
            </a:r>
          </a:p>
          <a:p>
            <a:pPr>
              <a:lnSpc>
                <a:spcPts val="2600"/>
              </a:lnSpc>
              <a:spcBef>
                <a:spcPts val="600"/>
              </a:spcBef>
              <a:spcAft>
                <a:spcPts val="0"/>
              </a:spcAft>
            </a:pPr>
            <a:r>
              <a:rPr lang="en-GB" sz="2000" b="0" dirty="0"/>
              <a:t>The question is </a:t>
            </a:r>
            <a:r>
              <a:rPr lang="en-GB" sz="2000" dirty="0"/>
              <a:t>if a sufficiently high-intensity K</a:t>
            </a:r>
            <a:r>
              <a:rPr lang="en-GB" sz="2000" baseline="-25000" dirty="0"/>
              <a:t>S</a:t>
            </a:r>
            <a:r>
              <a:rPr lang="en-GB" sz="2000" dirty="0"/>
              <a:t> beam is feasible</a:t>
            </a:r>
            <a:r>
              <a:rPr lang="en-GB" sz="2000" b="0" dirty="0"/>
              <a:t>.</a:t>
            </a:r>
          </a:p>
          <a:p>
            <a:pPr>
              <a:lnSpc>
                <a:spcPts val="2600"/>
              </a:lnSpc>
              <a:spcBef>
                <a:spcPts val="600"/>
              </a:spcBef>
              <a:spcAft>
                <a:spcPts val="0"/>
              </a:spcAft>
            </a:pPr>
            <a:r>
              <a:rPr lang="en-GB" sz="2000" b="0" dirty="0"/>
              <a:t>K</a:t>
            </a:r>
            <a:r>
              <a:rPr lang="en-GB" sz="2000" b="0" baseline="-25000" dirty="0"/>
              <a:t>S</a:t>
            </a:r>
            <a:r>
              <a:rPr lang="en-GB" sz="2000" b="0" dirty="0"/>
              <a:t>/K</a:t>
            </a:r>
            <a:r>
              <a:rPr lang="en-GB" sz="2000" b="0" baseline="-25000" dirty="0"/>
              <a:t>L</a:t>
            </a:r>
            <a:r>
              <a:rPr lang="en-GB" sz="2000" b="0" dirty="0"/>
              <a:t> interference and K</a:t>
            </a:r>
            <a:r>
              <a:rPr lang="en-GB" sz="2000" b="0" baseline="-25000" dirty="0"/>
              <a:t>S</a:t>
            </a:r>
            <a:r>
              <a:rPr lang="en-GB" sz="2000" b="0" dirty="0"/>
              <a:t> rare decay studies have been done in the past, also at CERN, but not in the </a:t>
            </a:r>
            <a:r>
              <a:rPr lang="en-GB" sz="2000" b="0" dirty="0">
                <a:latin typeface="Symbol" pitchFamily="2" charset="2"/>
              </a:rPr>
              <a:t>mm</a:t>
            </a:r>
            <a:r>
              <a:rPr lang="en-GB" sz="2000" b="0" dirty="0"/>
              <a:t> channel (e.g. NA31/2, NA48 and NA48/1).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0CF7A8-49E9-5548-B4AD-D297B947C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err="1"/>
              <a:t>L.Gatignon</a:t>
            </a:r>
            <a:r>
              <a:rPr lang="en-US" dirty="0"/>
              <a:t>, 31-03-2022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94E1E4-BBCF-E947-B8A0-68E575678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Beam considerations for a KS to mu mu experiment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312DBA-44E8-E44C-A0D6-1C0C46969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2497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60F2C2-0D91-A844-86F5-7CD51FD98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Momentum spectra for K</a:t>
            </a:r>
            <a:r>
              <a:rPr lang="en-US" baseline="-25000" dirty="0"/>
              <a:t>S</a:t>
            </a:r>
            <a:r>
              <a:rPr lang="en-US" dirty="0"/>
              <a:t> and K</a:t>
            </a:r>
            <a:r>
              <a:rPr lang="en-US" baseline="-25000" dirty="0"/>
              <a:t>L</a:t>
            </a:r>
            <a:r>
              <a:rPr lang="en-US" dirty="0"/>
              <a:t> decays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26D7BE-3880-0A4F-8D2C-74242171D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L.Gatignon, 31-03-2022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222CAE-73B7-BF4C-B5F3-8ED3B4F86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Beam considerations for a KS to mu mu experiment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D1DA4-8B19-4745-9A93-7C0D0A2EC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7DFA21-78AF-954E-A8A2-FE7665516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680" y="1556792"/>
            <a:ext cx="6337300" cy="3606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791B89-ADC1-9048-A712-500AA84E6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700" y="1499642"/>
            <a:ext cx="6324600" cy="37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2629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3ED8474-5975-4045-96E7-EF540F5610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199" y="1217680"/>
            <a:ext cx="11376024" cy="576064"/>
          </a:xfrm>
        </p:spPr>
        <p:txBody>
          <a:bodyPr/>
          <a:lstStyle/>
          <a:p>
            <a:r>
              <a:rPr lang="en-GB" sz="2000" b="0" dirty="0"/>
              <a:t>In summary, the K</a:t>
            </a:r>
            <a:r>
              <a:rPr lang="en-GB" sz="2000" b="0" baseline="-25000" dirty="0"/>
              <a:t>S</a:t>
            </a:r>
            <a:r>
              <a:rPr lang="en-GB" sz="2000" b="0" dirty="0"/>
              <a:t> and K</a:t>
            </a:r>
            <a:r>
              <a:rPr lang="en-GB" sz="2000" b="0" baseline="-25000" dirty="0"/>
              <a:t>L</a:t>
            </a:r>
            <a:r>
              <a:rPr lang="en-GB" sz="2000" b="0" dirty="0"/>
              <a:t> decays per ‘nominal year’ as a function of production angle could be: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74A919D-C6B7-044E-AEC1-D93867410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 of rates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5D253-5145-D64A-B923-B9F342B04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L.Gatignon, 31-03-2022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2C1B5B-3F26-9344-8F41-ACD9C0B77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Beam considerations for a KS to mu mu experiment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0D1BE2-4DF7-B249-B2B3-CC4F563B0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21</a:t>
            </a:fld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874972C-51EE-664C-83BF-4C92BC7E45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563599"/>
              </p:ext>
            </p:extLst>
          </p:nvPr>
        </p:nvGraphicFramePr>
        <p:xfrm>
          <a:off x="1919536" y="1793744"/>
          <a:ext cx="7272808" cy="1920212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3096343">
                  <a:extLst>
                    <a:ext uri="{9D8B030D-6E8A-4147-A177-3AD203B41FA5}">
                      <a16:colId xmlns:a16="http://schemas.microsoft.com/office/drawing/2014/main" val="2724035044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991807218"/>
                    </a:ext>
                  </a:extLst>
                </a:gridCol>
                <a:gridCol w="2016225">
                  <a:extLst>
                    <a:ext uri="{9D8B030D-6E8A-4147-A177-3AD203B41FA5}">
                      <a16:colId xmlns:a16="http://schemas.microsoft.com/office/drawing/2014/main" val="2902156731"/>
                    </a:ext>
                  </a:extLst>
                </a:gridCol>
              </a:tblGrid>
              <a:tr h="480053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Prod. Angle (</a:t>
                      </a:r>
                      <a:r>
                        <a:rPr lang="en-GB" sz="2400" dirty="0" err="1"/>
                        <a:t>mrad</a:t>
                      </a:r>
                      <a:r>
                        <a:rPr lang="en-GB" sz="24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K</a:t>
                      </a:r>
                      <a:r>
                        <a:rPr lang="en-GB" sz="2400" baseline="-25000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K</a:t>
                      </a:r>
                      <a:r>
                        <a:rPr lang="en-GB" sz="2400" baseline="-25000" dirty="0"/>
                        <a:t>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297528"/>
                  </a:ext>
                </a:extLst>
              </a:tr>
              <a:tr h="480053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7.0 10</a:t>
                      </a:r>
                      <a:r>
                        <a:rPr lang="en-GB" sz="2400" baseline="300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1.1 10</a:t>
                      </a:r>
                      <a:r>
                        <a:rPr lang="en-GB" sz="2400" baseline="30000" dirty="0"/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4812960"/>
                  </a:ext>
                </a:extLst>
              </a:tr>
              <a:tr h="480053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5.1 10</a:t>
                      </a:r>
                      <a:r>
                        <a:rPr lang="en-GB" sz="2400" baseline="300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9.7 10</a:t>
                      </a:r>
                      <a:r>
                        <a:rPr lang="en-GB" sz="2400" baseline="30000" dirty="0"/>
                        <a:t>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179594"/>
                  </a:ext>
                </a:extLst>
              </a:tr>
              <a:tr h="480053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0000"/>
                          </a:solidFill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FF0000"/>
                          </a:solidFill>
                        </a:rPr>
                        <a:t>1.5 10</a:t>
                      </a:r>
                      <a:r>
                        <a:rPr lang="en-GB" sz="2400" b="1" baseline="30000" dirty="0">
                          <a:solidFill>
                            <a:srgbClr val="FF0000"/>
                          </a:solidFill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FF0000"/>
                          </a:solidFill>
                        </a:rPr>
                        <a:t>3.3 10</a:t>
                      </a:r>
                      <a:r>
                        <a:rPr lang="en-GB" sz="2400" b="1" baseline="30000" dirty="0">
                          <a:solidFill>
                            <a:srgbClr val="FF0000"/>
                          </a:solidFill>
                        </a:rPr>
                        <a:t>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111027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20290E0-4AB0-3B4E-AA35-FC3D2F61DAD6}"/>
              </a:ext>
            </a:extLst>
          </p:cNvPr>
          <p:cNvSpPr txBox="1"/>
          <p:nvPr/>
        </p:nvSpPr>
        <p:spPr>
          <a:xfrm>
            <a:off x="674882" y="4149080"/>
            <a:ext cx="11392542" cy="171906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2600"/>
              </a:lnSpc>
              <a:spcBef>
                <a:spcPts val="600"/>
              </a:spcBef>
            </a:pPr>
            <a:r>
              <a:rPr lang="en-GB" sz="2000" dirty="0">
                <a:solidFill>
                  <a:schemeClr val="tx2"/>
                </a:solidFill>
              </a:rPr>
              <a:t>Assuming BR (K</a:t>
            </a:r>
            <a:r>
              <a:rPr lang="en-GB" sz="2000" baseline="-25000" dirty="0">
                <a:solidFill>
                  <a:schemeClr val="tx2"/>
                </a:solidFill>
              </a:rPr>
              <a:t>L</a:t>
            </a:r>
            <a:r>
              <a:rPr lang="en-GB" sz="2000" dirty="0">
                <a:solidFill>
                  <a:schemeClr val="tx2"/>
                </a:solidFill>
              </a:rPr>
              <a:t> → </a:t>
            </a:r>
            <a:r>
              <a:rPr lang="en-GB" sz="2000" dirty="0" err="1">
                <a:solidFill>
                  <a:schemeClr val="tx2"/>
                </a:solidFill>
                <a:latin typeface="Symbol" pitchFamily="2" charset="2"/>
              </a:rPr>
              <a:t>m</a:t>
            </a:r>
            <a:r>
              <a:rPr lang="en-GB" sz="2000" baseline="30000" dirty="0" err="1">
                <a:solidFill>
                  <a:schemeClr val="tx2"/>
                </a:solidFill>
              </a:rPr>
              <a:t>+</a:t>
            </a:r>
            <a:r>
              <a:rPr lang="en-GB" sz="2000" dirty="0" err="1">
                <a:solidFill>
                  <a:schemeClr val="tx2"/>
                </a:solidFill>
                <a:latin typeface="Symbol" pitchFamily="2" charset="2"/>
              </a:rPr>
              <a:t>m</a:t>
            </a:r>
            <a:r>
              <a:rPr lang="en-GB" sz="2000" baseline="30000" dirty="0">
                <a:solidFill>
                  <a:schemeClr val="tx2"/>
                </a:solidFill>
              </a:rPr>
              <a:t>-</a:t>
            </a:r>
            <a:r>
              <a:rPr lang="en-GB" sz="2000" dirty="0">
                <a:solidFill>
                  <a:schemeClr val="tx2"/>
                </a:solidFill>
              </a:rPr>
              <a:t>) ≈ 7 10</a:t>
            </a:r>
            <a:r>
              <a:rPr lang="en-GB" sz="2000" baseline="30000" dirty="0">
                <a:solidFill>
                  <a:schemeClr val="tx2"/>
                </a:solidFill>
              </a:rPr>
              <a:t>-9</a:t>
            </a:r>
            <a:r>
              <a:rPr lang="en-GB" sz="2000" dirty="0">
                <a:solidFill>
                  <a:schemeClr val="tx2"/>
                </a:solidFill>
              </a:rPr>
              <a:t> and BR(K</a:t>
            </a:r>
            <a:r>
              <a:rPr lang="en-GB" sz="2000" baseline="-25000" dirty="0">
                <a:solidFill>
                  <a:schemeClr val="tx2"/>
                </a:solidFill>
              </a:rPr>
              <a:t>S</a:t>
            </a:r>
            <a:r>
              <a:rPr lang="en-GB" sz="2000" dirty="0">
                <a:solidFill>
                  <a:schemeClr val="tx2"/>
                </a:solidFill>
              </a:rPr>
              <a:t> → </a:t>
            </a:r>
            <a:r>
              <a:rPr lang="en-GB" sz="2000" dirty="0" err="1">
                <a:solidFill>
                  <a:schemeClr val="tx2"/>
                </a:solidFill>
                <a:latin typeface="Symbol" pitchFamily="2" charset="2"/>
              </a:rPr>
              <a:t>m</a:t>
            </a:r>
            <a:r>
              <a:rPr lang="en-GB" sz="2000" baseline="30000" dirty="0" err="1">
                <a:solidFill>
                  <a:schemeClr val="tx2"/>
                </a:solidFill>
              </a:rPr>
              <a:t>+</a:t>
            </a:r>
            <a:r>
              <a:rPr lang="en-GB" sz="2000" dirty="0" err="1">
                <a:solidFill>
                  <a:schemeClr val="tx2"/>
                </a:solidFill>
                <a:latin typeface="Symbol" pitchFamily="2" charset="2"/>
              </a:rPr>
              <a:t>m</a:t>
            </a:r>
            <a:r>
              <a:rPr lang="en-GB" sz="2000" baseline="30000" dirty="0">
                <a:solidFill>
                  <a:schemeClr val="tx2"/>
                </a:solidFill>
              </a:rPr>
              <a:t>-</a:t>
            </a:r>
            <a:r>
              <a:rPr lang="en-GB" sz="2000" dirty="0">
                <a:solidFill>
                  <a:schemeClr val="tx2"/>
                </a:solidFill>
              </a:rPr>
              <a:t>) ≈ 5.2 10</a:t>
            </a:r>
            <a:r>
              <a:rPr lang="en-GB" sz="2000" baseline="30000" dirty="0">
                <a:solidFill>
                  <a:schemeClr val="tx2"/>
                </a:solidFill>
              </a:rPr>
              <a:t>-12</a:t>
            </a:r>
            <a:r>
              <a:rPr lang="en-GB" sz="2000" dirty="0">
                <a:solidFill>
                  <a:schemeClr val="tx2"/>
                </a:solidFill>
              </a:rPr>
              <a:t>, one expects at 12 </a:t>
            </a:r>
            <a:r>
              <a:rPr lang="en-GB" sz="2000" dirty="0" err="1">
                <a:solidFill>
                  <a:schemeClr val="tx2"/>
                </a:solidFill>
              </a:rPr>
              <a:t>mrad</a:t>
            </a:r>
            <a:r>
              <a:rPr lang="en-GB" sz="2000" dirty="0">
                <a:solidFill>
                  <a:schemeClr val="tx2"/>
                </a:solidFill>
              </a:rPr>
              <a:t> per year</a:t>
            </a:r>
            <a:br>
              <a:rPr lang="en-GB" sz="2000" dirty="0">
                <a:solidFill>
                  <a:schemeClr val="tx2"/>
                </a:solidFill>
              </a:rPr>
            </a:br>
            <a:r>
              <a:rPr lang="en-GB" sz="2000" dirty="0">
                <a:solidFill>
                  <a:schemeClr val="tx2"/>
                </a:solidFill>
              </a:rPr>
              <a:t>some 80 K</a:t>
            </a:r>
            <a:r>
              <a:rPr lang="en-GB" sz="2000" baseline="-25000" dirty="0">
                <a:solidFill>
                  <a:schemeClr val="tx2"/>
                </a:solidFill>
              </a:rPr>
              <a:t>S</a:t>
            </a:r>
            <a:r>
              <a:rPr lang="en-GB" sz="2000" dirty="0">
                <a:solidFill>
                  <a:schemeClr val="tx2"/>
                </a:solidFill>
              </a:rPr>
              <a:t> → </a:t>
            </a:r>
            <a:r>
              <a:rPr lang="en-GB" sz="2000" dirty="0" err="1">
                <a:solidFill>
                  <a:schemeClr val="tx2"/>
                </a:solidFill>
                <a:latin typeface="Symbol" pitchFamily="2" charset="2"/>
              </a:rPr>
              <a:t>m</a:t>
            </a:r>
            <a:r>
              <a:rPr lang="en-GB" sz="2000" baseline="30000" dirty="0" err="1">
                <a:solidFill>
                  <a:schemeClr val="tx2"/>
                </a:solidFill>
              </a:rPr>
              <a:t>+</a:t>
            </a:r>
            <a:r>
              <a:rPr lang="en-GB" sz="2000" dirty="0" err="1">
                <a:solidFill>
                  <a:schemeClr val="tx2"/>
                </a:solidFill>
                <a:latin typeface="Symbol" pitchFamily="2" charset="2"/>
              </a:rPr>
              <a:t>m</a:t>
            </a:r>
            <a:r>
              <a:rPr lang="en-GB" sz="2000" baseline="30000" dirty="0">
                <a:solidFill>
                  <a:schemeClr val="tx2"/>
                </a:solidFill>
              </a:rPr>
              <a:t>-</a:t>
            </a:r>
            <a:r>
              <a:rPr lang="en-GB" sz="2000" dirty="0">
                <a:solidFill>
                  <a:schemeClr val="tx2"/>
                </a:solidFill>
              </a:rPr>
              <a:t> decays and 2 10</a:t>
            </a:r>
            <a:r>
              <a:rPr lang="en-GB" sz="2000" baseline="30000" dirty="0">
                <a:solidFill>
                  <a:schemeClr val="tx2"/>
                </a:solidFill>
              </a:rPr>
              <a:t>5</a:t>
            </a:r>
            <a:r>
              <a:rPr lang="en-GB" sz="2000" dirty="0">
                <a:solidFill>
                  <a:schemeClr val="tx2"/>
                </a:solidFill>
              </a:rPr>
              <a:t> K</a:t>
            </a:r>
            <a:r>
              <a:rPr lang="en-GB" sz="2000" baseline="-25000" dirty="0">
                <a:solidFill>
                  <a:schemeClr val="tx2"/>
                </a:solidFill>
              </a:rPr>
              <a:t>L</a:t>
            </a:r>
            <a:r>
              <a:rPr lang="en-GB" sz="2000" dirty="0">
                <a:solidFill>
                  <a:schemeClr val="tx2"/>
                </a:solidFill>
              </a:rPr>
              <a:t> → </a:t>
            </a:r>
            <a:r>
              <a:rPr lang="en-GB" sz="2000" dirty="0" err="1">
                <a:solidFill>
                  <a:schemeClr val="tx2"/>
                </a:solidFill>
                <a:latin typeface="Symbol" pitchFamily="2" charset="2"/>
              </a:rPr>
              <a:t>m</a:t>
            </a:r>
            <a:r>
              <a:rPr lang="en-GB" sz="2000" baseline="30000" dirty="0" err="1">
                <a:solidFill>
                  <a:schemeClr val="tx2"/>
                </a:solidFill>
              </a:rPr>
              <a:t>+</a:t>
            </a:r>
            <a:r>
              <a:rPr lang="en-GB" sz="2000" dirty="0" err="1">
                <a:solidFill>
                  <a:schemeClr val="tx2"/>
                </a:solidFill>
                <a:latin typeface="Symbol" pitchFamily="2" charset="2"/>
              </a:rPr>
              <a:t>m</a:t>
            </a:r>
            <a:r>
              <a:rPr lang="en-GB" sz="2000" baseline="30000" dirty="0">
                <a:solidFill>
                  <a:schemeClr val="tx2"/>
                </a:solidFill>
              </a:rPr>
              <a:t>-</a:t>
            </a:r>
            <a:r>
              <a:rPr lang="en-GB" sz="2000" dirty="0">
                <a:solidFill>
                  <a:schemeClr val="tx2"/>
                </a:solidFill>
              </a:rPr>
              <a:t> decays in he beam for a beam length of 9 metres</a:t>
            </a:r>
            <a:br>
              <a:rPr lang="en-GB" sz="2000" dirty="0">
                <a:solidFill>
                  <a:schemeClr val="tx2"/>
                </a:solidFill>
              </a:rPr>
            </a:br>
            <a:r>
              <a:rPr lang="en-GB" sz="2000" dirty="0">
                <a:solidFill>
                  <a:schemeClr val="tx2"/>
                </a:solidFill>
              </a:rPr>
              <a:t>(not accounting for detector and analysis acceptance). </a:t>
            </a:r>
          </a:p>
          <a:p>
            <a:pPr>
              <a:lnSpc>
                <a:spcPts val="2600"/>
              </a:lnSpc>
              <a:spcBef>
                <a:spcPts val="600"/>
              </a:spcBef>
            </a:pPr>
            <a:r>
              <a:rPr lang="en-GB" sz="2000" dirty="0">
                <a:solidFill>
                  <a:schemeClr val="tx2"/>
                </a:solidFill>
              </a:rPr>
              <a:t>Clearly </a:t>
            </a:r>
            <a:r>
              <a:rPr lang="en-GB" sz="2000" b="1" dirty="0">
                <a:solidFill>
                  <a:schemeClr val="tx2"/>
                </a:solidFill>
              </a:rPr>
              <a:t>shortening</a:t>
            </a:r>
            <a:r>
              <a:rPr lang="en-GB" sz="2000" dirty="0">
                <a:solidFill>
                  <a:schemeClr val="tx2"/>
                </a:solidFill>
              </a:rPr>
              <a:t> the K</a:t>
            </a:r>
            <a:r>
              <a:rPr lang="en-GB" sz="2000" baseline="-25000" dirty="0">
                <a:solidFill>
                  <a:schemeClr val="tx2"/>
                </a:solidFill>
              </a:rPr>
              <a:t>S</a:t>
            </a:r>
            <a:r>
              <a:rPr lang="en-GB" sz="2000" dirty="0">
                <a:solidFill>
                  <a:schemeClr val="tx2"/>
                </a:solidFill>
              </a:rPr>
              <a:t> beam as much as possible is important, as well as the optimisation of the </a:t>
            </a:r>
            <a:br>
              <a:rPr lang="en-GB" sz="2000" dirty="0">
                <a:solidFill>
                  <a:schemeClr val="tx2"/>
                </a:solidFill>
              </a:rPr>
            </a:br>
            <a:r>
              <a:rPr lang="en-GB" sz="2000" dirty="0">
                <a:solidFill>
                  <a:schemeClr val="tx2"/>
                </a:solidFill>
              </a:rPr>
              <a:t>beam, detector and analysis </a:t>
            </a:r>
            <a:r>
              <a:rPr lang="en-GB" sz="2000" b="1" dirty="0">
                <a:solidFill>
                  <a:schemeClr val="tx2"/>
                </a:solidFill>
              </a:rPr>
              <a:t>acceptance</a:t>
            </a:r>
            <a:r>
              <a:rPr lang="en-GB" sz="2000" dirty="0">
                <a:solidFill>
                  <a:schemeClr val="tx2"/>
                </a:solidFill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27526373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C0C4C8B-0F54-4D46-93F9-565B6BD95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1279530"/>
            <a:ext cx="11928648" cy="4140993"/>
          </a:xfrm>
        </p:spPr>
        <p:txBody>
          <a:bodyPr/>
          <a:lstStyle/>
          <a:p>
            <a:pPr marL="342900" indent="-342900">
              <a:lnSpc>
                <a:spcPts val="26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dirty="0"/>
              <a:t>The present </a:t>
            </a:r>
            <a:r>
              <a:rPr lang="en-US" sz="2000" dirty="0"/>
              <a:t>T10 target and K12 TAX </a:t>
            </a:r>
            <a:r>
              <a:rPr lang="en-US" sz="2000" b="0" dirty="0"/>
              <a:t>dump collimator are considered to run at their limits.</a:t>
            </a:r>
            <a:br>
              <a:rPr lang="en-US" sz="2000" b="0" dirty="0"/>
            </a:br>
            <a:r>
              <a:rPr lang="en-US" sz="2000" b="0" dirty="0"/>
              <a:t>The present </a:t>
            </a:r>
            <a:r>
              <a:rPr lang="en-US" sz="2000" dirty="0"/>
              <a:t>machine protection system</a:t>
            </a:r>
            <a:r>
              <a:rPr lang="en-US" sz="2000" b="0" dirty="0"/>
              <a:t> (P0-SURVEY) needs to be upgraded for higher intensities.</a:t>
            </a:r>
            <a:br>
              <a:rPr lang="en-US" sz="2000" b="0" dirty="0"/>
            </a:br>
            <a:r>
              <a:rPr lang="en-US" sz="2000" dirty="0"/>
              <a:t>Radiation protection </a:t>
            </a:r>
            <a:r>
              <a:rPr lang="en-US" sz="2000" b="0" dirty="0"/>
              <a:t>considerations are a serious issue to be considered in detail.</a:t>
            </a:r>
          </a:p>
          <a:p>
            <a:pPr marL="342900" indent="-342900">
              <a:lnSpc>
                <a:spcPts val="26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dirty="0"/>
              <a:t>In the framework of the Physics Beyond Collider study a number of these aspects have been studied</a:t>
            </a:r>
            <a:r>
              <a:rPr lang="en-US" sz="2000" b="0" baseline="30000" dirty="0"/>
              <a:t>1)</a:t>
            </a:r>
            <a:r>
              <a:rPr lang="en-US" sz="2000" b="0" dirty="0"/>
              <a:t>,</a:t>
            </a:r>
            <a:r>
              <a:rPr lang="en-US" sz="2000" b="0" baseline="30000" dirty="0"/>
              <a:t> </a:t>
            </a:r>
            <a:r>
              <a:rPr lang="en-US" sz="2000" b="0" dirty="0"/>
              <a:t>in collaboration with the equipment groups concerned.</a:t>
            </a:r>
          </a:p>
          <a:p>
            <a:pPr marL="342900" indent="-342900">
              <a:lnSpc>
                <a:spcPts val="26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Conceptual ideas </a:t>
            </a:r>
            <a:r>
              <a:rPr lang="en-US" sz="2000" b="0" dirty="0"/>
              <a:t>have been developed for an upgraded target ad upgraded TAX.</a:t>
            </a:r>
            <a:br>
              <a:rPr lang="en-US" sz="2000" b="0" dirty="0"/>
            </a:br>
            <a:r>
              <a:rPr lang="en-US" sz="2000" b="0" dirty="0"/>
              <a:t>However, for the target, the large production angle has implications, as it is not easy to reconcile with the length of the present target. Maybe a target material with shorter interaction length must be considered. The TAX ideas can probably be adapted to the absorber in the proposed beam layout.</a:t>
            </a:r>
          </a:p>
          <a:p>
            <a:pPr marL="342900" indent="-342900">
              <a:lnSpc>
                <a:spcPts val="26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dirty="0"/>
              <a:t>However, </a:t>
            </a:r>
            <a:r>
              <a:rPr lang="en-US" sz="2000" dirty="0"/>
              <a:t>RP issues are clearly different </a:t>
            </a:r>
            <a:r>
              <a:rPr lang="en-US" sz="2000" b="0" dirty="0"/>
              <a:t>and need a dedicated study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C49F4E-A55B-4043-A7C5-5DFAD84B5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the hardware cope with these high intensities?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8706F-5B6D-6640-B35A-78D255D6B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L.Gatignon, 31-03-2022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3134C3-3758-2F4C-9E47-F034F6801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Beam considerations for a KS to mu mu experiment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6B4A9E-4A3B-1643-B7A6-5E361ED45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60B410-C79C-314C-B43F-18AB2075A54C}"/>
              </a:ext>
            </a:extLst>
          </p:cNvPr>
          <p:cNvSpPr txBox="1"/>
          <p:nvPr/>
        </p:nvSpPr>
        <p:spPr>
          <a:xfrm>
            <a:off x="407988" y="5733256"/>
            <a:ext cx="11456021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312738" indent="-261938"/>
            <a:r>
              <a:rPr lang="en-US" i="1" dirty="0"/>
              <a:t>1)	</a:t>
            </a:r>
            <a:r>
              <a:rPr lang="en-US" i="1" dirty="0" err="1"/>
              <a:t>L.Gatignon</a:t>
            </a:r>
            <a:r>
              <a:rPr lang="en-US" i="1" dirty="0"/>
              <a:t> et al., Report from the Conventional Beams Working Group to the Physics Beyond Collider Study </a:t>
            </a:r>
            <a:br>
              <a:rPr lang="en-US" i="1" dirty="0"/>
            </a:br>
            <a:r>
              <a:rPr lang="en-US" i="1" dirty="0"/>
              <a:t>and the European Strategy for Particle Physics, CERN-PBC-REPORT-2018-002</a:t>
            </a:r>
          </a:p>
        </p:txBody>
      </p:sp>
    </p:spTree>
    <p:extLst>
      <p:ext uri="{BB962C8B-B14F-4D97-AF65-F5344CB8AC3E}">
        <p14:creationId xmlns:p14="http://schemas.microsoft.com/office/powerpoint/2010/main" val="24835874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9F1297-5D14-E149-9AD4-142A13C51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T10 target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8D39F2-444F-1249-AAF6-8022D5894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L.Gatignon, 31-03-2022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3EC556-E68E-4C40-940C-6EC010480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Beam considerations for a KS to mu mu experiment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3BDDB3-E4AB-B748-9A07-6072D7D57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0773BE-D0B4-D84F-A6C1-D57058F23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8" y="908720"/>
            <a:ext cx="11233248" cy="525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4856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66C12FA-96A5-4243-9C77-E7BDCDAA1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present T10 target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17ED24-3551-194B-8DC9-3F689A844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L.Gatignon, 31-03-2022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0AC8F9-4921-DE4A-91A0-53104CD24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Beam considerations for a KS to mu mu experiment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60DAF-5F84-C84E-9924-434706320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7B1C22-8B10-E346-9500-285C91B182D3}"/>
              </a:ext>
            </a:extLst>
          </p:cNvPr>
          <p:cNvSpPr txBox="1"/>
          <p:nvPr/>
        </p:nvSpPr>
        <p:spPr>
          <a:xfrm>
            <a:off x="407368" y="3645024"/>
            <a:ext cx="11036676" cy="184665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2000" dirty="0">
                <a:solidFill>
                  <a:schemeClr val="tx2"/>
                </a:solidFill>
              </a:rPr>
              <a:t>The target rods might just about survive, but the suspensions in 25 </a:t>
            </a:r>
            <a:r>
              <a:rPr lang="en-GB" sz="2000" dirty="0">
                <a:solidFill>
                  <a:schemeClr val="tx2"/>
                </a:solidFill>
                <a:latin typeface="Symbol" pitchFamily="2" charset="2"/>
              </a:rPr>
              <a:t>m</a:t>
            </a:r>
            <a:r>
              <a:rPr lang="en-GB" sz="2000" dirty="0">
                <a:solidFill>
                  <a:schemeClr val="tx2"/>
                </a:solidFill>
              </a:rPr>
              <a:t>m thin AL foils would not.</a:t>
            </a:r>
          </a:p>
          <a:p>
            <a:pPr algn="l"/>
            <a:endParaRPr lang="en-GB" sz="2000" dirty="0">
              <a:solidFill>
                <a:schemeClr val="tx2"/>
              </a:solidFill>
            </a:endParaRPr>
          </a:p>
          <a:p>
            <a:pPr algn="l"/>
            <a:r>
              <a:rPr lang="en-GB" sz="2000" dirty="0">
                <a:solidFill>
                  <a:schemeClr val="tx2"/>
                </a:solidFill>
              </a:rPr>
              <a:t>Solutions starting from the design of the CNGS target could be considered with forced air cooling,</a:t>
            </a:r>
            <a:br>
              <a:rPr lang="en-GB" sz="2000" dirty="0">
                <a:solidFill>
                  <a:schemeClr val="tx2"/>
                </a:solidFill>
              </a:rPr>
            </a:br>
            <a:r>
              <a:rPr lang="en-GB" sz="2000" dirty="0">
                <a:solidFill>
                  <a:schemeClr val="tx2"/>
                </a:solidFill>
              </a:rPr>
              <a:t>Possibly a larger diameter of the target heads,</a:t>
            </a:r>
          </a:p>
          <a:p>
            <a:pPr algn="l"/>
            <a:endParaRPr lang="en-GB" sz="2000" dirty="0">
              <a:solidFill>
                <a:schemeClr val="tx2"/>
              </a:solidFill>
            </a:endParaRPr>
          </a:p>
          <a:p>
            <a:pPr algn="l"/>
            <a:r>
              <a:rPr lang="en-GB" sz="2000" dirty="0">
                <a:solidFill>
                  <a:schemeClr val="tx2"/>
                </a:solidFill>
              </a:rPr>
              <a:t>The target material needs further study: can it be more dense and shorter? By how much?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BA2876B-5CD1-A642-9D94-8F2A231ED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168" y="116632"/>
            <a:ext cx="4583832" cy="30558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C2A9E6-2E60-CD40-906F-BF05CBDA0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8760"/>
            <a:ext cx="7680176" cy="19495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FB1AD1B-8DBE-1540-8933-12699693E683}"/>
              </a:ext>
            </a:extLst>
          </p:cNvPr>
          <p:cNvSpPr txBox="1"/>
          <p:nvPr/>
        </p:nvSpPr>
        <p:spPr>
          <a:xfrm>
            <a:off x="7896200" y="5877272"/>
            <a:ext cx="453650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b="1" i="1" dirty="0" err="1">
                <a:solidFill>
                  <a:srgbClr val="008841"/>
                </a:solidFill>
              </a:rPr>
              <a:t>N.Solieri</a:t>
            </a:r>
            <a:r>
              <a:rPr lang="en-GB" b="1" i="1" dirty="0">
                <a:solidFill>
                  <a:srgbClr val="008841"/>
                </a:solidFill>
              </a:rPr>
              <a:t>. </a:t>
            </a:r>
            <a:r>
              <a:rPr lang="en-GB" b="1" i="1" dirty="0" err="1">
                <a:solidFill>
                  <a:srgbClr val="008841"/>
                </a:solidFill>
              </a:rPr>
              <a:t>M.Calvani</a:t>
            </a:r>
            <a:r>
              <a:rPr lang="en-GB" b="1" i="1" dirty="0">
                <a:solidFill>
                  <a:srgbClr val="008841"/>
                </a:solidFill>
              </a:rPr>
              <a:t>, </a:t>
            </a:r>
            <a:r>
              <a:rPr lang="en-GB" b="1" i="1" dirty="0" err="1">
                <a:solidFill>
                  <a:srgbClr val="008841"/>
                </a:solidFill>
              </a:rPr>
              <a:t>A.Gerbershagen</a:t>
            </a:r>
            <a:endParaRPr lang="en-GB" b="1" i="1" dirty="0">
              <a:solidFill>
                <a:srgbClr val="0088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4362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FDEFB8-EF3E-9A4A-93E2-37CF8276C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L.Gatignon, 31-03-2022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178A9A-FF96-7742-83DE-F09AFBC39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Beam considerations for a KS to mu mu experiment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829294-EB92-C846-A733-5894BFBD0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9FD478-EA09-3448-A0F9-6F75ED184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1484784"/>
            <a:ext cx="5112568" cy="14578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3EED6D-A4DA-3B47-98B5-CD3D9727C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952" y="1412776"/>
            <a:ext cx="6097941" cy="27918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8FAF51-4119-E449-BE11-C64E50429E24}"/>
              </a:ext>
            </a:extLst>
          </p:cNvPr>
          <p:cNvSpPr txBox="1"/>
          <p:nvPr/>
        </p:nvSpPr>
        <p:spPr>
          <a:xfrm>
            <a:off x="839416" y="2924944"/>
            <a:ext cx="385586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dirty="0"/>
              <a:t>Simulation of the T10 target geometry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7A131E-3D90-374D-A424-5FD3BA0EE9A2}"/>
              </a:ext>
            </a:extLst>
          </p:cNvPr>
          <p:cNvSpPr txBox="1"/>
          <p:nvPr/>
        </p:nvSpPr>
        <p:spPr>
          <a:xfrm>
            <a:off x="7437387" y="4376137"/>
            <a:ext cx="247503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dirty="0"/>
              <a:t>The CNGS target heads</a:t>
            </a:r>
          </a:p>
        </p:txBody>
      </p:sp>
    </p:spTree>
    <p:extLst>
      <p:ext uri="{BB962C8B-B14F-4D97-AF65-F5344CB8AC3E}">
        <p14:creationId xmlns:p14="http://schemas.microsoft.com/office/powerpoint/2010/main" val="25025081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1D5FA62-7A52-424C-B6F9-B6825F4A4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simulated proton dump heating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1ACB9C-9C7F-924E-8169-36E1AFE10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L.Gatignon, 31-03-2022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ACF95C-C982-334D-94C4-E67DECA54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Beam considerations for a KS to mu mu experiment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8B5BC-1AC0-9340-A5C5-8E334CEB7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A1D285-C160-2A43-B526-3E4AE1D7F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3" y="980728"/>
            <a:ext cx="5092700" cy="3644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E8B227-77FA-7045-8FA4-1C278D67B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0456" y="980728"/>
            <a:ext cx="7096224" cy="40271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ADB4D4E-6A05-7F47-B03A-04D9BDCF6F56}"/>
              </a:ext>
            </a:extLst>
          </p:cNvPr>
          <p:cNvSpPr txBox="1"/>
          <p:nvPr/>
        </p:nvSpPr>
        <p:spPr>
          <a:xfrm>
            <a:off x="335360" y="5157192"/>
            <a:ext cx="10717678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2000" dirty="0"/>
              <a:t>Solutions under consideration involved </a:t>
            </a:r>
            <a:r>
              <a:rPr lang="en-GB" sz="2000" dirty="0" err="1"/>
              <a:t>CuZrCr</a:t>
            </a:r>
            <a:r>
              <a:rPr lang="en-GB" sz="2000" dirty="0"/>
              <a:t> as block material and cooling tubes embedded </a:t>
            </a:r>
            <a:br>
              <a:rPr lang="en-GB" sz="2000" dirty="0"/>
            </a:br>
            <a:r>
              <a:rPr lang="en-GB" sz="2000" dirty="0"/>
              <a:t>inside the blocks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FEC37E-0C69-F449-ACA4-914AA4331C98}"/>
              </a:ext>
            </a:extLst>
          </p:cNvPr>
          <p:cNvSpPr txBox="1"/>
          <p:nvPr/>
        </p:nvSpPr>
        <p:spPr>
          <a:xfrm>
            <a:off x="7824192" y="5805264"/>
            <a:ext cx="453650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b="1" i="1" dirty="0" err="1">
                <a:solidFill>
                  <a:srgbClr val="008841"/>
                </a:solidFill>
              </a:rPr>
              <a:t>N.Solieri</a:t>
            </a:r>
            <a:r>
              <a:rPr lang="en-GB" b="1" i="1" dirty="0">
                <a:solidFill>
                  <a:srgbClr val="008841"/>
                </a:solidFill>
              </a:rPr>
              <a:t>. </a:t>
            </a:r>
            <a:r>
              <a:rPr lang="en-GB" b="1" i="1" dirty="0" err="1">
                <a:solidFill>
                  <a:srgbClr val="008841"/>
                </a:solidFill>
              </a:rPr>
              <a:t>M.Calvani</a:t>
            </a:r>
            <a:r>
              <a:rPr lang="en-GB" b="1" i="1" dirty="0">
                <a:solidFill>
                  <a:srgbClr val="008841"/>
                </a:solidFill>
              </a:rPr>
              <a:t>, </a:t>
            </a:r>
            <a:r>
              <a:rPr lang="en-GB" b="1" i="1" dirty="0" err="1">
                <a:solidFill>
                  <a:srgbClr val="008841"/>
                </a:solidFill>
              </a:rPr>
              <a:t>A.Gerbershagen</a:t>
            </a:r>
            <a:endParaRPr lang="en-GB" b="1" i="1" dirty="0">
              <a:solidFill>
                <a:srgbClr val="0088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112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6BB9CF-0C30-9E4A-87E9-05E743D38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Ideas for new K12 TAX design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77917-FA07-9843-90AB-5909F0378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L.Gatignon, 31-03-2022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63C4E9-6C91-4949-8CCE-851451D0E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Beam considerations for a KS to mu mu experiment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F245AB-17DB-1B48-81CE-B19CB8798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5EA974-F91E-2F45-A2C9-B0352F305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64" y="1052736"/>
            <a:ext cx="11335498" cy="36724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A077BA-DD9C-4A40-8E16-B3F3E1199AB9}"/>
              </a:ext>
            </a:extLst>
          </p:cNvPr>
          <p:cNvSpPr txBox="1"/>
          <p:nvPr/>
        </p:nvSpPr>
        <p:spPr>
          <a:xfrm>
            <a:off x="839416" y="4941168"/>
            <a:ext cx="5315558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2000" dirty="0">
                <a:solidFill>
                  <a:schemeClr val="tx2"/>
                </a:solidFill>
              </a:rPr>
              <a:t>Concept already proven in several SPS dumps</a:t>
            </a:r>
          </a:p>
          <a:p>
            <a:pPr algn="l"/>
            <a:r>
              <a:rPr lang="en-GB" sz="2000" dirty="0">
                <a:solidFill>
                  <a:schemeClr val="tx2"/>
                </a:solidFill>
              </a:rPr>
              <a:t>To be adapted to dump(s) for this experiment</a:t>
            </a:r>
          </a:p>
        </p:txBody>
      </p:sp>
    </p:spTree>
    <p:extLst>
      <p:ext uri="{BB962C8B-B14F-4D97-AF65-F5344CB8AC3E}">
        <p14:creationId xmlns:p14="http://schemas.microsoft.com/office/powerpoint/2010/main" val="9847557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3536F07-408A-9C48-AB65-34FE26EA9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196752"/>
            <a:ext cx="11664676" cy="5040560"/>
          </a:xfrm>
        </p:spPr>
        <p:txBody>
          <a:bodyPr/>
          <a:lstStyle/>
          <a:p>
            <a:pPr marL="342900" indent="-342900">
              <a:lnSpc>
                <a:spcPts val="3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b="0" dirty="0"/>
              <a:t>The proponents are evaluating if the 12 </a:t>
            </a:r>
            <a:r>
              <a:rPr lang="en-GB" b="0" dirty="0" err="1"/>
              <a:t>mrad</a:t>
            </a:r>
            <a:r>
              <a:rPr lang="en-GB" b="0" dirty="0"/>
              <a:t> still provides good enough conditions</a:t>
            </a:r>
          </a:p>
          <a:p>
            <a:pPr marL="342900" indent="-342900">
              <a:lnSpc>
                <a:spcPts val="3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Full simulations are needed </a:t>
            </a:r>
            <a:r>
              <a:rPr lang="en-GB" b="0" dirty="0"/>
              <a:t>to see if the beam dump can be shortened (a bit)</a:t>
            </a:r>
          </a:p>
          <a:p>
            <a:pPr marL="342900" indent="-342900">
              <a:lnSpc>
                <a:spcPts val="3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b="0" dirty="0"/>
              <a:t>Phase 1 could run with a T10 target copy, but Phase 2 requires an upgraded “KLEVER target”</a:t>
            </a:r>
          </a:p>
          <a:p>
            <a:pPr marL="342900" indent="-342900">
              <a:lnSpc>
                <a:spcPts val="3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b="0" dirty="0"/>
              <a:t>It is surely more efficient to design immediately a beam for Phase 2, with maybe an exception of the tungsten collimator inserts for which the acceptance would have to be increased.</a:t>
            </a:r>
            <a:br>
              <a:rPr lang="en-GB" b="0" dirty="0"/>
            </a:br>
            <a:r>
              <a:rPr lang="en-GB" b="0" dirty="0"/>
              <a:t>In the drawings I used the Phase 2 acceptance for the K</a:t>
            </a:r>
            <a:r>
              <a:rPr lang="en-GB" b="0" baseline="-25000" dirty="0"/>
              <a:t>S</a:t>
            </a:r>
            <a:r>
              <a:rPr lang="en-GB" b="0" dirty="0"/>
              <a:t> beam.</a:t>
            </a:r>
          </a:p>
          <a:p>
            <a:pPr marL="342900" indent="-342900">
              <a:lnSpc>
                <a:spcPts val="3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b="0" dirty="0"/>
              <a:t>All this is extremely </a:t>
            </a:r>
            <a:r>
              <a:rPr lang="en-GB" dirty="0"/>
              <a:t>preliminary</a:t>
            </a:r>
            <a:r>
              <a:rPr lang="en-GB" b="0" dirty="0"/>
              <a:t> and all comments and suggestions are more than welcome.</a:t>
            </a:r>
          </a:p>
          <a:p>
            <a:pPr marL="342900" indent="-342900">
              <a:lnSpc>
                <a:spcPts val="3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b="0" dirty="0"/>
              <a:t>Once a clear and plausible concept is available, detailed simulations will have to be made to evaluate rates, backgrounds, equipment survival and radiation protection issues.</a:t>
            </a:r>
            <a:br>
              <a:rPr lang="en-GB" b="0" dirty="0"/>
            </a:br>
            <a:r>
              <a:rPr lang="en-GB" b="0" dirty="0"/>
              <a:t>The latter may have implications in terms of civil engineering and ventilation of the caverns.</a:t>
            </a:r>
            <a:br>
              <a:rPr lang="en-GB" b="0" dirty="0"/>
            </a:br>
            <a:r>
              <a:rPr lang="en-GB" b="0"/>
              <a:t>Many detailed </a:t>
            </a:r>
            <a:r>
              <a:rPr lang="en-GB" b="0" dirty="0"/>
              <a:t>engineering studies will be required if going towards a real implementation.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b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C1F65B7-5F50-624D-B5FE-7671C3B85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next?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7B955-53AD-6F41-953F-8798151AC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L.Gatignon, 31-03-2022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30646-6669-5748-9AE3-D229479FD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Beam considerations for a KS to mu mu experiment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9A504E-C0AD-B647-A3D1-7308904ED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6781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0976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1C3566F-476B-A846-A949-34E1C1D77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372533"/>
            <a:ext cx="11376024" cy="4608512"/>
          </a:xfrm>
        </p:spPr>
        <p:txBody>
          <a:bodyPr/>
          <a:lstStyle/>
          <a:p>
            <a:pPr>
              <a:lnSpc>
                <a:spcPts val="26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dirty="0"/>
              <a:t>NA31</a:t>
            </a:r>
            <a:r>
              <a:rPr lang="en-US" sz="2000" b="0" dirty="0"/>
              <a:t> was designed to measure the direct CP violation parameter </a:t>
            </a:r>
            <a:r>
              <a:rPr lang="en-US" sz="2000" b="0" dirty="0">
                <a:latin typeface="Symbol" pitchFamily="2" charset="2"/>
              </a:rPr>
              <a:t>e</a:t>
            </a:r>
            <a:r>
              <a:rPr lang="en-US" sz="2000" b="0" dirty="0"/>
              <a:t>’/</a:t>
            </a:r>
            <a:r>
              <a:rPr lang="en-US" sz="2000" b="0" dirty="0">
                <a:latin typeface="Symbol" pitchFamily="2" charset="2"/>
              </a:rPr>
              <a:t>e</a:t>
            </a:r>
            <a:r>
              <a:rPr lang="en-US" sz="2000" b="0" dirty="0"/>
              <a:t> by comparing the </a:t>
            </a:r>
            <a:br>
              <a:rPr lang="en-US" sz="2000" b="0" dirty="0"/>
            </a:br>
            <a:r>
              <a:rPr lang="en-US" sz="2000" b="0" dirty="0">
                <a:latin typeface="Symbol" pitchFamily="2" charset="2"/>
              </a:rPr>
              <a:t>p</a:t>
            </a:r>
            <a:r>
              <a:rPr lang="en-US" sz="2000" b="0" baseline="30000" dirty="0"/>
              <a:t>+</a:t>
            </a:r>
            <a:r>
              <a:rPr lang="en-US" sz="2000" b="0" dirty="0"/>
              <a:t>/</a:t>
            </a:r>
            <a:r>
              <a:rPr lang="en-US" sz="2000" b="0" dirty="0">
                <a:latin typeface="Symbol" pitchFamily="2" charset="2"/>
              </a:rPr>
              <a:t>p</a:t>
            </a:r>
            <a:r>
              <a:rPr lang="en-US" sz="2000" b="0" baseline="30000" dirty="0"/>
              <a:t>-</a:t>
            </a:r>
            <a:r>
              <a:rPr lang="en-US" sz="2000" b="0" dirty="0"/>
              <a:t> and </a:t>
            </a:r>
            <a:r>
              <a:rPr lang="en-US" sz="2000" b="0" dirty="0" err="1">
                <a:latin typeface="Symbol" pitchFamily="2" charset="2"/>
              </a:rPr>
              <a:t>p</a:t>
            </a:r>
            <a:r>
              <a:rPr lang="en-US" sz="2000" b="0" baseline="30000" dirty="0" err="1"/>
              <a:t>o</a:t>
            </a:r>
            <a:r>
              <a:rPr lang="en-US" sz="2000" b="0" dirty="0" err="1">
                <a:latin typeface="Symbol" pitchFamily="2" charset="2"/>
              </a:rPr>
              <a:t>p</a:t>
            </a:r>
            <a:r>
              <a:rPr lang="en-US" sz="2000" b="0" baseline="30000" dirty="0" err="1"/>
              <a:t>o</a:t>
            </a:r>
            <a:r>
              <a:rPr lang="en-US" sz="2000" b="0" dirty="0"/>
              <a:t> ratios in K</a:t>
            </a:r>
            <a:r>
              <a:rPr lang="en-US" sz="2000" b="0" baseline="-25000" dirty="0"/>
              <a:t>S</a:t>
            </a:r>
            <a:r>
              <a:rPr lang="en-US" sz="2000" b="0" dirty="0"/>
              <a:t> and K</a:t>
            </a:r>
            <a:r>
              <a:rPr lang="en-US" sz="2000" b="0" baseline="-25000" dirty="0"/>
              <a:t>L</a:t>
            </a:r>
            <a:r>
              <a:rPr lang="en-US" sz="2000" b="0" dirty="0"/>
              <a:t> decays.</a:t>
            </a:r>
          </a:p>
          <a:p>
            <a:pPr>
              <a:lnSpc>
                <a:spcPts val="26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b="0" dirty="0"/>
              <a:t>K</a:t>
            </a:r>
            <a:r>
              <a:rPr lang="en-US" sz="2000" b="0" baseline="-25000" dirty="0"/>
              <a:t>S</a:t>
            </a:r>
            <a:r>
              <a:rPr lang="en-US" sz="2000" b="0" dirty="0"/>
              <a:t> and K</a:t>
            </a:r>
            <a:r>
              <a:rPr lang="en-US" sz="2000" b="0" baseline="-25000" dirty="0"/>
              <a:t>L</a:t>
            </a:r>
            <a:r>
              <a:rPr lang="en-US" sz="2000" b="0" dirty="0"/>
              <a:t> were measured </a:t>
            </a:r>
            <a:r>
              <a:rPr lang="en-US" sz="2000" dirty="0"/>
              <a:t>in alternation</a:t>
            </a:r>
            <a:r>
              <a:rPr lang="en-US" sz="2000" b="0" dirty="0"/>
              <a:t>: ~24 hours of K</a:t>
            </a:r>
            <a:r>
              <a:rPr lang="en-US" sz="2000" b="0" baseline="-25000" dirty="0"/>
              <a:t>L</a:t>
            </a:r>
            <a:r>
              <a:rPr lang="en-US" sz="2000" b="0" dirty="0"/>
              <a:t> beam followed by~8 hours of K</a:t>
            </a:r>
            <a:r>
              <a:rPr lang="en-US" sz="2000" b="0" baseline="-25000" dirty="0"/>
              <a:t>S</a:t>
            </a:r>
            <a:r>
              <a:rPr lang="en-US" sz="2000" b="0" dirty="0"/>
              <a:t>.</a:t>
            </a:r>
          </a:p>
          <a:p>
            <a:pPr>
              <a:lnSpc>
                <a:spcPts val="26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b="0" dirty="0"/>
              <a:t>The average decay length of K</a:t>
            </a:r>
            <a:r>
              <a:rPr lang="en-US" sz="2000" b="0" baseline="-25000" dirty="0"/>
              <a:t>L</a:t>
            </a:r>
            <a:r>
              <a:rPr lang="en-US" sz="2000" b="0" dirty="0"/>
              <a:t> was about 3 km (almost flat) and of K</a:t>
            </a:r>
            <a:r>
              <a:rPr lang="en-US" sz="2000" b="0" baseline="-25000" dirty="0"/>
              <a:t>S</a:t>
            </a:r>
            <a:r>
              <a:rPr lang="en-US" sz="2000" b="0" dirty="0"/>
              <a:t> about </a:t>
            </a:r>
            <a:r>
              <a:rPr lang="en-US" sz="2000" dirty="0"/>
              <a:t>6 m</a:t>
            </a:r>
            <a:r>
              <a:rPr lang="en-US" sz="2000" b="0" dirty="0"/>
              <a:t>.</a:t>
            </a:r>
          </a:p>
          <a:p>
            <a:pPr>
              <a:lnSpc>
                <a:spcPts val="26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b="0" dirty="0"/>
              <a:t>To avoid a large Monte Carlo correction due to the different acceptances, the K</a:t>
            </a:r>
            <a:r>
              <a:rPr lang="en-US" sz="2000" b="0" baseline="-25000" dirty="0"/>
              <a:t>S</a:t>
            </a:r>
            <a:r>
              <a:rPr lang="en-US" sz="2000" b="0" dirty="0"/>
              <a:t> beam was mounted on a train. It could move into 41 different positions (stations), separated by 1.2 m.</a:t>
            </a:r>
          </a:p>
          <a:p>
            <a:pPr>
              <a:lnSpc>
                <a:spcPts val="26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dirty="0"/>
              <a:t>NA31/2</a:t>
            </a:r>
            <a:r>
              <a:rPr lang="en-US" sz="2000" b="0" dirty="0"/>
              <a:t> used the NA31 apparatus and K</a:t>
            </a:r>
            <a:r>
              <a:rPr lang="en-US" sz="2000" b="0" baseline="-25000" dirty="0"/>
              <a:t>S</a:t>
            </a:r>
            <a:r>
              <a:rPr lang="en-US" sz="2000" b="0" dirty="0"/>
              <a:t> beam to measure the K</a:t>
            </a:r>
            <a:r>
              <a:rPr lang="en-US" sz="2000" b="0" baseline="-25000" dirty="0"/>
              <a:t>S</a:t>
            </a:r>
            <a:r>
              <a:rPr lang="en-US" sz="2000" b="0" dirty="0"/>
              <a:t>-K</a:t>
            </a:r>
            <a:r>
              <a:rPr lang="en-US" sz="2000" b="0" baseline="-25000" dirty="0"/>
              <a:t>L</a:t>
            </a:r>
            <a:r>
              <a:rPr lang="en-US" sz="2000" b="0" dirty="0"/>
              <a:t> interference in the </a:t>
            </a:r>
            <a:br>
              <a:rPr lang="en-US" sz="2000" b="0" dirty="0"/>
            </a:br>
            <a:r>
              <a:rPr lang="en-US" sz="2000" b="0" dirty="0">
                <a:latin typeface="Symbol" pitchFamily="2" charset="2"/>
              </a:rPr>
              <a:t>pp</a:t>
            </a:r>
            <a:r>
              <a:rPr lang="en-US" sz="2000" b="0" dirty="0"/>
              <a:t> channel and the phase difference </a:t>
            </a:r>
            <a:r>
              <a:rPr lang="en-US" sz="2000" b="0" dirty="0">
                <a:latin typeface="Symbol" pitchFamily="2" charset="2"/>
              </a:rPr>
              <a:t>f</a:t>
            </a:r>
            <a:r>
              <a:rPr lang="en-US" sz="2000" b="0" baseline="-25000" dirty="0"/>
              <a:t>+-</a:t>
            </a:r>
            <a:r>
              <a:rPr lang="en-US" sz="2000" b="0" dirty="0"/>
              <a:t> - </a:t>
            </a:r>
            <a:r>
              <a:rPr lang="en-US" sz="2000" b="0" dirty="0">
                <a:latin typeface="Symbol" pitchFamily="2" charset="2"/>
              </a:rPr>
              <a:t>f</a:t>
            </a:r>
            <a:r>
              <a:rPr lang="en-US" sz="2000" b="0" baseline="-25000" dirty="0"/>
              <a:t>oo</a:t>
            </a:r>
            <a:r>
              <a:rPr lang="en-US" sz="2000" b="0" dirty="0"/>
              <a:t>  </a:t>
            </a:r>
          </a:p>
          <a:p>
            <a:pPr>
              <a:lnSpc>
                <a:spcPts val="26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b="0" dirty="0"/>
              <a:t>The NA31 and experiment took data from 1984 till 1990, NA31/2 in 1987. </a:t>
            </a:r>
            <a:br>
              <a:rPr lang="en-US" sz="2000" b="0" dirty="0"/>
            </a:br>
            <a:r>
              <a:rPr lang="en-US" sz="2000" b="0" dirty="0"/>
              <a:t>The NA31/2 experiment published its result in early 1990.</a:t>
            </a:r>
          </a:p>
          <a:p>
            <a:pPr>
              <a:lnSpc>
                <a:spcPts val="2600"/>
              </a:lnSpc>
              <a:spcBef>
                <a:spcPts val="600"/>
              </a:spcBef>
              <a:spcAft>
                <a:spcPts val="0"/>
              </a:spcAft>
            </a:pPr>
            <a:endParaRPr lang="en-US" sz="2000" b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2820F48-94EC-ED41-A355-95A14764E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NA31 experiment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D61532-A3A4-7640-9908-9C18B9919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L.Gatignon, 31-03-2022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013F38-77D2-8240-9147-B420B278F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Beam considerations for a KS to mu mu experiment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5A62E-57DC-3C47-8790-64D1D3322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3291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88966-6368-9747-BC84-92C7718A7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L.Gatignon, 31-03-2022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E7193E-B3F9-9C48-86B3-F09CADB82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Beam considerations for a KS to mu mu experiment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FE52E-786B-1348-ACA3-C6A8362E4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BF8C5B-AB9E-7646-93A7-86790E2D4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296" y="116632"/>
            <a:ext cx="10147250" cy="599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1087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CD3B16-DBF3-AB4A-8689-A830972D2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029" y="116631"/>
            <a:ext cx="10140451" cy="5771319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4BC56C-48CC-D846-A84D-CA04733FD5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78349"/>
            <a:ext cx="1602660" cy="365125"/>
          </a:xfrm>
        </p:spPr>
        <p:txBody>
          <a:bodyPr/>
          <a:lstStyle/>
          <a:p>
            <a:r>
              <a:rPr lang="en-US" dirty="0" err="1"/>
              <a:t>L.Gatignon</a:t>
            </a:r>
            <a:r>
              <a:rPr lang="en-US" dirty="0"/>
              <a:t>, 31-03-2022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DED3A4-8292-F946-AC74-DD455539D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Beam considerations for a KS to mu mu experiment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57A38F-C0BC-E44E-AFE9-6FFDCDA94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6496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CA5C4C-2097-AF43-AF8C-1DB87F60B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78349"/>
            <a:ext cx="1602660" cy="365125"/>
          </a:xfrm>
        </p:spPr>
        <p:txBody>
          <a:bodyPr/>
          <a:lstStyle/>
          <a:p>
            <a:r>
              <a:rPr lang="en-US" dirty="0" err="1"/>
              <a:t>L.Gatignon</a:t>
            </a:r>
            <a:r>
              <a:rPr lang="en-US" dirty="0"/>
              <a:t>, 31-03-2022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B0F50C-F096-AB4A-AAC7-204C19487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Beam considerations for a KS to mu mu experiment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15CC5F-2D80-2B49-90BB-D8537C355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0ACE04-938D-BD4C-808F-5B100079E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28" y="0"/>
            <a:ext cx="8403336" cy="614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070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597CCDF-300C-5243-B308-B0F5A7455F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2184" y="692696"/>
            <a:ext cx="4104456" cy="4320480"/>
          </a:xfrm>
        </p:spPr>
        <p:txBody>
          <a:bodyPr/>
          <a:lstStyle/>
          <a:p>
            <a:r>
              <a:rPr lang="en-GB" b="0" dirty="0">
                <a:solidFill>
                  <a:schemeClr val="tx1"/>
                </a:solidFill>
              </a:rPr>
              <a:t>Incident sec. beam +360 </a:t>
            </a:r>
            <a:r>
              <a:rPr lang="en-GB" b="0" dirty="0" err="1">
                <a:solidFill>
                  <a:schemeClr val="tx1"/>
                </a:solidFill>
              </a:rPr>
              <a:t>Gev</a:t>
            </a:r>
            <a:r>
              <a:rPr lang="en-GB" b="0" dirty="0">
                <a:solidFill>
                  <a:schemeClr val="tx1"/>
                </a:solidFill>
              </a:rPr>
              <a:t>/c</a:t>
            </a:r>
          </a:p>
          <a:p>
            <a:r>
              <a:rPr lang="en-GB" b="0" dirty="0">
                <a:solidFill>
                  <a:schemeClr val="tx1"/>
                </a:solidFill>
              </a:rPr>
              <a:t>Intensity 3 10</a:t>
            </a:r>
            <a:r>
              <a:rPr lang="en-GB" b="0" baseline="30000" dirty="0">
                <a:solidFill>
                  <a:schemeClr val="tx1"/>
                </a:solidFill>
              </a:rPr>
              <a:t>7</a:t>
            </a:r>
            <a:r>
              <a:rPr lang="en-GB" b="0" dirty="0">
                <a:solidFill>
                  <a:schemeClr val="tx1"/>
                </a:solidFill>
              </a:rPr>
              <a:t> per spill</a:t>
            </a:r>
          </a:p>
          <a:p>
            <a:r>
              <a:rPr lang="en-GB" b="0" dirty="0">
                <a:solidFill>
                  <a:schemeClr val="tx1"/>
                </a:solidFill>
              </a:rPr>
              <a:t>Production angle 4.5 </a:t>
            </a:r>
            <a:r>
              <a:rPr lang="en-GB" b="0" dirty="0" err="1">
                <a:solidFill>
                  <a:schemeClr val="tx1"/>
                </a:solidFill>
              </a:rPr>
              <a:t>mrad</a:t>
            </a:r>
            <a:endParaRPr lang="en-GB" b="0" dirty="0">
              <a:solidFill>
                <a:schemeClr val="tx1"/>
              </a:solidFill>
            </a:endParaRPr>
          </a:p>
          <a:p>
            <a:r>
              <a:rPr lang="en-GB" b="0" dirty="0">
                <a:solidFill>
                  <a:schemeClr val="tx1"/>
                </a:solidFill>
              </a:rPr>
              <a:t>Muon flux 1.5 10</a:t>
            </a:r>
            <a:r>
              <a:rPr lang="en-GB" b="0" baseline="30000" dirty="0">
                <a:solidFill>
                  <a:schemeClr val="tx1"/>
                </a:solidFill>
              </a:rPr>
              <a:t>4</a:t>
            </a:r>
            <a:r>
              <a:rPr lang="en-GB" b="0" dirty="0">
                <a:solidFill>
                  <a:schemeClr val="tx1"/>
                </a:solidFill>
              </a:rPr>
              <a:t> per spill</a:t>
            </a:r>
          </a:p>
          <a:p>
            <a:r>
              <a:rPr lang="en-GB" b="0" dirty="0">
                <a:solidFill>
                  <a:schemeClr val="tx1"/>
                </a:solidFill>
              </a:rPr>
              <a:t>~ 150 K</a:t>
            </a:r>
            <a:r>
              <a:rPr lang="en-GB" b="0" baseline="-25000" dirty="0">
                <a:solidFill>
                  <a:schemeClr val="tx1"/>
                </a:solidFill>
              </a:rPr>
              <a:t>S</a:t>
            </a:r>
            <a:r>
              <a:rPr lang="en-GB" b="0" dirty="0">
                <a:solidFill>
                  <a:schemeClr val="tx1"/>
                </a:solidFill>
              </a:rPr>
              <a:t> per spill with opening angle ± 0.5 </a:t>
            </a:r>
            <a:r>
              <a:rPr lang="en-GB" b="0" dirty="0" err="1">
                <a:solidFill>
                  <a:schemeClr val="tx1"/>
                </a:solidFill>
              </a:rPr>
              <a:t>mrad</a:t>
            </a:r>
            <a:endParaRPr lang="en-GB" b="0" dirty="0">
              <a:solidFill>
                <a:schemeClr val="tx1"/>
              </a:solidFill>
            </a:endParaRPr>
          </a:p>
          <a:p>
            <a:r>
              <a:rPr lang="en-GB" b="0" dirty="0">
                <a:solidFill>
                  <a:schemeClr val="tx1"/>
                </a:solidFill>
              </a:rPr>
              <a:t>Secondary type target XTGT</a:t>
            </a:r>
          </a:p>
          <a:p>
            <a:r>
              <a:rPr lang="en-GB" b="0" dirty="0">
                <a:solidFill>
                  <a:schemeClr val="tx1"/>
                </a:solidFill>
              </a:rPr>
              <a:t>Beam length 7.1 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9CC99C-8EA9-0643-A58C-1E0EF0EA4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NA31 (/2) K</a:t>
            </a:r>
            <a:r>
              <a:rPr lang="en-GB" baseline="-25000" dirty="0"/>
              <a:t>S</a:t>
            </a:r>
            <a:r>
              <a:rPr lang="en-GB" dirty="0"/>
              <a:t> beam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A4713-3C9F-3A47-9158-91EBB58FA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L.Gatignon, 31-03-2022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A32DE-6B7B-9B46-8F77-A94E535C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Beam considerations for a KS to mu mu experiment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EB900-8411-5646-A5A4-2E6DC97F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B5D139-F569-B84F-9511-B76BB4895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980728"/>
            <a:ext cx="7124030" cy="49819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EA0307-5902-5546-9229-BB6444B53317}"/>
              </a:ext>
            </a:extLst>
          </p:cNvPr>
          <p:cNvSpPr txBox="1"/>
          <p:nvPr/>
        </p:nvSpPr>
        <p:spPr>
          <a:xfrm>
            <a:off x="7608168" y="5229200"/>
            <a:ext cx="414216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b="1" dirty="0">
                <a:solidFill>
                  <a:srgbClr val="008841"/>
                </a:solidFill>
              </a:rPr>
              <a:t>This beam was clean and worked well</a:t>
            </a:r>
          </a:p>
        </p:txBody>
      </p:sp>
    </p:spTree>
    <p:extLst>
      <p:ext uri="{BB962C8B-B14F-4D97-AF65-F5344CB8AC3E}">
        <p14:creationId xmlns:p14="http://schemas.microsoft.com/office/powerpoint/2010/main" val="297152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3510163-76AA-A143-B645-F33044856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K</a:t>
            </a:r>
            <a:r>
              <a:rPr lang="en-US" baseline="-25000" dirty="0"/>
              <a:t>S</a:t>
            </a:r>
            <a:r>
              <a:rPr lang="en-US" dirty="0"/>
              <a:t> beam was mounted on a train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80B6F3-BBD1-2846-8173-F401CD719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L.Gatignon, 31-03-2022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12DB40-18C8-7C4F-BBE1-3063D31AB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Beam considerations for a KS to mu mu experiment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282B09-4D11-AF47-8BE9-43B443099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DB628A-311D-4D4D-BBF2-42AB6D204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758591" y="606416"/>
            <a:ext cx="4941932" cy="5691049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2EE9B93-DF2F-7441-8A19-57F75EE45C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392" y="980728"/>
            <a:ext cx="4824261" cy="5010150"/>
          </a:xfrm>
        </p:spPr>
      </p:pic>
    </p:spTree>
    <p:extLst>
      <p:ext uri="{BB962C8B-B14F-4D97-AF65-F5344CB8AC3E}">
        <p14:creationId xmlns:p14="http://schemas.microsoft.com/office/powerpoint/2010/main" val="765292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CB339FF-C464-6D42-AFB5-092859C24D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ts val="26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dirty="0"/>
              <a:t>NA48</a:t>
            </a:r>
            <a:r>
              <a:rPr lang="en-US" sz="2000" b="0" dirty="0"/>
              <a:t> was a follow-up experiment to NA31, that achieved a more precise result for </a:t>
            </a:r>
            <a:r>
              <a:rPr lang="en-US" sz="2000" b="0" dirty="0">
                <a:latin typeface="Symbol" pitchFamily="2" charset="2"/>
              </a:rPr>
              <a:t>e</a:t>
            </a:r>
            <a:r>
              <a:rPr lang="en-US" sz="2000" b="0" dirty="0"/>
              <a:t>’/</a:t>
            </a:r>
            <a:r>
              <a:rPr lang="en-US" sz="2000" b="0" dirty="0">
                <a:latin typeface="Symbol" pitchFamily="2" charset="2"/>
              </a:rPr>
              <a:t>e</a:t>
            </a:r>
            <a:r>
              <a:rPr lang="en-US" sz="2000" b="0" dirty="0"/>
              <a:t>, consistent with NA31 and now also with the KTEV experiment in </a:t>
            </a:r>
            <a:r>
              <a:rPr lang="en-US" sz="2000" b="0" dirty="0" err="1"/>
              <a:t>Fermilab</a:t>
            </a:r>
            <a:r>
              <a:rPr lang="en-US" sz="2000" b="0" dirty="0"/>
              <a:t>, successor to E731.</a:t>
            </a:r>
          </a:p>
          <a:p>
            <a:pPr>
              <a:lnSpc>
                <a:spcPts val="26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b="0" dirty="0"/>
              <a:t>Contrary to NA31, the </a:t>
            </a:r>
            <a:r>
              <a:rPr lang="en-US" sz="2000" dirty="0"/>
              <a:t>K</a:t>
            </a:r>
            <a:r>
              <a:rPr lang="en-US" sz="2000" baseline="-25000" dirty="0"/>
              <a:t>S</a:t>
            </a:r>
            <a:r>
              <a:rPr lang="en-US" sz="2000" dirty="0"/>
              <a:t> and K</a:t>
            </a:r>
            <a:r>
              <a:rPr lang="en-US" sz="2000" baseline="-25000" dirty="0"/>
              <a:t>L</a:t>
            </a:r>
            <a:r>
              <a:rPr lang="en-US" sz="2000" dirty="0"/>
              <a:t> data were taken simultaneously</a:t>
            </a:r>
            <a:r>
              <a:rPr lang="en-US" sz="2000" b="0" dirty="0"/>
              <a:t>. A small fraction of the protons that did not interact in the K</a:t>
            </a:r>
            <a:r>
              <a:rPr lang="en-US" sz="2000" b="0" baseline="-25000" dirty="0"/>
              <a:t>L</a:t>
            </a:r>
            <a:r>
              <a:rPr lang="en-US" sz="2000" b="0" dirty="0"/>
              <a:t> production target was deflected back onto the K</a:t>
            </a:r>
            <a:r>
              <a:rPr lang="en-US" sz="2000" b="0" baseline="-25000" dirty="0"/>
              <a:t>L</a:t>
            </a:r>
            <a:r>
              <a:rPr lang="en-US" sz="2000" b="0" dirty="0"/>
              <a:t> beam axis via a bent crystal and made to impinge on a second target for the production of the K</a:t>
            </a:r>
            <a:r>
              <a:rPr lang="en-US" sz="2000" b="0" baseline="-25000" dirty="0"/>
              <a:t>S</a:t>
            </a:r>
            <a:r>
              <a:rPr lang="en-US" sz="2000" b="0" dirty="0"/>
              <a:t> beam. A ‘tagger counter’ on the proton beam to the K</a:t>
            </a:r>
            <a:r>
              <a:rPr lang="en-US" sz="2000" b="0" baseline="-25000" dirty="0"/>
              <a:t>S</a:t>
            </a:r>
            <a:r>
              <a:rPr lang="en-US" sz="2000" b="0" dirty="0"/>
              <a:t> target identified which kaons came from the K</a:t>
            </a:r>
            <a:r>
              <a:rPr lang="en-US" sz="2000" b="0" baseline="-25000" dirty="0"/>
              <a:t>S</a:t>
            </a:r>
            <a:r>
              <a:rPr lang="en-US" sz="2000" b="0" dirty="0"/>
              <a:t> target,</a:t>
            </a:r>
          </a:p>
          <a:p>
            <a:pPr>
              <a:lnSpc>
                <a:spcPts val="26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b="0" dirty="0"/>
              <a:t>The acceptance difference was now mitigated by lifetime weighting. </a:t>
            </a:r>
          </a:p>
          <a:p>
            <a:pPr>
              <a:lnSpc>
                <a:spcPts val="26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dirty="0"/>
              <a:t>NA48/1</a:t>
            </a:r>
            <a:r>
              <a:rPr lang="en-US" sz="2000" b="0" dirty="0"/>
              <a:t> was a special run at higher proton intensity on the K</a:t>
            </a:r>
            <a:r>
              <a:rPr lang="en-US" sz="2000" b="0" baseline="-25000" dirty="0"/>
              <a:t>S</a:t>
            </a:r>
            <a:r>
              <a:rPr lang="en-US" sz="2000" b="0" dirty="0"/>
              <a:t> target for precisely measuring kaon</a:t>
            </a:r>
            <a:br>
              <a:rPr lang="en-US" sz="2000" b="0" dirty="0"/>
            </a:br>
            <a:r>
              <a:rPr lang="en-US" sz="2000" b="0" dirty="0"/>
              <a:t>and hyperon decays.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23E64D-981F-5742-A42E-AD1A22891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NA48 experiment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85A738-0A94-4E4E-BB23-07D8D240F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L.Gatignon, 31-03-2022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51D8F2-58A1-B14E-961F-9733E65B0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Beam considerations for a KS to mu mu experiment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791B9-47E5-8443-8F10-C0B103784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847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497785-D59C-7C4B-9DBE-E20A8D6E7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L.Gatignon, 31-03-2022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FCE34-B2EB-D047-B12E-41A24E9F2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Beam considerations for a KS to mu mu experiment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744AA-C804-5942-9A5F-69C12F4F9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CE30A6-41C4-4843-AFC1-95BF46605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504"/>
            <a:ext cx="12191999" cy="682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789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2F9AEE5-4FA1-8A4B-96A6-B6B729F7E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2104" y="620688"/>
            <a:ext cx="4968552" cy="4464496"/>
          </a:xfrm>
        </p:spPr>
        <p:txBody>
          <a:bodyPr/>
          <a:lstStyle/>
          <a:p>
            <a:r>
              <a:rPr lang="en-GB" b="0" dirty="0">
                <a:solidFill>
                  <a:schemeClr val="tx1"/>
                </a:solidFill>
              </a:rPr>
              <a:t>3.4 10</a:t>
            </a:r>
            <a:r>
              <a:rPr lang="en-GB" b="0" baseline="30000" dirty="0">
                <a:solidFill>
                  <a:schemeClr val="tx1"/>
                </a:solidFill>
              </a:rPr>
              <a:t>7</a:t>
            </a:r>
            <a:r>
              <a:rPr lang="en-GB" b="0" dirty="0">
                <a:solidFill>
                  <a:schemeClr val="tx1"/>
                </a:solidFill>
              </a:rPr>
              <a:t> protons (400 GeV/c) per spill</a:t>
            </a:r>
          </a:p>
          <a:p>
            <a:r>
              <a:rPr lang="en-GB" b="0" dirty="0">
                <a:solidFill>
                  <a:schemeClr val="tx1"/>
                </a:solidFill>
              </a:rPr>
              <a:t>Production angle 4.2 </a:t>
            </a:r>
            <a:r>
              <a:rPr lang="en-GB" b="0" dirty="0" err="1">
                <a:solidFill>
                  <a:schemeClr val="tx1"/>
                </a:solidFill>
              </a:rPr>
              <a:t>mrad</a:t>
            </a:r>
            <a:endParaRPr lang="en-GB" b="0" dirty="0">
              <a:solidFill>
                <a:schemeClr val="tx1"/>
              </a:solidFill>
            </a:endParaRPr>
          </a:p>
          <a:p>
            <a:r>
              <a:rPr lang="en-GB" b="0" dirty="0">
                <a:solidFill>
                  <a:schemeClr val="tx1"/>
                </a:solidFill>
              </a:rPr>
              <a:t>Muon flux &gt; 10</a:t>
            </a:r>
            <a:r>
              <a:rPr lang="en-GB" b="0" baseline="30000" dirty="0">
                <a:solidFill>
                  <a:schemeClr val="tx1"/>
                </a:solidFill>
              </a:rPr>
              <a:t>5</a:t>
            </a:r>
            <a:r>
              <a:rPr lang="en-GB" b="0" dirty="0">
                <a:solidFill>
                  <a:schemeClr val="tx1"/>
                </a:solidFill>
              </a:rPr>
              <a:t> per spill (estimated)</a:t>
            </a:r>
          </a:p>
          <a:p>
            <a:r>
              <a:rPr lang="en-GB" b="0" dirty="0">
                <a:solidFill>
                  <a:schemeClr val="tx1"/>
                </a:solidFill>
              </a:rPr>
              <a:t>Operated simultaneously with K</a:t>
            </a:r>
            <a:r>
              <a:rPr lang="en-GB" b="0" baseline="-25000" dirty="0">
                <a:solidFill>
                  <a:schemeClr val="tx1"/>
                </a:solidFill>
              </a:rPr>
              <a:t>L</a:t>
            </a:r>
          </a:p>
          <a:p>
            <a:r>
              <a:rPr lang="en-GB" b="0" dirty="0">
                <a:solidFill>
                  <a:schemeClr val="tx1"/>
                </a:solidFill>
              </a:rPr>
              <a:t>Secondary type target (XTGT)</a:t>
            </a:r>
          </a:p>
          <a:p>
            <a:endParaRPr lang="en-GB" b="0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NA48/1</a:t>
            </a:r>
            <a:r>
              <a:rPr lang="en-GB" b="0" dirty="0">
                <a:solidFill>
                  <a:schemeClr val="tx1"/>
                </a:solidFill>
              </a:rPr>
              <a:t> used same target + beam</a:t>
            </a:r>
          </a:p>
          <a:p>
            <a:r>
              <a:rPr lang="en-GB" b="0" dirty="0">
                <a:solidFill>
                  <a:schemeClr val="tx1"/>
                </a:solidFill>
              </a:rPr>
              <a:t>Proton flux 5 10</a:t>
            </a:r>
            <a:r>
              <a:rPr lang="en-GB" b="0" baseline="30000" dirty="0">
                <a:solidFill>
                  <a:schemeClr val="tx1"/>
                </a:solidFill>
              </a:rPr>
              <a:t>10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ppp</a:t>
            </a:r>
            <a:endParaRPr lang="en-GB" b="0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B590AAA-1326-E943-B3C0-E8C76079B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NA48 K</a:t>
            </a:r>
            <a:r>
              <a:rPr lang="en-GB" baseline="-25000" dirty="0"/>
              <a:t>S</a:t>
            </a:r>
            <a:r>
              <a:rPr lang="en-GB" dirty="0"/>
              <a:t> beam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F9AE1-E3F7-F740-A89C-A96FE4AE7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L.Gatignon, 31-03-2022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68A81C-A6DF-6F41-B64E-45AB758CE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Beam considerations for a KS to mu mu experiment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979754-7D20-AA48-B341-CBE034BA7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791579-86FB-714C-A7C6-1E7DFC325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908720"/>
            <a:ext cx="6550620" cy="457863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562F5D7-38D1-9F4A-B28B-19163611B45C}"/>
              </a:ext>
            </a:extLst>
          </p:cNvPr>
          <p:cNvSpPr/>
          <p:nvPr/>
        </p:nvSpPr>
        <p:spPr>
          <a:xfrm>
            <a:off x="7032104" y="5229200"/>
            <a:ext cx="4852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8841"/>
                </a:solidFill>
              </a:rPr>
              <a:t>This beam was also clean and worked well</a:t>
            </a:r>
          </a:p>
        </p:txBody>
      </p:sp>
    </p:spTree>
    <p:extLst>
      <p:ext uri="{BB962C8B-B14F-4D97-AF65-F5344CB8AC3E}">
        <p14:creationId xmlns:p14="http://schemas.microsoft.com/office/powerpoint/2010/main" val="130474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6A49F27-2F6C-1B4E-AA32-C9B622CDB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340768"/>
            <a:ext cx="11737304" cy="460851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GB" sz="2000" dirty="0"/>
              <a:t>NA62</a:t>
            </a:r>
            <a:r>
              <a:rPr lang="en-GB" sz="2000" b="0" dirty="0"/>
              <a:t> uses a </a:t>
            </a:r>
            <a:r>
              <a:rPr lang="en-GB" sz="2000" dirty="0"/>
              <a:t>charged</a:t>
            </a:r>
            <a:r>
              <a:rPr lang="en-GB" sz="2000" b="0" dirty="0"/>
              <a:t> kaon beam only.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GB" sz="2000" b="0" dirty="0"/>
              <a:t>Incident primary proton beam. 3 10</a:t>
            </a:r>
            <a:r>
              <a:rPr lang="en-GB" sz="2000" b="0" baseline="30000" dirty="0"/>
              <a:t>12</a:t>
            </a:r>
            <a:r>
              <a:rPr lang="en-GB" sz="2000" b="0" dirty="0"/>
              <a:t> </a:t>
            </a:r>
            <a:r>
              <a:rPr lang="en-GB" sz="2000" b="0" dirty="0" err="1"/>
              <a:t>ppp</a:t>
            </a:r>
            <a:r>
              <a:rPr lang="en-GB" sz="2000" b="0" dirty="0"/>
              <a:t> on T10.</a:t>
            </a:r>
            <a:br>
              <a:rPr lang="en-GB" sz="2000" b="0" dirty="0"/>
            </a:br>
            <a:r>
              <a:rPr lang="en-GB" sz="2000" b="0" dirty="0"/>
              <a:t>Foresee increase: 1.2 10</a:t>
            </a:r>
            <a:r>
              <a:rPr lang="en-GB" sz="2000" b="0" baseline="30000" dirty="0"/>
              <a:t>13</a:t>
            </a:r>
            <a:r>
              <a:rPr lang="en-GB" sz="2000" b="0" dirty="0"/>
              <a:t> </a:t>
            </a:r>
            <a:r>
              <a:rPr lang="en-GB" sz="2000" b="0" dirty="0" err="1"/>
              <a:t>ppp</a:t>
            </a:r>
            <a:r>
              <a:rPr lang="en-GB" sz="2000" b="0" dirty="0"/>
              <a:t> for NA62x4 and even up to 2 10</a:t>
            </a:r>
            <a:r>
              <a:rPr lang="en-GB" sz="2000" b="0" baseline="30000" dirty="0"/>
              <a:t>13</a:t>
            </a:r>
            <a:r>
              <a:rPr lang="en-GB" sz="2000" b="0" dirty="0"/>
              <a:t> </a:t>
            </a:r>
            <a:r>
              <a:rPr lang="en-GB" sz="2000" b="0" dirty="0" err="1"/>
              <a:t>ppp</a:t>
            </a:r>
            <a:r>
              <a:rPr lang="en-GB" sz="2000" b="0" dirty="0"/>
              <a:t> or KLEVER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GB" sz="2000" b="0" dirty="0"/>
              <a:t>Essential to have a </a:t>
            </a:r>
            <a:r>
              <a:rPr lang="en-GB" sz="2000" dirty="0"/>
              <a:t>water cooled primary target </a:t>
            </a:r>
            <a:r>
              <a:rPr lang="en-GB" sz="2000" b="0" dirty="0"/>
              <a:t>(T10) for reasons of target survival and RP issues.</a:t>
            </a:r>
            <a:br>
              <a:rPr lang="en-GB" sz="2000" b="0" dirty="0"/>
            </a:br>
            <a:r>
              <a:rPr lang="en-GB" sz="2000" b="0" dirty="0"/>
              <a:t>The target itself is immediately followed by a collimator (inside the target shielding) to stop </a:t>
            </a:r>
            <a:r>
              <a:rPr lang="en-GB" sz="2000" b="0" dirty="0" err="1"/>
              <a:t>pions</a:t>
            </a:r>
            <a:r>
              <a:rPr lang="en-GB" sz="2000" b="0" dirty="0"/>
              <a:t> before they decay in muons,.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GB" sz="2000" b="0" dirty="0"/>
              <a:t>For NA62x4 and KLEVER </a:t>
            </a:r>
            <a:r>
              <a:rPr lang="en-GB" sz="2000" dirty="0"/>
              <a:t>the target and TAX need upgrades</a:t>
            </a:r>
            <a:r>
              <a:rPr lang="en-GB" sz="2000" b="0" dirty="0"/>
              <a:t>. Machine protection as well.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GB" sz="2000" b="0" dirty="0"/>
              <a:t>NA62 has an elaborate and highly optimised </a:t>
            </a:r>
            <a:r>
              <a:rPr lang="en-GB" sz="2000" dirty="0"/>
              <a:t>dedicated muon sweeping system</a:t>
            </a:r>
            <a:r>
              <a:rPr lang="en-GB" sz="2000" b="0" dirty="0"/>
              <a:t>, while preserving the charged beam. It consists of 3 modified MBPL magnets plus a scraper. </a:t>
            </a:r>
            <a:br>
              <a:rPr lang="en-GB" sz="2000" b="0" dirty="0"/>
            </a:br>
            <a:r>
              <a:rPr lang="en-GB" sz="2000" b="0" dirty="0"/>
              <a:t>The total length of these sweeping magnets alone is 3x3+5 = 11 metres plus overheads, </a:t>
            </a:r>
            <a:br>
              <a:rPr lang="en-GB" sz="2000" b="0" dirty="0"/>
            </a:br>
            <a:r>
              <a:rPr lang="en-GB" sz="2000" b="0" dirty="0"/>
              <a:t>hence more than 13 metres. </a:t>
            </a:r>
            <a:br>
              <a:rPr lang="en-GB" sz="2000" b="0" dirty="0"/>
            </a:br>
            <a:r>
              <a:rPr lang="en-GB" sz="2000" b="0" dirty="0"/>
              <a:t>Such sweeping cannot be done in a short K</a:t>
            </a:r>
            <a:r>
              <a:rPr lang="en-GB" sz="2000" b="0" baseline="-25000" dirty="0"/>
              <a:t>S</a:t>
            </a:r>
            <a:r>
              <a:rPr lang="en-GB" sz="2000" b="0" dirty="0"/>
              <a:t> beam line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br>
              <a:rPr lang="en-GB" sz="2000" b="0" dirty="0"/>
            </a:br>
            <a:endParaRPr lang="en-GB" sz="2000" b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59358B3-2346-0548-92BB-124C45A85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NA62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34B3F-1EDD-D74D-993E-04A35DD09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L.Gatignon, 31-03-2022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1E4C5A-9670-5647-9F0E-614138EB0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Beam considerations for a KS to mu mu experiment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190E91-15F1-3A46-8DAD-C290D755F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6683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FA9C3E2F-5E4F-BF4C-AAED-5F553F2B8BDF}" vid="{8A2B3DB7-9ED3-3447-AADF-ADB78508967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1462</TotalTime>
  <Words>2735</Words>
  <Application>Microsoft Macintosh PowerPoint</Application>
  <PresentationFormat>Widescreen</PresentationFormat>
  <Paragraphs>246</Paragraphs>
  <Slides>32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Symbol</vt:lpstr>
      <vt:lpstr>Office Theme</vt:lpstr>
      <vt:lpstr>Very first ideas for a KS → mm beam   Aiming for New Heights with Kaons</vt:lpstr>
      <vt:lpstr>Introduction</vt:lpstr>
      <vt:lpstr>The NA31 experiment</vt:lpstr>
      <vt:lpstr>The NA31 (/2) KS beam</vt:lpstr>
      <vt:lpstr>The KS beam was mounted on a train</vt:lpstr>
      <vt:lpstr>The NA48 experiment</vt:lpstr>
      <vt:lpstr>PowerPoint Presentation</vt:lpstr>
      <vt:lpstr>The NA48 KS beam</vt:lpstr>
      <vt:lpstr>NA62</vt:lpstr>
      <vt:lpstr>Some observations</vt:lpstr>
      <vt:lpstr>What about a beam for KS → m+m-?</vt:lpstr>
      <vt:lpstr>Some general first thoughts</vt:lpstr>
      <vt:lpstr>First try 2.4 mrad production angle </vt:lpstr>
      <vt:lpstr>But…</vt:lpstr>
      <vt:lpstr>We then considered 8 mrad production angle</vt:lpstr>
      <vt:lpstr>The present ‘baseline’: 12 mrad</vt:lpstr>
      <vt:lpstr>And what about the collimation scheme?</vt:lpstr>
      <vt:lpstr>Kaon decay rate estimates</vt:lpstr>
      <vt:lpstr>Intensity (of decays) versus production angle</vt:lpstr>
      <vt:lpstr>Momentum spectra for KS and KL decays</vt:lpstr>
      <vt:lpstr>Summary of rates</vt:lpstr>
      <vt:lpstr>Can the hardware cope with these high intensities?</vt:lpstr>
      <vt:lpstr>The T10 target</vt:lpstr>
      <vt:lpstr>The present T10 target</vt:lpstr>
      <vt:lpstr>PowerPoint Presentation</vt:lpstr>
      <vt:lpstr>The simulated proton dump heating </vt:lpstr>
      <vt:lpstr>Ideas for new K12 TAX design</vt:lpstr>
      <vt:lpstr>What next?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Very first ideas for a KS → mm beam      For comments</dc:title>
  <dc:creator>Microsoft Office User</dc:creator>
  <cp:lastModifiedBy>Microsoft Office User</cp:lastModifiedBy>
  <cp:revision>86</cp:revision>
  <cp:lastPrinted>2022-03-28T13:11:17Z</cp:lastPrinted>
  <dcterms:created xsi:type="dcterms:W3CDTF">2022-01-27T16:28:56Z</dcterms:created>
  <dcterms:modified xsi:type="dcterms:W3CDTF">2022-03-31T12:38:34Z</dcterms:modified>
</cp:coreProperties>
</file>