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6" r:id="rId2"/>
    <p:sldId id="409" r:id="rId3"/>
    <p:sldId id="257" r:id="rId4"/>
    <p:sldId id="258" r:id="rId5"/>
    <p:sldId id="261" r:id="rId6"/>
    <p:sldId id="287" r:id="rId7"/>
    <p:sldId id="411" r:id="rId8"/>
    <p:sldId id="291" r:id="rId9"/>
    <p:sldId id="289" r:id="rId10"/>
    <p:sldId id="290" r:id="rId11"/>
    <p:sldId id="308" r:id="rId12"/>
    <p:sldId id="414" r:id="rId13"/>
    <p:sldId id="4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67CC1-C5A0-496B-A6DC-117F0F618C82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90431-255D-40D8-A4EA-5D0EEB9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F6977-B276-6046-ACB3-19B80147D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5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F6977-B276-6046-ACB3-19B80147D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19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37BCC-E12E-4EAA-B991-5ACC323ED5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4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37BCC-E12E-4EAA-B991-5ACC323ED5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06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FBB3-58F1-6045-BB0F-487EFFEC87AE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4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DF2-CA50-F84C-886E-FF508CDB75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1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04C-526C-D343-8C2D-AE4E4E7F8903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489C-B1F2-5C46-8909-CBFACAAA64E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E8EE-6244-8948-B505-3303976DC352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6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0E1F-243E-E14C-8FAA-0943D54C294E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3207-232A-6146-BA83-96B156D4846D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1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2AD5-654F-144D-AAA1-CD096C805A81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4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6567-B3FB-7141-BE3D-FF752ED54943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3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383E-FE3E-A647-9E2D-58756BED5BE9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7FB-90A7-8441-97B6-A59BECDDBDE2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0"/>
                <a:lumOff val="100000"/>
              </a:schemeClr>
            </a:gs>
            <a:gs pos="2000">
              <a:schemeClr val="accent1">
                <a:tint val="23500"/>
                <a:satMod val="160000"/>
                <a:lumMod val="69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5614-D7CA-E949-B830-F72D25599381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technologyreview.com/2019/01/25/1436/we-analyzed-16625-papers-to-figure-out-where-ai-is-headed-nex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9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1126" y="1676401"/>
            <a:ext cx="8534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Arial" panose="020B0604020202020204" pitchFamily="34" charset="0"/>
              </a:rPr>
              <a:t>Application of Novel Computational Methods at HiRES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177114"/>
            <a:ext cx="6400800" cy="221284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Improving controls and diagnostics for high brightness beams in experiment</a:t>
            </a:r>
          </a:p>
          <a:p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000" b="1" dirty="0">
                <a:solidFill>
                  <a:srgbClr val="261E8E"/>
                </a:solidFill>
              </a:rPr>
              <a:t>Frederick “Eric” Cropp</a:t>
            </a:r>
          </a:p>
          <a:p>
            <a:endParaRPr lang="en-US" sz="1200" b="1" dirty="0">
              <a:solidFill>
                <a:srgbClr val="261E8E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Collaboration With D.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Filippetto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(LBNL) 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P.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Musumeci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(UCLA)</a:t>
            </a:r>
          </a:p>
          <a:p>
            <a:endParaRPr lang="en-US" sz="2000" b="1" dirty="0">
              <a:solidFill>
                <a:srgbClr val="261E8E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http://brand.ucla.edu/wp-content/uploads/2013/08/ucla-logotype-main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04" y="5943857"/>
            <a:ext cx="2053200" cy="9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48115"/>
            <a:ext cx="551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2F549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F549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Particle Beam Physics Laboratory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2F549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250426" y="84615"/>
            <a:ext cx="1814200" cy="868699"/>
            <a:chOff x="548640" y="3266237"/>
            <a:chExt cx="2245740" cy="1075334"/>
          </a:xfrm>
          <a:solidFill>
            <a:schemeClr val="bg1"/>
          </a:solidFill>
        </p:grpSpPr>
        <p:sp>
          <p:nvSpPr>
            <p:cNvPr id="9" name="Pentagon 8"/>
            <p:cNvSpPr/>
            <p:nvPr/>
          </p:nvSpPr>
          <p:spPr>
            <a:xfrm flipH="1">
              <a:off x="548640" y="3502152"/>
              <a:ext cx="1328928" cy="597220"/>
            </a:xfrm>
            <a:prstGeom prst="homePlat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9" descr="http://pbpl.physics.ucla.edu/_resources/imgs/banner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" r="71067"/>
            <a:stretch/>
          </p:blipFill>
          <p:spPr bwMode="auto">
            <a:xfrm>
              <a:off x="858520" y="3543796"/>
              <a:ext cx="1066798" cy="523875"/>
            </a:xfrm>
            <a:prstGeom prst="rect">
              <a:avLst/>
            </a:prstGeom>
            <a:grpFill/>
          </p:spPr>
        </p:pic>
        <p:grpSp>
          <p:nvGrpSpPr>
            <p:cNvPr id="11" name="Group 10"/>
            <p:cNvGrpSpPr/>
            <p:nvPr/>
          </p:nvGrpSpPr>
          <p:grpSpPr>
            <a:xfrm>
              <a:off x="1719046" y="3266237"/>
              <a:ext cx="1075334" cy="1075334"/>
              <a:chOff x="3182112" y="3941064"/>
              <a:chExt cx="1075334" cy="1075334"/>
            </a:xfrm>
            <a:grpFill/>
          </p:grpSpPr>
          <p:pic>
            <p:nvPicPr>
              <p:cNvPr id="12" name="Picture 2" descr="C:\Users\scobywan\Dropbox\PBPL\Equipment Documentation\PegasusTe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97" t="11752" r="35179" b="48129"/>
              <a:stretch/>
            </p:blipFill>
            <p:spPr bwMode="auto">
              <a:xfrm>
                <a:off x="3337560" y="4096512"/>
                <a:ext cx="768096" cy="768096"/>
              </a:xfrm>
              <a:prstGeom prst="rect">
                <a:avLst/>
              </a:prstGeom>
              <a:grpFill/>
            </p:spPr>
          </p:pic>
          <p:sp>
            <p:nvSpPr>
              <p:cNvPr id="13" name="Donut 12"/>
              <p:cNvSpPr/>
              <p:nvPr/>
            </p:nvSpPr>
            <p:spPr>
              <a:xfrm>
                <a:off x="3182112" y="3941064"/>
                <a:ext cx="1075334" cy="1075334"/>
              </a:xfrm>
              <a:prstGeom prst="donut">
                <a:avLst>
                  <a:gd name="adj" fmla="val 13606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5879308"/>
            <a:ext cx="5562600" cy="1074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6664E0-3CCB-FF45-9972-0E3251303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268" y="5943857"/>
            <a:ext cx="3114709" cy="9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6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B4E7B96F-8E79-00AF-EEC4-308590B7922E}"/>
              </a:ext>
            </a:extLst>
          </p:cNvPr>
          <p:cNvSpPr/>
          <p:nvPr/>
        </p:nvSpPr>
        <p:spPr>
          <a:xfrm>
            <a:off x="124178" y="101600"/>
            <a:ext cx="11943644" cy="66265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0D047-599C-1432-DD38-F7321A5A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8B645-D165-E988-E973-5AC8DAE9E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0955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progress</a:t>
            </a:r>
          </a:p>
          <a:p>
            <a:r>
              <a:rPr lang="en-US" dirty="0"/>
              <a:t>Sparse vs. time series</a:t>
            </a:r>
          </a:p>
          <a:p>
            <a:r>
              <a:rPr lang="en-US" dirty="0"/>
              <a:t>Predict current vs next shot</a:t>
            </a:r>
          </a:p>
          <a:p>
            <a:r>
              <a:rPr lang="en-US" dirty="0"/>
              <a:t>Some improvement over baseline, but work in progress</a:t>
            </a:r>
          </a:p>
          <a:p>
            <a:r>
              <a:rPr lang="en-US" dirty="0"/>
              <a:t>Drifts vs. jitter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45617-03B7-7DB5-16A9-6D026DBA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259D-BB92-4864-BB12-A73A39857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0" name="Picture 249">
            <a:extLst>
              <a:ext uri="{FF2B5EF4-FFF2-40B4-BE49-F238E27FC236}">
                <a16:creationId xmlns:a16="http://schemas.microsoft.com/office/drawing/2014/main" id="{0DA2CAF8-F248-9C53-B8BA-91848B178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49" y="1143000"/>
            <a:ext cx="3448391" cy="2319421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E291E47E-3CE3-7B34-D1FD-B30D3AC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06" y="3686683"/>
            <a:ext cx="6675194" cy="2430412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B35E7893-0314-3AE7-1E93-16B076C63BAA}"/>
              </a:ext>
            </a:extLst>
          </p:cNvPr>
          <p:cNvSpPr txBox="1"/>
          <p:nvPr/>
        </p:nvSpPr>
        <p:spPr>
          <a:xfrm>
            <a:off x="3060094" y="5814115"/>
            <a:ext cx="2342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STD (Data - Prediction):  1.6913e-4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RMSE:  1.7676e-4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DE00AFD-3C9F-641A-E929-67BFE92DC98D}"/>
              </a:ext>
            </a:extLst>
          </p:cNvPr>
          <p:cNvSpPr txBox="1"/>
          <p:nvPr/>
        </p:nvSpPr>
        <p:spPr>
          <a:xfrm>
            <a:off x="5669280" y="6239435"/>
            <a:ext cx="20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Gilardi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7DB13-8BF4-B5A2-690F-20460FCC29B3}"/>
              </a:ext>
            </a:extLst>
          </p:cNvPr>
          <p:cNvSpPr txBox="1"/>
          <p:nvPr/>
        </p:nvSpPr>
        <p:spPr>
          <a:xfrm>
            <a:off x="9681210" y="4229100"/>
            <a:ext cx="1901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CNN taking into account 35 previous shots</a:t>
            </a:r>
          </a:p>
        </p:txBody>
      </p:sp>
    </p:spTree>
    <p:extLst>
      <p:ext uri="{BB962C8B-B14F-4D97-AF65-F5344CB8AC3E}">
        <p14:creationId xmlns:p14="http://schemas.microsoft.com/office/powerpoint/2010/main" val="244008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D30DC91E-9E18-0E84-D1E9-BAA6E5536142}"/>
              </a:ext>
            </a:extLst>
          </p:cNvPr>
          <p:cNvSpPr/>
          <p:nvPr/>
        </p:nvSpPr>
        <p:spPr>
          <a:xfrm>
            <a:off x="124178" y="115711"/>
            <a:ext cx="11943644" cy="66265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0F9B3-EEBC-84A5-FF4D-D896E86B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Cavities Added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663BFE2A-3E67-33FA-3FFF-814236D93B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7" y="1072213"/>
            <a:ext cx="5384800" cy="403706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BA902-B2AB-F886-F88A-6ED528F97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30" y="4318778"/>
            <a:ext cx="5384800" cy="2236916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Unexplained TOA drifts, but clear correlations</a:t>
            </a:r>
          </a:p>
          <a:p>
            <a:r>
              <a:rPr lang="en-US" dirty="0"/>
              <a:t>Still a simple case</a:t>
            </a:r>
          </a:p>
          <a:p>
            <a:pPr lvl="1"/>
            <a:r>
              <a:rPr lang="en-US" dirty="0"/>
              <a:t>What happens if we add another RF cavity?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E9590-B84B-2D49-DE78-4497D64A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259D-BB92-4864-BB12-A73A39857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DFBBA-6718-6E71-744A-A431CA1D7DCB}"/>
              </a:ext>
            </a:extLst>
          </p:cNvPr>
          <p:cNvSpPr txBox="1"/>
          <p:nvPr/>
        </p:nvSpPr>
        <p:spPr>
          <a:xfrm>
            <a:off x="10948167" y="1582340"/>
            <a:ext cx="1097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 Closed Loop, TCAV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7BAFEAC1-6C11-DE33-FC64-961A6E62A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r="5863"/>
          <a:stretch/>
        </p:blipFill>
        <p:spPr>
          <a:xfrm>
            <a:off x="6230056" y="1153681"/>
            <a:ext cx="4594577" cy="2442122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B1496A7C-6296-9665-732F-54F8AEC9BF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r="6812"/>
          <a:stretch/>
        </p:blipFill>
        <p:spPr>
          <a:xfrm>
            <a:off x="6230056" y="3680294"/>
            <a:ext cx="4708199" cy="25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A04FBE7B-541A-5653-563A-3C7EE8C01E31}"/>
              </a:ext>
            </a:extLst>
          </p:cNvPr>
          <p:cNvSpPr/>
          <p:nvPr/>
        </p:nvSpPr>
        <p:spPr>
          <a:xfrm>
            <a:off x="124178" y="115711"/>
            <a:ext cx="11943644" cy="66265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0A48C-4954-DDDD-7C69-28D6049A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ACB8-028B-E9ED-9910-CF60F34AA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Part of a broad effort to improve control and diagnostics at HiRES</a:t>
            </a:r>
          </a:p>
          <a:p>
            <a:r>
              <a:rPr lang="en-US" dirty="0"/>
              <a:t>Working to increase the stability of a state-of-the-art machine</a:t>
            </a:r>
          </a:p>
          <a:p>
            <a:pPr lvl="1"/>
            <a:r>
              <a:rPr lang="en-US" dirty="0"/>
              <a:t>Drifts caused by dipole?</a:t>
            </a:r>
          </a:p>
          <a:p>
            <a:pPr lvl="1"/>
            <a:r>
              <a:rPr lang="en-US" dirty="0"/>
              <a:t>Baseline TCAV predictions show promise</a:t>
            </a:r>
          </a:p>
          <a:p>
            <a:pPr lvl="2"/>
            <a:r>
              <a:rPr lang="en-US" dirty="0"/>
              <a:t>Advanced prediction pending</a:t>
            </a:r>
          </a:p>
          <a:p>
            <a:pPr lvl="1"/>
            <a:r>
              <a:rPr lang="en-US" dirty="0"/>
              <a:t>For UED and other applications, will need buncher cavity</a:t>
            </a:r>
          </a:p>
          <a:p>
            <a:pPr lvl="2"/>
            <a:r>
              <a:rPr lang="en-US" dirty="0"/>
              <a:t>Data taken last week with three cavities (right)</a:t>
            </a:r>
          </a:p>
          <a:p>
            <a:pPr lvl="2"/>
            <a:r>
              <a:rPr lang="en-US" dirty="0"/>
              <a:t>Full analysis pending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C668D-90B4-4840-AC8D-A09363E8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259D-BB92-4864-BB12-A73A39857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AF0A188B-677F-E43C-BAEF-7C048D06C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902389"/>
            <a:ext cx="5922997" cy="392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BF0F-58A4-F5E6-DF6C-EA4F81CB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CB6F-93F7-99A8-AE8F-4871036BA5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4A58C-5614-5807-9F96-642D0A1834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A4ED1-2EF7-AF76-ABFE-7D8B8FDB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259D-BB92-4864-BB12-A73A39857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12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A7B6E-8CBA-894C-9569-1995E5DE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5B88F-25F9-8549-A11B-9FA16413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259D-BB92-4864-BB12-A73A39857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6F45B-141F-B443-A2A0-8C30A9B9C4CC}"/>
              </a:ext>
            </a:extLst>
          </p:cNvPr>
          <p:cNvSpPr/>
          <p:nvPr/>
        </p:nvSpPr>
        <p:spPr>
          <a:xfrm>
            <a:off x="10755060" y="2143704"/>
            <a:ext cx="16546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O. Aydin and O.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Adv. Sci. Technol.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Eng. Syst. J. 2(3), 1114-1128 (2017)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0907F0-7789-A641-A800-E90BF62CF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397" y="4013475"/>
            <a:ext cx="4545248" cy="21158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62D7A9-755E-F548-B7A5-FA4D7AB23369}"/>
              </a:ext>
            </a:extLst>
          </p:cNvPr>
          <p:cNvSpPr/>
          <p:nvPr/>
        </p:nvSpPr>
        <p:spPr>
          <a:xfrm>
            <a:off x="7223781" y="6213644"/>
            <a:ext cx="4550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https://www.technologyreview.com/2019/01/25/1436/we-analyzed-16625-papers-to-figure-out-where-ai-is-headed-next/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B0E36-8479-694A-A288-06B66C6A03AE}"/>
              </a:ext>
            </a:extLst>
          </p:cNvPr>
          <p:cNvSpPr txBox="1"/>
          <p:nvPr/>
        </p:nvSpPr>
        <p:spPr>
          <a:xfrm>
            <a:off x="8214251" y="4691347"/>
            <a:ext cx="479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Papers by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3AFF2-6EE2-414F-BB76-6AFE6AA37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29" y="1143000"/>
            <a:ext cx="4189767" cy="3170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AA36C4-739D-41A6-8CE7-7E1DA9144653}"/>
              </a:ext>
            </a:extLst>
          </p:cNvPr>
          <p:cNvSpPr txBox="1"/>
          <p:nvPr/>
        </p:nvSpPr>
        <p:spPr>
          <a:xfrm>
            <a:off x="7743463" y="765613"/>
            <a:ext cx="479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Moore’s Law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DBA54E-7EC9-EDEE-FC8D-038AE2715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55" y="1086521"/>
            <a:ext cx="6031583" cy="564346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Accelerators: complex systems with a plethora of problems that could be solved or mitigated with computational tools.  E.g.</a:t>
            </a:r>
          </a:p>
          <a:p>
            <a:pPr lvl="1"/>
            <a:r>
              <a:rPr lang="en-US" sz="1800" dirty="0"/>
              <a:t>Stability – long-term and short-term</a:t>
            </a:r>
          </a:p>
          <a:p>
            <a:pPr lvl="2"/>
            <a:r>
              <a:rPr lang="en-US" sz="1600" dirty="0"/>
              <a:t>Adaptive control</a:t>
            </a:r>
          </a:p>
          <a:p>
            <a:pPr lvl="2"/>
            <a:r>
              <a:rPr lang="en-US" sz="1600" dirty="0"/>
              <a:t>Global feedback</a:t>
            </a:r>
          </a:p>
          <a:p>
            <a:pPr lvl="1"/>
            <a:r>
              <a:rPr lang="en-US" sz="1800" dirty="0"/>
              <a:t>Complexity </a:t>
            </a:r>
          </a:p>
          <a:p>
            <a:pPr lvl="2"/>
            <a:r>
              <a:rPr lang="en-US" sz="1600" dirty="0"/>
              <a:t>Increasing speed and reliability of operations</a:t>
            </a:r>
          </a:p>
          <a:p>
            <a:r>
              <a:rPr lang="en-US" sz="2000" dirty="0"/>
              <a:t>Numerous results from our field e.g. </a:t>
            </a:r>
          </a:p>
          <a:p>
            <a:pPr lvl="1"/>
            <a:r>
              <a:rPr lang="en-US" sz="1800" dirty="0"/>
              <a:t>J. </a:t>
            </a:r>
            <a:r>
              <a:rPr lang="en-US" sz="1800" dirty="0" err="1"/>
              <a:t>Duris</a:t>
            </a:r>
            <a:r>
              <a:rPr lang="en-US" sz="1800" dirty="0"/>
              <a:t> et al. Bayesian Optimization of a Free-Electron Laser Phys. Rev. Lett. 124, 124801, 2020</a:t>
            </a:r>
          </a:p>
          <a:p>
            <a:pPr lvl="1"/>
            <a:r>
              <a:rPr lang="en-US" sz="1800" dirty="0"/>
              <a:t>C. Emma et al. Machine learning-based longitudinal phase space prediction of particle accelerators Phys. Rev. Accel. Beams 21, 112802, 2018</a:t>
            </a:r>
          </a:p>
          <a:p>
            <a:pPr lvl="1"/>
            <a:r>
              <a:rPr lang="en-US" sz="1800" dirty="0"/>
              <a:t>A. Edelen et al. Machine learning for orders of magnitude speedup in </a:t>
            </a:r>
            <a:r>
              <a:rPr lang="en-US" sz="1800" dirty="0" err="1"/>
              <a:t>multiobjective</a:t>
            </a:r>
            <a:r>
              <a:rPr lang="en-US" sz="1800" dirty="0"/>
              <a:t> optimization of particle accelerator systems Phys. Rev. Accel. Beams 23, 044601, 2020</a:t>
            </a:r>
          </a:p>
          <a:p>
            <a:pPr lvl="1"/>
            <a:r>
              <a:rPr lang="en-US" sz="1800" dirty="0"/>
              <a:t>Z. Zhang et al. Toward fully automated UED operation using two-stage machine learning model Scientific Reports 12, 4240, 2022</a:t>
            </a:r>
          </a:p>
          <a:p>
            <a:pPr lvl="1"/>
            <a:r>
              <a:rPr lang="en-US" sz="1800" dirty="0"/>
              <a:t>R. J. </a:t>
            </a:r>
            <a:r>
              <a:rPr lang="en-US" sz="1800" dirty="0" err="1"/>
              <a:t>Shalloo</a:t>
            </a:r>
            <a:r>
              <a:rPr lang="en-US" sz="1800" dirty="0"/>
              <a:t> et al. Automation and control of laser </a:t>
            </a:r>
            <a:r>
              <a:rPr lang="en-US" sz="1800" dirty="0" err="1"/>
              <a:t>wakefield</a:t>
            </a:r>
            <a:r>
              <a:rPr lang="en-US" sz="1800" dirty="0"/>
              <a:t> accelerators using Bayesian </a:t>
            </a:r>
            <a:r>
              <a:rPr lang="en-US" sz="1800" dirty="0" err="1"/>
              <a:t>optimisation</a:t>
            </a:r>
            <a:r>
              <a:rPr lang="en-US" sz="1800" dirty="0"/>
              <a:t> Nature Communications 11, 6355, 2020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1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35B3-E583-4DC0-B512-3606FE7D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HiRES: Testbed for New 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1C6E-387B-4C6F-8D6D-DF4BA70E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521"/>
            <a:ext cx="4686300" cy="564346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Combines benefits of user facility with flexibility of compact accelerator</a:t>
            </a:r>
          </a:p>
          <a:p>
            <a:r>
              <a:rPr lang="en-US" dirty="0"/>
              <a:t>State of the art </a:t>
            </a:r>
          </a:p>
          <a:p>
            <a:pPr lvl="1"/>
            <a:r>
              <a:rPr lang="en-US" dirty="0"/>
              <a:t>CW Gun (prototype for LCLS-II)</a:t>
            </a:r>
          </a:p>
          <a:p>
            <a:pPr lvl="1"/>
            <a:r>
              <a:rPr lang="en-US" dirty="0"/>
              <a:t>LLRF/RF control and synchronization</a:t>
            </a:r>
          </a:p>
          <a:p>
            <a:pPr lvl="1"/>
            <a:r>
              <a:rPr lang="en-US" dirty="0"/>
              <a:t>MHz UED</a:t>
            </a:r>
          </a:p>
          <a:p>
            <a:r>
              <a:rPr lang="en-US" dirty="0"/>
              <a:t>Flexible</a:t>
            </a:r>
          </a:p>
          <a:p>
            <a:pPr lvl="1"/>
            <a:r>
              <a:rPr lang="en-US" dirty="0"/>
              <a:t>We retain control over all details of operations</a:t>
            </a:r>
          </a:p>
          <a:p>
            <a:pPr lvl="1"/>
            <a:r>
              <a:rPr lang="en-US" dirty="0"/>
              <a:t>Can change operation modes with ease</a:t>
            </a:r>
          </a:p>
          <a:p>
            <a:r>
              <a:rPr lang="en-US" dirty="0"/>
              <a:t>Makes for an ideal environment to test new technologies, such as ML</a:t>
            </a:r>
          </a:p>
          <a:p>
            <a:r>
              <a:rPr lang="en-US" dirty="0"/>
              <a:t>Results easily adopted at larger user facilities </a:t>
            </a:r>
          </a:p>
          <a:p>
            <a:r>
              <a:rPr lang="en-US" dirty="0"/>
              <a:t>End goal: an adaptive, fully global feedback and control system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34906-D9C8-453B-8CB4-64DF57AA2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8" b="34303"/>
          <a:stretch/>
        </p:blipFill>
        <p:spPr>
          <a:xfrm>
            <a:off x="5689355" y="53790"/>
            <a:ext cx="6457733" cy="3987321"/>
          </a:xfrm>
          <a:prstGeom prst="rect">
            <a:avLst/>
          </a:prstGeom>
        </p:spPr>
      </p:pic>
      <p:pic>
        <p:nvPicPr>
          <p:cNvPr id="10" name="Picture 9" descr="Figure2-eps-converted-to.pdf">
            <a:extLst>
              <a:ext uri="{FF2B5EF4-FFF2-40B4-BE49-F238E27FC236}">
                <a16:creationId xmlns:a16="http://schemas.microsoft.com/office/drawing/2014/main" id="{DDB8ACBF-A2CC-4591-A2F5-D37D10A59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29"/>
          <a:stretch/>
        </p:blipFill>
        <p:spPr>
          <a:xfrm>
            <a:off x="6096000" y="4072387"/>
            <a:ext cx="5644444" cy="23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8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DEDBE5B8-9B60-4AAD-A914-25541B2F4D88}"/>
              </a:ext>
            </a:extLst>
          </p:cNvPr>
          <p:cNvSpPr/>
          <p:nvPr/>
        </p:nvSpPr>
        <p:spPr>
          <a:xfrm>
            <a:off x="4403851" y="2584985"/>
            <a:ext cx="3439758" cy="40576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Adaptive, Optimal Control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tuning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Balancing multiple complementary inputs from measurements, virtual diagnostics and control parameters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Procedure for drifting outside training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3EC2DE59-8C10-4923-BF79-D3F8BB396DB1}"/>
              </a:ext>
            </a:extLst>
          </p:cNvPr>
          <p:cNvSpPr/>
          <p:nvPr/>
        </p:nvSpPr>
        <p:spPr>
          <a:xfrm>
            <a:off x="228600" y="2584985"/>
            <a:ext cx="3439758" cy="40576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Surrogate Modeling &amp; Virtual Diagnostics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High-fidelity physics-based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 executing NN-based surrogate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Model-based virtual diagnostics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55B07753-C07C-4DB2-85B3-5B53668AC49B}"/>
              </a:ext>
            </a:extLst>
          </p:cNvPr>
          <p:cNvSpPr/>
          <p:nvPr/>
        </p:nvSpPr>
        <p:spPr>
          <a:xfrm>
            <a:off x="8599440" y="2565935"/>
            <a:ext cx="3439758" cy="40576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Synchronous Data Acquisition &amp; Prediction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Synchronize and catalogue RF and image-based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data-based model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 beam outcomes based on data-based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33A770-44EB-4F43-AF1C-A4A656469D08}"/>
              </a:ext>
            </a:extLst>
          </p:cNvPr>
          <p:cNvSpPr/>
          <p:nvPr/>
        </p:nvSpPr>
        <p:spPr>
          <a:xfrm>
            <a:off x="228600" y="86066"/>
            <a:ext cx="11810598" cy="71101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Adaptive, fully global feedback and control system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A4EE6E-B84F-474E-9BB1-D185803D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0785" y="4927545"/>
            <a:ext cx="1882988" cy="12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96B56DC-5835-4956-86BF-20A77B74B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/>
          <a:stretch/>
        </p:blipFill>
        <p:spPr>
          <a:xfrm>
            <a:off x="450323" y="5379838"/>
            <a:ext cx="1202474" cy="681081"/>
          </a:xfrm>
          <a:prstGeom prst="rect">
            <a:avLst/>
          </a:prstGeom>
        </p:spPr>
      </p:pic>
      <p:pic>
        <p:nvPicPr>
          <p:cNvPr id="1028" name="Picture 4" descr="How to create a cycle flow chart using four arrows in a circle - Microsoft  PowerPoint 2016">
            <a:extLst>
              <a:ext uri="{FF2B5EF4-FFF2-40B4-BE49-F238E27FC236}">
                <a16:creationId xmlns:a16="http://schemas.microsoft.com/office/drawing/2014/main" id="{7879A6A5-B862-44F0-A661-D2B4261A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37" y="5199326"/>
            <a:ext cx="1358433" cy="13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ift Micro-Operations in Computer Architecture - GeeksforGeeks">
            <a:extLst>
              <a:ext uri="{FF2B5EF4-FFF2-40B4-BE49-F238E27FC236}">
                <a16:creationId xmlns:a16="http://schemas.microsoft.com/office/drawing/2014/main" id="{5F186BD0-E535-4397-9E38-8112727BB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7" b="13019"/>
          <a:stretch/>
        </p:blipFill>
        <p:spPr bwMode="auto">
          <a:xfrm>
            <a:off x="9120513" y="4848527"/>
            <a:ext cx="2719948" cy="10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7F9FE0-9C18-4194-AF2E-14D732F04F50}"/>
              </a:ext>
            </a:extLst>
          </p:cNvPr>
          <p:cNvCxnSpPr>
            <a:cxnSpLocks/>
          </p:cNvCxnSpPr>
          <p:nvPr/>
        </p:nvCxnSpPr>
        <p:spPr>
          <a:xfrm>
            <a:off x="1645625" y="1048512"/>
            <a:ext cx="0" cy="1334665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8E1A86-0C45-40A9-BE45-09FE6228BB1A}"/>
              </a:ext>
            </a:extLst>
          </p:cNvPr>
          <p:cNvCxnSpPr>
            <a:cxnSpLocks/>
          </p:cNvCxnSpPr>
          <p:nvPr/>
        </p:nvCxnSpPr>
        <p:spPr>
          <a:xfrm>
            <a:off x="5931113" y="1048512"/>
            <a:ext cx="0" cy="1334665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2A0A91-9DD2-4D46-BA7D-0CEF62659B41}"/>
              </a:ext>
            </a:extLst>
          </p:cNvPr>
          <p:cNvCxnSpPr>
            <a:cxnSpLocks/>
          </p:cNvCxnSpPr>
          <p:nvPr/>
        </p:nvCxnSpPr>
        <p:spPr>
          <a:xfrm>
            <a:off x="10271465" y="1048512"/>
            <a:ext cx="0" cy="1334665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3FC534-4156-4BF8-916D-498D54EBAEBE}"/>
              </a:ext>
            </a:extLst>
          </p:cNvPr>
          <p:cNvCxnSpPr>
            <a:cxnSpLocks/>
          </p:cNvCxnSpPr>
          <p:nvPr/>
        </p:nvCxnSpPr>
        <p:spPr>
          <a:xfrm rot="10800000">
            <a:off x="10509209" y="1048512"/>
            <a:ext cx="0" cy="1334665"/>
          </a:xfrm>
          <a:prstGeom prst="straightConnector1">
            <a:avLst/>
          </a:prstGeom>
          <a:ln w="69850">
            <a:solidFill>
              <a:srgbClr val="00B050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332110-B236-457A-8A57-EC19A135F358}"/>
              </a:ext>
            </a:extLst>
          </p:cNvPr>
          <p:cNvCxnSpPr>
            <a:cxnSpLocks/>
          </p:cNvCxnSpPr>
          <p:nvPr/>
        </p:nvCxnSpPr>
        <p:spPr>
          <a:xfrm rot="10800000">
            <a:off x="6166447" y="1048512"/>
            <a:ext cx="0" cy="1334665"/>
          </a:xfrm>
          <a:prstGeom prst="straightConnector1">
            <a:avLst/>
          </a:prstGeom>
          <a:ln w="69850">
            <a:solidFill>
              <a:srgbClr val="0070C0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80FED8-C581-4D67-91F4-D8CC84D0BEC2}"/>
              </a:ext>
            </a:extLst>
          </p:cNvPr>
          <p:cNvCxnSpPr>
            <a:cxnSpLocks/>
          </p:cNvCxnSpPr>
          <p:nvPr/>
        </p:nvCxnSpPr>
        <p:spPr>
          <a:xfrm rot="10800000">
            <a:off x="1874519" y="1048512"/>
            <a:ext cx="0" cy="1334665"/>
          </a:xfrm>
          <a:prstGeom prst="straightConnector1">
            <a:avLst/>
          </a:prstGeom>
          <a:ln w="69850">
            <a:solidFill>
              <a:srgbClr val="FF0000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8C54861-3905-46EE-A9C9-1EBC83CAA9C4}"/>
              </a:ext>
            </a:extLst>
          </p:cNvPr>
          <p:cNvSpPr txBox="1"/>
          <p:nvPr/>
        </p:nvSpPr>
        <p:spPr>
          <a:xfrm>
            <a:off x="2133600" y="1387455"/>
            <a:ext cx="141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Model-based predictions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8186F0-3CF3-4A65-835E-4D3ACB1C3BFF}"/>
              </a:ext>
            </a:extLst>
          </p:cNvPr>
          <p:cNvSpPr txBox="1"/>
          <p:nvPr/>
        </p:nvSpPr>
        <p:spPr>
          <a:xfrm>
            <a:off x="201167" y="1387455"/>
            <a:ext cx="141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data to match, train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3149F8-E305-4FD9-88F1-5658FEE92D0C}"/>
              </a:ext>
            </a:extLst>
          </p:cNvPr>
          <p:cNvSpPr txBox="1"/>
          <p:nvPr/>
        </p:nvSpPr>
        <p:spPr>
          <a:xfrm>
            <a:off x="4929129" y="1387455"/>
            <a:ext cx="92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inputs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777EF3-4FAB-4008-8ABC-1E92EFCDCE86}"/>
              </a:ext>
            </a:extLst>
          </p:cNvPr>
          <p:cNvSpPr txBox="1"/>
          <p:nvPr/>
        </p:nvSpPr>
        <p:spPr>
          <a:xfrm>
            <a:off x="6208455" y="1379397"/>
            <a:ext cx="1228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parameter setpoints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EF0D07-D340-440A-93C6-376BB7925565}"/>
              </a:ext>
            </a:extLst>
          </p:cNvPr>
          <p:cNvSpPr txBox="1"/>
          <p:nvPr/>
        </p:nvSpPr>
        <p:spPr>
          <a:xfrm>
            <a:off x="8948928" y="1379397"/>
            <a:ext cx="132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from experiment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E2A264-0E78-44D1-865F-E52DAEE5C3D3}"/>
              </a:ext>
            </a:extLst>
          </p:cNvPr>
          <p:cNvSpPr txBox="1"/>
          <p:nvPr/>
        </p:nvSpPr>
        <p:spPr>
          <a:xfrm>
            <a:off x="10546375" y="1402871"/>
            <a:ext cx="132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Data-based predictions</a:t>
            </a:r>
          </a:p>
        </p:txBody>
      </p:sp>
    </p:spTree>
    <p:extLst>
      <p:ext uri="{BB962C8B-B14F-4D97-AF65-F5344CB8AC3E}">
        <p14:creationId xmlns:p14="http://schemas.microsoft.com/office/powerpoint/2010/main" val="307911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9AC3F0C9-121D-4F5A-8AD2-B2763F72C9CC}"/>
              </a:ext>
            </a:extLst>
          </p:cNvPr>
          <p:cNvSpPr/>
          <p:nvPr/>
        </p:nvSpPr>
        <p:spPr>
          <a:xfrm>
            <a:off x="124178" y="101600"/>
            <a:ext cx="11943644" cy="66265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066A6-C318-4E31-BFF3-DF18EDAD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</a:rPr>
              <a:t>Synchronous Data Acquisition &amp;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B8B2D-00C5-4F42-8A50-F7A9079FC7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High-level goals: </a:t>
            </a:r>
          </a:p>
          <a:p>
            <a:pPr marL="742950" lvl="1" indent="-285750"/>
            <a:r>
              <a:rPr lang="en-US" dirty="0">
                <a:solidFill>
                  <a:prstClr val="black"/>
                </a:solidFill>
              </a:rPr>
              <a:t>Synchronize and catalogue data</a:t>
            </a:r>
          </a:p>
          <a:p>
            <a:pPr marL="742950" lvl="1" indent="-285750"/>
            <a:r>
              <a:rPr lang="en-US" dirty="0">
                <a:solidFill>
                  <a:prstClr val="black"/>
                </a:solidFill>
              </a:rPr>
              <a:t>Understand correlations in data</a:t>
            </a:r>
          </a:p>
          <a:p>
            <a:pPr marL="742950" lvl="1" indent="-285750"/>
            <a:r>
              <a:rPr lang="en-US" dirty="0">
                <a:solidFill>
                  <a:prstClr val="black"/>
                </a:solidFill>
              </a:rPr>
              <a:t>Use this understanding to predict outcomes (virtual diagnostic)</a:t>
            </a:r>
          </a:p>
          <a:p>
            <a:pPr marL="742950" lvl="1" indent="-285750"/>
            <a:r>
              <a:rPr lang="en-US" dirty="0">
                <a:solidFill>
                  <a:prstClr val="black"/>
                </a:solidFill>
              </a:rPr>
              <a:t>Increase stability beyond state of the art for a UED measurement</a:t>
            </a:r>
            <a:endParaRPr lang="en-US" dirty="0"/>
          </a:p>
          <a:p>
            <a:r>
              <a:rPr lang="en-US" dirty="0"/>
              <a:t>Intermediate goals:</a:t>
            </a:r>
          </a:p>
          <a:p>
            <a:pPr lvl="1"/>
            <a:r>
              <a:rPr lang="en-US" dirty="0"/>
              <a:t>Comparison of prediction techniques</a:t>
            </a:r>
          </a:p>
          <a:p>
            <a:pPr lvl="1"/>
            <a:r>
              <a:rPr lang="en-US" dirty="0"/>
              <a:t>Show substantive improvement from prediction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E3A679-1F5A-4FAC-99D6-04C39FC3A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Pending Tasks:</a:t>
            </a:r>
          </a:p>
          <a:p>
            <a:pPr lvl="1"/>
            <a:r>
              <a:rPr lang="en-US" dirty="0"/>
              <a:t>Took possible final data set last week</a:t>
            </a:r>
          </a:p>
          <a:p>
            <a:pPr lvl="1"/>
            <a:r>
              <a:rPr lang="en-US" dirty="0"/>
              <a:t>Perform model-based analysis of data</a:t>
            </a:r>
          </a:p>
          <a:p>
            <a:pPr lvl="1"/>
            <a:r>
              <a:rPr lang="en-US" dirty="0"/>
              <a:t>Analyze data using LSTM, CNN, MLP, linear regression</a:t>
            </a:r>
          </a:p>
          <a:p>
            <a:r>
              <a:rPr lang="en-US" dirty="0"/>
              <a:t>Personnel: </a:t>
            </a:r>
          </a:p>
          <a:p>
            <a:pPr lvl="1"/>
            <a:r>
              <a:rPr lang="en-US" dirty="0"/>
              <a:t>F. Cropp, A. </a:t>
            </a:r>
            <a:r>
              <a:rPr lang="en-US" dirty="0" err="1"/>
              <a:t>Gilardi</a:t>
            </a:r>
            <a:r>
              <a:rPr lang="en-US" dirty="0"/>
              <a:t>, D. Wang, A. </a:t>
            </a:r>
            <a:r>
              <a:rPr lang="en-US" dirty="0" err="1"/>
              <a:t>Scheinker</a:t>
            </a:r>
            <a:r>
              <a:rPr lang="en-US" dirty="0"/>
              <a:t>, S. </a:t>
            </a:r>
            <a:r>
              <a:rPr lang="en-US" dirty="0" err="1"/>
              <a:t>Paiagua</a:t>
            </a:r>
            <a:r>
              <a:rPr lang="en-US" dirty="0"/>
              <a:t>, P. </a:t>
            </a:r>
            <a:r>
              <a:rPr lang="en-US" dirty="0" err="1"/>
              <a:t>Musumeci</a:t>
            </a:r>
            <a:r>
              <a:rPr lang="en-US" dirty="0"/>
              <a:t>, D. </a:t>
            </a:r>
            <a:r>
              <a:rPr lang="en-US" dirty="0" err="1"/>
              <a:t>Filippetto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35E3DCD-DBA1-0087-E6ED-9FA76CB3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5323718"/>
            <a:ext cx="2404313" cy="110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rand.ucla.edu/wp-content/uploads/2013/08/ucla-logotype-main-11.jpg">
            <a:extLst>
              <a:ext uri="{FF2B5EF4-FFF2-40B4-BE49-F238E27FC236}">
                <a16:creationId xmlns:a16="http://schemas.microsoft.com/office/drawing/2014/main" id="{A56BE68F-55F8-9365-1E0B-1FD78304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00" y="5620165"/>
            <a:ext cx="2053200" cy="9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D8DA3-9B70-E40F-2A63-EA68ECD37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673" y="5653471"/>
            <a:ext cx="3114709" cy="9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2A4FF927-99A6-9E48-338C-3DD26E182EFE}"/>
              </a:ext>
            </a:extLst>
          </p:cNvPr>
          <p:cNvSpPr/>
          <p:nvPr/>
        </p:nvSpPr>
        <p:spPr>
          <a:xfrm>
            <a:off x="124178" y="101600"/>
            <a:ext cx="11943644" cy="66265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03047-5158-E6E6-CF45-E342F073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6B3E2-5E89-53AB-4A02-99A702513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State-of-the-art RF chassis with FPGA-enabled RF feedback and data storage</a:t>
            </a:r>
          </a:p>
          <a:p>
            <a:pPr lvl="1"/>
            <a:r>
              <a:rPr lang="en-US" dirty="0"/>
              <a:t>102 MSPS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04AE7-441E-5E78-722C-96AFEB78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259D-BB92-4864-BB12-A73A39857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4F171D-6A9B-912C-B6A4-1B31784E8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23" y="3675591"/>
            <a:ext cx="6855837" cy="262457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A5053A-8724-7EE5-F946-EB1249F830EA}"/>
              </a:ext>
            </a:extLst>
          </p:cNvPr>
          <p:cNvSpPr txBox="1">
            <a:spLocks/>
          </p:cNvSpPr>
          <p:nvPr/>
        </p:nvSpPr>
        <p:spPr>
          <a:xfrm>
            <a:off x="6338711" y="1672607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Cameras acquired synchronously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Myriad other data taken asynchronously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EPICS archiver appliance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In-loop buncher &amp; TCAV RF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Magnets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23F06-03C5-3ACA-EF51-4B1A8A7FDC3A}"/>
              </a:ext>
            </a:extLst>
          </p:cNvPr>
          <p:cNvSpPr txBox="1"/>
          <p:nvPr/>
        </p:nvSpPr>
        <p:spPr>
          <a:xfrm>
            <a:off x="8252178" y="5615583"/>
            <a:ext cx="3195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https://slacmshankar.github.io/epicsarchiver_docs/userguide.html</a:t>
            </a:r>
          </a:p>
        </p:txBody>
      </p:sp>
    </p:spTree>
    <p:extLst>
      <p:ext uri="{BB962C8B-B14F-4D97-AF65-F5344CB8AC3E}">
        <p14:creationId xmlns:p14="http://schemas.microsoft.com/office/powerpoint/2010/main" val="342559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BB83B07D-AF0C-7762-617F-7787A900DECF}"/>
              </a:ext>
            </a:extLst>
          </p:cNvPr>
          <p:cNvSpPr/>
          <p:nvPr/>
        </p:nvSpPr>
        <p:spPr>
          <a:xfrm>
            <a:off x="124178" y="101600"/>
            <a:ext cx="11943644" cy="66265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8583-4168-EA49-DEB8-E4F7E240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and Figures of Merit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65D6-1D8A-F7D0-723C-AD8DF0E88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431281" cy="2606039"/>
          </a:xfrm>
        </p:spPr>
        <p:txBody>
          <a:bodyPr>
            <a:normAutofit/>
          </a:bodyPr>
          <a:lstStyle/>
          <a:p>
            <a:r>
              <a:rPr lang="en-US" sz="1800" dirty="0"/>
              <a:t>Two operation modes:</a:t>
            </a:r>
          </a:p>
          <a:p>
            <a:pPr lvl="1"/>
            <a:r>
              <a:rPr lang="en-US" sz="1600" dirty="0"/>
              <a:t>Open loop (no feedback): short-term energy stability ~10^-3 </a:t>
            </a:r>
          </a:p>
          <a:p>
            <a:pPr lvl="1"/>
            <a:r>
              <a:rPr lang="en-US" sz="1600" dirty="0"/>
              <a:t>Closed loop: short-term energy stability ~10^-4</a:t>
            </a:r>
          </a:p>
          <a:p>
            <a:r>
              <a:rPr lang="en-US" sz="1800" dirty="0"/>
              <a:t>Goal: do even better in closed loop</a:t>
            </a:r>
          </a:p>
          <a:p>
            <a:r>
              <a:rPr lang="en-US" sz="1800" dirty="0"/>
              <a:t>“Virtual feedback” </a:t>
            </a:r>
            <a:r>
              <a:rPr lang="en-US" sz="1800" dirty="0">
                <a:sym typeface="Wingdings" panose="05000000000000000000" pitchFamily="2" charset="2"/>
              </a:rPr>
              <a:t> predictions of energy/TOA to reduce effect of variation in post-processing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Ex: UED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23507-A646-762A-CC76-A60ADCAF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259D-BB92-4864-BB12-A73A39857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A116D-3FBE-713C-8BA2-67DE0926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8" b="21791"/>
          <a:stretch/>
        </p:blipFill>
        <p:spPr>
          <a:xfrm>
            <a:off x="1117730" y="3954676"/>
            <a:ext cx="4989624" cy="2720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8E93F7-5E0F-1FA7-1943-267A1D1BB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9"/>
          <a:stretch/>
        </p:blipFill>
        <p:spPr>
          <a:xfrm>
            <a:off x="7040880" y="1402165"/>
            <a:ext cx="4644390" cy="49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D6D7869F-096F-786D-AEFB-4F9B898459C8}"/>
              </a:ext>
            </a:extLst>
          </p:cNvPr>
          <p:cNvSpPr/>
          <p:nvPr/>
        </p:nvSpPr>
        <p:spPr>
          <a:xfrm>
            <a:off x="124178" y="101600"/>
            <a:ext cx="11943644" cy="66265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40954-4FC1-FF7D-2C5A-DD223E3C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Unexplained Closed Loop Drift in Dogleg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D99C-14C3-8C3D-93D1-66B329AEA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Unexplained drifts (right) when gun in closed loop</a:t>
            </a:r>
          </a:p>
          <a:p>
            <a:r>
              <a:rPr lang="en-US" sz="1800" dirty="0"/>
              <a:t>Dipole fluctuations potential cause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D440F-C044-6E7F-43E6-96E2282C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259D-BB92-4864-BB12-A73A39857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E694F-1CB8-67D5-C56F-E60B0CAB858A}"/>
              </a:ext>
            </a:extLst>
          </p:cNvPr>
          <p:cNvSpPr txBox="1"/>
          <p:nvPr/>
        </p:nvSpPr>
        <p:spPr>
          <a:xfrm>
            <a:off x="10184786" y="4715736"/>
            <a:ext cx="208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as evident in open loop</a:t>
            </a:r>
          </a:p>
        </p:txBody>
      </p:sp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931FA8D0-3956-B685-272B-E373A09F4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1939" r="6136" b="1"/>
          <a:stretch/>
        </p:blipFill>
        <p:spPr>
          <a:xfrm>
            <a:off x="6680869" y="4016570"/>
            <a:ext cx="3503917" cy="2592406"/>
          </a:xfrm>
          <a:prstGeom prst="rect">
            <a:avLst/>
          </a:prstGeom>
        </p:spPr>
      </p:pic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95729AC3-133C-F726-927F-D22DBFD47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567" r="4381" b="-790"/>
          <a:stretch/>
        </p:blipFill>
        <p:spPr>
          <a:xfrm>
            <a:off x="7658099" y="1241850"/>
            <a:ext cx="3924301" cy="2838660"/>
          </a:xfrm>
          <a:prstGeom prst="rect">
            <a:avLst/>
          </a:prstGeom>
        </p:spPr>
      </p:pic>
      <p:pic>
        <p:nvPicPr>
          <p:cNvPr id="24" name="Picture 23" descr="Figure2-eps-converted-to.pdf">
            <a:extLst>
              <a:ext uri="{FF2B5EF4-FFF2-40B4-BE49-F238E27FC236}">
                <a16:creationId xmlns:a16="http://schemas.microsoft.com/office/drawing/2014/main" id="{D5D248DB-D026-B1E5-B222-A56C3F14BB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29"/>
          <a:stretch/>
        </p:blipFill>
        <p:spPr>
          <a:xfrm>
            <a:off x="609600" y="2173964"/>
            <a:ext cx="5644444" cy="23760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F3BE5B-E397-84F5-746D-05518ABE3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677" y="4527139"/>
            <a:ext cx="3210212" cy="21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7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7F96E8CE-0702-5612-D520-D9043443D381}"/>
              </a:ext>
            </a:extLst>
          </p:cNvPr>
          <p:cNvSpPr/>
          <p:nvPr/>
        </p:nvSpPr>
        <p:spPr>
          <a:xfrm>
            <a:off x="124178" y="101600"/>
            <a:ext cx="11943644" cy="66265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D4F5F-6528-5E4A-FB1B-BD85084C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Predictions – Linear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04EBA-0875-FD50-2F29-5B56E967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259D-BB92-4864-BB12-A73A39857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79BE1-FA22-0E35-C826-D64EF024920A}"/>
              </a:ext>
            </a:extLst>
          </p:cNvPr>
          <p:cNvSpPr txBox="1"/>
          <p:nvPr/>
        </p:nvSpPr>
        <p:spPr>
          <a:xfrm>
            <a:off x="854958" y="6352144"/>
            <a:ext cx="432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 Open Loop, Dipole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1D7E49-0FDF-BDD2-6DDB-22E94A0EB38A}"/>
              </a:ext>
            </a:extLst>
          </p:cNvPr>
          <p:cNvSpPr txBox="1"/>
          <p:nvPr/>
        </p:nvSpPr>
        <p:spPr>
          <a:xfrm rot="16200000">
            <a:off x="-72460" y="2086982"/>
            <a:ext cx="10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83778-2E76-D034-45A6-FE1B0EB4BB54}"/>
              </a:ext>
            </a:extLst>
          </p:cNvPr>
          <p:cNvSpPr txBox="1"/>
          <p:nvPr/>
        </p:nvSpPr>
        <p:spPr>
          <a:xfrm rot="16200000">
            <a:off x="-72461" y="4811062"/>
            <a:ext cx="10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</a:t>
            </a:r>
          </a:p>
        </p:txBody>
      </p:sp>
      <p:pic>
        <p:nvPicPr>
          <p:cNvPr id="12" name="Picture 11" descr="Chart, line chart, histogram&#10;&#10;Description automatically generated">
            <a:extLst>
              <a:ext uri="{FF2B5EF4-FFF2-40B4-BE49-F238E27FC236}">
                <a16:creationId xmlns:a16="http://schemas.microsoft.com/office/drawing/2014/main" id="{1E3B50CE-0AAD-1143-4280-7B4ADD863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781"/>
          <a:stretch/>
        </p:blipFill>
        <p:spPr>
          <a:xfrm>
            <a:off x="5591429" y="1096010"/>
            <a:ext cx="4898636" cy="2601000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8609806C-E7A7-4EB9-E3D9-512BE31FFB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7094"/>
          <a:stretch/>
        </p:blipFill>
        <p:spPr>
          <a:xfrm>
            <a:off x="5586558" y="3697010"/>
            <a:ext cx="4787107" cy="2601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3AC31C-CE50-D4D7-E54F-527179BF0698}"/>
              </a:ext>
            </a:extLst>
          </p:cNvPr>
          <p:cNvSpPr txBox="1"/>
          <p:nvPr/>
        </p:nvSpPr>
        <p:spPr>
          <a:xfrm>
            <a:off x="6021887" y="6349649"/>
            <a:ext cx="432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 Closed Loop, Dipole</a:t>
            </a:r>
          </a:p>
        </p:txBody>
      </p:sp>
      <p:pic>
        <p:nvPicPr>
          <p:cNvPr id="31" name="Content Placeholder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43C590-55DA-33D0-68D5-83AD7BDAC0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5063"/>
          <a:stretch/>
        </p:blipFill>
        <p:spPr>
          <a:xfrm>
            <a:off x="562571" y="3753880"/>
            <a:ext cx="4898636" cy="2610931"/>
          </a:xfrm>
        </p:spPr>
      </p:pic>
      <p:pic>
        <p:nvPicPr>
          <p:cNvPr id="29" name="Content Placeholder 28" descr="Chart, line chart&#10;&#10;Description automatically generated">
            <a:extLst>
              <a:ext uri="{FF2B5EF4-FFF2-40B4-BE49-F238E27FC236}">
                <a16:creationId xmlns:a16="http://schemas.microsoft.com/office/drawing/2014/main" id="{1B5BC68D-03B9-69FA-8461-1882F7100A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r="5316"/>
          <a:stretch/>
        </p:blipFill>
        <p:spPr>
          <a:xfrm>
            <a:off x="601362" y="1147669"/>
            <a:ext cx="4785978" cy="2606211"/>
          </a:xfr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FB2ED06-62BC-B032-652B-0D525DB8670D}"/>
              </a:ext>
            </a:extLst>
          </p:cNvPr>
          <p:cNvSpPr txBox="1"/>
          <p:nvPr/>
        </p:nvSpPr>
        <p:spPr>
          <a:xfrm>
            <a:off x="10572883" y="3802341"/>
            <a:ext cx="1446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that prediction accuracy is better in open loop.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46458"/>
      </p:ext>
    </p:extLst>
  </p:cSld>
  <p:clrMapOvr>
    <a:masterClrMapping/>
  </p:clrMapOvr>
</p:sld>
</file>

<file path=ppt/theme/theme1.xml><?xml version="1.0" encoding="utf-8"?>
<a:theme xmlns:a="http://schemas.openxmlformats.org/drawingml/2006/main" name="PBPL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Widescreen</PresentationFormat>
  <Paragraphs>199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Gothic Std B</vt:lpstr>
      <vt:lpstr>Arial</vt:lpstr>
      <vt:lpstr>Calibri</vt:lpstr>
      <vt:lpstr>Ebrima</vt:lpstr>
      <vt:lpstr>PBPLtheme</vt:lpstr>
      <vt:lpstr>Application of Novel Computational Methods at HiRES </vt:lpstr>
      <vt:lpstr>Motivation</vt:lpstr>
      <vt:lpstr>HiRES: Testbed for New Technology </vt:lpstr>
      <vt:lpstr>PowerPoint Presentation</vt:lpstr>
      <vt:lpstr>Synchronous Data Acquisition &amp; Prediction</vt:lpstr>
      <vt:lpstr>Synchronization</vt:lpstr>
      <vt:lpstr>Context and Figures of Merit</vt:lpstr>
      <vt:lpstr>Unexplained Closed Loop Drift in Dogleg</vt:lpstr>
      <vt:lpstr>Baseline Predictions – Linear Regression</vt:lpstr>
      <vt:lpstr>Advanced Predictions</vt:lpstr>
      <vt:lpstr>RF Cavities Added</vt:lpstr>
      <vt:lpstr>Outlook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Novel Computational Methods at HiRES </dc:title>
  <dc:creator>Frederick Cropp</dc:creator>
  <cp:lastModifiedBy>Frederick Cropp</cp:lastModifiedBy>
  <cp:revision>1</cp:revision>
  <dcterms:created xsi:type="dcterms:W3CDTF">2022-05-12T19:39:24Z</dcterms:created>
  <dcterms:modified xsi:type="dcterms:W3CDTF">2022-05-12T19:40:22Z</dcterms:modified>
</cp:coreProperties>
</file>