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63" r:id="rId4"/>
    <p:sldId id="265" r:id="rId5"/>
    <p:sldId id="266" r:id="rId6"/>
    <p:sldId id="267" r:id="rId7"/>
    <p:sldId id="262" r:id="rId8"/>
    <p:sldId id="268" r:id="rId9"/>
    <p:sldId id="269" r:id="rId10"/>
    <p:sldId id="493" r:id="rId11"/>
    <p:sldId id="499" r:id="rId12"/>
    <p:sldId id="492" r:id="rId13"/>
    <p:sldId id="494" r:id="rId14"/>
    <p:sldId id="277" r:id="rId15"/>
    <p:sldId id="498" r:id="rId16"/>
    <p:sldId id="278" r:id="rId17"/>
    <p:sldId id="276" r:id="rId18"/>
    <p:sldId id="491" r:id="rId19"/>
    <p:sldId id="257" r:id="rId20"/>
    <p:sldId id="260" r:id="rId21"/>
    <p:sldId id="258" r:id="rId22"/>
    <p:sldId id="495" r:id="rId23"/>
    <p:sldId id="496" r:id="rId24"/>
    <p:sldId id="4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 showGuides="1">
      <p:cViewPr varScale="1">
        <p:scale>
          <a:sx n="124" d="100"/>
          <a:sy n="124" d="100"/>
        </p:scale>
        <p:origin x="544" y="16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76BB7-9010-9042-BFDD-4ECF7DF7A7C1}" type="datetimeFigureOut">
              <a:rPr lang="en-US" smtClean="0"/>
              <a:t>4/14/22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1F20B-4D7A-EF4D-AD7A-69A0FC651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4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81b224ca9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81b224ca9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f81b224ca9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81b224ca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81b224ca9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f81b224ca9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81b224ca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f81b224ca9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f81b224ca9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81b224ca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f81b224ca9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f81b224ca9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81b224ca9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81b224ca9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f81b224ca9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f81b224ca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f81b224ca9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f81b224ca9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81b224ca9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f81b224ca9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f81b224ca9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f81b224ca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f81b224ca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f81b224ca9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A04B-9935-674B-930A-551034C07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F103C-C919-1F42-B68A-361A6C25E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1F94E-D041-FD4B-BC62-F62BC75B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1D91-BBC9-704A-875E-38A0A7F9F5A6}" type="datetime1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6EB2D-D8C5-6844-B010-C91BCE58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0401D-BED4-1849-B9B9-CAEEE262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C847-DE4E-5F4B-8D10-BB000AC0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5FB66-4005-4047-93C1-D14E70550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7779E-9A50-FF49-A382-D230CB0D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F2A-FBEA-4141-A045-F208C38A88D1}" type="datetime1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B1A7A-41C3-7E47-AB8F-1EACA6BF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8D7B-8EE1-044B-878C-27C63737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3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9B1643-C8EF-CE48-BC0C-3BE4D2D84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F6D8F-E664-BF4B-AB8D-FB054B8DA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5B3F3-B6D2-8A4A-BEE1-6D08380F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B7D2-D46A-BF4E-A12B-A214B4107FC3}" type="datetime1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22F78-F31F-574C-87FA-E2F44720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D037A-2742-DD40-9DE2-FC93B186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0A86-F958-7A4E-BE88-D6CDEC3B5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E0867-46F8-A046-A7BF-E860666B9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6AB1B-F09A-6347-9C51-2E043BFA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DB4C-240B-DF4A-B1D4-2025804682F5}" type="datetime1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B17D6-47EB-B840-8761-2276B446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AE1FD-85F5-1149-8BA8-1E46976D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2390-DBCE-8D42-AE5E-FF8D7EE2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630AB-53D2-9146-AFCA-AE8AE4C2A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F98E3-368A-BF4A-9A23-80991CA45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224E-5932-2A4B-94C8-B1668529C3E3}" type="datetime1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22965-7DF7-CC44-A1B1-1E9C9B5F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9D7D-0E34-0546-BB87-4DA894DB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0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48A6-7478-F34A-AD3D-846D8AB6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B23F8-F702-5A49-8BBA-74E683483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31EF2-FDCD-C54E-9AC0-C5BF5CB8D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92806-056E-5E4C-95A4-C3861DC5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51BA-D108-874C-9624-129FDBD75FE7}" type="datetime1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9FD68-2009-EA4F-917F-DAAAF2734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88F65-770E-EA45-91CF-CB90862D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0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780E-77E4-0E46-887B-6F191FC75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287C6-57BD-BB47-8936-D58EE6AF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11555-C3BD-4E4F-95D4-B5C3519BC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BE2C7-BE61-3149-A440-C11AADE73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D1C93-7FBC-544D-AD24-22C5FC08E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CF382F-AF0D-7D41-AD88-0083507B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B6E8-4BA5-B44B-BCA6-06821541FACE}" type="datetime1">
              <a:rPr lang="en-US" smtClean="0"/>
              <a:t>4/14/22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3FA47C-62B9-8D49-A752-F13A14AE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D6052-EFED-424B-ACD0-6A1B97DA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9BA05-1F20-8A41-9DCD-30FF4B54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A490EA-7337-8C4A-BC03-B61B1501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5A2C-D11C-9A4C-8B58-DE90C0C6A0CA}" type="datetime1">
              <a:rPr lang="en-US" smtClean="0"/>
              <a:t>4/14/22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9FAD0-0F85-BB46-824E-E34DE537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407A3-1E8E-6641-AE84-DAD2E673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1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3C75DB-9E57-0142-B5B9-249FF0DE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6E388-452A-1247-A8E1-AD89382EB3BB}" type="datetime1">
              <a:rPr lang="en-US" smtClean="0"/>
              <a:t>4/14/22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5F6619-8F19-004E-BBB2-787C821C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B8A58-1E46-6148-98D5-F14226FB0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8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841F-FB53-0B41-A3FB-1DD6681C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7368E-5DC1-C345-B8F7-8A97DF90B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F14F6-7915-BC4B-A8FB-74FB1B921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4C37F-1D63-624B-977F-23E56245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407-4ED5-5541-8611-EA8D8037BFA2}" type="datetime1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3E908-9EE1-C647-8BED-0E435B012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8A6DD-5EC9-DD46-8105-DAAFE4BE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7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1665C-872E-A741-B955-615CD1046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59A8B-56CF-DE48-812E-BCF2F5CCB3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04183-BE1C-264F-8D80-6155895B1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4143A-0727-664D-B31B-2641C792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CD480-FDC3-484C-AE9A-5E57973C1451}" type="datetime1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E5671-0811-8C4B-B20C-A1848AFB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7B1D6-076F-BC4B-B1C2-AA24F030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0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F78A51-3297-5343-93FD-81FCAEE9B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483E7-5F97-CB46-8BC4-5C6B6B366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8E9EC-1322-5E43-ABF5-72B2C140A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21C7B-144F-5D42-A250-65E9C777BA95}" type="datetime1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860A-48CC-ED4E-A491-0465EC27A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59DF3-C30B-1446-805D-361857984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0B820-5671-BE41-BC66-949B5558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8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AB83-6A62-8F46-B503-8CDD11DFD5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4D Emittance Measurements for keV Ultrafast Microdiffraction with Stray Sextupole Correction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28756-9D82-A748-9C51-ED3C0051E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18656"/>
          </a:xfrm>
        </p:spPr>
        <p:txBody>
          <a:bodyPr>
            <a:normAutofit/>
          </a:bodyPr>
          <a:lstStyle/>
          <a:p>
            <a:r>
              <a:rPr lang="en-US" b="1" dirty="0"/>
              <a:t>Matthew Gordon</a:t>
            </a:r>
            <a:r>
              <a:rPr lang="en-US" b="1" baseline="30000" dirty="0"/>
              <a:t>1</a:t>
            </a:r>
            <a:r>
              <a:rPr lang="en-US" b="1" dirty="0"/>
              <a:t> </a:t>
            </a:r>
            <a:r>
              <a:rPr lang="en-US" dirty="0"/>
              <a:t>, W. H. Li</a:t>
            </a:r>
            <a:r>
              <a:rPr lang="en-US" baseline="30000" dirty="0"/>
              <a:t>2</a:t>
            </a:r>
            <a:r>
              <a:rPr lang="en-US" dirty="0"/>
              <a:t>, A. C. Bartnik</a:t>
            </a:r>
            <a:r>
              <a:rPr lang="en-US" baseline="30000" dirty="0"/>
              <a:t>2</a:t>
            </a:r>
            <a:r>
              <a:rPr lang="en-US" dirty="0"/>
              <a:t>, C. J. R. Duncan</a:t>
            </a:r>
            <a:r>
              <a:rPr lang="en-US" baseline="30000" dirty="0"/>
              <a:t>2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M. Kaemingk</a:t>
            </a:r>
            <a:r>
              <a:rPr lang="en-US" baseline="30000" dirty="0"/>
              <a:t>2</a:t>
            </a:r>
            <a:r>
              <a:rPr lang="en-US" dirty="0"/>
              <a:t> , C. A. Pennington</a:t>
            </a:r>
            <a:r>
              <a:rPr lang="en-US" baseline="30000" dirty="0"/>
              <a:t>2</a:t>
            </a:r>
            <a:r>
              <a:rPr lang="en-US" dirty="0"/>
              <a:t>, Y.-K. Kim</a:t>
            </a:r>
            <a:r>
              <a:rPr lang="en-US" baseline="30000" dirty="0"/>
              <a:t>1</a:t>
            </a:r>
            <a:r>
              <a:rPr lang="en-US" dirty="0"/>
              <a:t>, J. M. Maxson</a:t>
            </a:r>
            <a:r>
              <a:rPr lang="en-US" baseline="30000" dirty="0"/>
              <a:t>2</a:t>
            </a:r>
          </a:p>
          <a:p>
            <a:r>
              <a:rPr lang="en-US" baseline="30000" dirty="0"/>
              <a:t>1</a:t>
            </a:r>
            <a:r>
              <a:rPr lang="en-US" dirty="0"/>
              <a:t>University of Chicago </a:t>
            </a:r>
          </a:p>
          <a:p>
            <a:r>
              <a:rPr lang="en-US" baseline="30000" dirty="0"/>
              <a:t>2</a:t>
            </a:r>
            <a:r>
              <a:rPr lang="en-US" dirty="0"/>
              <a:t>Cornell University</a:t>
            </a:r>
            <a:endParaRPr lang="en-US" baseline="30000" dirty="0"/>
          </a:p>
          <a:p>
            <a:r>
              <a:rPr lang="en-US" dirty="0"/>
              <a:t>BDC Theme Meeting</a:t>
            </a:r>
          </a:p>
          <a:p>
            <a:r>
              <a:rPr lang="en-US" dirty="0"/>
              <a:t>4/14/22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3D4AA-22C8-4F4B-9AFB-7266221C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A617C-8AC1-1E4A-8522-FEA95FC71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56" y="211579"/>
            <a:ext cx="4072003" cy="818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21F62-9D3F-7449-AD7A-6401D4545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071" y="136525"/>
            <a:ext cx="3563373" cy="1157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6FDDC-A033-1747-B765-5424CC6E3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708" y="5149017"/>
            <a:ext cx="1103736" cy="1071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D1B16-3FB6-4F47-AD93-1799BD17B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99" y="4317300"/>
            <a:ext cx="2547973" cy="206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3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A97482-7462-724F-B4DF-897E1E9DE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61" b="8804"/>
          <a:stretch/>
        </p:blipFill>
        <p:spPr>
          <a:xfrm>
            <a:off x="1448844" y="4153303"/>
            <a:ext cx="9294312" cy="2649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10F15-F692-4842-B4A2-486AA9256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Correcting Stray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3297-91D3-A646-9414-068A9CCBE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039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Unintended (stray) fields mainly come from the solenoid and buncher</a:t>
            </a:r>
          </a:p>
          <a:p>
            <a:endParaRPr lang="en-US" dirty="0"/>
          </a:p>
          <a:p>
            <a:r>
              <a:rPr lang="en-US" dirty="0"/>
              <a:t>Non-linear fields and fields that couple x and y reduce beam quality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Quadrupole and </a:t>
            </a:r>
            <a:r>
              <a:rPr lang="en-US" dirty="0" err="1"/>
              <a:t>sextupole</a:t>
            </a:r>
            <a:r>
              <a:rPr lang="en-US" dirty="0"/>
              <a:t> correctors placed after second solenoid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EF685-9557-FE48-BFA6-367794CA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CDE32-7A04-0645-A5FF-97111324F9B8}"/>
              </a:ext>
            </a:extLst>
          </p:cNvPr>
          <p:cNvSpPr/>
          <p:nvPr/>
        </p:nvSpPr>
        <p:spPr>
          <a:xfrm>
            <a:off x="9061807" y="5599416"/>
            <a:ext cx="92467" cy="7315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4B608F-5BF3-1F4C-BE2E-32017F6251DC}"/>
              </a:ext>
            </a:extLst>
          </p:cNvPr>
          <p:cNvSpPr/>
          <p:nvPr/>
        </p:nvSpPr>
        <p:spPr>
          <a:xfrm>
            <a:off x="5584642" y="3244334"/>
            <a:ext cx="102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</a:rPr>
              <a:t>HACLYI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B569AE-3C27-C241-9047-00FBBFEEEC9C}"/>
              </a:ext>
            </a:extLst>
          </p:cNvPr>
          <p:cNvSpPr/>
          <p:nvPr/>
        </p:nvSpPr>
        <p:spPr>
          <a:xfrm>
            <a:off x="10221074" y="5587432"/>
            <a:ext cx="92467" cy="7315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186ACE-69AA-3D4B-B951-916420E6A679}"/>
              </a:ext>
            </a:extLst>
          </p:cNvPr>
          <p:cNvSpPr/>
          <p:nvPr/>
        </p:nvSpPr>
        <p:spPr>
          <a:xfrm>
            <a:off x="10303266" y="4498368"/>
            <a:ext cx="73152" cy="2743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190FCC-2884-1348-AE83-D8606A359212}"/>
              </a:ext>
            </a:extLst>
          </p:cNvPr>
          <p:cNvSpPr/>
          <p:nvPr/>
        </p:nvSpPr>
        <p:spPr>
          <a:xfrm>
            <a:off x="10332377" y="4887073"/>
            <a:ext cx="64008" cy="2743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18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B069-877F-744A-AE51-D01C12E12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Quadrupole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1711A-D54F-D348-8885-914905109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Stary quadrupole moment coming from solenoids</a:t>
            </a:r>
          </a:p>
          <a:p>
            <a:endParaRPr lang="en-US" dirty="0"/>
          </a:p>
          <a:p>
            <a:r>
              <a:rPr lang="en-US" dirty="0"/>
              <a:t>Simulated effect of quadrupole on beam quality in General Particle Tracer (GPT) </a:t>
            </a:r>
          </a:p>
          <a:p>
            <a:endParaRPr lang="en-US" dirty="0"/>
          </a:p>
          <a:p>
            <a:r>
              <a:rPr lang="en-US" dirty="0"/>
              <a:t>x-</a:t>
            </a:r>
            <a:r>
              <a:rPr lang="en-US" dirty="0" err="1"/>
              <a:t>p</a:t>
            </a:r>
            <a:r>
              <a:rPr lang="en-US" baseline="-25000" dirty="0" err="1"/>
              <a:t>y</a:t>
            </a:r>
            <a:r>
              <a:rPr lang="en-US" dirty="0"/>
              <a:t> phase space projection shows uncorrected correlation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E193A-581E-014A-894B-8E03AFAD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A56DD-E4DF-DF45-BAC4-D7BECBAA4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1825625"/>
            <a:ext cx="58547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34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29B8-7CE9-F845-9945-73A1FBE55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Sextupole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0086-C82F-2B40-B20D-9B816F340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90688"/>
            <a:ext cx="5080348" cy="4351338"/>
          </a:xfrm>
        </p:spPr>
        <p:txBody>
          <a:bodyPr/>
          <a:lstStyle/>
          <a:p>
            <a:r>
              <a:rPr lang="en-US" dirty="0"/>
              <a:t>Simulations of correcting a </a:t>
            </a:r>
            <a:r>
              <a:rPr lang="en-US" dirty="0" err="1"/>
              <a:t>sextupole</a:t>
            </a:r>
            <a:r>
              <a:rPr lang="en-US" dirty="0"/>
              <a:t> in GPT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Sextupole placed in buncher, correctors after second solenoid</a:t>
            </a:r>
          </a:p>
          <a:p>
            <a:endParaRPr lang="en-US" dirty="0"/>
          </a:p>
          <a:p>
            <a:r>
              <a:rPr lang="en-US" dirty="0"/>
              <a:t>Rotate angle of corrector and find correct strength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6B2B5-6CA6-8047-A6AA-EBBF9303A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229984"/>
            <a:ext cx="6536499" cy="412888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2D1A45-39CC-0A41-B7F9-6CB56DBD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B049-ED0D-C140-B183-24A0F914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725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Sextupole Correction</a:t>
            </a:r>
          </a:p>
        </p:txBody>
      </p:sp>
      <p:pic>
        <p:nvPicPr>
          <p:cNvPr id="7" name="Google Shape;297;gf81b224ca9_0_42">
            <a:extLst>
              <a:ext uri="{FF2B5EF4-FFF2-40B4-BE49-F238E27FC236}">
                <a16:creationId xmlns:a16="http://schemas.microsoft.com/office/drawing/2014/main" id="{14E5E679-331B-F343-955E-74277B4A9DB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45521" y="1154869"/>
            <a:ext cx="2911657" cy="29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8;gf81b224ca9_0_42">
            <a:extLst>
              <a:ext uri="{FF2B5EF4-FFF2-40B4-BE49-F238E27FC236}">
                <a16:creationId xmlns:a16="http://schemas.microsoft.com/office/drawing/2014/main" id="{C1FBE48D-3A50-ED45-BF13-6C03E5D2B9B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8522" y="1841377"/>
            <a:ext cx="2149501" cy="21642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299;gf81b224ca9_0_42">
            <a:extLst>
              <a:ext uri="{FF2B5EF4-FFF2-40B4-BE49-F238E27FC236}">
                <a16:creationId xmlns:a16="http://schemas.microsoft.com/office/drawing/2014/main" id="{2D398FE4-F55F-9E44-A9CD-2BD66C15D7E7}"/>
              </a:ext>
            </a:extLst>
          </p:cNvPr>
          <p:cNvCxnSpPr/>
          <p:nvPr/>
        </p:nvCxnSpPr>
        <p:spPr>
          <a:xfrm>
            <a:off x="1421197" y="1837223"/>
            <a:ext cx="2181600" cy="2237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300;gf81b224ca9_0_42">
            <a:extLst>
              <a:ext uri="{FF2B5EF4-FFF2-40B4-BE49-F238E27FC236}">
                <a16:creationId xmlns:a16="http://schemas.microsoft.com/office/drawing/2014/main" id="{9F3C8A29-57FC-D540-878C-200D60DE24B1}"/>
              </a:ext>
            </a:extLst>
          </p:cNvPr>
          <p:cNvCxnSpPr/>
          <p:nvPr/>
        </p:nvCxnSpPr>
        <p:spPr>
          <a:xfrm flipH="1">
            <a:off x="1443422" y="1848398"/>
            <a:ext cx="2125800" cy="2136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Google Shape;301;gf81b224ca9_0_42">
            <a:extLst>
              <a:ext uri="{FF2B5EF4-FFF2-40B4-BE49-F238E27FC236}">
                <a16:creationId xmlns:a16="http://schemas.microsoft.com/office/drawing/2014/main" id="{5F5775EE-AE00-6C4A-8BCA-40FCD158EA0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61733" y="1819674"/>
            <a:ext cx="2152317" cy="21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8137FA0-37E6-0149-AD4A-59D4DED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6903" y="6356350"/>
            <a:ext cx="2743200" cy="365125"/>
          </a:xfrm>
        </p:spPr>
        <p:txBody>
          <a:bodyPr/>
          <a:lstStyle/>
          <a:p>
            <a:fld id="{8A40B820-5671-BE41-BC66-949B5558836A}" type="slidenum">
              <a:rPr lang="en-US" smtClean="0"/>
              <a:t>13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0EDDC-D1F4-C241-9C72-04839D4D63A6}"/>
              </a:ext>
            </a:extLst>
          </p:cNvPr>
          <p:cNvSpPr txBox="1"/>
          <p:nvPr/>
        </p:nvSpPr>
        <p:spPr>
          <a:xfrm>
            <a:off x="786343" y="689953"/>
            <a:ext cx="3240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Sextupole Corrector Off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08766B-2ECB-2848-842D-F19BAEB2140A}"/>
              </a:ext>
            </a:extLst>
          </p:cNvPr>
          <p:cNvSpPr txBox="1"/>
          <p:nvPr/>
        </p:nvSpPr>
        <p:spPr>
          <a:xfrm>
            <a:off x="3878171" y="688700"/>
            <a:ext cx="4147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Sextupole Corrector High Current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E70665-E8D0-774B-893B-C2431258B3CE}"/>
              </a:ext>
            </a:extLst>
          </p:cNvPr>
          <p:cNvSpPr txBox="1"/>
          <p:nvPr/>
        </p:nvSpPr>
        <p:spPr>
          <a:xfrm>
            <a:off x="7534948" y="688700"/>
            <a:ext cx="3831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Sextupole Corrected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E8FCCA-9853-3C40-83E7-D80002089A04}"/>
              </a:ext>
            </a:extLst>
          </p:cNvPr>
          <p:cNvCxnSpPr/>
          <p:nvPr/>
        </p:nvCxnSpPr>
        <p:spPr>
          <a:xfrm flipV="1">
            <a:off x="3971738" y="736416"/>
            <a:ext cx="0" cy="6059592"/>
          </a:xfrm>
          <a:prstGeom prst="line">
            <a:avLst/>
          </a:prstGeom>
          <a:ln w="158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176613-6634-454D-91F1-C7FC137E4E0D}"/>
              </a:ext>
            </a:extLst>
          </p:cNvPr>
          <p:cNvCxnSpPr/>
          <p:nvPr/>
        </p:nvCxnSpPr>
        <p:spPr>
          <a:xfrm flipV="1">
            <a:off x="8051371" y="736416"/>
            <a:ext cx="0" cy="6059592"/>
          </a:xfrm>
          <a:prstGeom prst="line">
            <a:avLst/>
          </a:prstGeom>
          <a:ln w="158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AE44436F-22EA-974C-B3A4-ED3EE88C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282" y="4198828"/>
            <a:ext cx="1675674" cy="2513511"/>
          </a:xfrm>
          <a:prstGeom prst="rect">
            <a:avLst/>
          </a:prstGeom>
        </p:spPr>
      </p:pic>
      <p:pic>
        <p:nvPicPr>
          <p:cNvPr id="16" name="Picture 15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38CF4F28-049E-D148-A9AC-156CC78C2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163" y="4198829"/>
            <a:ext cx="1675674" cy="25135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3FF921-F682-6843-8387-1FB29501F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054" y="4198828"/>
            <a:ext cx="1675674" cy="25135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90A352-1C5A-E640-A324-E118C90CF9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848"/>
          <a:stretch/>
        </p:blipFill>
        <p:spPr>
          <a:xfrm>
            <a:off x="10508486" y="4198828"/>
            <a:ext cx="594981" cy="25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1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005B-E4A4-1D4C-9241-59AFD857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2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4d Phase Space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A3822-47AA-1542-8CEE-96CAE6FD6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19" y="1149338"/>
            <a:ext cx="5257800" cy="55842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Bring beam to a focus at pinhole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 pinhole to pick out a small fraction of the beam</a:t>
            </a:r>
          </a:p>
          <a:p>
            <a:endParaRPr lang="en-US" dirty="0"/>
          </a:p>
          <a:p>
            <a:r>
              <a:rPr lang="en-US" dirty="0"/>
              <a:t>Measure the beam fraction downstream (Intensity/momentum)</a:t>
            </a:r>
          </a:p>
          <a:p>
            <a:endParaRPr lang="en-US" dirty="0"/>
          </a:p>
          <a:p>
            <a:r>
              <a:rPr lang="en-US" dirty="0"/>
              <a:t>Move the beam over the pinhole</a:t>
            </a:r>
          </a:p>
          <a:p>
            <a:endParaRPr lang="en-US" dirty="0"/>
          </a:p>
          <a:p>
            <a:r>
              <a:rPr lang="en-US" dirty="0"/>
              <a:t>Reconstruct 4d phase space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58E2AF-7011-F94A-A87C-8D6D1B0C88DE}"/>
              </a:ext>
            </a:extLst>
          </p:cNvPr>
          <p:cNvSpPr/>
          <p:nvPr/>
        </p:nvSpPr>
        <p:spPr>
          <a:xfrm>
            <a:off x="6200680" y="2217388"/>
            <a:ext cx="3366221" cy="321680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DB1709-4637-E343-9CDE-0AD3577A5EE3}"/>
              </a:ext>
            </a:extLst>
          </p:cNvPr>
          <p:cNvSpPr/>
          <p:nvPr/>
        </p:nvSpPr>
        <p:spPr>
          <a:xfrm>
            <a:off x="7175130" y="2920642"/>
            <a:ext cx="1600201" cy="16274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8863E9-F4C5-054E-98A1-5FD83CEA71EE}"/>
              </a:ext>
            </a:extLst>
          </p:cNvPr>
          <p:cNvSpPr/>
          <p:nvPr/>
        </p:nvSpPr>
        <p:spPr>
          <a:xfrm>
            <a:off x="7883791" y="3642910"/>
            <a:ext cx="182880" cy="18288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9AAA7E-64EF-3540-849F-53EF843DB040}"/>
              </a:ext>
            </a:extLst>
          </p:cNvPr>
          <p:cNvSpPr/>
          <p:nvPr/>
        </p:nvSpPr>
        <p:spPr>
          <a:xfrm>
            <a:off x="10083452" y="1695056"/>
            <a:ext cx="1903956" cy="1821626"/>
          </a:xfrm>
          <a:prstGeom prst="rect">
            <a:avLst/>
          </a:prstGeom>
          <a:pattFill prst="lgGrid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6AF304-7E5A-9C46-916B-114514F4C856}"/>
              </a:ext>
            </a:extLst>
          </p:cNvPr>
          <p:cNvSpPr/>
          <p:nvPr/>
        </p:nvSpPr>
        <p:spPr>
          <a:xfrm>
            <a:off x="9951253" y="1098776"/>
            <a:ext cx="2140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MR10"/>
              </a:rPr>
              <a:t>Camera Image of </a:t>
            </a:r>
            <a:r>
              <a:rPr lang="en-US" dirty="0" err="1">
                <a:latin typeface="CMR10"/>
              </a:rPr>
              <a:t>Ce:YAG</a:t>
            </a:r>
            <a:r>
              <a:rPr lang="en-US" dirty="0">
                <a:latin typeface="CMR10"/>
              </a:rPr>
              <a:t> 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16D04D1-612B-1B43-A58F-31842AE9A434}"/>
              </a:ext>
            </a:extLst>
          </p:cNvPr>
          <p:cNvSpPr/>
          <p:nvPr/>
        </p:nvSpPr>
        <p:spPr>
          <a:xfrm>
            <a:off x="10183512" y="1736713"/>
            <a:ext cx="1703834" cy="1738312"/>
          </a:xfrm>
          <a:prstGeom prst="ellipse">
            <a:avLst/>
          </a:prstGeom>
          <a:solidFill>
            <a:srgbClr val="FF0000">
              <a:alpha val="5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03EFC0E-C56A-4B4E-969B-D153CAAD4EC1}"/>
              </a:ext>
            </a:extLst>
          </p:cNvPr>
          <p:cNvCxnSpPr>
            <a:stCxn id="21" idx="0"/>
            <a:endCxn id="29" idx="0"/>
          </p:cNvCxnSpPr>
          <p:nvPr/>
        </p:nvCxnSpPr>
        <p:spPr>
          <a:xfrm flipV="1">
            <a:off x="7975231" y="1736713"/>
            <a:ext cx="3060198" cy="190619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8992F5E-1CD5-9443-8AFA-4B0D1838D6B1}"/>
              </a:ext>
            </a:extLst>
          </p:cNvPr>
          <p:cNvCxnSpPr>
            <a:cxnSpLocks/>
            <a:stCxn id="21" idx="6"/>
            <a:endCxn id="29" idx="6"/>
          </p:cNvCxnSpPr>
          <p:nvPr/>
        </p:nvCxnSpPr>
        <p:spPr>
          <a:xfrm flipV="1">
            <a:off x="8066671" y="2605869"/>
            <a:ext cx="3820675" cy="112848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A619A6-3A21-B84B-B766-311682076423}"/>
              </a:ext>
            </a:extLst>
          </p:cNvPr>
          <p:cNvCxnSpPr>
            <a:cxnSpLocks/>
            <a:endCxn id="29" idx="4"/>
          </p:cNvCxnSpPr>
          <p:nvPr/>
        </p:nvCxnSpPr>
        <p:spPr>
          <a:xfrm flipV="1">
            <a:off x="7966609" y="3475025"/>
            <a:ext cx="3068820" cy="35076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88ED48-EEAC-7448-B807-355A32A25DDE}"/>
              </a:ext>
            </a:extLst>
          </p:cNvPr>
          <p:cNvCxnSpPr>
            <a:cxnSpLocks/>
            <a:stCxn id="21" idx="2"/>
            <a:endCxn id="29" idx="2"/>
          </p:cNvCxnSpPr>
          <p:nvPr/>
        </p:nvCxnSpPr>
        <p:spPr>
          <a:xfrm flipV="1">
            <a:off x="7883791" y="2605869"/>
            <a:ext cx="2299721" cy="112848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C5BC11-F329-C347-B3AE-ADED774FDDB0}"/>
              </a:ext>
            </a:extLst>
          </p:cNvPr>
          <p:cNvCxnSpPr/>
          <p:nvPr/>
        </p:nvCxnSpPr>
        <p:spPr>
          <a:xfrm flipV="1">
            <a:off x="9992012" y="3633536"/>
            <a:ext cx="2104078" cy="19399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2F69FF-C65C-AB4F-819B-F5F1D718FD39}"/>
              </a:ext>
            </a:extLst>
          </p:cNvPr>
          <p:cNvCxnSpPr/>
          <p:nvPr/>
        </p:nvCxnSpPr>
        <p:spPr>
          <a:xfrm>
            <a:off x="7232639" y="4772416"/>
            <a:ext cx="14851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258495E-AF94-DB49-9065-94D7A7AA3667}"/>
              </a:ext>
            </a:extLst>
          </p:cNvPr>
          <p:cNvSpPr txBox="1"/>
          <p:nvPr/>
        </p:nvSpPr>
        <p:spPr>
          <a:xfrm>
            <a:off x="7509409" y="4875943"/>
            <a:ext cx="111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D6601D-CBAD-FA40-A0D2-89A7CD9AA582}"/>
              </a:ext>
            </a:extLst>
          </p:cNvPr>
          <p:cNvCxnSpPr/>
          <p:nvPr/>
        </p:nvCxnSpPr>
        <p:spPr>
          <a:xfrm>
            <a:off x="10303022" y="3649681"/>
            <a:ext cx="14851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CC949F9-C9D7-004B-AD77-25D3A16D96DD}"/>
              </a:ext>
            </a:extLst>
          </p:cNvPr>
          <p:cNvSpPr txBox="1"/>
          <p:nvPr/>
        </p:nvSpPr>
        <p:spPr>
          <a:xfrm>
            <a:off x="10579792" y="3753208"/>
            <a:ext cx="111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463F39E-447B-C842-81BB-04A83819CFCB}"/>
              </a:ext>
            </a:extLst>
          </p:cNvPr>
          <p:cNvSpPr/>
          <p:nvPr/>
        </p:nvSpPr>
        <p:spPr>
          <a:xfrm>
            <a:off x="6918677" y="2920642"/>
            <a:ext cx="1600201" cy="1627416"/>
          </a:xfrm>
          <a:prstGeom prst="ellipse">
            <a:avLst/>
          </a:prstGeom>
          <a:solidFill>
            <a:srgbClr val="FF0000">
              <a:alpha val="4208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7AAE758-DBC1-6149-956F-4830B3725B03}"/>
              </a:ext>
            </a:extLst>
          </p:cNvPr>
          <p:cNvCxnSpPr>
            <a:cxnSpLocks/>
          </p:cNvCxnSpPr>
          <p:nvPr/>
        </p:nvCxnSpPr>
        <p:spPr>
          <a:xfrm>
            <a:off x="7718778" y="2757804"/>
            <a:ext cx="2564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0A5FC4-1A28-3448-9664-7B8FC793BB5D}"/>
              </a:ext>
            </a:extLst>
          </p:cNvPr>
          <p:cNvCxnSpPr/>
          <p:nvPr/>
        </p:nvCxnSpPr>
        <p:spPr>
          <a:xfrm>
            <a:off x="7966609" y="2757804"/>
            <a:ext cx="8621" cy="97654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DACAC98-3475-EB44-B033-9E1B3B47AD9F}"/>
              </a:ext>
            </a:extLst>
          </p:cNvPr>
          <p:cNvCxnSpPr/>
          <p:nvPr/>
        </p:nvCxnSpPr>
        <p:spPr>
          <a:xfrm>
            <a:off x="7705651" y="2759892"/>
            <a:ext cx="8621" cy="97654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E07B2A3-A621-E24A-A6CF-74456BBA0EA8}"/>
              </a:ext>
            </a:extLst>
          </p:cNvPr>
          <p:cNvSpPr txBox="1"/>
          <p:nvPr/>
        </p:nvSpPr>
        <p:spPr>
          <a:xfrm>
            <a:off x="6945017" y="2404917"/>
            <a:ext cx="189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~10 </a:t>
            </a:r>
            <a:r>
              <a:rPr lang="en-US" dirty="0" err="1"/>
              <a:t>μm</a:t>
            </a:r>
            <a:r>
              <a:rPr lang="en-US" dirty="0"/>
              <a:t> steps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341C8DD-06EC-8F48-A8E4-78B113CF923F}"/>
              </a:ext>
            </a:extLst>
          </p:cNvPr>
          <p:cNvSpPr/>
          <p:nvPr/>
        </p:nvSpPr>
        <p:spPr>
          <a:xfrm>
            <a:off x="9599484" y="5595581"/>
            <a:ext cx="2616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screen pinhole separation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95E1B6-20EA-F14A-B4A9-5F56F50F5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50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2F54-BFDF-4B4E-818C-1DB04A8F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1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Phase Space 3D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407A5-865A-FE48-9B88-966414B9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15</a:t>
            </a:fld>
            <a:endParaRPr lang="en-US"/>
          </a:p>
        </p:txBody>
      </p:sp>
      <p:pic>
        <p:nvPicPr>
          <p:cNvPr id="5" name="10q2" descr="10q2">
            <a:hlinkClick r:id="" action="ppaction://media"/>
            <a:extLst>
              <a:ext uri="{FF2B5EF4-FFF2-40B4-BE49-F238E27FC236}">
                <a16:creationId xmlns:a16="http://schemas.microsoft.com/office/drawing/2014/main" id="{9735616B-9F11-1242-9C59-195B8F93B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0570" y="1282613"/>
            <a:ext cx="7008399" cy="52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63D9-E680-A84B-9F40-B9C4E5E1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Phase Space Portraits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E331B-91AE-744B-A3E6-A14AE249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364"/>
            <a:ext cx="10515600" cy="1738069"/>
          </a:xfrm>
        </p:spPr>
        <p:txBody>
          <a:bodyPr>
            <a:normAutofit/>
          </a:bodyPr>
          <a:lstStyle/>
          <a:p>
            <a:r>
              <a:rPr lang="en-US" dirty="0"/>
              <a:t>Now let’s look at 2D projections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x and y have small correlations (skew quadrupoles corrected)</a:t>
            </a:r>
          </a:p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3134D76-3202-AC4E-A761-9D11B925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7DD62-42F6-904B-B641-444E0B04F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979" y="3471168"/>
            <a:ext cx="4530245" cy="3397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19D4A0-7AB6-F245-A99D-E46CC8DE8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79" y="3362147"/>
            <a:ext cx="4530246" cy="3397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7EB542-2F7D-6F49-A1BF-A4522C1C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178" y="3670741"/>
            <a:ext cx="4164612" cy="312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94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f81b224ca9_0_48"/>
          <p:cNvSpPr txBox="1">
            <a:spLocks noGrp="1"/>
          </p:cNvSpPr>
          <p:nvPr>
            <p:ph type="title"/>
          </p:nvPr>
        </p:nvSpPr>
        <p:spPr>
          <a:xfrm>
            <a:off x="2663700" y="157321"/>
            <a:ext cx="6864600" cy="11430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Comparison to Simulation</a:t>
            </a:r>
            <a:endParaRPr dirty="0"/>
          </a:p>
        </p:txBody>
      </p:sp>
      <p:sp>
        <p:nvSpPr>
          <p:cNvPr id="310" name="Google Shape;310;gf81b224ca9_0_48"/>
          <p:cNvSpPr txBox="1">
            <a:spLocks noGrp="1"/>
          </p:cNvSpPr>
          <p:nvPr>
            <p:ph type="body" idx="1"/>
          </p:nvPr>
        </p:nvSpPr>
        <p:spPr>
          <a:xfrm>
            <a:off x="263046" y="884907"/>
            <a:ext cx="9997858" cy="1936323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 fontScale="70000" lnSpcReduction="20000"/>
          </a:bodyPr>
          <a:lstStyle/>
          <a:p>
            <a:pPr marL="457200" indent="-381000">
              <a:spcBef>
                <a:spcPts val="480"/>
              </a:spcBef>
              <a:buSzPts val="2400"/>
            </a:pPr>
            <a:r>
              <a:rPr lang="en-US" dirty="0"/>
              <a:t>Repeat this reconstruction procedure for different values of buncher voltages around peak bunching with (red) and without (blue) the </a:t>
            </a:r>
            <a:r>
              <a:rPr lang="en-US" dirty="0" err="1"/>
              <a:t>sextupole</a:t>
            </a:r>
            <a:r>
              <a:rPr lang="en-US" dirty="0"/>
              <a:t> corrector</a:t>
            </a:r>
          </a:p>
          <a:p>
            <a:pPr marL="457200" indent="-381000">
              <a:spcBef>
                <a:spcPts val="480"/>
              </a:spcBef>
              <a:buSzPts val="2400"/>
            </a:pPr>
            <a:endParaRPr lang="en-US" dirty="0"/>
          </a:p>
          <a:p>
            <a:pPr marL="457200" indent="-381000">
              <a:spcBef>
                <a:spcPts val="480"/>
              </a:spcBef>
              <a:buSzPts val="2400"/>
            </a:pPr>
            <a:r>
              <a:rPr lang="en-US" dirty="0"/>
              <a:t>Simulation in GPT with no </a:t>
            </a:r>
            <a:r>
              <a:rPr lang="en-US" dirty="0" err="1"/>
              <a:t>sextupole</a:t>
            </a:r>
            <a:r>
              <a:rPr lang="en-US" dirty="0"/>
              <a:t> in the buncher (red line) and with </a:t>
            </a:r>
            <a:r>
              <a:rPr lang="en-US" dirty="0" err="1"/>
              <a:t>sextupole</a:t>
            </a:r>
            <a:r>
              <a:rPr lang="en-US" dirty="0"/>
              <a:t> in the buncher (blue line)</a:t>
            </a:r>
          </a:p>
          <a:p>
            <a:pPr marL="457200" indent="-381000">
              <a:spcBef>
                <a:spcPts val="480"/>
              </a:spcBef>
              <a:buSzPts val="2400"/>
            </a:pPr>
            <a:endParaRPr lang="en-US" dirty="0"/>
          </a:p>
          <a:p>
            <a:pPr marL="457200" indent="-381000">
              <a:spcBef>
                <a:spcPts val="480"/>
              </a:spcBef>
              <a:buSzPts val="2400"/>
            </a:pPr>
            <a:r>
              <a:rPr lang="en-US" dirty="0"/>
              <a:t>Matches simulated electron beam with MTE of 80±20 </a:t>
            </a:r>
            <a:r>
              <a:rPr lang="en-US" dirty="0" err="1"/>
              <a:t>meV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C28D44-ACDC-5046-BBE3-4C8A462E52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F559B-8393-464D-9288-F07070205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48" y="2806163"/>
            <a:ext cx="5384800" cy="403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B6EA55-2069-5345-B7C2-EB4F7CE26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550" y="282123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62DD-DEB8-374F-A961-09246135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D83A3-430E-FB4F-A6DB-35B737920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Corrected stray fields up to </a:t>
            </a:r>
            <a:r>
              <a:rPr lang="en-US" dirty="0" err="1"/>
              <a:t>sextupole</a:t>
            </a:r>
            <a:r>
              <a:rPr lang="en-US" dirty="0"/>
              <a:t> in a UED beamline (MEDUSA)</a:t>
            </a:r>
          </a:p>
          <a:p>
            <a:endParaRPr lang="en-US" dirty="0"/>
          </a:p>
          <a:p>
            <a:r>
              <a:rPr lang="en-US" dirty="0" err="1"/>
              <a:t>xy</a:t>
            </a:r>
            <a:r>
              <a:rPr lang="en-US" dirty="0"/>
              <a:t> correlation near zero</a:t>
            </a:r>
          </a:p>
          <a:p>
            <a:endParaRPr lang="en-US" dirty="0"/>
          </a:p>
          <a:p>
            <a:r>
              <a:rPr lang="en-US" dirty="0"/>
              <a:t>Electron beam with size and emittance that agrees with a simulated cathode MTE of ~80±20 </a:t>
            </a:r>
            <a:r>
              <a:rPr lang="en-US" dirty="0" err="1"/>
              <a:t>meV</a:t>
            </a:r>
            <a:r>
              <a:rPr lang="en-US" dirty="0"/>
              <a:t> with no stray fields</a:t>
            </a:r>
          </a:p>
          <a:p>
            <a:endParaRPr lang="en-US" dirty="0"/>
          </a:p>
          <a:p>
            <a:r>
              <a:rPr lang="en-US" dirty="0"/>
              <a:t>Performance paper published in Structural Dynamics:</a:t>
            </a:r>
            <a:br>
              <a:rPr lang="en-US" dirty="0"/>
            </a:br>
            <a:r>
              <a:rPr lang="en-US" b="1" dirty="0"/>
              <a:t>A kiloelectron-volt ultrafast electron micro-diffraction apparatus using low emittance semiconductor photocathodes</a:t>
            </a:r>
          </a:p>
          <a:p>
            <a:endParaRPr lang="en-US" b="1" dirty="0"/>
          </a:p>
          <a:p>
            <a:r>
              <a:rPr lang="en-US" dirty="0"/>
              <a:t>Paper detailing stray field correction upcoming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C0893-1B15-A54B-BF94-21637BF6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2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70F7-A31C-3C4C-88C0-EBFBEFE2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MEDUSA Beamline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B2CB4-19C5-254F-A59D-82B1F8955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97286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Ultrafast Electron Diffraction Beamline at Cornell operating at</a:t>
            </a:r>
            <a:br>
              <a:rPr lang="en-US" dirty="0"/>
            </a:br>
            <a:r>
              <a:rPr lang="en-US" dirty="0"/>
              <a:t>140 keV</a:t>
            </a:r>
          </a:p>
          <a:p>
            <a:endParaRPr lang="en-US" dirty="0"/>
          </a:p>
          <a:p>
            <a:r>
              <a:rPr lang="en-US" dirty="0"/>
              <a:t>Record diffraction patterns of materials before + just after being hit with a femtosecond scale laser</a:t>
            </a:r>
          </a:p>
          <a:p>
            <a:endParaRPr lang="en-US" dirty="0"/>
          </a:p>
          <a:p>
            <a:r>
              <a:rPr lang="en-US" dirty="0"/>
              <a:t>Record the difference in the diffraction patterns before and after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83D1811-4AA1-BB45-B28F-DD5FD5AF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9" y="1923256"/>
            <a:ext cx="3614057" cy="3614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6E6EFB-D883-894F-BC30-E37303FF8082}"/>
              </a:ext>
            </a:extLst>
          </p:cNvPr>
          <p:cNvSpPr txBox="1"/>
          <p:nvPr/>
        </p:nvSpPr>
        <p:spPr>
          <a:xfrm>
            <a:off x="7238999" y="5769429"/>
            <a:ext cx="3918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of Nb</a:t>
            </a:r>
            <a:r>
              <a:rPr lang="en-US" baseline="-25000" dirty="0"/>
              <a:t>3</a:t>
            </a:r>
            <a:r>
              <a:rPr lang="en-US" dirty="0"/>
              <a:t>Br</a:t>
            </a:r>
            <a:r>
              <a:rPr lang="en-US" baseline="-25000" dirty="0"/>
              <a:t>8 </a:t>
            </a:r>
            <a:r>
              <a:rPr lang="en-US" dirty="0"/>
              <a:t>seen on the final screen, beam stop obscures part of pattern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C244A-629B-F94D-A160-479E5169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80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AF61-C459-D24A-B1B4-CCF729BE9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77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873B-40D9-B641-8E30-E2CB47D32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50" y="1415441"/>
            <a:ext cx="6144102" cy="5210827"/>
          </a:xfrm>
        </p:spPr>
        <p:txBody>
          <a:bodyPr>
            <a:normAutofit fontScale="92500"/>
          </a:bodyPr>
          <a:lstStyle/>
          <a:p>
            <a:r>
              <a:rPr lang="en-US" dirty="0"/>
              <a:t>Make a molecular movie</a:t>
            </a:r>
          </a:p>
          <a:p>
            <a:endParaRPr lang="en-US" dirty="0"/>
          </a:p>
          <a:p>
            <a:r>
              <a:rPr lang="en-US" dirty="0"/>
              <a:t>MEDUSA beamline at Cornell</a:t>
            </a:r>
          </a:p>
          <a:p>
            <a:endParaRPr lang="en-US" dirty="0"/>
          </a:p>
          <a:p>
            <a:r>
              <a:rPr lang="en-US" dirty="0"/>
              <a:t>Photocathode with a sub 100 </a:t>
            </a:r>
            <a:r>
              <a:rPr lang="en-US" dirty="0" err="1"/>
              <a:t>meV</a:t>
            </a:r>
            <a:br>
              <a:rPr lang="en-US" dirty="0"/>
            </a:br>
            <a:r>
              <a:rPr lang="en-US" dirty="0"/>
              <a:t>Mean Transverse Energy (MTE)</a:t>
            </a:r>
          </a:p>
          <a:p>
            <a:endParaRPr lang="en-US" dirty="0"/>
          </a:p>
          <a:p>
            <a:r>
              <a:rPr lang="en-US" dirty="0"/>
              <a:t>Produces low “temperature” electron beams capable of time resolved diffraction</a:t>
            </a:r>
          </a:p>
          <a:p>
            <a:endParaRPr lang="en-US" dirty="0"/>
          </a:p>
          <a:p>
            <a:r>
              <a:rPr lang="en-US" dirty="0"/>
              <a:t>Preserve good beam quality to the sample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BAA79-002C-834E-B8BC-FE3397BAB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A33F1D-AECB-CD4A-A7B0-98A7A06D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360" y="1601573"/>
            <a:ext cx="5073890" cy="41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78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332A-01FE-A84A-9C12-94483966B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8E105-BE2D-9F40-A29D-0EF6983DC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8346"/>
          </a:xfrm>
        </p:spPr>
        <p:txBody>
          <a:bodyPr/>
          <a:lstStyle/>
          <a:p>
            <a:r>
              <a:rPr lang="en-US" dirty="0"/>
              <a:t>Micron sized samples capable of being studied at MEDUSA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9D075D-BEF3-A34B-9352-FA110F852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997" y="2482726"/>
            <a:ext cx="3521058" cy="350429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0CD89-BD55-CC49-BF76-422E6FF1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D3C59E-4730-CE45-AA42-B92CF9D18147}"/>
              </a:ext>
            </a:extLst>
          </p:cNvPr>
          <p:cNvSpPr/>
          <p:nvPr/>
        </p:nvSpPr>
        <p:spPr>
          <a:xfrm>
            <a:off x="9053741" y="608577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TIXGeneral-Regular" pitchFamily="2" charset="2"/>
              </a:rPr>
              <a:t>Nb</a:t>
            </a:r>
            <a:r>
              <a:rPr lang="en-US" baseline="-25000" dirty="0">
                <a:solidFill>
                  <a:srgbClr val="000000"/>
                </a:solidFill>
                <a:latin typeface="STIXGeneral-Regular" pitchFamily="2" charset="2"/>
              </a:rPr>
              <a:t>3</a:t>
            </a:r>
            <a:r>
              <a:rPr lang="en-US" dirty="0">
                <a:solidFill>
                  <a:srgbClr val="000000"/>
                </a:solidFill>
                <a:latin typeface="STIXGeneral-Regular" pitchFamily="2" charset="2"/>
              </a:rPr>
              <a:t>Br</a:t>
            </a:r>
            <a:r>
              <a:rPr lang="en-US" baseline="-25000" dirty="0">
                <a:solidFill>
                  <a:srgbClr val="000000"/>
                </a:solidFill>
                <a:latin typeface="STIXGeneral-Regular" pitchFamily="2" charset="2"/>
              </a:rPr>
              <a:t>8</a:t>
            </a:r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4E17924-73FB-104E-BE59-F6BADD1D2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528" y="2451040"/>
            <a:ext cx="3521058" cy="35359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779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706F-7F83-F147-AC8C-EE3F8DE2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Medusa Laser System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8804E47-1C71-EE4F-A352-CA1C864A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943"/>
            <a:ext cx="12065000" cy="5537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21A5BC-8076-B040-BD49-64D993623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E155C-226A-1C45-AF94-6A4C7511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Full Beamline Schematic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12695-BD51-0A49-BBBB-1F668163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52F0643-D491-0F46-91FC-2113FF45C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275" y="1502938"/>
            <a:ext cx="6625449" cy="485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0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23109-E7AB-9845-A8E3-69393A19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UED Micro-diffraction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8CCBE-A455-8042-9793-D3ED7694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4FE0B1-7337-5C41-B368-96A56DE2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82" y="1825625"/>
            <a:ext cx="94869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86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855C-20C1-9242-B522-BA2B1882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UED of Gold Difference Images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1481B-5A15-8246-B279-0A0E962F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0B820-5671-BE41-BC66-949B5558836A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BD009BB-F3D4-B84A-9841-488632985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8960"/>
            <a:ext cx="12192000" cy="352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81b224ca9_0_65"/>
          <p:cNvSpPr txBox="1">
            <a:spLocks noGrp="1"/>
          </p:cNvSpPr>
          <p:nvPr>
            <p:ph type="title"/>
          </p:nvPr>
        </p:nvSpPr>
        <p:spPr>
          <a:xfrm>
            <a:off x="2663700" y="132772"/>
            <a:ext cx="6864600" cy="11430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MEDUSA Beamline</a:t>
            </a:r>
            <a:endParaRPr dirty="0"/>
          </a:p>
        </p:txBody>
      </p:sp>
      <p:sp>
        <p:nvSpPr>
          <p:cNvPr id="112" name="Google Shape;112;gf81b224ca9_0_65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endParaRPr/>
          </a:p>
        </p:txBody>
      </p:sp>
      <p:sp>
        <p:nvSpPr>
          <p:cNvPr id="113" name="Google Shape;113;gf81b224ca9_0_65"/>
          <p:cNvSpPr txBox="1"/>
          <p:nvPr/>
        </p:nvSpPr>
        <p:spPr>
          <a:xfrm>
            <a:off x="4579875" y="1564301"/>
            <a:ext cx="879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14" name="Google Shape;114;gf81b224ca9_0_65"/>
          <p:cNvGrpSpPr/>
          <p:nvPr/>
        </p:nvGrpSpPr>
        <p:grpSpPr>
          <a:xfrm>
            <a:off x="1524001" y="964407"/>
            <a:ext cx="9144003" cy="4929189"/>
            <a:chOff x="0" y="964406"/>
            <a:chExt cx="9144003" cy="4929189"/>
          </a:xfrm>
        </p:grpSpPr>
        <p:pic>
          <p:nvPicPr>
            <p:cNvPr id="115" name="Google Shape;115;gf81b224ca9_0_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gf81b224ca9_0_65"/>
            <p:cNvSpPr txBox="1"/>
            <p:nvPr/>
          </p:nvSpPr>
          <p:spPr>
            <a:xfrm>
              <a:off x="2769870" y="1413464"/>
              <a:ext cx="3339828" cy="523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-US" sz="2200" dirty="0">
                  <a:latin typeface="Helvetica Neue"/>
                  <a:ea typeface="Helvetica Neue"/>
                  <a:cs typeface="Helvetica Neue"/>
                  <a:sym typeface="Helvetica Neue"/>
                </a:rPr>
                <a:t>Cathode transfer system</a:t>
              </a:r>
              <a:endParaRPr sz="2200"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9FEBC2-78EE-4841-924E-F6BDA1BAF9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43E5F-5197-CA43-BFE9-B826898BB1B0}"/>
              </a:ext>
            </a:extLst>
          </p:cNvPr>
          <p:cNvSpPr txBox="1"/>
          <p:nvPr/>
        </p:nvSpPr>
        <p:spPr>
          <a:xfrm>
            <a:off x="7633699" y="1962364"/>
            <a:ext cx="303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Na–K–Sb Photocathode</a:t>
            </a:r>
          </a:p>
          <a:p>
            <a:r>
              <a:rPr lang="en-US" sz="2200" dirty="0"/>
              <a:t>Cathode MTE &lt; 100 </a:t>
            </a:r>
            <a:r>
              <a:rPr lang="en-US" sz="2200" dirty="0" err="1"/>
              <a:t>meV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81b224ca9_0_75"/>
          <p:cNvSpPr txBox="1">
            <a:spLocks noGrp="1"/>
          </p:cNvSpPr>
          <p:nvPr>
            <p:ph type="title"/>
          </p:nvPr>
        </p:nvSpPr>
        <p:spPr>
          <a:xfrm>
            <a:off x="2663700" y="136525"/>
            <a:ext cx="6864600" cy="11430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/>
              <a:t>Beamline overview</a:t>
            </a:r>
            <a:endParaRPr dirty="0"/>
          </a:p>
          <a:p>
            <a:pPr algn="ctr">
              <a:spcBef>
                <a:spcPts val="0"/>
              </a:spcBef>
            </a:pPr>
            <a:endParaRPr dirty="0"/>
          </a:p>
        </p:txBody>
      </p:sp>
      <p:sp>
        <p:nvSpPr>
          <p:cNvPr id="123" name="Google Shape;123;gf81b224ca9_0_75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endParaRPr/>
          </a:p>
        </p:txBody>
      </p:sp>
      <p:grpSp>
        <p:nvGrpSpPr>
          <p:cNvPr id="124" name="Google Shape;124;gf81b224ca9_0_75"/>
          <p:cNvGrpSpPr/>
          <p:nvPr/>
        </p:nvGrpSpPr>
        <p:grpSpPr>
          <a:xfrm>
            <a:off x="1524001" y="964407"/>
            <a:ext cx="9144003" cy="4929189"/>
            <a:chOff x="0" y="964406"/>
            <a:chExt cx="9144003" cy="4929189"/>
          </a:xfrm>
        </p:grpSpPr>
        <p:pic>
          <p:nvPicPr>
            <p:cNvPr id="125" name="Google Shape;125;gf81b224ca9_0_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gf81b224ca9_0_75"/>
            <p:cNvSpPr txBox="1"/>
            <p:nvPr/>
          </p:nvSpPr>
          <p:spPr>
            <a:xfrm>
              <a:off x="4571999" y="2107406"/>
              <a:ext cx="815700" cy="523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-US" sz="2200" dirty="0">
                  <a:latin typeface="Helvetica Neue"/>
                  <a:ea typeface="Helvetica Neue"/>
                  <a:cs typeface="Helvetica Neue"/>
                  <a:sym typeface="Helvetica Neue"/>
                </a:rPr>
                <a:t>Gun</a:t>
              </a:r>
              <a:endParaRPr sz="2200"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48DDD1-3B67-8945-8F33-95506313C4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FA983-474D-E346-B7EA-A2BDDB959242}"/>
              </a:ext>
            </a:extLst>
          </p:cNvPr>
          <p:cNvSpPr txBox="1"/>
          <p:nvPr/>
        </p:nvSpPr>
        <p:spPr>
          <a:xfrm>
            <a:off x="7326508" y="1891963"/>
            <a:ext cx="3392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Final Beam energy: 140 keV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81b224ca9_0_84"/>
          <p:cNvSpPr txBox="1">
            <a:spLocks noGrp="1"/>
          </p:cNvSpPr>
          <p:nvPr>
            <p:ph type="title"/>
          </p:nvPr>
        </p:nvSpPr>
        <p:spPr>
          <a:xfrm>
            <a:off x="2663700" y="139304"/>
            <a:ext cx="6864600" cy="11430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/>
              <a:t>Beamline overview</a:t>
            </a:r>
            <a:endParaRPr dirty="0"/>
          </a:p>
          <a:p>
            <a:pPr algn="ctr">
              <a:spcBef>
                <a:spcPts val="0"/>
              </a:spcBef>
            </a:pPr>
            <a:endParaRPr dirty="0"/>
          </a:p>
        </p:txBody>
      </p:sp>
      <p:sp>
        <p:nvSpPr>
          <p:cNvPr id="133" name="Google Shape;133;gf81b224ca9_0_84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endParaRPr/>
          </a:p>
        </p:txBody>
      </p:sp>
      <p:grpSp>
        <p:nvGrpSpPr>
          <p:cNvPr id="134" name="Google Shape;134;gf81b224ca9_0_84"/>
          <p:cNvGrpSpPr/>
          <p:nvPr/>
        </p:nvGrpSpPr>
        <p:grpSpPr>
          <a:xfrm>
            <a:off x="1524001" y="964407"/>
            <a:ext cx="9144003" cy="4929189"/>
            <a:chOff x="0" y="964406"/>
            <a:chExt cx="9144003" cy="4929189"/>
          </a:xfrm>
        </p:grpSpPr>
        <p:pic>
          <p:nvPicPr>
            <p:cNvPr id="135" name="Google Shape;135;gf81b224ca9_0_8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gf81b224ca9_0_84"/>
            <p:cNvSpPr txBox="1"/>
            <p:nvPr/>
          </p:nvSpPr>
          <p:spPr>
            <a:xfrm>
              <a:off x="5130700" y="2633400"/>
              <a:ext cx="2011500" cy="86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-US" sz="2200" dirty="0">
                  <a:latin typeface="Helvetica Neue"/>
                  <a:ea typeface="Helvetica Neue"/>
                  <a:cs typeface="Helvetica Neue"/>
                  <a:sym typeface="Helvetica Neue"/>
                </a:rPr>
                <a:t>Focusing solenoid</a:t>
              </a:r>
              <a:endParaRPr sz="2200"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5C4B3E-6985-9841-98E6-2D3269CE53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81b224ca9_0_93"/>
          <p:cNvSpPr txBox="1">
            <a:spLocks noGrp="1"/>
          </p:cNvSpPr>
          <p:nvPr>
            <p:ph type="title"/>
          </p:nvPr>
        </p:nvSpPr>
        <p:spPr>
          <a:xfrm>
            <a:off x="2663700" y="139304"/>
            <a:ext cx="6864600" cy="11430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/>
              <a:t>Beamline overview</a:t>
            </a:r>
            <a:endParaRPr dirty="0"/>
          </a:p>
          <a:p>
            <a:pPr algn="ctr">
              <a:spcBef>
                <a:spcPts val="0"/>
              </a:spcBef>
            </a:pPr>
            <a:endParaRPr dirty="0"/>
          </a:p>
        </p:txBody>
      </p:sp>
      <p:sp>
        <p:nvSpPr>
          <p:cNvPr id="143" name="Google Shape;143;gf81b224ca9_0_93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endParaRPr/>
          </a:p>
        </p:txBody>
      </p:sp>
      <p:pic>
        <p:nvPicPr>
          <p:cNvPr id="144" name="Google Shape;144;gf81b224ca9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1" y="964407"/>
            <a:ext cx="9144003" cy="492918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f81b224ca9_0_93"/>
          <p:cNvSpPr txBox="1"/>
          <p:nvPr/>
        </p:nvSpPr>
        <p:spPr>
          <a:xfrm>
            <a:off x="6874036" y="3068058"/>
            <a:ext cx="12432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Buncher</a:t>
            </a:r>
            <a:endParaRPr sz="2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gf81b224ca9_0_93"/>
          <p:cNvSpPr txBox="1"/>
          <p:nvPr/>
        </p:nvSpPr>
        <p:spPr>
          <a:xfrm>
            <a:off x="6017099" y="2645176"/>
            <a:ext cx="187153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Viewscreen</a:t>
            </a:r>
            <a:endParaRPr sz="2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5565A-0476-5147-B50A-0AB7F421B4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A4C0C-7ADC-4A42-9435-196DB48E73A8}"/>
              </a:ext>
            </a:extLst>
          </p:cNvPr>
          <p:cNvSpPr txBox="1"/>
          <p:nvPr/>
        </p:nvSpPr>
        <p:spPr>
          <a:xfrm>
            <a:off x="7213607" y="1821506"/>
            <a:ext cx="368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Beam length: 10 </a:t>
            </a:r>
            <a:r>
              <a:rPr lang="en-US" sz="2200" dirty="0" err="1"/>
              <a:t>ps</a:t>
            </a:r>
            <a:r>
              <a:rPr lang="en-US" sz="2200" dirty="0">
                <a:sym typeface="Wingdings" pitchFamily="2" charset="2"/>
              </a:rPr>
              <a:t> &lt;200 fs</a:t>
            </a:r>
            <a:endParaRPr lang="en-US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81b224ca9_0_102"/>
          <p:cNvSpPr txBox="1">
            <a:spLocks noGrp="1"/>
          </p:cNvSpPr>
          <p:nvPr>
            <p:ph type="title"/>
          </p:nvPr>
        </p:nvSpPr>
        <p:spPr>
          <a:xfrm>
            <a:off x="2663700" y="136525"/>
            <a:ext cx="6864600" cy="11430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/>
              <a:t>Beamline overview</a:t>
            </a:r>
            <a:endParaRPr dirty="0"/>
          </a:p>
          <a:p>
            <a:pPr algn="ctr">
              <a:spcBef>
                <a:spcPts val="0"/>
              </a:spcBef>
            </a:pPr>
            <a:endParaRPr dirty="0"/>
          </a:p>
        </p:txBody>
      </p:sp>
      <p:sp>
        <p:nvSpPr>
          <p:cNvPr id="153" name="Google Shape;153;gf81b224ca9_0_102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endParaRPr/>
          </a:p>
        </p:txBody>
      </p:sp>
      <p:grpSp>
        <p:nvGrpSpPr>
          <p:cNvPr id="154" name="Google Shape;154;gf81b224ca9_0_102"/>
          <p:cNvGrpSpPr/>
          <p:nvPr/>
        </p:nvGrpSpPr>
        <p:grpSpPr>
          <a:xfrm>
            <a:off x="1524001" y="964407"/>
            <a:ext cx="9144003" cy="4929189"/>
            <a:chOff x="0" y="964406"/>
            <a:chExt cx="9144003" cy="4929189"/>
          </a:xfrm>
        </p:grpSpPr>
        <p:pic>
          <p:nvPicPr>
            <p:cNvPr id="155" name="Google Shape;155;gf81b224ca9_0_10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gf81b224ca9_0_102"/>
            <p:cNvSpPr txBox="1"/>
            <p:nvPr/>
          </p:nvSpPr>
          <p:spPr>
            <a:xfrm>
              <a:off x="5579021" y="2677025"/>
              <a:ext cx="3107778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-US" dirty="0">
                  <a:latin typeface="Helvetica Neue"/>
                  <a:ea typeface="Helvetica Neue"/>
                  <a:cs typeface="Helvetica Neue"/>
                  <a:sym typeface="Helvetica Neue"/>
                </a:rPr>
                <a:t>Second focusing solenoid</a:t>
              </a:r>
              <a:endParaRPr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322A51-FEC5-174F-98D1-A889412691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9C99-8A8B-7040-8A09-0F3E70832635}"/>
              </a:ext>
            </a:extLst>
          </p:cNvPr>
          <p:cNvSpPr txBox="1"/>
          <p:nvPr/>
        </p:nvSpPr>
        <p:spPr>
          <a:xfrm>
            <a:off x="6663070" y="1915318"/>
            <a:ext cx="4004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Beam size: </a:t>
            </a:r>
            <a:br>
              <a:rPr lang="en-US" sz="2200" dirty="0"/>
            </a:br>
            <a:r>
              <a:rPr lang="en-US" sz="2200" dirty="0"/>
              <a:t>100s of Microns</a:t>
            </a:r>
            <a:r>
              <a:rPr lang="en-US" sz="2200" dirty="0">
                <a:sym typeface="Wingdings" pitchFamily="2" charset="2"/>
              </a:rPr>
              <a:t> 10s </a:t>
            </a:r>
            <a:r>
              <a:rPr lang="en-US" sz="2200" dirty="0"/>
              <a:t>of Microns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81b224ca9_0_111"/>
          <p:cNvSpPr txBox="1">
            <a:spLocks noGrp="1"/>
          </p:cNvSpPr>
          <p:nvPr>
            <p:ph type="title"/>
          </p:nvPr>
        </p:nvSpPr>
        <p:spPr>
          <a:xfrm>
            <a:off x="2663700" y="136525"/>
            <a:ext cx="6864600" cy="11430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/>
              <a:t>Beamline overview</a:t>
            </a:r>
            <a:endParaRPr dirty="0"/>
          </a:p>
          <a:p>
            <a:pPr algn="ctr">
              <a:spcBef>
                <a:spcPts val="0"/>
              </a:spcBef>
            </a:pPr>
            <a:endParaRPr dirty="0"/>
          </a:p>
        </p:txBody>
      </p:sp>
      <p:sp>
        <p:nvSpPr>
          <p:cNvPr id="163" name="Google Shape;163;gf81b224ca9_0_111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endParaRPr/>
          </a:p>
        </p:txBody>
      </p:sp>
      <p:pic>
        <p:nvPicPr>
          <p:cNvPr id="164" name="Google Shape;164;gf81b224ca9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1" y="964407"/>
            <a:ext cx="9144003" cy="492918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f81b224ca9_0_111"/>
          <p:cNvSpPr txBox="1"/>
          <p:nvPr/>
        </p:nvSpPr>
        <p:spPr>
          <a:xfrm>
            <a:off x="7786950" y="2713254"/>
            <a:ext cx="242385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Sample chamber</a:t>
            </a:r>
          </a:p>
          <a:p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(Optional Pinhole)</a:t>
            </a:r>
            <a:endParaRPr sz="2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33F7A0-7968-FE44-8164-A1B840A211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81b224ca9_0_119"/>
          <p:cNvSpPr txBox="1">
            <a:spLocks noGrp="1"/>
          </p:cNvSpPr>
          <p:nvPr>
            <p:ph type="title"/>
          </p:nvPr>
        </p:nvSpPr>
        <p:spPr>
          <a:xfrm>
            <a:off x="2663700" y="136525"/>
            <a:ext cx="6864600" cy="11430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/>
              <a:t>Beamline overview</a:t>
            </a:r>
            <a:endParaRPr dirty="0"/>
          </a:p>
          <a:p>
            <a:pPr algn="ctr">
              <a:spcBef>
                <a:spcPts val="0"/>
              </a:spcBef>
            </a:pPr>
            <a:endParaRPr dirty="0"/>
          </a:p>
        </p:txBody>
      </p:sp>
      <p:sp>
        <p:nvSpPr>
          <p:cNvPr id="172" name="Google Shape;172;gf81b224ca9_0_119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480"/>
              </a:spcBef>
              <a:buNone/>
            </a:pPr>
            <a:endParaRPr/>
          </a:p>
        </p:txBody>
      </p:sp>
      <p:grpSp>
        <p:nvGrpSpPr>
          <p:cNvPr id="173" name="Google Shape;173;gf81b224ca9_0_119"/>
          <p:cNvGrpSpPr/>
          <p:nvPr/>
        </p:nvGrpSpPr>
        <p:grpSpPr>
          <a:xfrm>
            <a:off x="1524001" y="964407"/>
            <a:ext cx="9144003" cy="4929189"/>
            <a:chOff x="0" y="964406"/>
            <a:chExt cx="9144003" cy="4929189"/>
          </a:xfrm>
        </p:grpSpPr>
        <p:pic>
          <p:nvPicPr>
            <p:cNvPr id="174" name="Google Shape;174;gf81b224ca9_0_1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gf81b224ca9_0_119"/>
            <p:cNvSpPr txBox="1"/>
            <p:nvPr/>
          </p:nvSpPr>
          <p:spPr>
            <a:xfrm>
              <a:off x="6713399" y="3783775"/>
              <a:ext cx="12909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-US" dirty="0">
                  <a:latin typeface="Helvetica Neue"/>
                  <a:ea typeface="Helvetica Neue"/>
                  <a:cs typeface="Helvetica Neue"/>
                  <a:sym typeface="Helvetica Neue"/>
                </a:rPr>
                <a:t>Detector</a:t>
              </a:r>
              <a:endParaRPr dirty="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A51462-21F9-1C44-80E1-1FD5765C31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14217</TotalTime>
  <Words>598</Words>
  <Application>Microsoft Macintosh PowerPoint</Application>
  <PresentationFormat>Widescreen</PresentationFormat>
  <Paragraphs>144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CMR10</vt:lpstr>
      <vt:lpstr>Helvetica Neue</vt:lpstr>
      <vt:lpstr>STIXGeneral-Regular</vt:lpstr>
      <vt:lpstr>Office Theme</vt:lpstr>
      <vt:lpstr>4D Emittance Measurements for keV Ultrafast Microdiffraction with Stray Sextupole Correction</vt:lpstr>
      <vt:lpstr>Motivation</vt:lpstr>
      <vt:lpstr>MEDUSA Beamline</vt:lpstr>
      <vt:lpstr>Beamline overview </vt:lpstr>
      <vt:lpstr>Beamline overview </vt:lpstr>
      <vt:lpstr>Beamline overview </vt:lpstr>
      <vt:lpstr>Beamline overview </vt:lpstr>
      <vt:lpstr>Beamline overview </vt:lpstr>
      <vt:lpstr>Beamline overview </vt:lpstr>
      <vt:lpstr>Correcting Stray Fields</vt:lpstr>
      <vt:lpstr>Quadrupole Correction</vt:lpstr>
      <vt:lpstr>Sextupole Correction</vt:lpstr>
      <vt:lpstr>Sextupole Correction</vt:lpstr>
      <vt:lpstr>4d Phase Space Reconstruction</vt:lpstr>
      <vt:lpstr>Phase Space 3D Projection</vt:lpstr>
      <vt:lpstr>Phase Space Portraits</vt:lpstr>
      <vt:lpstr>Comparison to Simulation</vt:lpstr>
      <vt:lpstr>Conclusions</vt:lpstr>
      <vt:lpstr>MEDUSA Beamline</vt:lpstr>
      <vt:lpstr>Samples</vt:lpstr>
      <vt:lpstr>Medusa Laser System</vt:lpstr>
      <vt:lpstr>Full Beamline Schematic</vt:lpstr>
      <vt:lpstr>UED Micro-diffraction Parameters</vt:lpstr>
      <vt:lpstr>UED of Gold Difference Images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MEDUSA Beamline Beam Quality Analysis</dc:title>
  <dc:creator>Matthew Gordon</dc:creator>
  <cp:lastModifiedBy>Matthew Gordon</cp:lastModifiedBy>
  <cp:revision>20</cp:revision>
  <dcterms:created xsi:type="dcterms:W3CDTF">2022-02-16T15:09:32Z</dcterms:created>
  <dcterms:modified xsi:type="dcterms:W3CDTF">2022-04-14T18:42:16Z</dcterms:modified>
</cp:coreProperties>
</file>