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8" r:id="rId3"/>
    <p:sldId id="282" r:id="rId4"/>
    <p:sldId id="288" r:id="rId5"/>
    <p:sldId id="276" r:id="rId6"/>
    <p:sldId id="259" r:id="rId7"/>
    <p:sldId id="285" r:id="rId8"/>
    <p:sldId id="277" r:id="rId9"/>
    <p:sldId id="278" r:id="rId10"/>
    <p:sldId id="279" r:id="rId11"/>
    <p:sldId id="289" r:id="rId12"/>
    <p:sldId id="287" r:id="rId13"/>
    <p:sldId id="290" r:id="rId14"/>
    <p:sldId id="291" r:id="rId15"/>
    <p:sldId id="292" r:id="rId16"/>
    <p:sldId id="280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CA30F04-4F1C-4711-86DA-E937308F7072}">
          <p14:sldIdLst>
            <p14:sldId id="256"/>
            <p14:sldId id="258"/>
            <p14:sldId id="282"/>
            <p14:sldId id="288"/>
            <p14:sldId id="276"/>
            <p14:sldId id="259"/>
            <p14:sldId id="285"/>
            <p14:sldId id="277"/>
            <p14:sldId id="278"/>
            <p14:sldId id="279"/>
            <p14:sldId id="289"/>
            <p14:sldId id="287"/>
            <p14:sldId id="290"/>
            <p14:sldId id="291"/>
            <p14:sldId id="292"/>
            <p14:sldId id="2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2A942"/>
    <a:srgbClr val="D41D1E"/>
    <a:srgbClr val="FF7B07"/>
    <a:srgbClr val="438CBF"/>
    <a:srgbClr val="DB5B24"/>
    <a:srgbClr val="0474BE"/>
    <a:srgbClr val="E07141"/>
    <a:srgbClr val="802020"/>
    <a:srgbClr val="F5D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3" autoAdjust="0"/>
    <p:restoredTop sz="91396" autoAdjust="0"/>
  </p:normalViewPr>
  <p:slideViewPr>
    <p:cSldViewPr snapToGrid="0" snapToObjects="1">
      <p:cViewPr varScale="1">
        <p:scale>
          <a:sx n="137" d="100"/>
          <a:sy n="137" d="100"/>
        </p:scale>
        <p:origin x="942" y="15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DA9F81B-77F4-4006-82BF-741E29E4E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AA8502-00A8-4C9A-99CD-0EF565951D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9494B-3F9B-4595-B5FB-2FC41AC73DEC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1F02A-F70A-4B72-89D4-B4552E9D77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AAD9A1-25E6-4BA0-BAB6-C87B464058C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3471C-A687-4342-B4BC-E928C55C1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52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97616-ECBD-CB4F-A207-8F29E7150674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686A9-6F14-8749-8EDD-000CD18B3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82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Going to be an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4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Convention of describing aberration in EM community, and we adopted emittance from accelerator community.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9CBBD-924B-4515-B347-6541F49C48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52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16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3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454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75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921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431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680720"/>
            <a:ext cx="2286000" cy="42913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680720"/>
            <a:ext cx="6705600" cy="429133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680" y="142240"/>
            <a:ext cx="7762240" cy="4000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27710"/>
            <a:ext cx="9144000" cy="21145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2936240"/>
            <a:ext cx="9144000" cy="19215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197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690880"/>
            <a:ext cx="4495800" cy="42240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90880"/>
            <a:ext cx="4495800" cy="42240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" y="2150247"/>
            <a:ext cx="18473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135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504" y="1738618"/>
            <a:ext cx="7712736" cy="1701034"/>
          </a:xfrm>
          <a:noFill/>
          <a:ln>
            <a:noFill/>
          </a:ln>
        </p:spPr>
        <p:txBody>
          <a:bodyPr/>
          <a:lstStyle>
            <a:lvl1pPr algn="ctr">
              <a:defRPr sz="4500">
                <a:solidFill>
                  <a:schemeClr val="tx2">
                    <a:lumMod val="50000"/>
                  </a:schemeClr>
                </a:solidFill>
                <a:latin typeface="+mj-lt"/>
                <a:cs typeface="Palatino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0" name="Picture 29" descr="nsf1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825" y="284480"/>
            <a:ext cx="589999" cy="58658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6571" y="177282"/>
            <a:ext cx="889756" cy="860609"/>
          </a:xfrm>
          <a:prstGeom prst="rect">
            <a:avLst/>
          </a:prstGeom>
        </p:spPr>
      </p:pic>
      <p:sp>
        <p:nvSpPr>
          <p:cNvPr id="32" name="Line 7"/>
          <p:cNvSpPr>
            <a:spLocks noChangeShapeType="1"/>
          </p:cNvSpPr>
          <p:nvPr userDrawn="1"/>
        </p:nvSpPr>
        <p:spPr bwMode="auto">
          <a:xfrm flipV="1">
            <a:off x="363894" y="1163088"/>
            <a:ext cx="8416212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217956" y="363891"/>
            <a:ext cx="3957257" cy="702825"/>
            <a:chOff x="1156996" y="363891"/>
            <a:chExt cx="3957257" cy="702825"/>
          </a:xfrm>
        </p:grpSpPr>
        <p:sp>
          <p:nvSpPr>
            <p:cNvPr id="3" name="TextBox 2"/>
            <p:cNvSpPr txBox="1"/>
            <p:nvPr userDrawn="1"/>
          </p:nvSpPr>
          <p:spPr>
            <a:xfrm>
              <a:off x="1156996" y="363891"/>
              <a:ext cx="3930884" cy="659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0"/>
                </a:lnSpc>
              </a:pPr>
              <a:r>
                <a:rPr lang="en-US" sz="1800" b="1" i="1" dirty="0">
                  <a:solidFill>
                    <a:schemeClr val="tx2"/>
                  </a:solidFill>
                  <a:latin typeface="Palatino" charset="0"/>
                  <a:ea typeface="Palatino" charset="0"/>
                  <a:cs typeface="Palatino" charset="0"/>
                </a:rPr>
                <a:t>Center</a:t>
              </a:r>
              <a:r>
                <a:rPr lang="en-US" sz="1800" b="1" i="1" baseline="0" dirty="0">
                  <a:solidFill>
                    <a:schemeClr val="tx2"/>
                  </a:solidFill>
                  <a:latin typeface="Palatino" charset="0"/>
                  <a:ea typeface="Palatino" charset="0"/>
                  <a:cs typeface="Palatino" charset="0"/>
                </a:rPr>
                <a:t> for</a:t>
              </a:r>
              <a:r>
                <a:rPr lang="en-US" baseline="0" dirty="0">
                  <a:solidFill>
                    <a:schemeClr val="tx2"/>
                  </a:solidFill>
                </a:rPr>
                <a:t> </a:t>
              </a:r>
            </a:p>
            <a:p>
              <a:r>
                <a:rPr lang="en-US" sz="3600" b="1" i="0" baseline="0" dirty="0">
                  <a:latin typeface="Palatino" charset="0"/>
                  <a:ea typeface="Palatino" charset="0"/>
                  <a:cs typeface="Palatino" charset="0"/>
                </a:rPr>
                <a:t>BRIGHT BEAMS</a:t>
              </a:r>
            </a:p>
          </p:txBody>
        </p:sp>
        <p:sp>
          <p:nvSpPr>
            <p:cNvPr id="8" name="TextBox 7"/>
            <p:cNvSpPr txBox="1"/>
            <p:nvPr userDrawn="1"/>
          </p:nvSpPr>
          <p:spPr>
            <a:xfrm>
              <a:off x="1178560" y="812800"/>
              <a:ext cx="393569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b="0" i="0" baseline="0" dirty="0">
                  <a:solidFill>
                    <a:schemeClr val="tx2"/>
                  </a:solidFill>
                  <a:latin typeface="Avenir Book" charset="0"/>
                  <a:ea typeface="Avenir Book" charset="0"/>
                  <a:cs typeface="Avenir Book" charset="0"/>
                </a:rPr>
                <a:t>A National Science Foundation Science &amp; Technology Center</a:t>
              </a:r>
              <a:endParaRPr lang="en-US" sz="1600" b="0" i="0" dirty="0">
                <a:solidFill>
                  <a:schemeClr val="tx2"/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D847479F-4DBE-4DB6-A49A-5C0283D73B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4972050"/>
            <a:ext cx="1981200" cy="171450"/>
          </a:xfr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CC54111F-ACCA-4F56-AA10-2D13BA410A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4972050"/>
            <a:ext cx="5486400" cy="171450"/>
          </a:xfr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7F4AEBEC-51AD-43BB-997D-4F9D87EEC7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82000" y="4972050"/>
            <a:ext cx="685800" cy="171450"/>
          </a:xfrm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93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897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objective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100" baseline="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11200"/>
            <a:ext cx="4495800" cy="42037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11200"/>
            <a:ext cx="4495800" cy="42037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640080"/>
            <a:ext cx="4040188" cy="60736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418892"/>
            <a:ext cx="4040188" cy="3381707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640080"/>
            <a:ext cx="4041775" cy="60736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418892"/>
            <a:ext cx="4041775" cy="338170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70F49E-F5F9-4513-A0C5-76B4CF857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1B0337D-F3C7-449E-AC80-2F6E7C650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60400"/>
            <a:ext cx="3008313" cy="6683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60400"/>
            <a:ext cx="5111750" cy="4186635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32873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70559"/>
            <a:ext cx="5486400" cy="287512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tif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0050" y="705678"/>
            <a:ext cx="8343900" cy="420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4972050"/>
            <a:ext cx="19812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 i="1" smtClean="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28800" y="4972050"/>
            <a:ext cx="54864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 i="1" smtClean="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4972050"/>
            <a:ext cx="6858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i="1" smtClean="0">
                <a:latin typeface="+mn-lt"/>
              </a:defRPr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nsf1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01" y="78904"/>
            <a:ext cx="485192" cy="482384"/>
          </a:xfrm>
          <a:prstGeom prst="rect">
            <a:avLst/>
          </a:prstGeom>
        </p:spPr>
      </p:pic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4008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61109" y="65314"/>
            <a:ext cx="532832" cy="515377"/>
          </a:xfrm>
          <a:prstGeom prst="rect">
            <a:avLst/>
          </a:prstGeom>
        </p:spPr>
      </p:pic>
      <p:sp>
        <p:nvSpPr>
          <p:cNvPr id="21" name="Line 7"/>
          <p:cNvSpPr>
            <a:spLocks noChangeShapeType="1"/>
          </p:cNvSpPr>
          <p:nvPr userDrawn="1"/>
        </p:nvSpPr>
        <p:spPr bwMode="auto">
          <a:xfrm>
            <a:off x="160176" y="655086"/>
            <a:ext cx="8823648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87" r:id="rId13"/>
    <p:sldLayoutId id="2147483688" r:id="rId14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ln>
            <a:noFill/>
          </a:ln>
          <a:solidFill>
            <a:schemeClr val="accent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ln>
            <a:noFill/>
          </a:ln>
          <a:solidFill>
            <a:schemeClr val="accent1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ln>
            <a:noFill/>
          </a:ln>
          <a:solidFill>
            <a:schemeClr val="accent1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ln>
            <a:noFill/>
          </a:ln>
          <a:solidFill>
            <a:schemeClr val="accent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ln>
            <a:noFill/>
          </a:ln>
          <a:solidFill>
            <a:schemeClr val="accent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660066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660066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660066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github.com/adkoo/Bayesian-optimization-using-Gaussian-Process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4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9.png"/><Relationship Id="rId10" Type="http://schemas.openxmlformats.org/officeDocument/2006/relationships/image" Target="../media/image58.png"/><Relationship Id="rId4" Type="http://schemas.openxmlformats.org/officeDocument/2006/relationships/image" Target="../media/image53.jpeg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6.png"/><Relationship Id="rId3" Type="http://schemas.openxmlformats.org/officeDocument/2006/relationships/image" Target="../media/image10.gif"/><Relationship Id="rId7" Type="http://schemas.openxmlformats.org/officeDocument/2006/relationships/image" Target="../media/image10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11" Type="http://schemas.openxmlformats.org/officeDocument/2006/relationships/image" Target="../media/image14.png"/><Relationship Id="rId5" Type="http://schemas.openxmlformats.org/officeDocument/2006/relationships/image" Target="../media/image12.gif"/><Relationship Id="rId10" Type="http://schemas.openxmlformats.org/officeDocument/2006/relationships/image" Target="../media/image13.png"/><Relationship Id="rId4" Type="http://schemas.openxmlformats.org/officeDocument/2006/relationships/image" Target="../media/image11.gif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0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8.png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en.wikipedia.org/wiki/Bayesian_optimization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3" Type="http://schemas.openxmlformats.org/officeDocument/2006/relationships/video" Target="../media/media1.mp4"/><Relationship Id="rId7" Type="http://schemas.openxmlformats.org/officeDocument/2006/relationships/image" Target="../media/image21.png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FAFF5DC-06F2-984C-8504-FB150841F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660" y="3483429"/>
            <a:ext cx="2023112" cy="1517334"/>
          </a:xfrm>
          <a:prstGeom prst="rect">
            <a:avLst/>
          </a:prstGeom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25425B0F-ADF9-F74C-AA92-3782C1323AC9}"/>
              </a:ext>
            </a:extLst>
          </p:cNvPr>
          <p:cNvSpPr/>
          <p:nvPr/>
        </p:nvSpPr>
        <p:spPr>
          <a:xfrm>
            <a:off x="386140" y="825552"/>
            <a:ext cx="8227822" cy="31951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903" spc="-1" dirty="0">
                <a:solidFill>
                  <a:srgbClr val="000000"/>
                </a:solidFill>
                <a:latin typeface="Arial"/>
                <a:ea typeface="DejaVu Sans"/>
              </a:rPr>
              <a:t>Aberration Corrector Tuning with Machine-Learning-Based Emittance Measurement and Bayesian Optimization</a:t>
            </a:r>
            <a:endParaRPr lang="en-US" sz="2903" spc="-1" dirty="0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en-US" sz="1270" spc="-1" dirty="0" err="1">
                <a:solidFill>
                  <a:srgbClr val="000000"/>
                </a:solidFill>
                <a:ea typeface="Noto Sans CJK SC"/>
              </a:rPr>
              <a:t>Chenyu</a:t>
            </a:r>
            <a:r>
              <a:rPr lang="en-US" sz="1270" spc="-1" dirty="0">
                <a:solidFill>
                  <a:srgbClr val="000000"/>
                </a:solidFill>
                <a:ea typeface="Noto Sans CJK SC"/>
              </a:rPr>
              <a:t> Zhang</a:t>
            </a:r>
            <a:r>
              <a:rPr lang="en-US" sz="1270" spc="-1" baseline="9000" dirty="0">
                <a:solidFill>
                  <a:srgbClr val="000000"/>
                </a:solidFill>
                <a:ea typeface="Noto Sans CJK SC"/>
              </a:rPr>
              <a:t>1</a:t>
            </a:r>
            <a:r>
              <a:rPr lang="en-US" sz="1270" spc="-1" dirty="0">
                <a:solidFill>
                  <a:srgbClr val="000000"/>
                </a:solidFill>
                <a:ea typeface="Noto Sans CJK SC"/>
              </a:rPr>
              <a:t>, </a:t>
            </a:r>
            <a:r>
              <a:rPr lang="en-US" sz="1270" spc="-1" dirty="0" err="1">
                <a:solidFill>
                  <a:srgbClr val="000000"/>
                </a:solidFill>
                <a:ea typeface="Noto Sans CJK SC"/>
              </a:rPr>
              <a:t>Zhaslan</a:t>
            </a:r>
            <a:r>
              <a:rPr lang="en-US" sz="1270" spc="-1" dirty="0">
                <a:solidFill>
                  <a:srgbClr val="000000"/>
                </a:solidFill>
                <a:ea typeface="Noto Sans CJK SC"/>
              </a:rPr>
              <a:t> Baraissov</a:t>
            </a:r>
            <a:r>
              <a:rPr lang="en-US" sz="1270" spc="-1" baseline="9000" dirty="0">
                <a:solidFill>
                  <a:srgbClr val="000000"/>
                </a:solidFill>
                <a:ea typeface="Noto Sans CJK SC"/>
              </a:rPr>
              <a:t>1</a:t>
            </a:r>
            <a:r>
              <a:rPr lang="en-US" sz="1270" spc="-1" dirty="0">
                <a:solidFill>
                  <a:srgbClr val="000000"/>
                </a:solidFill>
                <a:ea typeface="Noto Sans CJK SC"/>
              </a:rPr>
              <a:t>, Cameron J. Duncan </a:t>
            </a:r>
            <a:r>
              <a:rPr lang="en-US" sz="1270" spc="-1" baseline="9000" dirty="0">
                <a:solidFill>
                  <a:srgbClr val="000000"/>
                </a:solidFill>
                <a:ea typeface="Noto Sans CJK SC"/>
              </a:rPr>
              <a:t>2</a:t>
            </a:r>
            <a:r>
              <a:rPr lang="en-US" sz="1270" spc="-1" dirty="0">
                <a:solidFill>
                  <a:srgbClr val="000000"/>
                </a:solidFill>
                <a:ea typeface="Noto Sans CJK SC"/>
              </a:rPr>
              <a:t>, Adi Hanuka</a:t>
            </a:r>
            <a:r>
              <a:rPr lang="en-US" sz="1270" spc="-1" baseline="9000" dirty="0">
                <a:solidFill>
                  <a:srgbClr val="000000"/>
                </a:solidFill>
                <a:ea typeface="Noto Sans CJK SC"/>
              </a:rPr>
              <a:t>3</a:t>
            </a:r>
            <a:r>
              <a:rPr lang="en-US" sz="1270" spc="-1" dirty="0">
                <a:solidFill>
                  <a:srgbClr val="000000"/>
                </a:solidFill>
                <a:ea typeface="Noto Sans CJK SC"/>
              </a:rPr>
              <a:t>, </a:t>
            </a:r>
            <a:r>
              <a:rPr lang="en-US" sz="1270" spc="-1" dirty="0" err="1">
                <a:solidFill>
                  <a:srgbClr val="000000"/>
                </a:solidFill>
                <a:ea typeface="Noto Sans CJK SC"/>
              </a:rPr>
              <a:t>Auralee</a:t>
            </a:r>
            <a:r>
              <a:rPr lang="en-US" sz="1270" spc="-1" dirty="0">
                <a:solidFill>
                  <a:srgbClr val="000000"/>
                </a:solidFill>
                <a:ea typeface="Noto Sans CJK SC"/>
              </a:rPr>
              <a:t> L. Edelen</a:t>
            </a:r>
            <a:r>
              <a:rPr lang="en-US" sz="1270" spc="-1" baseline="9000" dirty="0">
                <a:solidFill>
                  <a:srgbClr val="000000"/>
                </a:solidFill>
                <a:ea typeface="Noto Sans CJK SC"/>
              </a:rPr>
              <a:t>3</a:t>
            </a:r>
            <a:r>
              <a:rPr lang="en-US" sz="1270" spc="-1" dirty="0">
                <a:solidFill>
                  <a:srgbClr val="000000"/>
                </a:solidFill>
                <a:ea typeface="Noto Sans CJK SC"/>
              </a:rPr>
              <a:t>, Jared M. Maxson</a:t>
            </a:r>
            <a:r>
              <a:rPr lang="en-US" sz="1270" spc="-1" baseline="9000" dirty="0">
                <a:solidFill>
                  <a:srgbClr val="000000"/>
                </a:solidFill>
                <a:ea typeface="Noto Sans CJK SC"/>
              </a:rPr>
              <a:t>2</a:t>
            </a:r>
            <a:r>
              <a:rPr lang="en-US" sz="1270" spc="-1" dirty="0">
                <a:solidFill>
                  <a:srgbClr val="000000"/>
                </a:solidFill>
                <a:ea typeface="Noto Sans CJK SC"/>
              </a:rPr>
              <a:t>, David A. Muller</a:t>
            </a:r>
            <a:r>
              <a:rPr lang="en-US" sz="1270" spc="-1" baseline="9000" dirty="0">
                <a:solidFill>
                  <a:srgbClr val="000000"/>
                </a:solidFill>
                <a:ea typeface="Noto Sans CJK SC"/>
              </a:rPr>
              <a:t>1</a:t>
            </a:r>
            <a:endParaRPr lang="en-US" sz="1270" spc="-1" dirty="0"/>
          </a:p>
          <a:p>
            <a:pPr algn="ctr"/>
            <a:r>
              <a:rPr lang="en-US" sz="1270" spc="-1" baseline="22000" dirty="0">
                <a:solidFill>
                  <a:srgbClr val="000000"/>
                </a:solidFill>
                <a:ea typeface="Noto Sans CJK SC"/>
              </a:rPr>
              <a:t>1 </a:t>
            </a:r>
            <a:r>
              <a:rPr lang="en-US" sz="1270" spc="-1" baseline="9000" dirty="0">
                <a:solidFill>
                  <a:srgbClr val="000000"/>
                </a:solidFill>
                <a:ea typeface="Noto Sans CJK SC"/>
              </a:rPr>
              <a:t>School of Applied and Engineering Physics, Cornell University, Ithaca, 14853, NY, USA</a:t>
            </a:r>
            <a:endParaRPr lang="en-US" sz="1270" spc="-1" dirty="0"/>
          </a:p>
          <a:p>
            <a:pPr algn="ctr"/>
            <a:r>
              <a:rPr lang="en-US" sz="1270" spc="-1" baseline="22000" dirty="0">
                <a:solidFill>
                  <a:srgbClr val="000000"/>
                </a:solidFill>
                <a:ea typeface="Noto Sans CJK SC"/>
              </a:rPr>
              <a:t>2 </a:t>
            </a:r>
            <a:r>
              <a:rPr lang="en-US" sz="1270" spc="-1" baseline="9000" dirty="0">
                <a:solidFill>
                  <a:srgbClr val="000000"/>
                </a:solidFill>
                <a:ea typeface="Noto Sans CJK SC"/>
              </a:rPr>
              <a:t>Cornell Laboratory for Accelerator-Based Science and Education, Cornell University, Ithaca, NY, 14853, USA</a:t>
            </a:r>
            <a:endParaRPr lang="en-US" sz="1270" spc="-1" dirty="0"/>
          </a:p>
          <a:p>
            <a:pPr algn="ctr"/>
            <a:r>
              <a:rPr lang="en-US" sz="1270" spc="-1" baseline="22000" dirty="0">
                <a:solidFill>
                  <a:srgbClr val="000000"/>
                </a:solidFill>
                <a:ea typeface="Noto Sans CJK SC"/>
              </a:rPr>
              <a:t>3 </a:t>
            </a:r>
            <a:r>
              <a:rPr lang="en-US" sz="1270" spc="-1" baseline="9000" dirty="0">
                <a:solidFill>
                  <a:srgbClr val="000000"/>
                </a:solidFill>
                <a:ea typeface="Noto Sans CJK SC"/>
              </a:rPr>
              <a:t>SLAC National Laboratory, Menlo Park, 94025, CA, USA</a:t>
            </a:r>
            <a:endParaRPr lang="en-US" sz="1270" spc="-1" dirty="0"/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7C1E7874-0D85-F647-AE6D-FC3C5881E56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32046" y="3718561"/>
            <a:ext cx="3716573" cy="1252676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45BE80-CE97-7C45-94B8-70DFDCA2E7A5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7785679" y="3676866"/>
            <a:ext cx="1130459" cy="1130459"/>
          </a:xfrm>
          <a:prstGeom prst="rect">
            <a:avLst/>
          </a:prstGeom>
          <a:ln>
            <a:noFill/>
          </a:ln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117F6835-9BE3-014C-B206-680881C88876}"/>
              </a:ext>
            </a:extLst>
          </p:cNvPr>
          <p:cNvSpPr/>
          <p:nvPr/>
        </p:nvSpPr>
        <p:spPr>
          <a:xfrm>
            <a:off x="3948619" y="4139293"/>
            <a:ext cx="161756" cy="20560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591858F-7EBE-8E48-B83A-45B6A3BB61DF}"/>
              </a:ext>
            </a:extLst>
          </p:cNvPr>
          <p:cNvSpPr/>
          <p:nvPr/>
        </p:nvSpPr>
        <p:spPr>
          <a:xfrm>
            <a:off x="5380214" y="4126472"/>
            <a:ext cx="161756" cy="20560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808E5ACE-22D2-4D44-BBBC-D39F33ECA0C1}"/>
              </a:ext>
            </a:extLst>
          </p:cNvPr>
          <p:cNvCxnSpPr>
            <a:cxnSpLocks/>
            <a:stCxn id="13" idx="2"/>
            <a:endCxn id="8" idx="2"/>
          </p:cNvCxnSpPr>
          <p:nvPr/>
        </p:nvCxnSpPr>
        <p:spPr>
          <a:xfrm rot="5400000" flipH="1">
            <a:off x="4342012" y="2719559"/>
            <a:ext cx="29526" cy="4532883"/>
          </a:xfrm>
          <a:prstGeom prst="bentConnector3">
            <a:avLst>
              <a:gd name="adj1" fmla="val -387116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1133D41-1D80-46CA-B2D0-52180602E830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4189425" y="3718561"/>
            <a:ext cx="1133856" cy="1133856"/>
          </a:xfrm>
          <a:prstGeom prst="rect">
            <a:avLst/>
          </a:prstGeom>
          <a:ln>
            <a:noFill/>
          </a:ln>
        </p:spPr>
      </p:pic>
      <p:sp>
        <p:nvSpPr>
          <p:cNvPr id="12" name="Right Arrow 13">
            <a:extLst>
              <a:ext uri="{FF2B5EF4-FFF2-40B4-BE49-F238E27FC236}">
                <a16:creationId xmlns:a16="http://schemas.microsoft.com/office/drawing/2014/main" id="{A0C7336C-C262-40E6-85D2-2046710FD347}"/>
              </a:ext>
            </a:extLst>
          </p:cNvPr>
          <p:cNvSpPr/>
          <p:nvPr/>
        </p:nvSpPr>
        <p:spPr>
          <a:xfrm>
            <a:off x="7553894" y="4139292"/>
            <a:ext cx="161756" cy="20560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F61E77-1075-4A19-9157-3735ECB3F09F}"/>
              </a:ext>
            </a:extLst>
          </p:cNvPr>
          <p:cNvSpPr/>
          <p:nvPr/>
        </p:nvSpPr>
        <p:spPr>
          <a:xfrm>
            <a:off x="4280087" y="4699417"/>
            <a:ext cx="283464" cy="457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D8E6B7-FF6A-4732-8A88-D85998AF5C7A}"/>
              </a:ext>
            </a:extLst>
          </p:cNvPr>
          <p:cNvSpPr txBox="1"/>
          <p:nvPr/>
        </p:nvSpPr>
        <p:spPr>
          <a:xfrm>
            <a:off x="4189425" y="4455752"/>
            <a:ext cx="7248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</a:rPr>
              <a:t>20 </a:t>
            </a:r>
            <a:r>
              <a:rPr lang="en-US" sz="1100" b="1" dirty="0" err="1">
                <a:solidFill>
                  <a:srgbClr val="000000"/>
                </a:solidFill>
              </a:rPr>
              <a:t>mrad</a:t>
            </a:r>
            <a:endParaRPr lang="en-US" sz="1100" b="1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B23C0A-5924-4B35-BAB6-E0024819D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0DF230-02D3-4DB1-9E12-13F8E084FC2F}"/>
              </a:ext>
            </a:extLst>
          </p:cNvPr>
          <p:cNvSpPr txBox="1"/>
          <p:nvPr/>
        </p:nvSpPr>
        <p:spPr>
          <a:xfrm>
            <a:off x="1322203" y="3546061"/>
            <a:ext cx="27054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Aberration corrector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CE1F96-AC55-4022-87E7-55F8CEBB758D}"/>
              </a:ext>
            </a:extLst>
          </p:cNvPr>
          <p:cNvSpPr txBox="1"/>
          <p:nvPr/>
        </p:nvSpPr>
        <p:spPr>
          <a:xfrm>
            <a:off x="4046365" y="4809257"/>
            <a:ext cx="14675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Electron </a:t>
            </a:r>
            <a:r>
              <a:rPr lang="en-US" sz="1050" dirty="0" err="1"/>
              <a:t>Ronchigram</a:t>
            </a:r>
            <a:endParaRPr lang="en-US" sz="105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8DAD23-8747-4BD6-B103-DB76FCF8EB23}"/>
              </a:ext>
            </a:extLst>
          </p:cNvPr>
          <p:cNvSpPr txBox="1"/>
          <p:nvPr/>
        </p:nvSpPr>
        <p:spPr>
          <a:xfrm>
            <a:off x="5926053" y="3415256"/>
            <a:ext cx="15574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Bayesian optimization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1120D2-E35E-DA4C-B5DF-DD3E28CDD805}"/>
              </a:ext>
            </a:extLst>
          </p:cNvPr>
          <p:cNvSpPr txBox="1"/>
          <p:nvPr/>
        </p:nvSpPr>
        <p:spPr>
          <a:xfrm>
            <a:off x="7785679" y="3415256"/>
            <a:ext cx="12958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Automatic tuning</a:t>
            </a:r>
          </a:p>
        </p:txBody>
      </p:sp>
    </p:spTree>
    <p:extLst>
      <p:ext uri="{BB962C8B-B14F-4D97-AF65-F5344CB8AC3E}">
        <p14:creationId xmlns:p14="http://schemas.microsoft.com/office/powerpoint/2010/main" val="154435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13"/>
    </mc:Choice>
    <mc:Fallback xmlns="">
      <p:transition spd="slow" advTm="4441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916178" y="-88166"/>
            <a:ext cx="8227822" cy="8578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2903" spc="-1" dirty="0">
                <a:solidFill>
                  <a:srgbClr val="C00000"/>
                </a:solidFill>
                <a:latin typeface="Arial"/>
                <a:ea typeface="DejaVu Sans"/>
              </a:rPr>
              <a:t>Benchmark Test, 2D Parameter Space</a:t>
            </a:r>
            <a:endParaRPr lang="en-US" sz="2903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128" name="CustomShape 3"/>
          <p:cNvSpPr/>
          <p:nvPr/>
        </p:nvSpPr>
        <p:spPr>
          <a:xfrm>
            <a:off x="334890" y="4186784"/>
            <a:ext cx="6523110" cy="7007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5" tIns="40817" rIns="81635" bIns="40817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89" spc="-1" dirty="0" err="1">
                <a:latin typeface="Arial"/>
              </a:rPr>
              <a:t>Bayesopt</a:t>
            </a:r>
            <a:r>
              <a:rPr lang="en-US" sz="1089" spc="-1" dirty="0">
                <a:latin typeface="Arial"/>
              </a:rPr>
              <a:t>: https://github.com/fmfn/BayesianOptimization</a:t>
            </a:r>
          </a:p>
          <a:p>
            <a:pPr>
              <a:lnSpc>
                <a:spcPct val="100000"/>
              </a:lnSpc>
            </a:pPr>
            <a:r>
              <a:rPr lang="en-US" sz="1089" spc="-1" dirty="0" err="1">
                <a:latin typeface="Arial"/>
              </a:rPr>
              <a:t>Gpy</a:t>
            </a:r>
            <a:r>
              <a:rPr lang="en-US" sz="1089" spc="-1" dirty="0">
                <a:latin typeface="Arial"/>
              </a:rPr>
              <a:t>: https://sheffieldml.github.io/GPy/</a:t>
            </a:r>
          </a:p>
          <a:p>
            <a:pPr>
              <a:lnSpc>
                <a:spcPct val="100000"/>
              </a:lnSpc>
            </a:pPr>
            <a:r>
              <a:rPr lang="en-US" sz="1089" spc="-1" dirty="0">
                <a:latin typeface="Arial"/>
              </a:rPr>
              <a:t>Simplex: </a:t>
            </a:r>
            <a:r>
              <a:rPr lang="en-US" sz="1089" spc="-1" dirty="0" err="1">
                <a:latin typeface="Arial"/>
              </a:rPr>
              <a:t>scipy.optimize.minimize</a:t>
            </a:r>
            <a:r>
              <a:rPr lang="en-US" sz="1089" spc="-1" dirty="0">
                <a:latin typeface="Arial"/>
              </a:rPr>
              <a:t>, method = ‘</a:t>
            </a:r>
            <a:r>
              <a:rPr lang="en-US" sz="1089" spc="-1" dirty="0" err="1">
                <a:latin typeface="Arial"/>
              </a:rPr>
              <a:t>Nelder</a:t>
            </a:r>
            <a:r>
              <a:rPr lang="en-US" sz="1089" spc="-1" dirty="0">
                <a:latin typeface="Arial"/>
              </a:rPr>
              <a:t>-Mead’</a:t>
            </a:r>
          </a:p>
          <a:p>
            <a:pPr>
              <a:lnSpc>
                <a:spcPct val="100000"/>
              </a:lnSpc>
            </a:pPr>
            <a:r>
              <a:rPr lang="en-US" sz="1089" spc="-1" dirty="0">
                <a:latin typeface="Arial"/>
              </a:rPr>
              <a:t>SLAC GP: </a:t>
            </a:r>
            <a:r>
              <a:rPr lang="en-US" sz="1089" spc="-1" dirty="0">
                <a:latin typeface="Arial"/>
                <a:hlinkClick r:id="rId2"/>
              </a:rPr>
              <a:t>https://github.com/adkoo/Bayesian-optimization-using-Gaussian-Process</a:t>
            </a:r>
            <a:endParaRPr lang="en-US" sz="1089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089" spc="-1" dirty="0" err="1">
                <a:latin typeface="Arial"/>
              </a:rPr>
              <a:t>Botorch</a:t>
            </a:r>
            <a:r>
              <a:rPr lang="en-US" sz="1089" spc="-1" dirty="0">
                <a:latin typeface="Arial"/>
              </a:rPr>
              <a:t>: botorch.org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EEA70F-98B5-429B-A1AC-1FCB467EF20F}"/>
              </a:ext>
            </a:extLst>
          </p:cNvPr>
          <p:cNvGrpSpPr/>
          <p:nvPr/>
        </p:nvGrpSpPr>
        <p:grpSpPr>
          <a:xfrm>
            <a:off x="14477" y="847589"/>
            <a:ext cx="5229291" cy="4982887"/>
            <a:chOff x="14477" y="847589"/>
            <a:chExt cx="5229291" cy="498288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0EB64B2-A102-E64D-B2DB-EF977381C6A2}"/>
                </a:ext>
              </a:extLst>
            </p:cNvPr>
            <p:cNvSpPr txBox="1"/>
            <p:nvPr/>
          </p:nvSpPr>
          <p:spPr>
            <a:xfrm>
              <a:off x="3477541" y="2747886"/>
              <a:ext cx="176622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err="1">
                  <a:solidFill>
                    <a:srgbClr val="7030A0"/>
                  </a:solidFill>
                </a:rPr>
                <a:t>BOtorch</a:t>
              </a:r>
              <a:endParaRPr lang="en-US" sz="1100" b="1" dirty="0">
                <a:solidFill>
                  <a:srgbClr val="7030A0"/>
                </a:solidFill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D5C2939-907C-4B9B-916C-90789BA76029}"/>
                </a:ext>
              </a:extLst>
            </p:cNvPr>
            <p:cNvGrpSpPr/>
            <p:nvPr/>
          </p:nvGrpSpPr>
          <p:grpSpPr>
            <a:xfrm>
              <a:off x="14477" y="847589"/>
              <a:ext cx="4618071" cy="4982887"/>
              <a:chOff x="14477" y="847589"/>
              <a:chExt cx="4618071" cy="4982887"/>
            </a:xfrm>
          </p:grpSpPr>
          <p:pic>
            <p:nvPicPr>
              <p:cNvPr id="6" name="Picture 5" descr="Chart, histogram&#10;&#10;Description automatically generated">
                <a:extLst>
                  <a:ext uri="{FF2B5EF4-FFF2-40B4-BE49-F238E27FC236}">
                    <a16:creationId xmlns:a16="http://schemas.microsoft.com/office/drawing/2014/main" id="{D04176AE-A623-4A16-A7B4-E49267378A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20361"/>
              <a:stretch/>
            </p:blipFill>
            <p:spPr>
              <a:xfrm>
                <a:off x="14477" y="1274070"/>
                <a:ext cx="3553156" cy="2154416"/>
              </a:xfrm>
              <a:prstGeom prst="rect">
                <a:avLst/>
              </a:prstGeom>
            </p:spPr>
          </p:pic>
          <p:sp>
            <p:nvSpPr>
              <p:cNvPr id="127" name="CustomShape 2"/>
              <p:cNvSpPr/>
              <p:nvPr/>
            </p:nvSpPr>
            <p:spPr>
              <a:xfrm>
                <a:off x="286018" y="3425511"/>
                <a:ext cx="4285982" cy="24049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81635" tIns="40817" rIns="81635" bIns="40817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633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Test four different implementations of Bayesian optimization, and simplex method.</a:t>
                </a:r>
              </a:p>
              <a:p>
                <a:pPr>
                  <a:lnSpc>
                    <a:spcPct val="100000"/>
                  </a:lnSpc>
                </a:pPr>
                <a:endParaRPr lang="en-US" sz="1633" spc="-1" dirty="0">
                  <a:latin typeface="Arial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8A65C14-603F-F245-821A-DCA08311F0E5}"/>
                  </a:ext>
                </a:extLst>
              </p:cNvPr>
              <p:cNvSpPr txBox="1"/>
              <p:nvPr/>
            </p:nvSpPr>
            <p:spPr>
              <a:xfrm>
                <a:off x="286018" y="847589"/>
                <a:ext cx="434653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Benchmark test on 2 parameters and the parameter space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095E8AE-B7D1-4F72-B5A5-B093D6207F59}"/>
                  </a:ext>
                </a:extLst>
              </p:cNvPr>
              <p:cNvSpPr txBox="1"/>
              <p:nvPr/>
            </p:nvSpPr>
            <p:spPr>
              <a:xfrm>
                <a:off x="3477541" y="2574432"/>
                <a:ext cx="82132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b="1" dirty="0">
                    <a:solidFill>
                      <a:srgbClr val="438CBF"/>
                    </a:solidFill>
                  </a:rPr>
                  <a:t>SLAC-GP</a:t>
                </a:r>
                <a:endParaRPr lang="en-US" sz="1100" b="1" dirty="0">
                  <a:solidFill>
                    <a:srgbClr val="438CBF"/>
                  </a:solidFill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1FAA104-9079-43CF-836F-964C1C689A7A}"/>
                  </a:ext>
                </a:extLst>
              </p:cNvPr>
              <p:cNvSpPr txBox="1"/>
              <p:nvPr/>
            </p:nvSpPr>
            <p:spPr>
              <a:xfrm>
                <a:off x="3502138" y="2155646"/>
                <a:ext cx="82132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b="1" dirty="0" err="1">
                    <a:solidFill>
                      <a:srgbClr val="FF7B07"/>
                    </a:solidFill>
                  </a:rPr>
                  <a:t>GPy</a:t>
                </a:r>
                <a:endParaRPr lang="en-US" sz="1100" b="1" dirty="0">
                  <a:solidFill>
                    <a:srgbClr val="FF7B07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22A215C-8FAD-4C9E-A7E4-15FB9B72D907}"/>
                  </a:ext>
                </a:extLst>
              </p:cNvPr>
              <p:cNvSpPr txBox="1"/>
              <p:nvPr/>
            </p:nvSpPr>
            <p:spPr>
              <a:xfrm>
                <a:off x="3436643" y="1440492"/>
                <a:ext cx="82132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b="1" dirty="0">
                    <a:solidFill>
                      <a:srgbClr val="D41D1E"/>
                    </a:solidFill>
                  </a:rPr>
                  <a:t>Simplex</a:t>
                </a:r>
                <a:endParaRPr lang="en-US" sz="1100" b="1" dirty="0">
                  <a:solidFill>
                    <a:srgbClr val="D41D1E"/>
                  </a:solidFill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D1B9FD0-CE1A-4349-8643-7CDB7D6785AD}"/>
                  </a:ext>
                </a:extLst>
              </p:cNvPr>
              <p:cNvSpPr txBox="1"/>
              <p:nvPr/>
            </p:nvSpPr>
            <p:spPr>
              <a:xfrm>
                <a:off x="3436643" y="1220758"/>
                <a:ext cx="101205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b="1" dirty="0" err="1">
                    <a:solidFill>
                      <a:srgbClr val="42A942"/>
                    </a:solidFill>
                  </a:rPr>
                  <a:t>BayesOpt</a:t>
                </a:r>
                <a:endParaRPr lang="en-US" sz="1100" b="1" dirty="0">
                  <a:solidFill>
                    <a:srgbClr val="42A942"/>
                  </a:solidFill>
                </a:endParaRP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DFFF1194-5F8D-4CD8-A36C-EA3ADB86D4CA}"/>
                  </a:ext>
                </a:extLst>
              </p:cNvPr>
              <p:cNvCxnSpPr/>
              <p:nvPr/>
            </p:nvCxnSpPr>
            <p:spPr>
              <a:xfrm>
                <a:off x="447675" y="3019022"/>
                <a:ext cx="3054463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006A8C4-2D1B-4A03-8AED-757CD950E0AE}"/>
                  </a:ext>
                </a:extLst>
              </p:cNvPr>
              <p:cNvSpPr txBox="1"/>
              <p:nvPr/>
            </p:nvSpPr>
            <p:spPr>
              <a:xfrm>
                <a:off x="521945" y="2790290"/>
                <a:ext cx="165390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b="1" dirty="0">
                    <a:solidFill>
                      <a:srgbClr val="D41D1E"/>
                    </a:solidFill>
                  </a:rPr>
                  <a:t>20x20 grid search</a:t>
                </a:r>
                <a:endParaRPr lang="en-US" sz="1100" b="1" dirty="0">
                  <a:solidFill>
                    <a:srgbClr val="D41D1E"/>
                  </a:solidFill>
                </a:endParaRPr>
              </a:p>
            </p:txBody>
          </p:sp>
        </p:grpSp>
      </p:grpSp>
      <p:sp>
        <p:nvSpPr>
          <p:cNvPr id="26" name="Slide Number Placeholder 7">
            <a:extLst>
              <a:ext uri="{FF2B5EF4-FFF2-40B4-BE49-F238E27FC236}">
                <a16:creationId xmlns:a16="http://schemas.microsoft.com/office/drawing/2014/main" id="{6C633C62-743E-4C4C-82AB-AB789233E842}"/>
              </a:ext>
            </a:extLst>
          </p:cNvPr>
          <p:cNvSpPr txBox="1">
            <a:spLocks/>
          </p:cNvSpPr>
          <p:nvPr/>
        </p:nvSpPr>
        <p:spPr>
          <a:xfrm>
            <a:off x="8252460" y="4811734"/>
            <a:ext cx="6858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21CBE81-14BD-7343-B359-01BCBA3179F9}" type="slidenum">
              <a:rPr lang="en-US" smtClean="0"/>
              <a:pPr algn="r"/>
              <a:t>10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2D36618-2631-49DC-A237-F682078425A3}"/>
              </a:ext>
            </a:extLst>
          </p:cNvPr>
          <p:cNvGrpSpPr/>
          <p:nvPr/>
        </p:nvGrpSpPr>
        <p:grpSpPr>
          <a:xfrm>
            <a:off x="4572000" y="1195755"/>
            <a:ext cx="4572000" cy="2572788"/>
            <a:chOff x="4572000" y="1195755"/>
            <a:chExt cx="4572000" cy="2572788"/>
          </a:xfrm>
        </p:grpSpPr>
        <p:pic>
          <p:nvPicPr>
            <p:cNvPr id="8" name="Picture 7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E97A3843-A454-452B-85C1-0C3D0020A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0" y="1195755"/>
              <a:ext cx="4050055" cy="225232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5AF493A-47E5-4326-8BC0-C8BFE42471EE}"/>
                </a:ext>
              </a:extLst>
            </p:cNvPr>
            <p:cNvSpPr txBox="1"/>
            <p:nvPr/>
          </p:nvSpPr>
          <p:spPr>
            <a:xfrm>
              <a:off x="4572000" y="3429989"/>
              <a:ext cx="4572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spc="-1" dirty="0">
                  <a:solidFill>
                    <a:srgbClr val="000000"/>
                  </a:solidFill>
                  <a:latin typeface="Arial"/>
                  <a:ea typeface="DejaVu Sans"/>
                </a:rPr>
                <a:t>More measurement around minimum.</a:t>
              </a:r>
              <a:endParaRPr lang="en-US" sz="1600" spc="-1" dirty="0"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632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051"/>
    </mc:Choice>
    <mc:Fallback xmlns="">
      <p:transition spd="slow" advTm="84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39A0561B-A4B6-48F0-B20D-A0556262AAB3}"/>
              </a:ext>
            </a:extLst>
          </p:cNvPr>
          <p:cNvSpPr/>
          <p:nvPr/>
        </p:nvSpPr>
        <p:spPr>
          <a:xfrm>
            <a:off x="916178" y="-88166"/>
            <a:ext cx="8227822" cy="8578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2903" spc="-1" dirty="0">
                <a:solidFill>
                  <a:srgbClr val="C00000"/>
                </a:solidFill>
                <a:latin typeface="Arial"/>
                <a:ea typeface="DejaVu Sans"/>
              </a:rPr>
              <a:t>Benchmark Test, 6D Parameter Space</a:t>
            </a:r>
            <a:endParaRPr lang="en-US" sz="2903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2005BCC7-4E0B-4ED4-AC82-E20D82DAB6F0}"/>
              </a:ext>
            </a:extLst>
          </p:cNvPr>
          <p:cNvSpPr txBox="1">
            <a:spLocks/>
          </p:cNvSpPr>
          <p:nvPr/>
        </p:nvSpPr>
        <p:spPr>
          <a:xfrm>
            <a:off x="8252460" y="4811734"/>
            <a:ext cx="6858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21CBE81-14BD-7343-B359-01BCBA3179F9}" type="slidenum">
              <a:rPr lang="en-US" smtClean="0"/>
              <a:pPr algn="r"/>
              <a:t>11</a:t>
            </a:fld>
            <a:endParaRPr lang="en-US" dirty="0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A35A9ED0-0885-4548-B7E8-D34BB5DF4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62" y="1166341"/>
            <a:ext cx="3463866" cy="32993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00AF88-269F-4F75-931E-6A15D06827FB}"/>
              </a:ext>
            </a:extLst>
          </p:cNvPr>
          <p:cNvSpPr txBox="1"/>
          <p:nvPr/>
        </p:nvSpPr>
        <p:spPr>
          <a:xfrm>
            <a:off x="616688" y="769654"/>
            <a:ext cx="2892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Averaged convergence for different method on 6D parameter space</a:t>
            </a:r>
          </a:p>
        </p:txBody>
      </p:sp>
      <p:sp>
        <p:nvSpPr>
          <p:cNvPr id="8" name="CustomShape 2">
            <a:extLst>
              <a:ext uri="{FF2B5EF4-FFF2-40B4-BE49-F238E27FC236}">
                <a16:creationId xmlns:a16="http://schemas.microsoft.com/office/drawing/2014/main" id="{5358CBEB-D7C1-4C17-AA65-F87A2AE5687B}"/>
              </a:ext>
            </a:extLst>
          </p:cNvPr>
          <p:cNvSpPr/>
          <p:nvPr/>
        </p:nvSpPr>
        <p:spPr>
          <a:xfrm>
            <a:off x="4080554" y="1779181"/>
            <a:ext cx="4202402" cy="17318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5" tIns="40817" rIns="81635" bIns="40817"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633" spc="-1" dirty="0" err="1">
                <a:solidFill>
                  <a:srgbClr val="000000"/>
                </a:solidFill>
                <a:latin typeface="Arial"/>
                <a:ea typeface="DejaVu Sans"/>
              </a:rPr>
              <a:t>BoTorch</a:t>
            </a:r>
            <a:r>
              <a:rPr lang="en-US" sz="1633" spc="-1" dirty="0">
                <a:solidFill>
                  <a:srgbClr val="000000"/>
                </a:solidFill>
                <a:latin typeface="Arial"/>
                <a:ea typeface="DejaVu Sans"/>
              </a:rPr>
              <a:t> has more reliable performance with higher-dimensional parameter space.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633" spc="-1" dirty="0">
                <a:solidFill>
                  <a:srgbClr val="000000"/>
                </a:solidFill>
                <a:latin typeface="Arial"/>
              </a:rPr>
              <a:t>Using GPT model: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633" spc="-1" dirty="0">
                <a:solidFill>
                  <a:srgbClr val="000000"/>
                </a:solidFill>
                <a:latin typeface="Arial"/>
              </a:rPr>
              <a:t>Able to automatically tune corrector system with six parameters.</a:t>
            </a:r>
            <a:endParaRPr lang="en-US" sz="1633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0827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749B54C7-B659-C143-B94D-48E67CC8E0E8}"/>
              </a:ext>
            </a:extLst>
          </p:cNvPr>
          <p:cNvSpPr/>
          <p:nvPr/>
        </p:nvSpPr>
        <p:spPr>
          <a:xfrm>
            <a:off x="916178" y="-88166"/>
            <a:ext cx="8227822" cy="8578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903" spc="-1" dirty="0">
                <a:solidFill>
                  <a:srgbClr val="C00000"/>
                </a:solidFill>
                <a:latin typeface="Arial"/>
                <a:ea typeface="DejaVu Sans"/>
              </a:rPr>
              <a:t>Alignment on a Real Aberration Corrector</a:t>
            </a:r>
            <a:endParaRPr lang="en-US" sz="2903" spc="-1" dirty="0">
              <a:solidFill>
                <a:srgbClr val="C00000"/>
              </a:solidFill>
              <a:latin typeface="Arial"/>
            </a:endParaRP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FF2DD0E4-D546-4F53-A135-08FD1789E078}"/>
              </a:ext>
            </a:extLst>
          </p:cNvPr>
          <p:cNvPicPr/>
          <p:nvPr/>
        </p:nvPicPr>
        <p:blipFill>
          <a:blip r:embed="rId3"/>
          <a:stretch/>
        </p:blipFill>
        <p:spPr>
          <a:xfrm rot="5400000">
            <a:off x="-1032359" y="1944126"/>
            <a:ext cx="3735666" cy="1259111"/>
          </a:xfrm>
          <a:prstGeom prst="rect">
            <a:avLst/>
          </a:prstGeom>
          <a:ln>
            <a:noFill/>
          </a:ln>
        </p:spPr>
      </p:pic>
      <p:pic>
        <p:nvPicPr>
          <p:cNvPr id="2050" name="Picture 2" descr="UltraSTEM column">
            <a:extLst>
              <a:ext uri="{FF2B5EF4-FFF2-40B4-BE49-F238E27FC236}">
                <a16:creationId xmlns:a16="http://schemas.microsoft.com/office/drawing/2014/main" id="{16704B14-238C-4B2C-88A2-AB008C5B7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511" y="1050033"/>
            <a:ext cx="1172840" cy="332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B1614E-63F3-4914-8E90-7F2019F6B1BA}"/>
              </a:ext>
            </a:extLst>
          </p:cNvPr>
          <p:cNvSpPr txBox="1"/>
          <p:nvPr/>
        </p:nvSpPr>
        <p:spPr>
          <a:xfrm>
            <a:off x="5930027" y="4817128"/>
            <a:ext cx="26210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http://www.nion.com/products.html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15BD844-AA93-421B-A86E-20D10C22F2B6}"/>
              </a:ext>
            </a:extLst>
          </p:cNvPr>
          <p:cNvSpPr/>
          <p:nvPr/>
        </p:nvSpPr>
        <p:spPr>
          <a:xfrm>
            <a:off x="1605345" y="2410084"/>
            <a:ext cx="321087" cy="28618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7BB69FE-328A-451A-AF60-1FB09A41C5A2}"/>
              </a:ext>
            </a:extLst>
          </p:cNvPr>
          <p:cNvGrpSpPr/>
          <p:nvPr/>
        </p:nvGrpSpPr>
        <p:grpSpPr>
          <a:xfrm>
            <a:off x="6011491" y="911793"/>
            <a:ext cx="2948581" cy="2446083"/>
            <a:chOff x="6011491" y="911793"/>
            <a:chExt cx="2948581" cy="2446083"/>
          </a:xfrm>
        </p:grpSpPr>
        <p:sp>
          <p:nvSpPr>
            <p:cNvPr id="9" name="CustomShape 2">
              <a:extLst>
                <a:ext uri="{FF2B5EF4-FFF2-40B4-BE49-F238E27FC236}">
                  <a16:creationId xmlns:a16="http://schemas.microsoft.com/office/drawing/2014/main" id="{8F615565-4A81-44DB-A637-8782D210C633}"/>
                </a:ext>
              </a:extLst>
            </p:cNvPr>
            <p:cNvSpPr/>
            <p:nvPr/>
          </p:nvSpPr>
          <p:spPr>
            <a:xfrm>
              <a:off x="6112320" y="911793"/>
              <a:ext cx="2847752" cy="240496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5" tIns="40817" rIns="81635" bIns="40817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33" spc="-1" dirty="0">
                  <a:solidFill>
                    <a:srgbClr val="000000"/>
                  </a:solidFill>
                  <a:latin typeface="Arial"/>
                  <a:ea typeface="DejaVu Sans"/>
                </a:rPr>
                <a:t>Controls pre-calibrated aberration coefficients. </a:t>
              </a:r>
            </a:p>
            <a:p>
              <a:pPr>
                <a:lnSpc>
                  <a:spcPct val="100000"/>
                </a:lnSpc>
              </a:pPr>
              <a:endParaRPr lang="en-US" sz="1633" spc="-1" dirty="0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633" spc="-1" dirty="0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633" spc="-1" dirty="0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633" spc="-1" dirty="0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633" spc="-1" dirty="0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633" spc="-1" dirty="0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633" spc="-1" dirty="0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633" spc="-1" dirty="0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633" spc="-1" dirty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11E5D2DE-35D3-417B-9D5B-C492106D14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491" y="1664821"/>
              <a:ext cx="2539583" cy="1693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108E5035-B110-48EA-B33B-4D65484C44DE}"/>
              </a:ext>
            </a:extLst>
          </p:cNvPr>
          <p:cNvSpPr txBox="1">
            <a:spLocks/>
          </p:cNvSpPr>
          <p:nvPr/>
        </p:nvSpPr>
        <p:spPr>
          <a:xfrm>
            <a:off x="8252460" y="4811734"/>
            <a:ext cx="6858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21CBE81-14BD-7343-B359-01BCBA3179F9}" type="slidenum">
              <a:rPr lang="en-US" smtClean="0"/>
              <a:pPr algn="r"/>
              <a:t>12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0673CB8-42CF-43E3-8C5E-258F0DB318D0}"/>
              </a:ext>
            </a:extLst>
          </p:cNvPr>
          <p:cNvGrpSpPr/>
          <p:nvPr/>
        </p:nvGrpSpPr>
        <p:grpSpPr>
          <a:xfrm>
            <a:off x="3564083" y="692139"/>
            <a:ext cx="5525866" cy="4426663"/>
            <a:chOff x="3564083" y="692139"/>
            <a:chExt cx="5525866" cy="4426663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9BDF8D97-B602-4C81-A514-7D4E5D45E3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24" t="10577" r="18996" b="10584"/>
            <a:stretch/>
          </p:blipFill>
          <p:spPr bwMode="auto">
            <a:xfrm>
              <a:off x="3596457" y="2993964"/>
              <a:ext cx="1021332" cy="1006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49A8C355-0FA9-4DB2-A9DE-8BDFDE3E96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30" t="10986" r="18689" b="10175"/>
            <a:stretch/>
          </p:blipFill>
          <p:spPr bwMode="auto">
            <a:xfrm>
              <a:off x="4682538" y="2993963"/>
              <a:ext cx="1021332" cy="1006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>
              <a:extLst>
                <a:ext uri="{FF2B5EF4-FFF2-40B4-BE49-F238E27FC236}">
                  <a16:creationId xmlns:a16="http://schemas.microsoft.com/office/drawing/2014/main" id="{6A2489FE-E40A-4788-A1FE-6A0175B913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58" t="11261" r="18661" b="9900"/>
            <a:stretch/>
          </p:blipFill>
          <p:spPr bwMode="auto">
            <a:xfrm>
              <a:off x="4682537" y="4060177"/>
              <a:ext cx="1021333" cy="10068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EED05D2E-A433-457A-B6EA-A99752CF69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4" t="10091" r="17332" b="6395"/>
            <a:stretch/>
          </p:blipFill>
          <p:spPr bwMode="auto">
            <a:xfrm>
              <a:off x="3564083" y="4030321"/>
              <a:ext cx="1086081" cy="1066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>
              <a:extLst>
                <a:ext uri="{FF2B5EF4-FFF2-40B4-BE49-F238E27FC236}">
                  <a16:creationId xmlns:a16="http://schemas.microsoft.com/office/drawing/2014/main" id="{9C70A952-A804-4482-ABE8-2C43F86158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60" t="7670" r="19558" b="8815"/>
            <a:stretch/>
          </p:blipFill>
          <p:spPr bwMode="auto">
            <a:xfrm>
              <a:off x="3586127" y="1732642"/>
              <a:ext cx="1021331" cy="1066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4" name="Picture 16">
              <a:extLst>
                <a:ext uri="{FF2B5EF4-FFF2-40B4-BE49-F238E27FC236}">
                  <a16:creationId xmlns:a16="http://schemas.microsoft.com/office/drawing/2014/main" id="{EB6F821D-7A23-4423-AD0A-18E8461684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84" t="10135" r="18235" b="8763"/>
            <a:stretch/>
          </p:blipFill>
          <p:spPr bwMode="auto">
            <a:xfrm>
              <a:off x="4682538" y="1766533"/>
              <a:ext cx="1021332" cy="1035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6" name="Picture 18">
              <a:extLst>
                <a:ext uri="{FF2B5EF4-FFF2-40B4-BE49-F238E27FC236}">
                  <a16:creationId xmlns:a16="http://schemas.microsoft.com/office/drawing/2014/main" id="{A4103B4E-BCEF-4445-AF13-554502A5C1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46" t="9192" r="15471" b="7126"/>
            <a:stretch/>
          </p:blipFill>
          <p:spPr bwMode="auto">
            <a:xfrm>
              <a:off x="3602617" y="705849"/>
              <a:ext cx="1086081" cy="1068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8" name="Picture 20">
              <a:extLst>
                <a:ext uri="{FF2B5EF4-FFF2-40B4-BE49-F238E27FC236}">
                  <a16:creationId xmlns:a16="http://schemas.microsoft.com/office/drawing/2014/main" id="{7F713AF5-FFA3-4192-B92E-2FC52E8DFA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04" t="8918" r="16512" b="7568"/>
            <a:stretch/>
          </p:blipFill>
          <p:spPr bwMode="auto">
            <a:xfrm>
              <a:off x="4650164" y="692139"/>
              <a:ext cx="1086081" cy="1066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7FC25E9-4C0F-094A-9C72-38C93260FEA6}"/>
                </a:ext>
              </a:extLst>
            </p:cNvPr>
            <p:cNvSpPr/>
            <p:nvPr/>
          </p:nvSpPr>
          <p:spPr>
            <a:xfrm>
              <a:off x="3564083" y="692139"/>
              <a:ext cx="2172162" cy="2185532"/>
            </a:xfrm>
            <a:prstGeom prst="rect">
              <a:avLst/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1A78A83-E584-1C4C-AEBA-8A85F52B0753}"/>
                </a:ext>
              </a:extLst>
            </p:cNvPr>
            <p:cNvSpPr/>
            <p:nvPr/>
          </p:nvSpPr>
          <p:spPr>
            <a:xfrm>
              <a:off x="3564083" y="2933270"/>
              <a:ext cx="2172162" cy="2185532"/>
            </a:xfrm>
            <a:prstGeom prst="rect">
              <a:avLst/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077611-86DC-4D9C-B3EC-110BD4EBBE68}"/>
                </a:ext>
              </a:extLst>
            </p:cNvPr>
            <p:cNvSpPr txBox="1"/>
            <p:nvPr/>
          </p:nvSpPr>
          <p:spPr>
            <a:xfrm>
              <a:off x="6067977" y="3666610"/>
              <a:ext cx="302197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spc="-1" dirty="0">
                  <a:solidFill>
                    <a:srgbClr val="000000"/>
                  </a:solidFill>
                  <a:latin typeface="Arial"/>
                </a:rPr>
                <a:t>Simulated new CNN training data as a result of different imaging conditions.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735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2">
            <a:extLst>
              <a:ext uri="{FF2B5EF4-FFF2-40B4-BE49-F238E27FC236}">
                <a16:creationId xmlns:a16="http://schemas.microsoft.com/office/drawing/2014/main" id="{FF0931E0-432F-48AA-8263-5898B1DD28FB}"/>
              </a:ext>
            </a:extLst>
          </p:cNvPr>
          <p:cNvSpPr/>
          <p:nvPr/>
        </p:nvSpPr>
        <p:spPr>
          <a:xfrm>
            <a:off x="6477480" y="985815"/>
            <a:ext cx="2385720" cy="317186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altLang="zh-CN" sz="1600" b="0" strike="noStrike" spc="-1" dirty="0">
                <a:solidFill>
                  <a:srgbClr val="000000"/>
                </a:solidFill>
                <a:latin typeface="Arial"/>
              </a:rPr>
              <a:t>Validate with experimental data.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altLang="zh-CN" sz="1600" b="0" strike="noStrike" spc="-1" dirty="0">
                <a:solidFill>
                  <a:srgbClr val="000000"/>
                </a:solidFill>
                <a:latin typeface="Arial"/>
              </a:rPr>
              <a:t>Start with manually tuned corrector, perform </a:t>
            </a:r>
            <a:r>
              <a:rPr lang="en-US" altLang="zh-CN" sz="1600" b="0" strike="noStrike" spc="-1" dirty="0" err="1">
                <a:solidFill>
                  <a:srgbClr val="000000"/>
                </a:solidFill>
                <a:latin typeface="Arial"/>
              </a:rPr>
              <a:t>linescan</a:t>
            </a:r>
            <a:r>
              <a:rPr lang="en-US" altLang="zh-CN" sz="1600" b="0" strike="noStrike" spc="-1" dirty="0">
                <a:solidFill>
                  <a:srgbClr val="000000"/>
                </a:solidFill>
                <a:latin typeface="Arial"/>
              </a:rPr>
              <a:t> of each aberration corrector.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600" spc="-1" dirty="0">
                <a:solidFill>
                  <a:srgbClr val="000000"/>
                </a:solidFill>
                <a:latin typeface="Arial"/>
              </a:rPr>
              <a:t>Valley shaped curves suggests the trained CNN is able to tell the zero point of each aberration coefficient.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8252AC-5B78-4350-93C5-35A5B12F32DA}"/>
              </a:ext>
            </a:extLst>
          </p:cNvPr>
          <p:cNvPicPr/>
          <p:nvPr/>
        </p:nvPicPr>
        <p:blipFill rotWithShape="1">
          <a:blip r:embed="rId2"/>
          <a:srcRect l="1979" t="11345" r="8471"/>
          <a:stretch/>
        </p:blipFill>
        <p:spPr>
          <a:xfrm>
            <a:off x="0" y="1374570"/>
            <a:ext cx="3274920" cy="2431440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F1DE76-6051-48E7-A942-43D7DCE1C9FA}"/>
              </a:ext>
            </a:extLst>
          </p:cNvPr>
          <p:cNvPicPr/>
          <p:nvPr/>
        </p:nvPicPr>
        <p:blipFill rotWithShape="1">
          <a:blip r:embed="rId3"/>
          <a:srcRect l="6330" t="9997" r="7507"/>
          <a:stretch/>
        </p:blipFill>
        <p:spPr>
          <a:xfrm>
            <a:off x="3274920" y="1337490"/>
            <a:ext cx="3151080" cy="2468520"/>
          </a:xfrm>
          <a:prstGeom prst="rect">
            <a:avLst/>
          </a:prstGeom>
          <a:ln>
            <a:noFill/>
          </a:ln>
        </p:spPr>
      </p:pic>
      <p:sp>
        <p:nvSpPr>
          <p:cNvPr id="5" name="CustomShape 1">
            <a:extLst>
              <a:ext uri="{FF2B5EF4-FFF2-40B4-BE49-F238E27FC236}">
                <a16:creationId xmlns:a16="http://schemas.microsoft.com/office/drawing/2014/main" id="{66483A6A-D81B-4A29-A314-51678ED7BF34}"/>
              </a:ext>
            </a:extLst>
          </p:cNvPr>
          <p:cNvSpPr/>
          <p:nvPr/>
        </p:nvSpPr>
        <p:spPr>
          <a:xfrm>
            <a:off x="916178" y="-88166"/>
            <a:ext cx="8227822" cy="8578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2903" spc="-1" dirty="0">
                <a:solidFill>
                  <a:srgbClr val="C00000"/>
                </a:solidFill>
                <a:latin typeface="Arial"/>
                <a:ea typeface="DejaVu Sans"/>
              </a:rPr>
              <a:t>Validate </a:t>
            </a:r>
            <a:r>
              <a:rPr lang="en-US" altLang="zh-CN" sz="2903" spc="-1">
                <a:solidFill>
                  <a:srgbClr val="C00000"/>
                </a:solidFill>
                <a:latin typeface="Arial"/>
                <a:ea typeface="DejaVu Sans"/>
              </a:rPr>
              <a:t>CNN Performance </a:t>
            </a:r>
            <a:endParaRPr lang="en-US" sz="2903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F39B1A41-A526-4E46-887F-857597DB5808}"/>
              </a:ext>
            </a:extLst>
          </p:cNvPr>
          <p:cNvSpPr txBox="1">
            <a:spLocks/>
          </p:cNvSpPr>
          <p:nvPr/>
        </p:nvSpPr>
        <p:spPr>
          <a:xfrm>
            <a:off x="8252460" y="4811734"/>
            <a:ext cx="6858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21CBE81-14BD-7343-B359-01BCBA3179F9}" type="slidenum">
              <a:rPr lang="en-US" smtClean="0"/>
              <a:pPr algn="r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132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47F02B-8F4B-4537-B3DC-EE122499EB64}"/>
              </a:ext>
            </a:extLst>
          </p:cNvPr>
          <p:cNvPicPr/>
          <p:nvPr/>
        </p:nvPicPr>
        <p:blipFill>
          <a:blip r:embed="rId2"/>
          <a:srcRect l="20404" t="10173" r="18101" b="7819"/>
          <a:stretch/>
        </p:blipFill>
        <p:spPr>
          <a:xfrm>
            <a:off x="3011176" y="3477782"/>
            <a:ext cx="1397292" cy="1397292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95E73B-AB71-4C96-B021-A0A7DD378B16}"/>
              </a:ext>
            </a:extLst>
          </p:cNvPr>
          <p:cNvPicPr/>
          <p:nvPr/>
        </p:nvPicPr>
        <p:blipFill rotWithShape="1">
          <a:blip r:embed="rId3"/>
          <a:srcRect t="8229" b="49782"/>
          <a:stretch/>
        </p:blipFill>
        <p:spPr>
          <a:xfrm>
            <a:off x="121320" y="941160"/>
            <a:ext cx="5428800" cy="1108620"/>
          </a:xfrm>
          <a:prstGeom prst="rect">
            <a:avLst/>
          </a:prstGeom>
          <a:ln>
            <a:noFill/>
          </a:ln>
        </p:spPr>
      </p:pic>
      <p:sp>
        <p:nvSpPr>
          <p:cNvPr id="14" name="CustomShape 1">
            <a:extLst>
              <a:ext uri="{FF2B5EF4-FFF2-40B4-BE49-F238E27FC236}">
                <a16:creationId xmlns:a16="http://schemas.microsoft.com/office/drawing/2014/main" id="{DF3962AB-B270-4319-A2AD-AB6902BB7DDC}"/>
              </a:ext>
            </a:extLst>
          </p:cNvPr>
          <p:cNvSpPr/>
          <p:nvPr/>
        </p:nvSpPr>
        <p:spPr>
          <a:xfrm>
            <a:off x="916178" y="-88166"/>
            <a:ext cx="8227822" cy="8578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903" spc="-1" dirty="0">
                <a:solidFill>
                  <a:srgbClr val="C00000"/>
                </a:solidFill>
                <a:latin typeface="Arial"/>
                <a:ea typeface="DejaVu Sans"/>
              </a:rPr>
              <a:t>Correction up to 2</a:t>
            </a:r>
            <a:r>
              <a:rPr lang="en-US" sz="2903" spc="-1" baseline="30000" dirty="0">
                <a:solidFill>
                  <a:srgbClr val="C00000"/>
                </a:solidFill>
                <a:latin typeface="Arial"/>
                <a:ea typeface="DejaVu Sans"/>
              </a:rPr>
              <a:t>nd</a:t>
            </a:r>
            <a:r>
              <a:rPr lang="en-US" sz="2903" spc="-1" dirty="0">
                <a:solidFill>
                  <a:srgbClr val="C00000"/>
                </a:solidFill>
                <a:latin typeface="Arial"/>
                <a:ea typeface="DejaVu Sans"/>
              </a:rPr>
              <a:t> Order Aberration</a:t>
            </a:r>
            <a:endParaRPr lang="en-US" sz="2903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15" name="Slide Number Placeholder 7">
            <a:extLst>
              <a:ext uri="{FF2B5EF4-FFF2-40B4-BE49-F238E27FC236}">
                <a16:creationId xmlns:a16="http://schemas.microsoft.com/office/drawing/2014/main" id="{DEFE7C80-65C7-41FB-8725-3A0663EA41C8}"/>
              </a:ext>
            </a:extLst>
          </p:cNvPr>
          <p:cNvSpPr txBox="1">
            <a:spLocks/>
          </p:cNvSpPr>
          <p:nvPr/>
        </p:nvSpPr>
        <p:spPr>
          <a:xfrm>
            <a:off x="8252460" y="4811734"/>
            <a:ext cx="6858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21CBE81-14BD-7343-B359-01BCBA3179F9}" type="slidenum">
              <a:rPr lang="en-US" smtClean="0"/>
              <a:pPr algn="r"/>
              <a:t>14</a:t>
            </a:fld>
            <a:endParaRPr lang="en-US" dirty="0"/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642DD901-53E3-4287-8613-B411750BB622}"/>
              </a:ext>
            </a:extLst>
          </p:cNvPr>
          <p:cNvSpPr/>
          <p:nvPr/>
        </p:nvSpPr>
        <p:spPr>
          <a:xfrm>
            <a:off x="5688805" y="1707775"/>
            <a:ext cx="3158015" cy="1947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600" spc="-1" dirty="0">
                <a:solidFill>
                  <a:srgbClr val="000000"/>
                </a:solidFill>
                <a:latin typeface="Arial"/>
              </a:rPr>
              <a:t>Optimize the CNN output over a total of 7 input parameters.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Use 20 measurements to initialize the model, then optimize for 100 iterations.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600" spc="-1" dirty="0">
                <a:solidFill>
                  <a:srgbClr val="000000"/>
                </a:solidFill>
                <a:latin typeface="Arial"/>
              </a:rPr>
              <a:t>About 0.5 seconds per iteration.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DE725F0-2CC3-49EB-9F8A-0FAAB823A4BD}"/>
              </a:ext>
            </a:extLst>
          </p:cNvPr>
          <p:cNvPicPr/>
          <p:nvPr/>
        </p:nvPicPr>
        <p:blipFill rotWithShape="1">
          <a:blip r:embed="rId3"/>
          <a:srcRect t="58011"/>
          <a:stretch/>
        </p:blipFill>
        <p:spPr>
          <a:xfrm>
            <a:off x="121320" y="2313454"/>
            <a:ext cx="5428800" cy="1108620"/>
          </a:xfrm>
          <a:prstGeom prst="rect">
            <a:avLst/>
          </a:prstGeom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91BDCE-8F74-4B9F-9BDA-BE2B603D4BF1}"/>
              </a:ext>
            </a:extLst>
          </p:cNvPr>
          <p:cNvSpPr txBox="1"/>
          <p:nvPr/>
        </p:nvSpPr>
        <p:spPr>
          <a:xfrm>
            <a:off x="1281049" y="1933585"/>
            <a:ext cx="3749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Ronchigrams</a:t>
            </a:r>
            <a:r>
              <a:rPr lang="en-US" dirty="0"/>
              <a:t> after optimization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D308FF-1196-4AD3-9017-CB3D4DF96CE5}"/>
              </a:ext>
            </a:extLst>
          </p:cNvPr>
          <p:cNvSpPr txBox="1"/>
          <p:nvPr/>
        </p:nvSpPr>
        <p:spPr>
          <a:xfrm>
            <a:off x="1313090" y="620351"/>
            <a:ext cx="3749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Ronchigrams</a:t>
            </a:r>
            <a:r>
              <a:rPr lang="en-US" dirty="0"/>
              <a:t> after initialization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6F128E-2149-48A1-BADA-81EB0C8F9A38}"/>
              </a:ext>
            </a:extLst>
          </p:cNvPr>
          <p:cNvSpPr txBox="1"/>
          <p:nvPr/>
        </p:nvSpPr>
        <p:spPr>
          <a:xfrm>
            <a:off x="4423708" y="4158795"/>
            <a:ext cx="13030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Manually corrected example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2A44998-3603-4DE2-AEEB-B5C9585C7A2E}"/>
              </a:ext>
            </a:extLst>
          </p:cNvPr>
          <p:cNvGrpSpPr/>
          <p:nvPr/>
        </p:nvGrpSpPr>
        <p:grpSpPr>
          <a:xfrm>
            <a:off x="372775" y="3417371"/>
            <a:ext cx="2499716" cy="1704312"/>
            <a:chOff x="372775" y="3417371"/>
            <a:chExt cx="2499716" cy="170431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B54A596-345E-49BD-8FC1-BBC1361A7F88}"/>
                </a:ext>
              </a:extLst>
            </p:cNvPr>
            <p:cNvGrpSpPr/>
            <p:nvPr/>
          </p:nvGrpSpPr>
          <p:grpSpPr>
            <a:xfrm>
              <a:off x="372775" y="3417371"/>
              <a:ext cx="2499716" cy="1704312"/>
              <a:chOff x="372775" y="3417371"/>
              <a:chExt cx="2499716" cy="170431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942E98F-CF16-4D77-961E-DC0B8A859515}"/>
                  </a:ext>
                </a:extLst>
              </p:cNvPr>
              <p:cNvPicPr/>
              <p:nvPr/>
            </p:nvPicPr>
            <p:blipFill>
              <a:blip r:embed="rId4"/>
              <a:stretch/>
            </p:blipFill>
            <p:spPr>
              <a:xfrm>
                <a:off x="372775" y="3417371"/>
                <a:ext cx="2499716" cy="151811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0D0067C-8099-45E9-8E6C-2DDC504318A6}"/>
                  </a:ext>
                </a:extLst>
              </p:cNvPr>
              <p:cNvSpPr txBox="1"/>
              <p:nvPr/>
            </p:nvSpPr>
            <p:spPr>
              <a:xfrm>
                <a:off x="1302684" y="4844684"/>
                <a:ext cx="80663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</a:rPr>
                  <a:t>iterations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C7F7951-AD76-4AFD-BBF0-1C5B20A4C9F1}"/>
                </a:ext>
              </a:extLst>
            </p:cNvPr>
            <p:cNvSpPr txBox="1"/>
            <p:nvPr/>
          </p:nvSpPr>
          <p:spPr>
            <a:xfrm>
              <a:off x="2186691" y="4338483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~0.1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4527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CEF782-BF2C-4E0A-8778-42B263F5B8E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91440" y="878700"/>
            <a:ext cx="5200200" cy="3228480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499288-41AB-44E2-84C2-6F6BB50254FB}"/>
              </a:ext>
            </a:extLst>
          </p:cNvPr>
          <p:cNvPicPr/>
          <p:nvPr/>
        </p:nvPicPr>
        <p:blipFill>
          <a:blip r:embed="rId3"/>
          <a:srcRect l="11153" b="92824"/>
          <a:stretch/>
        </p:blipFill>
        <p:spPr>
          <a:xfrm>
            <a:off x="5413320" y="1082040"/>
            <a:ext cx="3639240" cy="2285640"/>
          </a:xfrm>
          <a:prstGeom prst="rect">
            <a:avLst/>
          </a:prstGeom>
          <a:ln>
            <a:noFill/>
          </a:ln>
        </p:spPr>
      </p:pic>
      <p:sp>
        <p:nvSpPr>
          <p:cNvPr id="6" name="CustomShape 1">
            <a:extLst>
              <a:ext uri="{FF2B5EF4-FFF2-40B4-BE49-F238E27FC236}">
                <a16:creationId xmlns:a16="http://schemas.microsoft.com/office/drawing/2014/main" id="{D945B33C-3240-487E-91E4-BD80ED7C7126}"/>
              </a:ext>
            </a:extLst>
          </p:cNvPr>
          <p:cNvSpPr/>
          <p:nvPr/>
        </p:nvSpPr>
        <p:spPr>
          <a:xfrm>
            <a:off x="916178" y="-88166"/>
            <a:ext cx="8227822" cy="8578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903" spc="-1" dirty="0">
                <a:solidFill>
                  <a:srgbClr val="C00000"/>
                </a:solidFill>
                <a:latin typeface="Arial"/>
                <a:ea typeface="DejaVu Sans"/>
              </a:rPr>
              <a:t>Correction up to 3</a:t>
            </a:r>
            <a:r>
              <a:rPr lang="en-US" sz="2903" spc="-1" baseline="30000" dirty="0">
                <a:solidFill>
                  <a:srgbClr val="C00000"/>
                </a:solidFill>
                <a:latin typeface="Arial"/>
                <a:ea typeface="DejaVu Sans"/>
              </a:rPr>
              <a:t>rd</a:t>
            </a:r>
            <a:r>
              <a:rPr lang="en-US" sz="2903" spc="-1" dirty="0">
                <a:solidFill>
                  <a:srgbClr val="C00000"/>
                </a:solidFill>
                <a:latin typeface="Arial"/>
                <a:ea typeface="DejaVu Sans"/>
              </a:rPr>
              <a:t>  Order Aberration</a:t>
            </a:r>
            <a:endParaRPr lang="en-US" sz="2903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A6B9D8BD-5D9D-4702-8823-AA7472DD2CDB}"/>
              </a:ext>
            </a:extLst>
          </p:cNvPr>
          <p:cNvSpPr txBox="1">
            <a:spLocks/>
          </p:cNvSpPr>
          <p:nvPr/>
        </p:nvSpPr>
        <p:spPr>
          <a:xfrm>
            <a:off x="8252460" y="4811734"/>
            <a:ext cx="6858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21CBE81-14BD-7343-B359-01BCBA3179F9}" type="slidenum">
              <a:rPr lang="en-US" smtClean="0"/>
              <a:pPr algn="r"/>
              <a:t>15</a:t>
            </a:fld>
            <a:endParaRPr lang="en-US" dirty="0"/>
          </a:p>
        </p:txBody>
      </p:sp>
      <p:sp>
        <p:nvSpPr>
          <p:cNvPr id="8" name="CustomShape 2">
            <a:extLst>
              <a:ext uri="{FF2B5EF4-FFF2-40B4-BE49-F238E27FC236}">
                <a16:creationId xmlns:a16="http://schemas.microsoft.com/office/drawing/2014/main" id="{DE95A618-C5C1-41B7-9855-CE316C3482F2}"/>
              </a:ext>
            </a:extLst>
          </p:cNvPr>
          <p:cNvSpPr/>
          <p:nvPr/>
        </p:nvSpPr>
        <p:spPr>
          <a:xfrm>
            <a:off x="5894545" y="3375651"/>
            <a:ext cx="3158015" cy="9452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altLang="zh-CN" sz="1600" b="0" strike="noStrike" spc="-1" dirty="0">
                <a:solidFill>
                  <a:srgbClr val="000000"/>
                </a:solidFill>
                <a:latin typeface="Arial"/>
              </a:rPr>
              <a:t>Correct a total of 12 parameters.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CustomShape 2">
            <a:extLst>
              <a:ext uri="{FF2B5EF4-FFF2-40B4-BE49-F238E27FC236}">
                <a16:creationId xmlns:a16="http://schemas.microsoft.com/office/drawing/2014/main" id="{77788E43-8111-4D4F-8C13-4EFAC8CD9F0B}"/>
              </a:ext>
            </a:extLst>
          </p:cNvPr>
          <p:cNvSpPr/>
          <p:nvPr/>
        </p:nvSpPr>
        <p:spPr>
          <a:xfrm>
            <a:off x="433238" y="4168588"/>
            <a:ext cx="8119091" cy="16343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600" spc="-1" dirty="0">
                <a:solidFill>
                  <a:srgbClr val="000000"/>
                </a:solidFill>
                <a:latin typeface="Arial"/>
              </a:rPr>
              <a:t>Much worse performance when include 3</a:t>
            </a:r>
            <a:r>
              <a:rPr lang="en-US" sz="1600" spc="-1" baseline="30000" dirty="0">
                <a:solidFill>
                  <a:srgbClr val="000000"/>
                </a:solidFill>
                <a:latin typeface="Arial"/>
              </a:rPr>
              <a:t>rd</a:t>
            </a:r>
            <a:r>
              <a:rPr lang="en-US" sz="1600" spc="-1" dirty="0">
                <a:solidFill>
                  <a:srgbClr val="000000"/>
                </a:solidFill>
                <a:latin typeface="Arial"/>
              </a:rPr>
              <a:t> order aberrations and increase the number of total parameters from 7 to 12.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3E6C6F-3161-EC41-BBDB-4D1B4FCD0D43}"/>
              </a:ext>
            </a:extLst>
          </p:cNvPr>
          <p:cNvSpPr txBox="1"/>
          <p:nvPr/>
        </p:nvSpPr>
        <p:spPr>
          <a:xfrm>
            <a:off x="8252460" y="2399764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&gt;0.2</a:t>
            </a:r>
          </a:p>
        </p:txBody>
      </p:sp>
    </p:spTree>
    <p:extLst>
      <p:ext uri="{BB962C8B-B14F-4D97-AF65-F5344CB8AC3E}">
        <p14:creationId xmlns:p14="http://schemas.microsoft.com/office/powerpoint/2010/main" val="2852487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66609EB-4305-47F6-BEC5-474093C70EB4}"/>
              </a:ext>
            </a:extLst>
          </p:cNvPr>
          <p:cNvPicPr/>
          <p:nvPr/>
        </p:nvPicPr>
        <p:blipFill rotWithShape="1">
          <a:blip r:embed="rId3"/>
          <a:srcRect t="8229" r="79254" b="49782"/>
          <a:stretch/>
        </p:blipFill>
        <p:spPr>
          <a:xfrm>
            <a:off x="5275674" y="3115442"/>
            <a:ext cx="1409019" cy="1386984"/>
          </a:xfrm>
          <a:prstGeom prst="rect">
            <a:avLst/>
          </a:prstGeom>
          <a:ln>
            <a:noFill/>
          </a:ln>
        </p:spPr>
      </p:pic>
      <p:sp>
        <p:nvSpPr>
          <p:cNvPr id="132" name="CustomShape 1"/>
          <p:cNvSpPr/>
          <p:nvPr/>
        </p:nvSpPr>
        <p:spPr>
          <a:xfrm>
            <a:off x="916178" y="-77226"/>
            <a:ext cx="8227822" cy="8578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903" spc="-1" dirty="0">
                <a:solidFill>
                  <a:srgbClr val="C00000"/>
                </a:solidFill>
                <a:latin typeface="Arial"/>
                <a:ea typeface="DejaVu Sans"/>
              </a:rPr>
              <a:t>Summary</a:t>
            </a:r>
            <a:endParaRPr lang="en-US" sz="2903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133" name="CustomShape 2"/>
          <p:cNvSpPr/>
          <p:nvPr/>
        </p:nvSpPr>
        <p:spPr>
          <a:xfrm>
            <a:off x="266749" y="986752"/>
            <a:ext cx="4966864" cy="34172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5" tIns="40817" rIns="81635" bIns="40817">
            <a:noAutofit/>
          </a:bodyPr>
          <a:lstStyle/>
          <a:p>
            <a:pPr>
              <a:spcAft>
                <a:spcPts val="600"/>
              </a:spcAft>
            </a:pPr>
            <a:r>
              <a:rPr lang="en-US" sz="1633" spc="-1" dirty="0">
                <a:solidFill>
                  <a:srgbClr val="000000"/>
                </a:solidFill>
                <a:latin typeface="Arial"/>
                <a:ea typeface="DejaVu Sans"/>
              </a:rPr>
              <a:t>Combination of CNN and BO to tune aberration corrector by minimizing emittance growth.</a:t>
            </a:r>
          </a:p>
          <a:p>
            <a:pPr>
              <a:spcAft>
                <a:spcPts val="600"/>
              </a:spcAft>
            </a:pPr>
            <a:r>
              <a:rPr lang="en-US" altLang="zh-CN" sz="1633" spc="-1" dirty="0">
                <a:solidFill>
                  <a:srgbClr val="000000"/>
                </a:solidFill>
                <a:latin typeface="Arial"/>
                <a:ea typeface="DejaVu Sans"/>
              </a:rPr>
              <a:t>Faster and automated corrector tuning.</a:t>
            </a:r>
            <a:endParaRPr lang="en-US" sz="1633" spc="-1" dirty="0">
              <a:latin typeface="Arial"/>
            </a:endParaRPr>
          </a:p>
          <a:p>
            <a:pPr>
              <a:spcAft>
                <a:spcPts val="600"/>
              </a:spcAft>
            </a:pPr>
            <a:r>
              <a:rPr lang="en-US" sz="1633" spc="-1" dirty="0">
                <a:solidFill>
                  <a:srgbClr val="000000"/>
                </a:solidFill>
                <a:latin typeface="Arial"/>
                <a:ea typeface="DejaVu Sans"/>
              </a:rPr>
              <a:t>Tested on simulation model of a hexapole corrector and a real aberration corrector.</a:t>
            </a:r>
          </a:p>
          <a:p>
            <a:pPr>
              <a:spcAft>
                <a:spcPts val="600"/>
              </a:spcAft>
            </a:pPr>
            <a:endParaRPr lang="en-US" sz="1633" spc="-1" dirty="0">
              <a:solidFill>
                <a:srgbClr val="000000"/>
              </a:solidFill>
              <a:latin typeface="Arial"/>
            </a:endParaRPr>
          </a:p>
          <a:p>
            <a:pPr>
              <a:spcAft>
                <a:spcPts val="600"/>
              </a:spcAft>
            </a:pPr>
            <a:r>
              <a:rPr lang="en-US" sz="1633" spc="-1" dirty="0">
                <a:latin typeface="Arial"/>
              </a:rPr>
              <a:t>Test on a new GPT model with misalignment included and more parameters to be controlled.</a:t>
            </a:r>
          </a:p>
          <a:p>
            <a:pPr>
              <a:spcAft>
                <a:spcPts val="600"/>
              </a:spcAft>
            </a:pPr>
            <a:r>
              <a:rPr lang="en-US" sz="1633" spc="-1" dirty="0">
                <a:latin typeface="Arial"/>
              </a:rPr>
              <a:t>Improve performance on experiments.</a:t>
            </a:r>
          </a:p>
          <a:p>
            <a:pPr>
              <a:spcAft>
                <a:spcPts val="600"/>
              </a:spcAft>
            </a:pPr>
            <a:r>
              <a:rPr lang="en-US" sz="1633" spc="-1" dirty="0">
                <a:latin typeface="Arial"/>
              </a:rPr>
              <a:t>Implement on other STEMs.</a:t>
            </a:r>
          </a:p>
        </p:txBody>
      </p:sp>
      <p:sp>
        <p:nvSpPr>
          <p:cNvPr id="21" name="CustomShape 3">
            <a:extLst>
              <a:ext uri="{FF2B5EF4-FFF2-40B4-BE49-F238E27FC236}">
                <a16:creationId xmlns:a16="http://schemas.microsoft.com/office/drawing/2014/main" id="{7C456011-A475-4340-81E8-5BF17F26BD66}"/>
              </a:ext>
            </a:extLst>
          </p:cNvPr>
          <p:cNvSpPr/>
          <p:nvPr/>
        </p:nvSpPr>
        <p:spPr>
          <a:xfrm>
            <a:off x="5358352" y="862555"/>
            <a:ext cx="3234050" cy="36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5" tIns="40817" rIns="81635" bIns="40817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89" spc="-1" dirty="0">
                <a:solidFill>
                  <a:srgbClr val="C00000"/>
                </a:solidFill>
                <a:latin typeface="Arial"/>
                <a:ea typeface="Arial"/>
              </a:rPr>
              <a:t>Simulated </a:t>
            </a:r>
            <a:r>
              <a:rPr lang="en-US" sz="1089" spc="-1" dirty="0" err="1">
                <a:solidFill>
                  <a:srgbClr val="C00000"/>
                </a:solidFill>
                <a:latin typeface="Arial"/>
                <a:ea typeface="Arial"/>
              </a:rPr>
              <a:t>Ronchigrams</a:t>
            </a:r>
            <a:r>
              <a:rPr lang="en-US" sz="1089" spc="-1" dirty="0">
                <a:solidFill>
                  <a:srgbClr val="C00000"/>
                </a:solidFill>
                <a:latin typeface="Arial"/>
                <a:ea typeface="Arial"/>
              </a:rPr>
              <a:t> before and after tuning</a:t>
            </a:r>
            <a:endParaRPr lang="en-US" sz="1089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22" name="CustomShape 4">
            <a:extLst>
              <a:ext uri="{FF2B5EF4-FFF2-40B4-BE49-F238E27FC236}">
                <a16:creationId xmlns:a16="http://schemas.microsoft.com/office/drawing/2014/main" id="{30AF6694-71D5-4379-BB1D-583F27DAB018}"/>
              </a:ext>
            </a:extLst>
          </p:cNvPr>
          <p:cNvSpPr/>
          <p:nvPr/>
        </p:nvSpPr>
        <p:spPr>
          <a:xfrm>
            <a:off x="5308391" y="2706688"/>
            <a:ext cx="3234050" cy="36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5" tIns="40817" rIns="81635" bIns="40817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89" spc="-1" dirty="0">
                <a:solidFill>
                  <a:srgbClr val="C00000"/>
                </a:solidFill>
                <a:latin typeface="Arial"/>
                <a:ea typeface="Arial"/>
              </a:rPr>
              <a:t>Experimental </a:t>
            </a:r>
            <a:r>
              <a:rPr lang="en-US" sz="1089" spc="-1" dirty="0" err="1">
                <a:solidFill>
                  <a:srgbClr val="C00000"/>
                </a:solidFill>
                <a:latin typeface="Arial"/>
                <a:ea typeface="Arial"/>
              </a:rPr>
              <a:t>Ronchigrams</a:t>
            </a:r>
            <a:r>
              <a:rPr lang="en-US" sz="1089" spc="-1" dirty="0">
                <a:solidFill>
                  <a:srgbClr val="C00000"/>
                </a:solidFill>
                <a:latin typeface="Arial"/>
                <a:ea typeface="Arial"/>
              </a:rPr>
              <a:t> before and after tuning</a:t>
            </a:r>
            <a:endParaRPr lang="en-US" sz="1089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25" name="CustomShape 5">
            <a:extLst>
              <a:ext uri="{FF2B5EF4-FFF2-40B4-BE49-F238E27FC236}">
                <a16:creationId xmlns:a16="http://schemas.microsoft.com/office/drawing/2014/main" id="{CFA4AF50-1295-4ACF-8CB2-68CE5D63857F}"/>
              </a:ext>
            </a:extLst>
          </p:cNvPr>
          <p:cNvSpPr/>
          <p:nvPr/>
        </p:nvSpPr>
        <p:spPr>
          <a:xfrm>
            <a:off x="5423986" y="4358326"/>
            <a:ext cx="414052" cy="4572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" name="CustomShape 6">
            <a:extLst>
              <a:ext uri="{FF2B5EF4-FFF2-40B4-BE49-F238E27FC236}">
                <a16:creationId xmlns:a16="http://schemas.microsoft.com/office/drawing/2014/main" id="{8F6C318A-8053-44E1-9A56-6876FDE90D03}"/>
              </a:ext>
            </a:extLst>
          </p:cNvPr>
          <p:cNvSpPr/>
          <p:nvPr/>
        </p:nvSpPr>
        <p:spPr>
          <a:xfrm>
            <a:off x="5308391" y="4152941"/>
            <a:ext cx="695530" cy="2360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5" tIns="40817" rIns="81635" bIns="40817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89" b="1" spc="-1" dirty="0">
                <a:solidFill>
                  <a:srgbClr val="FFFFFF"/>
                </a:solidFill>
                <a:latin typeface="Arial"/>
                <a:ea typeface="DejaVu Sans"/>
              </a:rPr>
              <a:t>20 </a:t>
            </a:r>
            <a:r>
              <a:rPr lang="en-US" sz="1089" b="1" spc="-1" dirty="0" err="1">
                <a:solidFill>
                  <a:srgbClr val="FFFFFF"/>
                </a:solidFill>
                <a:latin typeface="Arial"/>
                <a:ea typeface="DejaVu Sans"/>
              </a:rPr>
              <a:t>mrad</a:t>
            </a:r>
            <a:endParaRPr lang="en-US" sz="1089" spc="-1" dirty="0">
              <a:latin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BA6D98B-0249-439B-ACC4-16C56C0207A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308391" y="1161175"/>
            <a:ext cx="1418162" cy="1418162"/>
          </a:xfrm>
          <a:prstGeom prst="rect">
            <a:avLst/>
          </a:prstGeom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BB6C3F8-51DD-453F-882C-E5D7E9894FEA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7050154" y="1125256"/>
            <a:ext cx="1417509" cy="141750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A5C9A01-113F-48F0-AEF8-9348C708C4C8}"/>
              </a:ext>
            </a:extLst>
          </p:cNvPr>
          <p:cNvSpPr/>
          <p:nvPr/>
        </p:nvSpPr>
        <p:spPr>
          <a:xfrm>
            <a:off x="5413457" y="2411456"/>
            <a:ext cx="347472" cy="457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CA3087C-7D19-456C-B22D-8FD6D7A537DA}"/>
              </a:ext>
            </a:extLst>
          </p:cNvPr>
          <p:cNvSpPr txBox="1"/>
          <p:nvPr/>
        </p:nvSpPr>
        <p:spPr>
          <a:xfrm>
            <a:off x="5293644" y="2175877"/>
            <a:ext cx="718466" cy="260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90" b="1" dirty="0">
                <a:solidFill>
                  <a:srgbClr val="000000"/>
                </a:solidFill>
              </a:rPr>
              <a:t>20 </a:t>
            </a:r>
            <a:r>
              <a:rPr lang="en-US" sz="1090" b="1" dirty="0" err="1">
                <a:solidFill>
                  <a:srgbClr val="000000"/>
                </a:solidFill>
              </a:rPr>
              <a:t>mrad</a:t>
            </a:r>
            <a:endParaRPr lang="en-US" sz="1090" b="1" dirty="0">
              <a:solidFill>
                <a:srgbClr val="00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D2E69C-E052-4849-8849-AC12B36C1C0E}"/>
              </a:ext>
            </a:extLst>
          </p:cNvPr>
          <p:cNvPicPr/>
          <p:nvPr/>
        </p:nvPicPr>
        <p:blipFill rotWithShape="1">
          <a:blip r:embed="rId3"/>
          <a:srcRect t="58011" r="79516"/>
          <a:stretch/>
        </p:blipFill>
        <p:spPr>
          <a:xfrm>
            <a:off x="7050154" y="3115442"/>
            <a:ext cx="1409019" cy="140466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596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16"/>
    </mc:Choice>
    <mc:Fallback xmlns="">
      <p:transition spd="slow" advTm="4261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E3A4B32-8C25-45D6-94FA-48BD7F6F068D}"/>
              </a:ext>
            </a:extLst>
          </p:cNvPr>
          <p:cNvSpPr txBox="1">
            <a:spLocks/>
          </p:cNvSpPr>
          <p:nvPr/>
        </p:nvSpPr>
        <p:spPr>
          <a:xfrm>
            <a:off x="681990" y="170872"/>
            <a:ext cx="7886700" cy="39937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Probe Aberration and Aberration Corrector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57D827-DB5D-4E7C-89D6-9CC2A2BAA93B}"/>
              </a:ext>
            </a:extLst>
          </p:cNvPr>
          <p:cNvSpPr txBox="1"/>
          <p:nvPr/>
        </p:nvSpPr>
        <p:spPr>
          <a:xfrm>
            <a:off x="4155695" y="3131455"/>
            <a:ext cx="4645052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1350" dirty="0">
                <a:solidFill>
                  <a:srgbClr val="000000"/>
                </a:solidFill>
              </a:rPr>
              <a:t>Aberration corrector is an important component of scanning transmission electron microscope (STEM).</a:t>
            </a:r>
            <a:endParaRPr lang="en-US" sz="1350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350" dirty="0">
                <a:solidFill>
                  <a:srgbClr val="000000"/>
                </a:solidFill>
              </a:rPr>
              <a:t>Aberration function describing the difference between actual wavefront and a spherical wavefront.</a:t>
            </a:r>
          </a:p>
          <a:p>
            <a:pPr>
              <a:spcAft>
                <a:spcPts val="600"/>
              </a:spcAft>
            </a:pPr>
            <a:r>
              <a:rPr lang="en-US" sz="1350" dirty="0">
                <a:solidFill>
                  <a:srgbClr val="000000"/>
                </a:solidFill>
              </a:rPr>
              <a:t>Aberration corrector cancels the aberration with a series of magnetic multipoles.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F723A5-62BA-4686-88E0-25EE3A6C3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41" y="688457"/>
            <a:ext cx="3220963" cy="18131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4D39D0C-C0AB-4CE1-9F3E-458DAB08FAA1}"/>
              </a:ext>
            </a:extLst>
          </p:cNvPr>
          <p:cNvSpPr txBox="1"/>
          <p:nvPr/>
        </p:nvSpPr>
        <p:spPr>
          <a:xfrm>
            <a:off x="3997800" y="4624171"/>
            <a:ext cx="457089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i="1" dirty="0">
                <a:solidFill>
                  <a:srgbClr val="C00000"/>
                </a:solidFill>
                <a:latin typeface="Arial" panose="020B0604020202020204" pitchFamily="34" charset="0"/>
              </a:rPr>
              <a:t>Advanced Transmission Electron Microscopy, ISBN 978-1-4939-6605-9</a:t>
            </a:r>
            <a:endParaRPr lang="en-US" sz="1050" dirty="0">
              <a:solidFill>
                <a:srgbClr val="C00000"/>
              </a:solidFill>
            </a:endParaRPr>
          </a:p>
          <a:p>
            <a:r>
              <a:rPr lang="en-US" sz="1050" i="1" dirty="0">
                <a:solidFill>
                  <a:srgbClr val="C00000"/>
                </a:solidFill>
                <a:latin typeface="Arial" panose="020B0604020202020204" pitchFamily="34" charset="0"/>
              </a:rPr>
              <a:t>Ultramicroscopy</a:t>
            </a:r>
            <a:r>
              <a:rPr lang="en-US" sz="1050" dirty="0">
                <a:solidFill>
                  <a:srgbClr val="C00000"/>
                </a:solidFill>
                <a:latin typeface="Arial" panose="020B0604020202020204" pitchFamily="34" charset="0"/>
              </a:rPr>
              <a:t> 189 (2018): 46-53.</a:t>
            </a:r>
            <a:endParaRPr lang="en-US" sz="1050" dirty="0">
              <a:solidFill>
                <a:srgbClr val="C00000"/>
              </a:solidFill>
            </a:endParaRP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00AF8BB0-4D26-45E8-B465-C9F25CFDC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69"/>
          <a:stretch/>
        </p:blipFill>
        <p:spPr bwMode="auto">
          <a:xfrm>
            <a:off x="343253" y="3001994"/>
            <a:ext cx="3220964" cy="155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80BC39-DC5C-4B65-A4D4-1BC0AE1A44AE}"/>
              </a:ext>
            </a:extLst>
          </p:cNvPr>
          <p:cNvSpPr txBox="1"/>
          <p:nvPr/>
        </p:nvSpPr>
        <p:spPr>
          <a:xfrm>
            <a:off x="413927" y="4655969"/>
            <a:ext cx="30561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Atomic resolution image of Si &lt;110&gt; without (a),(b) and with (c), (d) aberration corrected.</a:t>
            </a:r>
            <a:endParaRPr lang="en-US" sz="105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4D17FB-BFDE-4C48-88EA-113898E4845B}"/>
              </a:ext>
            </a:extLst>
          </p:cNvPr>
          <p:cNvSpPr txBox="1"/>
          <p:nvPr/>
        </p:nvSpPr>
        <p:spPr>
          <a:xfrm>
            <a:off x="413921" y="2405358"/>
            <a:ext cx="30561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Schematic of actual wavefront W’ and spherical wavefront W</a:t>
            </a:r>
            <a:r>
              <a:rPr lang="en-US" altLang="zh-CN" sz="1050" baseline="-25000" dirty="0"/>
              <a:t>R</a:t>
            </a:r>
            <a:endParaRPr lang="en-US" sz="1050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BB033B96-0E18-4E77-B51B-0E1C60F8D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418" y="703697"/>
            <a:ext cx="3533649" cy="235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8C655FE-CACD-4560-AE6E-168ADEFA0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01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744CE42A-29E8-45BA-94AD-596B9CE9E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783015" y="1246095"/>
            <a:ext cx="1078992" cy="107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FC08522-4F4C-4332-867C-4CE77B202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2053" y="1246095"/>
            <a:ext cx="1078992" cy="107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4BAEAA2-3103-4F1D-AAD9-47C9A6175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39087" y="1215717"/>
            <a:ext cx="1079483" cy="107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CustomShape 1"/>
          <p:cNvSpPr/>
          <p:nvPr/>
        </p:nvSpPr>
        <p:spPr>
          <a:xfrm>
            <a:off x="787379" y="-96625"/>
            <a:ext cx="8227822" cy="8578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903" spc="-1" dirty="0">
                <a:solidFill>
                  <a:srgbClr val="C00000"/>
                </a:solidFill>
                <a:latin typeface="Arial"/>
                <a:ea typeface="DejaVu Sans"/>
              </a:rPr>
              <a:t>Beam Quality Metric: Emittance Growth</a:t>
            </a:r>
            <a:endParaRPr lang="en-US" sz="2903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78" name="CustomShape 2"/>
          <p:cNvSpPr/>
          <p:nvPr/>
        </p:nvSpPr>
        <p:spPr>
          <a:xfrm>
            <a:off x="4988523" y="1074366"/>
            <a:ext cx="3684720" cy="3344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451" spc="-1" dirty="0">
                <a:solidFill>
                  <a:srgbClr val="000000"/>
                </a:solidFill>
                <a:latin typeface="Arial"/>
                <a:ea typeface="DejaVu Sans"/>
              </a:rPr>
              <a:t>Emittance growth(</a:t>
            </a:r>
            <a:r>
              <a:rPr lang="el-GR" sz="1451" spc="-1" dirty="0">
                <a:solidFill>
                  <a:srgbClr val="000000"/>
                </a:solidFill>
                <a:latin typeface="Arial"/>
                <a:ea typeface="DejaVu Sans"/>
              </a:rPr>
              <a:t>ε</a:t>
            </a:r>
            <a:r>
              <a:rPr lang="en-US" sz="1451" spc="-1" dirty="0">
                <a:solidFill>
                  <a:srgbClr val="000000"/>
                </a:solidFill>
                <a:latin typeface="Arial"/>
                <a:ea typeface="DejaVu Sans"/>
              </a:rPr>
              <a:t>): increase of volume of beam in the phase space.</a:t>
            </a:r>
            <a:endParaRPr lang="en-US" sz="1451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451" spc="-1" dirty="0">
                <a:solidFill>
                  <a:srgbClr val="000000"/>
                </a:solidFill>
                <a:latin typeface="Arial"/>
                <a:ea typeface="DejaVu Sans"/>
              </a:rPr>
              <a:t>Single measurement of beam quality.</a:t>
            </a:r>
            <a:endParaRPr lang="en-US" sz="1451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451" spc="-1" dirty="0">
                <a:solidFill>
                  <a:srgbClr val="000000"/>
                </a:solidFill>
                <a:latin typeface="Arial"/>
              </a:rPr>
              <a:t>Minimized emittance gives highest brightness.</a:t>
            </a:r>
            <a:endParaRPr lang="en-US" sz="1451" spc="-1" dirty="0">
              <a:latin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EB62146-6346-1248-9E0D-AF4A1186814E}"/>
              </a:ext>
            </a:extLst>
          </p:cNvPr>
          <p:cNvGrpSpPr/>
          <p:nvPr/>
        </p:nvGrpSpPr>
        <p:grpSpPr>
          <a:xfrm>
            <a:off x="-83740" y="907493"/>
            <a:ext cx="1327351" cy="1314158"/>
            <a:chOff x="141525" y="1000482"/>
            <a:chExt cx="1463363" cy="1448819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B8E45209-9E57-0046-8FD7-3B0C1CC109E3}"/>
                </a:ext>
              </a:extLst>
            </p:cNvPr>
            <p:cNvCxnSpPr/>
            <p:nvPr/>
          </p:nvCxnSpPr>
          <p:spPr>
            <a:xfrm>
              <a:off x="507608" y="1342506"/>
              <a:ext cx="109728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9E411A5-B513-464C-9832-F6C45EF8C916}"/>
                </a:ext>
              </a:extLst>
            </p:cNvPr>
            <p:cNvCxnSpPr>
              <a:cxnSpLocks/>
            </p:cNvCxnSpPr>
            <p:nvPr/>
          </p:nvCxnSpPr>
          <p:spPr>
            <a:xfrm>
              <a:off x="507608" y="1352021"/>
              <a:ext cx="0" cy="10972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8AE567A-F39B-9843-9FCD-16292F6CEE76}"/>
                    </a:ext>
                  </a:extLst>
                </p:cNvPr>
                <p:cNvSpPr txBox="1"/>
                <p:nvPr/>
              </p:nvSpPr>
              <p:spPr>
                <a:xfrm>
                  <a:off x="141525" y="1665804"/>
                  <a:ext cx="412055" cy="3788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33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sz="1633" i="1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8AE567A-F39B-9843-9FCD-16292F6CEE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525" y="1665804"/>
                  <a:ext cx="412055" cy="37883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062D143-FBAB-BA49-887E-73682131B24E}"/>
                    </a:ext>
                  </a:extLst>
                </p:cNvPr>
                <p:cNvSpPr txBox="1"/>
                <p:nvPr/>
              </p:nvSpPr>
              <p:spPr>
                <a:xfrm>
                  <a:off x="867883" y="1000482"/>
                  <a:ext cx="397916" cy="3788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33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633" i="1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062D143-FBAB-BA49-887E-73682131B2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7883" y="1000482"/>
                  <a:ext cx="397916" cy="37883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EF68D7-43FE-384E-8928-DD7F51282A09}"/>
              </a:ext>
            </a:extLst>
          </p:cNvPr>
          <p:cNvGrpSpPr/>
          <p:nvPr/>
        </p:nvGrpSpPr>
        <p:grpSpPr>
          <a:xfrm>
            <a:off x="1455882" y="902556"/>
            <a:ext cx="1327351" cy="1314158"/>
            <a:chOff x="141525" y="1000482"/>
            <a:chExt cx="1463363" cy="1448819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70F5C6E-EC93-D14C-8537-0789D74BC767}"/>
                </a:ext>
              </a:extLst>
            </p:cNvPr>
            <p:cNvCxnSpPr/>
            <p:nvPr/>
          </p:nvCxnSpPr>
          <p:spPr>
            <a:xfrm>
              <a:off x="507608" y="1342506"/>
              <a:ext cx="109728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8B682B5-C0CD-E943-B8F3-7BD68FFACD01}"/>
                </a:ext>
              </a:extLst>
            </p:cNvPr>
            <p:cNvCxnSpPr>
              <a:cxnSpLocks/>
            </p:cNvCxnSpPr>
            <p:nvPr/>
          </p:nvCxnSpPr>
          <p:spPr>
            <a:xfrm>
              <a:off x="507608" y="1352021"/>
              <a:ext cx="0" cy="10972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CA0F54DB-20D7-4948-97C4-50350DEBEF51}"/>
                    </a:ext>
                  </a:extLst>
                </p:cNvPr>
                <p:cNvSpPr txBox="1"/>
                <p:nvPr/>
              </p:nvSpPr>
              <p:spPr>
                <a:xfrm>
                  <a:off x="141525" y="1665804"/>
                  <a:ext cx="412055" cy="3788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33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sz="1633" i="1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CA0F54DB-20D7-4948-97C4-50350DEBEF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525" y="1665804"/>
                  <a:ext cx="412055" cy="37883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FB6217C-34C9-604D-99F5-171107E35273}"/>
                    </a:ext>
                  </a:extLst>
                </p:cNvPr>
                <p:cNvSpPr txBox="1"/>
                <p:nvPr/>
              </p:nvSpPr>
              <p:spPr>
                <a:xfrm>
                  <a:off x="867883" y="1000482"/>
                  <a:ext cx="397916" cy="3788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33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633" i="1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FB6217C-34C9-604D-99F5-171107E352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7883" y="1000482"/>
                  <a:ext cx="397916" cy="37883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025B725-26BF-A440-9034-A77F579FEF0E}"/>
              </a:ext>
            </a:extLst>
          </p:cNvPr>
          <p:cNvGrpSpPr/>
          <p:nvPr/>
        </p:nvGrpSpPr>
        <p:grpSpPr>
          <a:xfrm>
            <a:off x="2981180" y="902556"/>
            <a:ext cx="1327351" cy="1314158"/>
            <a:chOff x="141525" y="1000482"/>
            <a:chExt cx="1463363" cy="1448819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14B028A-B481-C241-9B59-226DC799B75A}"/>
                </a:ext>
              </a:extLst>
            </p:cNvPr>
            <p:cNvCxnSpPr/>
            <p:nvPr/>
          </p:nvCxnSpPr>
          <p:spPr>
            <a:xfrm>
              <a:off x="507608" y="1342506"/>
              <a:ext cx="109728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7CD28EE-E48D-7742-B00A-9E1DB406F15D}"/>
                </a:ext>
              </a:extLst>
            </p:cNvPr>
            <p:cNvCxnSpPr>
              <a:cxnSpLocks/>
            </p:cNvCxnSpPr>
            <p:nvPr/>
          </p:nvCxnSpPr>
          <p:spPr>
            <a:xfrm>
              <a:off x="507608" y="1352021"/>
              <a:ext cx="0" cy="10972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A29EA4C-6908-A546-B5F7-E839B75E9183}"/>
                    </a:ext>
                  </a:extLst>
                </p:cNvPr>
                <p:cNvSpPr txBox="1"/>
                <p:nvPr/>
              </p:nvSpPr>
              <p:spPr>
                <a:xfrm>
                  <a:off x="141525" y="1665804"/>
                  <a:ext cx="412055" cy="3788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33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sz="1633" i="1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A29EA4C-6908-A546-B5F7-E839B75E91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525" y="1665804"/>
                  <a:ext cx="412055" cy="37883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E9A0CE3-7241-5D48-8135-0118181F20C1}"/>
                    </a:ext>
                  </a:extLst>
                </p:cNvPr>
                <p:cNvSpPr txBox="1"/>
                <p:nvPr/>
              </p:nvSpPr>
              <p:spPr>
                <a:xfrm>
                  <a:off x="867883" y="1000482"/>
                  <a:ext cx="397916" cy="3788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33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633" i="1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E9A0CE3-7241-5D48-8135-0118181F20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7883" y="1000482"/>
                  <a:ext cx="397916" cy="37883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5962EDA-265A-F64C-8851-A0AB4BCC730A}"/>
              </a:ext>
            </a:extLst>
          </p:cNvPr>
          <p:cNvSpPr txBox="1"/>
          <p:nvPr/>
        </p:nvSpPr>
        <p:spPr>
          <a:xfrm>
            <a:off x="35812" y="745723"/>
            <a:ext cx="15392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Minimum aberration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D024BE-057C-4D4A-9131-06116E820040}"/>
              </a:ext>
            </a:extLst>
          </p:cNvPr>
          <p:cNvSpPr txBox="1"/>
          <p:nvPr/>
        </p:nvSpPr>
        <p:spPr>
          <a:xfrm>
            <a:off x="1921535" y="757996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Defocus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397ECE-C048-4545-A3E6-5417005324CC}"/>
              </a:ext>
            </a:extLst>
          </p:cNvPr>
          <p:cNvSpPr txBox="1"/>
          <p:nvPr/>
        </p:nvSpPr>
        <p:spPr>
          <a:xfrm>
            <a:off x="3038291" y="753459"/>
            <a:ext cx="15644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Spherical Aberration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BF55FDD-87A0-4D84-A92C-9F2D18F8985B}"/>
              </a:ext>
            </a:extLst>
          </p:cNvPr>
          <p:cNvSpPr/>
          <p:nvPr/>
        </p:nvSpPr>
        <p:spPr>
          <a:xfrm>
            <a:off x="684055" y="1437911"/>
            <a:ext cx="168794" cy="677075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4FD19FB-F126-4238-97A3-C0D254F40301}"/>
              </a:ext>
            </a:extLst>
          </p:cNvPr>
          <p:cNvSpPr/>
          <p:nvPr/>
        </p:nvSpPr>
        <p:spPr>
          <a:xfrm rot="20284287">
            <a:off x="2247871" y="1458479"/>
            <a:ext cx="168794" cy="677075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D3CAE1C-CBC3-43A8-931C-A2BB02A10994}"/>
              </a:ext>
            </a:extLst>
          </p:cNvPr>
          <p:cNvSpPr/>
          <p:nvPr/>
        </p:nvSpPr>
        <p:spPr>
          <a:xfrm rot="18461209">
            <a:off x="3740853" y="1284023"/>
            <a:ext cx="408664" cy="982279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A57D742-4E06-4BD7-9D24-467EC4449845}"/>
                  </a:ext>
                </a:extLst>
              </p:cNvPr>
              <p:cNvSpPr txBox="1"/>
              <p:nvPr/>
            </p:nvSpPr>
            <p:spPr>
              <a:xfrm>
                <a:off x="1785134" y="2319153"/>
                <a:ext cx="741293" cy="5167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A57D742-4E06-4BD7-9D24-467EC44498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5134" y="2319153"/>
                <a:ext cx="741293" cy="516745"/>
              </a:xfrm>
              <a:prstGeom prst="rect">
                <a:avLst/>
              </a:prstGeom>
              <a:blipFill>
                <a:blip r:embed="rId11"/>
                <a:stretch>
                  <a:fillRect l="-5085" t="-4878" r="-6780" b="-9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F92790B9-12C1-2D46-9DEA-6CD97319D93F}"/>
              </a:ext>
            </a:extLst>
          </p:cNvPr>
          <p:cNvGrpSpPr/>
          <p:nvPr/>
        </p:nvGrpSpPr>
        <p:grpSpPr>
          <a:xfrm>
            <a:off x="103138" y="2911692"/>
            <a:ext cx="9370152" cy="2383991"/>
            <a:chOff x="103138" y="2911692"/>
            <a:chExt cx="9370152" cy="2383991"/>
          </a:xfrm>
        </p:grpSpPr>
        <p:sp>
          <p:nvSpPr>
            <p:cNvPr id="30" name="CustomShape 5">
              <a:extLst>
                <a:ext uri="{FF2B5EF4-FFF2-40B4-BE49-F238E27FC236}">
                  <a16:creationId xmlns:a16="http://schemas.microsoft.com/office/drawing/2014/main" id="{FB0A9D42-AA2D-7440-8750-BA4FBF15160B}"/>
                </a:ext>
              </a:extLst>
            </p:cNvPr>
            <p:cNvSpPr/>
            <p:nvPr/>
          </p:nvSpPr>
          <p:spPr>
            <a:xfrm>
              <a:off x="724474" y="4670686"/>
              <a:ext cx="3671394" cy="62499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5" tIns="40817" rIns="81635" bIns="40817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270" spc="-1" dirty="0">
                  <a:latin typeface="Arial"/>
                  <a:ea typeface="DejaVu Sans"/>
                </a:rPr>
                <a:t>Emittance vs other aberration metrics for random aberration combinations</a:t>
              </a:r>
              <a:endParaRPr lang="en-US" sz="1270" spc="-1" dirty="0">
                <a:latin typeface="Arial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A59341F-721B-3647-A279-8323A9AEBB7A}"/>
                </a:ext>
              </a:extLst>
            </p:cNvPr>
            <p:cNvGrpSpPr/>
            <p:nvPr/>
          </p:nvGrpSpPr>
          <p:grpSpPr>
            <a:xfrm>
              <a:off x="103138" y="2911692"/>
              <a:ext cx="9370152" cy="1773185"/>
              <a:chOff x="103138" y="2911692"/>
              <a:chExt cx="9370152" cy="1773185"/>
            </a:xfrm>
          </p:grpSpPr>
          <p:pic>
            <p:nvPicPr>
              <p:cNvPr id="79" name="Picture 78"/>
              <p:cNvPicPr/>
              <p:nvPr/>
            </p:nvPicPr>
            <p:blipFill>
              <a:blip r:embed="rId12"/>
              <a:srcRect t="9134" r="7840"/>
              <a:stretch/>
            </p:blipFill>
            <p:spPr>
              <a:xfrm>
                <a:off x="103138" y="2934474"/>
                <a:ext cx="2034669" cy="1719232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80" name="Picture 79"/>
              <p:cNvPicPr/>
              <p:nvPr/>
            </p:nvPicPr>
            <p:blipFill rotWithShape="1">
              <a:blip r:embed="rId13"/>
              <a:srcRect l="9440" t="9720" r="7743"/>
              <a:stretch/>
            </p:blipFill>
            <p:spPr>
              <a:xfrm>
                <a:off x="2269363" y="2926787"/>
                <a:ext cx="1881584" cy="175809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C147554-1A40-AE4A-929A-37F276075555}"/>
                  </a:ext>
                </a:extLst>
              </p:cNvPr>
              <p:cNvSpPr/>
              <p:nvPr/>
            </p:nvSpPr>
            <p:spPr>
              <a:xfrm>
                <a:off x="4901290" y="2911692"/>
                <a:ext cx="4572000" cy="53860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450" spc="-1" dirty="0">
                    <a:solidFill>
                      <a:srgbClr val="000000"/>
                    </a:solidFill>
                    <a:ea typeface="DejaVu Sans"/>
                  </a:rPr>
                  <a:t>Consistent with other metri</a:t>
                </a:r>
                <a:r>
                  <a:rPr lang="en-US" altLang="zh-CN" sz="1450" spc="-1" dirty="0">
                    <a:solidFill>
                      <a:srgbClr val="000000"/>
                    </a:solidFill>
                    <a:ea typeface="DejaVu Sans"/>
                  </a:rPr>
                  <a:t>ces</a:t>
                </a:r>
                <a:r>
                  <a:rPr lang="en-US" sz="1450" spc="-1" dirty="0">
                    <a:solidFill>
                      <a:srgbClr val="000000"/>
                    </a:solidFill>
                    <a:ea typeface="DejaVu Sans"/>
                  </a:rPr>
                  <a:t> such as phase difference.</a:t>
                </a:r>
              </a:p>
            </p:txBody>
          </p:sp>
        </p:grpSp>
      </p:grpSp>
      <p:sp>
        <p:nvSpPr>
          <p:cNvPr id="35" name="Slide Number Placeholder 7">
            <a:extLst>
              <a:ext uri="{FF2B5EF4-FFF2-40B4-BE49-F238E27FC236}">
                <a16:creationId xmlns:a16="http://schemas.microsoft.com/office/drawing/2014/main" id="{C6B96C8B-DD11-4305-A807-863C067B8E90}"/>
              </a:ext>
            </a:extLst>
          </p:cNvPr>
          <p:cNvSpPr txBox="1">
            <a:spLocks/>
          </p:cNvSpPr>
          <p:nvPr/>
        </p:nvSpPr>
        <p:spPr>
          <a:xfrm>
            <a:off x="8252460" y="4811734"/>
            <a:ext cx="6858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21CBE81-14BD-7343-B359-01BCBA3179F9}" type="slidenum">
              <a:rPr lang="en-US" smtClean="0"/>
              <a:pPr algn="r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78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24"/>
    </mc:Choice>
    <mc:Fallback xmlns="">
      <p:transition spd="slow" advTm="90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877D6F7-1DEC-994A-AE34-91402406C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2" y="2148376"/>
            <a:ext cx="4208016" cy="258058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33BB976-1AC9-1D44-B6BC-03ECFB312A51}"/>
              </a:ext>
            </a:extLst>
          </p:cNvPr>
          <p:cNvSpPr txBox="1"/>
          <p:nvPr/>
        </p:nvSpPr>
        <p:spPr>
          <a:xfrm>
            <a:off x="4768102" y="1389233"/>
            <a:ext cx="4405260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dirty="0">
                <a:solidFill>
                  <a:srgbClr val="000000"/>
                </a:solidFill>
              </a:rPr>
              <a:t>Electron </a:t>
            </a:r>
            <a:r>
              <a:rPr lang="en-US" altLang="zh-CN" dirty="0" err="1">
                <a:solidFill>
                  <a:srgbClr val="000000"/>
                </a:solidFill>
              </a:rPr>
              <a:t>Ronchigram</a:t>
            </a:r>
            <a:r>
              <a:rPr lang="en-US" altLang="zh-CN" dirty="0">
                <a:solidFill>
                  <a:srgbClr val="000000"/>
                </a:solidFill>
              </a:rPr>
              <a:t>: shadow image of a thin layer of amorphous material.</a:t>
            </a:r>
          </a:p>
          <a:p>
            <a:pPr>
              <a:spcAft>
                <a:spcPts val="600"/>
              </a:spcAft>
            </a:pPr>
            <a:r>
              <a:rPr lang="en-US" altLang="zh-CN" dirty="0">
                <a:solidFill>
                  <a:srgbClr val="000000"/>
                </a:solidFill>
              </a:rPr>
              <a:t>Center flat area: region with infinite magnification. All rays within this area go through the same point on the sample.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</a:rPr>
              <a:t>In a simple way: maximize the area of center flat region.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</a:rPr>
              <a:t>Next: estimate emittance from </a:t>
            </a:r>
            <a:r>
              <a:rPr lang="en-US" dirty="0" err="1">
                <a:solidFill>
                  <a:srgbClr val="000000"/>
                </a:solidFill>
              </a:rPr>
              <a:t>Ronchigram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64D5071-AC50-6547-8FCA-B1D554CADDF1}"/>
              </a:ext>
            </a:extLst>
          </p:cNvPr>
          <p:cNvSpPr txBox="1"/>
          <p:nvPr/>
        </p:nvSpPr>
        <p:spPr>
          <a:xfrm>
            <a:off x="167311" y="4670364"/>
            <a:ext cx="4208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Ronchigram</a:t>
            </a:r>
            <a:r>
              <a:rPr lang="en-US" sz="1400" dirty="0"/>
              <a:t> with (a) and without (b) spherical aberration corrected.</a:t>
            </a:r>
          </a:p>
        </p:txBody>
      </p:sp>
      <p:sp>
        <p:nvSpPr>
          <p:cNvPr id="43" name="CustomShape 1">
            <a:extLst>
              <a:ext uri="{FF2B5EF4-FFF2-40B4-BE49-F238E27FC236}">
                <a16:creationId xmlns:a16="http://schemas.microsoft.com/office/drawing/2014/main" id="{ED902CC5-454D-3944-9118-325F202163AD}"/>
              </a:ext>
            </a:extLst>
          </p:cNvPr>
          <p:cNvSpPr/>
          <p:nvPr/>
        </p:nvSpPr>
        <p:spPr>
          <a:xfrm>
            <a:off x="787379" y="-96625"/>
            <a:ext cx="8227822" cy="8578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903" spc="-1" dirty="0">
                <a:solidFill>
                  <a:srgbClr val="C00000"/>
                </a:solidFill>
                <a:latin typeface="Arial"/>
                <a:ea typeface="DejaVu Sans"/>
              </a:rPr>
              <a:t>Beam Monitor: Electron</a:t>
            </a:r>
            <a:r>
              <a:rPr lang="zh-CN" altLang="en-US" sz="2903" spc="-1" dirty="0">
                <a:solidFill>
                  <a:srgbClr val="C00000"/>
                </a:solidFill>
                <a:latin typeface="Arial"/>
                <a:ea typeface="DejaVu Sans"/>
              </a:rPr>
              <a:t> </a:t>
            </a:r>
            <a:r>
              <a:rPr lang="en-US" altLang="zh-CN" sz="2903" spc="-1" dirty="0" err="1">
                <a:solidFill>
                  <a:srgbClr val="C00000"/>
                </a:solidFill>
                <a:latin typeface="Arial"/>
                <a:ea typeface="DejaVu Sans"/>
              </a:rPr>
              <a:t>Ronchigram</a:t>
            </a:r>
            <a:endParaRPr lang="en-US" sz="2903" spc="-1" dirty="0">
              <a:solidFill>
                <a:srgbClr val="C00000"/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132C5-2F83-4D76-A8ED-D17CE3969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32" y="693371"/>
            <a:ext cx="2570758" cy="144714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51164D8-9512-4D1D-91DF-185BF16DD871}"/>
              </a:ext>
            </a:extLst>
          </p:cNvPr>
          <p:cNvSpPr txBox="1">
            <a:spLocks/>
          </p:cNvSpPr>
          <p:nvPr/>
        </p:nvSpPr>
        <p:spPr>
          <a:xfrm>
            <a:off x="8252460" y="4811734"/>
            <a:ext cx="6858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21CBE81-14BD-7343-B359-01BCBA3179F9}" type="slidenum">
              <a:rPr lang="en-US" smtClean="0"/>
              <a:pPr algn="r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34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24"/>
    </mc:Choice>
    <mc:Fallback xmlns="">
      <p:transition spd="slow" advTm="9002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769488" y="-99043"/>
            <a:ext cx="8227822" cy="8578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C00000"/>
                </a:solidFill>
                <a:latin typeface="Arial"/>
                <a:ea typeface="DejaVu Sans"/>
              </a:rPr>
              <a:t>Predict Emittance with Convolutional Neural Network (CNN)</a:t>
            </a:r>
            <a:endParaRPr lang="en-US" sz="2000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88" name="CustomShape 2"/>
          <p:cNvSpPr/>
          <p:nvPr/>
        </p:nvSpPr>
        <p:spPr>
          <a:xfrm>
            <a:off x="4810744" y="1063540"/>
            <a:ext cx="3731696" cy="30995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5" tIns="40817" rIns="81635" bIns="40817">
            <a:noAutofit/>
          </a:bodyPr>
          <a:lstStyle/>
          <a:p>
            <a:r>
              <a:rPr lang="en-US" sz="1633" spc="-1" dirty="0">
                <a:solidFill>
                  <a:srgbClr val="000000"/>
                </a:solidFill>
                <a:ea typeface="DejaVu Sans"/>
              </a:rPr>
              <a:t>Training data: simulated </a:t>
            </a:r>
            <a:r>
              <a:rPr lang="en-US" sz="1633" spc="-1" dirty="0" err="1">
                <a:solidFill>
                  <a:srgbClr val="000000"/>
                </a:solidFill>
                <a:ea typeface="DejaVu Sans"/>
              </a:rPr>
              <a:t>Ronchigrams</a:t>
            </a:r>
            <a:endParaRPr lang="en-US" sz="1633" spc="-1" dirty="0">
              <a:solidFill>
                <a:srgbClr val="000000"/>
              </a:solidFill>
              <a:ea typeface="DejaVu Sans"/>
            </a:endParaRPr>
          </a:p>
          <a:p>
            <a:endParaRPr lang="en-US" sz="1633" spc="-1" dirty="0">
              <a:solidFill>
                <a:srgbClr val="000000"/>
              </a:solidFill>
              <a:ea typeface="DejaVu Sans"/>
            </a:endParaRPr>
          </a:p>
          <a:p>
            <a:r>
              <a:rPr lang="en-US" sz="1633" spc="-1" dirty="0">
                <a:solidFill>
                  <a:srgbClr val="000000"/>
                </a:solidFill>
                <a:ea typeface="DejaVu Sans"/>
              </a:rPr>
              <a:t>Training label: normalized emittance + normalized defocus as training label, between 0 and 1. A score of</a:t>
            </a:r>
            <a:r>
              <a:rPr lang="zh-CN" altLang="en-US" sz="1633" spc="-1" dirty="0">
                <a:solidFill>
                  <a:srgbClr val="000000"/>
                </a:solidFill>
                <a:ea typeface="DejaVu Sans"/>
              </a:rPr>
              <a:t> </a:t>
            </a:r>
            <a:r>
              <a:rPr lang="en-US" altLang="zh-CN" sz="1633" spc="-1" dirty="0">
                <a:solidFill>
                  <a:srgbClr val="000000"/>
                </a:solidFill>
                <a:ea typeface="DejaVu Sans"/>
              </a:rPr>
              <a:t>the</a:t>
            </a:r>
            <a:r>
              <a:rPr lang="zh-CN" altLang="en-US" sz="1633" spc="-1" dirty="0">
                <a:solidFill>
                  <a:srgbClr val="000000"/>
                </a:solidFill>
                <a:ea typeface="DejaVu Sans"/>
              </a:rPr>
              <a:t> </a:t>
            </a:r>
            <a:r>
              <a:rPr lang="en-US" altLang="zh-CN" sz="1633" spc="-1" dirty="0">
                <a:solidFill>
                  <a:srgbClr val="000000"/>
                </a:solidFill>
                <a:ea typeface="DejaVu Sans"/>
              </a:rPr>
              <a:t>probe</a:t>
            </a:r>
            <a:r>
              <a:rPr lang="zh-CN" altLang="en-US" sz="1633" spc="-1" dirty="0">
                <a:solidFill>
                  <a:srgbClr val="000000"/>
                </a:solidFill>
                <a:ea typeface="DejaVu Sans"/>
              </a:rPr>
              <a:t> </a:t>
            </a:r>
            <a:r>
              <a:rPr lang="en-US" altLang="zh-CN" sz="1633" spc="-1" dirty="0">
                <a:solidFill>
                  <a:srgbClr val="000000"/>
                </a:solidFill>
                <a:ea typeface="DejaVu Sans"/>
              </a:rPr>
              <a:t>quality.</a:t>
            </a:r>
            <a:endParaRPr lang="en-US" sz="1633" spc="-1" dirty="0"/>
          </a:p>
        </p:txBody>
      </p:sp>
      <p:pic>
        <p:nvPicPr>
          <p:cNvPr id="89" name="Picture 88"/>
          <p:cNvPicPr/>
          <p:nvPr/>
        </p:nvPicPr>
        <p:blipFill>
          <a:blip r:embed="rId3"/>
          <a:stretch/>
        </p:blipFill>
        <p:spPr>
          <a:xfrm>
            <a:off x="785816" y="912352"/>
            <a:ext cx="2879754" cy="1931483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820158" y="1078234"/>
            <a:ext cx="1409346" cy="4437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5" tIns="40817" rIns="81635" bIns="40817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270" spc="-1" dirty="0">
                <a:latin typeface="Arial"/>
                <a:ea typeface="DejaVu Sans"/>
              </a:rPr>
              <a:t>Architecture of a VGG16 network.</a:t>
            </a:r>
            <a:endParaRPr lang="en-US" sz="1270" spc="-1" dirty="0">
              <a:latin typeface="Arial"/>
            </a:endParaRPr>
          </a:p>
        </p:txBody>
      </p:sp>
      <p:sp>
        <p:nvSpPr>
          <p:cNvPr id="91" name="CustomShape 4"/>
          <p:cNvSpPr/>
          <p:nvPr/>
        </p:nvSpPr>
        <p:spPr>
          <a:xfrm>
            <a:off x="4810744" y="4751167"/>
            <a:ext cx="4356040" cy="3138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5" tIns="40817" rIns="81635" bIns="40817">
            <a:noAutofit/>
          </a:bodyPr>
          <a:lstStyle/>
          <a:p>
            <a:pPr>
              <a:lnSpc>
                <a:spcPct val="100000"/>
              </a:lnSpc>
            </a:pPr>
            <a:r>
              <a:rPr lang="en-US" sz="907" spc="-1" dirty="0">
                <a:latin typeface="Arial"/>
                <a:ea typeface="DejaVu Sans"/>
              </a:rPr>
              <a:t>https://</a:t>
            </a:r>
            <a:r>
              <a:rPr lang="en-US" sz="907" spc="-1" dirty="0" err="1">
                <a:latin typeface="Arial"/>
                <a:ea typeface="DejaVu Sans"/>
              </a:rPr>
              <a:t>ieeexplore.ieee.org</a:t>
            </a:r>
            <a:r>
              <a:rPr lang="en-US" sz="907" spc="-1" dirty="0">
                <a:latin typeface="Arial"/>
                <a:ea typeface="DejaVu Sans"/>
              </a:rPr>
              <a:t>/document/8258115</a:t>
            </a:r>
            <a:endParaRPr lang="en-US" sz="907" spc="-1" dirty="0">
              <a:latin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D3FFFDE-74F3-7F49-B754-BF9D82F99B19}"/>
              </a:ext>
            </a:extLst>
          </p:cNvPr>
          <p:cNvGrpSpPr/>
          <p:nvPr/>
        </p:nvGrpSpPr>
        <p:grpSpPr>
          <a:xfrm>
            <a:off x="-17324" y="2830783"/>
            <a:ext cx="2560337" cy="1849841"/>
            <a:chOff x="-17324" y="2830783"/>
            <a:chExt cx="2560337" cy="1849841"/>
          </a:xfrm>
        </p:grpSpPr>
        <p:pic>
          <p:nvPicPr>
            <p:cNvPr id="96" name="Picture 95"/>
            <p:cNvPicPr/>
            <p:nvPr/>
          </p:nvPicPr>
          <p:blipFill>
            <a:blip r:embed="rId4"/>
            <a:stretch/>
          </p:blipFill>
          <p:spPr>
            <a:xfrm>
              <a:off x="60157" y="3120091"/>
              <a:ext cx="935536" cy="93553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/>
            <p:cNvPicPr/>
            <p:nvPr/>
          </p:nvPicPr>
          <p:blipFill>
            <a:blip r:embed="rId5"/>
            <a:stretch/>
          </p:blipFill>
          <p:spPr>
            <a:xfrm>
              <a:off x="1284651" y="3120091"/>
              <a:ext cx="936843" cy="936843"/>
            </a:xfrm>
            <a:prstGeom prst="rect">
              <a:avLst/>
            </a:prstGeom>
            <a:ln>
              <a:noFill/>
            </a:ln>
          </p:spPr>
        </p:pic>
        <p:sp>
          <p:nvSpPr>
            <p:cNvPr id="14" name="CustomShape 5">
              <a:extLst>
                <a:ext uri="{FF2B5EF4-FFF2-40B4-BE49-F238E27FC236}">
                  <a16:creationId xmlns:a16="http://schemas.microsoft.com/office/drawing/2014/main" id="{226C05CA-C285-1E45-B172-7FC4B697CDF8}"/>
                </a:ext>
              </a:extLst>
            </p:cNvPr>
            <p:cNvSpPr/>
            <p:nvPr/>
          </p:nvSpPr>
          <p:spPr>
            <a:xfrm>
              <a:off x="471292" y="2830783"/>
              <a:ext cx="2071721" cy="62499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5" tIns="40817" rIns="81635" bIns="40817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270" spc="-1" dirty="0">
                  <a:latin typeface="Arial"/>
                  <a:ea typeface="DejaVu Sans"/>
                </a:rPr>
                <a:t>Extreme cases</a:t>
              </a:r>
              <a:endParaRPr lang="en-US" sz="1270" spc="-1" dirty="0">
                <a:latin typeface="Arial"/>
              </a:endParaRPr>
            </a:p>
          </p:txBody>
        </p:sp>
        <p:sp>
          <p:nvSpPr>
            <p:cNvPr id="16" name="CustomShape 5">
              <a:extLst>
                <a:ext uri="{FF2B5EF4-FFF2-40B4-BE49-F238E27FC236}">
                  <a16:creationId xmlns:a16="http://schemas.microsoft.com/office/drawing/2014/main" id="{8A3FB2FB-A971-4E12-8409-240D116BA03D}"/>
                </a:ext>
              </a:extLst>
            </p:cNvPr>
            <p:cNvSpPr/>
            <p:nvPr/>
          </p:nvSpPr>
          <p:spPr>
            <a:xfrm>
              <a:off x="-17324" y="4055627"/>
              <a:ext cx="1228673" cy="62499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5" tIns="40817" rIns="81635" bIns="40817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270" spc="-1" dirty="0">
                  <a:latin typeface="Arial"/>
                </a:rPr>
                <a:t>~0 aberration and defocus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CustomShape 5">
                  <a:extLst>
                    <a:ext uri="{FF2B5EF4-FFF2-40B4-BE49-F238E27FC236}">
                      <a16:creationId xmlns:a16="http://schemas.microsoft.com/office/drawing/2014/main" id="{6E8D4AAB-46DF-42C1-BDF9-64C2BD09A320}"/>
                    </a:ext>
                  </a:extLst>
                </p:cNvPr>
                <p:cNvSpPr/>
                <p:nvPr/>
              </p:nvSpPr>
              <p:spPr>
                <a:xfrm>
                  <a:off x="1138736" y="4054320"/>
                  <a:ext cx="1228673" cy="624997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81635" tIns="40817" rIns="81635" bIns="40817">
                  <a:no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1270" spc="-1" dirty="0">
                      <a:latin typeface="Arial"/>
                    </a:rPr>
                    <a:t>1 mm C3 and 1 μm</a:t>
                  </a:r>
                  <a14:m>
                    <m:oMath xmlns:m="http://schemas.openxmlformats.org/officeDocument/2006/math">
                      <m:r>
                        <a:rPr lang="en-US" sz="1270" b="0" i="1" spc="-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1270" spc="-1" dirty="0">
                      <a:latin typeface="Arial"/>
                    </a:rPr>
                    <a:t>defocus</a:t>
                  </a:r>
                </a:p>
              </p:txBody>
            </p:sp>
          </mc:Choice>
          <mc:Fallback xmlns="">
            <p:sp>
              <p:nvSpPr>
                <p:cNvPr id="17" name="CustomShape 5">
                  <a:extLst>
                    <a:ext uri="{FF2B5EF4-FFF2-40B4-BE49-F238E27FC236}">
                      <a16:creationId xmlns:a16="http://schemas.microsoft.com/office/drawing/2014/main" id="{6E8D4AAB-46DF-42C1-BDF9-64C2BD09A32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8736" y="4054320"/>
                  <a:ext cx="1228673" cy="624997"/>
                </a:xfrm>
                <a:prstGeom prst="rect">
                  <a:avLst/>
                </a:prstGeom>
                <a:blipFill>
                  <a:blip r:embed="rId6"/>
                  <a:stretch>
                    <a:fillRect l="-103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020CBD1-08E8-4F4C-8E46-1752D3397EF7}"/>
                </a:ext>
              </a:extLst>
            </p:cNvPr>
            <p:cNvSpPr/>
            <p:nvPr/>
          </p:nvSpPr>
          <p:spPr>
            <a:xfrm>
              <a:off x="157921" y="3952182"/>
              <a:ext cx="228600" cy="457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5A9C2EA-9369-469F-8737-F9EBC95D0745}"/>
                </a:ext>
              </a:extLst>
            </p:cNvPr>
            <p:cNvSpPr txBox="1"/>
            <p:nvPr/>
          </p:nvSpPr>
          <p:spPr>
            <a:xfrm>
              <a:off x="60938" y="3736292"/>
              <a:ext cx="72487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000000"/>
                  </a:solidFill>
                </a:rPr>
                <a:t>20 </a:t>
              </a:r>
              <a:r>
                <a:rPr lang="en-US" sz="1100" b="1" dirty="0" err="1">
                  <a:solidFill>
                    <a:srgbClr val="000000"/>
                  </a:solidFill>
                </a:rPr>
                <a:t>mrad</a:t>
              </a:r>
              <a:endParaRPr lang="en-US" sz="11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B3FDBD7-2773-2842-8DF5-6DCEA738371D}"/>
              </a:ext>
            </a:extLst>
          </p:cNvPr>
          <p:cNvGrpSpPr/>
          <p:nvPr/>
        </p:nvGrpSpPr>
        <p:grpSpPr>
          <a:xfrm>
            <a:off x="2286007" y="2631256"/>
            <a:ext cx="6433120" cy="2433716"/>
            <a:chOff x="2286007" y="2631256"/>
            <a:chExt cx="6433120" cy="2433716"/>
          </a:xfrm>
        </p:grpSpPr>
        <p:pic>
          <p:nvPicPr>
            <p:cNvPr id="92" name="Picture 91"/>
            <p:cNvPicPr/>
            <p:nvPr/>
          </p:nvPicPr>
          <p:blipFill>
            <a:blip r:embed="rId7"/>
            <a:stretch/>
          </p:blipFill>
          <p:spPr>
            <a:xfrm>
              <a:off x="2405452" y="3099529"/>
              <a:ext cx="936843" cy="936843"/>
            </a:xfrm>
            <a:prstGeom prst="rect">
              <a:avLst/>
            </a:prstGeom>
            <a:ln>
              <a:noFill/>
            </a:ln>
          </p:spPr>
        </p:pic>
        <p:sp>
          <p:nvSpPr>
            <p:cNvPr id="93" name="CustomShape 5"/>
            <p:cNvSpPr/>
            <p:nvPr/>
          </p:nvSpPr>
          <p:spPr>
            <a:xfrm>
              <a:off x="2286007" y="2631256"/>
              <a:ext cx="2192390" cy="62499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5" tIns="40817" rIns="81635" bIns="40817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270" spc="-1" dirty="0">
                  <a:latin typeface="Arial"/>
                  <a:ea typeface="DejaVu Sans"/>
                </a:rPr>
                <a:t>Examples of training </a:t>
              </a:r>
              <a:r>
                <a:rPr lang="en-US" sz="1270" spc="-1" dirty="0" err="1">
                  <a:latin typeface="Arial"/>
                  <a:ea typeface="DejaVu Sans"/>
                </a:rPr>
                <a:t>Ronchigrams</a:t>
              </a:r>
              <a:endParaRPr lang="en-US" sz="1270" spc="-1" dirty="0">
                <a:latin typeface="Arial"/>
              </a:endParaRPr>
            </a:p>
          </p:txBody>
        </p:sp>
        <p:pic>
          <p:nvPicPr>
            <p:cNvPr id="94" name="Picture 93"/>
            <p:cNvPicPr/>
            <p:nvPr/>
          </p:nvPicPr>
          <p:blipFill>
            <a:blip r:embed="rId8"/>
            <a:stretch/>
          </p:blipFill>
          <p:spPr>
            <a:xfrm>
              <a:off x="3400745" y="4128129"/>
              <a:ext cx="936843" cy="93684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/>
            <p:cNvPicPr/>
            <p:nvPr/>
          </p:nvPicPr>
          <p:blipFill>
            <a:blip r:embed="rId9"/>
            <a:stretch/>
          </p:blipFill>
          <p:spPr>
            <a:xfrm>
              <a:off x="3400745" y="3091366"/>
              <a:ext cx="936843" cy="93684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97"/>
            <p:cNvPicPr/>
            <p:nvPr/>
          </p:nvPicPr>
          <p:blipFill>
            <a:blip r:embed="rId10"/>
            <a:stretch/>
          </p:blipFill>
          <p:spPr>
            <a:xfrm>
              <a:off x="2380635" y="4128129"/>
              <a:ext cx="936843" cy="936843"/>
            </a:xfrm>
            <a:prstGeom prst="rect">
              <a:avLst/>
            </a:prstGeom>
            <a:ln>
              <a:noFill/>
            </a:ln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6C3A0C0-984C-B043-915C-C842FA169D3C}"/>
                </a:ext>
              </a:extLst>
            </p:cNvPr>
            <p:cNvSpPr/>
            <p:nvPr/>
          </p:nvSpPr>
          <p:spPr>
            <a:xfrm>
              <a:off x="4810744" y="2743012"/>
              <a:ext cx="3908383" cy="8448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30" spc="-1" dirty="0">
                  <a:solidFill>
                    <a:srgbClr val="000000"/>
                  </a:solidFill>
                  <a:ea typeface="DejaVu Sans"/>
                </a:rPr>
                <a:t>Included different imaging conditions: noise level, center shift, collection angles.</a:t>
              </a:r>
              <a:endParaRPr lang="en-US" sz="1630" spc="-1" dirty="0"/>
            </a:p>
          </p:txBody>
        </p:sp>
      </p:grpSp>
      <p:sp>
        <p:nvSpPr>
          <p:cNvPr id="22" name="Slide Number Placeholder 7">
            <a:extLst>
              <a:ext uri="{FF2B5EF4-FFF2-40B4-BE49-F238E27FC236}">
                <a16:creationId xmlns:a16="http://schemas.microsoft.com/office/drawing/2014/main" id="{3099A102-C3EF-4EB9-BC7B-466AB756D334}"/>
              </a:ext>
            </a:extLst>
          </p:cNvPr>
          <p:cNvSpPr txBox="1">
            <a:spLocks/>
          </p:cNvSpPr>
          <p:nvPr/>
        </p:nvSpPr>
        <p:spPr>
          <a:xfrm>
            <a:off x="8252460" y="4811734"/>
            <a:ext cx="6858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21CBE81-14BD-7343-B359-01BCBA3179F9}" type="slidenum">
              <a:rPr lang="en-US" smtClean="0"/>
              <a:pPr algn="r"/>
              <a:t>5</a:t>
            </a:fld>
            <a:endParaRPr lang="en-US" dirty="0"/>
          </a:p>
        </p:txBody>
      </p:sp>
      <p:sp>
        <p:nvSpPr>
          <p:cNvPr id="23" name="CustomShape 3">
            <a:extLst>
              <a:ext uri="{FF2B5EF4-FFF2-40B4-BE49-F238E27FC236}">
                <a16:creationId xmlns:a16="http://schemas.microsoft.com/office/drawing/2014/main" id="{64AB1F1B-6720-4D93-A318-B49474C651F4}"/>
              </a:ext>
            </a:extLst>
          </p:cNvPr>
          <p:cNvSpPr/>
          <p:nvPr/>
        </p:nvSpPr>
        <p:spPr>
          <a:xfrm rot="16200000">
            <a:off x="-76119" y="1502901"/>
            <a:ext cx="1409346" cy="4437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5" tIns="40817" rIns="81635" bIns="40817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270" spc="-1" dirty="0">
                <a:latin typeface="Arial"/>
                <a:ea typeface="DejaVu Sans"/>
              </a:rPr>
              <a:t>Electron </a:t>
            </a:r>
            <a:r>
              <a:rPr lang="en-US" sz="1270" spc="-1" dirty="0" err="1">
                <a:latin typeface="Arial"/>
                <a:ea typeface="DejaVu Sans"/>
              </a:rPr>
              <a:t>Ronchigram</a:t>
            </a:r>
            <a:endParaRPr lang="en-US" sz="1270" spc="-1" dirty="0">
              <a:latin typeface="Arial"/>
            </a:endParaRPr>
          </a:p>
        </p:txBody>
      </p:sp>
      <p:sp>
        <p:nvSpPr>
          <p:cNvPr id="24" name="CustomShape 3">
            <a:extLst>
              <a:ext uri="{FF2B5EF4-FFF2-40B4-BE49-F238E27FC236}">
                <a16:creationId xmlns:a16="http://schemas.microsoft.com/office/drawing/2014/main" id="{01DB3C8F-567E-4593-8614-396F1DA51692}"/>
              </a:ext>
            </a:extLst>
          </p:cNvPr>
          <p:cNvSpPr/>
          <p:nvPr/>
        </p:nvSpPr>
        <p:spPr>
          <a:xfrm>
            <a:off x="3439688" y="1686684"/>
            <a:ext cx="1409346" cy="4437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5" tIns="40817" rIns="81635" bIns="40817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270" spc="-1" dirty="0">
                <a:latin typeface="Arial"/>
              </a:rPr>
              <a:t>Emittance</a:t>
            </a:r>
          </a:p>
        </p:txBody>
      </p:sp>
    </p:spTree>
    <p:extLst>
      <p:ext uri="{BB962C8B-B14F-4D97-AF65-F5344CB8AC3E}">
        <p14:creationId xmlns:p14="http://schemas.microsoft.com/office/powerpoint/2010/main" val="317569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54"/>
    </mc:Choice>
    <mc:Fallback xmlns="">
      <p:transition spd="slow" advTm="72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3742D500-0870-4005-9C1E-57BF57D81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726" y="971710"/>
            <a:ext cx="2877261" cy="2615184"/>
          </a:xfrm>
          <a:prstGeom prst="rect">
            <a:avLst/>
          </a:prstGeom>
        </p:spPr>
      </p:pic>
      <p:sp>
        <p:nvSpPr>
          <p:cNvPr id="99" name="CustomShape 1"/>
          <p:cNvSpPr/>
          <p:nvPr/>
        </p:nvSpPr>
        <p:spPr>
          <a:xfrm>
            <a:off x="897444" y="-53226"/>
            <a:ext cx="8227822" cy="8578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903" spc="-1" dirty="0">
                <a:solidFill>
                  <a:srgbClr val="C00000"/>
                </a:solidFill>
                <a:latin typeface="Arial"/>
                <a:ea typeface="DejaVu Sans"/>
              </a:rPr>
              <a:t>Validate CNN Performance</a:t>
            </a:r>
            <a:endParaRPr lang="en-US" sz="2903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100" name="CustomShape 2"/>
          <p:cNvSpPr/>
          <p:nvPr/>
        </p:nvSpPr>
        <p:spPr>
          <a:xfrm>
            <a:off x="897444" y="3841414"/>
            <a:ext cx="6054047" cy="10059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5" tIns="40817" rIns="81635" bIns="40817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33" spc="-1" dirty="0">
                <a:solidFill>
                  <a:srgbClr val="000000"/>
                </a:solidFill>
                <a:latin typeface="Arial"/>
                <a:ea typeface="DejaVu Sans"/>
              </a:rPr>
              <a:t>A new set of simulated data to validate CNN performance.</a:t>
            </a:r>
          </a:p>
          <a:p>
            <a:pPr>
              <a:lnSpc>
                <a:spcPct val="150000"/>
              </a:lnSpc>
            </a:pPr>
            <a:r>
              <a:rPr lang="en-US" sz="1633" spc="-1" dirty="0">
                <a:solidFill>
                  <a:srgbClr val="000000"/>
                </a:solidFill>
                <a:latin typeface="Arial"/>
              </a:rPr>
              <a:t>Robust against changes in acquisition conditions.</a:t>
            </a:r>
            <a:endParaRPr lang="en-US" sz="1633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1633" spc="-1" dirty="0">
                <a:solidFill>
                  <a:srgbClr val="000000"/>
                </a:solidFill>
                <a:latin typeface="Arial"/>
                <a:ea typeface="DejaVu Sans"/>
              </a:rPr>
              <a:t>Next: Minimize the output from CNN.</a:t>
            </a:r>
            <a:endParaRPr lang="en-US" sz="1633" spc="-1" dirty="0">
              <a:latin typeface="Arial"/>
            </a:endParaRPr>
          </a:p>
        </p:txBody>
      </p:sp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4"/>
          <a:srcRect l="11509" t="11486" r="9002" b="10416"/>
          <a:stretch/>
        </p:blipFill>
        <p:spPr>
          <a:xfrm>
            <a:off x="76780" y="1146968"/>
            <a:ext cx="884138" cy="868680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E961C4-B05F-4941-AF33-529CC18ED346}"/>
              </a:ext>
            </a:extLst>
          </p:cNvPr>
          <p:cNvSpPr/>
          <p:nvPr/>
        </p:nvSpPr>
        <p:spPr>
          <a:xfrm>
            <a:off x="111468" y="1925352"/>
            <a:ext cx="228600" cy="457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8E6CC7-B80D-41DE-AEB6-E65BF5DE36E1}"/>
              </a:ext>
            </a:extLst>
          </p:cNvPr>
          <p:cNvSpPr txBox="1"/>
          <p:nvPr/>
        </p:nvSpPr>
        <p:spPr>
          <a:xfrm>
            <a:off x="14485" y="1685929"/>
            <a:ext cx="7248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</a:rPr>
              <a:t>20 </a:t>
            </a:r>
            <a:r>
              <a:rPr lang="en-US" sz="1100" b="1" dirty="0" err="1">
                <a:solidFill>
                  <a:srgbClr val="000000"/>
                </a:solidFill>
              </a:rPr>
              <a:t>mrad</a:t>
            </a:r>
            <a:endParaRPr lang="en-US" sz="1100" b="1" dirty="0">
              <a:solidFill>
                <a:srgbClr val="000000"/>
              </a:solidFill>
            </a:endParaRP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987864AA-916E-4A08-B648-4CCB9FA90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726" y="969264"/>
            <a:ext cx="2877260" cy="2615184"/>
          </a:xfrm>
          <a:prstGeom prst="rect">
            <a:avLst/>
          </a:prstGeom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AB5086E7-7152-4DD0-BC44-263365D13E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552" y="969264"/>
            <a:ext cx="2877260" cy="2615184"/>
          </a:xfrm>
          <a:prstGeom prst="rect">
            <a:avLst/>
          </a:prstGeom>
        </p:spPr>
      </p:pic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2898C701-B90D-4E62-9889-EA711E5E72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552" y="969264"/>
            <a:ext cx="2877260" cy="2615184"/>
          </a:xfrm>
          <a:prstGeom prst="rect">
            <a:avLst/>
          </a:prstGeom>
        </p:spPr>
      </p:pic>
      <p:pic>
        <p:nvPicPr>
          <p:cNvPr id="13" name="Picture 12" descr="Chart, scatter chart&#10;&#10;Description automatically generated">
            <a:extLst>
              <a:ext uri="{FF2B5EF4-FFF2-40B4-BE49-F238E27FC236}">
                <a16:creationId xmlns:a16="http://schemas.microsoft.com/office/drawing/2014/main" id="{D18FF8CB-A813-4286-84F7-57F111DDEF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552" y="969264"/>
            <a:ext cx="2877260" cy="2615184"/>
          </a:xfrm>
          <a:prstGeom prst="rect">
            <a:avLst/>
          </a:prstGeom>
        </p:spPr>
      </p:pic>
      <p:pic>
        <p:nvPicPr>
          <p:cNvPr id="106" name="Picture 105"/>
          <p:cNvPicPr/>
          <p:nvPr/>
        </p:nvPicPr>
        <p:blipFill rotWithShape="1">
          <a:blip r:embed="rId9"/>
          <a:srcRect l="11944" t="11631" r="9477" b="10981"/>
          <a:stretch/>
        </p:blipFill>
        <p:spPr>
          <a:xfrm>
            <a:off x="2774256" y="2327578"/>
            <a:ext cx="881743" cy="868384"/>
          </a:xfrm>
          <a:prstGeom prst="rect">
            <a:avLst/>
          </a:prstGeom>
          <a:ln>
            <a:noFill/>
          </a:ln>
        </p:spPr>
      </p:pic>
      <p:pic>
        <p:nvPicPr>
          <p:cNvPr id="15" name="Picture 14" descr="Chart, scatter chart&#10;&#10;Description automatically generated">
            <a:extLst>
              <a:ext uri="{FF2B5EF4-FFF2-40B4-BE49-F238E27FC236}">
                <a16:creationId xmlns:a16="http://schemas.microsoft.com/office/drawing/2014/main" id="{617D60BF-B432-4D46-9037-96A9C764AB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0480" y="969264"/>
            <a:ext cx="2565000" cy="2615184"/>
          </a:xfrm>
          <a:prstGeom prst="rect">
            <a:avLst/>
          </a:prstGeom>
        </p:spPr>
      </p:pic>
      <p:pic>
        <p:nvPicPr>
          <p:cNvPr id="19" name="Picture 18" descr="Chart, scatter chart&#10;&#10;Description automatically generated">
            <a:extLst>
              <a:ext uri="{FF2B5EF4-FFF2-40B4-BE49-F238E27FC236}">
                <a16:creationId xmlns:a16="http://schemas.microsoft.com/office/drawing/2014/main" id="{35553247-ED2B-40F6-9FA7-57FEF87DA0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40480" y="969264"/>
            <a:ext cx="2565000" cy="2615184"/>
          </a:xfrm>
          <a:prstGeom prst="rect">
            <a:avLst/>
          </a:prstGeom>
        </p:spPr>
      </p:pic>
      <p:pic>
        <p:nvPicPr>
          <p:cNvPr id="21" name="Picture 20" descr="Chart, scatter chart&#10;&#10;Description automatically generated">
            <a:extLst>
              <a:ext uri="{FF2B5EF4-FFF2-40B4-BE49-F238E27FC236}">
                <a16:creationId xmlns:a16="http://schemas.microsoft.com/office/drawing/2014/main" id="{E3EF95EC-0C43-4904-BC8E-342FF6AA84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40480" y="969264"/>
            <a:ext cx="2565000" cy="2615184"/>
          </a:xfrm>
          <a:prstGeom prst="rect">
            <a:avLst/>
          </a:prstGeom>
        </p:spPr>
      </p:pic>
      <p:pic>
        <p:nvPicPr>
          <p:cNvPr id="107" name="Picture 106"/>
          <p:cNvPicPr>
            <a:picLocks/>
          </p:cNvPicPr>
          <p:nvPr/>
        </p:nvPicPr>
        <p:blipFill rotWithShape="1">
          <a:blip r:embed="rId13"/>
          <a:srcRect l="12412" t="11355" r="9244" b="10300"/>
          <a:stretch/>
        </p:blipFill>
        <p:spPr>
          <a:xfrm>
            <a:off x="5352921" y="2327578"/>
            <a:ext cx="868680" cy="868680"/>
          </a:xfrm>
          <a:prstGeom prst="rect">
            <a:avLst/>
          </a:prstGeom>
          <a:ln>
            <a:noFill/>
          </a:ln>
        </p:spPr>
      </p:pic>
      <p:pic>
        <p:nvPicPr>
          <p:cNvPr id="23" name="Picture 22" descr="Chart, scatter chart&#10;&#10;Description automatically generated">
            <a:extLst>
              <a:ext uri="{FF2B5EF4-FFF2-40B4-BE49-F238E27FC236}">
                <a16:creationId xmlns:a16="http://schemas.microsoft.com/office/drawing/2014/main" id="{D7B183BF-DB0F-4276-92BA-0EECF386266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05480" y="966818"/>
            <a:ext cx="2565000" cy="2615184"/>
          </a:xfrm>
          <a:prstGeom prst="rect">
            <a:avLst/>
          </a:prstGeom>
        </p:spPr>
      </p:pic>
      <p:pic>
        <p:nvPicPr>
          <p:cNvPr id="25" name="Picture 24" descr="Chart, scatter chart&#10;&#10;Description automatically generated">
            <a:extLst>
              <a:ext uri="{FF2B5EF4-FFF2-40B4-BE49-F238E27FC236}">
                <a16:creationId xmlns:a16="http://schemas.microsoft.com/office/drawing/2014/main" id="{295167DC-D6E3-4B3E-BBBA-EB345252B1D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09944" y="969264"/>
            <a:ext cx="2565000" cy="2615184"/>
          </a:xfrm>
          <a:prstGeom prst="rect">
            <a:avLst/>
          </a:prstGeom>
        </p:spPr>
      </p:pic>
      <p:pic>
        <p:nvPicPr>
          <p:cNvPr id="27" name="Picture 26" descr="Chart, scatter chart&#10;&#10;Description automatically generated">
            <a:extLst>
              <a:ext uri="{FF2B5EF4-FFF2-40B4-BE49-F238E27FC236}">
                <a16:creationId xmlns:a16="http://schemas.microsoft.com/office/drawing/2014/main" id="{BBBF58BA-2AAB-4EA0-A113-BF7AD2F2599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09944" y="969264"/>
            <a:ext cx="2565000" cy="2615184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 rotWithShape="1">
          <a:blip r:embed="rId17"/>
          <a:srcRect l="12166" t="11171" r="9204" b="10920"/>
          <a:stretch/>
        </p:blipFill>
        <p:spPr>
          <a:xfrm>
            <a:off x="7909872" y="2327578"/>
            <a:ext cx="876729" cy="868680"/>
          </a:xfrm>
          <a:prstGeom prst="rect">
            <a:avLst/>
          </a:prstGeom>
          <a:ln>
            <a:noFill/>
          </a:ln>
        </p:spPr>
      </p:pic>
      <p:sp>
        <p:nvSpPr>
          <p:cNvPr id="22" name="Slide Number Placeholder 7">
            <a:extLst>
              <a:ext uri="{FF2B5EF4-FFF2-40B4-BE49-F238E27FC236}">
                <a16:creationId xmlns:a16="http://schemas.microsoft.com/office/drawing/2014/main" id="{48B444F5-85F1-4646-8E05-4DBD759F3C89}"/>
              </a:ext>
            </a:extLst>
          </p:cNvPr>
          <p:cNvSpPr txBox="1">
            <a:spLocks/>
          </p:cNvSpPr>
          <p:nvPr/>
        </p:nvSpPr>
        <p:spPr>
          <a:xfrm>
            <a:off x="8252460" y="4811734"/>
            <a:ext cx="6858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21CBE81-14BD-7343-B359-01BCBA3179F9}" type="slidenum">
              <a:rPr lang="en-US" smtClean="0"/>
              <a:pPr algn="r"/>
              <a:t>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479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31"/>
    </mc:Choice>
    <mc:Fallback xmlns="">
      <p:transition spd="slow" advTm="63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>
            <a:extLst>
              <a:ext uri="{FF2B5EF4-FFF2-40B4-BE49-F238E27FC236}">
                <a16:creationId xmlns:a16="http://schemas.microsoft.com/office/drawing/2014/main" id="{55F83E43-D31C-6447-B760-846C8C61726F}"/>
              </a:ext>
            </a:extLst>
          </p:cNvPr>
          <p:cNvSpPr/>
          <p:nvPr/>
        </p:nvSpPr>
        <p:spPr>
          <a:xfrm>
            <a:off x="808381" y="-129668"/>
            <a:ext cx="8227822" cy="8578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903" spc="-1" dirty="0">
                <a:solidFill>
                  <a:srgbClr val="C00000"/>
                </a:solidFill>
                <a:latin typeface="Arial"/>
                <a:ea typeface="DejaVu Sans"/>
              </a:rPr>
              <a:t>Bayesian Optimization (BO)</a:t>
            </a:r>
            <a:endParaRPr lang="en-US" sz="2903" spc="-1" dirty="0">
              <a:solidFill>
                <a:srgbClr val="C00000"/>
              </a:solidFill>
              <a:latin typeface="Arial"/>
            </a:endParaRP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AC8F1EF-C5C7-4C37-8528-835721826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76" y="816601"/>
            <a:ext cx="4411734" cy="28834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468B21A-284D-403B-A0A3-FA688D71BC35}"/>
                  </a:ext>
                </a:extLst>
              </p:cNvPr>
              <p:cNvSpPr/>
              <p:nvPr/>
            </p:nvSpPr>
            <p:spPr>
              <a:xfrm>
                <a:off x="194891" y="3791968"/>
                <a:ext cx="1340744" cy="580989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Observations: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⃑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468B21A-284D-403B-A0A3-FA688D71BC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891" y="3791968"/>
                <a:ext cx="1340744" cy="5809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8B759DD-A94C-4BA8-8B96-768A58C1B83C}"/>
                  </a:ext>
                </a:extLst>
              </p:cNvPr>
              <p:cNvSpPr/>
              <p:nvPr/>
            </p:nvSpPr>
            <p:spPr>
              <a:xfrm>
                <a:off x="2135927" y="3790224"/>
                <a:ext cx="1340744" cy="580989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Predict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⃑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8B759DD-A94C-4BA8-8B96-768A58C1B8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927" y="3790224"/>
                <a:ext cx="1340744" cy="5809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65F5489-03DD-4CF8-A5E3-0C049A4E9BE2}"/>
                  </a:ext>
                </a:extLst>
              </p:cNvPr>
              <p:cNvSpPr/>
              <p:nvPr/>
            </p:nvSpPr>
            <p:spPr>
              <a:xfrm>
                <a:off x="4076963" y="3781721"/>
                <a:ext cx="1561481" cy="570179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Inform next point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𝑛𝑒𝑤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65F5489-03DD-4CF8-A5E3-0C049A4E9B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963" y="3781721"/>
                <a:ext cx="1561481" cy="5701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2B488B8E-DC18-43CA-9624-8E38D5282160}"/>
              </a:ext>
            </a:extLst>
          </p:cNvPr>
          <p:cNvSpPr txBox="1"/>
          <p:nvPr/>
        </p:nvSpPr>
        <p:spPr>
          <a:xfrm>
            <a:off x="4323906" y="846666"/>
            <a:ext cx="4968919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1" spc="-1" dirty="0">
                <a:solidFill>
                  <a:srgbClr val="000000"/>
                </a:solidFill>
                <a:latin typeface="Arial"/>
                <a:ea typeface="DejaVu Sans"/>
              </a:rPr>
              <a:t>Global optimization of a black-box function</a:t>
            </a:r>
            <a:r>
              <a:rPr lang="en-US" sz="1800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lang="en-US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800" spc="-1" dirty="0">
                <a:solidFill>
                  <a:srgbClr val="000000"/>
                </a:solidFill>
                <a:latin typeface="Arial"/>
                <a:ea typeface="DejaVu Sans"/>
              </a:rPr>
              <a:t>Explore high-dimensional parameter space to optimize a single objective.</a:t>
            </a:r>
            <a:endParaRPr lang="en-US" sz="1800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800" spc="-1" dirty="0">
                <a:solidFill>
                  <a:srgbClr val="000000"/>
                </a:solidFill>
                <a:latin typeface="Arial"/>
              </a:rPr>
              <a:t>Predict underlying function and inform next acquisition.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pc="-1" dirty="0">
                <a:solidFill>
                  <a:srgbClr val="000000"/>
                </a:solidFill>
                <a:latin typeface="Arial"/>
              </a:rPr>
              <a:t>Used </a:t>
            </a:r>
            <a:r>
              <a:rPr lang="en-US" spc="-1" dirty="0" err="1">
                <a:solidFill>
                  <a:srgbClr val="000000"/>
                </a:solidFill>
                <a:latin typeface="Arial"/>
              </a:rPr>
              <a:t>Botorch</a:t>
            </a:r>
            <a:r>
              <a:rPr lang="en-US" spc="-1" dirty="0">
                <a:solidFill>
                  <a:srgbClr val="000000"/>
                </a:solidFill>
                <a:latin typeface="Arial"/>
              </a:rPr>
              <a:t> as implementation.</a:t>
            </a:r>
            <a:endParaRPr lang="en-US" sz="1800" spc="-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E7E75EA-B9E5-41EF-AF70-245206D2F126}"/>
              </a:ext>
            </a:extLst>
          </p:cNvPr>
          <p:cNvCxnSpPr/>
          <p:nvPr/>
        </p:nvCxnSpPr>
        <p:spPr>
          <a:xfrm>
            <a:off x="1535635" y="4066811"/>
            <a:ext cx="6002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63D0ED8-65D0-4F28-A245-A6D97636A571}"/>
              </a:ext>
            </a:extLst>
          </p:cNvPr>
          <p:cNvCxnSpPr/>
          <p:nvPr/>
        </p:nvCxnSpPr>
        <p:spPr>
          <a:xfrm>
            <a:off x="3476671" y="4085081"/>
            <a:ext cx="6002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11D94F39-1F90-4DBD-A4FE-FE4A8B3A83A9}"/>
              </a:ext>
            </a:extLst>
          </p:cNvPr>
          <p:cNvCxnSpPr>
            <a:cxnSpLocks/>
            <a:stCxn id="10" idx="2"/>
            <a:endCxn id="6" idx="2"/>
          </p:cNvCxnSpPr>
          <p:nvPr/>
        </p:nvCxnSpPr>
        <p:spPr>
          <a:xfrm rot="5400000">
            <a:off x="2850956" y="2366208"/>
            <a:ext cx="21057" cy="3992441"/>
          </a:xfrm>
          <a:prstGeom prst="bentConnector3">
            <a:avLst>
              <a:gd name="adj1" fmla="val 1185625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2AD36A9-B87C-4F14-AEFE-5EB3946D76C8}"/>
              </a:ext>
            </a:extLst>
          </p:cNvPr>
          <p:cNvSpPr txBox="1"/>
          <p:nvPr/>
        </p:nvSpPr>
        <p:spPr>
          <a:xfrm>
            <a:off x="5752578" y="4351900"/>
            <a:ext cx="362530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EF4035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https://en.wikipedia.org/wiki/Bayesian_</a:t>
            </a:r>
            <a:r>
              <a:rPr lang="en-US" sz="1050" dirty="0">
                <a:solidFill>
                  <a:srgbClr val="C0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optimization</a:t>
            </a:r>
            <a:endParaRPr lang="en-US" sz="1050" dirty="0">
              <a:solidFill>
                <a:srgbClr val="C00000"/>
              </a:solidFill>
            </a:endParaRPr>
          </a:p>
          <a:p>
            <a:r>
              <a:rPr lang="en-US" sz="1050" b="0" i="0" dirty="0" err="1">
                <a:solidFill>
                  <a:srgbClr val="C00000"/>
                </a:solidFill>
                <a:effectLst/>
              </a:rPr>
              <a:t>Duris</a:t>
            </a:r>
            <a:r>
              <a:rPr lang="en-US" sz="1050" b="0" i="0" dirty="0">
                <a:solidFill>
                  <a:srgbClr val="C00000"/>
                </a:solidFill>
                <a:effectLst/>
              </a:rPr>
              <a:t>, Joseph, et al. "Bayesian optimization of a free-electron laser." </a:t>
            </a:r>
            <a:r>
              <a:rPr lang="en-US" sz="1050" b="0" i="1" dirty="0">
                <a:solidFill>
                  <a:srgbClr val="C00000"/>
                </a:solidFill>
                <a:effectLst/>
              </a:rPr>
              <a:t>Physical review letters</a:t>
            </a:r>
            <a:r>
              <a:rPr lang="en-US" sz="1050" b="0" i="0" dirty="0">
                <a:solidFill>
                  <a:srgbClr val="C00000"/>
                </a:solidFill>
                <a:effectLst/>
              </a:rPr>
              <a:t> 124.12 (2020): 124801.</a:t>
            </a:r>
            <a:endParaRPr lang="en-US" sz="1050" dirty="0">
              <a:solidFill>
                <a:srgbClr val="C00000"/>
              </a:solidFill>
            </a:endParaRPr>
          </a:p>
        </p:txBody>
      </p:sp>
      <p:pic>
        <p:nvPicPr>
          <p:cNvPr id="1028" name="Picture 4" descr="GitHub - pytorch/botorch: Bayesian optimization in PyTorch">
            <a:extLst>
              <a:ext uri="{FF2B5EF4-FFF2-40B4-BE49-F238E27FC236}">
                <a16:creationId xmlns:a16="http://schemas.microsoft.com/office/drawing/2014/main" id="{C15A8B25-93FE-462C-9398-8159832F9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963" y="3867089"/>
            <a:ext cx="1843578" cy="39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ide Number Placeholder 7">
            <a:extLst>
              <a:ext uri="{FF2B5EF4-FFF2-40B4-BE49-F238E27FC236}">
                <a16:creationId xmlns:a16="http://schemas.microsoft.com/office/drawing/2014/main" id="{A8778BF9-7DCB-4E19-BDB4-A61991EF8559}"/>
              </a:ext>
            </a:extLst>
          </p:cNvPr>
          <p:cNvSpPr txBox="1">
            <a:spLocks/>
          </p:cNvSpPr>
          <p:nvPr/>
        </p:nvSpPr>
        <p:spPr>
          <a:xfrm>
            <a:off x="8252460" y="4811734"/>
            <a:ext cx="6858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21CBE81-14BD-7343-B359-01BCBA3179F9}" type="slidenum">
              <a:rPr lang="en-US" smtClean="0"/>
              <a:pPr algn="r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283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808381" y="-129668"/>
            <a:ext cx="8227822" cy="8578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903" spc="-1" dirty="0">
                <a:solidFill>
                  <a:srgbClr val="C00000"/>
                </a:solidFill>
                <a:latin typeface="Arial"/>
                <a:ea typeface="DejaVu Sans"/>
              </a:rPr>
              <a:t>Bayesian Optimization</a:t>
            </a:r>
            <a:endParaRPr lang="en-US" sz="2903" spc="-1" dirty="0">
              <a:solidFill>
                <a:srgbClr val="C00000"/>
              </a:solidFill>
              <a:latin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F5B8891-3773-4356-A10E-DE4DEEADBBDD}"/>
              </a:ext>
            </a:extLst>
          </p:cNvPr>
          <p:cNvGrpSpPr/>
          <p:nvPr/>
        </p:nvGrpSpPr>
        <p:grpSpPr>
          <a:xfrm>
            <a:off x="1339441" y="813252"/>
            <a:ext cx="5617192" cy="2509919"/>
            <a:chOff x="107796" y="1564015"/>
            <a:chExt cx="5617192" cy="2509919"/>
          </a:xfrm>
        </p:grpSpPr>
        <p:pic>
          <p:nvPicPr>
            <p:cNvPr id="4" name="GP_illustration_1D_updated">
              <a:hlinkClick r:id="" action="ppaction://media"/>
              <a:extLst>
                <a:ext uri="{FF2B5EF4-FFF2-40B4-BE49-F238E27FC236}">
                  <a16:creationId xmlns:a16="http://schemas.microsoft.com/office/drawing/2014/main" id="{BE606E0F-1140-4F1F-8585-233D91AD903E}"/>
                </a:ext>
              </a:extLst>
            </p:cNvPr>
            <p:cNvPicPr>
              <a:picLocks noChangeAspect="1"/>
            </p:cNvPicPr>
            <p:nvPr>
              <a:videoFile r:link="rId3"/>
              <p:extLst>
                <p:ext uri="{DAA4B4D4-6D71-4841-9C94-3DE7FCFB9230}">
                  <p14:media xmlns:p14="http://schemas.microsoft.com/office/powerpoint/2010/main" r:embed="rId2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228638" y="1564015"/>
              <a:ext cx="5496350" cy="241153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17D4EDC-30F3-450B-B9ED-6BE73B4D6664}"/>
                </a:ext>
              </a:extLst>
            </p:cNvPr>
            <p:cNvSpPr/>
            <p:nvPr/>
          </p:nvSpPr>
          <p:spPr>
            <a:xfrm>
              <a:off x="4435537" y="3627172"/>
              <a:ext cx="356616" cy="457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22EFBA5-CE58-4168-AB00-874F01FF167D}"/>
                </a:ext>
              </a:extLst>
            </p:cNvPr>
            <p:cNvSpPr txBox="1"/>
            <p:nvPr/>
          </p:nvSpPr>
          <p:spPr>
            <a:xfrm>
              <a:off x="4323334" y="3387878"/>
              <a:ext cx="72487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000000"/>
                  </a:solidFill>
                </a:rPr>
                <a:t>20 </a:t>
              </a:r>
              <a:r>
                <a:rPr lang="en-US" sz="1100" b="1" dirty="0" err="1">
                  <a:solidFill>
                    <a:srgbClr val="000000"/>
                  </a:solidFill>
                </a:rPr>
                <a:t>mrad</a:t>
              </a:r>
              <a:endParaRPr lang="en-US" sz="1100" b="1" dirty="0">
                <a:solidFill>
                  <a:srgbClr val="000000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92795F4-1247-45D7-91D0-C57CC14064EB}"/>
                </a:ext>
              </a:extLst>
            </p:cNvPr>
            <p:cNvSpPr txBox="1"/>
            <p:nvPr/>
          </p:nvSpPr>
          <p:spPr>
            <a:xfrm rot="16200000">
              <a:off x="-693840" y="2497705"/>
              <a:ext cx="188027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Normalized </a:t>
              </a:r>
              <a:r>
                <a:rPr lang="el-GR" sz="1200" dirty="0"/>
                <a:t>ε</a:t>
              </a:r>
              <a:r>
                <a:rPr lang="en-US" sz="1200" dirty="0"/>
                <a:t> + defocus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CE38989-89EE-4056-9389-A032AE29DA27}"/>
                </a:ext>
              </a:extLst>
            </p:cNvPr>
            <p:cNvSpPr txBox="1"/>
            <p:nvPr/>
          </p:nvSpPr>
          <p:spPr>
            <a:xfrm>
              <a:off x="1567287" y="3796935"/>
              <a:ext cx="1838965" cy="276999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Hexpole</a:t>
              </a:r>
              <a:r>
                <a:rPr lang="en-US" sz="1200" dirty="0"/>
                <a:t> Strength (T/m</a:t>
              </a:r>
              <a:r>
                <a:rPr lang="en-US" sz="1200" baseline="30000" dirty="0"/>
                <a:t>2</a:t>
              </a:r>
              <a:r>
                <a:rPr lang="en-US" sz="1200" dirty="0"/>
                <a:t>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B8A9633-91F6-4EE0-A6CE-D6AFEE65CB9F}"/>
              </a:ext>
            </a:extLst>
          </p:cNvPr>
          <p:cNvGrpSpPr/>
          <p:nvPr/>
        </p:nvGrpSpPr>
        <p:grpSpPr>
          <a:xfrm>
            <a:off x="156982" y="3455224"/>
            <a:ext cx="8432857" cy="1719385"/>
            <a:chOff x="156982" y="3455224"/>
            <a:chExt cx="8432857" cy="171938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905B651-1881-448D-982F-93B618CDA986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2981191" y="3455224"/>
              <a:ext cx="2116303" cy="141942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9F90AB6-7230-4792-B30C-BB2A41E841D4}"/>
                </a:ext>
              </a:extLst>
            </p:cNvPr>
            <p:cNvPicPr/>
            <p:nvPr/>
          </p:nvPicPr>
          <p:blipFill>
            <a:blip r:embed="rId7"/>
            <a:stretch/>
          </p:blipFill>
          <p:spPr>
            <a:xfrm>
              <a:off x="1441947" y="3575661"/>
              <a:ext cx="1178554" cy="1178554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464FB29-5B69-4500-A803-6E02241994D1}"/>
                </a:ext>
              </a:extLst>
            </p:cNvPr>
            <p:cNvSpPr txBox="1"/>
            <p:nvPr/>
          </p:nvSpPr>
          <p:spPr>
            <a:xfrm>
              <a:off x="1497347" y="4712944"/>
              <a:ext cx="106775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Electron </a:t>
              </a:r>
              <a:r>
                <a:rPr lang="en-US" sz="1200" dirty="0" err="1"/>
                <a:t>Ronchigram</a:t>
              </a:r>
              <a:endParaRPr lang="en-US" sz="12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AA90EB-7764-48E9-9C80-5CB702C3D160}"/>
                </a:ext>
              </a:extLst>
            </p:cNvPr>
            <p:cNvSpPr txBox="1"/>
            <p:nvPr/>
          </p:nvSpPr>
          <p:spPr>
            <a:xfrm>
              <a:off x="3373845" y="4712943"/>
              <a:ext cx="157235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Convolutional Neural Network</a:t>
              </a:r>
            </a:p>
          </p:txBody>
        </p:sp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06B4CCD2-B594-4255-9AA0-830928ACB49C}"/>
                </a:ext>
              </a:extLst>
            </p:cNvPr>
            <p:cNvSpPr/>
            <p:nvPr/>
          </p:nvSpPr>
          <p:spPr>
            <a:xfrm>
              <a:off x="2670669" y="4122351"/>
              <a:ext cx="237325" cy="160544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C428EA3B-9BC1-47D5-9E3D-9F102BEF5503}"/>
                </a:ext>
              </a:extLst>
            </p:cNvPr>
            <p:cNvSpPr/>
            <p:nvPr/>
          </p:nvSpPr>
          <p:spPr>
            <a:xfrm>
              <a:off x="5170691" y="4114207"/>
              <a:ext cx="237325" cy="160544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8E9500F-895F-4240-A1FB-5BBE90635FFA}"/>
                </a:ext>
              </a:extLst>
            </p:cNvPr>
            <p:cNvSpPr txBox="1"/>
            <p:nvPr/>
          </p:nvSpPr>
          <p:spPr>
            <a:xfrm>
              <a:off x="5401994" y="3963646"/>
              <a:ext cx="157235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(parameter, emittance)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F25AFF1-E316-4F6B-A516-80C98C4A1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66727" y="3480510"/>
              <a:ext cx="2023112" cy="1517334"/>
            </a:xfrm>
            <a:prstGeom prst="rect">
              <a:avLst/>
            </a:prstGeom>
          </p:spPr>
        </p:pic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4198F010-3CEF-4616-BEC0-424B466A3987}"/>
                </a:ext>
              </a:extLst>
            </p:cNvPr>
            <p:cNvSpPr/>
            <p:nvPr/>
          </p:nvSpPr>
          <p:spPr>
            <a:xfrm>
              <a:off x="6304318" y="4119631"/>
              <a:ext cx="237325" cy="160544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03199DF-4BD9-4913-9E76-963CBDC66A94}"/>
                </a:ext>
              </a:extLst>
            </p:cNvPr>
            <p:cNvSpPr txBox="1"/>
            <p:nvPr/>
          </p:nvSpPr>
          <p:spPr>
            <a:xfrm>
              <a:off x="156982" y="3917001"/>
              <a:ext cx="157235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Instrument parameters</a:t>
              </a:r>
            </a:p>
          </p:txBody>
        </p:sp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9AA9C354-0840-4E49-9525-19BB24506B72}"/>
                </a:ext>
              </a:extLst>
            </p:cNvPr>
            <p:cNvSpPr/>
            <p:nvPr/>
          </p:nvSpPr>
          <p:spPr>
            <a:xfrm>
              <a:off x="1102116" y="4084666"/>
              <a:ext cx="237325" cy="160544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Slide Number Placeholder 7">
            <a:extLst>
              <a:ext uri="{FF2B5EF4-FFF2-40B4-BE49-F238E27FC236}">
                <a16:creationId xmlns:a16="http://schemas.microsoft.com/office/drawing/2014/main" id="{412ECE0A-988A-4C2E-832E-CAE447C808C0}"/>
              </a:ext>
            </a:extLst>
          </p:cNvPr>
          <p:cNvSpPr txBox="1">
            <a:spLocks/>
          </p:cNvSpPr>
          <p:nvPr/>
        </p:nvSpPr>
        <p:spPr>
          <a:xfrm>
            <a:off x="8252460" y="4811734"/>
            <a:ext cx="6858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21CBE81-14BD-7343-B359-01BCBA3179F9}" type="slidenum">
              <a:rPr lang="en-US" smtClean="0"/>
              <a:pPr algn="r"/>
              <a:t>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240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86"/>
    </mc:Choice>
    <mc:Fallback xmlns="">
      <p:transition spd="slow" advTm="54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2318" objId="4"/>
        <p14:stopEvt time="52334" objId="4"/>
        <p14:playEvt time="52373" objId="4"/>
        <p14:stopEvt time="54286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862715" y="-112656"/>
            <a:ext cx="8227822" cy="8578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903" spc="-1" dirty="0">
                <a:solidFill>
                  <a:srgbClr val="C00000"/>
                </a:solidFill>
                <a:latin typeface="Arial"/>
                <a:ea typeface="DejaVu Sans"/>
              </a:rPr>
              <a:t>Optimization on </a:t>
            </a:r>
            <a:r>
              <a:rPr lang="en-US" altLang="zh-CN" sz="2903" spc="-1" dirty="0">
                <a:solidFill>
                  <a:srgbClr val="C00000"/>
                </a:solidFill>
                <a:latin typeface="Arial"/>
                <a:ea typeface="DejaVu Sans"/>
              </a:rPr>
              <a:t>GPT Simulation Model</a:t>
            </a:r>
            <a:endParaRPr lang="en-US" sz="2903" spc="-1" dirty="0">
              <a:solidFill>
                <a:srgbClr val="C00000"/>
              </a:solidFill>
              <a:latin typeface="Arial"/>
            </a:endParaRPr>
          </a:p>
        </p:txBody>
      </p:sp>
      <p:pic>
        <p:nvPicPr>
          <p:cNvPr id="116" name="Picture 12"/>
          <p:cNvPicPr/>
          <p:nvPr/>
        </p:nvPicPr>
        <p:blipFill>
          <a:blip r:embed="rId3"/>
          <a:stretch/>
        </p:blipFill>
        <p:spPr>
          <a:xfrm>
            <a:off x="243106" y="956214"/>
            <a:ext cx="4566985" cy="1539308"/>
          </a:xfrm>
          <a:prstGeom prst="rect">
            <a:avLst/>
          </a:prstGeom>
          <a:ln>
            <a:noFill/>
          </a:ln>
        </p:spPr>
      </p:pic>
      <p:sp>
        <p:nvSpPr>
          <p:cNvPr id="117" name="CustomShape 2"/>
          <p:cNvSpPr/>
          <p:nvPr/>
        </p:nvSpPr>
        <p:spPr>
          <a:xfrm>
            <a:off x="4888135" y="746470"/>
            <a:ext cx="4202402" cy="24030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5" tIns="40817" rIns="81635" bIns="40817"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633" spc="-1" dirty="0">
                <a:solidFill>
                  <a:srgbClr val="000000"/>
                </a:solidFill>
                <a:latin typeface="Arial"/>
                <a:ea typeface="DejaVu Sans"/>
              </a:rPr>
              <a:t>Hexapole corrector model simulated by general particle tracer (GPT).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633" spc="-1" dirty="0">
                <a:solidFill>
                  <a:srgbClr val="000000"/>
                </a:solidFill>
                <a:latin typeface="Arial"/>
              </a:rPr>
              <a:t>Model provided by Cameron Duncan.</a:t>
            </a:r>
            <a:endParaRPr lang="en-US" sz="1633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633" spc="-1" dirty="0">
                <a:solidFill>
                  <a:srgbClr val="000000"/>
                </a:solidFill>
                <a:latin typeface="Arial"/>
                <a:ea typeface="DejaVu Sans"/>
              </a:rPr>
              <a:t>Control magnetic lens strength, to get the </a:t>
            </a:r>
            <a:r>
              <a:rPr lang="en-US" sz="1633" spc="-1" dirty="0" err="1">
                <a:solidFill>
                  <a:srgbClr val="000000"/>
                </a:solidFill>
                <a:latin typeface="Arial"/>
                <a:ea typeface="DejaVu Sans"/>
              </a:rPr>
              <a:t>Ronchigram</a:t>
            </a:r>
            <a:r>
              <a:rPr lang="en-US" sz="1633" spc="-1" dirty="0">
                <a:solidFill>
                  <a:srgbClr val="000000"/>
                </a:solidFill>
                <a:latin typeface="Arial"/>
                <a:ea typeface="DejaVu Sans"/>
              </a:rPr>
              <a:t> that minimize CNN output score.</a:t>
            </a:r>
            <a:endParaRPr lang="en-US" sz="1633" spc="-1" dirty="0">
              <a:latin typeface="Arial"/>
            </a:endParaRPr>
          </a:p>
        </p:txBody>
      </p:sp>
      <p:sp>
        <p:nvSpPr>
          <p:cNvPr id="18" name="CustomShape 5">
            <a:extLst>
              <a:ext uri="{FF2B5EF4-FFF2-40B4-BE49-F238E27FC236}">
                <a16:creationId xmlns:a16="http://schemas.microsoft.com/office/drawing/2014/main" id="{C43CDC1A-2EDE-E449-AB4B-77152A79C33E}"/>
              </a:ext>
            </a:extLst>
          </p:cNvPr>
          <p:cNvSpPr/>
          <p:nvPr/>
        </p:nvSpPr>
        <p:spPr>
          <a:xfrm>
            <a:off x="1060167" y="753759"/>
            <a:ext cx="3788946" cy="1717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5" tIns="40817" rIns="81635" bIns="40817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89" spc="-1" dirty="0">
                <a:latin typeface="Arial"/>
                <a:ea typeface="DejaVu Sans"/>
              </a:rPr>
              <a:t>Overview of the corrector simulation model</a:t>
            </a:r>
            <a:endParaRPr lang="en-US" sz="1089" spc="-1" dirty="0">
              <a:latin typeface="Arial"/>
            </a:endParaRPr>
          </a:p>
        </p:txBody>
      </p:sp>
      <p:sp>
        <p:nvSpPr>
          <p:cNvPr id="20" name="CustomShape 5">
            <a:extLst>
              <a:ext uri="{FF2B5EF4-FFF2-40B4-BE49-F238E27FC236}">
                <a16:creationId xmlns:a16="http://schemas.microsoft.com/office/drawing/2014/main" id="{5CC56723-5F7D-4020-90F7-FDC125E334CA}"/>
              </a:ext>
            </a:extLst>
          </p:cNvPr>
          <p:cNvSpPr/>
          <p:nvPr/>
        </p:nvSpPr>
        <p:spPr>
          <a:xfrm>
            <a:off x="1672043" y="2416501"/>
            <a:ext cx="3788946" cy="1717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5" tIns="40817" rIns="81635" bIns="40817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89" spc="-1" dirty="0">
                <a:latin typeface="Arial"/>
              </a:rPr>
              <a:t>HP: Hexapole     SOL: Solenoid</a:t>
            </a:r>
          </a:p>
        </p:txBody>
      </p:sp>
      <p:sp>
        <p:nvSpPr>
          <p:cNvPr id="23" name="Slide Number Placeholder 7">
            <a:extLst>
              <a:ext uri="{FF2B5EF4-FFF2-40B4-BE49-F238E27FC236}">
                <a16:creationId xmlns:a16="http://schemas.microsoft.com/office/drawing/2014/main" id="{16E50ADB-F2FB-4978-BFC4-2AD785EBFA77}"/>
              </a:ext>
            </a:extLst>
          </p:cNvPr>
          <p:cNvSpPr txBox="1">
            <a:spLocks/>
          </p:cNvSpPr>
          <p:nvPr/>
        </p:nvSpPr>
        <p:spPr>
          <a:xfrm>
            <a:off x="8252460" y="4811734"/>
            <a:ext cx="6858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21CBE81-14BD-7343-B359-01BCBA3179F9}" type="slidenum">
              <a:rPr lang="en-US" smtClean="0"/>
              <a:pPr algn="r"/>
              <a:t>9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3A9508E-B510-4159-BBFF-83FFDA3F731D}"/>
              </a:ext>
            </a:extLst>
          </p:cNvPr>
          <p:cNvGrpSpPr/>
          <p:nvPr/>
        </p:nvGrpSpPr>
        <p:grpSpPr>
          <a:xfrm>
            <a:off x="383771" y="2439549"/>
            <a:ext cx="9037342" cy="2516686"/>
            <a:chOff x="383771" y="2439549"/>
            <a:chExt cx="9037342" cy="251668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62F3772-A2A5-144A-90BD-131478CF5678}"/>
                </a:ext>
              </a:extLst>
            </p:cNvPr>
            <p:cNvGrpSpPr/>
            <p:nvPr/>
          </p:nvGrpSpPr>
          <p:grpSpPr>
            <a:xfrm>
              <a:off x="383771" y="3014289"/>
              <a:ext cx="8105421" cy="1941946"/>
              <a:chOff x="383771" y="3014289"/>
              <a:chExt cx="8105421" cy="194194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9ED0498-F9A7-0847-AEC8-FDEE04BEAF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23615" y="3014289"/>
                <a:ext cx="4701702" cy="1845113"/>
              </a:xfrm>
              <a:prstGeom prst="rect">
                <a:avLst/>
              </a:prstGeom>
            </p:spPr>
          </p:pic>
          <p:pic>
            <p:nvPicPr>
              <p:cNvPr id="113" name="Picture 112"/>
              <p:cNvPicPr/>
              <p:nvPr/>
            </p:nvPicPr>
            <p:blipFill>
              <a:blip r:embed="rId5"/>
              <a:stretch/>
            </p:blipFill>
            <p:spPr>
              <a:xfrm>
                <a:off x="383771" y="3134956"/>
                <a:ext cx="1418162" cy="1418162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20" name="CustomShape 5"/>
              <p:cNvSpPr/>
              <p:nvPr/>
            </p:nvSpPr>
            <p:spPr>
              <a:xfrm>
                <a:off x="404947" y="4474911"/>
                <a:ext cx="1621923" cy="1564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81635" tIns="40817" rIns="81635" bIns="40817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089" spc="-1" dirty="0">
                    <a:latin typeface="Arial"/>
                    <a:ea typeface="DejaVu Sans"/>
                  </a:rPr>
                  <a:t>Initial </a:t>
                </a:r>
                <a:r>
                  <a:rPr lang="en-US" sz="1089" spc="-1" dirty="0" err="1">
                    <a:latin typeface="Arial"/>
                    <a:ea typeface="DejaVu Sans"/>
                  </a:rPr>
                  <a:t>Ronchigram</a:t>
                </a:r>
                <a:endParaRPr lang="en-US" sz="1089" spc="-1" dirty="0">
                  <a:latin typeface="Arial"/>
                </a:endParaRPr>
              </a:p>
            </p:txBody>
          </p:sp>
          <p:sp>
            <p:nvSpPr>
              <p:cNvPr id="121" name="CustomShape 6"/>
              <p:cNvSpPr/>
              <p:nvPr/>
            </p:nvSpPr>
            <p:spPr>
              <a:xfrm>
                <a:off x="2783154" y="4799444"/>
                <a:ext cx="1071703" cy="1564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81635" tIns="40817" rIns="81635" bIns="40817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089" spc="-1" dirty="0">
                    <a:latin typeface="Arial"/>
                    <a:ea typeface="DejaVu Sans"/>
                  </a:rPr>
                  <a:t>Rough tuning</a:t>
                </a:r>
                <a:endParaRPr lang="en-US" sz="1089" spc="-1" dirty="0">
                  <a:latin typeface="Arial"/>
                </a:endParaRPr>
              </a:p>
            </p:txBody>
          </p:sp>
          <p:sp>
            <p:nvSpPr>
              <p:cNvPr id="122" name="CustomShape 7"/>
              <p:cNvSpPr/>
              <p:nvPr/>
            </p:nvSpPr>
            <p:spPr>
              <a:xfrm>
                <a:off x="5192207" y="4799822"/>
                <a:ext cx="1002477" cy="1564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81635" tIns="40817" rIns="81635" bIns="40817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089" spc="-1" dirty="0">
                    <a:latin typeface="Arial"/>
                    <a:ea typeface="DejaVu Sans"/>
                  </a:rPr>
                  <a:t>Fine tuning</a:t>
                </a:r>
                <a:endParaRPr lang="en-US" sz="1089" spc="-1" dirty="0">
                  <a:latin typeface="Arial"/>
                </a:endParaRPr>
              </a:p>
            </p:txBody>
          </p:sp>
          <p:sp>
            <p:nvSpPr>
              <p:cNvPr id="123" name="CustomShape 8"/>
              <p:cNvSpPr/>
              <p:nvPr/>
            </p:nvSpPr>
            <p:spPr>
              <a:xfrm>
                <a:off x="5894522" y="3114453"/>
                <a:ext cx="808839" cy="1564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81635" tIns="40817" rIns="81635" bIns="40817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089" b="1" spc="-1" dirty="0">
                    <a:solidFill>
                      <a:srgbClr val="FF0000"/>
                    </a:solidFill>
                    <a:latin typeface="Arial"/>
                    <a:ea typeface="DejaVu Sans"/>
                  </a:rPr>
                  <a:t>30 </a:t>
                </a:r>
                <a:r>
                  <a:rPr lang="en-US" sz="1089" b="1" spc="-1" dirty="0" err="1">
                    <a:solidFill>
                      <a:srgbClr val="FF0000"/>
                    </a:solidFill>
                    <a:latin typeface="Arial"/>
                    <a:ea typeface="DejaVu Sans"/>
                  </a:rPr>
                  <a:t>mrad</a:t>
                </a:r>
                <a:endParaRPr lang="en-US" sz="1089" spc="-1" dirty="0">
                  <a:latin typeface="Arial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9BAC343-63BE-854B-B71F-A73AB13C7162}"/>
                  </a:ext>
                </a:extLst>
              </p:cNvPr>
              <p:cNvSpPr/>
              <p:nvPr/>
            </p:nvSpPr>
            <p:spPr>
              <a:xfrm>
                <a:off x="571810" y="4373845"/>
                <a:ext cx="347472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2401925-2FBD-B541-9C4B-00BD5A72E66F}"/>
                  </a:ext>
                </a:extLst>
              </p:cNvPr>
              <p:cNvSpPr txBox="1"/>
              <p:nvPr/>
            </p:nvSpPr>
            <p:spPr>
              <a:xfrm>
                <a:off x="404947" y="4135095"/>
                <a:ext cx="72487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bg2"/>
                    </a:solidFill>
                  </a:rPr>
                  <a:t>20 </a:t>
                </a:r>
                <a:r>
                  <a:rPr lang="en-US" sz="1100" b="1" dirty="0" err="1">
                    <a:solidFill>
                      <a:schemeClr val="bg2"/>
                    </a:solidFill>
                  </a:rPr>
                  <a:t>mrad</a:t>
                </a:r>
                <a:endParaRPr lang="en-US" sz="11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62DCA0D-9E7C-3F44-8D5C-EC04C4EA5D3A}"/>
                  </a:ext>
                </a:extLst>
              </p:cNvPr>
              <p:cNvSpPr txBox="1"/>
              <p:nvPr/>
            </p:nvSpPr>
            <p:spPr>
              <a:xfrm>
                <a:off x="6766528" y="3985146"/>
                <a:ext cx="172266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Optimization process from random starting points</a:t>
                </a: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325B87F-9C2E-4546-83AE-2E22ECDCF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94463" y="3323668"/>
                <a:ext cx="1040738" cy="1040738"/>
              </a:xfrm>
              <a:prstGeom prst="rect">
                <a:avLst/>
              </a:prstGeom>
            </p:spPr>
          </p:pic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2B417F5-F7C0-3F43-B2C3-8799ECCA5FAE}"/>
                  </a:ext>
                </a:extLst>
              </p:cNvPr>
              <p:cNvSpPr/>
              <p:nvPr/>
            </p:nvSpPr>
            <p:spPr>
              <a:xfrm>
                <a:off x="5634681" y="3445058"/>
                <a:ext cx="778838" cy="77883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14C3276-DBD5-354F-886A-2F69F9FB22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29341" y="3313269"/>
                <a:ext cx="1042416" cy="1042416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0BB8CAE-C755-44D3-9009-7EBB25B6CBBA}"/>
                </a:ext>
              </a:extLst>
            </p:cNvPr>
            <p:cNvSpPr txBox="1"/>
            <p:nvPr/>
          </p:nvSpPr>
          <p:spPr>
            <a:xfrm>
              <a:off x="4849113" y="2439549"/>
              <a:ext cx="45720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Aft>
                  <a:spcPts val="600"/>
                </a:spcAft>
              </a:pPr>
              <a:r>
                <a:rPr lang="en-US" sz="1600" spc="-1" dirty="0">
                  <a:solidFill>
                    <a:srgbClr val="000000"/>
                  </a:solidFill>
                  <a:latin typeface="Arial"/>
                  <a:ea typeface="DejaVu Sans"/>
                </a:rPr>
                <a:t>Two step tuning with aperture applied on fine tuning step.</a:t>
              </a:r>
              <a:endParaRPr lang="en-US" sz="1600" spc="-1" dirty="0"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946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03"/>
    </mc:Choice>
    <mc:Fallback xmlns="">
      <p:transition spd="slow" advTm="77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6|1|0.9|0.3|0.5|2.3|2.2|0.4|1.6|1.1|1.2|2.2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3"/>
</p:tagLst>
</file>

<file path=ppt/theme/theme1.xml><?xml version="1.0" encoding="utf-8"?>
<a:theme xmlns:a="http://schemas.openxmlformats.org/drawingml/2006/main" name="Bright Beams theme">
  <a:themeElements>
    <a:clrScheme name="Custom 6">
      <a:dk1>
        <a:srgbClr val="B42D25"/>
      </a:dk1>
      <a:lt1>
        <a:srgbClr val="FFFFFE"/>
      </a:lt1>
      <a:dk2>
        <a:srgbClr val="4C4D52"/>
      </a:dk2>
      <a:lt2>
        <a:srgbClr val="FFFFFE"/>
      </a:lt2>
      <a:accent1>
        <a:srgbClr val="4D4E53"/>
      </a:accent1>
      <a:accent2>
        <a:srgbClr val="A2998B"/>
      </a:accent2>
      <a:accent3>
        <a:srgbClr val="D8D2C9"/>
      </a:accent3>
      <a:accent4>
        <a:srgbClr val="0068AC"/>
      </a:accent4>
      <a:accent5>
        <a:srgbClr val="00355F"/>
      </a:accent5>
      <a:accent6>
        <a:srgbClr val="7FBE50"/>
      </a:accent6>
      <a:hlink>
        <a:srgbClr val="EF4035"/>
      </a:hlink>
      <a:folHlink>
        <a:srgbClr val="F8991D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ueva - SRF 170830" id="{3FEAAFB8-F928-4A88-8ACC-2BFF484C5F23}" vid="{4603CD25-072A-4D26-A8A0-D6B531028E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CBB</Template>
  <TotalTime>20689</TotalTime>
  <Words>1061</Words>
  <Application>Microsoft Office PowerPoint</Application>
  <PresentationFormat>On-screen Show (16:9)</PresentationFormat>
  <Paragraphs>178</Paragraphs>
  <Slides>16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Avenir Book</vt:lpstr>
      <vt:lpstr>Palatino</vt:lpstr>
      <vt:lpstr>Arial</vt:lpstr>
      <vt:lpstr>Calibri</vt:lpstr>
      <vt:lpstr>Cambria Math</vt:lpstr>
      <vt:lpstr>Bright Beams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A-Exam</dc:title>
  <dc:creator>Paul Cueva</dc:creator>
  <cp:lastModifiedBy>Chenyu Zhang</cp:lastModifiedBy>
  <cp:revision>690</cp:revision>
  <cp:lastPrinted>2018-04-11T15:25:55Z</cp:lastPrinted>
  <dcterms:created xsi:type="dcterms:W3CDTF">2018-02-21T15:40:41Z</dcterms:created>
  <dcterms:modified xsi:type="dcterms:W3CDTF">2022-01-21T01:17:11Z</dcterms:modified>
</cp:coreProperties>
</file>