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708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1" d="100"/>
          <a:sy n="81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92709-8CAE-4F59-8A60-0D16824C900B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9AECE-7F3C-47B6-9239-46A1CEDF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2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86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11506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42553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9793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29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5117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53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289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6245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792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982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3368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1792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76BD61-8A17-4323-9B14-5D7C066E6D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0" i="0" dirty="0">
                <a:effectLst/>
                <a:latin typeface="Roboto" panose="02000000000000000000" pitchFamily="2" charset="0"/>
              </a:rPr>
              <a:t>Electron sources summary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547964E-3B8A-437F-8F09-AF910A524C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b="1" i="0" dirty="0">
                <a:effectLst/>
                <a:latin typeface="Arial" panose="020B0604020202020204" pitchFamily="34" charset="0"/>
              </a:rPr>
              <a:t>ERL 2022 Workshop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EA26C0-39CD-433A-9BD7-738251B362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Luca Cultrera for the working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BE440-5B51-4C60-8F13-763BEC9DFA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16663"/>
            <a:ext cx="431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57713-FE03-E74F-A4B8-7F454638C12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767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135AF-94FE-7D1A-65BC-F3558EF7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62408"/>
            <a:ext cx="11049000" cy="999127"/>
          </a:xfrm>
        </p:spPr>
        <p:txBody>
          <a:bodyPr/>
          <a:lstStyle/>
          <a:p>
            <a:r>
              <a:rPr lang="en-US" dirty="0"/>
              <a:t>DC gun for </a:t>
            </a:r>
            <a:r>
              <a:rPr lang="en-US" dirty="0" err="1"/>
              <a:t>LEReC</a:t>
            </a:r>
            <a:r>
              <a:rPr lang="en-US" dirty="0"/>
              <a:t> @RHIC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BDBB6-8C1F-D7D7-8269-B48D0C757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4D5CEE-86CA-B521-F5EB-ADB05B946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008" y="1087394"/>
            <a:ext cx="3480685" cy="2610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E561F-8F91-C064-0A20-412E4CFE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87394"/>
            <a:ext cx="3480685" cy="261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5AEE84-ED81-D9CE-3CAC-2B0E1510A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57" y="3938965"/>
            <a:ext cx="3675502" cy="2756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A7D083-C764-A2B5-99C3-85BC4EAF622C}"/>
              </a:ext>
            </a:extLst>
          </p:cNvPr>
          <p:cNvSpPr txBox="1"/>
          <p:nvPr/>
        </p:nvSpPr>
        <p:spPr>
          <a:xfrm>
            <a:off x="4030759" y="4438228"/>
            <a:ext cx="3943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Sustained operation up to 20-30 mA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during RHIC runs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Up to 50 mA of operation for ~1 hour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800162-23C7-5778-1790-293CD6A0E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595" y="3938965"/>
            <a:ext cx="3528407" cy="26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61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FF3F-E7D1-75FA-E499-A01F0D10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85040"/>
            <a:ext cx="11049000" cy="1092972"/>
          </a:xfrm>
        </p:spPr>
        <p:txBody>
          <a:bodyPr/>
          <a:lstStyle/>
          <a:p>
            <a:r>
              <a:rPr lang="en-US" dirty="0"/>
              <a:t>Thermionic injector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3233-4884-667B-DC32-C6E9EE9A3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E83CB-2B3C-A0AE-9797-E17A465B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843" y="1247854"/>
            <a:ext cx="4779805" cy="2692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B6430A-29A8-B02F-7353-99A55B5BB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105937"/>
            <a:ext cx="4572396" cy="2575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2CDEA0-4C82-A220-9576-2884E6FC5A5E}"/>
              </a:ext>
            </a:extLst>
          </p:cNvPr>
          <p:cNvSpPr txBox="1"/>
          <p:nvPr/>
        </p:nvSpPr>
        <p:spPr>
          <a:xfrm>
            <a:off x="6628591" y="4050395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Compact high current high brightness source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FEFD4A-43F0-8102-A216-7DC56E8AF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173" y="4419727"/>
            <a:ext cx="5121084" cy="2152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BC462A-759F-4164-94C5-A43E8618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578" y="1284908"/>
            <a:ext cx="4916422" cy="27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55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F849-C89A-1757-EC16-35115C03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0898"/>
            <a:ext cx="11049000" cy="1325563"/>
          </a:xfrm>
        </p:spPr>
        <p:txBody>
          <a:bodyPr/>
          <a:lstStyle/>
          <a:p>
            <a:r>
              <a:rPr lang="en-US" dirty="0"/>
              <a:t>SRF @ELBE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BF478-596F-7E13-EB1E-1AF52323B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C1D633-EDE5-ABF7-AB47-BC493C353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5" y="2931353"/>
            <a:ext cx="5236176" cy="3915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F595C-4C87-3BE6-31CC-82899F841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059" y="384701"/>
            <a:ext cx="4311328" cy="3227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0966EE-0AA5-2897-51A3-2950CAE1B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65" y="1214124"/>
            <a:ext cx="5901381" cy="15683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808285-EFD5-44C4-795A-ED9BED16E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282" y="3675769"/>
            <a:ext cx="4204935" cy="314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60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CDF0E-2210-2822-13CC-C64F9AF7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38" y="19137"/>
            <a:ext cx="11049000" cy="1010594"/>
          </a:xfrm>
        </p:spPr>
        <p:txBody>
          <a:bodyPr/>
          <a:lstStyle/>
          <a:p>
            <a:r>
              <a:rPr lang="en-US" dirty="0"/>
              <a:t>SRF gun @BNL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9570B-3A66-77F8-120F-D2E493AAB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14F04-44AA-646D-8DBB-82192DBF4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62" y="988542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D1BE4A-B39B-09DF-A550-EF5DF70D5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114" y="283200"/>
            <a:ext cx="5592534" cy="314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4B670-D12D-D8D2-A04A-94AF05308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114" y="3632887"/>
            <a:ext cx="5592534" cy="314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F8BF2A-1FF3-2ED5-03DA-DD19CBC87A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963"/>
          <a:stretch/>
        </p:blipFill>
        <p:spPr>
          <a:xfrm>
            <a:off x="378174" y="4752192"/>
            <a:ext cx="6096528" cy="127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08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C7869-7F38-0987-78CB-1B28E807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01515"/>
            <a:ext cx="11049000" cy="1027070"/>
          </a:xfrm>
        </p:spPr>
        <p:txBody>
          <a:bodyPr/>
          <a:lstStyle/>
          <a:p>
            <a:r>
              <a:rPr lang="en-US" dirty="0"/>
              <a:t>VHF @LCLS-II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DAECA-CFE5-E952-08A9-A38FEDD67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463E3-D0C9-22F4-BD26-52C6B742A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7" y="1128585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05DE2-4254-CE6A-3AF8-FB6A84126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309"/>
          <a:stretch/>
        </p:blipFill>
        <p:spPr>
          <a:xfrm>
            <a:off x="432289" y="4662616"/>
            <a:ext cx="4572396" cy="1395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7D4FB-821D-4D8A-87D9-29D6E5282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299" y="87344"/>
            <a:ext cx="4572396" cy="342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15647-8709-1FAF-8911-4C5F979F2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298" y="3378362"/>
            <a:ext cx="4572395" cy="3429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C3D7E7-57E1-A1C7-5EEB-1B4DCD81BD2B}"/>
              </a:ext>
            </a:extLst>
          </p:cNvPr>
          <p:cNvSpPr txBox="1"/>
          <p:nvPr/>
        </p:nvSpPr>
        <p:spPr>
          <a:xfrm>
            <a:off x="2265405" y="6225978"/>
            <a:ext cx="374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Gun successfully commissioned !! </a:t>
            </a:r>
          </a:p>
        </p:txBody>
      </p:sp>
    </p:spTree>
    <p:extLst>
      <p:ext uri="{BB962C8B-B14F-4D97-AF65-F5344CB8AC3E}">
        <p14:creationId xmlns:p14="http://schemas.microsoft.com/office/powerpoint/2010/main" val="2459130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164CF-B416-4A04-FE5D-BBF2A387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62409"/>
            <a:ext cx="11049000" cy="87556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384CC-3551-9EAF-0862-3A1B9A71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86249"/>
            <a:ext cx="11049000" cy="4846561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Photocathode technology: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Still limited to antimonides/tellurides and GaAs based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Consolidating the understanding on their synthesis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Making progress in protecting their surface with 2D materials</a:t>
            </a:r>
          </a:p>
          <a:p>
            <a:r>
              <a:rPr lang="en-US" sz="2000" b="1" dirty="0"/>
              <a:t>For high average currents &gt;&gt;1mA 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Lifetime of photocathodes (pol @20mA, </a:t>
            </a:r>
            <a:r>
              <a:rPr lang="en-US" sz="2000" dirty="0" err="1"/>
              <a:t>unpol</a:t>
            </a:r>
            <a:r>
              <a:rPr lang="en-US" sz="2000" dirty="0"/>
              <a:t> @100mA)</a:t>
            </a:r>
          </a:p>
          <a:p>
            <a:pPr marL="914400" lvl="1" indent="-457200">
              <a:buFontTx/>
              <a:buChar char="-"/>
            </a:pPr>
            <a:r>
              <a:rPr lang="en-US" sz="1800" dirty="0"/>
              <a:t>Replacing gun cathodes is routinely done but with inherent large risks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Long term operational stability @100mA (HVPS, laser and optics)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Power coupler required to push for high currents in SRF guns</a:t>
            </a:r>
          </a:p>
          <a:p>
            <a:pPr marL="0" indent="0"/>
            <a:r>
              <a:rPr lang="en-US" sz="2000" b="1" dirty="0"/>
              <a:t>Field Emission and cavity contamination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 In SRF and VHF field emission and cavity (see also KEK and </a:t>
            </a:r>
            <a:r>
              <a:rPr lang="en-US" sz="2000" dirty="0" err="1"/>
              <a:t>bERLinPro</a:t>
            </a:r>
            <a:r>
              <a:rPr lang="en-US" sz="2000" dirty="0"/>
              <a:t>) might be compromised by failure of cathode insertion mechanism and particulate generation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  Photocathode material compatibility with operation in SRF</a:t>
            </a:r>
          </a:p>
          <a:p>
            <a:pPr marL="0" indent="0"/>
            <a:r>
              <a:rPr lang="en-US" sz="2000" b="1" dirty="0"/>
              <a:t>Thermionic gun with RF chopper and buncher is an interesting option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457200" indent="-457200">
              <a:buFontTx/>
              <a:buChar char="-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BDAF2-5257-9674-ABE1-A6F2168F2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92997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D48BD9-E85F-7B7A-0990-322F74E2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1" y="162409"/>
            <a:ext cx="11049000" cy="1083598"/>
          </a:xfrm>
        </p:spPr>
        <p:txBody>
          <a:bodyPr/>
          <a:lstStyle/>
          <a:p>
            <a:r>
              <a:rPr lang="en-US" dirty="0"/>
              <a:t>Electron sources workgroup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9CF3EF-CAAF-5EFC-4420-013472397696}"/>
              </a:ext>
            </a:extLst>
          </p:cNvPr>
          <p:cNvGrpSpPr/>
          <p:nvPr/>
        </p:nvGrpSpPr>
        <p:grpSpPr>
          <a:xfrm>
            <a:off x="802159" y="1107228"/>
            <a:ext cx="5238573" cy="2002097"/>
            <a:chOff x="6517080" y="931153"/>
            <a:chExt cx="5238573" cy="20020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249BB7-50EA-6CDC-2520-B1894CEFD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17080" y="1288675"/>
              <a:ext cx="5238573" cy="16445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FAF5C3-7FCA-EACD-489B-98B47284A6F1}"/>
                </a:ext>
              </a:extLst>
            </p:cNvPr>
            <p:cNvSpPr txBox="1"/>
            <p:nvPr/>
          </p:nvSpPr>
          <p:spPr>
            <a:xfrm>
              <a:off x="6916395" y="931153"/>
              <a:ext cx="4608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Photocathode technology and advances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6BCF48-0D1F-C710-E20F-FE01DCF7643E}"/>
              </a:ext>
            </a:extLst>
          </p:cNvPr>
          <p:cNvGrpSpPr/>
          <p:nvPr/>
        </p:nvGrpSpPr>
        <p:grpSpPr>
          <a:xfrm>
            <a:off x="6545739" y="2673443"/>
            <a:ext cx="5153797" cy="1952550"/>
            <a:chOff x="6601856" y="978856"/>
            <a:chExt cx="5153797" cy="19525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F59A9A-9E1A-55A8-8786-64F386A37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1856" y="1329230"/>
              <a:ext cx="5153797" cy="160217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9579C7-27D4-4154-A8EC-F015FFFA943E}"/>
                </a:ext>
              </a:extLst>
            </p:cNvPr>
            <p:cNvSpPr txBox="1"/>
            <p:nvPr/>
          </p:nvSpPr>
          <p:spPr>
            <a:xfrm>
              <a:off x="7385952" y="978856"/>
              <a:ext cx="3813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DC and thermionic electron guns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B5226A-B788-8B57-BDC3-FE1243589153}"/>
              </a:ext>
            </a:extLst>
          </p:cNvPr>
          <p:cNvGrpSpPr/>
          <p:nvPr/>
        </p:nvGrpSpPr>
        <p:grpSpPr>
          <a:xfrm>
            <a:off x="875333" y="4448416"/>
            <a:ext cx="5261235" cy="1586473"/>
            <a:chOff x="6494418" y="4740186"/>
            <a:chExt cx="5261235" cy="15864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4B70B4-4746-690D-5E92-2A9BD1F6D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014"/>
            <a:stretch/>
          </p:blipFill>
          <p:spPr>
            <a:xfrm>
              <a:off x="6494418" y="5109518"/>
              <a:ext cx="5261235" cy="12171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7A64CD-9599-C960-2871-2486E2D4E7DC}"/>
                </a:ext>
              </a:extLst>
            </p:cNvPr>
            <p:cNvSpPr txBox="1"/>
            <p:nvPr/>
          </p:nvSpPr>
          <p:spPr>
            <a:xfrm>
              <a:off x="7420889" y="4740186"/>
              <a:ext cx="3403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SRF and NCRF electron guns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346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F17D4-A7AA-0E3B-AD37-CCB08A88A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62408"/>
            <a:ext cx="11049000" cy="880101"/>
          </a:xfrm>
        </p:spPr>
        <p:txBody>
          <a:bodyPr/>
          <a:lstStyle/>
          <a:p>
            <a:r>
              <a:rPr lang="en-US" dirty="0"/>
              <a:t>Progresses in last two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B79F-CDC1-972B-B50C-2DEDBA0E7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05233"/>
            <a:ext cx="11049000" cy="3204519"/>
          </a:xfrm>
        </p:spPr>
        <p:txBody>
          <a:bodyPr>
            <a:normAutofit/>
          </a:bodyPr>
          <a:lstStyle/>
          <a:p>
            <a:r>
              <a:rPr lang="en-US" sz="2400" b="1" dirty="0"/>
              <a:t>Photocathodes</a:t>
            </a:r>
          </a:p>
          <a:p>
            <a:pPr marL="0" indent="0"/>
            <a:r>
              <a:rPr lang="en-US" sz="2400" dirty="0"/>
              <a:t>- Unpolarized electron beam: alkali antimonides and tellurides</a:t>
            </a:r>
          </a:p>
          <a:p>
            <a:pPr marL="0" indent="0"/>
            <a:r>
              <a:rPr lang="en-US" sz="2400" dirty="0"/>
              <a:t>- Spin polarized electron beams: SL-DBR GaAs/</a:t>
            </a:r>
            <a:r>
              <a:rPr lang="en-US" sz="2400" dirty="0" err="1"/>
              <a:t>GaAsP</a:t>
            </a:r>
            <a:r>
              <a:rPr lang="en-US" sz="2400" dirty="0"/>
              <a:t> </a:t>
            </a:r>
          </a:p>
          <a:p>
            <a:r>
              <a:rPr lang="en-US" sz="2400" b="1" dirty="0"/>
              <a:t>New electron guns 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DC gun at @SBU/BNL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Thermionic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VHF @SLAC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E34C3-258E-8000-E465-50EC1B823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391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BD832-731D-AC99-3C55-EF7FD4F8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62409"/>
            <a:ext cx="11049000" cy="835093"/>
          </a:xfrm>
        </p:spPr>
        <p:txBody>
          <a:bodyPr/>
          <a:lstStyle/>
          <a:p>
            <a:r>
              <a:rPr lang="en-US" dirty="0"/>
              <a:t>Alkali antimonides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AE343-3368-6609-5AB6-ABD22E9C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97502"/>
            <a:ext cx="11049000" cy="1436461"/>
          </a:xfrm>
        </p:spPr>
        <p:txBody>
          <a:bodyPr>
            <a:normAutofit/>
          </a:bodyPr>
          <a:lstStyle/>
          <a:p>
            <a:r>
              <a:rPr lang="en-US" sz="2400" dirty="0"/>
              <a:t>Key technology that enabled e-beam up to 75 mA at Cornell</a:t>
            </a:r>
          </a:p>
          <a:p>
            <a:r>
              <a:rPr lang="en-US" sz="2400" dirty="0"/>
              <a:t>Cs-K-Sb is the material of choice for a wide range of guns (DC and SRF) aiming at very high average beam currents.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8DAD5-BD9F-DE4C-DEF4-92864BD6F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AD041-B6D0-E33F-533B-D3BF5FD1D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47" y="2532716"/>
            <a:ext cx="5447417" cy="3064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30A23-4FAE-0325-15AA-E5D271FD6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777" y="2532716"/>
            <a:ext cx="5447417" cy="3064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32791F-0DD9-C959-6213-185CE096E2CB}"/>
              </a:ext>
            </a:extLst>
          </p:cNvPr>
          <p:cNvSpPr txBox="1"/>
          <p:nvPr/>
        </p:nvSpPr>
        <p:spPr>
          <a:xfrm>
            <a:off x="2226872" y="5860498"/>
            <a:ext cx="845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Enabling the production of brighter beams by mitigating intrinsic emittance</a:t>
            </a:r>
          </a:p>
        </p:txBody>
      </p:sp>
    </p:spTree>
    <p:extLst>
      <p:ext uri="{BB962C8B-B14F-4D97-AF65-F5344CB8AC3E}">
        <p14:creationId xmlns:p14="http://schemas.microsoft.com/office/powerpoint/2010/main" val="694383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238F8-1D9C-F29D-1E84-B808B001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62409"/>
            <a:ext cx="11049000" cy="941462"/>
          </a:xfrm>
        </p:spPr>
        <p:txBody>
          <a:bodyPr/>
          <a:lstStyle/>
          <a:p>
            <a:r>
              <a:rPr lang="en-US" dirty="0"/>
              <a:t>Alkali antimonides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8B644-CF27-D5A2-D66B-4A61A7E6C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D38787-1C37-0628-369E-E36EAED26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22" y="2512541"/>
            <a:ext cx="5797078" cy="3253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11F604-83CC-3560-92A6-E674A5584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99" y="1639266"/>
            <a:ext cx="5797078" cy="3253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0721F3-3D13-6511-4EC4-390C4F5EA48A}"/>
              </a:ext>
            </a:extLst>
          </p:cNvPr>
          <p:cNvSpPr txBox="1"/>
          <p:nvPr/>
        </p:nvSpPr>
        <p:spPr>
          <a:xfrm>
            <a:off x="664326" y="1311524"/>
            <a:ext cx="5066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BNL also achieved epitaxial growth using a combination of X-ray techniques to monitor the growth process </a:t>
            </a:r>
            <a:r>
              <a:rPr lang="en-US" i="1" dirty="0"/>
              <a:t>in-situ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8FFC4-ED8C-8579-43F2-BB2FA499FDE4}"/>
              </a:ext>
            </a:extLst>
          </p:cNvPr>
          <p:cNvSpPr txBox="1"/>
          <p:nvPr/>
        </p:nvSpPr>
        <p:spPr>
          <a:xfrm>
            <a:off x="6722720" y="5362703"/>
            <a:ext cx="5170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the surface of the alkali antimonide is quite reactive and prone to chemical contamination</a:t>
            </a:r>
          </a:p>
        </p:txBody>
      </p:sp>
    </p:spTree>
    <p:extLst>
      <p:ext uri="{BB962C8B-B14F-4D97-AF65-F5344CB8AC3E}">
        <p14:creationId xmlns:p14="http://schemas.microsoft.com/office/powerpoint/2010/main" val="3170184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5520-A4D5-A9C7-B446-1ECDFCE05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01514"/>
            <a:ext cx="11049000" cy="969405"/>
          </a:xfrm>
        </p:spPr>
        <p:txBody>
          <a:bodyPr>
            <a:normAutofit fontScale="90000"/>
          </a:bodyPr>
          <a:lstStyle/>
          <a:p>
            <a:r>
              <a:rPr lang="en-US" dirty="0"/>
              <a:t>Protective coating for Alkali Antimonides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669C9-9980-B050-D04F-EA527AFD6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81" y="973137"/>
            <a:ext cx="6957884" cy="61277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Will prevent/mitigate the chemical poisoning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CA00A-546A-C522-BAD6-9C7074FEE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D62BD-5345-714E-E3FC-53804D50D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537" y="1427749"/>
            <a:ext cx="4579198" cy="2553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CF19AB-7090-D064-B3F6-62D92AB15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136" y="4153575"/>
            <a:ext cx="4780698" cy="26781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95E8AF-5C76-FEA5-050F-5974E3297880}"/>
              </a:ext>
            </a:extLst>
          </p:cNvPr>
          <p:cNvGrpSpPr/>
          <p:nvPr/>
        </p:nvGrpSpPr>
        <p:grpSpPr>
          <a:xfrm>
            <a:off x="1911179" y="4153574"/>
            <a:ext cx="4108958" cy="2678131"/>
            <a:chOff x="6441988" y="3855138"/>
            <a:chExt cx="4085969" cy="282658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EB3E822-6B7B-2C0C-91DD-64A012030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6752"/>
            <a:stretch/>
          </p:blipFill>
          <p:spPr>
            <a:xfrm>
              <a:off x="6441988" y="3855138"/>
              <a:ext cx="3698789" cy="282658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955BC2-20BE-7150-0949-451627D522DA}"/>
                </a:ext>
              </a:extLst>
            </p:cNvPr>
            <p:cNvSpPr/>
            <p:nvPr/>
          </p:nvSpPr>
          <p:spPr>
            <a:xfrm>
              <a:off x="8979243" y="4530811"/>
              <a:ext cx="1548714" cy="18782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6866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CC454-402C-0921-3608-F0B5DC08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62408"/>
            <a:ext cx="11049000" cy="885901"/>
          </a:xfrm>
        </p:spPr>
        <p:txBody>
          <a:bodyPr/>
          <a:lstStyle/>
          <a:p>
            <a:r>
              <a:rPr lang="en-US" dirty="0"/>
              <a:t>Spin polarized electron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9B527-2977-3160-F0CA-DDC453CA5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62" y="1045729"/>
            <a:ext cx="11049000" cy="9811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Several activities are established to restore the availability of photocathodes to produce highly spin polarized beams.</a:t>
            </a:r>
          </a:p>
          <a:p>
            <a:r>
              <a:rPr lang="en-US" b="1" dirty="0">
                <a:solidFill>
                  <a:srgbClr val="FF0000"/>
                </a:solidFill>
              </a:rPr>
              <a:t>Crucial to develop spin polarized current at &gt;1mA (but extended test are required)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2D444-4226-3FF2-5615-86448EF5B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BDFA69-138F-4E45-A340-BF6204230210}"/>
              </a:ext>
            </a:extLst>
          </p:cNvPr>
          <p:cNvGrpSpPr/>
          <p:nvPr/>
        </p:nvGrpSpPr>
        <p:grpSpPr>
          <a:xfrm>
            <a:off x="769065" y="2241461"/>
            <a:ext cx="5139382" cy="4440259"/>
            <a:chOff x="6597115" y="331321"/>
            <a:chExt cx="5803458" cy="56483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B61EA0-A84B-7242-BA0C-1D8BCE72B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3413" y="1182064"/>
              <a:ext cx="4950861" cy="3515245"/>
            </a:xfrm>
            <a:prstGeom prst="rect">
              <a:avLst/>
            </a:prstGeom>
          </p:spPr>
        </p:pic>
        <p:sp>
          <p:nvSpPr>
            <p:cNvPr id="7" name="TextBox 28">
              <a:extLst>
                <a:ext uri="{FF2B5EF4-FFF2-40B4-BE49-F238E27FC236}">
                  <a16:creationId xmlns:a16="http://schemas.microsoft.com/office/drawing/2014/main" id="{16391C03-DAAD-7140-ABF3-6239CDD5EF16}"/>
                </a:ext>
              </a:extLst>
            </p:cNvPr>
            <p:cNvSpPr txBox="1"/>
            <p:nvPr/>
          </p:nvSpPr>
          <p:spPr>
            <a:xfrm>
              <a:off x="6597115" y="331321"/>
              <a:ext cx="5803458" cy="6655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latin typeface="Times" pitchFamily="2" charset="0"/>
                </a:rPr>
                <a:t>July 2022 (unpublished) results of collaboration between Old Dominion University, Brookhaven National Lab and Jefferson Lab</a:t>
              </a:r>
            </a:p>
          </p:txBody>
        </p:sp>
        <p:sp>
          <p:nvSpPr>
            <p:cNvPr id="8" name="TextBox 30">
              <a:extLst>
                <a:ext uri="{FF2B5EF4-FFF2-40B4-BE49-F238E27FC236}">
                  <a16:creationId xmlns:a16="http://schemas.microsoft.com/office/drawing/2014/main" id="{20E712BD-DA28-BE46-8AD7-080E9E61C2EA}"/>
                </a:ext>
              </a:extLst>
            </p:cNvPr>
            <p:cNvSpPr txBox="1"/>
            <p:nvPr/>
          </p:nvSpPr>
          <p:spPr>
            <a:xfrm>
              <a:off x="7737203" y="4810168"/>
              <a:ext cx="357679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itchFamily="2" charset="2"/>
                <a:buChar char="Ø"/>
              </a:pPr>
              <a:r>
                <a:rPr lang="en-US" sz="1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MOCVD growth of DBR-SLSP by industrial partner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QE &gt; 2%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Polarization &gt; 90%</a:t>
              </a:r>
            </a:p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7817D7-8133-8B4C-A722-F4F5BDD904EE}"/>
                </a:ext>
              </a:extLst>
            </p:cNvPr>
            <p:cNvCxnSpPr>
              <a:cxnSpLocks/>
            </p:cNvCxnSpPr>
            <p:nvPr/>
          </p:nvCxnSpPr>
          <p:spPr>
            <a:xfrm>
              <a:off x="9498844" y="5390859"/>
              <a:ext cx="58685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3">
              <a:extLst>
                <a:ext uri="{FF2B5EF4-FFF2-40B4-BE49-F238E27FC236}">
                  <a16:creationId xmlns:a16="http://schemas.microsoft.com/office/drawing/2014/main" id="{56E0847E-0ECB-8A4E-9D27-6ACF5E3AE020}"/>
                </a:ext>
              </a:extLst>
            </p:cNvPr>
            <p:cNvSpPr txBox="1"/>
            <p:nvPr/>
          </p:nvSpPr>
          <p:spPr>
            <a:xfrm>
              <a:off x="10287649" y="5236970"/>
              <a:ext cx="1287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10 mA/W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45A4490-A3EF-D26A-FCDC-DC6D79B0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650" y="3069860"/>
            <a:ext cx="6096528" cy="34292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E85F29-2F01-3C1D-E984-70E40D000B1D}"/>
              </a:ext>
            </a:extLst>
          </p:cNvPr>
          <p:cNvSpPr txBox="1"/>
          <p:nvPr/>
        </p:nvSpPr>
        <p:spPr>
          <a:xfrm>
            <a:off x="7004759" y="2503071"/>
            <a:ext cx="3982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It is not clear that larger gun voltages allowed longer lifetime</a:t>
            </a:r>
          </a:p>
        </p:txBody>
      </p:sp>
    </p:spTree>
    <p:extLst>
      <p:ext uri="{BB962C8B-B14F-4D97-AF65-F5344CB8AC3E}">
        <p14:creationId xmlns:p14="http://schemas.microsoft.com/office/powerpoint/2010/main" val="4145197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76C0-BF30-2EBC-08BD-49F4AC11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62408"/>
            <a:ext cx="11049000" cy="1089743"/>
          </a:xfrm>
        </p:spPr>
        <p:txBody>
          <a:bodyPr/>
          <a:lstStyle/>
          <a:p>
            <a:r>
              <a:rPr lang="en-US" dirty="0"/>
              <a:t>PERLE a test stand for </a:t>
            </a:r>
            <a:r>
              <a:rPr lang="en-US" dirty="0" err="1"/>
              <a:t>LHeC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E8D47-57CB-B3A3-543C-76CE67892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8F93A-38C8-1724-8779-D349AA2C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7" y="1138465"/>
            <a:ext cx="7800202" cy="4387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DBA9C-408E-90ED-B064-A99B94772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60" y="1725845"/>
            <a:ext cx="2268824" cy="1703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36CDA2-2AAB-C717-EC0E-72F23A5FC59B}"/>
              </a:ext>
            </a:extLst>
          </p:cNvPr>
          <p:cNvSpPr txBox="1"/>
          <p:nvPr/>
        </p:nvSpPr>
        <p:spPr>
          <a:xfrm>
            <a:off x="8279027" y="1165833"/>
            <a:ext cx="3665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initial stage sees operation with the old ALICE </a:t>
            </a:r>
            <a:r>
              <a:rPr lang="en-US" dirty="0" err="1"/>
              <a:t>egun</a:t>
            </a:r>
            <a:r>
              <a:rPr lang="en-US" dirty="0"/>
              <a:t> to acquire the required expertise</a:t>
            </a:r>
          </a:p>
          <a:p>
            <a:endParaRPr lang="en-US" dirty="0"/>
          </a:p>
          <a:p>
            <a:r>
              <a:rPr lang="en-US" dirty="0"/>
              <a:t>Second stage the gun will be upgraded with a load lock and operated aiming ad delivering the 20 mA for the ERL using alkali antimonides photocathodes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386E8B-704A-921B-3CA9-50DC8847F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327" y="3780126"/>
            <a:ext cx="2257168" cy="3005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2B9F8A-2D7F-8EC3-9498-2C5706476D95}"/>
              </a:ext>
            </a:extLst>
          </p:cNvPr>
          <p:cNvSpPr txBox="1"/>
          <p:nvPr/>
        </p:nvSpPr>
        <p:spPr>
          <a:xfrm>
            <a:off x="2246870" y="5999773"/>
            <a:ext cx="726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Aims a first functional tests in spring 2024</a:t>
            </a:r>
          </a:p>
        </p:txBody>
      </p:sp>
    </p:spTree>
    <p:extLst>
      <p:ext uri="{BB962C8B-B14F-4D97-AF65-F5344CB8AC3E}">
        <p14:creationId xmlns:p14="http://schemas.microsoft.com/office/powerpoint/2010/main" val="404559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932E-61CE-4E1E-AE45-0665CF8BE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41" y="380783"/>
            <a:ext cx="9688098" cy="6057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High Voltage DC Gun for High Intensity Polarized Electron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51C4F-E38F-4BB1-ACD8-55EEE2181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78BFFC-C9FE-4215-9341-7CEC6C34B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8337" y="1702906"/>
            <a:ext cx="4566002" cy="21378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CBAFF4C-EBE0-4430-8A1F-2A3E9C8D3CCC}"/>
              </a:ext>
            </a:extLst>
          </p:cNvPr>
          <p:cNvGrpSpPr/>
          <p:nvPr/>
        </p:nvGrpSpPr>
        <p:grpSpPr>
          <a:xfrm>
            <a:off x="8592781" y="865842"/>
            <a:ext cx="3024297" cy="3973862"/>
            <a:chOff x="2990343" y="492980"/>
            <a:chExt cx="4321671" cy="56255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834DA3-8C3D-4B95-A971-832BE6C62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661" t="17971" r="33911"/>
            <a:stretch/>
          </p:blipFill>
          <p:spPr>
            <a:xfrm>
              <a:off x="2990343" y="492980"/>
              <a:ext cx="3588027" cy="5625548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F62C13B-9166-4EB6-9AB5-9210A72F543E}"/>
                </a:ext>
              </a:extLst>
            </p:cNvPr>
            <p:cNvSpPr/>
            <p:nvPr/>
          </p:nvSpPr>
          <p:spPr>
            <a:xfrm>
              <a:off x="4910638" y="372261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>
                <a:latin typeface="+mj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2D21FB-B727-4F7A-A248-615633448420}"/>
                </a:ext>
              </a:extLst>
            </p:cNvPr>
            <p:cNvSpPr/>
            <p:nvPr/>
          </p:nvSpPr>
          <p:spPr>
            <a:xfrm>
              <a:off x="5164638" y="396708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127407A-4C32-439B-8710-58FA438D0624}"/>
                </a:ext>
              </a:extLst>
            </p:cNvPr>
            <p:cNvSpPr/>
            <p:nvPr/>
          </p:nvSpPr>
          <p:spPr>
            <a:xfrm>
              <a:off x="4950007" y="420203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>
                <a:latin typeface="+mj-lt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9F264D0-3C1B-4125-98DF-55CCD61EE54C}"/>
                </a:ext>
              </a:extLst>
            </p:cNvPr>
            <p:cNvSpPr/>
            <p:nvPr/>
          </p:nvSpPr>
          <p:spPr>
            <a:xfrm>
              <a:off x="5130532" y="441158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>
                <a:latin typeface="+mj-lt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FA0E6BD-EA1E-41E6-A60E-7E1FCAA37DD0}"/>
                </a:ext>
              </a:extLst>
            </p:cNvPr>
            <p:cNvSpPr/>
            <p:nvPr/>
          </p:nvSpPr>
          <p:spPr>
            <a:xfrm>
              <a:off x="4995726" y="465860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>
                <a:latin typeface="+mj-lt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7918CB4-9B36-4CDB-8F6B-CCF510A35F91}"/>
                </a:ext>
              </a:extLst>
            </p:cNvPr>
            <p:cNvCxnSpPr/>
            <p:nvPr/>
          </p:nvCxnSpPr>
          <p:spPr>
            <a:xfrm>
              <a:off x="4310492" y="1891852"/>
              <a:ext cx="342900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9C8338D-A859-4EF5-BB53-AC12F52030A8}"/>
                </a:ext>
              </a:extLst>
            </p:cNvPr>
            <p:cNvCxnSpPr>
              <a:cxnSpLocks/>
            </p:cNvCxnSpPr>
            <p:nvPr/>
          </p:nvCxnSpPr>
          <p:spPr>
            <a:xfrm>
              <a:off x="4715464" y="2140300"/>
              <a:ext cx="0" cy="1278652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296C540-B4B3-4DEF-8DFB-FBBAA5494322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55" y="3429000"/>
              <a:ext cx="140730" cy="150114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B70EB31-9C02-461A-810F-B4BA5FA8E3F9}"/>
                </a:ext>
              </a:extLst>
            </p:cNvPr>
            <p:cNvCxnSpPr>
              <a:cxnSpLocks/>
            </p:cNvCxnSpPr>
            <p:nvPr/>
          </p:nvCxnSpPr>
          <p:spPr>
            <a:xfrm>
              <a:off x="5018585" y="4930140"/>
              <a:ext cx="22860" cy="4191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22B4C1B-EB9E-44B6-AE6B-7925E14556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4228" y="3429000"/>
              <a:ext cx="205238" cy="192024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FA74F6-13E0-4CA6-AA2E-D77B4CF0FDDB}"/>
                </a:ext>
              </a:extLst>
            </p:cNvPr>
            <p:cNvSpPr txBox="1"/>
            <p:nvPr/>
          </p:nvSpPr>
          <p:spPr>
            <a:xfrm>
              <a:off x="3460294" y="1422771"/>
              <a:ext cx="1095397" cy="3485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cs typeface="Times New Roman" panose="02020603050405020304" pitchFamily="18" charset="0"/>
                </a:rPr>
                <a:t>FC72 inlet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EBB37FC-0347-4F53-97C1-BF5A85599F30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5187504" y="4262753"/>
              <a:ext cx="864464" cy="17168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730A86-9E83-404D-93E1-D3BC079419DE}"/>
                </a:ext>
              </a:extLst>
            </p:cNvPr>
            <p:cNvSpPr txBox="1"/>
            <p:nvPr/>
          </p:nvSpPr>
          <p:spPr>
            <a:xfrm>
              <a:off x="5337050" y="3914194"/>
              <a:ext cx="1429834" cy="3485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cs typeface="Times New Roman" panose="02020603050405020304" pitchFamily="18" charset="0"/>
                </a:rPr>
                <a:t>Spiral grooves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BFEA4D2-F062-4091-AA7A-95F1B43ACF1E}"/>
                </a:ext>
              </a:extLst>
            </p:cNvPr>
            <p:cNvCxnSpPr>
              <a:cxnSpLocks/>
            </p:cNvCxnSpPr>
            <p:nvPr/>
          </p:nvCxnSpPr>
          <p:spPr>
            <a:xfrm>
              <a:off x="4080588" y="5058544"/>
              <a:ext cx="510082" cy="48008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610AAF2-359E-41B2-B2BB-A3830FD410A5}"/>
                </a:ext>
              </a:extLst>
            </p:cNvPr>
            <p:cNvSpPr txBox="1"/>
            <p:nvPr/>
          </p:nvSpPr>
          <p:spPr>
            <a:xfrm>
              <a:off x="3179100" y="4689643"/>
              <a:ext cx="1386310" cy="3485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cs typeface="Times New Roman" panose="02020603050405020304" pitchFamily="18" charset="0"/>
                </a:rPr>
                <a:t>Cathode puck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04E806D-360E-4DD3-B022-E067828E33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3625" y="5642850"/>
              <a:ext cx="614281" cy="16743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1CEC84-2F56-4F93-9AC5-F6D0CC2D443D}"/>
                </a:ext>
              </a:extLst>
            </p:cNvPr>
            <p:cNvSpPr txBox="1"/>
            <p:nvPr/>
          </p:nvSpPr>
          <p:spPr>
            <a:xfrm>
              <a:off x="5897906" y="5427875"/>
              <a:ext cx="992316" cy="5664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cs typeface="Times New Roman" panose="02020603050405020304" pitchFamily="18" charset="0"/>
                </a:rPr>
                <a:t>Copper </a:t>
              </a:r>
            </a:p>
            <a:p>
              <a:r>
                <a:rPr lang="en-US" sz="1000" dirty="0">
                  <a:cs typeface="Times New Roman" panose="02020603050405020304" pitchFamily="18" charset="0"/>
                </a:rPr>
                <a:t>heat sink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412CF0-A2A3-48E6-919D-20FA03121D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2982" y="5037575"/>
              <a:ext cx="677312" cy="3116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956FB9-259C-44CD-80D0-3DB326B5A3AD}"/>
                </a:ext>
              </a:extLst>
            </p:cNvPr>
            <p:cNvSpPr txBox="1"/>
            <p:nvPr/>
          </p:nvSpPr>
          <p:spPr>
            <a:xfrm>
              <a:off x="5761831" y="4681458"/>
              <a:ext cx="1550183" cy="3485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cs typeface="Times New Roman" panose="02020603050405020304" pitchFamily="18" charset="0"/>
                </a:rPr>
                <a:t>Heat exchanger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D0EBDB4-D569-4289-B69E-BDE9DF7004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0357" y="1057457"/>
              <a:ext cx="630602" cy="4997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2A0FFB-3E07-4C05-AB44-35D739A10672}"/>
                </a:ext>
              </a:extLst>
            </p:cNvPr>
            <p:cNvSpPr txBox="1"/>
            <p:nvPr/>
          </p:nvSpPr>
          <p:spPr>
            <a:xfrm>
              <a:off x="5840961" y="993984"/>
              <a:ext cx="1003770" cy="3485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cs typeface="Times New Roman" panose="02020603050405020304" pitchFamily="18" charset="0"/>
                </a:rPr>
                <a:t>HV cable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57842EB-A2F1-4D5D-BCFF-9ACC6C5F5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09" y="1746062"/>
            <a:ext cx="3096593" cy="20623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60C4246-3C18-43AC-8B5A-663400941664}"/>
              </a:ext>
            </a:extLst>
          </p:cNvPr>
          <p:cNvSpPr txBox="1"/>
          <p:nvPr/>
        </p:nvSpPr>
        <p:spPr>
          <a:xfrm>
            <a:off x="673164" y="4275009"/>
            <a:ext cx="5137601" cy="1754326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C00000"/>
                </a:solidFill>
              </a:rPr>
              <a:t>300 KV polarized gun for EIC, conditioned up to 350 KV with no field emission – highest operational voltage for polarized guns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C00000"/>
                </a:solidFill>
              </a:rPr>
              <a:t>High intensity – 7.5 </a:t>
            </a:r>
            <a:r>
              <a:rPr lang="en-US" dirty="0" err="1">
                <a:solidFill>
                  <a:srgbClr val="C00000"/>
                </a:solidFill>
              </a:rPr>
              <a:t>nC</a:t>
            </a:r>
            <a:r>
              <a:rPr lang="en-US" dirty="0">
                <a:solidFill>
                  <a:srgbClr val="C00000"/>
                </a:solidFill>
              </a:rPr>
              <a:t>/4.8 A peak current with very stable operation.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C00000"/>
                </a:solidFill>
              </a:rPr>
              <a:t>Exceeds EIC requirements by large margins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CC0A61-5D11-44AB-AF34-17F0DAA1813B}"/>
              </a:ext>
            </a:extLst>
          </p:cNvPr>
          <p:cNvSpPr txBox="1"/>
          <p:nvPr/>
        </p:nvSpPr>
        <p:spPr>
          <a:xfrm>
            <a:off x="8126131" y="5266004"/>
            <a:ext cx="3392705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 Active cooling scheme successfully implemented- will be used for both EIC polarized gun and SHC gun</a:t>
            </a:r>
          </a:p>
        </p:txBody>
      </p:sp>
    </p:spTree>
    <p:extLst>
      <p:ext uri="{BB962C8B-B14F-4D97-AF65-F5344CB8AC3E}">
        <p14:creationId xmlns:p14="http://schemas.microsoft.com/office/powerpoint/2010/main" val="116164655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8B9F00ECE5664A8E15A26D5A0BF016" ma:contentTypeVersion="11" ma:contentTypeDescription="Create a new document." ma:contentTypeScope="" ma:versionID="0dd7aaabf3fff1724d8a291a71024518">
  <xsd:schema xmlns:xsd="http://www.w3.org/2001/XMLSchema" xmlns:xs="http://www.w3.org/2001/XMLSchema" xmlns:p="http://schemas.microsoft.com/office/2006/metadata/properties" xmlns:ns3="da1d371b-ffaa-4f50-8f3f-b96adde98e02" xmlns:ns4="44118223-6444-4daa-bc0e-85f2cd78126d" targetNamespace="http://schemas.microsoft.com/office/2006/metadata/properties" ma:root="true" ma:fieldsID="74fe321a5c74f60e33ed866fa9f0ac3f" ns3:_="" ns4:_="">
    <xsd:import namespace="da1d371b-ffaa-4f50-8f3f-b96adde98e02"/>
    <xsd:import namespace="44118223-6444-4daa-bc0e-85f2cd7812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1d371b-ffaa-4f50-8f3f-b96adde98e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18223-6444-4daa-bc0e-85f2cd7812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BE3A91-D590-4379-94B2-C271E17DAC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1d371b-ffaa-4f50-8f3f-b96adde98e02"/>
    <ds:schemaRef ds:uri="44118223-6444-4daa-bc0e-85f2cd7812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4AA7F8-6FE7-414C-8AFA-B22A31586B57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da1d371b-ffaa-4f50-8f3f-b96adde98e02"/>
    <ds:schemaRef ds:uri="http://purl.org/dc/terms/"/>
    <ds:schemaRef ds:uri="http://schemas.openxmlformats.org/package/2006/metadata/core-properties"/>
    <ds:schemaRef ds:uri="44118223-6444-4daa-bc0e-85f2cd78126d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A638337-B68B-422D-9DF0-CFE7FCBFA4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589</Words>
  <Application>Microsoft Office PowerPoint</Application>
  <PresentationFormat>Widescreen</PresentationFormat>
  <Paragraphs>90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Roboto</vt:lpstr>
      <vt:lpstr>Times</vt:lpstr>
      <vt:lpstr>Wingdings</vt:lpstr>
      <vt:lpstr>BNL</vt:lpstr>
      <vt:lpstr>Electron sources summary</vt:lpstr>
      <vt:lpstr>Electron sources workgroup</vt:lpstr>
      <vt:lpstr>Progresses in last two years</vt:lpstr>
      <vt:lpstr>Alkali antimonides (1)</vt:lpstr>
      <vt:lpstr>Alkali antimonides (2)</vt:lpstr>
      <vt:lpstr>Protective coating for Alkali Antimonides</vt:lpstr>
      <vt:lpstr>Spin polarized electron source</vt:lpstr>
      <vt:lpstr>PERLE a test stand for LHeC</vt:lpstr>
      <vt:lpstr>High Voltage DC Gun for High Intensity Polarized Electron Source</vt:lpstr>
      <vt:lpstr>DC gun for LEReC @RHIC</vt:lpstr>
      <vt:lpstr>Thermionic injector</vt:lpstr>
      <vt:lpstr>SRF @ELBE</vt:lpstr>
      <vt:lpstr>SRF gun @BNL</vt:lpstr>
      <vt:lpstr>VHF @LCLS-II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sources summary</dc:title>
  <dc:creator>Cultrera, Luca</dc:creator>
  <cp:lastModifiedBy>Cultrera, Luca</cp:lastModifiedBy>
  <cp:revision>3</cp:revision>
  <dcterms:created xsi:type="dcterms:W3CDTF">2022-10-05T17:23:17Z</dcterms:created>
  <dcterms:modified xsi:type="dcterms:W3CDTF">2022-10-13T20:00:25Z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0x010100C18B9F00ECE5664A8E15A26D5A0BF016</vt:lpwstr>
  </property>
</Properties>
</file>