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1292" r:id="rId2"/>
    <p:sldId id="256" r:id="rId3"/>
    <p:sldId id="364" r:id="rId4"/>
    <p:sldId id="280" r:id="rId5"/>
    <p:sldId id="1293" r:id="rId6"/>
    <p:sldId id="1294" r:id="rId7"/>
    <p:sldId id="311" r:id="rId8"/>
    <p:sldId id="365" r:id="rId9"/>
    <p:sldId id="372" r:id="rId10"/>
    <p:sldId id="265" r:id="rId11"/>
    <p:sldId id="129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08" autoAdjust="0"/>
    <p:restoredTop sz="96383" autoAdjust="0"/>
  </p:normalViewPr>
  <p:slideViewPr>
    <p:cSldViewPr snapToGrid="0" snapToObjects="1">
      <p:cViewPr varScale="1">
        <p:scale>
          <a:sx n="68" d="100"/>
          <a:sy n="68" d="100"/>
        </p:scale>
        <p:origin x="740" y="12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D1DF8-8C05-4BD6-8DE7-AB7DE725390C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4268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Tuesday, October 4,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194" name="Picture 2" descr="Image result for Helmholtz-Zentrum Berlin Logo. Size: 279 x 106. Source: www.helmholtz-klima.de">
            <a:extLst>
              <a:ext uri="{FF2B5EF4-FFF2-40B4-BE49-F238E27FC236}">
                <a16:creationId xmlns:a16="http://schemas.microsoft.com/office/drawing/2014/main" id="{D4018C31-B8C0-402F-B386-639588CBA6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026" y="5973427"/>
            <a:ext cx="2303282" cy="87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Tuesday, October 4,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Tuesday, October 4, 2022</a:t>
            </a:fld>
            <a:endParaRPr lang="en-US" dirty="0"/>
          </a:p>
        </p:txBody>
      </p:sp>
      <p:pic>
        <p:nvPicPr>
          <p:cNvPr id="9220" name="Picture 4" descr="See the source image">
            <a:extLst>
              <a:ext uri="{FF2B5EF4-FFF2-40B4-BE49-F238E27FC236}">
                <a16:creationId xmlns:a16="http://schemas.microsoft.com/office/drawing/2014/main" id="{3E06A73C-7742-41F1-BD35-AE5A38AF55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489" y="5835672"/>
            <a:ext cx="2033046" cy="103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137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: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27052" y="1844678"/>
            <a:ext cx="11233579" cy="4752975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666666"/>
                </a:solidFill>
              </a:defRPr>
            </a:lvl1pPr>
            <a:lvl2pPr>
              <a:defRPr sz="20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2000">
                <a:solidFill>
                  <a:srgbClr val="666666"/>
                </a:solidFill>
              </a:defRPr>
            </a:lvl4pPr>
            <a:lvl5pPr>
              <a:defRPr sz="20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8CE5561-0C34-4C51-BFB0-087922859D0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358FE06-4BDD-6448-A53A-9591AFBC2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381" y="1097280"/>
            <a:ext cx="9025003" cy="603528"/>
          </a:xfrm>
          <a:prstGeom prst="rect">
            <a:avLst/>
          </a:prstGeom>
        </p:spPr>
        <p:txBody>
          <a:bodyPr/>
          <a:lstStyle>
            <a:lvl1pPr algn="l">
              <a:lnSpc>
                <a:spcPts val="2625"/>
              </a:lnSpc>
              <a:defRPr sz="27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2338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E6C54-1E9F-9B91-0EA7-15EC6ED3F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C3488-A833-8000-AA51-F9CFF4B40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765E6-2D35-7781-9A75-A5124A1E8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B05DA-07EC-0147-9FEB-B749CAE9DD79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1107E-E75C-FF78-72AE-976B4F74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05BA2-A66B-1B6C-58FD-04A64672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C241-7447-BF43-8CD7-8668B954B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40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E3FB-34B8-4E24-B92F-3E16C2D4C097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90FD-0D3F-4E95-A653-9C91278796F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625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C5C95805-47DF-4816-9487-E0414A7EF4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8F191EEA-28FA-46AA-B777-ADFCA32B3D42}"/>
              </a:ext>
            </a:extLst>
          </p:cNvPr>
          <p:cNvSpPr txBox="1">
            <a:spLocks/>
          </p:cNvSpPr>
          <p:nvPr userDrawn="1"/>
        </p:nvSpPr>
        <p:spPr>
          <a:xfrm>
            <a:off x="1105200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2687BE2-EE01-4255-AD87-2AE7940BD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216000"/>
            <a:ext cx="1398661" cy="365126"/>
          </a:xfrm>
          <a:prstGeom prst="rect">
            <a:avLst/>
          </a:prstGeom>
        </p:spPr>
      </p:pic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CFD2EFAE-AE98-44AA-AAAB-C5FFE9DBA990}"/>
              </a:ext>
            </a:extLst>
          </p:cNvPr>
          <p:cNvSpPr txBox="1">
            <a:spLocks/>
          </p:cNvSpPr>
          <p:nvPr userDrawn="1"/>
        </p:nvSpPr>
        <p:spPr>
          <a:xfrm>
            <a:off x="6383216" y="274639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HZB: </a:t>
            </a:r>
            <a:r>
              <a:rPr lang="de-DE" sz="1200" b="0" i="0" kern="1200" cap="none" baseline="0" dirty="0">
                <a:solidFill>
                  <a:schemeClr val="tx2"/>
                </a:solidFill>
                <a:effectLst/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rPr>
              <a:t>Nur für internen Gebrauch / </a:t>
            </a:r>
            <a:r>
              <a:rPr lang="de-DE" sz="1200" b="0" i="0" kern="1200" cap="none" baseline="0" dirty="0" err="1">
                <a:solidFill>
                  <a:schemeClr val="tx2"/>
                </a:solidFill>
                <a:effectLst/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rPr>
              <a:t>For</a:t>
            </a:r>
            <a:r>
              <a:rPr lang="de-DE" sz="1200" b="0" i="0" kern="1200" cap="none" baseline="0" dirty="0">
                <a:solidFill>
                  <a:schemeClr val="tx2"/>
                </a:solidFill>
                <a:effectLst/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rPr>
              <a:t> Internal </a:t>
            </a:r>
            <a:r>
              <a:rPr lang="de-DE" sz="1200" b="0" i="0" kern="1200" cap="none" baseline="0" dirty="0" err="1">
                <a:solidFill>
                  <a:schemeClr val="tx2"/>
                </a:solidFill>
                <a:effectLst/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rPr>
              <a:t>Use</a:t>
            </a:r>
            <a:r>
              <a:rPr lang="de-DE" sz="1200" b="0" i="0" kern="1200" cap="none" baseline="0" dirty="0">
                <a:solidFill>
                  <a:schemeClr val="tx2"/>
                </a:solidFill>
                <a:effectLst/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1200" b="0" i="0" kern="1200" cap="none" baseline="0" dirty="0" err="1">
                <a:solidFill>
                  <a:schemeClr val="tx2"/>
                </a:solidFill>
                <a:effectLst/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rPr>
              <a:t>Only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0771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箇条書きスライド - 画面いっぱ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ja-JP" altLang="en-US" dirty="0"/>
              <a:t>スライドのタイトル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3FC39-516E-42E6-8026-16C57652C3F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ERL2022 (Oct. 3-6, 2022)</a:t>
            </a:r>
            <a:endParaRPr kumimoji="1"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618067" y="1033093"/>
            <a:ext cx="9821333" cy="5382456"/>
          </a:xfrm>
        </p:spPr>
        <p:txBody>
          <a:bodyPr anchor="ctr">
            <a:normAutofit/>
          </a:bodyPr>
          <a:lstStyle>
            <a:lvl1pPr marL="304815" indent="-304815" algn="l">
              <a:lnSpc>
                <a:spcPct val="12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33"/>
            </a:lvl1pPr>
            <a:lvl2pPr marL="600030" indent="-228581">
              <a:lnSpc>
                <a:spcPct val="120000"/>
              </a:lnSpc>
              <a:buFont typeface="Arial" panose="020B0604020202020204" pitchFamily="34" charset="0"/>
              <a:buChar char="•"/>
              <a:defRPr/>
            </a:lvl2pPr>
            <a:lvl3pPr marL="888044" indent="-228581">
              <a:lnSpc>
                <a:spcPct val="120000"/>
              </a:lnSpc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kumimoji="1" lang="ja-JP" altLang="en-US" dirty="0"/>
              <a:t>第</a:t>
            </a:r>
            <a:r>
              <a:rPr kumimoji="1" lang="en-US" altLang="ja-JP" dirty="0"/>
              <a:t>1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第</a:t>
            </a:r>
            <a:r>
              <a:rPr kumimoji="1" lang="en-US" altLang="ja-JP" dirty="0"/>
              <a:t>2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第</a:t>
            </a:r>
            <a:r>
              <a:rPr kumimoji="1" lang="en-US" altLang="ja-JP" dirty="0"/>
              <a:t>3</a:t>
            </a:r>
            <a:r>
              <a:rPr kumimoji="1" lang="ja-JP" altLang="en-US" dirty="0"/>
              <a:t>レベル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2633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Tuesday, October 4,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fa-bd.org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link.aps.org/doi/10.1103/PhysRevAccelBeams.25.021003" TargetMode="External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0483"/>
            <a:ext cx="12192000" cy="617838"/>
          </a:xfrm>
        </p:spPr>
        <p:txBody>
          <a:bodyPr/>
          <a:lstStyle/>
          <a:p>
            <a:pPr algn="ctr"/>
            <a:r>
              <a:rPr lang="en-US" sz="4000" b="0" dirty="0">
                <a:solidFill>
                  <a:srgbClr val="002060"/>
                </a:solidFill>
                <a:latin typeface="Arial" panose="020B0604020202020204" pitchFamily="34" charset="0"/>
              </a:rPr>
              <a:t>WG2: Beam Dynamics and Instrumentation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688775" y="1695108"/>
            <a:ext cx="7390614" cy="1200776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Meghan McAteer	 Helmholtz-</a:t>
            </a:r>
            <a:r>
              <a:rPr lang="en-US" sz="2800" dirty="0" err="1">
                <a:solidFill>
                  <a:srgbClr val="002060"/>
                </a:solidFill>
              </a:rPr>
              <a:t>Zentrum</a:t>
            </a:r>
            <a:r>
              <a:rPr lang="en-US" sz="2800" dirty="0">
                <a:solidFill>
                  <a:srgbClr val="002060"/>
                </a:solidFill>
              </a:rPr>
              <a:t> Berlin</a:t>
            </a:r>
          </a:p>
          <a:p>
            <a:r>
              <a:rPr lang="en-US" sz="2800" dirty="0">
                <a:solidFill>
                  <a:srgbClr val="002060"/>
                </a:solidFill>
              </a:rPr>
              <a:t>Alex Bogacz	Jefferson Lab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4724400" y="5967126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rgbClr val="002060"/>
                </a:solidFill>
              </a:rPr>
              <a:t>October 3-6, 2022</a:t>
            </a:r>
          </a:p>
        </p:txBody>
      </p:sp>
      <p:pic>
        <p:nvPicPr>
          <p:cNvPr id="7170" name="Picture 2" descr="https://www.classe.cornell.edu/rsrc/Home/NewsAndEvents/ERL2022/WebHome/figure-6-desktop.jpg">
            <a:extLst>
              <a:ext uri="{FF2B5EF4-FFF2-40B4-BE49-F238E27FC236}">
                <a16:creationId xmlns:a16="http://schemas.microsoft.com/office/drawing/2014/main" id="{3415BF59-1988-4F7C-B4C4-9CFBFDBE8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38" y="3398385"/>
            <a:ext cx="7390614" cy="158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32EFB-A664-4536-91E8-6CF296EB07F0}"/>
              </a:ext>
            </a:extLst>
          </p:cNvPr>
          <p:cNvSpPr/>
          <p:nvPr/>
        </p:nvSpPr>
        <p:spPr>
          <a:xfrm>
            <a:off x="216816" y="5463565"/>
            <a:ext cx="115761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ERL 2022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66th </a:t>
            </a:r>
            <a:r>
              <a:rPr lang="en-US" sz="2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ICFA Advanced Beam Dynamics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Workshop on Energy Recovery Linacs</a:t>
            </a:r>
          </a:p>
        </p:txBody>
      </p:sp>
    </p:spTree>
    <p:extLst>
      <p:ext uri="{BB962C8B-B14F-4D97-AF65-F5344CB8AC3E}">
        <p14:creationId xmlns:p14="http://schemas.microsoft.com/office/powerpoint/2010/main" val="2231522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31" y="-69269"/>
            <a:ext cx="10515600" cy="68784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+mn-lt"/>
              </a:rPr>
              <a:t>CBETA Instrumentation</a:t>
            </a:r>
          </a:p>
        </p:txBody>
      </p:sp>
      <p:pic>
        <p:nvPicPr>
          <p:cNvPr id="3" name="Picture 2" descr="Screen Shot 2017-05-23 at 11.37.0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53092"/>
            <a:ext cx="9144000" cy="43100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987652"/>
            <a:ext cx="926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Electron source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91916" y="642381"/>
            <a:ext cx="1752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Injector cryomodule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46780" y="1129423"/>
            <a:ext cx="789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Merger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8127" y="1613566"/>
            <a:ext cx="2183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Main linac cryomodule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19726" y="1949055"/>
            <a:ext cx="89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Splitter 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5462" y="1846984"/>
            <a:ext cx="1027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Splitter 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56034" y="985984"/>
            <a:ext cx="682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Dump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76740" y="2899444"/>
            <a:ext cx="69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FFA </a:t>
            </a:r>
          </a:p>
          <a:p>
            <a:pPr algn="ctr"/>
            <a:r>
              <a:rPr lang="en-US" sz="1400" dirty="0"/>
              <a:t>Arc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16490" y="2897395"/>
            <a:ext cx="662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FFA </a:t>
            </a:r>
          </a:p>
          <a:p>
            <a:pPr algn="ctr"/>
            <a:r>
              <a:rPr lang="en-US" sz="1400" dirty="0"/>
              <a:t>arc 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61159" y="3847786"/>
            <a:ext cx="114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FFA </a:t>
            </a:r>
          </a:p>
          <a:p>
            <a:pPr algn="ctr"/>
            <a:r>
              <a:rPr lang="en-US" sz="1400" dirty="0"/>
              <a:t>Transition 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91518" y="3847786"/>
            <a:ext cx="1167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FFA Transition 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92431" y="4067316"/>
            <a:ext cx="1509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FFA straight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09006" y="1880932"/>
            <a:ext cx="1776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Diagnostic line</a:t>
            </a:r>
          </a:p>
        </p:txBody>
      </p:sp>
      <p:sp>
        <p:nvSpPr>
          <p:cNvPr id="20" name="Oval 19"/>
          <p:cNvSpPr/>
          <p:nvPr/>
        </p:nvSpPr>
        <p:spPr>
          <a:xfrm>
            <a:off x="9401249" y="1021977"/>
            <a:ext cx="343235" cy="334641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375078" y="1039138"/>
            <a:ext cx="471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DU</a:t>
            </a:r>
          </a:p>
        </p:txBody>
      </p:sp>
      <p:sp>
        <p:nvSpPr>
          <p:cNvPr id="22" name="Oval 21"/>
          <p:cNvSpPr/>
          <p:nvPr/>
        </p:nvSpPr>
        <p:spPr>
          <a:xfrm>
            <a:off x="7062197" y="933054"/>
            <a:ext cx="343235" cy="334641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052763" y="950215"/>
            <a:ext cx="386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</a:t>
            </a:r>
          </a:p>
        </p:txBody>
      </p:sp>
      <p:sp>
        <p:nvSpPr>
          <p:cNvPr id="24" name="Oval 23"/>
          <p:cNvSpPr/>
          <p:nvPr/>
        </p:nvSpPr>
        <p:spPr>
          <a:xfrm>
            <a:off x="2414357" y="1311666"/>
            <a:ext cx="343235" cy="334641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422510" y="1328827"/>
            <a:ext cx="386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</a:t>
            </a:r>
          </a:p>
        </p:txBody>
      </p:sp>
      <p:sp>
        <p:nvSpPr>
          <p:cNvPr id="26" name="Oval 25"/>
          <p:cNvSpPr/>
          <p:nvPr/>
        </p:nvSpPr>
        <p:spPr>
          <a:xfrm>
            <a:off x="4962878" y="1980948"/>
            <a:ext cx="343235" cy="334641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980038" y="1998109"/>
            <a:ext cx="386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</a:t>
            </a:r>
          </a:p>
        </p:txBody>
      </p:sp>
      <p:sp>
        <p:nvSpPr>
          <p:cNvPr id="28" name="Oval 27"/>
          <p:cNvSpPr/>
          <p:nvPr/>
        </p:nvSpPr>
        <p:spPr>
          <a:xfrm>
            <a:off x="8858598" y="2135398"/>
            <a:ext cx="343235" cy="334641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849589" y="2152559"/>
            <a:ext cx="386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SX</a:t>
            </a:r>
          </a:p>
        </p:txBody>
      </p:sp>
      <p:sp>
        <p:nvSpPr>
          <p:cNvPr id="30" name="Oval 29"/>
          <p:cNvSpPr/>
          <p:nvPr/>
        </p:nvSpPr>
        <p:spPr>
          <a:xfrm>
            <a:off x="9751009" y="3413899"/>
            <a:ext cx="343235" cy="334641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751007" y="3431060"/>
            <a:ext cx="386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</a:t>
            </a:r>
          </a:p>
        </p:txBody>
      </p:sp>
      <p:sp>
        <p:nvSpPr>
          <p:cNvPr id="32" name="Oval 31"/>
          <p:cNvSpPr/>
          <p:nvPr/>
        </p:nvSpPr>
        <p:spPr>
          <a:xfrm>
            <a:off x="8266517" y="4366340"/>
            <a:ext cx="343235" cy="334641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266515" y="4383501"/>
            <a:ext cx="386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</a:t>
            </a:r>
          </a:p>
        </p:txBody>
      </p:sp>
      <p:sp>
        <p:nvSpPr>
          <p:cNvPr id="34" name="Oval 33"/>
          <p:cNvSpPr/>
          <p:nvPr/>
        </p:nvSpPr>
        <p:spPr>
          <a:xfrm>
            <a:off x="1845963" y="3411849"/>
            <a:ext cx="343235" cy="334641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827147" y="3429010"/>
            <a:ext cx="386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FB</a:t>
            </a:r>
          </a:p>
        </p:txBody>
      </p:sp>
      <p:sp>
        <p:nvSpPr>
          <p:cNvPr id="36" name="Oval 35"/>
          <p:cNvSpPr/>
          <p:nvPr/>
        </p:nvSpPr>
        <p:spPr>
          <a:xfrm>
            <a:off x="3201742" y="4355710"/>
            <a:ext cx="343235" cy="334641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192333" y="4372871"/>
            <a:ext cx="386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TB</a:t>
            </a:r>
          </a:p>
        </p:txBody>
      </p:sp>
      <p:sp>
        <p:nvSpPr>
          <p:cNvPr id="38" name="Oval 37"/>
          <p:cNvSpPr/>
          <p:nvPr/>
        </p:nvSpPr>
        <p:spPr>
          <a:xfrm>
            <a:off x="2067045" y="1553257"/>
            <a:ext cx="343235" cy="334641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037071" y="1581632"/>
            <a:ext cx="429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RX</a:t>
            </a:r>
          </a:p>
        </p:txBody>
      </p:sp>
      <p:sp>
        <p:nvSpPr>
          <p:cNvPr id="40" name="Oval 39"/>
          <p:cNvSpPr/>
          <p:nvPr/>
        </p:nvSpPr>
        <p:spPr>
          <a:xfrm>
            <a:off x="6882939" y="4381451"/>
            <a:ext cx="343235" cy="334641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872704" y="4398612"/>
            <a:ext cx="386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ZA</a:t>
            </a:r>
          </a:p>
        </p:txBody>
      </p:sp>
      <p:sp>
        <p:nvSpPr>
          <p:cNvPr id="42" name="Oval 41"/>
          <p:cNvSpPr/>
          <p:nvPr/>
        </p:nvSpPr>
        <p:spPr>
          <a:xfrm>
            <a:off x="5020889" y="4381452"/>
            <a:ext cx="343235" cy="334641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010654" y="4398613"/>
            <a:ext cx="386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ZB</a:t>
            </a:r>
          </a:p>
        </p:txBody>
      </p:sp>
      <p:sp>
        <p:nvSpPr>
          <p:cNvPr id="46" name="Oval 45"/>
          <p:cNvSpPr/>
          <p:nvPr/>
        </p:nvSpPr>
        <p:spPr>
          <a:xfrm>
            <a:off x="5943139" y="4381451"/>
            <a:ext cx="343235" cy="334641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924325" y="4398612"/>
            <a:ext cx="415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ZM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75961" y="4991132"/>
            <a:ext cx="30324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  </a:t>
            </a:r>
            <a:r>
              <a:rPr lang="en-US" sz="1000" u="sng" dirty="0"/>
              <a:t>Beam energy with each MLC pass: </a:t>
            </a:r>
          </a:p>
          <a:p>
            <a:r>
              <a:rPr lang="en-US" sz="1000" dirty="0"/>
              <a:t>      6 to 42 MeV		150 to 114 MeV</a:t>
            </a:r>
          </a:p>
          <a:p>
            <a:r>
              <a:rPr lang="en-US" sz="1000" dirty="0"/>
              <a:t>      42 to 78 MeV    	114 to 78 MeV</a:t>
            </a:r>
          </a:p>
          <a:p>
            <a:r>
              <a:rPr lang="en-US" sz="1000" dirty="0"/>
              <a:t>      78 to 114 MeV	78 to 42 MeV</a:t>
            </a:r>
          </a:p>
          <a:p>
            <a:r>
              <a:rPr lang="en-US" sz="1000" dirty="0"/>
              <a:t>      114 to 150 MeV	42 MeV to 6</a:t>
            </a:r>
          </a:p>
        </p:txBody>
      </p:sp>
      <p:pic>
        <p:nvPicPr>
          <p:cNvPr id="16" name="Picture 15" descr="Screen Shot 2020-02-08 at 12.00.58 PM.png">
            <a:extLst>
              <a:ext uri="{FF2B5EF4-FFF2-40B4-BE49-F238E27FC236}">
                <a16:creationId xmlns:a16="http://schemas.microsoft.com/office/drawing/2014/main" id="{9D4F6316-C015-90DB-E852-835F2494F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309" y="2210122"/>
            <a:ext cx="2896107" cy="191778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53F95D5-A2B8-5C41-1840-293D17D30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1892" y="348125"/>
            <a:ext cx="824703" cy="59617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060A741-8F50-A32A-7998-6C894001C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8352" y="4022698"/>
            <a:ext cx="1440319" cy="193045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0BA5FB4-56C3-1DB4-BFF4-CF6D59A50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5824" y="2164861"/>
            <a:ext cx="1985280" cy="8107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25DB61E-50E9-9A5F-7182-6AB3498796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9718" y="3935068"/>
            <a:ext cx="1354128" cy="183167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21D7D3C-0681-FBF9-E0C6-F527141FF1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1334" y="2418070"/>
            <a:ext cx="1350203" cy="187806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842736B-85C4-DE09-0224-41DED06288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405" y="283726"/>
            <a:ext cx="1949358" cy="102794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F6DA9E9-5138-9DF4-1BDA-E58CEF910B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0745" y="592571"/>
            <a:ext cx="1911360" cy="71253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9A17B40-1AD2-3BD2-DCCC-823A6AF7E1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8762" y="3030126"/>
            <a:ext cx="1090352" cy="100886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4C965B9-EF16-2209-42F7-0710F9A761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7427" y="2456691"/>
            <a:ext cx="920360" cy="48916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306A52B-BD77-BE3E-81F2-40DC2AE779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23215" y="4904103"/>
            <a:ext cx="1957108" cy="10928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001BC6-E91D-01C1-CFDF-76D22B85FB70}"/>
              </a:ext>
            </a:extLst>
          </p:cNvPr>
          <p:cNvSpPr/>
          <p:nvPr/>
        </p:nvSpPr>
        <p:spPr>
          <a:xfrm>
            <a:off x="10397830" y="6325209"/>
            <a:ext cx="1726178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Robert </a:t>
            </a:r>
            <a:r>
              <a:rPr lang="en-US" dirty="0" err="1">
                <a:solidFill>
                  <a:srgbClr val="002060"/>
                </a:solidFill>
              </a:rPr>
              <a:t>Michnoff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D0CC08C-5727-48F9-8B75-664F04EEDDBD}"/>
              </a:ext>
            </a:extLst>
          </p:cNvPr>
          <p:cNvSpPr/>
          <p:nvPr/>
        </p:nvSpPr>
        <p:spPr>
          <a:xfrm>
            <a:off x="3139729" y="596651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view screens, beam position monitors (BPM), phase measurement bunch arrival monitors (BAMs), slow loss monitors and fast loss monitors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156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AE9B6-A433-D279-191C-18168B5A2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30" y="-238189"/>
            <a:ext cx="11899769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+mn-lt"/>
              </a:rPr>
              <a:t>CBETA Multi-Turn Performance Studies and Beam Dynamics Issues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3AEBD5-5AA7-52C2-3F89-E618406FE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71" y="1005449"/>
            <a:ext cx="5729293" cy="5451540"/>
          </a:xfrm>
        </p:spPr>
        <p:txBody>
          <a:bodyPr>
            <a:normAutofit lnSpcReduction="10000"/>
          </a:bodyPr>
          <a:lstStyle/>
          <a:p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Halo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after</a:t>
            </a:r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injector</a:t>
            </a:r>
            <a:endParaRPr lang="fr-FR" sz="18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Quad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centering</a:t>
            </a:r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(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through</a:t>
            </a:r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S1-R1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splitters</a:t>
            </a:r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)</a:t>
            </a:r>
          </a:p>
          <a:p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Tool: Quads as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BPMs</a:t>
            </a:r>
            <a:endParaRPr lang="fr-FR" sz="18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1-turn commissioning (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piecewise</a:t>
            </a:r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SVD correction)</a:t>
            </a:r>
          </a:p>
          <a:p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1-turn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intensity</a:t>
            </a:r>
            <a:endParaRPr lang="fr-FR" sz="18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r>
              <a:rPr lang="fr-FR" sz="1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Semi-</a:t>
            </a:r>
            <a:r>
              <a:rPr lang="fr-FR" sz="1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empirical</a:t>
            </a:r>
            <a:r>
              <a:rPr lang="fr-FR" sz="1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response</a:t>
            </a:r>
            <a:r>
              <a:rPr lang="fr-FR" sz="1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matrix</a:t>
            </a:r>
          </a:p>
          <a:p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Real full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response</a:t>
            </a:r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matrix for diagnostic use</a:t>
            </a:r>
          </a:p>
          <a:p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Tool: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get_all_tunes</a:t>
            </a:r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for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day</a:t>
            </a:r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-to-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day</a:t>
            </a:r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tune variation</a:t>
            </a:r>
          </a:p>
          <a:p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Multi-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turn</a:t>
            </a:r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response</a:t>
            </a:r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matrix and correction</a:t>
            </a:r>
          </a:p>
          <a:p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4-turn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intensity</a:t>
            </a:r>
            <a:endParaRPr lang="fr-FR" sz="18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4-turn tunes vs. model</a:t>
            </a:r>
          </a:p>
          <a:p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Tool: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accelerating</a:t>
            </a:r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vs.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decelerating</a:t>
            </a:r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splitter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orbits</a:t>
            </a:r>
            <a:endParaRPr lang="fr-FR" sz="18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TOF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adjustment</a:t>
            </a:r>
            <a:endParaRPr lang="fr-FR" sz="18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Degaussing</a:t>
            </a:r>
            <a:endParaRPr lang="fr-FR" sz="18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Closed</a:t>
            </a:r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bumps</a:t>
            </a:r>
            <a:endParaRPr lang="fr-FR" sz="18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225604-4FFE-4AC5-8B94-5F420287E09C}"/>
              </a:ext>
            </a:extLst>
          </p:cNvPr>
          <p:cNvSpPr/>
          <p:nvPr/>
        </p:nvSpPr>
        <p:spPr>
          <a:xfrm>
            <a:off x="5101374" y="6135329"/>
            <a:ext cx="165109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Stephen Brooks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2DF73F-CB80-42B5-AB5F-99376B24F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53" y="1672464"/>
            <a:ext cx="3667659" cy="2317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662A3B-AD0E-4F72-83BC-CD0F5C471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53" y="4026832"/>
            <a:ext cx="3667657" cy="231740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E107E2B-8864-4D13-826A-97F1851BA851}"/>
              </a:ext>
            </a:extLst>
          </p:cNvPr>
          <p:cNvSpPr txBox="1">
            <a:spLocks/>
          </p:cNvSpPr>
          <p:nvPr/>
        </p:nvSpPr>
        <p:spPr>
          <a:xfrm>
            <a:off x="7228788" y="721968"/>
            <a:ext cx="4963212" cy="730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b="0">
                <a:solidFill>
                  <a:srgbClr val="002060"/>
                </a:solidFill>
              </a:rPr>
              <a:t>Full Response Matrices from CBETA-V</a:t>
            </a:r>
            <a:endParaRPr lang="en-US" sz="2000" b="0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6A3D9E-00F7-4A02-AB2C-A0B49161CA83}"/>
              </a:ext>
            </a:extLst>
          </p:cNvPr>
          <p:cNvSpPr/>
          <p:nvPr/>
        </p:nvSpPr>
        <p:spPr>
          <a:xfrm>
            <a:off x="8238168" y="1277112"/>
            <a:ext cx="2766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FFA correctors </a:t>
            </a:r>
            <a:r>
              <a:rPr lang="en-GB" dirty="0">
                <a:solidFill>
                  <a:srgbClr val="002060"/>
                </a:solidFill>
                <a:sym typeface="Wingdings" panose="05000000000000000000" pitchFamily="2" charset="2"/>
              </a:rPr>
              <a:t></a:t>
            </a:r>
            <a:r>
              <a:rPr lang="en-GB" dirty="0">
                <a:solidFill>
                  <a:srgbClr val="002060"/>
                </a:solidFill>
              </a:rPr>
              <a:t> FFA BPMs</a:t>
            </a:r>
          </a:p>
        </p:txBody>
      </p:sp>
    </p:spTree>
    <p:extLst>
      <p:ext uri="{BB962C8B-B14F-4D97-AF65-F5344CB8AC3E}">
        <p14:creationId xmlns:p14="http://schemas.microsoft.com/office/powerpoint/2010/main" val="3762932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AE9B6-A433-D279-191C-18168B5A2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" y="-238189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accent1"/>
                </a:solidFill>
                <a:latin typeface="+mn-lt"/>
              </a:rPr>
              <a:t>The </a:t>
            </a:r>
            <a:r>
              <a:rPr lang="fr-FR" sz="3200" dirty="0" err="1">
                <a:solidFill>
                  <a:schemeClr val="accent1"/>
                </a:solidFill>
                <a:latin typeface="+mn-lt"/>
              </a:rPr>
              <a:t>Ghost</a:t>
            </a:r>
            <a:r>
              <a:rPr lang="fr-FR" sz="32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fr-FR" sz="3200" dirty="0" err="1">
                <a:solidFill>
                  <a:schemeClr val="accent1"/>
                </a:solidFill>
                <a:latin typeface="+mn-lt"/>
              </a:rPr>
              <a:t>Collider</a:t>
            </a:r>
            <a:endParaRPr lang="en-US" sz="32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3AEBD5-5AA7-52C2-3F89-E618406FE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350" y="1053121"/>
            <a:ext cx="10515600" cy="5086804"/>
          </a:xfrm>
        </p:spPr>
        <p:txBody>
          <a:bodyPr/>
          <a:lstStyle/>
          <a:p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The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Ghost</a:t>
            </a:r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Collider</a:t>
            </a:r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is a new concept for a high-energy,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high-luminosity</a:t>
            </a:r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e+e- </a:t>
            </a:r>
            <a:r>
              <a:rPr lang="fr-FR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collider</a:t>
            </a:r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. </a:t>
            </a:r>
            <a:endParaRPr lang="en-US" sz="18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r>
              <a:rPr lang="fr-FR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Accelerating</a:t>
            </a:r>
            <a:r>
              <a:rPr lang="fr-FR" sz="1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electrons</a:t>
            </a:r>
            <a:r>
              <a:rPr lang="fr-FR" sz="1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and </a:t>
            </a:r>
            <a:r>
              <a:rPr lang="fr-FR" sz="1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decelerating</a:t>
            </a:r>
            <a:r>
              <a:rPr lang="fr-FR" sz="1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positrons in the </a:t>
            </a:r>
            <a:r>
              <a:rPr lang="fr-FR" sz="1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same</a:t>
            </a:r>
            <a:r>
              <a:rPr lang="fr-FR" sz="1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bucket</a:t>
            </a:r>
            <a:r>
              <a:rPr lang="fr-FR" sz="1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eliminates higher order mode excitation. </a:t>
            </a:r>
          </a:p>
          <a:p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Interestingly, this means that there is no need for large aperture SRF cavities and high-power HOM couplers. </a:t>
            </a:r>
          </a:p>
          <a:p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The Ghost Collider adds the concept of four-beam collisions to </a:t>
            </a:r>
            <a:r>
              <a:rPr lang="en-US" sz="1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remove beam-beam interactions and disruption</a:t>
            </a: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. </a:t>
            </a:r>
          </a:p>
          <a:p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This concept brings up a series of new beam dynamics problems which make optimization of the parameters difficult, but exciting!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225604-4FFE-4AC5-8B94-5F420287E09C}"/>
              </a:ext>
            </a:extLst>
          </p:cNvPr>
          <p:cNvSpPr/>
          <p:nvPr/>
        </p:nvSpPr>
        <p:spPr>
          <a:xfrm>
            <a:off x="5199696" y="5804879"/>
            <a:ext cx="1628907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Andrew Hutton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CB57D6CB-ACE4-4514-94CB-C5900B996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952" y="4029100"/>
            <a:ext cx="8816096" cy="211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82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writing implement, pencil&#10;&#10;Description automatically generated">
            <a:extLst>
              <a:ext uri="{FF2B5EF4-FFF2-40B4-BE49-F238E27FC236}">
                <a16:creationId xmlns:a16="http://schemas.microsoft.com/office/drawing/2014/main" id="{272920D7-517C-5503-7FB3-3DDBEDEBF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53" y="4023903"/>
            <a:ext cx="2769849" cy="207659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55543C-A3E6-A70C-1E5D-3D817194E9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677" y="1203653"/>
            <a:ext cx="5372586" cy="4752975"/>
          </a:xfrm>
        </p:spPr>
        <p:txBody>
          <a:bodyPr/>
          <a:lstStyle/>
          <a:p>
            <a:r>
              <a:rPr lang="en-US" dirty="0"/>
              <a:t>Filling patterns and bucket transitions can drastically affect the performance and stability of ERLs</a:t>
            </a:r>
          </a:p>
          <a:p>
            <a:endParaRPr lang="en-US" dirty="0"/>
          </a:p>
          <a:p>
            <a:r>
              <a:rPr lang="en-US" dirty="0"/>
              <a:t>The developed mathematical formalism allows us to perform comprehensive studies to find a global optimum</a:t>
            </a:r>
          </a:p>
          <a:p>
            <a:endParaRPr lang="en-US" dirty="0"/>
          </a:p>
          <a:p>
            <a:r>
              <a:rPr lang="en-US" dirty="0"/>
              <a:t>This formalism allows for other applications such as </a:t>
            </a:r>
            <a:r>
              <a:rPr lang="en-GB" dirty="0"/>
              <a:t>optimisation</a:t>
            </a:r>
            <a:r>
              <a:rPr lang="en-US" dirty="0"/>
              <a:t> of arc lengths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BD1BD8-A8EB-6D17-7694-964F0B83606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337224" y="5715327"/>
            <a:ext cx="2743200" cy="365125"/>
          </a:xfrm>
        </p:spPr>
        <p:txBody>
          <a:bodyPr/>
          <a:lstStyle/>
          <a:p>
            <a:fld id="{48CE5561-0C34-4C51-BFB0-087922859D0C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E7423F-8B23-3B34-F776-AA294943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7798"/>
            <a:ext cx="12707331" cy="60352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Optimizing beam filling patterns for multi-pass ERLs</a:t>
            </a:r>
            <a:endParaRPr lang="en-GB" sz="3200" dirty="0">
              <a:latin typeface="+mn-lt"/>
            </a:endParaRP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B4771569-D70D-A3AC-4F46-C030A706B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0" y="1132795"/>
            <a:ext cx="1646020" cy="1234044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36C6082-F1BB-A473-E29C-1B06AD234C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0"/>
          <a:stretch/>
        </p:blipFill>
        <p:spPr>
          <a:xfrm>
            <a:off x="8532120" y="1203652"/>
            <a:ext cx="1728760" cy="10946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EAF10-A76F-E67A-EC58-B9665D1160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87" t="20256" r="28173" b="8974"/>
          <a:stretch/>
        </p:blipFill>
        <p:spPr>
          <a:xfrm>
            <a:off x="8150402" y="2682467"/>
            <a:ext cx="3768221" cy="3534508"/>
          </a:xfrm>
          <a:prstGeom prst="rect">
            <a:avLst/>
          </a:prstGeom>
        </p:spPr>
      </p:pic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B23942C9-246A-FC84-E38E-28CF6F3829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7"/>
          <a:stretch/>
        </p:blipFill>
        <p:spPr>
          <a:xfrm>
            <a:off x="5822624" y="2535875"/>
            <a:ext cx="2001275" cy="1584644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82D64062-0087-1B03-8315-840167025D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624" y="1037803"/>
            <a:ext cx="2159977" cy="1619366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9C473FA8-CDC7-A414-F82B-3FE3ABAE12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4310" r="6863" b="2477"/>
          <a:stretch/>
        </p:blipFill>
        <p:spPr>
          <a:xfrm>
            <a:off x="1198898" y="4546038"/>
            <a:ext cx="2989823" cy="15882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21C138-C3EC-43FE-8724-D462AE7D6249}"/>
              </a:ext>
            </a:extLst>
          </p:cNvPr>
          <p:cNvSpPr/>
          <p:nvPr/>
        </p:nvSpPr>
        <p:spPr>
          <a:xfrm>
            <a:off x="5199697" y="6390294"/>
            <a:ext cx="142590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Rob </a:t>
            </a:r>
            <a:r>
              <a:rPr lang="en-US" dirty="0" err="1">
                <a:solidFill>
                  <a:srgbClr val="002060"/>
                </a:solidFill>
              </a:rPr>
              <a:t>Apsimon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62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84912-B917-42F6-B25A-A3A258998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78" y="-1385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/>
                </a:solidFill>
                <a:latin typeface="+mn-lt"/>
              </a:rPr>
              <a:t>ERL Longitudinal Matches for Light Sources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920386-53F1-E281-C44F-C377C0FF2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358" y="3258488"/>
            <a:ext cx="4190307" cy="3254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63D3BC-70E4-D5CE-BAC1-BB9DAE749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577" y="1214949"/>
            <a:ext cx="3551685" cy="1950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210312-2E03-7034-AE14-9B7716ACC0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171" b="33205"/>
          <a:stretch/>
        </p:blipFill>
        <p:spPr>
          <a:xfrm>
            <a:off x="133351" y="3801264"/>
            <a:ext cx="6115050" cy="1503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9C47DB-BD60-0BF3-3BBE-4C3C0B62F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145" y="5283042"/>
            <a:ext cx="2907574" cy="1477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ED147D-7430-71E2-A6BC-ED5FB17948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384" y="1475313"/>
            <a:ext cx="5833303" cy="23451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22867E-6B98-9925-DB33-FC4E7CDE5530}"/>
              </a:ext>
            </a:extLst>
          </p:cNvPr>
          <p:cNvSpPr/>
          <p:nvPr/>
        </p:nvSpPr>
        <p:spPr>
          <a:xfrm>
            <a:off x="133351" y="1024585"/>
            <a:ext cx="2653076" cy="363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Compressive match (FEL)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C2395D-8FE0-A837-D6D2-48C22EB169B2}"/>
              </a:ext>
            </a:extLst>
          </p:cNvPr>
          <p:cNvSpPr/>
          <p:nvPr/>
        </p:nvSpPr>
        <p:spPr>
          <a:xfrm>
            <a:off x="133351" y="5410834"/>
            <a:ext cx="1695450" cy="845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Energy spread minimization (FEL)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7D8790-D47D-5C22-10E9-C13CA742D4AB}"/>
              </a:ext>
            </a:extLst>
          </p:cNvPr>
          <p:cNvSpPr/>
          <p:nvPr/>
        </p:nvSpPr>
        <p:spPr>
          <a:xfrm>
            <a:off x="6751247" y="1052732"/>
            <a:ext cx="1695450" cy="845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Common transport complications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5B3EF9-BBDE-5661-016A-4CA94B2ED6C3}"/>
              </a:ext>
            </a:extLst>
          </p:cNvPr>
          <p:cNvSpPr/>
          <p:nvPr/>
        </p:nvSpPr>
        <p:spPr>
          <a:xfrm>
            <a:off x="7172720" y="3256862"/>
            <a:ext cx="1367147" cy="845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Possible longitudinal matches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B19533-6454-363E-9F9A-A16BAD79FA36}"/>
              </a:ext>
            </a:extLst>
          </p:cNvPr>
          <p:cNvSpPr txBox="1"/>
          <p:nvPr/>
        </p:nvSpPr>
        <p:spPr>
          <a:xfrm>
            <a:off x="4733925" y="6501110"/>
            <a:ext cx="7458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hlinkClick r:id="rId7"/>
              </a:rPr>
              <a:t>Construction of self-consistent longitudinal matches in </a:t>
            </a:r>
            <a:r>
              <a:rPr lang="en-GB" sz="1600" dirty="0" err="1">
                <a:hlinkClick r:id="rId7"/>
              </a:rPr>
              <a:t>multipass</a:t>
            </a:r>
            <a:r>
              <a:rPr lang="en-GB" sz="1600" dirty="0">
                <a:hlinkClick r:id="rId7"/>
              </a:rPr>
              <a:t> energy recovery </a:t>
            </a:r>
            <a:r>
              <a:rPr lang="en-GB" sz="1600" dirty="0" err="1">
                <a:hlinkClick r:id="rId7"/>
              </a:rPr>
              <a:t>linacs</a:t>
            </a:r>
            <a:endParaRPr lang="en-GB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2995A6-76ED-47F1-B344-3297FF78E842}"/>
              </a:ext>
            </a:extLst>
          </p:cNvPr>
          <p:cNvSpPr/>
          <p:nvPr/>
        </p:nvSpPr>
        <p:spPr>
          <a:xfrm>
            <a:off x="5317798" y="5663285"/>
            <a:ext cx="243175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Gustavo Perez </a:t>
            </a:r>
            <a:r>
              <a:rPr lang="en-US" dirty="0" err="1">
                <a:solidFill>
                  <a:srgbClr val="002060"/>
                </a:solidFill>
              </a:rPr>
              <a:t>Segurana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38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392" y="152005"/>
            <a:ext cx="4012356" cy="305733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837" y="3595261"/>
            <a:ext cx="3801424" cy="302925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332" y="3637304"/>
            <a:ext cx="3854221" cy="305565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-18237" y="47446"/>
            <a:ext cx="8561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S-DALINAC Twice recirculation SRF multi-turn ERL</a:t>
            </a:r>
          </a:p>
        </p:txBody>
      </p:sp>
      <p:sp>
        <p:nvSpPr>
          <p:cNvPr id="8" name="Rechteck 7"/>
          <p:cNvSpPr/>
          <p:nvPr/>
        </p:nvSpPr>
        <p:spPr>
          <a:xfrm>
            <a:off x="232283" y="704095"/>
            <a:ext cx="9716121" cy="46628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S-DALINAC uses </a:t>
            </a:r>
            <a:r>
              <a:rPr lang="en-US" b="1" dirty="0"/>
              <a:t>common beam transport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Reduced number of degrees of freedom for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Transverse confinement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Target momenta and momentum spread control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b="1" dirty="0">
                <a:sym typeface="Wingdings" panose="05000000000000000000" pitchFamily="2" charset="2"/>
              </a:rPr>
              <a:t>Beam-dynamics simulations prior to beam tuning necessary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Operating with low momenta can increase efficiency, but phase space has to be taken into account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Simulation results have been used to tune machine and realize twofold ERL in August 2021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First proof of efficiency in a</a:t>
            </a:r>
            <a:b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</a:b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SRF multi-turn ERL by measured</a:t>
            </a:r>
            <a:b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</a:b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beam loading decrease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b="1" dirty="0">
                <a:sym typeface="Wingdings" panose="05000000000000000000" pitchFamily="2" charset="2"/>
              </a:rPr>
              <a:t>Efficiency of up to 87 %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5821" y="6212101"/>
            <a:ext cx="3670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F. Schliessmann et al., publication under review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18797B-CB53-427F-BD5C-0F4042969098}"/>
              </a:ext>
            </a:extLst>
          </p:cNvPr>
          <p:cNvSpPr/>
          <p:nvPr/>
        </p:nvSpPr>
        <p:spPr>
          <a:xfrm>
            <a:off x="598721" y="5576869"/>
            <a:ext cx="192533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Felix </a:t>
            </a:r>
            <a:r>
              <a:rPr lang="en-US" dirty="0" err="1"/>
              <a:t>Schliessmann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41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13F58-EB49-40D9-8719-EB4BFFB67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93404"/>
            <a:ext cx="11285837" cy="48749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+mn-lt"/>
              </a:rPr>
              <a:t>Closed lattice design for EIC SHC-</a:t>
            </a:r>
            <a:r>
              <a:rPr lang="en-US" sz="3200" dirty="0" err="1">
                <a:solidFill>
                  <a:schemeClr val="accent1"/>
                </a:solidFill>
                <a:latin typeface="+mn-lt"/>
              </a:rPr>
              <a:t>CeC</a:t>
            </a:r>
            <a:r>
              <a:rPr lang="en-US" sz="3200" dirty="0">
                <a:solidFill>
                  <a:schemeClr val="accent1"/>
                </a:solidFill>
                <a:latin typeface="+mn-lt"/>
              </a:rPr>
              <a:t> ERL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AE86C6-A2CB-4CBE-A191-B9604DB97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281CF-CFB1-4662-938A-1D64DB392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47" y="807983"/>
            <a:ext cx="12193762" cy="5545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3E6014-017D-4A33-971C-28C5413E0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953" y="6078806"/>
            <a:ext cx="1197962" cy="7861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914AD0-4703-4258-B13B-5F7A385799A4}"/>
              </a:ext>
            </a:extLst>
          </p:cNvPr>
          <p:cNvSpPr/>
          <p:nvPr/>
        </p:nvSpPr>
        <p:spPr>
          <a:xfrm>
            <a:off x="217897" y="6318821"/>
            <a:ext cx="174092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Colwyn Gulliford</a:t>
            </a:r>
          </a:p>
        </p:txBody>
      </p:sp>
    </p:spTree>
    <p:extLst>
      <p:ext uri="{BB962C8B-B14F-4D97-AF65-F5344CB8AC3E}">
        <p14:creationId xmlns:p14="http://schemas.microsoft.com/office/powerpoint/2010/main" val="839022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E3203B-0896-C5EC-F287-46B2C4CEB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6" y="0"/>
            <a:ext cx="6657973" cy="819530"/>
          </a:xfrm>
          <a:solidFill>
            <a:schemeClr val="bg1"/>
          </a:solidFill>
        </p:spPr>
        <p:txBody>
          <a:bodyPr anchor="ctr" anchorCtr="0"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n-lt"/>
              </a:rPr>
              <a:t>Polynomial Chaos expansion</a:t>
            </a:r>
            <a:endParaRPr lang="en-DE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AB739-3692-4EA9-C6B7-7C9246E64D8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95981" y="6495425"/>
            <a:ext cx="4114800" cy="365125"/>
          </a:xfrm>
        </p:spPr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4C30EC-8BE3-472A-14B7-7A5E693C68C6}"/>
              </a:ext>
            </a:extLst>
          </p:cNvPr>
          <p:cNvSpPr txBox="1"/>
          <p:nvPr/>
        </p:nvSpPr>
        <p:spPr>
          <a:xfrm>
            <a:off x="352427" y="648032"/>
            <a:ext cx="49360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quantifies uncertainty in parametric systems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provides surrogate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works on relatively few data point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easy to implement &amp; fast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10931A5-EA7D-54BF-70A0-66FDEF17485C}"/>
              </a:ext>
            </a:extLst>
          </p:cNvPr>
          <p:cNvGrpSpPr/>
          <p:nvPr/>
        </p:nvGrpSpPr>
        <p:grpSpPr>
          <a:xfrm>
            <a:off x="343505" y="2067571"/>
            <a:ext cx="8698288" cy="985302"/>
            <a:chOff x="895389" y="3946325"/>
            <a:chExt cx="10397757" cy="122069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2FB58EF-DE34-ABB3-3FF8-CAFE31EEED10}"/>
                </a:ext>
              </a:extLst>
            </p:cNvPr>
            <p:cNvGrpSpPr/>
            <p:nvPr/>
          </p:nvGrpSpPr>
          <p:grpSpPr>
            <a:xfrm>
              <a:off x="895389" y="3984972"/>
              <a:ext cx="1989970" cy="1182043"/>
              <a:chOff x="1668351" y="1255925"/>
              <a:chExt cx="1989970" cy="933424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59010F4E-C1F4-E318-B3AC-549E81FFA04E}"/>
                  </a:ext>
                </a:extLst>
              </p:cNvPr>
              <p:cNvSpPr/>
              <p:nvPr/>
            </p:nvSpPr>
            <p:spPr>
              <a:xfrm>
                <a:off x="1668351" y="1263776"/>
                <a:ext cx="1902214" cy="885472"/>
              </a:xfrm>
              <a:prstGeom prst="roundRect">
                <a:avLst/>
              </a:prstGeom>
              <a:noFill/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C919795-D93D-744B-6D19-0059EA6D6025}"/>
                  </a:ext>
                </a:extLst>
              </p:cNvPr>
              <p:cNvSpPr txBox="1"/>
              <p:nvPr/>
            </p:nvSpPr>
            <p:spPr>
              <a:xfrm>
                <a:off x="1668351" y="1255925"/>
                <a:ext cx="1989970" cy="933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Create tracking / measured data</a:t>
                </a:r>
              </a:p>
              <a:p>
                <a:pPr algn="ctr"/>
                <a:r>
                  <a:rPr lang="en-US" sz="1400" dirty="0"/>
                  <a:t>with distributed misalignments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917F693-EE9A-EA3F-2C19-DCA46142BD0A}"/>
                </a:ext>
              </a:extLst>
            </p:cNvPr>
            <p:cNvGrpSpPr/>
            <p:nvPr/>
          </p:nvGrpSpPr>
          <p:grpSpPr>
            <a:xfrm>
              <a:off x="3387330" y="4155973"/>
              <a:ext cx="2573876" cy="731859"/>
              <a:chOff x="1965382" y="2785223"/>
              <a:chExt cx="2388786" cy="661261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D9CFAA6-B78D-7B3F-D8EA-DFF671491601}"/>
                  </a:ext>
                </a:extLst>
              </p:cNvPr>
              <p:cNvSpPr/>
              <p:nvPr/>
            </p:nvSpPr>
            <p:spPr>
              <a:xfrm>
                <a:off x="1987761" y="2785223"/>
                <a:ext cx="2276982" cy="661261"/>
              </a:xfrm>
              <a:prstGeom prst="roundRect">
                <a:avLst/>
              </a:prstGeom>
              <a:noFill/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C91210-0C7A-8FE2-C7DE-BC444FB4EE28}"/>
                  </a:ext>
                </a:extLst>
              </p:cNvPr>
              <p:cNvSpPr txBox="1"/>
              <p:nvPr/>
            </p:nvSpPr>
            <p:spPr>
              <a:xfrm>
                <a:off x="1965382" y="2818594"/>
                <a:ext cx="2388786" cy="585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Determine </a:t>
                </a:r>
                <a:r>
                  <a:rPr lang="en-US" sz="1400" b="1" dirty="0"/>
                  <a:t>distributions</a:t>
                </a:r>
                <a:r>
                  <a:rPr lang="en-US" sz="1400" dirty="0"/>
                  <a:t> </a:t>
                </a:r>
              </a:p>
              <a:p>
                <a:pPr algn="ctr"/>
                <a:r>
                  <a:rPr lang="en-US" sz="1400" dirty="0"/>
                  <a:t>of 4 parameters </a:t>
                </a:r>
                <a:r>
                  <a:rPr lang="en-US" sz="1400" b="1" dirty="0"/>
                  <a:t>on screen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AD4E4A-03A8-2E11-3AE3-D0BCED3F4924}"/>
                </a:ext>
              </a:extLst>
            </p:cNvPr>
            <p:cNvGrpSpPr/>
            <p:nvPr/>
          </p:nvGrpSpPr>
          <p:grpSpPr>
            <a:xfrm>
              <a:off x="6366695" y="4094510"/>
              <a:ext cx="2336503" cy="847946"/>
              <a:chOff x="5387420" y="2701621"/>
              <a:chExt cx="2336503" cy="843918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752557A-4B3C-518D-2047-F799C4C03316}"/>
                  </a:ext>
                </a:extLst>
              </p:cNvPr>
              <p:cNvSpPr/>
              <p:nvPr/>
            </p:nvSpPr>
            <p:spPr>
              <a:xfrm>
                <a:off x="5387420" y="2707267"/>
                <a:ext cx="2336503" cy="838272"/>
              </a:xfrm>
              <a:prstGeom prst="roundRect">
                <a:avLst/>
              </a:prstGeom>
              <a:noFill/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29E4C7-79F8-7C07-F877-BF1F0A0DA61C}"/>
                  </a:ext>
                </a:extLst>
              </p:cNvPr>
              <p:cNvSpPr txBox="1"/>
              <p:nvPr/>
            </p:nvSpPr>
            <p:spPr>
              <a:xfrm>
                <a:off x="5457812" y="2701621"/>
                <a:ext cx="2238374" cy="691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Set up PCE</a:t>
                </a:r>
              </a:p>
              <a:p>
                <a:pPr algn="ctr"/>
                <a:r>
                  <a:rPr lang="en-US" sz="1400" dirty="0"/>
                  <a:t>for joint distribution</a:t>
                </a:r>
              </a:p>
              <a:p>
                <a:pPr algn="ctr"/>
                <a:r>
                  <a:rPr lang="en-US" sz="1400" dirty="0"/>
                  <a:t>for screen data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ADF662F-15BB-D647-F34C-E2B4D8ABF030}"/>
                </a:ext>
              </a:extLst>
            </p:cNvPr>
            <p:cNvGrpSpPr/>
            <p:nvPr/>
          </p:nvGrpSpPr>
          <p:grpSpPr>
            <a:xfrm>
              <a:off x="9582405" y="3946325"/>
              <a:ext cx="1710741" cy="1182043"/>
              <a:chOff x="3708564" y="4175126"/>
              <a:chExt cx="1710741" cy="898216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52203C65-E795-2EE8-348A-92E93CBBFCF5}"/>
                  </a:ext>
                </a:extLst>
              </p:cNvPr>
              <p:cNvSpPr/>
              <p:nvPr/>
            </p:nvSpPr>
            <p:spPr>
              <a:xfrm>
                <a:off x="3708564" y="4194178"/>
                <a:ext cx="1666799" cy="879164"/>
              </a:xfrm>
              <a:prstGeom prst="roundRect">
                <a:avLst/>
              </a:prstGeom>
              <a:noFill/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791A06-B3DE-30FA-9406-182FCD57118F}"/>
                  </a:ext>
                </a:extLst>
              </p:cNvPr>
              <p:cNvSpPr txBox="1"/>
              <p:nvPr/>
            </p:nvSpPr>
            <p:spPr>
              <a:xfrm>
                <a:off x="3708564" y="4175126"/>
                <a:ext cx="1710741" cy="89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Fit polynomial coefficients to</a:t>
                </a:r>
              </a:p>
              <a:p>
                <a:pPr algn="ctr"/>
                <a:r>
                  <a:rPr lang="en-US" sz="1400" dirty="0"/>
                  <a:t>determine</a:t>
                </a:r>
              </a:p>
              <a:p>
                <a:pPr algn="ctr"/>
                <a:r>
                  <a:rPr lang="en-US" sz="1400" dirty="0"/>
                  <a:t>misalignments</a:t>
                </a:r>
                <a:endParaRPr lang="en-DE" sz="1400" dirty="0"/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FF71271-5BE9-1D4E-3A00-7BA09DEF5015}"/>
                </a:ext>
              </a:extLst>
            </p:cNvPr>
            <p:cNvCxnSpPr>
              <a:cxnSpLocks/>
            </p:cNvCxnSpPr>
            <p:nvPr/>
          </p:nvCxnSpPr>
          <p:spPr>
            <a:xfrm>
              <a:off x="2797603" y="4582851"/>
              <a:ext cx="601718" cy="0"/>
            </a:xfrm>
            <a:prstGeom prst="straightConnector1">
              <a:avLst/>
            </a:prstGeom>
            <a:ln w="2222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D5879B0-5D75-38EA-4C6C-072F81108263}"/>
                </a:ext>
              </a:extLst>
            </p:cNvPr>
            <p:cNvCxnSpPr>
              <a:cxnSpLocks/>
              <a:stCxn id="16" idx="3"/>
              <a:endCxn id="18" idx="1"/>
            </p:cNvCxnSpPr>
            <p:nvPr/>
          </p:nvCxnSpPr>
          <p:spPr>
            <a:xfrm>
              <a:off x="5961206" y="4517015"/>
              <a:ext cx="405488" cy="4304"/>
            </a:xfrm>
            <a:prstGeom prst="straightConnector1">
              <a:avLst/>
            </a:prstGeom>
            <a:ln w="2222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78CA79E-19AC-C3CB-60D4-862F71FE6771}"/>
                </a:ext>
              </a:extLst>
            </p:cNvPr>
            <p:cNvCxnSpPr>
              <a:cxnSpLocks/>
            </p:cNvCxnSpPr>
            <p:nvPr/>
          </p:nvCxnSpPr>
          <p:spPr>
            <a:xfrm>
              <a:off x="8684682" y="4567695"/>
              <a:ext cx="897722" cy="0"/>
            </a:xfrm>
            <a:prstGeom prst="straightConnector1">
              <a:avLst/>
            </a:prstGeom>
            <a:ln w="2222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D67324BE-56FF-5C74-5AC2-B4A1F1CAD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29" y="3504093"/>
            <a:ext cx="2746391" cy="12699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59D4FD5-C7D8-7374-F329-68C3E81F6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110" y="3736478"/>
            <a:ext cx="2526289" cy="1346189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75B0C0B-E90E-062D-C414-84570701F41A}"/>
              </a:ext>
            </a:extLst>
          </p:cNvPr>
          <p:cNvCxnSpPr>
            <a:cxnSpLocks/>
            <a:stCxn id="15" idx="2"/>
            <a:endCxn id="32" idx="0"/>
          </p:cNvCxnSpPr>
          <p:nvPr/>
        </p:nvCxnSpPr>
        <p:spPr>
          <a:xfrm flipH="1">
            <a:off x="1709125" y="2827525"/>
            <a:ext cx="1765401" cy="6765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979D17E-F1EF-5352-E54F-4B8E7A81E3AD}"/>
              </a:ext>
            </a:extLst>
          </p:cNvPr>
          <p:cNvCxnSpPr>
            <a:cxnSpLocks/>
            <a:stCxn id="32" idx="3"/>
            <a:endCxn id="33" idx="1"/>
          </p:cNvCxnSpPr>
          <p:nvPr/>
        </p:nvCxnSpPr>
        <p:spPr>
          <a:xfrm>
            <a:off x="3082320" y="4139084"/>
            <a:ext cx="391790" cy="2704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205C0FFB-C45A-277E-2D9C-5B2D1689F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189" y="3986384"/>
            <a:ext cx="2948534" cy="144106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AA91E57-A21F-488F-B6C7-FF8F06218FB7}"/>
              </a:ext>
            </a:extLst>
          </p:cNvPr>
          <p:cNvCxnSpPr>
            <a:cxnSpLocks/>
            <a:stCxn id="33" idx="3"/>
            <a:endCxn id="39" idx="1"/>
          </p:cNvCxnSpPr>
          <p:nvPr/>
        </p:nvCxnSpPr>
        <p:spPr>
          <a:xfrm>
            <a:off x="6000399" y="4409573"/>
            <a:ext cx="391790" cy="2973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B2DDBBF8-9F8C-4C3A-4A1B-F87A5556B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7389" y="4070564"/>
            <a:ext cx="1981577" cy="2118095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11965A6-D24C-AAA8-2D40-73847301FA63}"/>
              </a:ext>
            </a:extLst>
          </p:cNvPr>
          <p:cNvCxnSpPr>
            <a:cxnSpLocks/>
            <a:stCxn id="39" idx="3"/>
            <a:endCxn id="47" idx="1"/>
          </p:cNvCxnSpPr>
          <p:nvPr/>
        </p:nvCxnSpPr>
        <p:spPr>
          <a:xfrm>
            <a:off x="9340723" y="4706916"/>
            <a:ext cx="546666" cy="4226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E837391-F6EC-CC63-47FD-B503F45EE9F2}"/>
              </a:ext>
            </a:extLst>
          </p:cNvPr>
          <p:cNvSpPr txBox="1"/>
          <p:nvPr/>
        </p:nvSpPr>
        <p:spPr>
          <a:xfrm>
            <a:off x="5459344" y="3220776"/>
            <a:ext cx="1273311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Reverse PCE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DEEE8CE-4A3E-2A83-C583-DA3F4AC80951}"/>
              </a:ext>
            </a:extLst>
          </p:cNvPr>
          <p:cNvSpPr txBox="1"/>
          <p:nvPr/>
        </p:nvSpPr>
        <p:spPr>
          <a:xfrm>
            <a:off x="453046" y="5391150"/>
            <a:ext cx="53755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Beam-based</a:t>
            </a:r>
            <a:r>
              <a:rPr lang="en-US" sz="1400" dirty="0"/>
              <a:t> determination of solenoid transverse misalignment</a:t>
            </a:r>
          </a:p>
          <a:p>
            <a:r>
              <a:rPr lang="en-US" sz="1400" dirty="0"/>
              <a:t>         using 100 sample points and a polynomial series of second order.</a:t>
            </a:r>
          </a:p>
          <a:p>
            <a:r>
              <a:rPr lang="en-US" sz="1400" b="1" dirty="0" err="1"/>
              <a:t>Sobol’s</a:t>
            </a:r>
            <a:r>
              <a:rPr lang="en-US" sz="1400" b="1" dirty="0"/>
              <a:t> indices </a:t>
            </a:r>
            <a:r>
              <a:rPr lang="en-US" sz="1400" dirty="0"/>
              <a:t>reveal the dominant </a:t>
            </a:r>
            <a:r>
              <a:rPr lang="en-US" sz="1400" b="1" dirty="0"/>
              <a:t>impact of beam size determination</a:t>
            </a:r>
          </a:p>
          <a:p>
            <a:r>
              <a:rPr lang="en-US" sz="1400" b="1" dirty="0"/>
              <a:t>         for uncertainty in the result</a:t>
            </a:r>
            <a:r>
              <a:rPr lang="en-US" sz="1400" dirty="0"/>
              <a:t>.</a:t>
            </a:r>
            <a:endParaRPr lang="en-DE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21CD4-AE06-AF60-1DD5-FF512CDC0794}"/>
              </a:ext>
            </a:extLst>
          </p:cNvPr>
          <p:cNvSpPr/>
          <p:nvPr/>
        </p:nvSpPr>
        <p:spPr>
          <a:xfrm>
            <a:off x="6532685" y="218065"/>
            <a:ext cx="5174273" cy="385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7A4B27-A226-58FC-4844-64F3CDC81023}"/>
              </a:ext>
            </a:extLst>
          </p:cNvPr>
          <p:cNvSpPr txBox="1"/>
          <p:nvPr/>
        </p:nvSpPr>
        <p:spPr>
          <a:xfrm>
            <a:off x="7471823" y="255730"/>
            <a:ext cx="2354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Surrogate model </a:t>
            </a:r>
            <a:r>
              <a:rPr lang="en-US" sz="1400" dirty="0"/>
              <a:t>determining</a:t>
            </a:r>
          </a:p>
          <a:p>
            <a:r>
              <a:rPr lang="en-US" sz="1400" dirty="0"/>
              <a:t>beam position on screen.</a:t>
            </a:r>
            <a:endParaRPr lang="en-DE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43F33A-988D-977B-5AD2-8B093ECD6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1339" y="256759"/>
            <a:ext cx="2067968" cy="21259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9C8956-04DF-1A00-F9C5-FE8321EE5377}"/>
              </a:ext>
            </a:extLst>
          </p:cNvPr>
          <p:cNvSpPr/>
          <p:nvPr/>
        </p:nvSpPr>
        <p:spPr>
          <a:xfrm>
            <a:off x="5080050" y="6488668"/>
            <a:ext cx="145315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Bettina </a:t>
            </a:r>
            <a:r>
              <a:rPr lang="en-US" dirty="0" err="1">
                <a:solidFill>
                  <a:srgbClr val="002060"/>
                </a:solidFill>
              </a:rPr>
              <a:t>Kuske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71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33179" y="106012"/>
            <a:ext cx="91511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 sz="3200" b="1" i="0" dirty="0">
                <a:solidFill>
                  <a:srgbClr val="C00000"/>
                </a:solidFill>
                <a:effectLst/>
              </a:rPr>
              <a:t>B</a:t>
            </a:r>
            <a:r>
              <a:rPr lang="en-US" sz="3200" b="1" i="0" dirty="0" err="1">
                <a:solidFill>
                  <a:srgbClr val="C00000"/>
                </a:solidFill>
                <a:effectLst/>
              </a:rPr>
              <a:t>eam</a:t>
            </a:r>
            <a:r>
              <a:rPr lang="en-US" sz="3200" b="1" i="0" dirty="0">
                <a:solidFill>
                  <a:srgbClr val="C00000"/>
                </a:solidFill>
                <a:effectLst/>
              </a:rPr>
              <a:t> Dynamics Studies of PERLE</a:t>
            </a:r>
            <a:endParaRPr sz="3200" dirty="0">
              <a:solidFill>
                <a:srgbClr val="C00000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1" y="1193066"/>
            <a:ext cx="2607615" cy="200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601" y="3406933"/>
            <a:ext cx="2607615" cy="195916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229400" y="5366100"/>
            <a:ext cx="296760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1600" dirty="0">
                <a:solidFill>
                  <a:srgbClr val="0000FF"/>
                </a:solidFill>
              </a:rPr>
              <a:t>Reduction of the bunch length to 1.4mm</a:t>
            </a:r>
            <a:r>
              <a:rPr lang="fr" sz="1600" dirty="0"/>
              <a:t> avoiding longitudinal effects from the RF cavities until a lattice featuring longitudinal matching is available.</a:t>
            </a:r>
            <a:endParaRPr sz="1600" dirty="0"/>
          </a:p>
        </p:txBody>
      </p:sp>
      <p:sp>
        <p:nvSpPr>
          <p:cNvPr id="58" name="Google Shape;58;p13"/>
          <p:cNvSpPr txBox="1"/>
          <p:nvPr/>
        </p:nvSpPr>
        <p:spPr>
          <a:xfrm>
            <a:off x="3383200" y="4962095"/>
            <a:ext cx="3529989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1600" dirty="0">
                <a:solidFill>
                  <a:srgbClr val="0000FF"/>
                </a:solidFill>
              </a:rPr>
              <a:t>Phase space at the dump from lossless tracking studies including CSR at nominal current</a:t>
            </a:r>
            <a:r>
              <a:rPr lang="fr" sz="1600" dirty="0"/>
              <a:t> with a reduced bunch length hence it seems comfortable with the nominal bunch length.</a:t>
            </a:r>
            <a:endParaRPr sz="1600" dirty="0"/>
          </a:p>
        </p:txBody>
      </p:sp>
      <p:grpSp>
        <p:nvGrpSpPr>
          <p:cNvPr id="59" name="Google Shape;59;p13"/>
          <p:cNvGrpSpPr/>
          <p:nvPr/>
        </p:nvGrpSpPr>
        <p:grpSpPr>
          <a:xfrm>
            <a:off x="3500228" y="894626"/>
            <a:ext cx="2752359" cy="4071914"/>
            <a:chOff x="6707575" y="733750"/>
            <a:chExt cx="2124724" cy="4016151"/>
          </a:xfrm>
        </p:grpSpPr>
        <p:pic>
          <p:nvPicPr>
            <p:cNvPr id="60" name="Google Shape;60;p13"/>
            <p:cNvPicPr preferRelativeResize="0"/>
            <p:nvPr/>
          </p:nvPicPr>
          <p:blipFill rotWithShape="1">
            <a:blip r:embed="rId5">
              <a:alphaModFix/>
            </a:blip>
            <a:srcRect l="68709"/>
            <a:stretch/>
          </p:blipFill>
          <p:spPr>
            <a:xfrm>
              <a:off x="6939901" y="733750"/>
              <a:ext cx="1892398" cy="4016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13"/>
            <p:cNvPicPr preferRelativeResize="0"/>
            <p:nvPr/>
          </p:nvPicPr>
          <p:blipFill rotWithShape="1">
            <a:blip r:embed="rId5">
              <a:alphaModFix/>
            </a:blip>
            <a:srcRect t="35954" r="96158"/>
            <a:stretch/>
          </p:blipFill>
          <p:spPr>
            <a:xfrm>
              <a:off x="6707575" y="2177726"/>
              <a:ext cx="232325" cy="2572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3"/>
            <p:cNvPicPr preferRelativeResize="0"/>
            <p:nvPr/>
          </p:nvPicPr>
          <p:blipFill rotWithShape="1">
            <a:blip r:embed="rId5">
              <a:alphaModFix/>
            </a:blip>
            <a:srcRect r="97279" b="67840"/>
            <a:stretch/>
          </p:blipFill>
          <p:spPr>
            <a:xfrm>
              <a:off x="6775338" y="770438"/>
              <a:ext cx="164552" cy="1291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" name="Google Shape;64;p13"/>
          <p:cNvSpPr txBox="1"/>
          <p:nvPr/>
        </p:nvSpPr>
        <p:spPr>
          <a:xfrm>
            <a:off x="6893967" y="5569600"/>
            <a:ext cx="5180800" cy="1583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fr" sz="1600" dirty="0">
                <a:solidFill>
                  <a:srgbClr val="0000FF"/>
                </a:solidFill>
              </a:rPr>
              <a:t>Multi-bunch tracking is stable at nominal current</a:t>
            </a:r>
            <a:r>
              <a:rPr lang="fr" sz="1600" dirty="0">
                <a:solidFill>
                  <a:schemeClr val="dk1"/>
                </a:solidFill>
              </a:rPr>
              <a:t>, the optimisation of the bunch filling pattern does not show unstable HOMs up to 10 times the nominal current as opposed to the original filling pattern.</a:t>
            </a: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93966" y="2150680"/>
            <a:ext cx="2479069" cy="173603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/>
        </p:nvSpPr>
        <p:spPr>
          <a:xfrm>
            <a:off x="7235889" y="2203307"/>
            <a:ext cx="2079233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fr" sz="1333"/>
              <a:t>Original filling pattern</a:t>
            </a:r>
            <a:endParaRPr sz="1333"/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29732" y="2150690"/>
            <a:ext cx="2479135" cy="173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29734" y="4031244"/>
            <a:ext cx="2479126" cy="174170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/>
        </p:nvSpPr>
        <p:spPr>
          <a:xfrm>
            <a:off x="9995439" y="2218350"/>
            <a:ext cx="2079233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fr" sz="1333">
                <a:solidFill>
                  <a:srgbClr val="000000"/>
                </a:solidFill>
              </a:rPr>
              <a:t>Original filling pattern</a:t>
            </a:r>
            <a:endParaRPr sz="1333"/>
          </a:p>
        </p:txBody>
      </p:sp>
      <p:sp>
        <p:nvSpPr>
          <p:cNvPr id="70" name="Google Shape;70;p13"/>
          <p:cNvSpPr txBox="1"/>
          <p:nvPr/>
        </p:nvSpPr>
        <p:spPr>
          <a:xfrm>
            <a:off x="9995439" y="4134342"/>
            <a:ext cx="2079233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fr" sz="1333"/>
              <a:t>‘Regular’ filling pattern</a:t>
            </a:r>
            <a:endParaRPr sz="1333"/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13190" y="4031214"/>
            <a:ext cx="2479069" cy="174166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 txBox="1"/>
          <p:nvPr/>
        </p:nvSpPr>
        <p:spPr>
          <a:xfrm>
            <a:off x="7277819" y="4104341"/>
            <a:ext cx="2037254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fr" sz="1333"/>
              <a:t>‘Regular’ filling pattern</a:t>
            </a:r>
            <a:endParaRPr sz="1333"/>
          </a:p>
        </p:txBody>
      </p:sp>
      <p:pic>
        <p:nvPicPr>
          <p:cNvPr id="73" name="Google Shape;73;p13"/>
          <p:cNvPicPr preferRelativeResize="0"/>
          <p:nvPr/>
        </p:nvPicPr>
        <p:blipFill rotWithShape="1">
          <a:blip r:embed="rId10">
            <a:alphaModFix/>
          </a:blip>
          <a:srcRect b="10160"/>
          <a:stretch/>
        </p:blipFill>
        <p:spPr>
          <a:xfrm>
            <a:off x="7852235" y="80700"/>
            <a:ext cx="2940784" cy="17360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B9A5F4-A21F-8DE7-7FD2-2A2D7AFA6388}"/>
              </a:ext>
            </a:extLst>
          </p:cNvPr>
          <p:cNvSpPr/>
          <p:nvPr/>
        </p:nvSpPr>
        <p:spPr>
          <a:xfrm>
            <a:off x="5080050" y="6488668"/>
            <a:ext cx="131606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Kevin Andre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>
            <a:extLst>
              <a:ext uri="{FF2B5EF4-FFF2-40B4-BE49-F238E27FC236}">
                <a16:creationId xmlns:a16="http://schemas.microsoft.com/office/drawing/2014/main" id="{684DD7D0-E24C-5077-7BFA-B50CC92C0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51" y="3554556"/>
            <a:ext cx="6002280" cy="3046036"/>
          </a:xfrm>
          <a:prstGeom prst="rect">
            <a:avLst/>
          </a:prstGeom>
        </p:spPr>
      </p:pic>
      <p:sp>
        <p:nvSpPr>
          <p:cNvPr id="9" name="タイトル 8">
            <a:extLst>
              <a:ext uri="{FF2B5EF4-FFF2-40B4-BE49-F238E27FC236}">
                <a16:creationId xmlns:a16="http://schemas.microsoft.com/office/drawing/2014/main" id="{B96CFD4F-B4A4-4AE3-B0F5-805F03AC9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813" y="1217899"/>
            <a:ext cx="2403667" cy="718775"/>
          </a:xfrm>
        </p:spPr>
        <p:txBody>
          <a:bodyPr>
            <a:normAutofit/>
          </a:bodyPr>
          <a:lstStyle/>
          <a:p>
            <a:r>
              <a:rPr lang="en-US" altLang="ja-JP" sz="2400" b="0" dirty="0">
                <a:solidFill>
                  <a:srgbClr val="C00000"/>
                </a:solidFill>
              </a:rPr>
              <a:t>IR-FEL</a:t>
            </a:r>
            <a:endParaRPr lang="ja-JP" altLang="en-US" sz="2400" b="0" dirty="0">
              <a:solidFill>
                <a:srgbClr val="C00000"/>
              </a:solidFill>
            </a:endParaRPr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A184DEA5-32B3-4555-928C-D065D489B9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3FC39-516E-42E6-8026-16C57652C3FD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7C1DE31-C777-62D9-C087-5927C6143493}"/>
              </a:ext>
            </a:extLst>
          </p:cNvPr>
          <p:cNvSpPr txBox="1"/>
          <p:nvPr/>
        </p:nvSpPr>
        <p:spPr>
          <a:xfrm>
            <a:off x="1844102" y="6365064"/>
            <a:ext cx="3541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latin typeface="+mj-lt"/>
              </a:rPr>
              <a:t>Example of AI tuning (~</a:t>
            </a:r>
            <a:r>
              <a:rPr lang="ja-JP" altLang="en-US">
                <a:latin typeface="+mj-lt"/>
              </a:rPr>
              <a:t> </a:t>
            </a:r>
            <a:r>
              <a:rPr kumimoji="1" lang="en-US" altLang="ja-JP">
                <a:latin typeface="+mj-lt"/>
              </a:rPr>
              <a:t>3 hours)</a:t>
            </a:r>
            <a:endParaRPr kumimoji="1" lang="ja-JP" altLang="en-US">
              <a:latin typeface="+mj-lt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78D00AC-830C-96F3-8410-238160D53D1A}"/>
              </a:ext>
            </a:extLst>
          </p:cNvPr>
          <p:cNvSpPr txBox="1"/>
          <p:nvPr/>
        </p:nvSpPr>
        <p:spPr>
          <a:xfrm rot="18998020">
            <a:off x="1344537" y="4513093"/>
            <a:ext cx="9627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U1 matching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C671CD5-630E-AD4F-35C3-1137A362F82B}"/>
              </a:ext>
            </a:extLst>
          </p:cNvPr>
          <p:cNvSpPr txBox="1"/>
          <p:nvPr/>
        </p:nvSpPr>
        <p:spPr>
          <a:xfrm rot="18998020">
            <a:off x="4313198" y="4875982"/>
            <a:ext cx="7881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R56, SX</a:t>
            </a:r>
            <a:endParaRPr kumimoji="1" lang="ja-JP" altLang="en-US" sz="105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3DF5012-2963-37E8-0CA1-B6E9F3FAFD9A}"/>
              </a:ext>
            </a:extLst>
          </p:cNvPr>
          <p:cNvSpPr txBox="1"/>
          <p:nvPr/>
        </p:nvSpPr>
        <p:spPr>
          <a:xfrm rot="18998020">
            <a:off x="2328103" y="4389287"/>
            <a:ext cx="11386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U2 matching</a:t>
            </a:r>
            <a:endParaRPr kumimoji="1" lang="ja-JP" altLang="en-US" sz="105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0C55DA2-0540-9D2B-03A4-4F3788B580AB}"/>
              </a:ext>
            </a:extLst>
          </p:cNvPr>
          <p:cNvSpPr txBox="1"/>
          <p:nvPr/>
        </p:nvSpPr>
        <p:spPr>
          <a:xfrm rot="18998020">
            <a:off x="5156405" y="4231435"/>
            <a:ext cx="6760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/>
              <a:t>U2</a:t>
            </a:r>
            <a:r>
              <a:rPr kumimoji="1" lang="ja-JP" altLang="en-US" sz="1050"/>
              <a:t> </a:t>
            </a:r>
            <a:r>
              <a:rPr kumimoji="1" lang="en-US" altLang="ja-JP" sz="1050"/>
              <a:t>orbit</a:t>
            </a:r>
            <a:endParaRPr kumimoji="1" lang="ja-JP" altLang="en-US" sz="105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59B66C8-6BDD-095E-28BA-42A61E59740C}"/>
              </a:ext>
            </a:extLst>
          </p:cNvPr>
          <p:cNvSpPr txBox="1"/>
          <p:nvPr/>
        </p:nvSpPr>
        <p:spPr>
          <a:xfrm rot="18998020">
            <a:off x="4856095" y="4274916"/>
            <a:ext cx="7827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/>
              <a:t>U2</a:t>
            </a:r>
            <a:r>
              <a:rPr kumimoji="1" lang="ja-JP" altLang="en-US" sz="1050"/>
              <a:t> </a:t>
            </a:r>
            <a:r>
              <a:rPr kumimoji="1" lang="en-US" altLang="ja-JP" sz="1050"/>
              <a:t>orbit</a:t>
            </a:r>
            <a:endParaRPr kumimoji="1" lang="ja-JP" altLang="en-US" sz="105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FC8A8DF-E2DF-EC5E-1A65-614D51E2FE57}"/>
              </a:ext>
            </a:extLst>
          </p:cNvPr>
          <p:cNvSpPr txBox="1"/>
          <p:nvPr/>
        </p:nvSpPr>
        <p:spPr>
          <a:xfrm rot="18998020">
            <a:off x="4158840" y="4575219"/>
            <a:ext cx="709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R56, SX</a:t>
            </a:r>
            <a:endParaRPr kumimoji="1" lang="ja-JP" altLang="en-US" sz="105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A627D76-79E1-7C76-1F55-0137023C939C}"/>
              </a:ext>
            </a:extLst>
          </p:cNvPr>
          <p:cNvSpPr txBox="1"/>
          <p:nvPr/>
        </p:nvSpPr>
        <p:spPr>
          <a:xfrm rot="18998020">
            <a:off x="3890627" y="4453192"/>
            <a:ext cx="8461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R56, SX</a:t>
            </a:r>
            <a:endParaRPr kumimoji="1" lang="ja-JP" altLang="en-US" sz="105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50E761B-32D8-9B93-B62C-1376BEBE2E86}"/>
              </a:ext>
            </a:extLst>
          </p:cNvPr>
          <p:cNvSpPr txBox="1"/>
          <p:nvPr/>
        </p:nvSpPr>
        <p:spPr>
          <a:xfrm rot="18998020">
            <a:off x="3336221" y="4481612"/>
            <a:ext cx="8212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R56, SX</a:t>
            </a:r>
            <a:endParaRPr kumimoji="1" lang="ja-JP" altLang="en-US" sz="105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3539E2B-5733-93D1-06BA-2B15430EE2C7}"/>
              </a:ext>
            </a:extLst>
          </p:cNvPr>
          <p:cNvSpPr txBox="1"/>
          <p:nvPr/>
        </p:nvSpPr>
        <p:spPr>
          <a:xfrm rot="18998020">
            <a:off x="3655308" y="4575220"/>
            <a:ext cx="4808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/>
              <a:t>ML2</a:t>
            </a:r>
            <a:endParaRPr kumimoji="1" lang="ja-JP" altLang="en-US" sz="105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E47E2F6-F144-3BCB-EBBF-E6AB333D4805}"/>
              </a:ext>
            </a:extLst>
          </p:cNvPr>
          <p:cNvSpPr txBox="1"/>
          <p:nvPr/>
        </p:nvSpPr>
        <p:spPr>
          <a:xfrm rot="18998020">
            <a:off x="2889175" y="4461093"/>
            <a:ext cx="10018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/>
              <a:t>Buncher,inj</a:t>
            </a:r>
            <a:endParaRPr kumimoji="1" lang="ja-JP" altLang="en-US" sz="105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F3EF539-D1C0-79FA-BE18-006C878183C6}"/>
              </a:ext>
            </a:extLst>
          </p:cNvPr>
          <p:cNvSpPr txBox="1"/>
          <p:nvPr/>
        </p:nvSpPr>
        <p:spPr>
          <a:xfrm rot="18998020">
            <a:off x="2665299" y="4498238"/>
            <a:ext cx="8212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/>
              <a:t>U2, R56</a:t>
            </a:r>
            <a:endParaRPr kumimoji="1" lang="ja-JP" altLang="en-US" sz="105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CAC9654-3058-6943-9C0C-A377C38AE1BF}"/>
              </a:ext>
            </a:extLst>
          </p:cNvPr>
          <p:cNvSpPr txBox="1"/>
          <p:nvPr/>
        </p:nvSpPr>
        <p:spPr>
          <a:xfrm>
            <a:off x="636644" y="1916270"/>
            <a:ext cx="5061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+mj-lt"/>
              </a:rPr>
              <a:t>We try AI beam tuning for maximizing IR-FEL intensity. It makes the </a:t>
            </a:r>
            <a:r>
              <a:rPr lang="en-US" altLang="ja-JP" sz="2000" b="1" dirty="0">
                <a:latin typeface="+mj-lt"/>
              </a:rPr>
              <a:t>beam tuning highly effective because </a:t>
            </a:r>
            <a:r>
              <a:rPr kumimoji="1" lang="en-US" altLang="ja-JP" sz="2000" b="1" dirty="0">
                <a:latin typeface="+mj-lt"/>
              </a:rPr>
              <a:t>3~6 parameters are optimized at once</a:t>
            </a:r>
            <a:r>
              <a:rPr kumimoji="1" lang="en-US" altLang="ja-JP" sz="2000" dirty="0">
                <a:latin typeface="+mj-lt"/>
              </a:rPr>
              <a:t> </a:t>
            </a:r>
            <a:endParaRPr kumimoji="1" lang="ja-JP" altLang="en-US" sz="2000" dirty="0">
              <a:latin typeface="+mj-lt"/>
            </a:endParaRPr>
          </a:p>
        </p:txBody>
      </p:sp>
      <p:sp>
        <p:nvSpPr>
          <p:cNvPr id="2" name="タイトル 8">
            <a:extLst>
              <a:ext uri="{FF2B5EF4-FFF2-40B4-BE49-F238E27FC236}">
                <a16:creationId xmlns:a16="http://schemas.microsoft.com/office/drawing/2014/main" id="{971EC0EA-3656-62DE-9950-8019664E65A9}"/>
              </a:ext>
            </a:extLst>
          </p:cNvPr>
          <p:cNvSpPr txBox="1">
            <a:spLocks/>
          </p:cNvSpPr>
          <p:nvPr/>
        </p:nvSpPr>
        <p:spPr>
          <a:xfrm>
            <a:off x="462011" y="230224"/>
            <a:ext cx="10730658" cy="718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b="1" dirty="0">
                <a:solidFill>
                  <a:srgbClr val="C00000"/>
                </a:solidFill>
                <a:latin typeface="+mn-lt"/>
              </a:rPr>
              <a:t>Beam tuning at Compact ERL after installing undulators</a:t>
            </a:r>
            <a:endParaRPr lang="ja-JP" altLang="en-US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図 5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640340E6-644C-0512-8790-1F19E9ECC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54886"/>
            <a:ext cx="2563239" cy="178945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8FB0088-4718-C079-A0F8-4013B60B20CB}"/>
              </a:ext>
            </a:extLst>
          </p:cNvPr>
          <p:cNvSpPr txBox="1"/>
          <p:nvPr/>
        </p:nvSpPr>
        <p:spPr>
          <a:xfrm>
            <a:off x="6510574" y="4088720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>
                <a:solidFill>
                  <a:schemeClr val="bg1"/>
                </a:solidFill>
                <a:cs typeface="Arial" panose="020B0604020202020204" pitchFamily="34" charset="0"/>
              </a:rPr>
              <a:t>cam8</a:t>
            </a:r>
            <a:endParaRPr kumimoji="1" lang="ja-JP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A54226A-1F59-FE47-9C44-8A0FAE037001}"/>
              </a:ext>
            </a:extLst>
          </p:cNvPr>
          <p:cNvSpPr txBox="1"/>
          <p:nvPr/>
        </p:nvSpPr>
        <p:spPr>
          <a:xfrm>
            <a:off x="7572568" y="3540584"/>
            <a:ext cx="917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halo</a:t>
            </a:r>
            <a:endParaRPr kumimoji="1" lang="ja-JP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9BB2FBB6-6697-265B-E1C9-024342D79288}"/>
              </a:ext>
            </a:extLst>
          </p:cNvPr>
          <p:cNvCxnSpPr/>
          <p:nvPr/>
        </p:nvCxnSpPr>
        <p:spPr>
          <a:xfrm flipH="1" flipV="1">
            <a:off x="7487081" y="3106951"/>
            <a:ext cx="408652" cy="42234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>
            <a:extLst>
              <a:ext uri="{FF2B5EF4-FFF2-40B4-BE49-F238E27FC236}">
                <a16:creationId xmlns:a16="http://schemas.microsoft.com/office/drawing/2014/main" id="{38FDFDC4-6EB7-30E6-0E15-E34CF4184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53" y="2666757"/>
            <a:ext cx="3002641" cy="1768415"/>
          </a:xfrm>
          <a:prstGeom prst="rect">
            <a:avLst/>
          </a:prstGeom>
        </p:spPr>
      </p:pic>
      <p:pic>
        <p:nvPicPr>
          <p:cNvPr id="17" name="図 16" descr="グラフ, 折れ線グラフ&#10;&#10;自動的に生成された説明">
            <a:extLst>
              <a:ext uri="{FF2B5EF4-FFF2-40B4-BE49-F238E27FC236}">
                <a16:creationId xmlns:a16="http://schemas.microsoft.com/office/drawing/2014/main" id="{7ED8CE51-7C79-93C4-475A-F0F7CC97DA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612" y="4572053"/>
            <a:ext cx="3770147" cy="2000722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3973CE9-924F-BCB6-47B3-9C318C8DF4D3}"/>
              </a:ext>
            </a:extLst>
          </p:cNvPr>
          <p:cNvSpPr txBox="1"/>
          <p:nvPr/>
        </p:nvSpPr>
        <p:spPr>
          <a:xfrm>
            <a:off x="8511650" y="5108440"/>
            <a:ext cx="1980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accent2"/>
                </a:solidFill>
                <a:latin typeface="+mj-lt"/>
              </a:rPr>
              <a:t>250</a:t>
            </a:r>
            <a:r>
              <a:rPr lang="ja-JP" altLang="en-US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ja-JP" dirty="0">
                <a:solidFill>
                  <a:schemeClr val="accent2"/>
                </a:solidFill>
                <a:latin typeface="Symbol" panose="05050102010706020507" pitchFamily="18" charset="2"/>
              </a:rPr>
              <a:t>m</a:t>
            </a:r>
            <a:r>
              <a:rPr lang="en-US" altLang="ja-JP" dirty="0">
                <a:solidFill>
                  <a:schemeClr val="accent2"/>
                </a:solidFill>
                <a:latin typeface="+mj-lt"/>
              </a:rPr>
              <a:t>A for 2 hours</a:t>
            </a:r>
            <a:endParaRPr kumimoji="1" lang="en-US" altLang="ja-JP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0" name="タイトル 8">
            <a:extLst>
              <a:ext uri="{FF2B5EF4-FFF2-40B4-BE49-F238E27FC236}">
                <a16:creationId xmlns:a16="http://schemas.microsoft.com/office/drawing/2014/main" id="{1B4A38F1-F681-2E20-A091-CA039115D482}"/>
              </a:ext>
            </a:extLst>
          </p:cNvPr>
          <p:cNvSpPr txBox="1">
            <a:spLocks/>
          </p:cNvSpPr>
          <p:nvPr/>
        </p:nvSpPr>
        <p:spPr>
          <a:xfrm>
            <a:off x="5935472" y="1918736"/>
            <a:ext cx="6002280" cy="718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3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sz="2000" dirty="0">
                <a:solidFill>
                  <a:schemeClr val="tx1"/>
                </a:solidFill>
              </a:rPr>
              <a:t>The 250uA current operation is successful with low radiation level by collimating the halo and tail at low energy</a:t>
            </a:r>
            <a:endParaRPr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22" name="タイトル 8">
            <a:extLst>
              <a:ext uri="{FF2B5EF4-FFF2-40B4-BE49-F238E27FC236}">
                <a16:creationId xmlns:a16="http://schemas.microsoft.com/office/drawing/2014/main" id="{79221C29-689B-0C6D-BCFD-8DCBC6F177D2}"/>
              </a:ext>
            </a:extLst>
          </p:cNvPr>
          <p:cNvSpPr txBox="1">
            <a:spLocks/>
          </p:cNvSpPr>
          <p:nvPr/>
        </p:nvSpPr>
        <p:spPr>
          <a:xfrm>
            <a:off x="5934975" y="1228024"/>
            <a:ext cx="7763870" cy="718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sz="2400" dirty="0">
                <a:solidFill>
                  <a:srgbClr val="C00000"/>
                </a:solidFill>
              </a:rPr>
              <a:t>High current operation at CW mode</a:t>
            </a:r>
            <a:endParaRPr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32D693-9381-E9B7-9899-D0EA19D3EFB6}"/>
              </a:ext>
            </a:extLst>
          </p:cNvPr>
          <p:cNvSpPr/>
          <p:nvPr/>
        </p:nvSpPr>
        <p:spPr>
          <a:xfrm>
            <a:off x="5458899" y="6388109"/>
            <a:ext cx="1539204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Miho Shimada</a:t>
            </a:r>
          </a:p>
        </p:txBody>
      </p:sp>
    </p:spTree>
    <p:extLst>
      <p:ext uri="{BB962C8B-B14F-4D97-AF65-F5344CB8AC3E}">
        <p14:creationId xmlns:p14="http://schemas.microsoft.com/office/powerpoint/2010/main" val="2012172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22911</TotalTime>
  <Words>861</Words>
  <Application>Microsoft Office PowerPoint</Application>
  <PresentationFormat>Widescreen</PresentationFormat>
  <Paragraphs>154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Yu Gothic</vt:lpstr>
      <vt:lpstr>Yu Gothic</vt:lpstr>
      <vt:lpstr>游ゴシック Light</vt:lpstr>
      <vt:lpstr>.PingFangSC-Regular</vt:lpstr>
      <vt:lpstr>Arial</vt:lpstr>
      <vt:lpstr>Calibri</vt:lpstr>
      <vt:lpstr>Calibri Light</vt:lpstr>
      <vt:lpstr>PingFangSC-Regular</vt:lpstr>
      <vt:lpstr>Roboto</vt:lpstr>
      <vt:lpstr>Source Sans Pro</vt:lpstr>
      <vt:lpstr>Symbol</vt:lpstr>
      <vt:lpstr>Times New Roman</vt:lpstr>
      <vt:lpstr>Wingdings</vt:lpstr>
      <vt:lpstr>Office Theme</vt:lpstr>
      <vt:lpstr>WG2: Beam Dynamics and Instrumentation </vt:lpstr>
      <vt:lpstr>The Ghost Collider</vt:lpstr>
      <vt:lpstr>Optimizing beam filling patterns for multi-pass ERLs</vt:lpstr>
      <vt:lpstr>ERL Longitudinal Matches for Light Sources</vt:lpstr>
      <vt:lpstr>PowerPoint Presentation</vt:lpstr>
      <vt:lpstr>Closed lattice design for EIC SHC-CeC ERL </vt:lpstr>
      <vt:lpstr>PowerPoint Presentation</vt:lpstr>
      <vt:lpstr>PowerPoint Presentation</vt:lpstr>
      <vt:lpstr>IR-FEL</vt:lpstr>
      <vt:lpstr>CBETA Instrumentation</vt:lpstr>
      <vt:lpstr>CBETA Multi-Turn Performance Studies and Beam Dynamics Issues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Satogata</dc:creator>
  <cp:lastModifiedBy>Alex Bogacz</cp:lastModifiedBy>
  <cp:revision>142</cp:revision>
  <dcterms:created xsi:type="dcterms:W3CDTF">2022-02-07T19:31:22Z</dcterms:created>
  <dcterms:modified xsi:type="dcterms:W3CDTF">2022-10-06T13:54:33Z</dcterms:modified>
</cp:coreProperties>
</file>