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61" r:id="rId5"/>
  </p:sldIdLst>
  <p:sldSz cx="27432000" cy="36576000"/>
  <p:notesSz cx="6858000" cy="9144000"/>
  <p:defaultText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7833"/>
    <a:srgbClr val="086114"/>
    <a:srgbClr val="0E5B10"/>
    <a:srgbClr val="1A6A1D"/>
    <a:srgbClr val="266A2A"/>
    <a:srgbClr val="2A74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6"/>
    <p:restoredTop sz="96197"/>
  </p:normalViewPr>
  <p:slideViewPr>
    <p:cSldViewPr snapToGrid="0" snapToObjects="1">
      <p:cViewPr>
        <p:scale>
          <a:sx n="20" d="100"/>
          <a:sy n="20" d="100"/>
        </p:scale>
        <p:origin x="3552" y="696"/>
      </p:cViewPr>
      <p:guideLst>
        <p:guide orient="horz" pos="11520"/>
        <p:guide pos="86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EEF6D1-C355-404D-B092-860CE33AB03A}" type="datetimeFigureOut">
              <a:rPr lang="en-US" smtClean="0"/>
              <a:t>9/29/22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F65FFB-2F8C-4C49-8C92-C53BC4CF2C66}" type="slidenum">
              <a:rPr lang="en-US" smtClean="0"/>
              <a:t>‹#›</a:t>
            </a:fld>
            <a:endParaRPr lang="en-US"/>
          </a:p>
        </p:txBody>
      </p:sp>
    </p:spTree>
    <p:extLst>
      <p:ext uri="{BB962C8B-B14F-4D97-AF65-F5344CB8AC3E}">
        <p14:creationId xmlns:p14="http://schemas.microsoft.com/office/powerpoint/2010/main" val="224229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1F1CCF-1CE1-DE4E-8E31-284B6A1468C7}" type="datetimeFigureOut">
              <a:rPr lang="en-US" smtClean="0"/>
              <a:t>9/29/22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B107C-E4E9-2D46-8E66-52CCF82EA49B}" type="slidenum">
              <a:rPr lang="en-US" smtClean="0"/>
              <a:t>‹#›</a:t>
            </a:fld>
            <a:endParaRPr lang="en-US"/>
          </a:p>
        </p:txBody>
      </p:sp>
    </p:spTree>
    <p:extLst>
      <p:ext uri="{BB962C8B-B14F-4D97-AF65-F5344CB8AC3E}">
        <p14:creationId xmlns:p14="http://schemas.microsoft.com/office/powerpoint/2010/main" val="170554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CB107C-E4E9-2D46-8E66-52CCF82EA49B}" type="slidenum">
              <a:rPr lang="en-US" smtClean="0"/>
              <a:t>1</a:t>
            </a:fld>
            <a:endParaRPr lang="en-US"/>
          </a:p>
        </p:txBody>
      </p:sp>
    </p:spTree>
    <p:extLst>
      <p:ext uri="{BB962C8B-B14F-4D97-AF65-F5344CB8AC3E}">
        <p14:creationId xmlns:p14="http://schemas.microsoft.com/office/powerpoint/2010/main" val="438371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pic>
        <p:nvPicPr>
          <p:cNvPr id="4" name="Picture 3" descr="30x40 ornl doe logo 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288"/>
            <a:ext cx="27432000" cy="2340864"/>
          </a:xfrm>
          <a:prstGeom prst="rect">
            <a:avLst/>
          </a:prstGeom>
        </p:spPr>
      </p:pic>
      <p:sp>
        <p:nvSpPr>
          <p:cNvPr id="2" name="Title 1"/>
          <p:cNvSpPr>
            <a:spLocks noGrp="1"/>
          </p:cNvSpPr>
          <p:nvPr>
            <p:ph type="title" hasCustomPrompt="1"/>
          </p:nvPr>
        </p:nvSpPr>
        <p:spPr>
          <a:xfrm>
            <a:off x="5477328" y="421488"/>
            <a:ext cx="16477344" cy="1765011"/>
          </a:xfrm>
        </p:spPr>
        <p:txBody>
          <a:bodyPr lIns="0" tIns="0" rIns="0" bIns="0" anchor="t" anchorCtr="0">
            <a:noAutofit/>
          </a:bodyPr>
          <a:lstStyle>
            <a:lvl1pPr>
              <a:lnSpc>
                <a:spcPct val="100000"/>
              </a:lnSpc>
              <a:defRPr sz="5400" b="1" i="0" baseline="0">
                <a:solidFill>
                  <a:schemeClr val="bg1"/>
                </a:solidFill>
                <a:latin typeface="Arial"/>
                <a:cs typeface="Arial"/>
              </a:defRPr>
            </a:lvl1pPr>
          </a:lstStyle>
          <a:p>
            <a:r>
              <a:rPr lang="en-US" dirty="0"/>
              <a:t>Click to edit Master title style Click to edit Master title style</a:t>
            </a:r>
          </a:p>
        </p:txBody>
      </p:sp>
      <p:sp>
        <p:nvSpPr>
          <p:cNvPr id="3" name="Rectangle 2"/>
          <p:cNvSpPr/>
          <p:nvPr userDrawn="1"/>
        </p:nvSpPr>
        <p:spPr>
          <a:xfrm flipV="1">
            <a:off x="369105" y="35966400"/>
            <a:ext cx="26708162" cy="274964"/>
          </a:xfrm>
          <a:prstGeom prst="rect">
            <a:avLst/>
          </a:prstGeom>
          <a:solidFill>
            <a:srgbClr val="0861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 Placeholder 21"/>
          <p:cNvSpPr>
            <a:spLocks noGrp="1"/>
          </p:cNvSpPr>
          <p:nvPr>
            <p:ph type="body" sz="quarter" idx="10"/>
          </p:nvPr>
        </p:nvSpPr>
        <p:spPr>
          <a:xfrm>
            <a:off x="5476875" y="2413231"/>
            <a:ext cx="16478250" cy="1124736"/>
          </a:xfrm>
        </p:spPr>
        <p:txBody>
          <a:bodyPr>
            <a:normAutofit/>
          </a:bodyPr>
          <a:lstStyle>
            <a:lvl1pPr marL="0" indent="0" algn="ctr">
              <a:buNone/>
              <a:defRPr lang="en-US" sz="3600" b="0" i="0" kern="1200" baseline="0" dirty="0" smtClean="0">
                <a:solidFill>
                  <a:srgbClr val="7F7F7F"/>
                </a:solidFill>
                <a:latin typeface="Arial"/>
                <a:ea typeface="+mj-ea"/>
                <a:cs typeface="Arial"/>
              </a:defRPr>
            </a:lvl1pPr>
          </a:lstStyle>
          <a:p>
            <a:pPr lvl="0"/>
            <a:r>
              <a:rPr lang="en-US"/>
              <a:t>Click to edit Master text styles</a:t>
            </a:r>
          </a:p>
        </p:txBody>
      </p:sp>
      <p:sp>
        <p:nvSpPr>
          <p:cNvPr id="24" name="Text Placeholder 23"/>
          <p:cNvSpPr>
            <a:spLocks noGrp="1"/>
          </p:cNvSpPr>
          <p:nvPr>
            <p:ph type="body" sz="quarter" idx="11"/>
          </p:nvPr>
        </p:nvSpPr>
        <p:spPr>
          <a:xfrm>
            <a:off x="5677740" y="5647121"/>
            <a:ext cx="7348804" cy="3855214"/>
          </a:xfrm>
        </p:spPr>
        <p:txBody>
          <a:bodyPr>
            <a:normAutofit/>
          </a:bodyPr>
          <a:lstStyle>
            <a:lvl1pPr marL="271463" indent="-271463">
              <a:buClr>
                <a:srgbClr val="007833"/>
              </a:buClr>
              <a:defRPr sz="3200"/>
            </a:lvl1pPr>
            <a:lvl2pPr marL="681038" indent="-409575">
              <a:buClr>
                <a:srgbClr val="007833"/>
              </a:buClr>
              <a:defRPr sz="3200"/>
            </a:lvl2pPr>
            <a:lvl3pPr marL="952500" indent="-271463">
              <a:buClr>
                <a:srgbClr val="007833"/>
              </a:buClr>
              <a:defRPr sz="3200"/>
            </a:lvl3pPr>
            <a:lvl4pPr marL="1360488" indent="-407988">
              <a:buClr>
                <a:srgbClr val="007833"/>
              </a:buClr>
              <a:defRPr sz="3200"/>
            </a:lvl4pPr>
            <a:lvl5pPr marL="1724025" indent="-363538">
              <a:buClr>
                <a:srgbClr val="007833"/>
              </a:buCl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25"/>
          <p:cNvSpPr>
            <a:spLocks noGrp="1"/>
          </p:cNvSpPr>
          <p:nvPr>
            <p:ph type="body" sz="quarter" idx="12" hasCustomPrompt="1"/>
          </p:nvPr>
        </p:nvSpPr>
        <p:spPr>
          <a:xfrm>
            <a:off x="5677741" y="4603313"/>
            <a:ext cx="7348804" cy="1043807"/>
          </a:xfrm>
        </p:spPr>
        <p:txBody>
          <a:bodyPr>
            <a:normAutofit/>
          </a:bodyPr>
          <a:lstStyle>
            <a:lvl1pPr marL="0" indent="0" algn="l">
              <a:buNone/>
              <a:defRPr sz="3600" b="1" baseline="0">
                <a:solidFill>
                  <a:srgbClr val="007833"/>
                </a:solidFill>
                <a:latin typeface="Arial"/>
              </a:defRPr>
            </a:lvl1pPr>
          </a:lstStyle>
          <a:p>
            <a:pPr lvl="0"/>
            <a:r>
              <a:rPr lang="en-US" dirty="0"/>
              <a:t>Header and text style 1</a:t>
            </a:r>
          </a:p>
        </p:txBody>
      </p:sp>
      <p:sp>
        <p:nvSpPr>
          <p:cNvPr id="29" name="Text Placeholder 23"/>
          <p:cNvSpPr>
            <a:spLocks noGrp="1"/>
          </p:cNvSpPr>
          <p:nvPr>
            <p:ph type="body" sz="quarter" idx="13"/>
          </p:nvPr>
        </p:nvSpPr>
        <p:spPr>
          <a:xfrm>
            <a:off x="14288340" y="5647121"/>
            <a:ext cx="7348804" cy="3855214"/>
          </a:xfrm>
        </p:spPr>
        <p:txBody>
          <a:bodyPr>
            <a:normAutofit/>
          </a:bodyPr>
          <a:lstStyle>
            <a:lvl1pPr marL="271463" indent="-271463">
              <a:buClr>
                <a:srgbClr val="007833"/>
              </a:buClr>
              <a:defRPr sz="3200"/>
            </a:lvl1pPr>
            <a:lvl2pPr marL="681038" indent="-409575">
              <a:buClr>
                <a:srgbClr val="007833"/>
              </a:buClr>
              <a:defRPr sz="3200"/>
            </a:lvl2pPr>
            <a:lvl3pPr marL="952500" indent="-271463">
              <a:buClr>
                <a:srgbClr val="007833"/>
              </a:buClr>
              <a:defRPr sz="3200"/>
            </a:lvl3pPr>
            <a:lvl4pPr marL="1360488" indent="-407988">
              <a:buClr>
                <a:srgbClr val="007833"/>
              </a:buClr>
              <a:defRPr sz="3200"/>
            </a:lvl4pPr>
            <a:lvl5pPr marL="1724025" indent="-363538">
              <a:buClr>
                <a:srgbClr val="007833"/>
              </a:buClr>
              <a:defRPr sz="3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5"/>
          <p:cNvSpPr>
            <a:spLocks noGrp="1"/>
          </p:cNvSpPr>
          <p:nvPr>
            <p:ph type="body" sz="quarter" idx="14" hasCustomPrompt="1"/>
          </p:nvPr>
        </p:nvSpPr>
        <p:spPr>
          <a:xfrm>
            <a:off x="14288341" y="4603313"/>
            <a:ext cx="7348804" cy="1043807"/>
          </a:xfrm>
          <a:solidFill>
            <a:srgbClr val="007833"/>
          </a:solidFill>
        </p:spPr>
        <p:txBody>
          <a:bodyPr>
            <a:normAutofit/>
          </a:bodyPr>
          <a:lstStyle>
            <a:lvl1pPr marL="0" indent="0" algn="l">
              <a:buNone/>
              <a:defRPr sz="3600" b="1">
                <a:solidFill>
                  <a:schemeClr val="bg1"/>
                </a:solidFill>
                <a:latin typeface="Arial"/>
              </a:defRPr>
            </a:lvl1pPr>
          </a:lstStyle>
          <a:p>
            <a:pPr lvl="0"/>
            <a:r>
              <a:rPr lang="en-US" dirty="0"/>
              <a:t>Header and text style 2</a:t>
            </a:r>
          </a:p>
        </p:txBody>
      </p:sp>
    </p:spTree>
    <p:extLst>
      <p:ext uri="{BB962C8B-B14F-4D97-AF65-F5344CB8AC3E}">
        <p14:creationId xmlns:p14="http://schemas.microsoft.com/office/powerpoint/2010/main" val="84324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395B-180B-3340-AE8A-4B218B40C199}"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54284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1464739"/>
            <a:ext cx="6172200" cy="312081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1464739"/>
            <a:ext cx="18059400" cy="31208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395B-180B-3340-AE8A-4B218B40C199}"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08258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70"/>
            <a:ext cx="23317200" cy="7840133"/>
          </a:xfrm>
        </p:spPr>
        <p:txBody>
          <a:bodyPr/>
          <a:lstStyle/>
          <a:p>
            <a:r>
              <a:rPr lang="en-US"/>
              <a:t>Click to edit Master title style</a:t>
            </a:r>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8E395B-180B-3340-AE8A-4B218B40C199}"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76558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395B-180B-3340-AE8A-4B218B40C199}"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75990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a:t>Click to edit Master title style</a:t>
            </a:r>
          </a:p>
        </p:txBody>
      </p:sp>
      <p:sp>
        <p:nvSpPr>
          <p:cNvPr id="3" name="Text Placeholder 2"/>
          <p:cNvSpPr>
            <a:spLocks noGrp="1"/>
          </p:cNvSpPr>
          <p:nvPr>
            <p:ph type="body" idx="1"/>
          </p:nvPr>
        </p:nvSpPr>
        <p:spPr>
          <a:xfrm>
            <a:off x="2166939" y="15502472"/>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8E395B-180B-3340-AE8A-4B218B40C199}" type="datetimeFigureOut">
              <a:rPr lang="en-US" smtClean="0"/>
              <a:t>9/29/22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40912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8534403"/>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944600" y="8534403"/>
            <a:ext cx="12115800" cy="241384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8E395B-180B-3340-AE8A-4B218B40C199}"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961373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5077"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3935077"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8E395B-180B-3340-AE8A-4B218B40C199}" type="datetimeFigureOut">
              <a:rPr lang="en-US" smtClean="0"/>
              <a:t>9/29/22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99308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E395B-180B-3340-AE8A-4B218B40C199}" type="datetimeFigureOut">
              <a:rPr lang="en-US" smtClean="0"/>
              <a:t>9/29/22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339165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1456267"/>
            <a:ext cx="9024939" cy="6197600"/>
          </a:xfrm>
        </p:spPr>
        <p:txBody>
          <a:bodyPr anchor="b"/>
          <a:lstStyle>
            <a:lvl1pPr algn="l">
              <a:defRPr sz="8000" b="1"/>
            </a:lvl1pPr>
          </a:lstStyle>
          <a:p>
            <a:r>
              <a:rPr lang="en-US"/>
              <a:t>Click to edit Master title style</a:t>
            </a:r>
          </a:p>
        </p:txBody>
      </p:sp>
      <p:sp>
        <p:nvSpPr>
          <p:cNvPr id="3" name="Content Placeholder 2"/>
          <p:cNvSpPr>
            <a:spLocks noGrp="1"/>
          </p:cNvSpPr>
          <p:nvPr>
            <p:ph idx="1"/>
          </p:nvPr>
        </p:nvSpPr>
        <p:spPr>
          <a:xfrm>
            <a:off x="10725150" y="1456269"/>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2" y="7653869"/>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78E395B-180B-3340-AE8A-4B218B40C199}"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59569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a:t>Click to edit Master title style</a:t>
            </a:r>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578E395B-180B-3340-AE8A-4B218B40C199}" type="datetimeFigureOut">
              <a:rPr lang="en-US" smtClean="0"/>
              <a:t>9/29/22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460608-5631-894A-AFE3-6325A72CFD5B}" type="slidenum">
              <a:rPr lang="en-US" smtClean="0"/>
              <a:t>‹#›</a:t>
            </a:fld>
            <a:endParaRPr lang="en-US"/>
          </a:p>
        </p:txBody>
      </p:sp>
    </p:spTree>
    <p:extLst>
      <p:ext uri="{BB962C8B-B14F-4D97-AF65-F5344CB8AC3E}">
        <p14:creationId xmlns:p14="http://schemas.microsoft.com/office/powerpoint/2010/main" val="944641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a:t>Click to edit Master title style</a:t>
            </a:r>
          </a:p>
        </p:txBody>
      </p:sp>
      <p:sp>
        <p:nvSpPr>
          <p:cNvPr id="3" name="Text Placeholder 2"/>
          <p:cNvSpPr>
            <a:spLocks noGrp="1"/>
          </p:cNvSpPr>
          <p:nvPr>
            <p:ph type="body" idx="1"/>
          </p:nvPr>
        </p:nvSpPr>
        <p:spPr>
          <a:xfrm>
            <a:off x="1371600" y="8534403"/>
            <a:ext cx="24688800" cy="24138469"/>
          </a:xfrm>
          <a:prstGeom prst="rect">
            <a:avLst/>
          </a:prstGeom>
        </p:spPr>
        <p:txBody>
          <a:bodyPr vert="horz" lIns="365760" tIns="182880" rIns="36576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33900536"/>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578E395B-180B-3340-AE8A-4B218B40C199}" type="datetimeFigureOut">
              <a:rPr lang="en-US" smtClean="0"/>
              <a:t>9/29/22</a:t>
            </a:fld>
            <a:endParaRPr lang="en-US"/>
          </a:p>
        </p:txBody>
      </p:sp>
      <p:sp>
        <p:nvSpPr>
          <p:cNvPr id="5" name="Footer Placeholder 4"/>
          <p:cNvSpPr>
            <a:spLocks noGrp="1"/>
          </p:cNvSpPr>
          <p:nvPr>
            <p:ph type="ftr" sz="quarter" idx="3"/>
          </p:nvPr>
        </p:nvSpPr>
        <p:spPr>
          <a:xfrm>
            <a:off x="9372600" y="33900536"/>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36"/>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7F460608-5631-894A-AFE3-6325A72CFD5B}" type="slidenum">
              <a:rPr lang="en-US" smtClean="0"/>
              <a:t>‹#›</a:t>
            </a:fld>
            <a:endParaRPr lang="en-US"/>
          </a:p>
        </p:txBody>
      </p:sp>
    </p:spTree>
    <p:extLst>
      <p:ext uri="{BB962C8B-B14F-4D97-AF65-F5344CB8AC3E}">
        <p14:creationId xmlns:p14="http://schemas.microsoft.com/office/powerpoint/2010/main" val="2862476264"/>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txStyles>
    <p:titleStyle>
      <a:lvl1pPr algn="ctr" defTabSz="18288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1828800" rtl="0" eaLnBrk="1" latinLnBrk="0" hangingPunct="1">
        <a:spcBef>
          <a:spcPct val="20000"/>
        </a:spcBef>
        <a:buClr>
          <a:schemeClr val="tx1"/>
        </a:buClr>
        <a:buFont typeface="Arial"/>
        <a:buChar char="•"/>
        <a:defRPr sz="12800" kern="1200">
          <a:solidFill>
            <a:srgbClr val="000000"/>
          </a:solidFill>
          <a:latin typeface="+mn-lt"/>
          <a:ea typeface="+mn-ea"/>
          <a:cs typeface="+mn-cs"/>
        </a:defRPr>
      </a:lvl1pPr>
      <a:lvl2pPr marL="2971800" indent="-1143000" algn="l" defTabSz="1828800" rtl="0" eaLnBrk="1" latinLnBrk="0" hangingPunct="1">
        <a:spcBef>
          <a:spcPct val="20000"/>
        </a:spcBef>
        <a:buClr>
          <a:schemeClr val="tx1"/>
        </a:buClr>
        <a:buFont typeface="Arial"/>
        <a:buChar char="–"/>
        <a:defRPr sz="11200" kern="1200">
          <a:solidFill>
            <a:srgbClr val="000000"/>
          </a:solidFill>
          <a:latin typeface="+mn-lt"/>
          <a:ea typeface="+mn-ea"/>
          <a:cs typeface="+mn-cs"/>
        </a:defRPr>
      </a:lvl2pPr>
      <a:lvl3pPr marL="4572000" indent="-914400" algn="l" defTabSz="1828800" rtl="0" eaLnBrk="1" latinLnBrk="0" hangingPunct="1">
        <a:spcBef>
          <a:spcPct val="20000"/>
        </a:spcBef>
        <a:buClr>
          <a:schemeClr val="tx1"/>
        </a:buClr>
        <a:buFont typeface="Arial"/>
        <a:buChar char="•"/>
        <a:defRPr sz="9600" kern="1200">
          <a:solidFill>
            <a:srgbClr val="000000"/>
          </a:solidFill>
          <a:latin typeface="+mn-lt"/>
          <a:ea typeface="+mn-ea"/>
          <a:cs typeface="+mn-cs"/>
        </a:defRPr>
      </a:lvl3pPr>
      <a:lvl4pPr marL="6400800" indent="-914400" algn="l" defTabSz="1828800" rtl="0" eaLnBrk="1" latinLnBrk="0" hangingPunct="1">
        <a:spcBef>
          <a:spcPct val="20000"/>
        </a:spcBef>
        <a:buClr>
          <a:schemeClr val="tx1"/>
        </a:buClr>
        <a:buFont typeface="Arial"/>
        <a:buChar char="–"/>
        <a:defRPr sz="8000" kern="1200">
          <a:solidFill>
            <a:srgbClr val="000000"/>
          </a:solidFill>
          <a:latin typeface="+mn-lt"/>
          <a:ea typeface="+mn-ea"/>
          <a:cs typeface="+mn-cs"/>
        </a:defRPr>
      </a:lvl4pPr>
      <a:lvl5pPr marL="8229600" indent="-914400" algn="l" defTabSz="1828800" rtl="0" eaLnBrk="1" latinLnBrk="0" hangingPunct="1">
        <a:spcBef>
          <a:spcPct val="20000"/>
        </a:spcBef>
        <a:buClr>
          <a:schemeClr val="tx1"/>
        </a:buClr>
        <a:buFont typeface="Arial"/>
        <a:buChar char="»"/>
        <a:defRPr sz="8000" kern="1200">
          <a:solidFill>
            <a:srgbClr val="000000"/>
          </a:solidFill>
          <a:latin typeface="+mn-lt"/>
          <a:ea typeface="+mn-ea"/>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328" y="290860"/>
            <a:ext cx="16477344" cy="1110003"/>
          </a:xfrm>
        </p:spPr>
        <p:txBody>
          <a:bodyPr/>
          <a:lstStyle/>
          <a:p>
            <a:r>
              <a:rPr lang="en-US" dirty="0"/>
              <a:t>Study of an ERL-based Compact X-ray FEL</a:t>
            </a:r>
            <a:r>
              <a:rPr lang="en-US" baseline="30000" dirty="0"/>
              <a:t>*</a:t>
            </a:r>
            <a:endParaRPr lang="en-US" dirty="0"/>
          </a:p>
        </p:txBody>
      </p:sp>
      <p:sp>
        <p:nvSpPr>
          <p:cNvPr id="3" name="Text Placeholder 2"/>
          <p:cNvSpPr>
            <a:spLocks noGrp="1"/>
          </p:cNvSpPr>
          <p:nvPr>
            <p:ph type="body" sz="quarter" idx="10"/>
          </p:nvPr>
        </p:nvSpPr>
        <p:spPr>
          <a:xfrm>
            <a:off x="3886200" y="1400863"/>
            <a:ext cx="19496314" cy="785636"/>
          </a:xfrm>
        </p:spPr>
        <p:txBody>
          <a:bodyPr>
            <a:noAutofit/>
          </a:bodyPr>
          <a:lstStyle/>
          <a:p>
            <a:r>
              <a:rPr lang="en-US" b="1" dirty="0">
                <a:solidFill>
                  <a:schemeClr val="bg1"/>
                </a:solidFill>
              </a:rPr>
              <a:t>F. Lin, V. Morozov, ORNL; J. Guo, Y. Zhang, Jefferson Lab</a:t>
            </a:r>
          </a:p>
        </p:txBody>
      </p:sp>
      <p:sp>
        <p:nvSpPr>
          <p:cNvPr id="15" name="Rounded Rectangle 14">
            <a:extLst>
              <a:ext uri="{FF2B5EF4-FFF2-40B4-BE49-F238E27FC236}">
                <a16:creationId xmlns:a16="http://schemas.microsoft.com/office/drawing/2014/main" id="{44A0C193-AF8E-8681-1E0B-A39EC8B45404}"/>
              </a:ext>
            </a:extLst>
          </p:cNvPr>
          <p:cNvSpPr/>
          <p:nvPr/>
        </p:nvSpPr>
        <p:spPr>
          <a:xfrm>
            <a:off x="254000" y="2497922"/>
            <a:ext cx="26974800" cy="264901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3200" i="1" dirty="0">
                <a:solidFill>
                  <a:srgbClr val="000000"/>
                </a:solidFill>
              </a:rPr>
              <a:t>ABSTRACT : </a:t>
            </a:r>
            <a:r>
              <a:rPr lang="en-US" sz="3200" dirty="0">
                <a:solidFill>
                  <a:srgbClr val="000000"/>
                </a:solidFill>
              </a:rPr>
              <a:t>We propose to develop an energy-recovery-</a:t>
            </a:r>
            <a:r>
              <a:rPr lang="en-US" sz="3200" dirty="0" err="1">
                <a:solidFill>
                  <a:srgbClr val="000000"/>
                </a:solidFill>
              </a:rPr>
              <a:t>linac</a:t>
            </a:r>
            <a:r>
              <a:rPr lang="en-US" sz="3200" dirty="0">
                <a:solidFill>
                  <a:srgbClr val="000000"/>
                </a:solidFill>
              </a:rPr>
              <a:t> (ERL)-based X-ray free-electron laser (FEL). Taking advantage of the demonstrated high-efficiency energy recovery of the beam power in the ERL, the proposed concept offers the following benefits: </a:t>
            </a:r>
            <a:r>
              <a:rPr lang="en-US" sz="3200" dirty="0" err="1">
                <a:solidFill>
                  <a:srgbClr val="000000"/>
                </a:solidFill>
              </a:rPr>
              <a:t>i</a:t>
            </a:r>
            <a:r>
              <a:rPr lang="en-US" sz="3200" dirty="0">
                <a:solidFill>
                  <a:srgbClr val="000000"/>
                </a:solidFill>
              </a:rPr>
              <a:t>) recirculating the electron beam through high-gradient SRF cavities shortens the </a:t>
            </a:r>
            <a:r>
              <a:rPr lang="en-US" sz="3200" dirty="0" err="1">
                <a:solidFill>
                  <a:srgbClr val="000000"/>
                </a:solidFill>
              </a:rPr>
              <a:t>linac</a:t>
            </a:r>
            <a:r>
              <a:rPr lang="en-US" sz="3200" dirty="0">
                <a:solidFill>
                  <a:srgbClr val="000000"/>
                </a:solidFill>
              </a:rPr>
              <a:t>, ii) energy recovery in the SRF </a:t>
            </a:r>
            <a:r>
              <a:rPr lang="en-US" sz="3200" dirty="0" err="1">
                <a:solidFill>
                  <a:srgbClr val="000000"/>
                </a:solidFill>
              </a:rPr>
              <a:t>linac</a:t>
            </a:r>
            <a:r>
              <a:rPr lang="en-US" sz="3200" dirty="0">
                <a:solidFill>
                  <a:srgbClr val="000000"/>
                </a:solidFill>
              </a:rPr>
              <a:t> saves the klystron power and reduces the beam dump power, iii) the high average beam power produces a high average photon brightness. In addition, such a concept has the capability of optimized high-brightness CW X-ray FEL performance at different energies with simultaneous multipole sources. In this paper, we will present the preliminary results on the study of optics design and beam Dynamics. </a:t>
            </a:r>
          </a:p>
        </p:txBody>
      </p:sp>
      <p:sp>
        <p:nvSpPr>
          <p:cNvPr id="7" name="TextBox 6">
            <a:extLst>
              <a:ext uri="{FF2B5EF4-FFF2-40B4-BE49-F238E27FC236}">
                <a16:creationId xmlns:a16="http://schemas.microsoft.com/office/drawing/2014/main" id="{32EB08D0-7180-EC57-71DB-73A6525CAFDD}"/>
              </a:ext>
            </a:extLst>
          </p:cNvPr>
          <p:cNvSpPr txBox="1"/>
          <p:nvPr/>
        </p:nvSpPr>
        <p:spPr>
          <a:xfrm>
            <a:off x="253999" y="15484551"/>
            <a:ext cx="13183437" cy="9875520"/>
          </a:xfrm>
          <a:prstGeom prst="roundRect">
            <a:avLst>
              <a:gd name="adj" fmla="val 6028"/>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75" name="TextBox 74">
            <a:extLst>
              <a:ext uri="{FF2B5EF4-FFF2-40B4-BE49-F238E27FC236}">
                <a16:creationId xmlns:a16="http://schemas.microsoft.com/office/drawing/2014/main" id="{8FEAA357-E6E9-2608-F316-C687E326B0EF}"/>
              </a:ext>
            </a:extLst>
          </p:cNvPr>
          <p:cNvSpPr txBox="1"/>
          <p:nvPr/>
        </p:nvSpPr>
        <p:spPr>
          <a:xfrm>
            <a:off x="307480" y="34447548"/>
            <a:ext cx="13129956" cy="1275159"/>
          </a:xfrm>
          <a:prstGeom prst="roundRect">
            <a:avLst>
              <a:gd name="adj" fmla="val 27627"/>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aseline="30000" dirty="0">
                <a:solidFill>
                  <a:srgbClr val="000000"/>
                </a:solidFill>
              </a:rPr>
              <a:t>*</a:t>
            </a:r>
            <a:r>
              <a:rPr lang="en-US" sz="3200" dirty="0">
                <a:solidFill>
                  <a:srgbClr val="000000"/>
                </a:solidFill>
              </a:rPr>
              <a:t> </a:t>
            </a:r>
            <a:r>
              <a:rPr lang="en-US" sz="3000" dirty="0">
                <a:solidFill>
                  <a:srgbClr val="000000"/>
                </a:solidFill>
              </a:rPr>
              <a:t>Work supported by UT-Battelle, LLC, under contract DE-AC05-00OR22725, and Jefferson Science Associates, LLC, under contract DE-AC05-06OR23177. </a:t>
            </a:r>
          </a:p>
        </p:txBody>
      </p:sp>
      <p:sp>
        <p:nvSpPr>
          <p:cNvPr id="77" name="Rounded Rectangle 76">
            <a:extLst>
              <a:ext uri="{FF2B5EF4-FFF2-40B4-BE49-F238E27FC236}">
                <a16:creationId xmlns:a16="http://schemas.microsoft.com/office/drawing/2014/main" id="{7C763ECA-AE18-1BEB-3F4E-74FE27408DE8}"/>
              </a:ext>
            </a:extLst>
          </p:cNvPr>
          <p:cNvSpPr/>
          <p:nvPr/>
        </p:nvSpPr>
        <p:spPr>
          <a:xfrm>
            <a:off x="4553715" y="15722850"/>
            <a:ext cx="4391546" cy="78563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OPTICS  </a:t>
            </a:r>
          </a:p>
        </p:txBody>
      </p:sp>
      <p:pic>
        <p:nvPicPr>
          <p:cNvPr id="81" name="Picture 80">
            <a:extLst>
              <a:ext uri="{FF2B5EF4-FFF2-40B4-BE49-F238E27FC236}">
                <a16:creationId xmlns:a16="http://schemas.microsoft.com/office/drawing/2014/main" id="{7A68DDF4-41F8-D9F6-B20C-9AA994311275}"/>
              </a:ext>
            </a:extLst>
          </p:cNvPr>
          <p:cNvPicPr>
            <a:picLocks noChangeAspect="1"/>
          </p:cNvPicPr>
          <p:nvPr/>
        </p:nvPicPr>
        <p:blipFill>
          <a:blip r:embed="rId3"/>
          <a:stretch>
            <a:fillRect/>
          </a:stretch>
        </p:blipFill>
        <p:spPr>
          <a:xfrm>
            <a:off x="7525602" y="16673263"/>
            <a:ext cx="5870290" cy="3906982"/>
          </a:xfrm>
          <a:prstGeom prst="rect">
            <a:avLst/>
          </a:prstGeom>
        </p:spPr>
      </p:pic>
      <p:pic>
        <p:nvPicPr>
          <p:cNvPr id="82" name="Picture 81">
            <a:extLst>
              <a:ext uri="{FF2B5EF4-FFF2-40B4-BE49-F238E27FC236}">
                <a16:creationId xmlns:a16="http://schemas.microsoft.com/office/drawing/2014/main" id="{8B096507-BC56-F237-4E84-CC603F98843F}"/>
              </a:ext>
            </a:extLst>
          </p:cNvPr>
          <p:cNvPicPr>
            <a:picLocks noChangeAspect="1"/>
          </p:cNvPicPr>
          <p:nvPr/>
        </p:nvPicPr>
        <p:blipFill>
          <a:blip r:embed="rId4"/>
          <a:stretch>
            <a:fillRect/>
          </a:stretch>
        </p:blipFill>
        <p:spPr>
          <a:xfrm>
            <a:off x="787214" y="20749528"/>
            <a:ext cx="5970004" cy="4364018"/>
          </a:xfrm>
          <a:prstGeom prst="rect">
            <a:avLst/>
          </a:prstGeom>
        </p:spPr>
      </p:pic>
      <p:pic>
        <p:nvPicPr>
          <p:cNvPr id="83" name="Picture 82">
            <a:extLst>
              <a:ext uri="{FF2B5EF4-FFF2-40B4-BE49-F238E27FC236}">
                <a16:creationId xmlns:a16="http://schemas.microsoft.com/office/drawing/2014/main" id="{4A9D8EDB-7D58-94D4-3305-A0A1F278134F}"/>
              </a:ext>
            </a:extLst>
          </p:cNvPr>
          <p:cNvPicPr>
            <a:picLocks noChangeAspect="1"/>
          </p:cNvPicPr>
          <p:nvPr/>
        </p:nvPicPr>
        <p:blipFill>
          <a:blip r:embed="rId5"/>
          <a:stretch>
            <a:fillRect/>
          </a:stretch>
        </p:blipFill>
        <p:spPr>
          <a:xfrm>
            <a:off x="7404924" y="20975470"/>
            <a:ext cx="5308327" cy="4364018"/>
          </a:xfrm>
          <a:prstGeom prst="rect">
            <a:avLst/>
          </a:prstGeom>
        </p:spPr>
      </p:pic>
      <p:sp>
        <p:nvSpPr>
          <p:cNvPr id="84" name="TextBox 83">
            <a:extLst>
              <a:ext uri="{FF2B5EF4-FFF2-40B4-BE49-F238E27FC236}">
                <a16:creationId xmlns:a16="http://schemas.microsoft.com/office/drawing/2014/main" id="{CDE8963A-D7F7-6BD1-A66F-81324CE73E8D}"/>
              </a:ext>
            </a:extLst>
          </p:cNvPr>
          <p:cNvSpPr txBox="1"/>
          <p:nvPr/>
        </p:nvSpPr>
        <p:spPr>
          <a:xfrm>
            <a:off x="253999" y="5483929"/>
            <a:ext cx="13183437" cy="9784080"/>
          </a:xfrm>
          <a:prstGeom prst="roundRect">
            <a:avLst>
              <a:gd name="adj" fmla="val 6788"/>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p:txBody>
      </p:sp>
      <p:pic>
        <p:nvPicPr>
          <p:cNvPr id="85" name="Picture 84">
            <a:extLst>
              <a:ext uri="{FF2B5EF4-FFF2-40B4-BE49-F238E27FC236}">
                <a16:creationId xmlns:a16="http://schemas.microsoft.com/office/drawing/2014/main" id="{311D73B6-E428-C694-9956-F6E9BA15851E}"/>
              </a:ext>
            </a:extLst>
          </p:cNvPr>
          <p:cNvPicPr>
            <a:picLocks noChangeAspect="1"/>
          </p:cNvPicPr>
          <p:nvPr/>
        </p:nvPicPr>
        <p:blipFill>
          <a:blip r:embed="rId6"/>
          <a:stretch>
            <a:fillRect/>
          </a:stretch>
        </p:blipFill>
        <p:spPr>
          <a:xfrm rot="21155637">
            <a:off x="3475173" y="7108823"/>
            <a:ext cx="9993089" cy="8229600"/>
          </a:xfrm>
          <a:prstGeom prst="rect">
            <a:avLst/>
          </a:prstGeom>
        </p:spPr>
      </p:pic>
      <p:sp>
        <p:nvSpPr>
          <p:cNvPr id="86" name="Rounded Rectangle 85">
            <a:extLst>
              <a:ext uri="{FF2B5EF4-FFF2-40B4-BE49-F238E27FC236}">
                <a16:creationId xmlns:a16="http://schemas.microsoft.com/office/drawing/2014/main" id="{CD4A2776-67D2-3189-C6C8-DC59369A4336}"/>
              </a:ext>
            </a:extLst>
          </p:cNvPr>
          <p:cNvSpPr/>
          <p:nvPr/>
        </p:nvSpPr>
        <p:spPr>
          <a:xfrm>
            <a:off x="442375" y="6253525"/>
            <a:ext cx="7492902" cy="5422615"/>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3200" dirty="0">
                <a:solidFill>
                  <a:srgbClr val="000000"/>
                </a:solidFill>
              </a:rPr>
              <a:t>Advantages:</a:t>
            </a:r>
            <a:endParaRPr lang="en-US" sz="3200" b="1" dirty="0">
              <a:solidFill>
                <a:srgbClr val="000000"/>
              </a:solidFill>
            </a:endParaRPr>
          </a:p>
          <a:p>
            <a:pPr marL="457200" indent="-457200">
              <a:buFont typeface="Arial" panose="020B0604020202020204" pitchFamily="34" charset="0"/>
              <a:buChar char="•"/>
            </a:pPr>
            <a:r>
              <a:rPr lang="en-US" sz="3200" b="1" dirty="0">
                <a:solidFill>
                  <a:srgbClr val="000000"/>
                </a:solidFill>
              </a:rPr>
              <a:t>Cost effective</a:t>
            </a:r>
            <a:r>
              <a:rPr lang="en-US" sz="3200" dirty="0">
                <a:solidFill>
                  <a:srgbClr val="000000"/>
                </a:solidFill>
              </a:rPr>
              <a:t> with recirculating SRF cavities, operation of SRF, short SRF section </a:t>
            </a:r>
          </a:p>
          <a:p>
            <a:pPr marL="457200" indent="-457200">
              <a:buFont typeface="Arial" panose="020B0604020202020204" pitchFamily="34" charset="0"/>
              <a:buChar char="•"/>
            </a:pPr>
            <a:r>
              <a:rPr lang="en-US" sz="3200" b="1" dirty="0">
                <a:solidFill>
                  <a:srgbClr val="000000"/>
                </a:solidFill>
              </a:rPr>
              <a:t>Energy saving </a:t>
            </a:r>
            <a:r>
              <a:rPr lang="en-US" sz="3200" dirty="0">
                <a:solidFill>
                  <a:srgbClr val="000000"/>
                </a:solidFill>
              </a:rPr>
              <a:t>with up to 99% energy recovery efficiency in ERL</a:t>
            </a:r>
          </a:p>
          <a:p>
            <a:pPr marL="457200" indent="-457200">
              <a:buFont typeface="Arial" panose="020B0604020202020204" pitchFamily="34" charset="0"/>
              <a:buChar char="•"/>
            </a:pPr>
            <a:r>
              <a:rPr lang="en-US" sz="3200" dirty="0">
                <a:solidFill>
                  <a:srgbClr val="000000"/>
                </a:solidFill>
              </a:rPr>
              <a:t>Better performance with </a:t>
            </a:r>
            <a:r>
              <a:rPr lang="en-US" sz="3200" b="1" dirty="0">
                <a:solidFill>
                  <a:srgbClr val="000000"/>
                </a:solidFill>
              </a:rPr>
              <a:t>CW beams </a:t>
            </a:r>
            <a:r>
              <a:rPr lang="en-US" sz="3200" dirty="0">
                <a:solidFill>
                  <a:srgbClr val="000000"/>
                </a:solidFill>
              </a:rPr>
              <a:t>to enhance the </a:t>
            </a:r>
            <a:r>
              <a:rPr lang="en-US" sz="3200" b="1" dirty="0">
                <a:solidFill>
                  <a:srgbClr val="000000"/>
                </a:solidFill>
              </a:rPr>
              <a:t>average photon brightness</a:t>
            </a:r>
          </a:p>
        </p:txBody>
      </p:sp>
      <p:sp>
        <p:nvSpPr>
          <p:cNvPr id="87" name="Rounded Rectangle 86">
            <a:extLst>
              <a:ext uri="{FF2B5EF4-FFF2-40B4-BE49-F238E27FC236}">
                <a16:creationId xmlns:a16="http://schemas.microsoft.com/office/drawing/2014/main" id="{043BAC04-D411-12B8-82E4-A7432D7AA65B}"/>
              </a:ext>
            </a:extLst>
          </p:cNvPr>
          <p:cNvSpPr/>
          <p:nvPr/>
        </p:nvSpPr>
        <p:spPr>
          <a:xfrm>
            <a:off x="4423089" y="5719326"/>
            <a:ext cx="4391546" cy="78563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CONCEPT</a:t>
            </a:r>
          </a:p>
        </p:txBody>
      </p:sp>
      <p:sp>
        <p:nvSpPr>
          <p:cNvPr id="107" name="TextBox 106">
            <a:extLst>
              <a:ext uri="{FF2B5EF4-FFF2-40B4-BE49-F238E27FC236}">
                <a16:creationId xmlns:a16="http://schemas.microsoft.com/office/drawing/2014/main" id="{5A27121B-2C22-E40A-18A2-7842295EDAE7}"/>
              </a:ext>
            </a:extLst>
          </p:cNvPr>
          <p:cNvSpPr txBox="1"/>
          <p:nvPr/>
        </p:nvSpPr>
        <p:spPr>
          <a:xfrm>
            <a:off x="13716001" y="5483929"/>
            <a:ext cx="13408520" cy="21835586"/>
          </a:xfrm>
          <a:prstGeom prst="roundRect">
            <a:avLst>
              <a:gd name="adj" fmla="val 6028"/>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108" name="Rounded Rectangle 107">
            <a:extLst>
              <a:ext uri="{FF2B5EF4-FFF2-40B4-BE49-F238E27FC236}">
                <a16:creationId xmlns:a16="http://schemas.microsoft.com/office/drawing/2014/main" id="{14A3D181-2401-333A-4902-F8CF96A302F6}"/>
              </a:ext>
            </a:extLst>
          </p:cNvPr>
          <p:cNvSpPr/>
          <p:nvPr/>
        </p:nvSpPr>
        <p:spPr>
          <a:xfrm>
            <a:off x="18519394" y="5719326"/>
            <a:ext cx="4391546" cy="78563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BEAM DYNAMICS</a:t>
            </a:r>
          </a:p>
        </p:txBody>
      </p:sp>
      <p:sp>
        <p:nvSpPr>
          <p:cNvPr id="109" name="TextBox 108">
            <a:extLst>
              <a:ext uri="{FF2B5EF4-FFF2-40B4-BE49-F238E27FC236}">
                <a16:creationId xmlns:a16="http://schemas.microsoft.com/office/drawing/2014/main" id="{B0A084B5-31E9-043F-FBA6-0B38BAF9B91A}"/>
              </a:ext>
            </a:extLst>
          </p:cNvPr>
          <p:cNvSpPr txBox="1"/>
          <p:nvPr/>
        </p:nvSpPr>
        <p:spPr>
          <a:xfrm>
            <a:off x="14304447" y="6631328"/>
            <a:ext cx="12604279" cy="2292935"/>
          </a:xfrm>
          <a:prstGeom prst="rect">
            <a:avLst/>
          </a:prstGeom>
          <a:noFill/>
        </p:spPr>
        <p:txBody>
          <a:bodyPr wrap="square" rtlCol="0">
            <a:spAutoFit/>
          </a:bodyPr>
          <a:lstStyle/>
          <a:p>
            <a:pPr>
              <a:spcAft>
                <a:spcPts val="600"/>
              </a:spcAft>
            </a:pPr>
            <a:r>
              <a:rPr lang="en-US" sz="3600" b="1" i="1" dirty="0">
                <a:solidFill>
                  <a:srgbClr val="000000"/>
                </a:solidFill>
              </a:rPr>
              <a:t>Incoherent Synchrotron Radiation (ISR)</a:t>
            </a:r>
          </a:p>
          <a:p>
            <a:pPr marL="571500" indent="-571500">
              <a:buFont typeface="Arial" panose="020B0604020202020204" pitchFamily="34" charset="0"/>
              <a:buChar char="•"/>
            </a:pPr>
            <a:r>
              <a:rPr lang="en-US" sz="3400" dirty="0">
                <a:solidFill>
                  <a:srgbClr val="000000"/>
                </a:solidFill>
              </a:rPr>
              <a:t>Refer to SR power emitted in a fully incoherent region in dipole magnets</a:t>
            </a:r>
          </a:p>
          <a:p>
            <a:pPr marL="571500" indent="-571500">
              <a:buFont typeface="Arial" panose="020B0604020202020204" pitchFamily="34" charset="0"/>
              <a:buChar char="•"/>
            </a:pPr>
            <a:r>
              <a:rPr lang="en-US" sz="3400" dirty="0">
                <a:solidFill>
                  <a:srgbClr val="000000"/>
                </a:solidFill>
              </a:rPr>
              <a:t>Excite a growth of energy spread and emittance</a:t>
            </a:r>
          </a:p>
        </p:txBody>
      </p:sp>
      <p:pic>
        <p:nvPicPr>
          <p:cNvPr id="110" name="Picture 109" descr="Graphical user interface&#10;&#10;Description automatically generated with medium confidence">
            <a:extLst>
              <a:ext uri="{FF2B5EF4-FFF2-40B4-BE49-F238E27FC236}">
                <a16:creationId xmlns:a16="http://schemas.microsoft.com/office/drawing/2014/main" id="{862EA3A8-7CC6-E88F-B6D6-B7372EE4D42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381455" y="9204809"/>
            <a:ext cx="10704261" cy="1475784"/>
          </a:xfrm>
          <a:prstGeom prst="rect">
            <a:avLst/>
          </a:prstGeom>
        </p:spPr>
      </p:pic>
      <p:pic>
        <p:nvPicPr>
          <p:cNvPr id="111" name="Picture 110" descr="Graphical user interface&#10;&#10;Description automatically generated">
            <a:extLst>
              <a:ext uri="{FF2B5EF4-FFF2-40B4-BE49-F238E27FC236}">
                <a16:creationId xmlns:a16="http://schemas.microsoft.com/office/drawing/2014/main" id="{D15F75AB-6B4C-F730-0492-9598CC7EC1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381757" y="11589833"/>
            <a:ext cx="6129390" cy="1687862"/>
          </a:xfrm>
          <a:prstGeom prst="rect">
            <a:avLst/>
          </a:prstGeom>
          <a:ln>
            <a:solidFill>
              <a:schemeClr val="tx1"/>
            </a:solidFill>
          </a:ln>
        </p:spPr>
      </p:pic>
      <p:pic>
        <p:nvPicPr>
          <p:cNvPr id="112" name="Picture 111" descr="Graphical user interface&#10;&#10;Description automatically generated with low confidence">
            <a:extLst>
              <a:ext uri="{FF2B5EF4-FFF2-40B4-BE49-F238E27FC236}">
                <a16:creationId xmlns:a16="http://schemas.microsoft.com/office/drawing/2014/main" id="{D86B2E0B-A66A-A4A8-603D-06599FFC68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386725" y="13332419"/>
            <a:ext cx="6129390" cy="1697391"/>
          </a:xfrm>
          <a:prstGeom prst="rect">
            <a:avLst/>
          </a:prstGeom>
          <a:ln>
            <a:solidFill>
              <a:schemeClr val="dk1"/>
            </a:solidFill>
          </a:ln>
        </p:spPr>
      </p:pic>
      <mc:AlternateContent xmlns:mc="http://schemas.openxmlformats.org/markup-compatibility/2006">
        <mc:Choice xmlns:a14="http://schemas.microsoft.com/office/drawing/2010/main" Requires="a14">
          <p:graphicFrame>
            <p:nvGraphicFramePr>
              <p:cNvPr id="113" name="Table 112">
                <a:extLst>
                  <a:ext uri="{FF2B5EF4-FFF2-40B4-BE49-F238E27FC236}">
                    <a16:creationId xmlns:a16="http://schemas.microsoft.com/office/drawing/2014/main" id="{864EE9FD-9A40-9788-5E4C-C83BF282FC06}"/>
                  </a:ext>
                </a:extLst>
              </p:cNvPr>
              <p:cNvGraphicFramePr>
                <a:graphicFrameLocks noGrp="1"/>
              </p:cNvGraphicFramePr>
              <p:nvPr>
                <p:extLst>
                  <p:ext uri="{D42A27DB-BD31-4B8C-83A1-F6EECF244321}">
                    <p14:modId xmlns:p14="http://schemas.microsoft.com/office/powerpoint/2010/main" val="2708389068"/>
                  </p:ext>
                </p:extLst>
              </p:nvPr>
            </p:nvGraphicFramePr>
            <p:xfrm>
              <a:off x="20978465" y="11647128"/>
              <a:ext cx="5982770" cy="3254044"/>
            </p:xfrm>
            <a:graphic>
              <a:graphicData uri="http://schemas.openxmlformats.org/drawingml/2006/table">
                <a:tbl>
                  <a:tblPr>
                    <a:tableStyleId>{3B4B98B0-60AC-42C2-AFA5-B58CD77FA1E5}</a:tableStyleId>
                  </a:tblPr>
                  <a:tblGrid>
                    <a:gridCol w="1337523">
                      <a:extLst>
                        <a:ext uri="{9D8B030D-6E8A-4147-A177-3AD203B41FA5}">
                          <a16:colId xmlns:a16="http://schemas.microsoft.com/office/drawing/2014/main" val="983078046"/>
                        </a:ext>
                      </a:extLst>
                    </a:gridCol>
                    <a:gridCol w="1976241">
                      <a:extLst>
                        <a:ext uri="{9D8B030D-6E8A-4147-A177-3AD203B41FA5}">
                          <a16:colId xmlns:a16="http://schemas.microsoft.com/office/drawing/2014/main" val="790378835"/>
                        </a:ext>
                      </a:extLst>
                    </a:gridCol>
                    <a:gridCol w="1130326">
                      <a:extLst>
                        <a:ext uri="{9D8B030D-6E8A-4147-A177-3AD203B41FA5}">
                          <a16:colId xmlns:a16="http://schemas.microsoft.com/office/drawing/2014/main" val="4183342807"/>
                        </a:ext>
                      </a:extLst>
                    </a:gridCol>
                    <a:gridCol w="1538680">
                      <a:extLst>
                        <a:ext uri="{9D8B030D-6E8A-4147-A177-3AD203B41FA5}">
                          <a16:colId xmlns:a16="http://schemas.microsoft.com/office/drawing/2014/main" val="2798214868"/>
                        </a:ext>
                      </a:extLst>
                    </a:gridCol>
                  </a:tblGrid>
                  <a:tr h="911685">
                    <a:tc>
                      <a:txBody>
                        <a:bodyPr/>
                        <a:lstStyle/>
                        <a:p>
                          <a:pPr marL="0" marR="0" algn="l">
                            <a:spcBef>
                              <a:spcPts val="100"/>
                            </a:spcBef>
                            <a:spcAft>
                              <a:spcPts val="100"/>
                            </a:spcAft>
                          </a:pPr>
                          <a:r>
                            <a:rPr lang="en-US" sz="3100" kern="800" dirty="0">
                              <a:solidFill>
                                <a:srgbClr val="000000"/>
                              </a:solidFill>
                              <a:effectLst/>
                            </a:rPr>
                            <a:t>Energy (GeV)</a:t>
                          </a:r>
                          <a:endParaRPr lang="en-US" sz="3100" b="1"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Location</a:t>
                          </a:r>
                          <a:endParaRPr lang="en-US" sz="3100" b="1"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14:m>
                            <m:oMath xmlns:m="http://schemas.openxmlformats.org/officeDocument/2006/math">
                              <m:r>
                                <a:rPr lang="en-US" sz="3100" kern="800" smtClean="0">
                                  <a:solidFill>
                                    <a:srgbClr val="000000"/>
                                  </a:solidFill>
                                  <a:effectLst/>
                                  <a:latin typeface="Cambria Math" panose="02040503050406030204" pitchFamily="18" charset="0"/>
                                </a:rPr>
                                <m:t>𝜹</m:t>
                              </m:r>
                            </m:oMath>
                          </a14:m>
                          <a:r>
                            <a:rPr lang="en-US" sz="3100" kern="800" dirty="0">
                              <a:solidFill>
                                <a:srgbClr val="000000"/>
                              </a:solidFill>
                              <a:effectLst/>
                            </a:rPr>
                            <a:t> </a:t>
                          </a:r>
                        </a:p>
                        <a:p>
                          <a:pPr marL="0" marR="0" algn="ctr">
                            <a:spcBef>
                              <a:spcPts val="100"/>
                            </a:spcBef>
                            <a:spcAft>
                              <a:spcPts val="100"/>
                            </a:spcAft>
                          </a:pPr>
                          <a:r>
                            <a:rPr lang="en-US" sz="3100" kern="800" dirty="0">
                              <a:solidFill>
                                <a:srgbClr val="000000"/>
                              </a:solidFill>
                              <a:effectLst/>
                            </a:rPr>
                            <a:t>(10</a:t>
                          </a:r>
                          <a:r>
                            <a:rPr lang="en-US" sz="3100" kern="800" baseline="30000" dirty="0">
                              <a:solidFill>
                                <a:srgbClr val="000000"/>
                              </a:solidFill>
                              <a:effectLst/>
                            </a:rPr>
                            <a:t>-5</a:t>
                          </a:r>
                          <a:r>
                            <a:rPr lang="en-US" sz="3100" kern="800" dirty="0">
                              <a:solidFill>
                                <a:srgbClr val="000000"/>
                              </a:solidFill>
                              <a:effectLst/>
                            </a:rPr>
                            <a:t>)</a:t>
                          </a:r>
                          <a:endParaRPr lang="en-US" sz="3100" b="1"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14:m>
                            <m:oMath xmlns:m="http://schemas.openxmlformats.org/officeDocument/2006/math">
                              <m:sSub>
                                <m:sSubPr>
                                  <m:ctrlPr>
                                    <a:rPr lang="en-US" sz="3100" i="1" kern="800" smtClean="0">
                                      <a:solidFill>
                                        <a:srgbClr val="000000"/>
                                      </a:solidFill>
                                      <a:effectLst/>
                                      <a:latin typeface="Cambria Math" panose="02040503050406030204" pitchFamily="18" charset="0"/>
                                    </a:rPr>
                                  </m:ctrlPr>
                                </m:sSubPr>
                                <m:e>
                                  <m:r>
                                    <a:rPr lang="en-US" sz="3100" kern="800">
                                      <a:solidFill>
                                        <a:srgbClr val="000000"/>
                                      </a:solidFill>
                                      <a:effectLst/>
                                      <a:latin typeface="Cambria Math" panose="02040503050406030204" pitchFamily="18" charset="0"/>
                                    </a:rPr>
                                    <m:t>𝝐</m:t>
                                  </m:r>
                                </m:e>
                                <m:sub>
                                  <m:r>
                                    <a:rPr lang="en-US" sz="3100" kern="800">
                                      <a:solidFill>
                                        <a:srgbClr val="000000"/>
                                      </a:solidFill>
                                      <a:effectLst/>
                                      <a:latin typeface="Cambria Math" panose="02040503050406030204" pitchFamily="18" charset="0"/>
                                    </a:rPr>
                                    <m:t>𝒙</m:t>
                                  </m:r>
                                </m:sub>
                              </m:sSub>
                            </m:oMath>
                          </a14:m>
                          <a:r>
                            <a:rPr lang="en-US" sz="3100" kern="800" dirty="0">
                              <a:solidFill>
                                <a:srgbClr val="000000"/>
                              </a:solidFill>
                              <a:effectLst/>
                            </a:rPr>
                            <a:t> </a:t>
                          </a:r>
                        </a:p>
                        <a:p>
                          <a:pPr marL="0" marR="0" algn="ctr">
                            <a:spcBef>
                              <a:spcPts val="100"/>
                            </a:spcBef>
                            <a:spcAft>
                              <a:spcPts val="100"/>
                            </a:spcAft>
                          </a:pPr>
                          <a:r>
                            <a:rPr lang="en-US" sz="3100" kern="800" dirty="0">
                              <a:solidFill>
                                <a:srgbClr val="000000"/>
                              </a:solidFill>
                              <a:effectLst/>
                            </a:rPr>
                            <a:t>(10</a:t>
                          </a:r>
                          <a:r>
                            <a:rPr lang="en-US" sz="3100" kern="800" baseline="30000" dirty="0">
                              <a:solidFill>
                                <a:srgbClr val="000000"/>
                              </a:solidFill>
                              <a:effectLst/>
                            </a:rPr>
                            <a:t>-12</a:t>
                          </a:r>
                          <a:r>
                            <a:rPr lang="en-US" sz="3100" kern="800" dirty="0">
                              <a:solidFill>
                                <a:srgbClr val="000000"/>
                              </a:solidFill>
                              <a:effectLst/>
                            </a:rPr>
                            <a:t> m)</a:t>
                          </a:r>
                          <a:endParaRPr lang="en-US" sz="3100" b="1"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5180051"/>
                      </a:ext>
                    </a:extLst>
                  </a:tr>
                  <a:tr h="570941">
                    <a:tc>
                      <a:txBody>
                        <a:bodyPr/>
                        <a:lstStyle/>
                        <a:p>
                          <a:pPr marL="0" marR="0" algn="l">
                            <a:spcBef>
                              <a:spcPts val="300"/>
                            </a:spcBef>
                            <a:spcAft>
                              <a:spcPts val="300"/>
                            </a:spcAft>
                          </a:pPr>
                          <a:r>
                            <a:rPr lang="en-US" sz="3100" kern="800">
                              <a:solidFill>
                                <a:srgbClr val="000000"/>
                              </a:solidFill>
                              <a:effectLst/>
                            </a:rPr>
                            <a:t>2.25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Initial</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3.91</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a:solidFill>
                                <a:srgbClr val="000000"/>
                              </a:solidFill>
                              <a:effectLst/>
                            </a:rPr>
                            <a:t>43.7</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075544"/>
                      </a:ext>
                    </a:extLst>
                  </a:tr>
                  <a:tr h="570941">
                    <a:tc>
                      <a:txBody>
                        <a:bodyPr/>
                        <a:lstStyle/>
                        <a:p>
                          <a:pPr marL="0" marR="0" algn="l">
                            <a:spcBef>
                              <a:spcPts val="300"/>
                            </a:spcBef>
                            <a:spcAft>
                              <a:spcPts val="300"/>
                            </a:spcAft>
                          </a:pPr>
                          <a:r>
                            <a:rPr lang="en-US" sz="3100" kern="800">
                              <a:solidFill>
                                <a:srgbClr val="000000"/>
                              </a:solidFill>
                              <a:effectLst/>
                            </a:rPr>
                            <a:t>2.25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Undulators</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3.97</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44.1</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958745"/>
                      </a:ext>
                    </a:extLst>
                  </a:tr>
                  <a:tr h="570941">
                    <a:tc>
                      <a:txBody>
                        <a:bodyPr/>
                        <a:lstStyle/>
                        <a:p>
                          <a:pPr marL="0" marR="0" algn="l">
                            <a:spcBef>
                              <a:spcPts val="300"/>
                            </a:spcBef>
                            <a:spcAft>
                              <a:spcPts val="300"/>
                            </a:spcAft>
                          </a:pPr>
                          <a:r>
                            <a:rPr lang="en-US" sz="3100" kern="800">
                              <a:solidFill>
                                <a:srgbClr val="000000"/>
                              </a:solidFill>
                              <a:effectLst/>
                            </a:rPr>
                            <a:t>4.25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a:solidFill>
                                <a:srgbClr val="000000"/>
                              </a:solidFill>
                              <a:effectLst/>
                            </a:rPr>
                            <a:t>Undulators</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3.92</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31.4</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119599"/>
                      </a:ext>
                    </a:extLst>
                  </a:tr>
                  <a:tr h="570941">
                    <a:tc>
                      <a:txBody>
                        <a:bodyPr/>
                        <a:lstStyle/>
                        <a:p>
                          <a:pPr marL="0" marR="0" algn="l">
                            <a:spcBef>
                              <a:spcPts val="300"/>
                            </a:spcBef>
                            <a:spcAft>
                              <a:spcPts val="300"/>
                            </a:spcAft>
                          </a:pPr>
                          <a:r>
                            <a:rPr lang="en-US" sz="3100" kern="800">
                              <a:solidFill>
                                <a:srgbClr val="000000"/>
                              </a:solidFill>
                              <a:effectLst/>
                            </a:rPr>
                            <a:t>6.25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100" kern="800">
                              <a:solidFill>
                                <a:srgbClr val="000000"/>
                              </a:solidFill>
                              <a:effectLst/>
                            </a:rPr>
                            <a:t>Undulators</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100" kern="800" dirty="0">
                              <a:solidFill>
                                <a:srgbClr val="000000"/>
                              </a:solidFill>
                              <a:effectLst/>
                            </a:rPr>
                            <a:t>9.30</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100" kern="800" dirty="0">
                              <a:solidFill>
                                <a:srgbClr val="000000"/>
                              </a:solidFill>
                              <a:effectLst/>
                            </a:rPr>
                            <a:t>81.3</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00110046"/>
                      </a:ext>
                    </a:extLst>
                  </a:tr>
                </a:tbl>
              </a:graphicData>
            </a:graphic>
          </p:graphicFrame>
        </mc:Choice>
        <mc:Fallback>
          <p:graphicFrame>
            <p:nvGraphicFramePr>
              <p:cNvPr id="113" name="Table 112">
                <a:extLst>
                  <a:ext uri="{FF2B5EF4-FFF2-40B4-BE49-F238E27FC236}">
                    <a16:creationId xmlns:a16="http://schemas.microsoft.com/office/drawing/2014/main" id="{864EE9FD-9A40-9788-5E4C-C83BF282FC06}"/>
                  </a:ext>
                </a:extLst>
              </p:cNvPr>
              <p:cNvGraphicFramePr>
                <a:graphicFrameLocks noGrp="1"/>
              </p:cNvGraphicFramePr>
              <p:nvPr>
                <p:extLst>
                  <p:ext uri="{D42A27DB-BD31-4B8C-83A1-F6EECF244321}">
                    <p14:modId xmlns:p14="http://schemas.microsoft.com/office/powerpoint/2010/main" val="2708389068"/>
                  </p:ext>
                </p:extLst>
              </p:nvPr>
            </p:nvGraphicFramePr>
            <p:xfrm>
              <a:off x="20978465" y="11647128"/>
              <a:ext cx="5982770" cy="3254044"/>
            </p:xfrm>
            <a:graphic>
              <a:graphicData uri="http://schemas.openxmlformats.org/drawingml/2006/table">
                <a:tbl>
                  <a:tblPr>
                    <a:tableStyleId>{3B4B98B0-60AC-42C2-AFA5-B58CD77FA1E5}</a:tableStyleId>
                  </a:tblPr>
                  <a:tblGrid>
                    <a:gridCol w="1337523">
                      <a:extLst>
                        <a:ext uri="{9D8B030D-6E8A-4147-A177-3AD203B41FA5}">
                          <a16:colId xmlns:a16="http://schemas.microsoft.com/office/drawing/2014/main" val="983078046"/>
                        </a:ext>
                      </a:extLst>
                    </a:gridCol>
                    <a:gridCol w="1976241">
                      <a:extLst>
                        <a:ext uri="{9D8B030D-6E8A-4147-A177-3AD203B41FA5}">
                          <a16:colId xmlns:a16="http://schemas.microsoft.com/office/drawing/2014/main" val="790378835"/>
                        </a:ext>
                      </a:extLst>
                    </a:gridCol>
                    <a:gridCol w="1130326">
                      <a:extLst>
                        <a:ext uri="{9D8B030D-6E8A-4147-A177-3AD203B41FA5}">
                          <a16:colId xmlns:a16="http://schemas.microsoft.com/office/drawing/2014/main" val="4183342807"/>
                        </a:ext>
                      </a:extLst>
                    </a:gridCol>
                    <a:gridCol w="1538680">
                      <a:extLst>
                        <a:ext uri="{9D8B030D-6E8A-4147-A177-3AD203B41FA5}">
                          <a16:colId xmlns:a16="http://schemas.microsoft.com/office/drawing/2014/main" val="2798214868"/>
                        </a:ext>
                      </a:extLst>
                    </a:gridCol>
                  </a:tblGrid>
                  <a:tr h="970280">
                    <a:tc>
                      <a:txBody>
                        <a:bodyPr/>
                        <a:lstStyle/>
                        <a:p>
                          <a:pPr marL="0" marR="0" algn="l">
                            <a:spcBef>
                              <a:spcPts val="100"/>
                            </a:spcBef>
                            <a:spcAft>
                              <a:spcPts val="100"/>
                            </a:spcAft>
                          </a:pPr>
                          <a:r>
                            <a:rPr lang="en-US" sz="3100" kern="800" dirty="0">
                              <a:solidFill>
                                <a:srgbClr val="000000"/>
                              </a:solidFill>
                              <a:effectLst/>
                            </a:rPr>
                            <a:t>Energy (GeV)</a:t>
                          </a:r>
                          <a:endParaRPr lang="en-US" sz="3100" b="1"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Location</a:t>
                          </a:r>
                          <a:endParaRPr lang="en-US" sz="3100" b="1"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endParaRPr lang="en-US"/>
                        </a:p>
                      </a:txBody>
                      <a:tcPr marL="68580" marR="68580" marT="0" marB="0" anchor="ctr">
                        <a:lnB w="12700" cap="flat" cmpd="sng" algn="ctr">
                          <a:solidFill>
                            <a:schemeClr val="tx1"/>
                          </a:solidFill>
                          <a:prstDash val="solid"/>
                          <a:round/>
                          <a:headEnd type="none" w="med" len="med"/>
                          <a:tailEnd type="none" w="med" len="med"/>
                        </a:lnB>
                        <a:blipFill>
                          <a:blip r:embed="rId10"/>
                          <a:stretch>
                            <a:fillRect l="-290000" t="-12987" r="-135556" b="-251948"/>
                          </a:stretch>
                        </a:blipFill>
                      </a:tcPr>
                    </a:tc>
                    <a:tc>
                      <a:txBody>
                        <a:bodyPr/>
                        <a:lstStyle/>
                        <a:p>
                          <a:endParaRPr lang="en-US"/>
                        </a:p>
                      </a:txBody>
                      <a:tcPr marL="68580" marR="68580" marT="0" marB="0" anchor="ctr">
                        <a:lnB w="12700" cap="flat" cmpd="sng" algn="ctr">
                          <a:solidFill>
                            <a:schemeClr val="tx1"/>
                          </a:solidFill>
                          <a:prstDash val="solid"/>
                          <a:round/>
                          <a:headEnd type="none" w="med" len="med"/>
                          <a:tailEnd type="none" w="med" len="med"/>
                        </a:lnB>
                        <a:blipFill>
                          <a:blip r:embed="rId10"/>
                          <a:stretch>
                            <a:fillRect l="-290083" t="-12987" r="-826" b="-251948"/>
                          </a:stretch>
                        </a:blipFill>
                      </a:tcPr>
                    </a:tc>
                    <a:extLst>
                      <a:ext uri="{0D108BD9-81ED-4DB2-BD59-A6C34878D82A}">
                        <a16:rowId xmlns:a16="http://schemas.microsoft.com/office/drawing/2014/main" val="2185180051"/>
                      </a:ext>
                    </a:extLst>
                  </a:tr>
                  <a:tr h="570941">
                    <a:tc>
                      <a:txBody>
                        <a:bodyPr/>
                        <a:lstStyle/>
                        <a:p>
                          <a:pPr marL="0" marR="0" algn="l">
                            <a:spcBef>
                              <a:spcPts val="300"/>
                            </a:spcBef>
                            <a:spcAft>
                              <a:spcPts val="300"/>
                            </a:spcAft>
                          </a:pPr>
                          <a:r>
                            <a:rPr lang="en-US" sz="3100" kern="800">
                              <a:solidFill>
                                <a:srgbClr val="000000"/>
                              </a:solidFill>
                              <a:effectLst/>
                            </a:rPr>
                            <a:t>2.25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Initial</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3.91</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a:solidFill>
                                <a:srgbClr val="000000"/>
                              </a:solidFill>
                              <a:effectLst/>
                            </a:rPr>
                            <a:t>43.7</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075544"/>
                      </a:ext>
                    </a:extLst>
                  </a:tr>
                  <a:tr h="570941">
                    <a:tc>
                      <a:txBody>
                        <a:bodyPr/>
                        <a:lstStyle/>
                        <a:p>
                          <a:pPr marL="0" marR="0" algn="l">
                            <a:spcBef>
                              <a:spcPts val="300"/>
                            </a:spcBef>
                            <a:spcAft>
                              <a:spcPts val="300"/>
                            </a:spcAft>
                          </a:pPr>
                          <a:r>
                            <a:rPr lang="en-US" sz="3100" kern="800">
                              <a:solidFill>
                                <a:srgbClr val="000000"/>
                              </a:solidFill>
                              <a:effectLst/>
                            </a:rPr>
                            <a:t>2.25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Undulators</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3.97</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44.1</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958745"/>
                      </a:ext>
                    </a:extLst>
                  </a:tr>
                  <a:tr h="570941">
                    <a:tc>
                      <a:txBody>
                        <a:bodyPr/>
                        <a:lstStyle/>
                        <a:p>
                          <a:pPr marL="0" marR="0" algn="l">
                            <a:spcBef>
                              <a:spcPts val="300"/>
                            </a:spcBef>
                            <a:spcAft>
                              <a:spcPts val="300"/>
                            </a:spcAft>
                          </a:pPr>
                          <a:r>
                            <a:rPr lang="en-US" sz="3100" kern="800">
                              <a:solidFill>
                                <a:srgbClr val="000000"/>
                              </a:solidFill>
                              <a:effectLst/>
                            </a:rPr>
                            <a:t>4.25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a:solidFill>
                                <a:srgbClr val="000000"/>
                              </a:solidFill>
                              <a:effectLst/>
                            </a:rPr>
                            <a:t>Undulators</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3.92</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100" kern="800" dirty="0">
                              <a:solidFill>
                                <a:srgbClr val="000000"/>
                              </a:solidFill>
                              <a:effectLst/>
                            </a:rPr>
                            <a:t>31.4</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8119599"/>
                      </a:ext>
                    </a:extLst>
                  </a:tr>
                  <a:tr h="570941">
                    <a:tc>
                      <a:txBody>
                        <a:bodyPr/>
                        <a:lstStyle/>
                        <a:p>
                          <a:pPr marL="0" marR="0" algn="l">
                            <a:spcBef>
                              <a:spcPts val="300"/>
                            </a:spcBef>
                            <a:spcAft>
                              <a:spcPts val="300"/>
                            </a:spcAft>
                          </a:pPr>
                          <a:r>
                            <a:rPr lang="en-US" sz="3100" kern="800">
                              <a:solidFill>
                                <a:srgbClr val="000000"/>
                              </a:solidFill>
                              <a:effectLst/>
                            </a:rPr>
                            <a:t>6.25</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100" kern="800">
                              <a:solidFill>
                                <a:srgbClr val="000000"/>
                              </a:solidFill>
                              <a:effectLst/>
                            </a:rPr>
                            <a:t>Undulators</a:t>
                          </a:r>
                          <a:endParaRPr lang="en-US" sz="3100" kern="800">
                            <a:solidFill>
                              <a:srgbClr val="000000"/>
                            </a:solidFill>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100" kern="800" dirty="0">
                              <a:solidFill>
                                <a:srgbClr val="000000"/>
                              </a:solidFill>
                              <a:effectLst/>
                            </a:rPr>
                            <a:t>9.30</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100" kern="800" dirty="0">
                              <a:solidFill>
                                <a:srgbClr val="000000"/>
                              </a:solidFill>
                              <a:effectLst/>
                            </a:rPr>
                            <a:t>81.3</a:t>
                          </a:r>
                          <a:endParaRPr lang="en-US" sz="3100" kern="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00110046"/>
                      </a:ext>
                    </a:extLst>
                  </a:tr>
                </a:tbl>
              </a:graphicData>
            </a:graphic>
          </p:graphicFrame>
        </mc:Fallback>
      </mc:AlternateContent>
      <p:sp>
        <p:nvSpPr>
          <p:cNvPr id="114" name="TextBox 113">
            <a:extLst>
              <a:ext uri="{FF2B5EF4-FFF2-40B4-BE49-F238E27FC236}">
                <a16:creationId xmlns:a16="http://schemas.microsoft.com/office/drawing/2014/main" id="{AE9FCC33-6B4B-C8E3-51DB-DE24452D8598}"/>
              </a:ext>
            </a:extLst>
          </p:cNvPr>
          <p:cNvSpPr txBox="1"/>
          <p:nvPr/>
        </p:nvSpPr>
        <p:spPr>
          <a:xfrm>
            <a:off x="14242701" y="10937397"/>
            <a:ext cx="6574396" cy="584775"/>
          </a:xfrm>
          <a:prstGeom prst="rect">
            <a:avLst/>
          </a:prstGeom>
          <a:noFill/>
        </p:spPr>
        <p:txBody>
          <a:bodyPr wrap="square" rtlCol="0">
            <a:spAutoFit/>
          </a:bodyPr>
          <a:lstStyle/>
          <a:p>
            <a:r>
              <a:rPr lang="en-US" sz="3200" b="1" dirty="0">
                <a:solidFill>
                  <a:srgbClr val="000000"/>
                </a:solidFill>
              </a:rPr>
              <a:t>Particle distributions in phase spaces</a:t>
            </a:r>
          </a:p>
        </p:txBody>
      </p:sp>
      <mc:AlternateContent xmlns:mc="http://schemas.openxmlformats.org/markup-compatibility/2006">
        <mc:Choice xmlns:a14="http://schemas.microsoft.com/office/drawing/2010/main" Requires="a14">
          <p:sp>
            <p:nvSpPr>
              <p:cNvPr id="115" name="TextBox 114">
                <a:extLst>
                  <a:ext uri="{FF2B5EF4-FFF2-40B4-BE49-F238E27FC236}">
                    <a16:creationId xmlns:a16="http://schemas.microsoft.com/office/drawing/2014/main" id="{D1B6E2F1-1C4F-FF82-18B8-C1918D45D1F7}"/>
                  </a:ext>
                </a:extLst>
              </p:cNvPr>
              <p:cNvSpPr txBox="1"/>
              <p:nvPr/>
            </p:nvSpPr>
            <p:spPr>
              <a:xfrm>
                <a:off x="16812941" y="12085563"/>
                <a:ext cx="1209016" cy="601742"/>
              </a:xfrm>
              <a:prstGeom prst="roundRect">
                <a:avLst>
                  <a:gd name="adj" fmla="val 5268"/>
                </a:avLst>
              </a:prstGeom>
              <a:ln>
                <a:solidFill>
                  <a:srgbClr val="C00000"/>
                </a:solidFill>
                <a:prstDash val="lg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rgbClr val="000000"/>
                    </a:solidFill>
                  </a:rPr>
                  <a:t>(</a:t>
                </a:r>
                <a14:m>
                  <m:oMath xmlns:m="http://schemas.openxmlformats.org/officeDocument/2006/math">
                    <m:r>
                      <a:rPr lang="en-US" sz="3200" i="1">
                        <a:solidFill>
                          <a:srgbClr val="000000"/>
                        </a:solidFill>
                        <a:latin typeface="Cambria Math" panose="02040503050406030204" pitchFamily="18" charset="0"/>
                      </a:rPr>
                      <m:t>𝑥</m:t>
                    </m:r>
                    <m:r>
                      <a:rPr lang="en-US" sz="3200" i="1">
                        <a:solidFill>
                          <a:srgbClr val="000000"/>
                        </a:solidFill>
                        <a:latin typeface="Cambria Math" panose="02040503050406030204" pitchFamily="18" charset="0"/>
                      </a:rPr>
                      <m:t>, </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𝑥</m:t>
                        </m:r>
                      </m:e>
                      <m:sup>
                        <m:r>
                          <a:rPr lang="en-US" sz="3200" i="1">
                            <a:solidFill>
                              <a:srgbClr val="000000"/>
                            </a:solidFill>
                            <a:latin typeface="Cambria Math" panose="02040503050406030204" pitchFamily="18" charset="0"/>
                          </a:rPr>
                          <m:t>′</m:t>
                        </m:r>
                      </m:sup>
                    </m:sSup>
                  </m:oMath>
                </a14:m>
                <a:r>
                  <a:rPr lang="en-US" sz="3200" dirty="0">
                    <a:solidFill>
                      <a:srgbClr val="000000"/>
                    </a:solidFill>
                  </a:rPr>
                  <a:t>)</a:t>
                </a:r>
                <a:endParaRPr lang="en-US" sz="3200" dirty="0"/>
              </a:p>
            </p:txBody>
          </p:sp>
        </mc:Choice>
        <mc:Fallback>
          <p:sp>
            <p:nvSpPr>
              <p:cNvPr id="115" name="TextBox 114">
                <a:extLst>
                  <a:ext uri="{FF2B5EF4-FFF2-40B4-BE49-F238E27FC236}">
                    <a16:creationId xmlns:a16="http://schemas.microsoft.com/office/drawing/2014/main" id="{D1B6E2F1-1C4F-FF82-18B8-C1918D45D1F7}"/>
                  </a:ext>
                </a:extLst>
              </p:cNvPr>
              <p:cNvSpPr txBox="1">
                <a:spLocks noRot="1" noChangeAspect="1" noMove="1" noResize="1" noEditPoints="1" noAdjustHandles="1" noChangeArrowheads="1" noChangeShapeType="1" noTextEdit="1"/>
              </p:cNvSpPr>
              <p:nvPr/>
            </p:nvSpPr>
            <p:spPr>
              <a:xfrm>
                <a:off x="16812941" y="12085563"/>
                <a:ext cx="1209016" cy="601742"/>
              </a:xfrm>
              <a:prstGeom prst="roundRect">
                <a:avLst>
                  <a:gd name="adj" fmla="val 5268"/>
                </a:avLst>
              </a:prstGeom>
              <a:blipFill>
                <a:blip r:embed="rId11"/>
                <a:stretch>
                  <a:fillRect l="-9184" t="-8000" r="-10204" b="-28000"/>
                </a:stretch>
              </a:blipFill>
              <a:ln>
                <a:solidFill>
                  <a:srgbClr val="C00000"/>
                </a:solidFill>
                <a:prstDash val="lgDash"/>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6" name="TextBox 115">
                <a:extLst>
                  <a:ext uri="{FF2B5EF4-FFF2-40B4-BE49-F238E27FC236}">
                    <a16:creationId xmlns:a16="http://schemas.microsoft.com/office/drawing/2014/main" id="{633DC0D3-1372-5411-52B2-E905EF769121}"/>
                  </a:ext>
                </a:extLst>
              </p:cNvPr>
              <p:cNvSpPr txBox="1"/>
              <p:nvPr/>
            </p:nvSpPr>
            <p:spPr>
              <a:xfrm>
                <a:off x="16834206" y="13888726"/>
                <a:ext cx="1209016" cy="584775"/>
              </a:xfrm>
              <a:prstGeom prst="rect">
                <a:avLst/>
              </a:prstGeom>
              <a:noFill/>
              <a:ln>
                <a:solidFill>
                  <a:srgbClr val="C00000"/>
                </a:solidFill>
                <a:prstDash val="lgDash"/>
              </a:ln>
            </p:spPr>
            <p:txBody>
              <a:bodyPr wrap="square">
                <a:spAutoFit/>
              </a:bodyPr>
              <a:lstStyle/>
              <a:p>
                <a:pPr algn="ctr"/>
                <a:r>
                  <a:rPr lang="en-US" sz="3200" dirty="0">
                    <a:solidFill>
                      <a:srgbClr val="000000"/>
                    </a:solidFill>
                  </a:rPr>
                  <a:t>(</a:t>
                </a:r>
                <a14:m>
                  <m:oMath xmlns:m="http://schemas.openxmlformats.org/officeDocument/2006/math">
                    <m:r>
                      <a:rPr lang="en-US" sz="3200" i="1">
                        <a:solidFill>
                          <a:srgbClr val="000000"/>
                        </a:solidFill>
                        <a:latin typeface="Cambria Math" panose="02040503050406030204" pitchFamily="18" charset="0"/>
                      </a:rPr>
                      <m:t>𝑧</m:t>
                    </m:r>
                    <m:r>
                      <a:rPr lang="en-US" sz="3200" i="1">
                        <a:solidFill>
                          <a:srgbClr val="000000"/>
                        </a:solidFill>
                        <a:latin typeface="Cambria Math" panose="02040503050406030204" pitchFamily="18" charset="0"/>
                      </a:rPr>
                      <m:t>, </m:t>
                    </m:r>
                    <m:r>
                      <a:rPr lang="en-US" sz="3200" i="1">
                        <a:solidFill>
                          <a:srgbClr val="000000"/>
                        </a:solidFill>
                        <a:latin typeface="Cambria Math" panose="02040503050406030204" pitchFamily="18" charset="0"/>
                      </a:rPr>
                      <m:t>𝛿</m:t>
                    </m:r>
                  </m:oMath>
                </a14:m>
                <a:r>
                  <a:rPr lang="en-US" sz="3200" dirty="0">
                    <a:solidFill>
                      <a:srgbClr val="000000"/>
                    </a:solidFill>
                  </a:rPr>
                  <a:t>) </a:t>
                </a:r>
                <a:endParaRPr lang="en-US" sz="3200" dirty="0"/>
              </a:p>
            </p:txBody>
          </p:sp>
        </mc:Choice>
        <mc:Fallback>
          <p:sp>
            <p:nvSpPr>
              <p:cNvPr id="116" name="TextBox 115">
                <a:extLst>
                  <a:ext uri="{FF2B5EF4-FFF2-40B4-BE49-F238E27FC236}">
                    <a16:creationId xmlns:a16="http://schemas.microsoft.com/office/drawing/2014/main" id="{633DC0D3-1372-5411-52B2-E905EF769121}"/>
                  </a:ext>
                </a:extLst>
              </p:cNvPr>
              <p:cNvSpPr txBox="1">
                <a:spLocks noRot="1" noChangeAspect="1" noMove="1" noResize="1" noEditPoints="1" noAdjustHandles="1" noChangeArrowheads="1" noChangeShapeType="1" noTextEdit="1"/>
              </p:cNvSpPr>
              <p:nvPr/>
            </p:nvSpPr>
            <p:spPr>
              <a:xfrm>
                <a:off x="16834206" y="13888726"/>
                <a:ext cx="1209016" cy="584775"/>
              </a:xfrm>
              <a:prstGeom prst="rect">
                <a:avLst/>
              </a:prstGeom>
              <a:blipFill>
                <a:blip r:embed="rId12"/>
                <a:stretch>
                  <a:fillRect l="-5155" t="-10417" r="-11340" b="-31250"/>
                </a:stretch>
              </a:blipFill>
              <a:ln>
                <a:solidFill>
                  <a:srgbClr val="C00000"/>
                </a:solidFill>
                <a:prstDash val="lgDash"/>
              </a:ln>
            </p:spPr>
            <p:txBody>
              <a:bodyPr/>
              <a:lstStyle/>
              <a:p>
                <a:r>
                  <a:rPr lang="en-US">
                    <a:noFill/>
                  </a:rPr>
                  <a:t> </a:t>
                </a:r>
              </a:p>
            </p:txBody>
          </p:sp>
        </mc:Fallback>
      </mc:AlternateContent>
      <p:sp>
        <p:nvSpPr>
          <p:cNvPr id="117" name="TextBox 116">
            <a:extLst>
              <a:ext uri="{FF2B5EF4-FFF2-40B4-BE49-F238E27FC236}">
                <a16:creationId xmlns:a16="http://schemas.microsoft.com/office/drawing/2014/main" id="{90B20AC2-071C-F857-9521-50F4249F9952}"/>
              </a:ext>
            </a:extLst>
          </p:cNvPr>
          <p:cNvSpPr txBox="1"/>
          <p:nvPr/>
        </p:nvSpPr>
        <p:spPr>
          <a:xfrm>
            <a:off x="21147519" y="10932911"/>
            <a:ext cx="5828486" cy="584775"/>
          </a:xfrm>
          <a:prstGeom prst="rect">
            <a:avLst/>
          </a:prstGeom>
          <a:noFill/>
        </p:spPr>
        <p:txBody>
          <a:bodyPr wrap="square" rtlCol="0">
            <a:spAutoFit/>
          </a:bodyPr>
          <a:lstStyle/>
          <a:p>
            <a:r>
              <a:rPr lang="en-US" sz="3200" b="1" dirty="0">
                <a:solidFill>
                  <a:srgbClr val="000000"/>
                </a:solidFill>
              </a:rPr>
              <a:t>Beam properties at undulators</a:t>
            </a:r>
          </a:p>
        </p:txBody>
      </p:sp>
      <p:sp>
        <p:nvSpPr>
          <p:cNvPr id="118" name="TextBox 117">
            <a:extLst>
              <a:ext uri="{FF2B5EF4-FFF2-40B4-BE49-F238E27FC236}">
                <a16:creationId xmlns:a16="http://schemas.microsoft.com/office/drawing/2014/main" id="{740EA61B-7EC6-A323-D9A7-CDDFBDC59B74}"/>
              </a:ext>
            </a:extLst>
          </p:cNvPr>
          <p:cNvSpPr txBox="1"/>
          <p:nvPr/>
        </p:nvSpPr>
        <p:spPr>
          <a:xfrm>
            <a:off x="14280665" y="15529988"/>
            <a:ext cx="12504272" cy="2292935"/>
          </a:xfrm>
          <a:prstGeom prst="rect">
            <a:avLst/>
          </a:prstGeom>
          <a:noFill/>
        </p:spPr>
        <p:txBody>
          <a:bodyPr wrap="square" rtlCol="0">
            <a:spAutoFit/>
          </a:bodyPr>
          <a:lstStyle/>
          <a:p>
            <a:pPr>
              <a:spcAft>
                <a:spcPts val="600"/>
              </a:spcAft>
            </a:pPr>
            <a:r>
              <a:rPr lang="en-US" sz="3600" b="1" i="1" dirty="0">
                <a:solidFill>
                  <a:srgbClr val="000000"/>
                </a:solidFill>
              </a:rPr>
              <a:t>Coherent Synchrotron Radiation (CSR)</a:t>
            </a:r>
          </a:p>
          <a:p>
            <a:pPr marL="571500" indent="-571500">
              <a:buFont typeface="Arial" panose="020B0604020202020204" pitchFamily="34" charset="0"/>
              <a:buChar char="•"/>
            </a:pPr>
            <a:r>
              <a:rPr lang="en-US" sz="3400" dirty="0">
                <a:solidFill>
                  <a:srgbClr val="000000"/>
                </a:solidFill>
              </a:rPr>
              <a:t>Refer to SR power emitted in a fully coherent region in dipole magnets</a:t>
            </a:r>
          </a:p>
          <a:p>
            <a:pPr marL="571500" indent="-571500">
              <a:buFont typeface="Arial" panose="020B0604020202020204" pitchFamily="34" charset="0"/>
              <a:buChar char="•"/>
            </a:pPr>
            <a:r>
              <a:rPr lang="en-US" sz="3400" dirty="0">
                <a:solidFill>
                  <a:srgbClr val="000000"/>
                </a:solidFill>
              </a:rPr>
              <a:t>Impose a serious impact on beam energy spread and emittance</a:t>
            </a:r>
          </a:p>
        </p:txBody>
      </p:sp>
      <mc:AlternateContent xmlns:mc="http://schemas.openxmlformats.org/markup-compatibility/2006">
        <mc:Choice xmlns:a14="http://schemas.microsoft.com/office/drawing/2010/main" Requires="a14">
          <p:graphicFrame>
            <p:nvGraphicFramePr>
              <p:cNvPr id="119" name="Table 118">
                <a:extLst>
                  <a:ext uri="{FF2B5EF4-FFF2-40B4-BE49-F238E27FC236}">
                    <a16:creationId xmlns:a16="http://schemas.microsoft.com/office/drawing/2014/main" id="{C6E6E805-55DD-2316-AE93-D712AE107D4E}"/>
                  </a:ext>
                </a:extLst>
              </p:cNvPr>
              <p:cNvGraphicFramePr>
                <a:graphicFrameLocks noGrp="1"/>
              </p:cNvGraphicFramePr>
              <p:nvPr>
                <p:extLst>
                  <p:ext uri="{D42A27DB-BD31-4B8C-83A1-F6EECF244321}">
                    <p14:modId xmlns:p14="http://schemas.microsoft.com/office/powerpoint/2010/main" val="1354664896"/>
                  </p:ext>
                </p:extLst>
              </p:nvPr>
            </p:nvGraphicFramePr>
            <p:xfrm>
              <a:off x="15338264" y="18799174"/>
              <a:ext cx="10134793" cy="3127548"/>
            </p:xfrm>
            <a:graphic>
              <a:graphicData uri="http://schemas.openxmlformats.org/drawingml/2006/table">
                <a:tbl>
                  <a:tblPr>
                    <a:tableStyleId>{3B4B98B0-60AC-42C2-AFA5-B58CD77FA1E5}</a:tableStyleId>
                  </a:tblPr>
                  <a:tblGrid>
                    <a:gridCol w="3681239">
                      <a:extLst>
                        <a:ext uri="{9D8B030D-6E8A-4147-A177-3AD203B41FA5}">
                          <a16:colId xmlns:a16="http://schemas.microsoft.com/office/drawing/2014/main" val="2410227483"/>
                        </a:ext>
                      </a:extLst>
                    </a:gridCol>
                    <a:gridCol w="1297217">
                      <a:extLst>
                        <a:ext uri="{9D8B030D-6E8A-4147-A177-3AD203B41FA5}">
                          <a16:colId xmlns:a16="http://schemas.microsoft.com/office/drawing/2014/main" val="574917583"/>
                        </a:ext>
                      </a:extLst>
                    </a:gridCol>
                    <a:gridCol w="1531499">
                      <a:extLst>
                        <a:ext uri="{9D8B030D-6E8A-4147-A177-3AD203B41FA5}">
                          <a16:colId xmlns:a16="http://schemas.microsoft.com/office/drawing/2014/main" val="564561256"/>
                        </a:ext>
                      </a:extLst>
                    </a:gridCol>
                    <a:gridCol w="1757104">
                      <a:extLst>
                        <a:ext uri="{9D8B030D-6E8A-4147-A177-3AD203B41FA5}">
                          <a16:colId xmlns:a16="http://schemas.microsoft.com/office/drawing/2014/main" val="2205213785"/>
                        </a:ext>
                      </a:extLst>
                    </a:gridCol>
                    <a:gridCol w="1867734">
                      <a:extLst>
                        <a:ext uri="{9D8B030D-6E8A-4147-A177-3AD203B41FA5}">
                          <a16:colId xmlns:a16="http://schemas.microsoft.com/office/drawing/2014/main" val="1692740767"/>
                        </a:ext>
                      </a:extLst>
                    </a:gridCol>
                  </a:tblGrid>
                  <a:tr h="521258">
                    <a:tc>
                      <a:txBody>
                        <a:bodyPr/>
                        <a:lstStyle/>
                        <a:p>
                          <a:pPr marL="0" marR="0" algn="l">
                            <a:spcBef>
                              <a:spcPts val="100"/>
                            </a:spcBef>
                            <a:spcAft>
                              <a:spcPts val="100"/>
                            </a:spcAft>
                          </a:pPr>
                          <a:r>
                            <a:rPr lang="en-US" sz="3200" kern="800" dirty="0">
                              <a:solidFill>
                                <a:srgbClr val="000000"/>
                              </a:solidFill>
                              <a:effectLst/>
                            </a:rPr>
                            <a:t>Cases</a:t>
                          </a:r>
                          <a:endParaRPr lang="en-US" sz="3200" b="1"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l">
                            <a:spcBef>
                              <a:spcPts val="100"/>
                            </a:spcBef>
                            <a:spcAft>
                              <a:spcPts val="100"/>
                            </a:spcAft>
                          </a:pPr>
                          <a:r>
                            <a:rPr lang="en-US" sz="3200" kern="800">
                              <a:solidFill>
                                <a:srgbClr val="000000"/>
                              </a:solidFill>
                              <a:effectLst/>
                            </a:rPr>
                            <a:t>Unit</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a:solidFill>
                                <a:srgbClr val="000000"/>
                              </a:solidFill>
                              <a:effectLst/>
                            </a:rPr>
                            <a:t>SASE</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l">
                            <a:spcBef>
                              <a:spcPts val="100"/>
                            </a:spcBef>
                            <a:spcAft>
                              <a:spcPts val="100"/>
                            </a:spcAft>
                          </a:pPr>
                          <a:r>
                            <a:rPr lang="en-US" sz="3200" kern="800">
                              <a:solidFill>
                                <a:srgbClr val="000000"/>
                              </a:solidFill>
                              <a:effectLst/>
                            </a:rPr>
                            <a:t>SASE-like</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a:solidFill>
                                <a:srgbClr val="000000"/>
                              </a:solidFill>
                              <a:effectLst/>
                            </a:rPr>
                            <a:t>XFELO</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755844"/>
                      </a:ext>
                    </a:extLst>
                  </a:tr>
                  <a:tr h="521258">
                    <a:tc>
                      <a:txBody>
                        <a:bodyPr/>
                        <a:lstStyle/>
                        <a:p>
                          <a:pPr marL="0" marR="0" algn="l">
                            <a:spcBef>
                              <a:spcPts val="300"/>
                            </a:spcBef>
                            <a:spcAft>
                              <a:spcPts val="300"/>
                            </a:spcAft>
                          </a:pPr>
                          <a:r>
                            <a:rPr lang="en-US" sz="3200" kern="800">
                              <a:solidFill>
                                <a:srgbClr val="000000"/>
                              </a:solidFill>
                              <a:effectLst/>
                            </a:rPr>
                            <a:t>Energy</a:t>
                          </a:r>
                          <a:endParaRPr lang="en-US" sz="3200"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GeV</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100"/>
                            </a:spcBef>
                            <a:spcAft>
                              <a:spcPts val="100"/>
                            </a:spcAft>
                          </a:pPr>
                          <a:r>
                            <a:rPr lang="en-US" sz="3200" kern="800" dirty="0">
                              <a:solidFill>
                                <a:srgbClr val="000000"/>
                              </a:solidFill>
                              <a:effectLst/>
                            </a:rPr>
                            <a:t>2.25</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100584" marR="10058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8440410"/>
                      </a:ext>
                    </a:extLst>
                  </a:tr>
                  <a:tr h="521258">
                    <a:tc>
                      <a:txBody>
                        <a:bodyPr/>
                        <a:lstStyle/>
                        <a:p>
                          <a:pPr marL="0" marR="0" algn="l">
                            <a:spcBef>
                              <a:spcPts val="300"/>
                            </a:spcBef>
                            <a:spcAft>
                              <a:spcPts val="300"/>
                            </a:spcAft>
                          </a:pPr>
                          <a:r>
                            <a:rPr lang="en-US" sz="3200" kern="800" dirty="0">
                              <a:solidFill>
                                <a:srgbClr val="000000"/>
                              </a:solidFill>
                              <a:effectLst/>
                            </a:rPr>
                            <a:t>Initial rms </a:t>
                          </a:r>
                          <a14:m>
                            <m:oMath xmlns:m="http://schemas.openxmlformats.org/officeDocument/2006/math">
                              <m:sSubSup>
                                <m:sSubSupPr>
                                  <m:ctrlPr>
                                    <a:rPr lang="en-US" sz="3200" i="1" kern="800">
                                      <a:solidFill>
                                        <a:srgbClr val="000000"/>
                                      </a:solidFill>
                                      <a:effectLst/>
                                      <a:latin typeface="Cambria Math" panose="02040503050406030204" pitchFamily="18" charset="0"/>
                                    </a:rPr>
                                  </m:ctrlPr>
                                </m:sSubSupPr>
                                <m:e>
                                  <m:r>
                                    <a:rPr lang="en-US" sz="3200" kern="800">
                                      <a:solidFill>
                                        <a:srgbClr val="000000"/>
                                      </a:solidFill>
                                      <a:effectLst/>
                                      <a:latin typeface="Cambria Math" panose="02040503050406030204" pitchFamily="18" charset="0"/>
                                    </a:rPr>
                                    <m:t>𝜖</m:t>
                                  </m:r>
                                </m:e>
                                <m:sub>
                                  <m:r>
                                    <a:rPr lang="en-US" sz="3200" kern="800">
                                      <a:solidFill>
                                        <a:srgbClr val="000000"/>
                                      </a:solidFill>
                                      <a:effectLst/>
                                      <a:latin typeface="Cambria Math" panose="02040503050406030204" pitchFamily="18" charset="0"/>
                                    </a:rPr>
                                    <m:t>𝑥</m:t>
                                  </m:r>
                                </m:sub>
                                <m:sup>
                                  <m:r>
                                    <a:rPr lang="en-US" sz="3200" kern="800">
                                      <a:solidFill>
                                        <a:srgbClr val="000000"/>
                                      </a:solidFill>
                                      <a:effectLst/>
                                      <a:latin typeface="Cambria Math" panose="02040503050406030204" pitchFamily="18" charset="0"/>
                                    </a:rPr>
                                    <m:t>𝑁</m:t>
                                  </m:r>
                                </m:sup>
                              </m:sSubSup>
                            </m:oMath>
                          </a14:m>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um</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100"/>
                            </a:spcBef>
                            <a:spcAft>
                              <a:spcPts val="100"/>
                            </a:spcAft>
                          </a:pPr>
                          <a:r>
                            <a:rPr lang="en-US" sz="3200" kern="800" dirty="0">
                              <a:solidFill>
                                <a:srgbClr val="000000"/>
                              </a:solidFill>
                              <a:effectLst/>
                            </a:rPr>
                            <a:t>0.3</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100584" marR="10058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4239215"/>
                      </a:ext>
                    </a:extLst>
                  </a:tr>
                  <a:tr h="521258">
                    <a:tc>
                      <a:txBody>
                        <a:bodyPr/>
                        <a:lstStyle/>
                        <a:p>
                          <a:pPr marL="0" marR="0" algn="l">
                            <a:spcBef>
                              <a:spcPts val="300"/>
                            </a:spcBef>
                            <a:spcAft>
                              <a:spcPts val="300"/>
                            </a:spcAft>
                          </a:pPr>
                          <a:r>
                            <a:rPr lang="en-US" sz="3200" kern="800">
                              <a:solidFill>
                                <a:srgbClr val="000000"/>
                              </a:solidFill>
                              <a:effectLst/>
                            </a:rPr>
                            <a:t>Initial rms </a:t>
                          </a:r>
                          <a14:m>
                            <m:oMath xmlns:m="http://schemas.openxmlformats.org/officeDocument/2006/math">
                              <m:r>
                                <a:rPr lang="en-US" sz="3200" kern="800">
                                  <a:solidFill>
                                    <a:srgbClr val="000000"/>
                                  </a:solidFill>
                                  <a:effectLst/>
                                  <a:latin typeface="Cambria Math" panose="02040503050406030204" pitchFamily="18" charset="0"/>
                                </a:rPr>
                                <m:t>𝛿</m:t>
                              </m:r>
                            </m:oMath>
                          </a14:m>
                          <a:endParaRPr lang="en-US" sz="3200"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10</a:t>
                          </a:r>
                          <a:r>
                            <a:rPr lang="en-US" sz="3200" kern="800" baseline="30000" dirty="0">
                              <a:solidFill>
                                <a:srgbClr val="000000"/>
                              </a:solidFill>
                              <a:effectLst/>
                            </a:rPr>
                            <a:t>-5</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100"/>
                            </a:spcBef>
                            <a:spcAft>
                              <a:spcPts val="100"/>
                            </a:spcAft>
                          </a:pPr>
                          <a:r>
                            <a:rPr lang="en-US" sz="3200" kern="800" dirty="0">
                              <a:solidFill>
                                <a:srgbClr val="000000"/>
                              </a:solidFill>
                              <a:effectLst/>
                            </a:rPr>
                            <a:t>4.4</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100584" marR="10058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981634"/>
                      </a:ext>
                    </a:extLst>
                  </a:tr>
                  <a:tr h="521258">
                    <a:tc>
                      <a:txBody>
                        <a:bodyPr/>
                        <a:lstStyle/>
                        <a:p>
                          <a:pPr marL="0" marR="0" algn="l">
                            <a:spcBef>
                              <a:spcPts val="300"/>
                            </a:spcBef>
                            <a:spcAft>
                              <a:spcPts val="300"/>
                            </a:spcAft>
                          </a:pPr>
                          <a:r>
                            <a:rPr lang="en-US" sz="3200" kern="800">
                              <a:solidFill>
                                <a:srgbClr val="000000"/>
                              </a:solidFill>
                              <a:effectLst/>
                            </a:rPr>
                            <a:t>Charge per bunch</a:t>
                          </a:r>
                          <a:endParaRPr lang="en-US" sz="3200"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err="1">
                              <a:solidFill>
                                <a:srgbClr val="000000"/>
                              </a:solidFill>
                              <a:effectLst/>
                            </a:rPr>
                            <a:t>pC</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30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a:solidFill>
                                <a:srgbClr val="000000"/>
                              </a:solidFill>
                              <a:effectLst/>
                            </a:rPr>
                            <a:t>30</a:t>
                          </a:r>
                          <a:endParaRPr lang="en-US" sz="3200"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100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897169"/>
                      </a:ext>
                    </a:extLst>
                  </a:tr>
                  <a:tr h="521258">
                    <a:tc>
                      <a:txBody>
                        <a:bodyPr/>
                        <a:lstStyle/>
                        <a:p>
                          <a:pPr marL="0" marR="0" algn="l">
                            <a:spcBef>
                              <a:spcPts val="300"/>
                            </a:spcBef>
                            <a:spcAft>
                              <a:spcPts val="300"/>
                            </a:spcAft>
                          </a:pPr>
                          <a:r>
                            <a:rPr lang="en-US" sz="3200" kern="800" dirty="0">
                              <a:solidFill>
                                <a:srgbClr val="000000"/>
                              </a:solidFill>
                              <a:effectLst/>
                            </a:rPr>
                            <a:t>Bunch length rms </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latin typeface="Times New Roman" panose="02020603050405020304" pitchFamily="18" charset="0"/>
                              <a:ea typeface="Times New Roman" panose="02020603050405020304" pitchFamily="18" charset="0"/>
                            </a:rPr>
                            <a:t>um/fs</a:t>
                          </a: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rPr>
                            <a:t>9/30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rPr>
                            <a:t>30/100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rPr>
                            <a:t>120/400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1157021"/>
                      </a:ext>
                    </a:extLst>
                  </a:tr>
                </a:tbl>
              </a:graphicData>
            </a:graphic>
          </p:graphicFrame>
        </mc:Choice>
        <mc:Fallback>
          <p:graphicFrame>
            <p:nvGraphicFramePr>
              <p:cNvPr id="119" name="Table 118">
                <a:extLst>
                  <a:ext uri="{FF2B5EF4-FFF2-40B4-BE49-F238E27FC236}">
                    <a16:creationId xmlns:a16="http://schemas.microsoft.com/office/drawing/2014/main" id="{C6E6E805-55DD-2316-AE93-D712AE107D4E}"/>
                  </a:ext>
                </a:extLst>
              </p:cNvPr>
              <p:cNvGraphicFramePr>
                <a:graphicFrameLocks noGrp="1"/>
              </p:cNvGraphicFramePr>
              <p:nvPr>
                <p:extLst>
                  <p:ext uri="{D42A27DB-BD31-4B8C-83A1-F6EECF244321}">
                    <p14:modId xmlns:p14="http://schemas.microsoft.com/office/powerpoint/2010/main" val="1354664896"/>
                  </p:ext>
                </p:extLst>
              </p:nvPr>
            </p:nvGraphicFramePr>
            <p:xfrm>
              <a:off x="15338264" y="18799174"/>
              <a:ext cx="10134793" cy="3127548"/>
            </p:xfrm>
            <a:graphic>
              <a:graphicData uri="http://schemas.openxmlformats.org/drawingml/2006/table">
                <a:tbl>
                  <a:tblPr>
                    <a:tableStyleId>{3B4B98B0-60AC-42C2-AFA5-B58CD77FA1E5}</a:tableStyleId>
                  </a:tblPr>
                  <a:tblGrid>
                    <a:gridCol w="3681239">
                      <a:extLst>
                        <a:ext uri="{9D8B030D-6E8A-4147-A177-3AD203B41FA5}">
                          <a16:colId xmlns:a16="http://schemas.microsoft.com/office/drawing/2014/main" val="2410227483"/>
                        </a:ext>
                      </a:extLst>
                    </a:gridCol>
                    <a:gridCol w="1297217">
                      <a:extLst>
                        <a:ext uri="{9D8B030D-6E8A-4147-A177-3AD203B41FA5}">
                          <a16:colId xmlns:a16="http://schemas.microsoft.com/office/drawing/2014/main" val="574917583"/>
                        </a:ext>
                      </a:extLst>
                    </a:gridCol>
                    <a:gridCol w="1531499">
                      <a:extLst>
                        <a:ext uri="{9D8B030D-6E8A-4147-A177-3AD203B41FA5}">
                          <a16:colId xmlns:a16="http://schemas.microsoft.com/office/drawing/2014/main" val="564561256"/>
                        </a:ext>
                      </a:extLst>
                    </a:gridCol>
                    <a:gridCol w="1757104">
                      <a:extLst>
                        <a:ext uri="{9D8B030D-6E8A-4147-A177-3AD203B41FA5}">
                          <a16:colId xmlns:a16="http://schemas.microsoft.com/office/drawing/2014/main" val="2205213785"/>
                        </a:ext>
                      </a:extLst>
                    </a:gridCol>
                    <a:gridCol w="1867734">
                      <a:extLst>
                        <a:ext uri="{9D8B030D-6E8A-4147-A177-3AD203B41FA5}">
                          <a16:colId xmlns:a16="http://schemas.microsoft.com/office/drawing/2014/main" val="1692740767"/>
                        </a:ext>
                      </a:extLst>
                    </a:gridCol>
                  </a:tblGrid>
                  <a:tr h="521258">
                    <a:tc>
                      <a:txBody>
                        <a:bodyPr/>
                        <a:lstStyle/>
                        <a:p>
                          <a:pPr marL="0" marR="0" algn="l">
                            <a:spcBef>
                              <a:spcPts val="100"/>
                            </a:spcBef>
                            <a:spcAft>
                              <a:spcPts val="100"/>
                            </a:spcAft>
                          </a:pPr>
                          <a:r>
                            <a:rPr lang="en-US" sz="3200" kern="800" dirty="0">
                              <a:solidFill>
                                <a:srgbClr val="000000"/>
                              </a:solidFill>
                              <a:effectLst/>
                            </a:rPr>
                            <a:t>Cases</a:t>
                          </a:r>
                          <a:endParaRPr lang="en-US" sz="3200" b="1"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l">
                            <a:spcBef>
                              <a:spcPts val="100"/>
                            </a:spcBef>
                            <a:spcAft>
                              <a:spcPts val="100"/>
                            </a:spcAft>
                          </a:pPr>
                          <a:r>
                            <a:rPr lang="en-US" sz="3200" kern="800">
                              <a:solidFill>
                                <a:srgbClr val="000000"/>
                              </a:solidFill>
                              <a:effectLst/>
                            </a:rPr>
                            <a:t>Unit</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a:solidFill>
                                <a:srgbClr val="000000"/>
                              </a:solidFill>
                              <a:effectLst/>
                            </a:rPr>
                            <a:t>SASE</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l">
                            <a:spcBef>
                              <a:spcPts val="100"/>
                            </a:spcBef>
                            <a:spcAft>
                              <a:spcPts val="100"/>
                            </a:spcAft>
                          </a:pPr>
                          <a:r>
                            <a:rPr lang="en-US" sz="3200" kern="800">
                              <a:solidFill>
                                <a:srgbClr val="000000"/>
                              </a:solidFill>
                              <a:effectLst/>
                            </a:rPr>
                            <a:t>SASE-like</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a:solidFill>
                                <a:srgbClr val="000000"/>
                              </a:solidFill>
                              <a:effectLst/>
                            </a:rPr>
                            <a:t>XFELO</a:t>
                          </a:r>
                          <a:endParaRPr lang="en-US" sz="3200" b="1"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755844"/>
                      </a:ext>
                    </a:extLst>
                  </a:tr>
                  <a:tr h="521258">
                    <a:tc>
                      <a:txBody>
                        <a:bodyPr/>
                        <a:lstStyle/>
                        <a:p>
                          <a:pPr marL="0" marR="0" algn="l">
                            <a:spcBef>
                              <a:spcPts val="300"/>
                            </a:spcBef>
                            <a:spcAft>
                              <a:spcPts val="300"/>
                            </a:spcAft>
                          </a:pPr>
                          <a:r>
                            <a:rPr lang="en-US" sz="3200" kern="800">
                              <a:solidFill>
                                <a:srgbClr val="000000"/>
                              </a:solidFill>
                              <a:effectLst/>
                            </a:rPr>
                            <a:t>Energy</a:t>
                          </a:r>
                          <a:endParaRPr lang="en-US" sz="3200"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GeV</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100"/>
                            </a:spcBef>
                            <a:spcAft>
                              <a:spcPts val="100"/>
                            </a:spcAft>
                          </a:pPr>
                          <a:r>
                            <a:rPr lang="en-US" sz="3200" kern="800" dirty="0">
                              <a:solidFill>
                                <a:srgbClr val="000000"/>
                              </a:solidFill>
                              <a:effectLst/>
                            </a:rPr>
                            <a:t>2.25</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100584" marR="10058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8440410"/>
                      </a:ext>
                    </a:extLst>
                  </a:tr>
                  <a:tr h="521258">
                    <a:tc>
                      <a:txBody>
                        <a:bodyPr/>
                        <a:lstStyle/>
                        <a:p>
                          <a:endParaRPr lang="en-US"/>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t="-219048" r="-175862" b="-330952"/>
                          </a:stretch>
                        </a:blipFill>
                      </a:tcPr>
                    </a:tc>
                    <a:tc>
                      <a:txBody>
                        <a:bodyPr/>
                        <a:lstStyle/>
                        <a:p>
                          <a:pPr marL="0" marR="0" algn="ctr">
                            <a:spcBef>
                              <a:spcPts val="100"/>
                            </a:spcBef>
                            <a:spcAft>
                              <a:spcPts val="100"/>
                            </a:spcAft>
                          </a:pPr>
                          <a:r>
                            <a:rPr lang="en-US" sz="3200" kern="800" dirty="0">
                              <a:solidFill>
                                <a:srgbClr val="000000"/>
                              </a:solidFill>
                              <a:effectLst/>
                            </a:rPr>
                            <a:t>um</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100"/>
                            </a:spcBef>
                            <a:spcAft>
                              <a:spcPts val="100"/>
                            </a:spcAft>
                          </a:pPr>
                          <a:r>
                            <a:rPr lang="en-US" sz="3200" kern="800" dirty="0">
                              <a:solidFill>
                                <a:srgbClr val="000000"/>
                              </a:solidFill>
                              <a:effectLst/>
                            </a:rPr>
                            <a:t>0.3</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100584" marR="10058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4239215"/>
                      </a:ext>
                    </a:extLst>
                  </a:tr>
                  <a:tr h="521258">
                    <a:tc>
                      <a:txBody>
                        <a:bodyPr/>
                        <a:lstStyle/>
                        <a:p>
                          <a:endParaRPr lang="en-US"/>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t="-326829" r="-175862" b="-239024"/>
                          </a:stretch>
                        </a:blipFill>
                      </a:tcPr>
                    </a:tc>
                    <a:tc>
                      <a:txBody>
                        <a:bodyPr/>
                        <a:lstStyle/>
                        <a:p>
                          <a:pPr marL="0" marR="0" algn="ctr">
                            <a:spcBef>
                              <a:spcPts val="100"/>
                            </a:spcBef>
                            <a:spcAft>
                              <a:spcPts val="100"/>
                            </a:spcAft>
                          </a:pPr>
                          <a:r>
                            <a:rPr lang="en-US" sz="3200" kern="800" dirty="0">
                              <a:solidFill>
                                <a:srgbClr val="000000"/>
                              </a:solidFill>
                              <a:effectLst/>
                            </a:rPr>
                            <a:t>10</a:t>
                          </a:r>
                          <a:r>
                            <a:rPr lang="en-US" sz="3200" kern="800" baseline="30000" dirty="0">
                              <a:solidFill>
                                <a:srgbClr val="000000"/>
                              </a:solidFill>
                              <a:effectLst/>
                            </a:rPr>
                            <a:t>-5</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algn="ctr">
                            <a:spcBef>
                              <a:spcPts val="100"/>
                            </a:spcBef>
                            <a:spcAft>
                              <a:spcPts val="100"/>
                            </a:spcAft>
                          </a:pPr>
                          <a:r>
                            <a:rPr lang="en-US" sz="3200" kern="800" dirty="0">
                              <a:solidFill>
                                <a:srgbClr val="000000"/>
                              </a:solidFill>
                              <a:effectLst/>
                            </a:rPr>
                            <a:t>4.4</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100584" marR="10058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1981634"/>
                      </a:ext>
                    </a:extLst>
                  </a:tr>
                  <a:tr h="521258">
                    <a:tc>
                      <a:txBody>
                        <a:bodyPr/>
                        <a:lstStyle/>
                        <a:p>
                          <a:pPr marL="0" marR="0" algn="l">
                            <a:spcBef>
                              <a:spcPts val="300"/>
                            </a:spcBef>
                            <a:spcAft>
                              <a:spcPts val="300"/>
                            </a:spcAft>
                          </a:pPr>
                          <a:r>
                            <a:rPr lang="en-US" sz="3200" kern="800">
                              <a:solidFill>
                                <a:srgbClr val="000000"/>
                              </a:solidFill>
                              <a:effectLst/>
                            </a:rPr>
                            <a:t>Charge per bunch</a:t>
                          </a:r>
                          <a:endParaRPr lang="en-US" sz="3200"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err="1">
                              <a:solidFill>
                                <a:srgbClr val="000000"/>
                              </a:solidFill>
                              <a:effectLst/>
                            </a:rPr>
                            <a:t>pC</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30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a:solidFill>
                                <a:srgbClr val="000000"/>
                              </a:solidFill>
                              <a:effectLst/>
                            </a:rPr>
                            <a:t>30</a:t>
                          </a:r>
                          <a:endParaRPr lang="en-US" sz="3200" kern="80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200" kern="800" dirty="0">
                              <a:solidFill>
                                <a:srgbClr val="000000"/>
                              </a:solidFill>
                              <a:effectLst/>
                            </a:rPr>
                            <a:t>100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9897169"/>
                      </a:ext>
                    </a:extLst>
                  </a:tr>
                  <a:tr h="521258">
                    <a:tc>
                      <a:txBody>
                        <a:bodyPr/>
                        <a:lstStyle/>
                        <a:p>
                          <a:pPr marL="0" marR="0" algn="l">
                            <a:spcBef>
                              <a:spcPts val="300"/>
                            </a:spcBef>
                            <a:spcAft>
                              <a:spcPts val="300"/>
                            </a:spcAft>
                          </a:pPr>
                          <a:r>
                            <a:rPr lang="en-US" sz="3200" kern="800" dirty="0">
                              <a:solidFill>
                                <a:srgbClr val="000000"/>
                              </a:solidFill>
                              <a:effectLst/>
                            </a:rPr>
                            <a:t>Bunch length rms </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latin typeface="Times New Roman" panose="02020603050405020304" pitchFamily="18" charset="0"/>
                              <a:ea typeface="Times New Roman" panose="02020603050405020304" pitchFamily="18" charset="0"/>
                            </a:rPr>
                            <a:t>um/fs</a:t>
                          </a: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rPr>
                            <a:t>9/30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rPr>
                            <a:t>30/100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tc>
                      <a:txBody>
                        <a:bodyPr/>
                        <a:lstStyle/>
                        <a:p>
                          <a:pPr marL="0" marR="0" algn="ctr">
                            <a:spcBef>
                              <a:spcPts val="100"/>
                            </a:spcBef>
                            <a:spcAft>
                              <a:spcPts val="100"/>
                            </a:spcAft>
                          </a:pPr>
                          <a:r>
                            <a:rPr lang="en-US" sz="3200" kern="800" dirty="0">
                              <a:solidFill>
                                <a:srgbClr val="000000"/>
                              </a:solidFill>
                              <a:effectLst/>
                            </a:rPr>
                            <a:t>120/400</a:t>
                          </a:r>
                          <a:endParaRPr lang="en-US" sz="3200" kern="800" dirty="0">
                            <a:solidFill>
                              <a:srgbClr val="000000"/>
                            </a:solidFill>
                            <a:effectLst/>
                            <a:latin typeface="Times New Roman" panose="02020603050405020304" pitchFamily="18" charset="0"/>
                            <a:ea typeface="Times New Roman" panose="02020603050405020304" pitchFamily="18" charset="0"/>
                          </a:endParaRPr>
                        </a:p>
                      </a:txBody>
                      <a:tcPr marL="91280" marR="91280"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91157021"/>
                      </a:ext>
                    </a:extLst>
                  </a:tr>
                </a:tbl>
              </a:graphicData>
            </a:graphic>
          </p:graphicFrame>
        </mc:Fallback>
      </mc:AlternateContent>
      <p:sp>
        <p:nvSpPr>
          <p:cNvPr id="122" name="TextBox 121">
            <a:extLst>
              <a:ext uri="{FF2B5EF4-FFF2-40B4-BE49-F238E27FC236}">
                <a16:creationId xmlns:a16="http://schemas.microsoft.com/office/drawing/2014/main" id="{C3AC91D5-757F-6581-09EF-ECDF45AD9D5E}"/>
              </a:ext>
            </a:extLst>
          </p:cNvPr>
          <p:cNvSpPr txBox="1"/>
          <p:nvPr/>
        </p:nvSpPr>
        <p:spPr>
          <a:xfrm>
            <a:off x="15396821" y="18016169"/>
            <a:ext cx="10419527" cy="584775"/>
          </a:xfrm>
          <a:prstGeom prst="rect">
            <a:avLst/>
          </a:prstGeom>
          <a:noFill/>
        </p:spPr>
        <p:txBody>
          <a:bodyPr wrap="square" rtlCol="0">
            <a:spAutoFit/>
          </a:bodyPr>
          <a:lstStyle/>
          <a:p>
            <a:r>
              <a:rPr lang="en-US" sz="3200" b="1" dirty="0">
                <a:solidFill>
                  <a:srgbClr val="000000"/>
                </a:solidFill>
              </a:rPr>
              <a:t>Beam parameters used for studying CSR effect at 2.25 GeV</a:t>
            </a:r>
          </a:p>
        </p:txBody>
      </p:sp>
      <p:pic>
        <p:nvPicPr>
          <p:cNvPr id="123" name="Picture 122" descr="Chart&#10;&#10;Description automatically generated">
            <a:extLst>
              <a:ext uri="{FF2B5EF4-FFF2-40B4-BE49-F238E27FC236}">
                <a16:creationId xmlns:a16="http://schemas.microsoft.com/office/drawing/2014/main" id="{2CCE767B-EE4D-9080-5398-B2904D8960F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267743" y="22162333"/>
            <a:ext cx="12716339" cy="4960278"/>
          </a:xfrm>
          <a:prstGeom prst="rect">
            <a:avLst/>
          </a:prstGeom>
        </p:spPr>
      </p:pic>
      <p:sp>
        <p:nvSpPr>
          <p:cNvPr id="124" name="TextBox 123">
            <a:extLst>
              <a:ext uri="{FF2B5EF4-FFF2-40B4-BE49-F238E27FC236}">
                <a16:creationId xmlns:a16="http://schemas.microsoft.com/office/drawing/2014/main" id="{216216BC-44C7-7E74-B44E-2001C8D72E54}"/>
              </a:ext>
            </a:extLst>
          </p:cNvPr>
          <p:cNvSpPr txBox="1"/>
          <p:nvPr/>
        </p:nvSpPr>
        <p:spPr>
          <a:xfrm>
            <a:off x="13716000" y="27693472"/>
            <a:ext cx="13435260" cy="4111704"/>
          </a:xfrm>
          <a:prstGeom prst="roundRect">
            <a:avLst>
              <a:gd name="adj" fmla="val 12933"/>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GB" sz="3600" dirty="0">
              <a:solidFill>
                <a:srgbClr val="000000"/>
              </a:solidFill>
            </a:endParaRPr>
          </a:p>
          <a:p>
            <a:pPr algn="just"/>
            <a:endParaRPr lang="en-GB" sz="3600" dirty="0">
              <a:solidFill>
                <a:srgbClr val="000000"/>
              </a:solidFill>
            </a:endParaRPr>
          </a:p>
          <a:p>
            <a:pPr algn="just"/>
            <a:r>
              <a:rPr lang="en-GB" sz="3400" dirty="0">
                <a:solidFill>
                  <a:srgbClr val="000000"/>
                </a:solidFill>
              </a:rPr>
              <a:t>We explore the design feasibility of an ERL-based XFEL. A linear optics is completed, and beam dynamics study is performed. Growth of the beam horizontal emittance and energy spread, due to both incoherent and coherent synchrotron radiation is modest. Further optics and parameter optimization will be carried out.</a:t>
            </a:r>
            <a:endParaRPr lang="en-US" sz="3400" dirty="0">
              <a:solidFill>
                <a:srgbClr val="000000"/>
              </a:solidFill>
            </a:endParaRPr>
          </a:p>
        </p:txBody>
      </p:sp>
      <p:sp>
        <p:nvSpPr>
          <p:cNvPr id="125" name="Rounded Rectangle 124">
            <a:extLst>
              <a:ext uri="{FF2B5EF4-FFF2-40B4-BE49-F238E27FC236}">
                <a16:creationId xmlns:a16="http://schemas.microsoft.com/office/drawing/2014/main" id="{63A4ACA5-751A-8C91-DB17-F38064E804BD}"/>
              </a:ext>
            </a:extLst>
          </p:cNvPr>
          <p:cNvSpPr/>
          <p:nvPr/>
        </p:nvSpPr>
        <p:spPr>
          <a:xfrm>
            <a:off x="18315374" y="27866292"/>
            <a:ext cx="4391546" cy="78563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CONCLUSION</a:t>
            </a:r>
          </a:p>
        </p:txBody>
      </p:sp>
      <p:sp>
        <p:nvSpPr>
          <p:cNvPr id="126" name="TextBox 125">
            <a:extLst>
              <a:ext uri="{FF2B5EF4-FFF2-40B4-BE49-F238E27FC236}">
                <a16:creationId xmlns:a16="http://schemas.microsoft.com/office/drawing/2014/main" id="{AFADA554-CEB7-4E3F-5E08-ACD1F5FA85F0}"/>
              </a:ext>
            </a:extLst>
          </p:cNvPr>
          <p:cNvSpPr txBox="1"/>
          <p:nvPr/>
        </p:nvSpPr>
        <p:spPr>
          <a:xfrm>
            <a:off x="13741289" y="32120548"/>
            <a:ext cx="13383231" cy="3597741"/>
          </a:xfrm>
          <a:prstGeom prst="roundRect">
            <a:avLst>
              <a:gd name="adj" fmla="val 12933"/>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sz="3600" dirty="0">
              <a:solidFill>
                <a:srgbClr val="000000"/>
              </a:solidFill>
            </a:endParaRPr>
          </a:p>
          <a:p>
            <a:endParaRPr lang="en-GB" sz="3500" dirty="0">
              <a:solidFill>
                <a:srgbClr val="000000"/>
              </a:solidFill>
            </a:endParaRPr>
          </a:p>
          <a:p>
            <a:pPr algn="just"/>
            <a:r>
              <a:rPr lang="en-GB" sz="3400" dirty="0">
                <a:solidFill>
                  <a:srgbClr val="000000"/>
                </a:solidFill>
              </a:rPr>
              <a:t>Thanks to Sarah Cousineau, </a:t>
            </a:r>
            <a:r>
              <a:rPr lang="en-GB" sz="3400" dirty="0" err="1">
                <a:solidFill>
                  <a:srgbClr val="000000"/>
                </a:solidFill>
              </a:rPr>
              <a:t>Fulvia</a:t>
            </a:r>
            <a:r>
              <a:rPr lang="en-GB" sz="3400" dirty="0">
                <a:solidFill>
                  <a:srgbClr val="000000"/>
                </a:solidFill>
              </a:rPr>
              <a:t> </a:t>
            </a:r>
            <a:r>
              <a:rPr lang="en-GB" sz="3400" dirty="0" err="1">
                <a:solidFill>
                  <a:srgbClr val="000000"/>
                </a:solidFill>
              </a:rPr>
              <a:t>Pilat</a:t>
            </a:r>
            <a:r>
              <a:rPr lang="en-GB" sz="3400" dirty="0">
                <a:solidFill>
                  <a:srgbClr val="000000"/>
                </a:solidFill>
              </a:rPr>
              <a:t>, Andrei </a:t>
            </a:r>
            <a:r>
              <a:rPr lang="en-GB" sz="3400" dirty="0" err="1">
                <a:solidFill>
                  <a:srgbClr val="000000"/>
                </a:solidFill>
              </a:rPr>
              <a:t>Shishlo</a:t>
            </a:r>
            <a:r>
              <a:rPr lang="en-GB" sz="3400" dirty="0">
                <a:solidFill>
                  <a:srgbClr val="000000"/>
                </a:solidFill>
              </a:rPr>
              <a:t> (ORNL), Steven Benson, Andrew Hutton, </a:t>
            </a:r>
            <a:r>
              <a:rPr lang="en-GB" sz="3400" dirty="0" err="1">
                <a:solidFill>
                  <a:srgbClr val="000000"/>
                </a:solidFill>
              </a:rPr>
              <a:t>Geoffery</a:t>
            </a:r>
            <a:r>
              <a:rPr lang="en-GB" sz="3400" dirty="0">
                <a:solidFill>
                  <a:srgbClr val="000000"/>
                </a:solidFill>
              </a:rPr>
              <a:t> </a:t>
            </a:r>
            <a:r>
              <a:rPr lang="en-GB" sz="3400" dirty="0" err="1">
                <a:solidFill>
                  <a:srgbClr val="000000"/>
                </a:solidFill>
              </a:rPr>
              <a:t>Krafft</a:t>
            </a:r>
            <a:r>
              <a:rPr lang="en-GB" sz="3400" dirty="0">
                <a:solidFill>
                  <a:srgbClr val="000000"/>
                </a:solidFill>
              </a:rPr>
              <a:t>, Gunn Tae Park, Robert </a:t>
            </a:r>
            <a:r>
              <a:rPr lang="en-GB" sz="3400" dirty="0" err="1">
                <a:solidFill>
                  <a:srgbClr val="000000"/>
                </a:solidFill>
              </a:rPr>
              <a:t>Rimmer</a:t>
            </a:r>
            <a:r>
              <a:rPr lang="en-GB" sz="3400" dirty="0">
                <a:solidFill>
                  <a:srgbClr val="000000"/>
                </a:solidFill>
              </a:rPr>
              <a:t>, Chris Tennant, He Zhang (JLAB), David Sagan (Cornell) and Henry Lovelace III (BNL) for their support, suggestions and help.</a:t>
            </a:r>
            <a:endParaRPr lang="en-US" sz="3400" dirty="0">
              <a:solidFill>
                <a:srgbClr val="000000"/>
              </a:solidFill>
            </a:endParaRPr>
          </a:p>
        </p:txBody>
      </p:sp>
      <p:sp>
        <p:nvSpPr>
          <p:cNvPr id="127" name="Rounded Rectangle 126">
            <a:extLst>
              <a:ext uri="{FF2B5EF4-FFF2-40B4-BE49-F238E27FC236}">
                <a16:creationId xmlns:a16="http://schemas.microsoft.com/office/drawing/2014/main" id="{907362A1-BE7F-59C1-2E7C-0B36997C3B4C}"/>
              </a:ext>
            </a:extLst>
          </p:cNvPr>
          <p:cNvSpPr/>
          <p:nvPr/>
        </p:nvSpPr>
        <p:spPr>
          <a:xfrm>
            <a:off x="18163128" y="32319837"/>
            <a:ext cx="4739346" cy="78563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ACKNOWLEDGEMENTS</a:t>
            </a:r>
          </a:p>
        </p:txBody>
      </p:sp>
      <p:pic>
        <p:nvPicPr>
          <p:cNvPr id="128" name="Picture 127">
            <a:extLst>
              <a:ext uri="{FF2B5EF4-FFF2-40B4-BE49-F238E27FC236}">
                <a16:creationId xmlns:a16="http://schemas.microsoft.com/office/drawing/2014/main" id="{C2674B65-DBF6-E716-AEB8-4FA9957B595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8492" y="1628906"/>
            <a:ext cx="2906308" cy="731520"/>
          </a:xfrm>
          <a:prstGeom prst="rect">
            <a:avLst/>
          </a:prstGeom>
          <a:solidFill>
            <a:schemeClr val="bg1"/>
          </a:solidFill>
        </p:spPr>
      </p:pic>
      <p:sp>
        <p:nvSpPr>
          <p:cNvPr id="5" name="Rounded Rectangle 4">
            <a:extLst>
              <a:ext uri="{FF2B5EF4-FFF2-40B4-BE49-F238E27FC236}">
                <a16:creationId xmlns:a16="http://schemas.microsoft.com/office/drawing/2014/main" id="{BDE3EA0A-0AFF-5C88-0336-DE393E1BD300}"/>
              </a:ext>
            </a:extLst>
          </p:cNvPr>
          <p:cNvSpPr/>
          <p:nvPr/>
        </p:nvSpPr>
        <p:spPr>
          <a:xfrm>
            <a:off x="621570" y="11129414"/>
            <a:ext cx="4968660" cy="1649730"/>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Arial" panose="020B0604020202020204" pitchFamily="34" charset="0"/>
              <a:buChar char="•"/>
            </a:pPr>
            <a:r>
              <a:rPr lang="en-US" sz="3200" b="1" dirty="0">
                <a:solidFill>
                  <a:srgbClr val="000000"/>
                </a:solidFill>
              </a:rPr>
              <a:t>Simultaneous multiple XFEL sources at different photon energies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11E4EC7-884D-92F4-F71F-70CD1422EB99}"/>
                  </a:ext>
                </a:extLst>
              </p:cNvPr>
              <p:cNvSpPr txBox="1"/>
              <p:nvPr/>
            </p:nvSpPr>
            <p:spPr>
              <a:xfrm>
                <a:off x="650459" y="16579336"/>
                <a:ext cx="7604542" cy="3750450"/>
              </a:xfrm>
              <a:prstGeom prst="rect">
                <a:avLst/>
              </a:prstGeom>
              <a:noFill/>
            </p:spPr>
            <p:txBody>
              <a:bodyPr wrap="square" rtlCol="0">
                <a:spAutoFit/>
              </a:bodyPr>
              <a:lstStyle/>
              <a:p>
                <a:r>
                  <a:rPr lang="en-US" sz="3200" dirty="0">
                    <a:solidFill>
                      <a:srgbClr val="000000"/>
                    </a:solidFill>
                  </a:rPr>
                  <a:t>Arc cell:</a:t>
                </a:r>
              </a:p>
              <a:p>
                <a:pPr marL="457200" indent="-457200">
                  <a:buFont typeface="Arial" panose="020B0604020202020204" pitchFamily="34" charset="0"/>
                  <a:buChar char="•"/>
                </a:pPr>
                <a:r>
                  <a:rPr lang="en-US" sz="3200" dirty="0">
                    <a:solidFill>
                      <a:srgbClr val="000000"/>
                    </a:solidFill>
                  </a:rPr>
                  <a:t>Achromatic for better control of horizontal emittance</a:t>
                </a:r>
              </a:p>
              <a:p>
                <a:pPr marL="457200" indent="-457200">
                  <a:buFont typeface="Arial" panose="020B0604020202020204" pitchFamily="34" charset="0"/>
                  <a:buChar char="•"/>
                </a:pPr>
                <a:r>
                  <a:rPr lang="en-US" sz="3200" dirty="0">
                    <a:solidFill>
                      <a:srgbClr val="000000"/>
                    </a:solidFill>
                  </a:rPr>
                  <a:t>Isochronous for better control of CSR-induced emittance growth</a:t>
                </a:r>
              </a:p>
              <a:p>
                <a:pPr marL="457200" indent="-457200">
                  <a:buFont typeface="Arial" panose="020B0604020202020204" pitchFamily="34" charset="0"/>
                  <a:buChar char="•"/>
                </a:pPr>
                <a:r>
                  <a:rPr lang="en-US" sz="3200" dirty="0">
                    <a:solidFill>
                      <a:srgbClr val="000000"/>
                    </a:solidFill>
                  </a:rPr>
                  <a:t>Phase advances of </a:t>
                </a:r>
                <a14:m>
                  <m:oMath xmlns:m="http://schemas.openxmlformats.org/officeDocument/2006/math">
                    <m:d>
                      <m:dPr>
                        <m:ctrlPr>
                          <a:rPr lang="en-US" sz="3200" i="1" smtClean="0">
                            <a:solidFill>
                              <a:srgbClr val="000000"/>
                            </a:solidFill>
                            <a:latin typeface="Cambria Math" panose="02040503050406030204" pitchFamily="18" charset="0"/>
                          </a:rPr>
                        </m:ctrlPr>
                      </m:dPr>
                      <m:e>
                        <m:sSub>
                          <m:sSubPr>
                            <m:ctrlPr>
                              <a:rPr lang="en-US" sz="3200" i="1">
                                <a:solidFill>
                                  <a:srgbClr val="000000"/>
                                </a:solidFill>
                                <a:latin typeface="Cambria Math" panose="02040503050406030204" pitchFamily="18" charset="0"/>
                              </a:rPr>
                            </m:ctrlPr>
                          </m:sSubPr>
                          <m:e>
                            <m:r>
                              <a:rPr lang="en-US" sz="3200" i="1">
                                <a:solidFill>
                                  <a:srgbClr val="000000"/>
                                </a:solidFill>
                                <a:latin typeface="Cambria Math" panose="02040503050406030204" pitchFamily="18" charset="0"/>
                              </a:rPr>
                              <m:t>𝜙</m:t>
                            </m:r>
                          </m:e>
                          <m:sub>
                            <m:r>
                              <a:rPr lang="en-US" sz="3200" i="1">
                                <a:solidFill>
                                  <a:srgbClr val="000000"/>
                                </a:solidFill>
                                <a:latin typeface="Cambria Math" panose="02040503050406030204" pitchFamily="18" charset="0"/>
                              </a:rPr>
                              <m:t>𝑥</m:t>
                            </m:r>
                          </m:sub>
                        </m:sSub>
                        <m:r>
                          <a:rPr lang="en-US" sz="3200" i="1">
                            <a:solidFill>
                              <a:srgbClr val="000000"/>
                            </a:solidFill>
                            <a:latin typeface="Cambria Math" panose="02040503050406030204" pitchFamily="18" charset="0"/>
                          </a:rPr>
                          <m:t>,</m:t>
                        </m:r>
                        <m:sSub>
                          <m:sSubPr>
                            <m:ctrlPr>
                              <a:rPr lang="en-US" sz="3200" i="1">
                                <a:solidFill>
                                  <a:srgbClr val="000000"/>
                                </a:solidFill>
                                <a:latin typeface="Cambria Math" panose="02040503050406030204" pitchFamily="18" charset="0"/>
                              </a:rPr>
                            </m:ctrlPr>
                          </m:sSubPr>
                          <m:e>
                            <m:r>
                              <a:rPr lang="en-US" sz="3200" i="1">
                                <a:solidFill>
                                  <a:srgbClr val="000000"/>
                                </a:solidFill>
                                <a:latin typeface="Cambria Math" panose="02040503050406030204" pitchFamily="18" charset="0"/>
                              </a:rPr>
                              <m:t>𝜙</m:t>
                            </m:r>
                          </m:e>
                          <m:sub>
                            <m:r>
                              <a:rPr lang="en-US" sz="3200" i="1">
                                <a:solidFill>
                                  <a:srgbClr val="000000"/>
                                </a:solidFill>
                                <a:latin typeface="Cambria Math" panose="02040503050406030204" pitchFamily="18" charset="0"/>
                              </a:rPr>
                              <m:t>𝑦</m:t>
                            </m:r>
                          </m:sub>
                        </m:sSub>
                      </m:e>
                    </m:d>
                    <m:r>
                      <a:rPr lang="en-US" sz="3200" i="1">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5</m:t>
                        </m:r>
                        <m:r>
                          <a:rPr lang="en-US" sz="3200" i="1">
                            <a:solidFill>
                              <a:srgbClr val="000000"/>
                            </a:solidFill>
                            <a:latin typeface="Cambria Math" panose="02040503050406030204" pitchFamily="18" charset="0"/>
                          </a:rPr>
                          <m:t>𝜋</m:t>
                        </m:r>
                      </m:num>
                      <m:den>
                        <m:r>
                          <a:rPr lang="en-US" sz="3200" i="1">
                            <a:solidFill>
                              <a:srgbClr val="000000"/>
                            </a:solidFill>
                            <a:latin typeface="Cambria Math" panose="02040503050406030204" pitchFamily="18" charset="0"/>
                          </a:rPr>
                          <m:t>2</m:t>
                        </m:r>
                      </m:den>
                    </m:f>
                    <m:r>
                      <a:rPr lang="en-US" sz="3200" i="1">
                        <a:solidFill>
                          <a:srgbClr val="000000"/>
                        </a:solidFill>
                        <a:latin typeface="Cambria Math" panose="02040503050406030204" pitchFamily="18" charset="0"/>
                      </a:rPr>
                      <m:t>,</m:t>
                    </m:r>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3</m:t>
                        </m:r>
                        <m:r>
                          <a:rPr lang="en-US" sz="3200" i="1">
                            <a:solidFill>
                              <a:srgbClr val="000000"/>
                            </a:solidFill>
                            <a:latin typeface="Cambria Math" panose="02040503050406030204" pitchFamily="18" charset="0"/>
                          </a:rPr>
                          <m:t>𝜋</m:t>
                        </m:r>
                      </m:num>
                      <m:den>
                        <m:r>
                          <a:rPr lang="en-US" sz="3200" i="1">
                            <a:solidFill>
                              <a:srgbClr val="000000"/>
                            </a:solidFill>
                            <a:latin typeface="Cambria Math" panose="02040503050406030204" pitchFamily="18" charset="0"/>
                          </a:rPr>
                          <m:t>2</m:t>
                        </m:r>
                      </m:den>
                    </m:f>
                    <m:r>
                      <a:rPr lang="en-US" sz="3200" i="1">
                        <a:solidFill>
                          <a:srgbClr val="000000"/>
                        </a:solidFill>
                        <a:latin typeface="Cambria Math" panose="02040503050406030204" pitchFamily="18" charset="0"/>
                      </a:rPr>
                      <m:t>)</m:t>
                    </m:r>
                  </m:oMath>
                </a14:m>
                <a:r>
                  <a:rPr lang="en-US" sz="3200" dirty="0">
                    <a:solidFill>
                      <a:srgbClr val="000000"/>
                    </a:solidFill>
                    <a:effectLst/>
                  </a:rPr>
                  <a:t> </a:t>
                </a:r>
                <a:r>
                  <a:rPr lang="en-US" sz="3200" dirty="0">
                    <a:solidFill>
                      <a:srgbClr val="000000"/>
                    </a:solidFill>
                  </a:rPr>
                  <a:t>for better control of nonlinear resonances</a:t>
                </a:r>
              </a:p>
            </p:txBody>
          </p:sp>
        </mc:Choice>
        <mc:Fallback>
          <p:sp>
            <p:nvSpPr>
              <p:cNvPr id="6" name="TextBox 5">
                <a:extLst>
                  <a:ext uri="{FF2B5EF4-FFF2-40B4-BE49-F238E27FC236}">
                    <a16:creationId xmlns:a16="http://schemas.microsoft.com/office/drawing/2014/main" id="{911E4EC7-884D-92F4-F71F-70CD1422EB99}"/>
                  </a:ext>
                </a:extLst>
              </p:cNvPr>
              <p:cNvSpPr txBox="1">
                <a:spLocks noRot="1" noChangeAspect="1" noMove="1" noResize="1" noEditPoints="1" noAdjustHandles="1" noChangeArrowheads="1" noChangeShapeType="1" noTextEdit="1"/>
              </p:cNvSpPr>
              <p:nvPr/>
            </p:nvSpPr>
            <p:spPr>
              <a:xfrm>
                <a:off x="650459" y="16579336"/>
                <a:ext cx="7604542" cy="3750450"/>
              </a:xfrm>
              <a:prstGeom prst="rect">
                <a:avLst/>
              </a:prstGeom>
              <a:blipFill>
                <a:blip r:embed="rId16"/>
                <a:stretch>
                  <a:fillRect l="-2003" t="-2027" r="-1336" b="-4392"/>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7ED3D645-3560-7029-F1E0-22FA68DAB607}"/>
              </a:ext>
            </a:extLst>
          </p:cNvPr>
          <p:cNvSpPr txBox="1"/>
          <p:nvPr/>
        </p:nvSpPr>
        <p:spPr>
          <a:xfrm>
            <a:off x="212455" y="25621593"/>
            <a:ext cx="13183437" cy="8595360"/>
          </a:xfrm>
          <a:prstGeom prst="roundRect">
            <a:avLst>
              <a:gd name="adj" fmla="val 6028"/>
            </a:avLst>
          </a:prstGeom>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mc:AlternateContent xmlns:mc="http://schemas.openxmlformats.org/markup-compatibility/2006">
        <mc:Choice xmlns:a14="http://schemas.microsoft.com/office/drawing/2010/main" Requires="a14">
          <p:graphicFrame>
            <p:nvGraphicFramePr>
              <p:cNvPr id="11" name="Table 10">
                <a:extLst>
                  <a:ext uri="{FF2B5EF4-FFF2-40B4-BE49-F238E27FC236}">
                    <a16:creationId xmlns:a16="http://schemas.microsoft.com/office/drawing/2014/main" id="{89B16FE6-B73F-08DA-0828-25EBE140146D}"/>
                  </a:ext>
                </a:extLst>
              </p:cNvPr>
              <p:cNvGraphicFramePr>
                <a:graphicFrameLocks noGrp="1"/>
              </p:cNvGraphicFramePr>
              <p:nvPr>
                <p:extLst>
                  <p:ext uri="{D42A27DB-BD31-4B8C-83A1-F6EECF244321}">
                    <p14:modId xmlns:p14="http://schemas.microsoft.com/office/powerpoint/2010/main" val="2083340929"/>
                  </p:ext>
                </p:extLst>
              </p:nvPr>
            </p:nvGraphicFramePr>
            <p:xfrm>
              <a:off x="540836" y="30246275"/>
              <a:ext cx="12526065" cy="3766230"/>
            </p:xfrm>
            <a:graphic>
              <a:graphicData uri="http://schemas.openxmlformats.org/drawingml/2006/table">
                <a:tbl>
                  <a:tblPr>
                    <a:tableStyleId>{9D7B26C5-4107-4FEC-AEDC-1716B250A1EF}</a:tableStyleId>
                  </a:tblPr>
                  <a:tblGrid>
                    <a:gridCol w="5072564">
                      <a:extLst>
                        <a:ext uri="{9D8B030D-6E8A-4147-A177-3AD203B41FA5}">
                          <a16:colId xmlns:a16="http://schemas.microsoft.com/office/drawing/2014/main" val="1655636507"/>
                        </a:ext>
                      </a:extLst>
                    </a:gridCol>
                    <a:gridCol w="990600">
                      <a:extLst>
                        <a:ext uri="{9D8B030D-6E8A-4147-A177-3AD203B41FA5}">
                          <a16:colId xmlns:a16="http://schemas.microsoft.com/office/drawing/2014/main" val="3195620294"/>
                        </a:ext>
                      </a:extLst>
                    </a:gridCol>
                    <a:gridCol w="2006600">
                      <a:extLst>
                        <a:ext uri="{9D8B030D-6E8A-4147-A177-3AD203B41FA5}">
                          <a16:colId xmlns:a16="http://schemas.microsoft.com/office/drawing/2014/main" val="2356607362"/>
                        </a:ext>
                      </a:extLst>
                    </a:gridCol>
                    <a:gridCol w="1371600">
                      <a:extLst>
                        <a:ext uri="{9D8B030D-6E8A-4147-A177-3AD203B41FA5}">
                          <a16:colId xmlns:a16="http://schemas.microsoft.com/office/drawing/2014/main" val="1106761796"/>
                        </a:ext>
                      </a:extLst>
                    </a:gridCol>
                    <a:gridCol w="1471176">
                      <a:extLst>
                        <a:ext uri="{9D8B030D-6E8A-4147-A177-3AD203B41FA5}">
                          <a16:colId xmlns:a16="http://schemas.microsoft.com/office/drawing/2014/main" val="266667590"/>
                        </a:ext>
                      </a:extLst>
                    </a:gridCol>
                    <a:gridCol w="1613525">
                      <a:extLst>
                        <a:ext uri="{9D8B030D-6E8A-4147-A177-3AD203B41FA5}">
                          <a16:colId xmlns:a16="http://schemas.microsoft.com/office/drawing/2014/main" val="3947984400"/>
                        </a:ext>
                      </a:extLst>
                    </a:gridCol>
                  </a:tblGrid>
                  <a:tr h="0">
                    <a:tc>
                      <a:txBody>
                        <a:bodyPr/>
                        <a:lstStyle/>
                        <a:p>
                          <a:pPr marL="0" marR="0" algn="l">
                            <a:spcBef>
                              <a:spcPts val="100"/>
                            </a:spcBef>
                            <a:spcAft>
                              <a:spcPts val="100"/>
                            </a:spcAft>
                          </a:pPr>
                          <a:r>
                            <a:rPr lang="en-US" sz="3000" b="0" kern="800" dirty="0">
                              <a:solidFill>
                                <a:srgbClr val="000000"/>
                              </a:solidFill>
                              <a:effectLst/>
                              <a:latin typeface="+mn-lt"/>
                            </a:rPr>
                            <a:t>Cases </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00"/>
                            </a:spcBef>
                            <a:spcAft>
                              <a:spcPts val="100"/>
                            </a:spcAft>
                          </a:pPr>
                          <a:r>
                            <a:rPr lang="en-US" sz="3000" b="0" kern="800" dirty="0">
                              <a:solidFill>
                                <a:srgbClr val="000000"/>
                              </a:solidFill>
                              <a:effectLst/>
                              <a:latin typeface="+mn-lt"/>
                            </a:rPr>
                            <a:t>Unit</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6 GeV CEBAF</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err="1">
                              <a:solidFill>
                                <a:srgbClr val="000000"/>
                              </a:solidFill>
                              <a:effectLst/>
                              <a:latin typeface="+mn-lt"/>
                              <a:ea typeface="Times New Roman" panose="02020603050405020304" pitchFamily="18" charset="0"/>
                            </a:rPr>
                            <a:t>Jlab</a:t>
                          </a:r>
                          <a:r>
                            <a:rPr lang="en-US" sz="3000" b="0" kern="800" dirty="0">
                              <a:solidFill>
                                <a:srgbClr val="000000"/>
                              </a:solidFill>
                              <a:effectLst/>
                              <a:latin typeface="+mn-lt"/>
                              <a:ea typeface="Times New Roman" panose="02020603050405020304" pitchFamily="18" charset="0"/>
                            </a:rPr>
                            <a:t> </a:t>
                          </a:r>
                        </a:p>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FEL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EIC cooler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rPr>
                            <a:t>This design</a:t>
                          </a:r>
                          <a:endParaRPr lang="en-US"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267052"/>
                      </a:ext>
                    </a:extLst>
                  </a:tr>
                  <a:tr h="565286">
                    <a:tc>
                      <a:txBody>
                        <a:bodyPr/>
                        <a:lstStyle/>
                        <a:p>
                          <a:pPr marL="0" marR="0" algn="l">
                            <a:spcBef>
                              <a:spcPts val="300"/>
                            </a:spcBef>
                            <a:spcAft>
                              <a:spcPts val="300"/>
                            </a:spcAft>
                          </a:pPr>
                          <a:r>
                            <a:rPr lang="en-US" sz="3000" b="0" kern="800" dirty="0">
                              <a:solidFill>
                                <a:srgbClr val="000000"/>
                              </a:solidFill>
                              <a:effectLst/>
                              <a:latin typeface="+mn-lt"/>
                            </a:rPr>
                            <a:t>Injected energy</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MeV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67.5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ea typeface="Times New Roman" panose="02020603050405020304" pitchFamily="18" charset="0"/>
                            </a:rPr>
                            <a:t>5</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250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398652"/>
                      </a:ext>
                    </a:extLst>
                  </a:tr>
                  <a:tr h="565286">
                    <a:tc>
                      <a:txBody>
                        <a:bodyPr/>
                        <a:lstStyle/>
                        <a:p>
                          <a:pPr marL="0" marR="0" algn="l">
                            <a:spcBef>
                              <a:spcPts val="300"/>
                            </a:spcBef>
                            <a:spcAft>
                              <a:spcPts val="300"/>
                            </a:spcAft>
                          </a:pPr>
                          <a:r>
                            <a:rPr lang="en-US" sz="3000" b="0" kern="800" dirty="0">
                              <a:solidFill>
                                <a:srgbClr val="000000"/>
                              </a:solidFill>
                              <a:effectLst/>
                              <a:latin typeface="+mn-lt"/>
                            </a:rPr>
                            <a:t>Total beam current </a:t>
                          </a: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b="0" i="1" smtClean="0">
                                      <a:solidFill>
                                        <a:srgbClr val="000000"/>
                                      </a:solidFill>
                                      <a:latin typeface="Cambria Math" panose="02040503050406030204" pitchFamily="18" charset="0"/>
                                    </a:rPr>
                                    <m:t>𝐼</m:t>
                                  </m:r>
                                </m:e>
                                <m:sub>
                                  <m:r>
                                    <a:rPr lang="en-US" sz="2800" b="0" i="1" smtClean="0">
                                      <a:solidFill>
                                        <a:srgbClr val="000000"/>
                                      </a:solidFill>
                                      <a:latin typeface="Cambria Math" panose="02040503050406030204" pitchFamily="18" charset="0"/>
                                    </a:rPr>
                                    <m:t>𝑏</m:t>
                                  </m:r>
                                  <m:r>
                                    <a:rPr lang="en-US" sz="2800" b="0" i="1" smtClean="0">
                                      <a:solidFill>
                                        <a:srgbClr val="000000"/>
                                      </a:solidFill>
                                      <a:latin typeface="Cambria Math" panose="02040503050406030204" pitchFamily="18" charset="0"/>
                                    </a:rPr>
                                    <m:t>_</m:t>
                                  </m:r>
                                  <m:r>
                                    <a:rPr lang="en-US" sz="2800" b="0" i="1" smtClean="0">
                                      <a:solidFill>
                                        <a:srgbClr val="000000"/>
                                      </a:solidFill>
                                      <a:latin typeface="Cambria Math" panose="02040503050406030204" pitchFamily="18" charset="0"/>
                                    </a:rPr>
                                    <m:t>𝑡</m:t>
                                  </m:r>
                                </m:sub>
                              </m:sSub>
                            </m:oMath>
                          </a14:m>
                          <a:r>
                            <a:rPr lang="en-US" sz="3000" b="0" kern="800" dirty="0">
                              <a:solidFill>
                                <a:srgbClr val="000000"/>
                              </a:solidFill>
                              <a:effectLst/>
                              <a:latin typeface="+mn-lt"/>
                            </a:rPr>
                            <a:t> </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m:rPr>
                                    <m:sty m:val="p"/>
                                  </m:rPr>
                                  <a:rPr lang="en-US" sz="3000" b="0" i="0" kern="800" smtClean="0">
                                    <a:solidFill>
                                      <a:srgbClr val="000000"/>
                                    </a:solidFill>
                                    <a:effectLst/>
                                    <a:latin typeface="Cambria Math" panose="02040503050406030204" pitchFamily="18" charset="0"/>
                                    <a:ea typeface="Times New Roman" panose="02020603050405020304" pitchFamily="18" charset="0"/>
                                  </a:rPr>
                                  <m:t>mA</m:t>
                                </m:r>
                              </m:oMath>
                            </m:oMathPara>
                          </a14:m>
                          <a:endParaRPr lang="en-US" sz="3000" b="0" i="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3000" b="0" i="0" kern="800" smtClean="0">
                                    <a:solidFill>
                                      <a:srgbClr val="000000"/>
                                    </a:solidFill>
                                    <a:effectLst/>
                                    <a:latin typeface="+mn-lt"/>
                                    <a:ea typeface="Times New Roman" panose="02020603050405020304" pitchFamily="18" charset="0"/>
                                  </a:rPr>
                                  <m:t>5 </m:t>
                                </m:r>
                                <m:r>
                                  <m:rPr>
                                    <m:sty m:val="p"/>
                                  </m:rPr>
                                  <a:rPr lang="en-US" sz="3000" b="0" i="0" kern="800" smtClean="0">
                                    <a:solidFill>
                                      <a:srgbClr val="000000"/>
                                    </a:solidFill>
                                    <a:effectLst/>
                                    <a:latin typeface="+mn-lt"/>
                                    <a:ea typeface="Times New Roman" panose="02020603050405020304" pitchFamily="18" charset="0"/>
                                  </a:rPr>
                                  <m:t>x</m:t>
                                </m:r>
                                <m:r>
                                  <a:rPr lang="en-US" sz="3000" b="0" i="0" kern="800" smtClean="0">
                                    <a:solidFill>
                                      <a:srgbClr val="000000"/>
                                    </a:solidFill>
                                    <a:effectLst/>
                                    <a:latin typeface="+mn-lt"/>
                                    <a:ea typeface="Times New Roman" panose="02020603050405020304" pitchFamily="18" charset="0"/>
                                  </a:rPr>
                                  <m:t> 0.2</m:t>
                                </m:r>
                              </m:oMath>
                            </m:oMathPara>
                          </a14:m>
                          <a:endParaRPr lang="en-US" sz="3000" b="0" i="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2 x 9.1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ea typeface="Times New Roman" panose="02020603050405020304" pitchFamily="18" charset="0"/>
                            </a:rPr>
                            <a:t>2 x 100</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6 x 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988844"/>
                      </a:ext>
                    </a:extLst>
                  </a:tr>
                  <a:tr h="565286">
                    <a:tc>
                      <a:txBody>
                        <a:bodyPr/>
                        <a:lstStyle/>
                        <a:p>
                          <a:pPr marL="0" marR="0" algn="l">
                            <a:spcBef>
                              <a:spcPts val="300"/>
                            </a:spcBef>
                            <a:spcAft>
                              <a:spcPts val="300"/>
                            </a:spcAft>
                          </a:pPr>
                          <a:r>
                            <a:rPr lang="en-US" sz="3000" b="0" kern="800" dirty="0">
                              <a:solidFill>
                                <a:srgbClr val="000000"/>
                              </a:solidFill>
                              <a:effectLst/>
                              <a:latin typeface="+mn-lt"/>
                            </a:rPr>
                            <a:t>Recirculating beam current </a:t>
                          </a:r>
                          <a14:m>
                            <m:oMath xmlns:m="http://schemas.openxmlformats.org/officeDocument/2006/math">
                              <m:sSub>
                                <m:sSubPr>
                                  <m:ctrlPr>
                                    <a:rPr lang="en-US" sz="3200" i="1" smtClean="0">
                                      <a:solidFill>
                                        <a:srgbClr val="000000"/>
                                      </a:solidFill>
                                      <a:latin typeface="Cambria Math" panose="02040503050406030204" pitchFamily="18" charset="0"/>
                                    </a:rPr>
                                  </m:ctrlPr>
                                </m:sSubPr>
                                <m:e>
                                  <m:r>
                                    <a:rPr lang="en-US" sz="3200" b="0" i="1" smtClean="0">
                                      <a:solidFill>
                                        <a:srgbClr val="000000"/>
                                      </a:solidFill>
                                      <a:latin typeface="Cambria Math" panose="02040503050406030204" pitchFamily="18" charset="0"/>
                                    </a:rPr>
                                    <m:t>𝐼</m:t>
                                  </m:r>
                                </m:e>
                                <m:sub>
                                  <m:r>
                                    <a:rPr lang="en-US" sz="3200" b="0" i="1" smtClean="0">
                                      <a:solidFill>
                                        <a:srgbClr val="000000"/>
                                      </a:solidFill>
                                      <a:latin typeface="Cambria Math" panose="02040503050406030204" pitchFamily="18" charset="0"/>
                                    </a:rPr>
                                    <m:t>𝑏</m:t>
                                  </m:r>
                                  <m:r>
                                    <a:rPr lang="en-US" sz="3200" b="0" i="1" smtClean="0">
                                      <a:solidFill>
                                        <a:srgbClr val="000000"/>
                                      </a:solidFill>
                                      <a:latin typeface="Cambria Math" panose="02040503050406030204" pitchFamily="18" charset="0"/>
                                    </a:rPr>
                                    <m:t>_</m:t>
                                  </m:r>
                                  <m:r>
                                    <a:rPr lang="en-US" sz="3200" b="0" i="1" smtClean="0">
                                      <a:solidFill>
                                        <a:srgbClr val="000000"/>
                                      </a:solidFill>
                                      <a:latin typeface="Cambria Math" panose="02040503050406030204" pitchFamily="18" charset="0"/>
                                    </a:rPr>
                                    <m:t>𝑟</m:t>
                                  </m:r>
                                </m:sub>
                              </m:sSub>
                            </m:oMath>
                          </a14:m>
                          <a:r>
                            <a:rPr lang="en-US" sz="3600" b="0" kern="800" dirty="0">
                              <a:solidFill>
                                <a:srgbClr val="000000"/>
                              </a:solidFill>
                              <a:effectLst/>
                              <a:latin typeface="+mn-lt"/>
                            </a:rPr>
                            <a:t> </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mA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4 x 0.2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1 x 9.1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ea typeface="Times New Roman" panose="02020603050405020304" pitchFamily="18" charset="0"/>
                            </a:rPr>
                            <a:t>1 x 100</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5 x 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51925"/>
                      </a:ext>
                    </a:extLst>
                  </a:tr>
                  <a:tr h="565286">
                    <a:tc>
                      <a:txBody>
                        <a:bodyPr/>
                        <a:lstStyle/>
                        <a:p>
                          <a:pPr marL="0" marR="0" algn="l">
                            <a:spcBef>
                              <a:spcPts val="300"/>
                            </a:spcBef>
                            <a:spcAft>
                              <a:spcPts val="300"/>
                            </a:spcAft>
                          </a:pPr>
                          <a:r>
                            <a:rPr lang="en-US" sz="3000" b="0" kern="800" dirty="0">
                              <a:solidFill>
                                <a:srgbClr val="000000"/>
                              </a:solidFill>
                              <a:effectLst/>
                              <a:latin typeface="+mn-lt"/>
                            </a:rPr>
                            <a:t>Dipole imp. budget</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168.75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1.98</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0.1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rPr>
                            <a:t>25</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01387"/>
                      </a:ext>
                    </a:extLst>
                  </a:tr>
                  <a:tr h="565286">
                    <a:tc>
                      <a:txBody>
                        <a:bodyPr/>
                        <a:lstStyle/>
                        <a:p>
                          <a:pPr marL="0" marR="0" algn="l">
                            <a:spcBef>
                              <a:spcPts val="300"/>
                            </a:spcBef>
                            <a:spcAft>
                              <a:spcPts val="300"/>
                            </a:spcAft>
                          </a:pPr>
                          <a:r>
                            <a:rPr lang="en-US" sz="3000" b="0" kern="800" dirty="0">
                              <a:solidFill>
                                <a:srgbClr val="000000"/>
                              </a:solidFill>
                              <a:effectLst/>
                              <a:latin typeface="+mn-lt"/>
                              <a:ea typeface="Times New Roman" panose="02020603050405020304" pitchFamily="18" charset="0"/>
                            </a:rPr>
                            <a:t>Monopole imp. budget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168.75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1.98</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0.1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rPr>
                            <a:t>25</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140368"/>
                      </a:ext>
                    </a:extLst>
                  </a:tr>
                </a:tbl>
              </a:graphicData>
            </a:graphic>
          </p:graphicFrame>
        </mc:Choice>
        <mc:Fallback>
          <p:graphicFrame>
            <p:nvGraphicFramePr>
              <p:cNvPr id="11" name="Table 10">
                <a:extLst>
                  <a:ext uri="{FF2B5EF4-FFF2-40B4-BE49-F238E27FC236}">
                    <a16:creationId xmlns:a16="http://schemas.microsoft.com/office/drawing/2014/main" id="{89B16FE6-B73F-08DA-0828-25EBE140146D}"/>
                  </a:ext>
                </a:extLst>
              </p:cNvPr>
              <p:cNvGraphicFramePr>
                <a:graphicFrameLocks noGrp="1"/>
              </p:cNvGraphicFramePr>
              <p:nvPr>
                <p:extLst>
                  <p:ext uri="{D42A27DB-BD31-4B8C-83A1-F6EECF244321}">
                    <p14:modId xmlns:p14="http://schemas.microsoft.com/office/powerpoint/2010/main" val="2083340929"/>
                  </p:ext>
                </p:extLst>
              </p:nvPr>
            </p:nvGraphicFramePr>
            <p:xfrm>
              <a:off x="540836" y="30246275"/>
              <a:ext cx="12526065" cy="3766230"/>
            </p:xfrm>
            <a:graphic>
              <a:graphicData uri="http://schemas.openxmlformats.org/drawingml/2006/table">
                <a:tbl>
                  <a:tblPr>
                    <a:tableStyleId>{9D7B26C5-4107-4FEC-AEDC-1716B250A1EF}</a:tableStyleId>
                  </a:tblPr>
                  <a:tblGrid>
                    <a:gridCol w="5072564">
                      <a:extLst>
                        <a:ext uri="{9D8B030D-6E8A-4147-A177-3AD203B41FA5}">
                          <a16:colId xmlns:a16="http://schemas.microsoft.com/office/drawing/2014/main" val="1655636507"/>
                        </a:ext>
                      </a:extLst>
                    </a:gridCol>
                    <a:gridCol w="990600">
                      <a:extLst>
                        <a:ext uri="{9D8B030D-6E8A-4147-A177-3AD203B41FA5}">
                          <a16:colId xmlns:a16="http://schemas.microsoft.com/office/drawing/2014/main" val="3195620294"/>
                        </a:ext>
                      </a:extLst>
                    </a:gridCol>
                    <a:gridCol w="2006600">
                      <a:extLst>
                        <a:ext uri="{9D8B030D-6E8A-4147-A177-3AD203B41FA5}">
                          <a16:colId xmlns:a16="http://schemas.microsoft.com/office/drawing/2014/main" val="2356607362"/>
                        </a:ext>
                      </a:extLst>
                    </a:gridCol>
                    <a:gridCol w="1371600">
                      <a:extLst>
                        <a:ext uri="{9D8B030D-6E8A-4147-A177-3AD203B41FA5}">
                          <a16:colId xmlns:a16="http://schemas.microsoft.com/office/drawing/2014/main" val="1106761796"/>
                        </a:ext>
                      </a:extLst>
                    </a:gridCol>
                    <a:gridCol w="1471176">
                      <a:extLst>
                        <a:ext uri="{9D8B030D-6E8A-4147-A177-3AD203B41FA5}">
                          <a16:colId xmlns:a16="http://schemas.microsoft.com/office/drawing/2014/main" val="266667590"/>
                        </a:ext>
                      </a:extLst>
                    </a:gridCol>
                    <a:gridCol w="1613525">
                      <a:extLst>
                        <a:ext uri="{9D8B030D-6E8A-4147-A177-3AD203B41FA5}">
                          <a16:colId xmlns:a16="http://schemas.microsoft.com/office/drawing/2014/main" val="3947984400"/>
                        </a:ext>
                      </a:extLst>
                    </a:gridCol>
                  </a:tblGrid>
                  <a:tr h="939800">
                    <a:tc>
                      <a:txBody>
                        <a:bodyPr/>
                        <a:lstStyle/>
                        <a:p>
                          <a:pPr marL="0" marR="0" algn="l">
                            <a:spcBef>
                              <a:spcPts val="100"/>
                            </a:spcBef>
                            <a:spcAft>
                              <a:spcPts val="100"/>
                            </a:spcAft>
                          </a:pPr>
                          <a:r>
                            <a:rPr lang="en-US" sz="3000" b="0" kern="800" dirty="0">
                              <a:solidFill>
                                <a:srgbClr val="000000"/>
                              </a:solidFill>
                              <a:effectLst/>
                              <a:latin typeface="+mn-lt"/>
                            </a:rPr>
                            <a:t>Cases </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100"/>
                            </a:spcBef>
                            <a:spcAft>
                              <a:spcPts val="100"/>
                            </a:spcAft>
                          </a:pPr>
                          <a:r>
                            <a:rPr lang="en-US" sz="3000" b="0" kern="800" dirty="0">
                              <a:solidFill>
                                <a:srgbClr val="000000"/>
                              </a:solidFill>
                              <a:effectLst/>
                              <a:latin typeface="+mn-lt"/>
                            </a:rPr>
                            <a:t>Unit</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6 GeV CEBAF</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err="1">
                              <a:solidFill>
                                <a:srgbClr val="000000"/>
                              </a:solidFill>
                              <a:effectLst/>
                              <a:latin typeface="+mn-lt"/>
                              <a:ea typeface="Times New Roman" panose="02020603050405020304" pitchFamily="18" charset="0"/>
                            </a:rPr>
                            <a:t>Jlab</a:t>
                          </a:r>
                          <a:r>
                            <a:rPr lang="en-US" sz="3000" b="0" kern="800" dirty="0">
                              <a:solidFill>
                                <a:srgbClr val="000000"/>
                              </a:solidFill>
                              <a:effectLst/>
                              <a:latin typeface="+mn-lt"/>
                              <a:ea typeface="Times New Roman" panose="02020603050405020304" pitchFamily="18" charset="0"/>
                            </a:rPr>
                            <a:t> </a:t>
                          </a:r>
                        </a:p>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FEL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EIC cooler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rPr>
                            <a:t>This design</a:t>
                          </a:r>
                          <a:endParaRPr lang="en-US" dirty="0"/>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2267052"/>
                      </a:ext>
                    </a:extLst>
                  </a:tr>
                  <a:tr h="565286">
                    <a:tc>
                      <a:txBody>
                        <a:bodyPr/>
                        <a:lstStyle/>
                        <a:p>
                          <a:pPr marL="0" marR="0" algn="l">
                            <a:spcBef>
                              <a:spcPts val="300"/>
                            </a:spcBef>
                            <a:spcAft>
                              <a:spcPts val="300"/>
                            </a:spcAft>
                          </a:pPr>
                          <a:r>
                            <a:rPr lang="en-US" sz="3000" b="0" kern="800" dirty="0">
                              <a:solidFill>
                                <a:srgbClr val="000000"/>
                              </a:solidFill>
                              <a:effectLst/>
                              <a:latin typeface="+mn-lt"/>
                            </a:rPr>
                            <a:t>Injected energy</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MeV</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67.5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ea typeface="Times New Roman" panose="02020603050405020304" pitchFamily="18" charset="0"/>
                            </a:rPr>
                            <a:t>5</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250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2398652"/>
                      </a:ext>
                    </a:extLst>
                  </a:tr>
                  <a:tr h="565286">
                    <a:tc>
                      <a:txBody>
                        <a:bodyPr/>
                        <a:lstStyle/>
                        <a:p>
                          <a:endParaRPr lang="en-US"/>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t="-284444" r="-147000" b="-317778"/>
                          </a:stretch>
                        </a:blipFill>
                      </a:tcPr>
                    </a:tc>
                    <a:tc>
                      <a:txBody>
                        <a:bodyPr/>
                        <a:lstStyle/>
                        <a:p>
                          <a:endParaRPr lang="en-US"/>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512821" t="-284444" r="-653846" b="-317778"/>
                          </a:stretch>
                        </a:blipFill>
                      </a:tcPr>
                    </a:tc>
                    <a:tc>
                      <a:txBody>
                        <a:bodyPr/>
                        <a:lstStyle/>
                        <a:p>
                          <a:endParaRPr lang="en-US"/>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l="-302532" t="-284444" r="-222785" b="-317778"/>
                          </a:stretch>
                        </a:blipFill>
                      </a:tcPr>
                    </a:tc>
                    <a:tc>
                      <a:txBody>
                        <a:bodyPr/>
                        <a:lstStyle/>
                        <a:p>
                          <a:pPr marL="0" marR="0" algn="ctr">
                            <a:spcBef>
                              <a:spcPts val="100"/>
                            </a:spcBef>
                            <a:spcAft>
                              <a:spcPts val="100"/>
                            </a:spcAft>
                          </a:pPr>
                          <a:r>
                            <a:rPr lang="en-US" sz="3000" b="0" kern="800" dirty="0">
                              <a:solidFill>
                                <a:srgbClr val="000000"/>
                              </a:solidFill>
                              <a:effectLst/>
                              <a:latin typeface="+mn-lt"/>
                            </a:rPr>
                            <a:t>2 x 9.1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ea typeface="Times New Roman" panose="02020603050405020304" pitchFamily="18" charset="0"/>
                            </a:rPr>
                            <a:t>2 x 100</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6 x 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988844"/>
                      </a:ext>
                    </a:extLst>
                  </a:tr>
                  <a:tr h="565286">
                    <a:tc>
                      <a:txBody>
                        <a:bodyPr/>
                        <a:lstStyle/>
                        <a:p>
                          <a:endParaRPr lang="en-US"/>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7"/>
                          <a:stretch>
                            <a:fillRect t="-384444" r="-147000" b="-217778"/>
                          </a:stretch>
                        </a:blipFill>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mA</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4 x 0.2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1 x 9.1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ea typeface="Times New Roman" panose="02020603050405020304" pitchFamily="18" charset="0"/>
                            </a:rPr>
                            <a:t>1 x 100</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5 x 4</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51925"/>
                      </a:ext>
                    </a:extLst>
                  </a:tr>
                  <a:tr h="565286">
                    <a:tc>
                      <a:txBody>
                        <a:bodyPr/>
                        <a:lstStyle/>
                        <a:p>
                          <a:pPr marL="0" marR="0" algn="l">
                            <a:spcBef>
                              <a:spcPts val="300"/>
                            </a:spcBef>
                            <a:spcAft>
                              <a:spcPts val="300"/>
                            </a:spcAft>
                          </a:pPr>
                          <a:r>
                            <a:rPr lang="en-US" sz="3000" b="0" kern="800" dirty="0">
                              <a:solidFill>
                                <a:srgbClr val="000000"/>
                              </a:solidFill>
                              <a:effectLst/>
                              <a:latin typeface="+mn-lt"/>
                            </a:rPr>
                            <a:t>Dipole imp. budget</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168.75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1.98</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0.1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rPr>
                            <a:t>25</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01387"/>
                      </a:ext>
                    </a:extLst>
                  </a:tr>
                  <a:tr h="565286">
                    <a:tc>
                      <a:txBody>
                        <a:bodyPr/>
                        <a:lstStyle/>
                        <a:p>
                          <a:pPr marL="0" marR="0" algn="l">
                            <a:spcBef>
                              <a:spcPts val="300"/>
                            </a:spcBef>
                            <a:spcAft>
                              <a:spcPts val="300"/>
                            </a:spcAft>
                          </a:pPr>
                          <a:r>
                            <a:rPr lang="en-US" sz="3000" b="0" kern="800" dirty="0">
                              <a:solidFill>
                                <a:srgbClr val="000000"/>
                              </a:solidFill>
                              <a:effectLst/>
                              <a:latin typeface="+mn-lt"/>
                              <a:ea typeface="Times New Roman" panose="02020603050405020304" pitchFamily="18" charset="0"/>
                            </a:rPr>
                            <a:t>Monopole imp. budget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ea typeface="Times New Roman" panose="02020603050405020304" pitchFamily="18" charset="0"/>
                            </a:rPr>
                            <a:t>168.75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1.98</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100"/>
                            </a:spcBef>
                            <a:spcAft>
                              <a:spcPts val="100"/>
                            </a:spcAft>
                          </a:pPr>
                          <a:r>
                            <a:rPr lang="en-US" sz="3000" b="0" kern="800" dirty="0">
                              <a:solidFill>
                                <a:srgbClr val="000000"/>
                              </a:solidFill>
                              <a:effectLst/>
                              <a:latin typeface="+mn-lt"/>
                            </a:rPr>
                            <a:t>0.1</a:t>
                          </a:r>
                          <a:endParaRPr lang="en-US" sz="3000" b="0" kern="800" dirty="0">
                            <a:solidFill>
                              <a:srgbClr val="000000"/>
                            </a:solidFill>
                            <a:effectLst/>
                            <a:latin typeface="+mn-lt"/>
                            <a:ea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000" b="0" kern="800" dirty="0">
                              <a:solidFill>
                                <a:srgbClr val="000000"/>
                              </a:solidFill>
                              <a:effectLst/>
                              <a:latin typeface="+mn-lt"/>
                            </a:rPr>
                            <a:t>25</a:t>
                          </a:r>
                          <a:endParaRPr lang="en-US" dirty="0">
                            <a:latin typeface="+mn-lt"/>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140368"/>
                      </a:ext>
                    </a:extLst>
                  </a:tr>
                </a:tbl>
              </a:graphicData>
            </a:graphic>
          </p:graphicFrame>
        </mc:Fallback>
      </mc:AlternateContent>
      <p:sp>
        <p:nvSpPr>
          <p:cNvPr id="12" name="Rounded Rectangle 11">
            <a:extLst>
              <a:ext uri="{FF2B5EF4-FFF2-40B4-BE49-F238E27FC236}">
                <a16:creationId xmlns:a16="http://schemas.microsoft.com/office/drawing/2014/main" id="{E1CE76FD-7EB8-DEAF-D43C-708427A6E85D}"/>
              </a:ext>
            </a:extLst>
          </p:cNvPr>
          <p:cNvSpPr/>
          <p:nvPr/>
        </p:nvSpPr>
        <p:spPr>
          <a:xfrm>
            <a:off x="4954974" y="25817550"/>
            <a:ext cx="4391546" cy="785636"/>
          </a:xfrm>
          <a:prstGeom prst="round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solidFill>
                  <a:schemeClr val="bg1"/>
                </a:solidFill>
              </a:rPr>
              <a:t>SRF Multi-Pass BBU</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0D04254-CBF2-3191-0020-12A3DBCA6BEF}"/>
                  </a:ext>
                </a:extLst>
              </p:cNvPr>
              <p:cNvSpPr txBox="1"/>
              <p:nvPr/>
            </p:nvSpPr>
            <p:spPr>
              <a:xfrm>
                <a:off x="650459" y="26927793"/>
                <a:ext cx="12713220" cy="3135858"/>
              </a:xfrm>
              <a:prstGeom prst="rect">
                <a:avLst/>
              </a:prstGeom>
              <a:noFill/>
            </p:spPr>
            <p:txBody>
              <a:bodyPr wrap="square" rtlCol="0">
                <a:spAutoFit/>
              </a:bodyPr>
              <a:lstStyle/>
              <a:p>
                <a:r>
                  <a:rPr lang="en-US" sz="3200" dirty="0">
                    <a:solidFill>
                      <a:srgbClr val="000000"/>
                    </a:solidFill>
                  </a:rPr>
                  <a:t>Comparison of SRF multi-pass BBUs from dipole HOM and monopole HOM</a:t>
                </a:r>
              </a:p>
              <a:p>
                <a:pPr marL="457200" indent="-457200">
                  <a:buFont typeface="Arial" panose="020B0604020202020204" pitchFamily="34" charset="0"/>
                  <a:buChar char="•"/>
                </a:pPr>
                <a:r>
                  <a:rPr lang="en-US" sz="3200" dirty="0">
                    <a:solidFill>
                      <a:srgbClr val="000000"/>
                    </a:solidFill>
                  </a:rPr>
                  <a:t>assuming similar M</a:t>
                </a:r>
                <a:r>
                  <a:rPr lang="en-US" sz="3200" baseline="-25000" dirty="0">
                    <a:solidFill>
                      <a:srgbClr val="000000"/>
                    </a:solidFill>
                  </a:rPr>
                  <a:t>12</a:t>
                </a:r>
                <a:r>
                  <a:rPr lang="en-US" sz="3200" dirty="0">
                    <a:solidFill>
                      <a:srgbClr val="000000"/>
                    </a:solidFill>
                  </a:rPr>
                  <a:t> , M</a:t>
                </a:r>
                <a:r>
                  <a:rPr lang="en-US" sz="3200" baseline="-25000" dirty="0">
                    <a:solidFill>
                      <a:srgbClr val="000000"/>
                    </a:solidFill>
                  </a:rPr>
                  <a:t>34</a:t>
                </a:r>
                <a:r>
                  <a:rPr lang="en-US" sz="3200" dirty="0">
                    <a:solidFill>
                      <a:srgbClr val="000000"/>
                    </a:solidFill>
                  </a:rPr>
                  <a:t> , and M</a:t>
                </a:r>
                <a:r>
                  <a:rPr lang="en-US" sz="3200" baseline="-25000" dirty="0">
                    <a:solidFill>
                      <a:srgbClr val="000000"/>
                    </a:solidFill>
                  </a:rPr>
                  <a:t>56</a:t>
                </a:r>
                <a:r>
                  <a:rPr lang="en-US" sz="3200" dirty="0">
                    <a:solidFill>
                      <a:srgbClr val="000000"/>
                    </a:solidFill>
                  </a:rPr>
                  <a:t> </a:t>
                </a:r>
              </a:p>
              <a:p>
                <a:pPr marL="457200" indent="-457200">
                  <a:buFont typeface="Arial" panose="020B0604020202020204" pitchFamily="34" charset="0"/>
                  <a:buChar char="•"/>
                </a:pPr>
                <a:r>
                  <a:rPr lang="en-US" sz="3200" dirty="0">
                    <a:solidFill>
                      <a:srgbClr val="000000"/>
                    </a:solidFill>
                  </a:rPr>
                  <a:t>Comparing the relative impedance budgets</a:t>
                </a:r>
              </a:p>
              <a:p>
                <a:pPr marL="457200" indent="-457200">
                  <a:buFont typeface="Arial" panose="020B0604020202020204" pitchFamily="34" charset="0"/>
                  <a:buChar char="•"/>
                </a:pPr>
                <a:r>
                  <a:rPr lang="en-US" sz="3200" dirty="0">
                    <a:solidFill>
                      <a:srgbClr val="000000"/>
                    </a:solidFill>
                  </a:rPr>
                  <a:t>Dipole impedance budget: </a:t>
                </a:r>
                <a14:m>
                  <m:oMath xmlns:m="http://schemas.openxmlformats.org/officeDocument/2006/math">
                    <m:sSub>
                      <m:sSubPr>
                        <m:ctrlPr>
                          <a:rPr lang="en-US" sz="3200" i="1" smtClean="0">
                            <a:solidFill>
                              <a:srgbClr val="000000"/>
                            </a:solidFill>
                            <a:latin typeface="Cambria Math" panose="02040503050406030204" pitchFamily="18" charset="0"/>
                          </a:rPr>
                        </m:ctrlPr>
                      </m:sSubPr>
                      <m:e>
                        <m:r>
                          <a:rPr lang="en-US" sz="3200" i="1">
                            <a:solidFill>
                              <a:srgbClr val="000000"/>
                            </a:solidFill>
                            <a:latin typeface="Cambria Math"/>
                          </a:rPr>
                          <m:t>𝑅</m:t>
                        </m:r>
                      </m:e>
                      <m:sub>
                        <m:r>
                          <a:rPr lang="en-US" sz="3200" i="1">
                            <a:solidFill>
                              <a:srgbClr val="000000"/>
                            </a:solidFill>
                            <a:latin typeface="Cambria Math"/>
                          </a:rPr>
                          <m:t>𝑑</m:t>
                        </m:r>
                      </m:sub>
                    </m:sSub>
                    <m:r>
                      <a:rPr lang="en-US" sz="3200" i="1" smtClean="0">
                        <a:solidFill>
                          <a:srgbClr val="000000"/>
                        </a:solidFill>
                        <a:latin typeface="Cambria Math"/>
                      </a:rPr>
                      <m:t>𝑘</m:t>
                    </m:r>
                    <m:r>
                      <a:rPr lang="en-US" sz="3200" i="1">
                        <a:solidFill>
                          <a:srgbClr val="000000"/>
                        </a:solidFill>
                        <a:latin typeface="Cambria Math"/>
                        <a:ea typeface="Cambria Math"/>
                      </a:rPr>
                      <m:t>≅</m:t>
                    </m:r>
                    <m:f>
                      <m:fPr>
                        <m:ctrlPr>
                          <a:rPr lang="en-US" sz="3200" i="1">
                            <a:solidFill>
                              <a:srgbClr val="000000"/>
                            </a:solidFill>
                            <a:latin typeface="Cambria Math" panose="02040503050406030204" pitchFamily="18" charset="0"/>
                            <a:ea typeface="Cambria Math"/>
                          </a:rPr>
                        </m:ctrlPr>
                      </m:fPr>
                      <m:num>
                        <m:r>
                          <a:rPr lang="en-US" sz="3200" i="1">
                            <a:solidFill>
                              <a:srgbClr val="000000"/>
                            </a:solidFill>
                            <a:latin typeface="Cambria Math"/>
                            <a:ea typeface="Cambria Math"/>
                          </a:rPr>
                          <m:t>2</m:t>
                        </m:r>
                        <m:r>
                          <a:rPr lang="en-US" sz="3200" i="1">
                            <a:solidFill>
                              <a:srgbClr val="000000"/>
                            </a:solidFill>
                            <a:latin typeface="Cambria Math"/>
                            <a:ea typeface="Cambria Math"/>
                          </a:rPr>
                          <m:t>𝐸</m:t>
                        </m:r>
                        <m:r>
                          <a:rPr lang="en-US" sz="3200" i="1">
                            <a:solidFill>
                              <a:srgbClr val="000000"/>
                            </a:solidFill>
                            <a:latin typeface="Cambria Math"/>
                            <a:ea typeface="Cambria Math"/>
                          </a:rPr>
                          <m:t>(</m:t>
                        </m:r>
                        <m:r>
                          <a:rPr lang="en-US" sz="3200" i="1">
                            <a:solidFill>
                              <a:srgbClr val="000000"/>
                            </a:solidFill>
                            <a:latin typeface="Cambria Math"/>
                            <a:ea typeface="Cambria Math"/>
                          </a:rPr>
                          <m:t>𝑒𝑉</m:t>
                        </m:r>
                        <m:r>
                          <a:rPr lang="en-US" sz="3200" i="1">
                            <a:solidFill>
                              <a:srgbClr val="000000"/>
                            </a:solidFill>
                            <a:latin typeface="Cambria Math"/>
                            <a:ea typeface="Cambria Math"/>
                          </a:rPr>
                          <m:t>)</m:t>
                        </m:r>
                      </m:num>
                      <m:den>
                        <m:sSub>
                          <m:sSubPr>
                            <m:ctrlPr>
                              <a:rPr lang="en-US" sz="3200" i="1">
                                <a:solidFill>
                                  <a:srgbClr val="000000"/>
                                </a:solidFill>
                                <a:latin typeface="Cambria Math" panose="02040503050406030204" pitchFamily="18" charset="0"/>
                                <a:ea typeface="Cambria Math"/>
                              </a:rPr>
                            </m:ctrlPr>
                          </m:sSubPr>
                          <m:e>
                            <m:r>
                              <a:rPr lang="en-US" sz="3200" i="1">
                                <a:solidFill>
                                  <a:srgbClr val="000000"/>
                                </a:solidFill>
                                <a:latin typeface="Cambria Math"/>
                                <a:ea typeface="Cambria Math"/>
                              </a:rPr>
                              <m:t>𝐼</m:t>
                            </m:r>
                          </m:e>
                          <m:sub>
                            <m:r>
                              <a:rPr lang="en-US" sz="3200" i="1">
                                <a:solidFill>
                                  <a:srgbClr val="000000"/>
                                </a:solidFill>
                                <a:latin typeface="Cambria Math"/>
                                <a:ea typeface="Cambria Math"/>
                              </a:rPr>
                              <m:t>𝑏</m:t>
                            </m:r>
                            <m:r>
                              <a:rPr lang="en-US" sz="3200" b="0" i="1" smtClean="0">
                                <a:solidFill>
                                  <a:srgbClr val="000000"/>
                                </a:solidFill>
                                <a:latin typeface="Cambria Math" panose="02040503050406030204" pitchFamily="18" charset="0"/>
                                <a:ea typeface="Cambria Math"/>
                              </a:rPr>
                              <m:t>_</m:t>
                            </m:r>
                            <m:r>
                              <a:rPr lang="en-US" sz="3200" b="0" i="1" smtClean="0">
                                <a:solidFill>
                                  <a:srgbClr val="000000"/>
                                </a:solidFill>
                                <a:latin typeface="Cambria Math" panose="02040503050406030204" pitchFamily="18" charset="0"/>
                                <a:ea typeface="Cambria Math"/>
                              </a:rPr>
                              <m:t>𝑟</m:t>
                            </m:r>
                          </m:sub>
                        </m:sSub>
                        <m:sSub>
                          <m:sSubPr>
                            <m:ctrlPr>
                              <a:rPr lang="en-US" sz="3200" i="1" smtClean="0">
                                <a:solidFill>
                                  <a:srgbClr val="000000"/>
                                </a:solidFill>
                                <a:latin typeface="Cambria Math" panose="02040503050406030204" pitchFamily="18" charset="0"/>
                                <a:ea typeface="Cambria Math"/>
                              </a:rPr>
                            </m:ctrlPr>
                          </m:sSubPr>
                          <m:e>
                            <m:r>
                              <a:rPr lang="en-US" sz="3200" b="0" i="1" smtClean="0">
                                <a:solidFill>
                                  <a:srgbClr val="000000"/>
                                </a:solidFill>
                                <a:latin typeface="Cambria Math" panose="02040503050406030204" pitchFamily="18" charset="0"/>
                                <a:ea typeface="Cambria Math"/>
                              </a:rPr>
                              <m:t>𝑀</m:t>
                            </m:r>
                          </m:e>
                          <m:sub>
                            <m:r>
                              <a:rPr lang="en-US" sz="3200" b="0" i="1" smtClean="0">
                                <a:solidFill>
                                  <a:srgbClr val="000000"/>
                                </a:solidFill>
                                <a:latin typeface="Cambria Math" panose="02040503050406030204" pitchFamily="18" charset="0"/>
                                <a:ea typeface="Cambria Math"/>
                              </a:rPr>
                              <m:t>12 </m:t>
                            </m:r>
                            <m:r>
                              <a:rPr lang="en-US" sz="3200" b="0" i="1" smtClean="0">
                                <a:solidFill>
                                  <a:srgbClr val="000000"/>
                                </a:solidFill>
                                <a:latin typeface="Cambria Math" panose="02040503050406030204" pitchFamily="18" charset="0"/>
                                <a:ea typeface="Cambria Math"/>
                              </a:rPr>
                              <m:t>𝑜𝑟</m:t>
                            </m:r>
                            <m:r>
                              <a:rPr lang="en-US" sz="3200" b="0" i="1" smtClean="0">
                                <a:solidFill>
                                  <a:srgbClr val="000000"/>
                                </a:solidFill>
                                <a:latin typeface="Cambria Math" panose="02040503050406030204" pitchFamily="18" charset="0"/>
                                <a:ea typeface="Cambria Math"/>
                              </a:rPr>
                              <m:t> 34</m:t>
                            </m:r>
                          </m:sub>
                        </m:sSub>
                      </m:den>
                    </m:f>
                    <m:r>
                      <a:rPr lang="en-US" sz="3200" i="1" smtClean="0">
                        <a:solidFill>
                          <a:srgbClr val="000000"/>
                        </a:solidFill>
                        <a:latin typeface="Cambria Math" panose="02040503050406030204" pitchFamily="18" charset="0"/>
                        <a:ea typeface="Cambria Math" panose="02040503050406030204" pitchFamily="18" charset="0"/>
                      </a:rPr>
                      <m:t>∝</m:t>
                    </m:r>
                    <m:f>
                      <m:fPr>
                        <m:ctrlPr>
                          <a:rPr lang="en-US" sz="3200" i="1">
                            <a:solidFill>
                              <a:srgbClr val="000000"/>
                            </a:solidFill>
                            <a:latin typeface="Cambria Math" panose="02040503050406030204" pitchFamily="18" charset="0"/>
                            <a:ea typeface="Cambria Math"/>
                          </a:rPr>
                        </m:ctrlPr>
                      </m:fPr>
                      <m:num>
                        <m:r>
                          <a:rPr lang="en-US" sz="3200" i="1">
                            <a:solidFill>
                              <a:srgbClr val="000000"/>
                            </a:solidFill>
                            <a:latin typeface="Cambria Math"/>
                            <a:ea typeface="Cambria Math"/>
                          </a:rPr>
                          <m:t>2</m:t>
                        </m:r>
                        <m:r>
                          <a:rPr lang="en-US" sz="3200" i="1">
                            <a:solidFill>
                              <a:srgbClr val="000000"/>
                            </a:solidFill>
                            <a:latin typeface="Cambria Math"/>
                            <a:ea typeface="Cambria Math"/>
                          </a:rPr>
                          <m:t>𝐸</m:t>
                        </m:r>
                        <m:r>
                          <a:rPr lang="en-US" sz="3200" i="1">
                            <a:solidFill>
                              <a:srgbClr val="000000"/>
                            </a:solidFill>
                            <a:latin typeface="Cambria Math"/>
                            <a:ea typeface="Cambria Math"/>
                          </a:rPr>
                          <m:t>(</m:t>
                        </m:r>
                        <m:r>
                          <a:rPr lang="en-US" sz="3200" i="1">
                            <a:solidFill>
                              <a:srgbClr val="000000"/>
                            </a:solidFill>
                            <a:latin typeface="Cambria Math"/>
                            <a:ea typeface="Cambria Math"/>
                          </a:rPr>
                          <m:t>𝑒𝑉</m:t>
                        </m:r>
                        <m:r>
                          <a:rPr lang="en-US" sz="3200" i="1">
                            <a:solidFill>
                              <a:srgbClr val="000000"/>
                            </a:solidFill>
                            <a:latin typeface="Cambria Math"/>
                            <a:ea typeface="Cambria Math"/>
                          </a:rPr>
                          <m:t>)</m:t>
                        </m:r>
                      </m:num>
                      <m:den>
                        <m:sSub>
                          <m:sSubPr>
                            <m:ctrlPr>
                              <a:rPr lang="en-US" sz="3200" b="0" i="1" smtClean="0">
                                <a:solidFill>
                                  <a:srgbClr val="000000"/>
                                </a:solidFill>
                                <a:latin typeface="Cambria Math" panose="02040503050406030204" pitchFamily="18" charset="0"/>
                                <a:ea typeface="Cambria Math"/>
                              </a:rPr>
                            </m:ctrlPr>
                          </m:sSubPr>
                          <m:e>
                            <m:r>
                              <a:rPr lang="en-US" sz="3200" b="0" i="1" smtClean="0">
                                <a:solidFill>
                                  <a:srgbClr val="000000"/>
                                </a:solidFill>
                                <a:latin typeface="Cambria Math" panose="02040503050406030204" pitchFamily="18" charset="0"/>
                                <a:ea typeface="Cambria Math"/>
                              </a:rPr>
                              <m:t>𝐼</m:t>
                            </m:r>
                          </m:e>
                          <m:sub>
                            <m:r>
                              <a:rPr lang="en-US" sz="3200" b="0" i="1" smtClean="0">
                                <a:solidFill>
                                  <a:srgbClr val="000000"/>
                                </a:solidFill>
                                <a:latin typeface="Cambria Math" panose="02040503050406030204" pitchFamily="18" charset="0"/>
                                <a:ea typeface="Cambria Math"/>
                              </a:rPr>
                              <m:t>𝑏</m:t>
                            </m:r>
                            <m:r>
                              <a:rPr lang="en-US" sz="3200" b="0" i="1" smtClean="0">
                                <a:solidFill>
                                  <a:srgbClr val="000000"/>
                                </a:solidFill>
                                <a:latin typeface="Cambria Math" panose="02040503050406030204" pitchFamily="18" charset="0"/>
                                <a:ea typeface="Cambria Math"/>
                              </a:rPr>
                              <m:t>_</m:t>
                            </m:r>
                            <m:r>
                              <a:rPr lang="en-US" sz="3200" b="0" i="1" smtClean="0">
                                <a:solidFill>
                                  <a:srgbClr val="000000"/>
                                </a:solidFill>
                                <a:latin typeface="Cambria Math" panose="02040503050406030204" pitchFamily="18" charset="0"/>
                                <a:ea typeface="Cambria Math"/>
                              </a:rPr>
                              <m:t>𝑟</m:t>
                            </m:r>
                          </m:sub>
                        </m:sSub>
                        <m:d>
                          <m:dPr>
                            <m:ctrlPr>
                              <a:rPr lang="en-US" sz="3200" b="0" i="1" smtClean="0">
                                <a:solidFill>
                                  <a:srgbClr val="000000"/>
                                </a:solidFill>
                                <a:latin typeface="Cambria Math" panose="02040503050406030204" pitchFamily="18" charset="0"/>
                                <a:ea typeface="Cambria Math"/>
                              </a:rPr>
                            </m:ctrlPr>
                          </m:dPr>
                          <m:e>
                            <m:r>
                              <a:rPr lang="en-US" sz="3200" b="0" i="1" smtClean="0">
                                <a:solidFill>
                                  <a:srgbClr val="000000"/>
                                </a:solidFill>
                                <a:latin typeface="Cambria Math" panose="02040503050406030204" pitchFamily="18" charset="0"/>
                                <a:ea typeface="Cambria Math"/>
                              </a:rPr>
                              <m:t>𝑚𝐴</m:t>
                            </m:r>
                          </m:e>
                        </m:d>
                      </m:den>
                    </m:f>
                  </m:oMath>
                </a14:m>
                <a:r>
                  <a:rPr lang="en-US" sz="3200" dirty="0">
                    <a:solidFill>
                      <a:srgbClr val="000000"/>
                    </a:solidFill>
                  </a:rPr>
                  <a:t> </a:t>
                </a:r>
              </a:p>
              <a:p>
                <a:pPr marL="457200" indent="-457200">
                  <a:buFont typeface="Arial" panose="020B0604020202020204" pitchFamily="34" charset="0"/>
                  <a:buChar char="•"/>
                </a:pPr>
                <a:r>
                  <a:rPr lang="en-US" sz="3200" dirty="0">
                    <a:solidFill>
                      <a:srgbClr val="000000"/>
                    </a:solidFill>
                  </a:rPr>
                  <a:t>Monopole impedance budget:  </a:t>
                </a:r>
                <a14:m>
                  <m:oMath xmlns:m="http://schemas.openxmlformats.org/officeDocument/2006/math">
                    <m:sSub>
                      <m:sSubPr>
                        <m:ctrlPr>
                          <a:rPr lang="en-US" sz="3200" i="1" smtClean="0">
                            <a:solidFill>
                              <a:srgbClr val="000000"/>
                            </a:solidFill>
                            <a:latin typeface="Cambria Math" panose="02040503050406030204" pitchFamily="18" charset="0"/>
                          </a:rPr>
                        </m:ctrlPr>
                      </m:sSubPr>
                      <m:e>
                        <m:r>
                          <a:rPr lang="en-US" sz="3200" i="1">
                            <a:solidFill>
                              <a:srgbClr val="000000"/>
                            </a:solidFill>
                            <a:latin typeface="Cambria Math"/>
                          </a:rPr>
                          <m:t>𝑅</m:t>
                        </m:r>
                      </m:e>
                      <m:sub>
                        <m:r>
                          <a:rPr lang="en-US" sz="3200" i="1">
                            <a:solidFill>
                              <a:srgbClr val="000000"/>
                            </a:solidFill>
                            <a:latin typeface="Cambria Math"/>
                          </a:rPr>
                          <m:t>𝑚</m:t>
                        </m:r>
                      </m:sub>
                    </m:sSub>
                    <m:r>
                      <a:rPr lang="en-US" sz="3200" i="1">
                        <a:solidFill>
                          <a:srgbClr val="000000"/>
                        </a:solidFill>
                        <a:latin typeface="Cambria Math"/>
                      </a:rPr>
                      <m:t>𝑘</m:t>
                    </m:r>
                    <m:r>
                      <a:rPr lang="en-US" sz="3200" i="1">
                        <a:solidFill>
                          <a:srgbClr val="000000"/>
                        </a:solidFill>
                        <a:latin typeface="Cambria Math"/>
                        <a:ea typeface="Cambria Math"/>
                      </a:rPr>
                      <m:t>≅</m:t>
                    </m:r>
                    <m:f>
                      <m:fPr>
                        <m:ctrlPr>
                          <a:rPr lang="en-US" sz="3200" i="1">
                            <a:solidFill>
                              <a:srgbClr val="000000"/>
                            </a:solidFill>
                            <a:latin typeface="Cambria Math" panose="02040503050406030204" pitchFamily="18" charset="0"/>
                            <a:ea typeface="Cambria Math"/>
                          </a:rPr>
                        </m:ctrlPr>
                      </m:fPr>
                      <m:num>
                        <m:r>
                          <a:rPr lang="en-US" sz="3200" i="1">
                            <a:solidFill>
                              <a:srgbClr val="000000"/>
                            </a:solidFill>
                            <a:latin typeface="Cambria Math"/>
                            <a:ea typeface="Cambria Math"/>
                          </a:rPr>
                          <m:t>2</m:t>
                        </m:r>
                        <m:r>
                          <a:rPr lang="en-US" sz="3200" i="1">
                            <a:solidFill>
                              <a:srgbClr val="000000"/>
                            </a:solidFill>
                            <a:latin typeface="Cambria Math"/>
                            <a:ea typeface="Cambria Math"/>
                          </a:rPr>
                          <m:t>𝐸</m:t>
                        </m:r>
                        <m:r>
                          <a:rPr lang="en-US" sz="3200" i="1">
                            <a:solidFill>
                              <a:srgbClr val="000000"/>
                            </a:solidFill>
                            <a:latin typeface="Cambria Math"/>
                            <a:ea typeface="Cambria Math"/>
                          </a:rPr>
                          <m:t>(</m:t>
                        </m:r>
                        <m:r>
                          <a:rPr lang="en-US" sz="3200" i="1">
                            <a:solidFill>
                              <a:srgbClr val="000000"/>
                            </a:solidFill>
                            <a:latin typeface="Cambria Math"/>
                            <a:ea typeface="Cambria Math"/>
                          </a:rPr>
                          <m:t>𝑒𝑉</m:t>
                        </m:r>
                        <m:r>
                          <a:rPr lang="en-US" sz="3200" i="1">
                            <a:solidFill>
                              <a:srgbClr val="000000"/>
                            </a:solidFill>
                            <a:latin typeface="Cambria Math"/>
                            <a:ea typeface="Cambria Math"/>
                          </a:rPr>
                          <m:t>)</m:t>
                        </m:r>
                      </m:num>
                      <m:den>
                        <m:sSub>
                          <m:sSubPr>
                            <m:ctrlPr>
                              <a:rPr lang="en-US" sz="3200" i="1">
                                <a:solidFill>
                                  <a:srgbClr val="000000"/>
                                </a:solidFill>
                                <a:latin typeface="Cambria Math" panose="02040503050406030204" pitchFamily="18" charset="0"/>
                                <a:ea typeface="Cambria Math"/>
                              </a:rPr>
                            </m:ctrlPr>
                          </m:sSubPr>
                          <m:e>
                            <m:r>
                              <a:rPr lang="en-US" sz="3200" i="1">
                                <a:solidFill>
                                  <a:srgbClr val="000000"/>
                                </a:solidFill>
                                <a:latin typeface="Cambria Math"/>
                                <a:ea typeface="Cambria Math"/>
                              </a:rPr>
                              <m:t>𝐼</m:t>
                            </m:r>
                          </m:e>
                          <m:sub>
                            <m:r>
                              <a:rPr lang="en-US" sz="3200" i="1">
                                <a:solidFill>
                                  <a:srgbClr val="000000"/>
                                </a:solidFill>
                                <a:latin typeface="Cambria Math"/>
                                <a:ea typeface="Cambria Math"/>
                              </a:rPr>
                              <m:t>𝑏</m:t>
                            </m:r>
                            <m:r>
                              <a:rPr lang="en-US" sz="3200" i="1">
                                <a:solidFill>
                                  <a:srgbClr val="000000"/>
                                </a:solidFill>
                                <a:latin typeface="Cambria Math" panose="02040503050406030204" pitchFamily="18" charset="0"/>
                                <a:ea typeface="Cambria Math"/>
                              </a:rPr>
                              <m:t>_</m:t>
                            </m:r>
                            <m:r>
                              <a:rPr lang="en-US" sz="3200" i="1">
                                <a:solidFill>
                                  <a:srgbClr val="000000"/>
                                </a:solidFill>
                                <a:latin typeface="Cambria Math" panose="02040503050406030204" pitchFamily="18" charset="0"/>
                                <a:ea typeface="Cambria Math"/>
                              </a:rPr>
                              <m:t>𝑟</m:t>
                            </m:r>
                          </m:sub>
                        </m:sSub>
                        <m:sSub>
                          <m:sSubPr>
                            <m:ctrlPr>
                              <a:rPr lang="en-US" sz="3200" i="1">
                                <a:solidFill>
                                  <a:srgbClr val="000000"/>
                                </a:solidFill>
                                <a:latin typeface="Cambria Math" panose="02040503050406030204" pitchFamily="18" charset="0"/>
                                <a:ea typeface="Cambria Math"/>
                              </a:rPr>
                            </m:ctrlPr>
                          </m:sSubPr>
                          <m:e>
                            <m:r>
                              <a:rPr lang="en-US" sz="3200" i="1">
                                <a:solidFill>
                                  <a:srgbClr val="000000"/>
                                </a:solidFill>
                                <a:latin typeface="Cambria Math"/>
                                <a:ea typeface="Cambria Math"/>
                              </a:rPr>
                              <m:t>𝑀</m:t>
                            </m:r>
                          </m:e>
                          <m:sub>
                            <m:r>
                              <a:rPr lang="en-US" sz="3200" i="1">
                                <a:solidFill>
                                  <a:srgbClr val="000000"/>
                                </a:solidFill>
                                <a:latin typeface="Cambria Math"/>
                                <a:ea typeface="Cambria Math"/>
                              </a:rPr>
                              <m:t>56</m:t>
                            </m:r>
                          </m:sub>
                        </m:sSub>
                      </m:den>
                    </m:f>
                    <m:r>
                      <a:rPr lang="en-US" sz="3200" i="1">
                        <a:solidFill>
                          <a:srgbClr val="000000"/>
                        </a:solidFill>
                        <a:latin typeface="Cambria Math" panose="02040503050406030204" pitchFamily="18" charset="0"/>
                        <a:ea typeface="Cambria Math" panose="02040503050406030204" pitchFamily="18" charset="0"/>
                      </a:rPr>
                      <m:t>∝</m:t>
                    </m:r>
                    <m:f>
                      <m:fPr>
                        <m:ctrlPr>
                          <a:rPr lang="en-US" sz="3200" i="1">
                            <a:solidFill>
                              <a:srgbClr val="000000"/>
                            </a:solidFill>
                            <a:latin typeface="Cambria Math" panose="02040503050406030204" pitchFamily="18" charset="0"/>
                            <a:ea typeface="Cambria Math"/>
                          </a:rPr>
                        </m:ctrlPr>
                      </m:fPr>
                      <m:num>
                        <m:r>
                          <a:rPr lang="en-US" sz="3200" i="1">
                            <a:solidFill>
                              <a:srgbClr val="000000"/>
                            </a:solidFill>
                            <a:latin typeface="Cambria Math"/>
                            <a:ea typeface="Cambria Math"/>
                          </a:rPr>
                          <m:t>2</m:t>
                        </m:r>
                        <m:r>
                          <a:rPr lang="en-US" sz="3200" i="1">
                            <a:solidFill>
                              <a:srgbClr val="000000"/>
                            </a:solidFill>
                            <a:latin typeface="Cambria Math"/>
                            <a:ea typeface="Cambria Math"/>
                          </a:rPr>
                          <m:t>𝐸</m:t>
                        </m:r>
                        <m:r>
                          <a:rPr lang="en-US" sz="3200" i="1">
                            <a:solidFill>
                              <a:srgbClr val="000000"/>
                            </a:solidFill>
                            <a:latin typeface="Cambria Math"/>
                            <a:ea typeface="Cambria Math"/>
                          </a:rPr>
                          <m:t>(</m:t>
                        </m:r>
                        <m:r>
                          <a:rPr lang="en-US" sz="3200" i="1">
                            <a:solidFill>
                              <a:srgbClr val="000000"/>
                            </a:solidFill>
                            <a:latin typeface="Cambria Math"/>
                            <a:ea typeface="Cambria Math"/>
                          </a:rPr>
                          <m:t>𝑒𝑉</m:t>
                        </m:r>
                        <m:r>
                          <a:rPr lang="en-US" sz="3200" i="1">
                            <a:solidFill>
                              <a:srgbClr val="000000"/>
                            </a:solidFill>
                            <a:latin typeface="Cambria Math"/>
                            <a:ea typeface="Cambria Math"/>
                          </a:rPr>
                          <m:t>)</m:t>
                        </m:r>
                      </m:num>
                      <m:den>
                        <m:sSub>
                          <m:sSubPr>
                            <m:ctrlPr>
                              <a:rPr lang="en-US" sz="3200" i="1">
                                <a:solidFill>
                                  <a:srgbClr val="000000"/>
                                </a:solidFill>
                                <a:latin typeface="Cambria Math" panose="02040503050406030204" pitchFamily="18" charset="0"/>
                                <a:ea typeface="Cambria Math"/>
                              </a:rPr>
                            </m:ctrlPr>
                          </m:sSubPr>
                          <m:e>
                            <m:r>
                              <a:rPr lang="en-US" sz="3200" i="1">
                                <a:solidFill>
                                  <a:srgbClr val="000000"/>
                                </a:solidFill>
                                <a:latin typeface="Cambria Math" panose="02040503050406030204" pitchFamily="18" charset="0"/>
                                <a:ea typeface="Cambria Math"/>
                              </a:rPr>
                              <m:t>𝐼</m:t>
                            </m:r>
                          </m:e>
                          <m:sub>
                            <m:r>
                              <a:rPr lang="en-US" sz="3200" i="1">
                                <a:solidFill>
                                  <a:srgbClr val="000000"/>
                                </a:solidFill>
                                <a:latin typeface="Cambria Math" panose="02040503050406030204" pitchFamily="18" charset="0"/>
                                <a:ea typeface="Cambria Math"/>
                              </a:rPr>
                              <m:t>𝑏</m:t>
                            </m:r>
                            <m:r>
                              <a:rPr lang="en-US" sz="3200" i="1">
                                <a:solidFill>
                                  <a:srgbClr val="000000"/>
                                </a:solidFill>
                                <a:latin typeface="Cambria Math" panose="02040503050406030204" pitchFamily="18" charset="0"/>
                                <a:ea typeface="Cambria Math"/>
                              </a:rPr>
                              <m:t>_</m:t>
                            </m:r>
                            <m:r>
                              <a:rPr lang="en-US" sz="3200" i="1">
                                <a:solidFill>
                                  <a:srgbClr val="000000"/>
                                </a:solidFill>
                                <a:latin typeface="Cambria Math" panose="02040503050406030204" pitchFamily="18" charset="0"/>
                                <a:ea typeface="Cambria Math"/>
                              </a:rPr>
                              <m:t>𝑟</m:t>
                            </m:r>
                          </m:sub>
                        </m:sSub>
                        <m:d>
                          <m:dPr>
                            <m:ctrlPr>
                              <a:rPr lang="en-US" sz="3200" i="1">
                                <a:solidFill>
                                  <a:srgbClr val="000000"/>
                                </a:solidFill>
                                <a:latin typeface="Cambria Math" panose="02040503050406030204" pitchFamily="18" charset="0"/>
                                <a:ea typeface="Cambria Math"/>
                              </a:rPr>
                            </m:ctrlPr>
                          </m:dPr>
                          <m:e>
                            <m:r>
                              <a:rPr lang="en-US" sz="3200" i="1">
                                <a:solidFill>
                                  <a:srgbClr val="000000"/>
                                </a:solidFill>
                                <a:latin typeface="Cambria Math" panose="02040503050406030204" pitchFamily="18" charset="0"/>
                                <a:ea typeface="Cambria Math"/>
                              </a:rPr>
                              <m:t>𝑚𝐴</m:t>
                            </m:r>
                          </m:e>
                        </m:d>
                      </m:den>
                    </m:f>
                  </m:oMath>
                </a14:m>
                <a:endParaRPr lang="en-US" sz="3200" dirty="0">
                  <a:solidFill>
                    <a:srgbClr val="000000"/>
                  </a:solidFill>
                </a:endParaRPr>
              </a:p>
            </p:txBody>
          </p:sp>
        </mc:Choice>
        <mc:Fallback>
          <p:sp>
            <p:nvSpPr>
              <p:cNvPr id="13" name="TextBox 12">
                <a:extLst>
                  <a:ext uri="{FF2B5EF4-FFF2-40B4-BE49-F238E27FC236}">
                    <a16:creationId xmlns:a16="http://schemas.microsoft.com/office/drawing/2014/main" id="{A0D04254-CBF2-3191-0020-12A3DBCA6BEF}"/>
                  </a:ext>
                </a:extLst>
              </p:cNvPr>
              <p:cNvSpPr txBox="1">
                <a:spLocks noRot="1" noChangeAspect="1" noMove="1" noResize="1" noEditPoints="1" noAdjustHandles="1" noChangeArrowheads="1" noChangeShapeType="1" noTextEdit="1"/>
              </p:cNvSpPr>
              <p:nvPr/>
            </p:nvSpPr>
            <p:spPr>
              <a:xfrm>
                <a:off x="650459" y="26927793"/>
                <a:ext cx="12713220" cy="3135858"/>
              </a:xfrm>
              <a:prstGeom prst="rect">
                <a:avLst/>
              </a:prstGeom>
              <a:blipFill>
                <a:blip r:embed="rId18"/>
                <a:stretch>
                  <a:fillRect l="-1198" t="-2823"/>
                </a:stretch>
              </a:blipFill>
            </p:spPr>
            <p:txBody>
              <a:bodyPr/>
              <a:lstStyle/>
              <a:p>
                <a:r>
                  <a:rPr lang="en-US">
                    <a:noFill/>
                  </a:rPr>
                  <a:t> </a:t>
                </a:r>
              </a:p>
            </p:txBody>
          </p:sp>
        </mc:Fallback>
      </mc:AlternateContent>
    </p:spTree>
    <p:extLst>
      <p:ext uri="{BB962C8B-B14F-4D97-AF65-F5344CB8AC3E}">
        <p14:creationId xmlns:p14="http://schemas.microsoft.com/office/powerpoint/2010/main" val="1154912363"/>
      </p:ext>
    </p:extLst>
  </p:cSld>
  <p:clrMapOvr>
    <a:masterClrMapping/>
  </p:clrMapOvr>
</p:sld>
</file>

<file path=ppt/theme/theme1.xml><?xml version="1.0" encoding="utf-8"?>
<a:theme xmlns:a="http://schemas.openxmlformats.org/drawingml/2006/main" name="Office Theme">
  <a:themeElements>
    <a:clrScheme name="ORNL Guidline colors">
      <a:dk1>
        <a:srgbClr val="007833"/>
      </a:dk1>
      <a:lt1>
        <a:sysClr val="window" lastClr="FFFFFF"/>
      </a:lt1>
      <a:dk2>
        <a:srgbClr val="88332E"/>
      </a:dk2>
      <a:lt2>
        <a:srgbClr val="EEECE1"/>
      </a:lt2>
      <a:accent1>
        <a:srgbClr val="84B641"/>
      </a:accent1>
      <a:accent2>
        <a:srgbClr val="DE762D"/>
      </a:accent2>
      <a:accent3>
        <a:srgbClr val="1A9D96"/>
      </a:accent3>
      <a:accent4>
        <a:srgbClr val="88332E"/>
      </a:accent4>
      <a:accent5>
        <a:srgbClr val="5091CD"/>
      </a:accent5>
      <a:accent6>
        <a:srgbClr val="F1B94A"/>
      </a:accent6>
      <a:hlink>
        <a:srgbClr val="84B641"/>
      </a:hlink>
      <a:folHlink>
        <a:srgbClr val="84E63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NL-Poster-30x40-reversed-logos-top" id="{0FB59C5E-135F-A14C-AEAE-7BB6D92D68D8}" vid="{4B432856-BF52-6246-866E-AACCED5DC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BDF75F-3282-41DB-AA38-700B06A6F097}">
  <ds:schemaRefs>
    <ds:schemaRef ds:uri="http://schemas.microsoft.com/office/2006/documentManagement/types"/>
    <ds:schemaRef ds:uri="http://purl.org/dc/elements/1.1/"/>
    <ds:schemaRef ds:uri="http://schemas.microsoft.com/office/2006/metadata/properties"/>
    <ds:schemaRef ds:uri="38e4deb0-de08-4adb-aafc-d8ff02544178"/>
    <ds:schemaRef ds:uri="http://schemas.openxmlformats.org/package/2006/metadata/core-properties"/>
    <ds:schemaRef ds:uri="http://purl.org/dc/dcmitype/"/>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8D1611D3-030A-402B-8CE9-0CCD3DECA7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994827-306B-4C4B-BF43-861A63E55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403</TotalTime>
  <Words>646</Words>
  <Application>Microsoft Macintosh PowerPoint</Application>
  <PresentationFormat>Custom</PresentationFormat>
  <Paragraphs>347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Times New Roman</vt:lpstr>
      <vt:lpstr>Office Theme</vt:lpstr>
      <vt:lpstr>Study of an ERL-based Compact X-ray FEL*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ERL-based Compact X-ray FEL</dc:title>
  <dc:subject/>
  <dc:creator>Lin, Fanglei</dc:creator>
  <cp:keywords/>
  <dc:description/>
  <cp:lastModifiedBy>Lin, Fanglei</cp:lastModifiedBy>
  <cp:revision>38</cp:revision>
  <cp:lastPrinted>2022-08-16T19:32:42Z</cp:lastPrinted>
  <dcterms:created xsi:type="dcterms:W3CDTF">2022-08-10T15:13:55Z</dcterms:created>
  <dcterms:modified xsi:type="dcterms:W3CDTF">2022-09-29T19:08:37Z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4700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GUID">
    <vt:lpwstr>431da095-84d6-4161-a33a-713f74e9b49b</vt:lpwstr>
  </property>
</Properties>
</file>