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309" r:id="rId2"/>
    <p:sldId id="361" r:id="rId3"/>
    <p:sldId id="318" r:id="rId4"/>
    <p:sldId id="362" r:id="rId5"/>
    <p:sldId id="327" r:id="rId6"/>
    <p:sldId id="464" r:id="rId7"/>
    <p:sldId id="363" r:id="rId8"/>
    <p:sldId id="465" r:id="rId9"/>
    <p:sldId id="467" r:id="rId10"/>
    <p:sldId id="460" r:id="rId11"/>
    <p:sldId id="463" r:id="rId12"/>
    <p:sldId id="397" r:id="rId13"/>
    <p:sldId id="461" r:id="rId14"/>
    <p:sldId id="401" r:id="rId15"/>
    <p:sldId id="462" r:id="rId16"/>
    <p:sldId id="398" r:id="rId17"/>
    <p:sldId id="400" r:id="rId18"/>
    <p:sldId id="402" r:id="rId19"/>
    <p:sldId id="3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9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6000" autoAdjust="0"/>
    <p:restoredTop sz="95728" autoAdjust="0"/>
  </p:normalViewPr>
  <p:slideViewPr>
    <p:cSldViewPr snapToGrid="0" snapToObjects="1">
      <p:cViewPr varScale="1">
        <p:scale>
          <a:sx n="107" d="100"/>
          <a:sy n="107" d="100"/>
        </p:scale>
        <p:origin x="272" y="16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grames\Downloads\Copy%20of%2005.07.2017_Pv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30539326998594"/>
          <c:y val="0.16054358769051316"/>
          <c:w val="0.86014409634612898"/>
          <c:h val="0.65068579579658004"/>
        </c:manualLayout>
      </c:layout>
      <c:scatterChart>
        <c:scatterStyle val="lineMarker"/>
        <c:varyColors val="0"/>
        <c:ser>
          <c:idx val="0"/>
          <c:order val="0"/>
          <c:spPr>
            <a:ln>
              <a:noFill/>
            </a:ln>
          </c:spPr>
          <c:marker>
            <c:symbol val="circle"/>
            <c:size val="10"/>
            <c:spPr>
              <a:solidFill>
                <a:srgbClr val="FF0000"/>
              </a:solidFill>
              <a:ln w="6350"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 b="0"/>
                </a:pPr>
                <a:endParaRPr lang="en-US"/>
              </a:p>
            </c:txPr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plus>
            <c:minus>
              <c:numRef>
                <c:f>Sheet1!$L$60:$L$68</c:f>
                <c:numCache>
                  <c:formatCode>General</c:formatCode>
                  <c:ptCount val="9"/>
                  <c:pt idx="0">
                    <c:v>0.59563141325443403</c:v>
                  </c:pt>
                  <c:pt idx="1">
                    <c:v>0.64470094188515403</c:v>
                  </c:pt>
                  <c:pt idx="2">
                    <c:v>0.73734013144366695</c:v>
                  </c:pt>
                  <c:pt idx="3">
                    <c:v>0.70440345740569299</c:v>
                  </c:pt>
                  <c:pt idx="4">
                    <c:v>0.71979382578407303</c:v>
                  </c:pt>
                  <c:pt idx="5">
                    <c:v>0.73353642287573495</c:v>
                  </c:pt>
                  <c:pt idx="6">
                    <c:v>0.72459927320303397</c:v>
                  </c:pt>
                  <c:pt idx="7">
                    <c:v>0.73073695881895995</c:v>
                  </c:pt>
                  <c:pt idx="8">
                    <c:v>0.73696774701700296</c:v>
                  </c:pt>
                </c:numCache>
              </c:numRef>
            </c:minus>
            <c:spPr>
              <a:ln w="0">
                <a:solidFill>
                  <a:srgbClr val="000000"/>
                </a:solidFill>
                <a:prstDash val="solid"/>
                <a:round/>
              </a:ln>
            </c:spPr>
          </c:errBars>
          <c:xVal>
            <c:numRef>
              <c:f>Sheet1!$G$60:$G$68</c:f>
              <c:numCache>
                <c:formatCode>General</c:formatCode>
                <c:ptCount val="9"/>
                <c:pt idx="0">
                  <c:v>1.67</c:v>
                </c:pt>
                <c:pt idx="1">
                  <c:v>10.4</c:v>
                </c:pt>
                <c:pt idx="2">
                  <c:v>50.5</c:v>
                </c:pt>
                <c:pt idx="3">
                  <c:v>100.5</c:v>
                </c:pt>
                <c:pt idx="4">
                  <c:v>250.5</c:v>
                </c:pt>
                <c:pt idx="5">
                  <c:v>504</c:v>
                </c:pt>
                <c:pt idx="6">
                  <c:v>755</c:v>
                </c:pt>
                <c:pt idx="7">
                  <c:v>1011</c:v>
                </c:pt>
                <c:pt idx="8">
                  <c:v>1.06</c:v>
                </c:pt>
              </c:numCache>
            </c:numRef>
          </c:xVal>
          <c:yVal>
            <c:numRef>
              <c:f>Sheet1!$K$60:$K$68</c:f>
              <c:numCache>
                <c:formatCode>0.000</c:formatCode>
                <c:ptCount val="9"/>
                <c:pt idx="0">
                  <c:v>85.670397355409719</c:v>
                </c:pt>
                <c:pt idx="1">
                  <c:v>84.52178593088513</c:v>
                </c:pt>
                <c:pt idx="2">
                  <c:v>84.389638965182286</c:v>
                </c:pt>
                <c:pt idx="3">
                  <c:v>85.347886058753048</c:v>
                </c:pt>
                <c:pt idx="4">
                  <c:v>84.953576971348994</c:v>
                </c:pt>
                <c:pt idx="5">
                  <c:v>86.116003474939404</c:v>
                </c:pt>
                <c:pt idx="6">
                  <c:v>84.771445742013512</c:v>
                </c:pt>
                <c:pt idx="7">
                  <c:v>85.964715567368202</c:v>
                </c:pt>
                <c:pt idx="8">
                  <c:v>87.148593001858032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C42-3C4E-B1F7-B877ED1213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45806320"/>
        <c:axId val="-1725034464"/>
      </c:scatterChart>
      <c:valAx>
        <c:axId val="-1725034464"/>
        <c:scaling>
          <c:orientation val="minMax"/>
          <c:max val="90"/>
          <c:min val="8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Polarization (%)</a:t>
                </a:r>
              </a:p>
            </c:rich>
          </c:tx>
          <c:layout>
            <c:manualLayout>
              <c:xMode val="edge"/>
              <c:yMode val="edge"/>
              <c:x val="3.4084513053450401E-2"/>
              <c:y val="0.22052676644300301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2145806320"/>
        <c:crossesAt val="0"/>
        <c:crossBetween val="midCat"/>
        <c:majorUnit val="1"/>
        <c:minorUnit val="1"/>
      </c:valAx>
      <c:valAx>
        <c:axId val="-2145806320"/>
        <c:scaling>
          <c:logBase val="10"/>
          <c:orientation val="minMax"/>
          <c:max val="2000"/>
        </c:scaling>
        <c:delete val="0"/>
        <c:axPos val="b"/>
        <c:majorGridlines>
          <c:spPr>
            <a:ln>
              <a:solidFill>
                <a:srgbClr val="B3B3B3"/>
              </a:solidFill>
            </a:ln>
          </c:spPr>
        </c:majorGridlines>
        <c:minorGridlines>
          <c:spPr>
            <a:ln>
              <a:solidFill>
                <a:srgbClr val="B3B3B3"/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 sz="900" b="0"/>
                </a:pP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Beam Current [</a:t>
                </a:r>
                <a:r>
                  <a:rPr lang="en-US" sz="1800" b="0" dirty="0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1800" b="0" dirty="0">
                    <a:latin typeface="Arial" panose="020B0604020202020204" pitchFamily="34" charset="0"/>
                    <a:cs typeface="Arial" panose="020B0604020202020204" pitchFamily="34" charset="0"/>
                  </a:rPr>
                  <a:t>A]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en-US"/>
          </a:p>
        </c:txPr>
        <c:crossAx val="-1725034464"/>
        <c:crossesAt val="0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October 3,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Monday, October 3, 2022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ERL 2022 – Cornell 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Monday, October 3,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783" y="1346662"/>
            <a:ext cx="5839756" cy="1721949"/>
          </a:xfrm>
        </p:spPr>
        <p:txBody>
          <a:bodyPr/>
          <a:lstStyle/>
          <a:p>
            <a:r>
              <a:rPr lang="en-US" dirty="0"/>
              <a:t>Capability and Prospects for High Current</a:t>
            </a:r>
            <a:br>
              <a:rPr lang="en-US" dirty="0"/>
            </a:br>
            <a:r>
              <a:rPr lang="en-US" dirty="0"/>
              <a:t>Polarized Beams from GaAs DC </a:t>
            </a:r>
            <a:r>
              <a:rPr lang="en-US" dirty="0" err="1"/>
              <a:t>Photoguns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1B74398-39EA-0749-9F74-6FE982C11DA9}" type="datetime2">
              <a:rPr lang="en-US" smtClean="0"/>
              <a:pPr/>
              <a:t>Monday, October 3, 2022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Joe </a:t>
            </a:r>
            <a:r>
              <a:rPr lang="en-US" dirty="0" err="1"/>
              <a:t>Grames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4F102F-83B5-AC41-BC53-B88565B764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6774384" y="2097085"/>
            <a:ext cx="4797781" cy="40259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B10CF7-85F9-2848-A756-0FD1C5E6CBEE}"/>
              </a:ext>
            </a:extLst>
          </p:cNvPr>
          <p:cNvSpPr txBox="1"/>
          <p:nvPr/>
        </p:nvSpPr>
        <p:spPr>
          <a:xfrm>
            <a:off x="6863765" y="1727753"/>
            <a:ext cx="292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CEBAF Polarized </a:t>
            </a:r>
            <a:r>
              <a:rPr lang="en-US" sz="2000" i="1" dirty="0" err="1"/>
              <a:t>Photogun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234AAA9-9FED-E547-8C05-EF744538B5E5}"/>
              </a:ext>
            </a:extLst>
          </p:cNvPr>
          <p:cNvGrpSpPr/>
          <p:nvPr/>
        </p:nvGrpSpPr>
        <p:grpSpPr>
          <a:xfrm>
            <a:off x="969421" y="1603274"/>
            <a:ext cx="10005540" cy="4310588"/>
            <a:chOff x="969421" y="1412205"/>
            <a:chExt cx="10005540" cy="4310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CF06A7-F623-EC4E-A756-9CCE3FAF21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48" t="7774" b="12606"/>
            <a:stretch/>
          </p:blipFill>
          <p:spPr>
            <a:xfrm>
              <a:off x="1494282" y="2480786"/>
              <a:ext cx="9480679" cy="3242007"/>
            </a:xfrm>
            <a:prstGeom prst="rect">
              <a:avLst/>
            </a:prstGeom>
          </p:spPr>
        </p:pic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802E6412-64AB-8941-A6A6-1B042B2E899E}"/>
                </a:ext>
              </a:extLst>
            </p:cNvPr>
            <p:cNvSpPr/>
            <p:nvPr/>
          </p:nvSpPr>
          <p:spPr>
            <a:xfrm>
              <a:off x="969421" y="1412205"/>
              <a:ext cx="3163667" cy="859147"/>
            </a:xfrm>
            <a:prstGeom prst="roundRect">
              <a:avLst/>
            </a:prstGeom>
            <a:solidFill>
              <a:srgbClr val="E86FDA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…many of us imagined constructing a new vault here.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EFF710E-EB14-4448-8A40-A9992D2FCA40}"/>
                </a:ext>
              </a:extLst>
            </p:cNvPr>
            <p:cNvCxnSpPr>
              <a:cxnSpLocks/>
            </p:cNvCxnSpPr>
            <p:nvPr/>
          </p:nvCxnSpPr>
          <p:spPr>
            <a:xfrm>
              <a:off x="3112877" y="2306875"/>
              <a:ext cx="692820" cy="380862"/>
            </a:xfrm>
            <a:prstGeom prst="straightConnector1">
              <a:avLst/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next 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E5D2ED-825D-C448-96DE-7C92DC9EB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E79F1F-FBB9-8D45-8EF3-82AFDA57F59A}"/>
              </a:ext>
            </a:extLst>
          </p:cNvPr>
          <p:cNvSpPr txBox="1"/>
          <p:nvPr/>
        </p:nvSpPr>
        <p:spPr>
          <a:xfrm>
            <a:off x="177421" y="962176"/>
            <a:ext cx="9776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We have been evaluating where to build &amp; stage a new 123 MeV e</a:t>
            </a:r>
            <a:r>
              <a:rPr lang="en-US" sz="2400" i="1" baseline="30000" dirty="0">
                <a:solidFill>
                  <a:srgbClr val="7030A0"/>
                </a:solidFill>
              </a:rPr>
              <a:t>+</a:t>
            </a:r>
            <a:r>
              <a:rPr lang="en-US" sz="2400" i="1" dirty="0">
                <a:solidFill>
                  <a:srgbClr val="7030A0"/>
                </a:solidFill>
              </a:rPr>
              <a:t> injector…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8E6711B-32D1-2547-9BFC-BCC115820228}"/>
              </a:ext>
            </a:extLst>
          </p:cNvPr>
          <p:cNvGrpSpPr/>
          <p:nvPr/>
        </p:nvGrpSpPr>
        <p:grpSpPr>
          <a:xfrm>
            <a:off x="293045" y="1445155"/>
            <a:ext cx="11173116" cy="4565514"/>
            <a:chOff x="411892" y="1423841"/>
            <a:chExt cx="11173116" cy="456551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698F2E6-6334-BA44-B377-71ED6454C333}"/>
                </a:ext>
              </a:extLst>
            </p:cNvPr>
            <p:cNvGrpSpPr/>
            <p:nvPr/>
          </p:nvGrpSpPr>
          <p:grpSpPr>
            <a:xfrm>
              <a:off x="411892" y="1423841"/>
              <a:ext cx="11173116" cy="4565514"/>
              <a:chOff x="481947" y="1890872"/>
              <a:chExt cx="10633255" cy="373108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73908D1E-0C01-614C-A81B-05D9A8DBA9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1947" y="1890872"/>
                <a:ext cx="10633255" cy="373108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5EA28B7-DE8A-864C-A7E7-AF956C913A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03489" y="2884234"/>
                <a:ext cx="2264507" cy="1455755"/>
              </a:xfrm>
              <a:prstGeom prst="rect">
                <a:avLst/>
              </a:prstGeom>
            </p:spPr>
          </p:pic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3A4CB0C-7877-7A4B-83BA-553BB35350C2}"/>
                  </a:ext>
                </a:extLst>
              </p:cNvPr>
              <p:cNvCxnSpPr/>
              <p:nvPr/>
            </p:nvCxnSpPr>
            <p:spPr>
              <a:xfrm>
                <a:off x="6823881" y="3789877"/>
                <a:ext cx="1132764" cy="195269"/>
              </a:xfrm>
              <a:prstGeom prst="straightConnector1">
                <a:avLst/>
              </a:prstGeom>
              <a:ln w="22225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F74E250-E6F7-464E-A69F-20F4A3FDE0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94304" y="4420684"/>
              <a:ext cx="6318200" cy="1256516"/>
            </a:xfrm>
            <a:prstGeom prst="straightConnector1">
              <a:avLst/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C39CC847-CB5E-FA4C-981B-E4673C928048}"/>
                </a:ext>
              </a:extLst>
            </p:cNvPr>
            <p:cNvSpPr/>
            <p:nvPr/>
          </p:nvSpPr>
          <p:spPr>
            <a:xfrm rot="12140723">
              <a:off x="2787674" y="1881034"/>
              <a:ext cx="1596187" cy="2607354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B32C081A-1012-2445-A258-9C1BD4941359}"/>
                </a:ext>
              </a:extLst>
            </p:cNvPr>
            <p:cNvSpPr/>
            <p:nvPr/>
          </p:nvSpPr>
          <p:spPr>
            <a:xfrm rot="17192783">
              <a:off x="2878877" y="1880339"/>
              <a:ext cx="2575240" cy="2718949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8778DE-0A3E-4945-9AE2-8EC1A95BBC70}"/>
                </a:ext>
              </a:extLst>
            </p:cNvPr>
            <p:cNvSpPr txBox="1"/>
            <p:nvPr/>
          </p:nvSpPr>
          <p:spPr>
            <a:xfrm>
              <a:off x="8996177" y="4509254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FBBBA6-19FF-B542-8F3B-857BD208F818}"/>
                </a:ext>
              </a:extLst>
            </p:cNvPr>
            <p:cNvSpPr txBox="1"/>
            <p:nvPr/>
          </p:nvSpPr>
          <p:spPr>
            <a:xfrm>
              <a:off x="4637612" y="2102669"/>
              <a:ext cx="1032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123 MeV</a:t>
              </a:r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ECC7C351-6E46-244C-9E17-BE80BAC2A562}"/>
                </a:ext>
              </a:extLst>
            </p:cNvPr>
            <p:cNvSpPr/>
            <p:nvPr/>
          </p:nvSpPr>
          <p:spPr>
            <a:xfrm rot="6442035">
              <a:off x="9075627" y="4155073"/>
              <a:ext cx="1303520" cy="1836508"/>
            </a:xfrm>
            <a:prstGeom prst="arc">
              <a:avLst>
                <a:gd name="adj1" fmla="val 16200000"/>
                <a:gd name="adj2" fmla="val 21416227"/>
              </a:avLst>
            </a:prstGeom>
            <a:ln w="1111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912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860462-3DEB-E24C-96FA-A96A817F7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4800141-79B0-7341-AFAE-CC603B559DE6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C21ABF7-7049-A94C-95AE-F63D1393A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1000"/>
          </a:blip>
          <a:srcRect l="1631" t="12012" r="1569" b="37826"/>
          <a:stretch/>
        </p:blipFill>
        <p:spPr bwMode="auto">
          <a:xfrm>
            <a:off x="204720" y="1046210"/>
            <a:ext cx="11777860" cy="463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F79065-91D9-A84D-8E97-68C3E14DC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15969" r="22447" b="53052"/>
          <a:stretch/>
        </p:blipFill>
        <p:spPr>
          <a:xfrm>
            <a:off x="2104148" y="2029817"/>
            <a:ext cx="5506232" cy="1269908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54335E1-6D15-7E4C-A0C2-C4A4F5FD697A}"/>
              </a:ext>
            </a:extLst>
          </p:cNvPr>
          <p:cNvCxnSpPr>
            <a:cxnSpLocks/>
          </p:cNvCxnSpPr>
          <p:nvPr/>
        </p:nvCxnSpPr>
        <p:spPr>
          <a:xfrm>
            <a:off x="1200616" y="5142227"/>
            <a:ext cx="10608530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57EFA0A2-BE6C-5B40-96FC-E80BFAF1F9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>
            <a:off x="7596989" y="2794368"/>
            <a:ext cx="1096427" cy="99600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14CAF4-8152-5F46-89A9-5399D82F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3000"/>
          </a:blip>
          <a:srcRect l="87737" t="28204" b="34975"/>
          <a:stretch/>
        </p:blipFill>
        <p:spPr>
          <a:xfrm rot="10800000">
            <a:off x="1031742" y="2953518"/>
            <a:ext cx="1096427" cy="99600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78CBDDC-7CEA-5240-9C79-5DB5A3640D79}"/>
              </a:ext>
            </a:extLst>
          </p:cNvPr>
          <p:cNvSpPr/>
          <p:nvPr/>
        </p:nvSpPr>
        <p:spPr>
          <a:xfrm>
            <a:off x="690387" y="4044734"/>
            <a:ext cx="9205386" cy="98745"/>
          </a:xfrm>
          <a:prstGeom prst="rect">
            <a:avLst/>
          </a:prstGeom>
          <a:pattFill prst="lgConfetti">
            <a:fgClr>
              <a:schemeClr val="bg2">
                <a:lumMod val="75000"/>
              </a:schemeClr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F94871C-7791-B84D-950E-D509016179E3}"/>
              </a:ext>
            </a:extLst>
          </p:cNvPr>
          <p:cNvGrpSpPr/>
          <p:nvPr/>
        </p:nvGrpSpPr>
        <p:grpSpPr>
          <a:xfrm rot="10800000">
            <a:off x="701017" y="3106431"/>
            <a:ext cx="1021512" cy="2035796"/>
            <a:chOff x="6847367" y="-1318437"/>
            <a:chExt cx="890374" cy="1632448"/>
          </a:xfrm>
        </p:grpSpPr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7FA2DC29-5354-0C45-BC1B-54C531412A0D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3A07DC10-CB1C-944C-87A0-CC4CDE9D94DA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1EB5EAF-F6D2-C743-ABBD-18C624644868}"/>
              </a:ext>
            </a:extLst>
          </p:cNvPr>
          <p:cNvCxnSpPr>
            <a:cxnSpLocks/>
          </p:cNvCxnSpPr>
          <p:nvPr/>
        </p:nvCxnSpPr>
        <p:spPr>
          <a:xfrm flipH="1">
            <a:off x="4470123" y="2981385"/>
            <a:ext cx="3150887" cy="15302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11DFDACF-574E-6443-9182-2CE0E8BC9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103" y="3223550"/>
            <a:ext cx="2631448" cy="69881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CE8F256-1AE2-3B4D-AF2B-DBFE99EC5BB0}"/>
              </a:ext>
            </a:extLst>
          </p:cNvPr>
          <p:cNvGrpSpPr/>
          <p:nvPr/>
        </p:nvGrpSpPr>
        <p:grpSpPr>
          <a:xfrm rot="10800000">
            <a:off x="3902685" y="3262196"/>
            <a:ext cx="464863" cy="393101"/>
            <a:chOff x="6847367" y="-1318437"/>
            <a:chExt cx="890374" cy="1632448"/>
          </a:xfrm>
        </p:grpSpPr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9E16AB98-8759-104E-B632-18BA5515159C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0C25F002-BC5E-5947-8D3D-7365DD7711D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A2F827A-40B9-AD4A-8C15-7278E9BFC708}"/>
              </a:ext>
            </a:extLst>
          </p:cNvPr>
          <p:cNvGrpSpPr/>
          <p:nvPr/>
        </p:nvGrpSpPr>
        <p:grpSpPr>
          <a:xfrm>
            <a:off x="7519073" y="3216188"/>
            <a:ext cx="408529" cy="464720"/>
            <a:chOff x="6847367" y="-1318437"/>
            <a:chExt cx="890374" cy="1632448"/>
          </a:xfrm>
        </p:grpSpPr>
        <p:sp>
          <p:nvSpPr>
            <p:cNvPr id="49" name="Arc 48">
              <a:extLst>
                <a:ext uri="{FF2B5EF4-FFF2-40B4-BE49-F238E27FC236}">
                  <a16:creationId xmlns:a16="http://schemas.microsoft.com/office/drawing/2014/main" id="{F7292E66-2B3E-A94C-94BB-DC60423C50B4}"/>
                </a:ext>
              </a:extLst>
            </p:cNvPr>
            <p:cNvSpPr/>
            <p:nvPr/>
          </p:nvSpPr>
          <p:spPr>
            <a:xfrm>
              <a:off x="6847367" y="-1318437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54B43BE-FB5D-594C-AE13-0EA5F2DB81E5}"/>
                </a:ext>
              </a:extLst>
            </p:cNvPr>
            <p:cNvSpPr/>
            <p:nvPr/>
          </p:nvSpPr>
          <p:spPr>
            <a:xfrm flipV="1">
              <a:off x="6847367" y="-1314634"/>
              <a:ext cx="890374" cy="1628645"/>
            </a:xfrm>
            <a:prstGeom prst="arc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E2762D7-92D0-C447-8D43-4487D461E5B5}"/>
              </a:ext>
            </a:extLst>
          </p:cNvPr>
          <p:cNvCxnSpPr>
            <a:cxnSpLocks/>
            <a:endCxn id="50" idx="0"/>
          </p:cNvCxnSpPr>
          <p:nvPr/>
        </p:nvCxnSpPr>
        <p:spPr>
          <a:xfrm>
            <a:off x="7181551" y="3679569"/>
            <a:ext cx="541786" cy="133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58A478C-AE89-5240-869B-E526A109F57C}"/>
              </a:ext>
            </a:extLst>
          </p:cNvPr>
          <p:cNvCxnSpPr>
            <a:cxnSpLocks/>
          </p:cNvCxnSpPr>
          <p:nvPr/>
        </p:nvCxnSpPr>
        <p:spPr>
          <a:xfrm flipH="1">
            <a:off x="4470122" y="3217855"/>
            <a:ext cx="3258241" cy="569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8056CC3-EEC0-544D-8062-30142ADCAE0A}"/>
              </a:ext>
            </a:extLst>
          </p:cNvPr>
          <p:cNvSpPr txBox="1"/>
          <p:nvPr/>
        </p:nvSpPr>
        <p:spPr>
          <a:xfrm>
            <a:off x="1579955" y="2625495"/>
            <a:ext cx="3034015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#6 – SRF accelerate e+ to 123 MeV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F6F1134-E437-D04D-BF7F-041FBEC2C0E8}"/>
              </a:ext>
            </a:extLst>
          </p:cNvPr>
          <p:cNvSpPr txBox="1"/>
          <p:nvPr/>
        </p:nvSpPr>
        <p:spPr>
          <a:xfrm>
            <a:off x="4396245" y="3735299"/>
            <a:ext cx="3460303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#4 - Produce e+ accelerate to 50-70 MeV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C0EEDE-D840-824D-91FB-192ED546BF26}"/>
              </a:ext>
            </a:extLst>
          </p:cNvPr>
          <p:cNvSpPr txBox="1"/>
          <p:nvPr/>
        </p:nvSpPr>
        <p:spPr>
          <a:xfrm>
            <a:off x="4925133" y="2554255"/>
            <a:ext cx="2800767" cy="30777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#2 - SRF accelerate 6</a:t>
            </a:r>
            <a:r>
              <a:rPr lang="en-US" sz="1400" dirty="0">
                <a:solidFill>
                  <a:srgbClr val="0070C0"/>
                </a:solidFill>
                <a:latin typeface="Arial" charset="0"/>
                <a:cs typeface="Arial" charset="0"/>
              </a:rPr>
              <a:t>0-120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MeV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7AB579E-38FF-CF4F-9F2C-86232DAE6B6D}"/>
              </a:ext>
            </a:extLst>
          </p:cNvPr>
          <p:cNvCxnSpPr>
            <a:cxnSpLocks/>
          </p:cNvCxnSpPr>
          <p:nvPr/>
        </p:nvCxnSpPr>
        <p:spPr>
          <a:xfrm flipH="1">
            <a:off x="1211773" y="3055654"/>
            <a:ext cx="2908275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9B8E5E3-B214-1549-A2C2-01A856A841B3}"/>
              </a:ext>
            </a:extLst>
          </p:cNvPr>
          <p:cNvCxnSpPr>
            <a:cxnSpLocks/>
          </p:cNvCxnSpPr>
          <p:nvPr/>
        </p:nvCxnSpPr>
        <p:spPr>
          <a:xfrm flipH="1" flipV="1">
            <a:off x="4089044" y="3051130"/>
            <a:ext cx="391754" cy="20157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50400413-A107-FA49-98D7-C4917DB12E8F}"/>
              </a:ext>
            </a:extLst>
          </p:cNvPr>
          <p:cNvSpPr txBox="1"/>
          <p:nvPr/>
        </p:nvSpPr>
        <p:spPr>
          <a:xfrm>
            <a:off x="8307227" y="2004844"/>
            <a:ext cx="245377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#1 – Compact P-Gun, Wien filter, 10 MeV e- injector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4E43871-8586-D04A-9843-7F93534B5569}"/>
              </a:ext>
            </a:extLst>
          </p:cNvPr>
          <p:cNvCxnSpPr>
            <a:cxnSpLocks/>
          </p:cNvCxnSpPr>
          <p:nvPr/>
        </p:nvCxnSpPr>
        <p:spPr>
          <a:xfrm flipH="1">
            <a:off x="7621010" y="2529709"/>
            <a:ext cx="1061778" cy="451676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7566DA8-E792-F343-ABA4-20D2530DEB9C}"/>
              </a:ext>
            </a:extLst>
          </p:cNvPr>
          <p:cNvSpPr txBox="1"/>
          <p:nvPr/>
        </p:nvSpPr>
        <p:spPr>
          <a:xfrm>
            <a:off x="1923632" y="3410554"/>
            <a:ext cx="2053232" cy="307697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#3 – Extract e- to target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58C79D-0A32-B045-B9FF-D2BBB83050EB}"/>
              </a:ext>
            </a:extLst>
          </p:cNvPr>
          <p:cNvSpPr txBox="1"/>
          <p:nvPr/>
        </p:nvSpPr>
        <p:spPr>
          <a:xfrm>
            <a:off x="4226182" y="5016179"/>
            <a:ext cx="3589792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#7 – Transport e+ at 123 MeV to exit LERF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7959358-F31A-7342-9337-BA14B04B9A79}"/>
              </a:ext>
            </a:extLst>
          </p:cNvPr>
          <p:cNvCxnSpPr>
            <a:cxnSpLocks/>
          </p:cNvCxnSpPr>
          <p:nvPr/>
        </p:nvCxnSpPr>
        <p:spPr>
          <a:xfrm flipH="1">
            <a:off x="4127342" y="3048759"/>
            <a:ext cx="316190" cy="220005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05D01B4-E964-0B4D-8CA7-1E65DB8654E4}"/>
              </a:ext>
            </a:extLst>
          </p:cNvPr>
          <p:cNvCxnSpPr>
            <a:cxnSpLocks/>
            <a:stCxn id="46" idx="0"/>
          </p:cNvCxnSpPr>
          <p:nvPr/>
        </p:nvCxnSpPr>
        <p:spPr>
          <a:xfrm>
            <a:off x="4135116" y="3655296"/>
            <a:ext cx="369406" cy="0"/>
          </a:xfrm>
          <a:prstGeom prst="straightConnector1">
            <a:avLst/>
          </a:prstGeom>
          <a:ln w="349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38FB1EC-D187-0D48-B691-F3E64E694E2C}"/>
              </a:ext>
            </a:extLst>
          </p:cNvPr>
          <p:cNvSpPr txBox="1"/>
          <p:nvPr/>
        </p:nvSpPr>
        <p:spPr>
          <a:xfrm>
            <a:off x="4721121" y="3090327"/>
            <a:ext cx="2038810" cy="3076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#5 – Injector e+ 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linac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E674A4-51FA-6A4A-9336-1E07178F78A1}"/>
              </a:ext>
            </a:extLst>
          </p:cNvPr>
          <p:cNvSpPr txBox="1"/>
          <p:nvPr/>
        </p:nvSpPr>
        <p:spPr>
          <a:xfrm>
            <a:off x="204720" y="838858"/>
            <a:ext cx="90323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Next, we want to build a scalable polarized positron injector at LERF to demonstrate beam</a:t>
            </a:r>
            <a:endParaRPr lang="en-US" dirty="0">
              <a:solidFill>
                <a:srgbClr val="7030A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300 kV polarized gun + Wien filter, demonstrate &gt; 1kC lifetime at milliamp current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Build up the SRF e- injector 50 – 100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Ramp up efforts for high power target 50 – 100 kW, e+ collection and compression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Complete start-to-end concept in FY23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II : Polarized e</a:t>
            </a:r>
            <a:r>
              <a:rPr lang="en-US" baseline="30000" dirty="0"/>
              <a:t>+</a:t>
            </a:r>
            <a:r>
              <a:rPr lang="en-US" dirty="0"/>
              <a:t> Prototype Experiment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CFE16D-2854-934F-8500-54069B2F8577}"/>
              </a:ext>
            </a:extLst>
          </p:cNvPr>
          <p:cNvSpPr txBox="1"/>
          <p:nvPr/>
        </p:nvSpPr>
        <p:spPr>
          <a:xfrm>
            <a:off x="735003" y="5806880"/>
            <a:ext cx="10864769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i="1" dirty="0"/>
              <a:t>A e</a:t>
            </a:r>
            <a:r>
              <a:rPr lang="en-US" sz="2400" i="1" baseline="30000" dirty="0"/>
              <a:t>+</a:t>
            </a:r>
            <a:r>
              <a:rPr lang="en-US" sz="2400" i="1" dirty="0"/>
              <a:t> collection efficiency of 10</a:t>
            </a:r>
            <a:r>
              <a:rPr lang="en-US" sz="2400" i="1" baseline="30000" dirty="0"/>
              <a:t>-4</a:t>
            </a:r>
            <a:r>
              <a:rPr lang="en-US" sz="2400" i="1" dirty="0"/>
              <a:t> requires polarized </a:t>
            </a:r>
            <a:r>
              <a:rPr lang="en-US" sz="2400" b="1" i="1" dirty="0">
                <a:solidFill>
                  <a:srgbClr val="FF0000"/>
                </a:solidFill>
              </a:rPr>
              <a:t>e</a:t>
            </a:r>
            <a:r>
              <a:rPr lang="en-US" sz="2400" b="1" i="1" baseline="30000" dirty="0">
                <a:solidFill>
                  <a:srgbClr val="FF0000"/>
                </a:solidFill>
              </a:rPr>
              <a:t>-</a:t>
            </a:r>
            <a:r>
              <a:rPr lang="en-US" sz="2400" b="1" i="1" dirty="0">
                <a:solidFill>
                  <a:srgbClr val="FF0000"/>
                </a:solidFill>
              </a:rPr>
              <a:t> intensities &gt; 1 mA </a:t>
            </a:r>
            <a:r>
              <a:rPr lang="en-US" sz="2400" i="1" dirty="0"/>
              <a:t>for a program</a:t>
            </a:r>
          </a:p>
        </p:txBody>
      </p:sp>
    </p:spTree>
    <p:extLst>
      <p:ext uri="{BB962C8B-B14F-4D97-AF65-F5344CB8AC3E}">
        <p14:creationId xmlns:p14="http://schemas.microsoft.com/office/powerpoint/2010/main" val="2092330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4262-BAF9-C041-A0E0-6A634A480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 the CEBAF photo-gun support an e</a:t>
            </a:r>
            <a:r>
              <a:rPr lang="en-US" baseline="30000" dirty="0"/>
              <a:t>+</a:t>
            </a:r>
            <a:r>
              <a:rPr lang="en-US" dirty="0"/>
              <a:t> program?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42D60-2B18-2442-8BF8-BB81C07E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C8E00-3048-5848-8ABA-C22A75713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85DCFF06-17B5-9744-A872-9731BD3E2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614" y="1853166"/>
            <a:ext cx="4132805" cy="419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39E3E7-8AB1-B941-AA43-299A9C690F55}"/>
              </a:ext>
            </a:extLst>
          </p:cNvPr>
          <p:cNvSpPr txBox="1"/>
          <p:nvPr/>
        </p:nvSpPr>
        <p:spPr>
          <a:xfrm>
            <a:off x="8790756" y="1426486"/>
            <a:ext cx="290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PhD work of J. </a:t>
            </a:r>
            <a:r>
              <a:rPr lang="en-US" dirty="0" err="1">
                <a:solidFill>
                  <a:srgbClr val="FF0000"/>
                </a:solidFill>
              </a:rPr>
              <a:t>Yoskowitz</a:t>
            </a:r>
            <a:r>
              <a:rPr lang="en-US" dirty="0">
                <a:solidFill>
                  <a:srgbClr val="FF0000"/>
                </a:solidFill>
              </a:rPr>
              <a:t> in preparation for PR-AB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2EB61E-6704-9E48-8906-4F425B2EDBC5}"/>
              </a:ext>
            </a:extLst>
          </p:cNvPr>
          <p:cNvSpPr txBox="1"/>
          <p:nvPr/>
        </p:nvSpPr>
        <p:spPr>
          <a:xfrm>
            <a:off x="923486" y="6017008"/>
            <a:ext cx="10854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With a &gt;400 C lifetime we could operate at </a:t>
            </a:r>
            <a:r>
              <a:rPr lang="en-US" sz="2000" b="1" dirty="0">
                <a:solidFill>
                  <a:srgbClr val="FF0000"/>
                </a:solidFill>
              </a:rPr>
              <a:t>1 mA for almost 1 week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4BE49-199D-B944-8D4A-C7D1E44C5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30" y="2222399"/>
            <a:ext cx="4882770" cy="3466766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id="{31CFEF73-6893-CF4E-B8ED-E73F3777ED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471" y="1675743"/>
            <a:ext cx="3158340" cy="17771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A66A52-5AA7-1944-898E-36F94328C3D8}"/>
              </a:ext>
            </a:extLst>
          </p:cNvPr>
          <p:cNvSpPr txBox="1"/>
          <p:nvPr/>
        </p:nvSpPr>
        <p:spPr>
          <a:xfrm>
            <a:off x="174130" y="854309"/>
            <a:ext cx="11511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Positively biasing the photo-gun anode has had a tremendous impact on </a:t>
            </a:r>
            <a:r>
              <a:rPr lang="en-US" sz="2400" i="1" dirty="0" err="1">
                <a:solidFill>
                  <a:srgbClr val="7030A0"/>
                </a:solidFill>
              </a:rPr>
              <a:t>JLab</a:t>
            </a:r>
            <a:r>
              <a:rPr lang="en-US" sz="2400" i="1" dirty="0">
                <a:solidFill>
                  <a:srgbClr val="7030A0"/>
                </a:solidFill>
              </a:rPr>
              <a:t> gun lifetime. </a:t>
            </a:r>
          </a:p>
        </p:txBody>
      </p:sp>
    </p:spTree>
    <p:extLst>
      <p:ext uri="{BB962C8B-B14F-4D97-AF65-F5344CB8AC3E}">
        <p14:creationId xmlns:p14="http://schemas.microsoft.com/office/powerpoint/2010/main" val="588298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4222-83BB-6C4A-811B-F274FD56C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Optimizing the gun voltage for charge lifetime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7BBDA-E1E2-E74A-997C-9328A1BE0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FEC25-EE6D-1E40-9BBA-E16DC1C4A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66481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2EA7D27-FBA5-054C-BF51-4167CE5FB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212" y="2204945"/>
            <a:ext cx="3358495" cy="42582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113FF58-7999-3148-98CF-DF02563D6859}"/>
              </a:ext>
            </a:extLst>
          </p:cNvPr>
          <p:cNvGrpSpPr/>
          <p:nvPr/>
        </p:nvGrpSpPr>
        <p:grpSpPr>
          <a:xfrm>
            <a:off x="7032741" y="3493826"/>
            <a:ext cx="4308549" cy="2899352"/>
            <a:chOff x="7701481" y="2375492"/>
            <a:chExt cx="4388920" cy="2976395"/>
          </a:xfrm>
        </p:grpSpPr>
        <p:pic>
          <p:nvPicPr>
            <p:cNvPr id="72" name="Picture 71" descr="ionYVn.gif">
              <a:extLst>
                <a:ext uri="{FF2B5EF4-FFF2-40B4-BE49-F238E27FC236}">
                  <a16:creationId xmlns:a16="http://schemas.microsoft.com/office/drawing/2014/main" id="{C55561D7-0EB1-2D49-AA08-4385C6D3F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1481" y="2375492"/>
              <a:ext cx="4388920" cy="2976395"/>
            </a:xfrm>
            <a:prstGeom prst="rect">
              <a:avLst/>
            </a:prstGeom>
          </p:spPr>
        </p:pic>
        <p:sp>
          <p:nvSpPr>
            <p:cNvPr id="76" name="Rounded Rectangular Callout 75">
              <a:extLst>
                <a:ext uri="{FF2B5EF4-FFF2-40B4-BE49-F238E27FC236}">
                  <a16:creationId xmlns:a16="http://schemas.microsoft.com/office/drawing/2014/main" id="{B526E7F6-6B57-504B-A08D-5AAFB9436E95}"/>
                </a:ext>
              </a:extLst>
            </p:cNvPr>
            <p:cNvSpPr/>
            <p:nvPr/>
          </p:nvSpPr>
          <p:spPr bwMode="auto">
            <a:xfrm>
              <a:off x="9515288" y="2893325"/>
              <a:ext cx="1877639" cy="504968"/>
            </a:xfrm>
            <a:prstGeom prst="wedgeRoundRectCallout">
              <a:avLst>
                <a:gd name="adj1" fmla="val -55927"/>
                <a:gd name="adj2" fmla="val 168628"/>
                <a:gd name="adj3" fmla="val 16667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Fewer ions created as gun voltage increases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0C0324D-77B5-AE40-88AB-7C0D06013B5A}"/>
              </a:ext>
            </a:extLst>
          </p:cNvPr>
          <p:cNvGrpSpPr/>
          <p:nvPr/>
        </p:nvGrpSpPr>
        <p:grpSpPr>
          <a:xfrm>
            <a:off x="7032741" y="779588"/>
            <a:ext cx="4458675" cy="2905307"/>
            <a:chOff x="3509120" y="2313158"/>
            <a:chExt cx="4423099" cy="2999573"/>
          </a:xfrm>
        </p:grpSpPr>
        <p:pic>
          <p:nvPicPr>
            <p:cNvPr id="73" name="Picture 72" descr="ionx.gif">
              <a:extLst>
                <a:ext uri="{FF2B5EF4-FFF2-40B4-BE49-F238E27FC236}">
                  <a16:creationId xmlns:a16="http://schemas.microsoft.com/office/drawing/2014/main" id="{6D5395AD-F532-554B-9265-AA37AD4BA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9120" y="2313158"/>
              <a:ext cx="4423099" cy="2999573"/>
            </a:xfrm>
            <a:prstGeom prst="rect">
              <a:avLst/>
            </a:prstGeom>
          </p:spPr>
        </p:pic>
        <p:sp>
          <p:nvSpPr>
            <p:cNvPr id="75" name="Rounded Rectangular Callout 74">
              <a:extLst>
                <a:ext uri="{FF2B5EF4-FFF2-40B4-BE49-F238E27FC236}">
                  <a16:creationId xmlns:a16="http://schemas.microsoft.com/office/drawing/2014/main" id="{71B54565-73CB-3C45-88E5-D55E8834CCA9}"/>
                </a:ext>
              </a:extLst>
            </p:cNvPr>
            <p:cNvSpPr/>
            <p:nvPr/>
          </p:nvSpPr>
          <p:spPr bwMode="auto">
            <a:xfrm>
              <a:off x="5064599" y="4080233"/>
              <a:ext cx="1312139" cy="493239"/>
            </a:xfrm>
            <a:prstGeom prst="wedgeRoundRectCallout">
              <a:avLst>
                <a:gd name="adj1" fmla="val -55668"/>
                <a:gd name="adj2" fmla="val -226627"/>
                <a:gd name="adj3" fmla="val 16667"/>
              </a:avLst>
            </a:prstGeom>
            <a:solidFill>
              <a:srgbClr val="BBE0E3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kern="0" dirty="0">
                  <a:solidFill>
                    <a:srgbClr val="000000"/>
                  </a:solidFill>
                  <a:latin typeface="Arial"/>
                </a:rPr>
                <a:t>Ion generation largest here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860CA20-433F-B04E-B841-A57C8C1AC738}"/>
              </a:ext>
            </a:extLst>
          </p:cNvPr>
          <p:cNvSpPr txBox="1"/>
          <p:nvPr/>
        </p:nvSpPr>
        <p:spPr>
          <a:xfrm>
            <a:off x="479837" y="1031912"/>
            <a:ext cx="5087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What about the cathode potential, i.e. is there is “best” potential for increasing charge lifetime?</a:t>
            </a:r>
          </a:p>
        </p:txBody>
      </p:sp>
    </p:spTree>
    <p:extLst>
      <p:ext uri="{BB962C8B-B14F-4D97-AF65-F5344CB8AC3E}">
        <p14:creationId xmlns:p14="http://schemas.microsoft.com/office/powerpoint/2010/main" val="833618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BA9E1-CC64-284D-8B84-8CB281676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ion generation and bombardment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EA021-0C06-2D49-A111-FEC661742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A9CC78-1E57-5A41-8D37-C4C08634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7A5408-0848-E443-80C6-9812802C77E8}"/>
              </a:ext>
            </a:extLst>
          </p:cNvPr>
          <p:cNvSpPr/>
          <p:nvPr/>
        </p:nvSpPr>
        <p:spPr>
          <a:xfrm>
            <a:off x="181000" y="887349"/>
            <a:ext cx="53677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GPT custom element </a:t>
            </a:r>
            <a:r>
              <a:rPr lang="en-US" b="1" i="1" dirty="0"/>
              <a:t>IONATOR</a:t>
            </a:r>
            <a:r>
              <a:rPr lang="en-US" dirty="0"/>
              <a:t> simulates electron-impact ionization of residual beam line gasses and tracks outgoing particles.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5ACC4C-FC83-684C-B6DC-E74E2DC86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9" y="4173156"/>
            <a:ext cx="5493325" cy="1869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5C52CCA-5BFD-1146-8A0F-37A0F410228F}"/>
              </a:ext>
            </a:extLst>
          </p:cNvPr>
          <p:cNvSpPr/>
          <p:nvPr/>
        </p:nvSpPr>
        <p:spPr>
          <a:xfrm>
            <a:off x="5943601" y="906088"/>
            <a:ext cx="6248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Simulations</a:t>
            </a:r>
            <a:r>
              <a:rPr lang="en-US" dirty="0"/>
              <a:t> of ion back-bombardment predict ions created </a:t>
            </a:r>
            <a:r>
              <a:rPr lang="en-US" b="1" dirty="0"/>
              <a:t>within the cathode-anode gap</a:t>
            </a:r>
            <a:r>
              <a:rPr lang="en-US" dirty="0"/>
              <a:t>, depositing their energy at the photocathode, closely resembles the measured damage pattern.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06C09C4-93B6-D440-AD07-22CC8CC9B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862" y="4709749"/>
            <a:ext cx="2210568" cy="194810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3F2EC8-7B37-BE4A-92E8-CF79A4F7D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540" y="1998335"/>
            <a:ext cx="4451445" cy="22501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BC9FF7-C935-6B41-8467-5C28F4EF508F}"/>
              </a:ext>
            </a:extLst>
          </p:cNvPr>
          <p:cNvSpPr txBox="1"/>
          <p:nvPr/>
        </p:nvSpPr>
        <p:spPr>
          <a:xfrm>
            <a:off x="8808228" y="4340417"/>
            <a:ext cx="113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75558-F737-1E40-ABC9-D39B09FA9CF8}"/>
              </a:ext>
            </a:extLst>
          </p:cNvPr>
          <p:cNvSpPr txBox="1"/>
          <p:nvPr/>
        </p:nvSpPr>
        <p:spPr>
          <a:xfrm>
            <a:off x="1968901" y="3701727"/>
            <a:ext cx="275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PhD work of Josh </a:t>
            </a:r>
            <a:r>
              <a:rPr lang="en-US" dirty="0" err="1"/>
              <a:t>Yoskowitz</a:t>
            </a:r>
            <a:endParaRPr lang="en-US" dirty="0"/>
          </a:p>
        </p:txBody>
      </p:sp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47E2241D-37F0-C448-9BBA-89B779CB32D0}"/>
              </a:ext>
            </a:extLst>
          </p:cNvPr>
          <p:cNvSpPr/>
          <p:nvPr/>
        </p:nvSpPr>
        <p:spPr>
          <a:xfrm rot="16957770">
            <a:off x="9534741" y="3827973"/>
            <a:ext cx="973470" cy="167292"/>
          </a:xfrm>
          <a:prstGeom prst="left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0CFFE7-8948-8845-B6AC-07DF3C9C6266}"/>
              </a:ext>
            </a:extLst>
          </p:cNvPr>
          <p:cNvSpPr txBox="1"/>
          <p:nvPr/>
        </p:nvSpPr>
        <p:spPr>
          <a:xfrm>
            <a:off x="9742406" y="1841297"/>
            <a:ext cx="934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Simulated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EEB028-ADA8-974B-849F-3175B20B1C25}"/>
              </a:ext>
            </a:extLst>
          </p:cNvPr>
          <p:cNvSpPr txBox="1"/>
          <p:nvPr/>
        </p:nvSpPr>
        <p:spPr>
          <a:xfrm>
            <a:off x="7566269" y="1860733"/>
            <a:ext cx="934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Simulated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A3DA3D-70B1-4945-9C39-00730AEB1849}"/>
              </a:ext>
            </a:extLst>
          </p:cNvPr>
          <p:cNvSpPr txBox="1"/>
          <p:nvPr/>
        </p:nvSpPr>
        <p:spPr>
          <a:xfrm>
            <a:off x="8910870" y="4553399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QE Loss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40B8EF-3EE3-544C-98DB-33ED170F4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21" y="1807414"/>
            <a:ext cx="5341779" cy="186127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3B24D42-A8BF-F449-BA71-D5EBE8C923D3}"/>
              </a:ext>
            </a:extLst>
          </p:cNvPr>
          <p:cNvSpPr txBox="1"/>
          <p:nvPr/>
        </p:nvSpPr>
        <p:spPr>
          <a:xfrm>
            <a:off x="4792374" y="1714717"/>
            <a:ext cx="1060548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70C0"/>
                </a:solidFill>
                <a:latin typeface="Times" pitchFamily="2" charset="0"/>
              </a:rPr>
              <a:t>e- beam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latin typeface="Times" pitchFamily="2" charset="0"/>
              </a:rPr>
              <a:t>ions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latin typeface="Times" pitchFamily="2" charset="0"/>
              </a:rPr>
              <a:t>ejected e-</a:t>
            </a:r>
          </a:p>
          <a:p>
            <a:pPr algn="ctr"/>
            <a:r>
              <a:rPr lang="en-US" sz="1400" b="1" dirty="0">
                <a:solidFill>
                  <a:srgbClr val="E19C23"/>
                </a:solidFill>
                <a:latin typeface="Times" pitchFamily="2" charset="0"/>
              </a:rPr>
              <a:t>scattered e-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88957-F873-1D4E-96D6-B3053C569034}"/>
              </a:ext>
            </a:extLst>
          </p:cNvPr>
          <p:cNvSpPr txBox="1"/>
          <p:nvPr/>
        </p:nvSpPr>
        <p:spPr>
          <a:xfrm>
            <a:off x="953621" y="2014621"/>
            <a:ext cx="2170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Simulation of biased anode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D504B9B-5966-FD4C-8227-1A9533588BE7}"/>
              </a:ext>
            </a:extLst>
          </p:cNvPr>
          <p:cNvCxnSpPr/>
          <p:nvPr/>
        </p:nvCxnSpPr>
        <p:spPr>
          <a:xfrm flipV="1">
            <a:off x="1091821" y="2281454"/>
            <a:ext cx="0" cy="98036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146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CFFFD4-3E6D-F24E-99E0-9141D25D0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87" y="2932716"/>
            <a:ext cx="5665789" cy="3335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CC0A86-A23E-4F4E-850F-3B7E69A83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charge lifetime dependence on cathode potential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E0A04C-DD96-0845-9154-4DCD6745F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255F19-80A1-EB45-8B20-3E46012D0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98481-49B2-D54C-AF71-B6F49790D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391" y="1740680"/>
            <a:ext cx="4234631" cy="19854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2F21DC-5309-174E-B4BD-C847D2DE47FF}"/>
              </a:ext>
            </a:extLst>
          </p:cNvPr>
          <p:cNvSpPr txBox="1"/>
          <p:nvPr/>
        </p:nvSpPr>
        <p:spPr>
          <a:xfrm>
            <a:off x="2172966" y="2487082"/>
            <a:ext cx="1180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E86FDA"/>
                </a:solidFill>
              </a:rPr>
              <a:t>100 vs. 180 kV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4B4FA5-8ADF-2A40-BD0E-91F167B0D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563" y="2020186"/>
            <a:ext cx="5556797" cy="42478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BBB0E6-732C-8E4D-A140-F35204070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545" y="915067"/>
            <a:ext cx="4444184" cy="9598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1623B6D-A4D7-404A-892F-120A7F4119B1}"/>
              </a:ext>
            </a:extLst>
          </p:cNvPr>
          <p:cNvSpPr txBox="1"/>
          <p:nvPr/>
        </p:nvSpPr>
        <p:spPr>
          <a:xfrm>
            <a:off x="7416192" y="2636458"/>
            <a:ext cx="2075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NA-PAC 2022 (WEPA13)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316DE8-8C70-084B-92A5-5EF41297BCC1}"/>
              </a:ext>
            </a:extLst>
          </p:cNvPr>
          <p:cNvSpPr txBox="1"/>
          <p:nvPr/>
        </p:nvSpPr>
        <p:spPr>
          <a:xfrm>
            <a:off x="4089807" y="1935930"/>
            <a:ext cx="954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Biased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AEF43D-B903-3646-9E04-CB821DCEBA9D}"/>
              </a:ext>
            </a:extLst>
          </p:cNvPr>
          <p:cNvSpPr txBox="1"/>
          <p:nvPr/>
        </p:nvSpPr>
        <p:spPr>
          <a:xfrm>
            <a:off x="67862" y="827654"/>
            <a:ext cx="6185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Exploratory measurement to map out conditions for an experiment at the UITF.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ABAE6E-96FE-C64E-B6AD-4156A25A90F3}"/>
              </a:ext>
            </a:extLst>
          </p:cNvPr>
          <p:cNvCxnSpPr>
            <a:cxnSpLocks/>
          </p:cNvCxnSpPr>
          <p:nvPr/>
        </p:nvCxnSpPr>
        <p:spPr>
          <a:xfrm>
            <a:off x="4430432" y="3571791"/>
            <a:ext cx="783013" cy="15324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199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FE9AD-FEBC-3545-8ABB-035880B9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PES: reducing ion surface density to increase lifetime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57FA2-2B95-B247-951C-1FD54A95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F9303-4690-C64E-BEA6-6CE18464B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F4884-C352-2549-BE4C-DB114CF2617C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110" y="1252330"/>
            <a:ext cx="5501273" cy="20628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8DDD12-BBD8-404D-A731-814E853A3424}"/>
              </a:ext>
            </a:extLst>
          </p:cNvPr>
          <p:cNvSpPr/>
          <p:nvPr/>
        </p:nvSpPr>
        <p:spPr>
          <a:xfrm>
            <a:off x="6696997" y="1090483"/>
            <a:ext cx="47770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J. </a:t>
            </a:r>
            <a:r>
              <a:rPr lang="en-US" sz="1400" dirty="0" err="1">
                <a:solidFill>
                  <a:srgbClr val="252525"/>
                </a:solidFill>
                <a:ea typeface="Century Gothic" charset="0"/>
                <a:cs typeface="Century Gothic" charset="0"/>
              </a:rPr>
              <a:t>Grames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, </a:t>
            </a:r>
            <a:r>
              <a:rPr lang="en-US" sz="1400" i="1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et al., 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Phys. Rev. ST </a:t>
            </a:r>
            <a:r>
              <a:rPr lang="en-US" sz="1400" dirty="0" err="1">
                <a:solidFill>
                  <a:srgbClr val="252525"/>
                </a:solidFill>
                <a:ea typeface="Century Gothic" charset="0"/>
                <a:cs typeface="Century Gothic" charset="0"/>
              </a:rPr>
              <a:t>Accel</a:t>
            </a:r>
            <a:r>
              <a:rPr lang="en-US" sz="1400" dirty="0">
                <a:solidFill>
                  <a:srgbClr val="252525"/>
                </a:solidFill>
                <a:ea typeface="Century Gothic" charset="0"/>
                <a:cs typeface="Century Gothic" charset="0"/>
              </a:rPr>
              <a:t>. Beams 14 043501 (2011)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047561F-88F2-C840-A3F2-0571868B8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2"/>
          <a:stretch/>
        </p:blipFill>
        <p:spPr bwMode="auto">
          <a:xfrm>
            <a:off x="1863143" y="2539846"/>
            <a:ext cx="3652422" cy="374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8F53DF-C27C-0F47-9BB8-1CBCD3E157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40" y="3596428"/>
            <a:ext cx="5797605" cy="2802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D51EFD-A291-FC46-BA8E-67AAB49437F4}"/>
              </a:ext>
            </a:extLst>
          </p:cNvPr>
          <p:cNvSpPr txBox="1"/>
          <p:nvPr/>
        </p:nvSpPr>
        <p:spPr>
          <a:xfrm>
            <a:off x="6958844" y="1560107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Bulk 532nm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386153-24A4-F34F-B954-D315AF83E49B}"/>
              </a:ext>
            </a:extLst>
          </p:cNvPr>
          <p:cNvSpPr txBox="1"/>
          <p:nvPr/>
        </p:nvSpPr>
        <p:spPr>
          <a:xfrm>
            <a:off x="6891110" y="5539439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GaAs/</a:t>
            </a:r>
            <a:r>
              <a:rPr lang="en-US" sz="1200" dirty="0" err="1"/>
              <a:t>GaAsP</a:t>
            </a:r>
            <a:r>
              <a:rPr lang="en-US" sz="1200" dirty="0"/>
              <a:t> 780nm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D364836-C5AD-7341-BA75-B59E9489CEB0}"/>
              </a:ext>
            </a:extLst>
          </p:cNvPr>
          <p:cNvSpPr/>
          <p:nvPr/>
        </p:nvSpPr>
        <p:spPr>
          <a:xfrm>
            <a:off x="5361269" y="973160"/>
            <a:ext cx="1244600" cy="5317067"/>
          </a:xfrm>
          <a:prstGeom prst="leftBrace">
            <a:avLst>
              <a:gd name="adj1" fmla="val 27327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E658B1-4737-434A-81A2-717E0E584AF4}"/>
              </a:ext>
            </a:extLst>
          </p:cNvPr>
          <p:cNvSpPr txBox="1"/>
          <p:nvPr/>
        </p:nvSpPr>
        <p:spPr>
          <a:xfrm>
            <a:off x="54773" y="1201344"/>
            <a:ext cx="5615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Increasing laser beam size at photocathode has increased charge lifetime…</a:t>
            </a:r>
          </a:p>
        </p:txBody>
      </p:sp>
    </p:spTree>
    <p:extLst>
      <p:ext uri="{BB962C8B-B14F-4D97-AF65-F5344CB8AC3E}">
        <p14:creationId xmlns:p14="http://schemas.microsoft.com/office/powerpoint/2010/main" val="2719277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FC7374-D009-BF47-BF50-132778195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9787D-A7BA-344A-8AB7-104F60BC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E7F3EF0-5CF9-9047-A469-99BC59C1B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342" y="2490659"/>
            <a:ext cx="8088658" cy="39311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A52AFE0-E50F-9C44-89CB-EE139A6D7861}"/>
              </a:ext>
            </a:extLst>
          </p:cNvPr>
          <p:cNvSpPr txBox="1"/>
          <p:nvPr/>
        </p:nvSpPr>
        <p:spPr>
          <a:xfrm>
            <a:off x="5108896" y="1669933"/>
            <a:ext cx="6156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latin typeface="Times" pitchFamily="2" charset="0"/>
              </a:rPr>
              <a:t>J. </a:t>
            </a:r>
            <a:r>
              <a:rPr lang="en-US" sz="1200" u="sng" dirty="0" err="1">
                <a:latin typeface="Times" pitchFamily="2" charset="0"/>
              </a:rPr>
              <a:t>Grames</a:t>
            </a:r>
            <a:r>
              <a:rPr lang="en-US" sz="1200" dirty="0">
                <a:latin typeface="Times" pitchFamily="2" charset="0"/>
              </a:rPr>
              <a:t>, P. Adderley, J. </a:t>
            </a:r>
            <a:r>
              <a:rPr lang="en-US" sz="1200" dirty="0" err="1">
                <a:latin typeface="Times" pitchFamily="2" charset="0"/>
              </a:rPr>
              <a:t>Hansknecht</a:t>
            </a:r>
            <a:r>
              <a:rPr lang="en-US" sz="1200" dirty="0">
                <a:latin typeface="Times" pitchFamily="2" charset="0"/>
              </a:rPr>
              <a:t>, R. </a:t>
            </a:r>
            <a:r>
              <a:rPr lang="en-US" sz="1200" dirty="0" err="1">
                <a:latin typeface="Times" pitchFamily="2" charset="0"/>
              </a:rPr>
              <a:t>Kazimi</a:t>
            </a:r>
            <a:r>
              <a:rPr lang="en-US" sz="1200" dirty="0">
                <a:latin typeface="Times" pitchFamily="2" charset="0"/>
              </a:rPr>
              <a:t>, M. </a:t>
            </a:r>
            <a:r>
              <a:rPr lang="en-US" sz="1200" dirty="0" err="1">
                <a:latin typeface="Times" pitchFamily="2" charset="0"/>
              </a:rPr>
              <a:t>Poelker</a:t>
            </a:r>
            <a:r>
              <a:rPr lang="en-US" sz="1200" dirty="0">
                <a:latin typeface="Times" pitchFamily="2" charset="0"/>
              </a:rPr>
              <a:t>, D. Moser, M. Stutzman, S. Zhang, “Milliampere beam studies using high polarization photocathodes at the CEBAF Photoinjector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" pitchFamily="2" charset="0"/>
              </a:rPr>
              <a:t>” </a:t>
            </a:r>
            <a:r>
              <a:rPr lang="en-US" sz="1200" dirty="0">
                <a:latin typeface="Times" pitchFamily="2" charset="0"/>
              </a:rPr>
              <a:t>Polarized Sources, Targets and Polarimeters Workshop, </a:t>
            </a:r>
            <a:r>
              <a:rPr lang="en-US" sz="1200" dirty="0" err="1">
                <a:latin typeface="Times" pitchFamily="2" charset="0"/>
              </a:rPr>
              <a:t>Dajeon</a:t>
            </a:r>
            <a:r>
              <a:rPr lang="en-US" sz="1200" dirty="0">
                <a:latin typeface="Times" pitchFamily="2" charset="0"/>
              </a:rPr>
              <a:t> South Korea (2017)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242D33-2702-DE40-A88F-FAA2C6C63896}"/>
              </a:ext>
            </a:extLst>
          </p:cNvPr>
          <p:cNvGrpSpPr/>
          <p:nvPr/>
        </p:nvGrpSpPr>
        <p:grpSpPr>
          <a:xfrm>
            <a:off x="187565" y="3708819"/>
            <a:ext cx="3317074" cy="2389230"/>
            <a:chOff x="2069847" y="967503"/>
            <a:chExt cx="6971428" cy="522857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76947E3-409E-B547-A1A8-AF6A58282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967503"/>
              <a:ext cx="3487250" cy="261543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5154E8F-408A-9E4C-8704-0D2D7EAF2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168" y="969806"/>
              <a:ext cx="3481107" cy="261083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DA690E5-6473-D54A-9781-74CEB2FCC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847" y="3580637"/>
              <a:ext cx="3487250" cy="261543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23D864E-C51C-CB48-A173-B2FCE3C0D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7097" y="3580637"/>
              <a:ext cx="3481107" cy="2610831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F0C4A115-A2B7-F143-8548-11400A55F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31" y="1770806"/>
            <a:ext cx="3787260" cy="1637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10F9C-C80B-764A-BEDC-1D0936D667D1}"/>
              </a:ext>
            </a:extLst>
          </p:cNvPr>
          <p:cNvSpPr txBox="1"/>
          <p:nvPr/>
        </p:nvSpPr>
        <p:spPr>
          <a:xfrm>
            <a:off x="4763192" y="3455408"/>
            <a:ext cx="691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Days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47BFF1-8093-C04A-8789-12459BFBBDE6}"/>
              </a:ext>
            </a:extLst>
          </p:cNvPr>
          <p:cNvCxnSpPr>
            <a:cxnSpLocks/>
          </p:cNvCxnSpPr>
          <p:nvPr/>
        </p:nvCxnSpPr>
        <p:spPr>
          <a:xfrm flipV="1">
            <a:off x="4555375" y="3929512"/>
            <a:ext cx="2090752" cy="21664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E5AF1C-E6DC-DF44-8107-5CE91EF58F92}"/>
              </a:ext>
            </a:extLst>
          </p:cNvPr>
          <p:cNvSpPr txBox="1"/>
          <p:nvPr/>
        </p:nvSpPr>
        <p:spPr>
          <a:xfrm rot="18867493">
            <a:off x="4488043" y="4784016"/>
            <a:ext cx="1973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Trend we want to realize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2B6DB-2E81-F346-AB3B-7A1032A75E69}"/>
              </a:ext>
            </a:extLst>
          </p:cNvPr>
          <p:cNvSpPr txBox="1"/>
          <p:nvPr/>
        </p:nvSpPr>
        <p:spPr>
          <a:xfrm>
            <a:off x="4825479" y="3204841"/>
            <a:ext cx="256287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Measurements were performed without anode biasing</a:t>
            </a:r>
          </a:p>
          <a:p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C87256-380A-3547-9929-C7F3D1A8B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9" y="3598558"/>
            <a:ext cx="3965608" cy="2678692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991075D-DDB3-DF4B-A9EE-C7F7BAA66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GaAs/</a:t>
            </a:r>
            <a:r>
              <a:rPr lang="en-US" dirty="0" err="1"/>
              <a:t>GaAsP</a:t>
            </a:r>
            <a:r>
              <a:rPr lang="en-US" dirty="0"/>
              <a:t> charge lifetime at milliamp current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58B719-B671-5740-86DE-FDD9C2A75048}"/>
              </a:ext>
            </a:extLst>
          </p:cNvPr>
          <p:cNvSpPr txBox="1"/>
          <p:nvPr/>
        </p:nvSpPr>
        <p:spPr>
          <a:xfrm>
            <a:off x="211948" y="786298"/>
            <a:ext cx="11626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Results from PSTP’17 suggests increasing laser spot size is viable to exceed &gt;500 C lifetime; however we need to build another gun to test this assertion.</a:t>
            </a:r>
          </a:p>
        </p:txBody>
      </p:sp>
    </p:spTree>
    <p:extLst>
      <p:ext uri="{BB962C8B-B14F-4D97-AF65-F5344CB8AC3E}">
        <p14:creationId xmlns:p14="http://schemas.microsoft.com/office/powerpoint/2010/main" val="345200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C2A17-A326-9342-A8BE-50DD0001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 a mA polarized gun for e</a:t>
            </a:r>
            <a:r>
              <a:rPr lang="en-US" baseline="30000" dirty="0"/>
              <a:t>+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478D8B-EA32-5240-9BB5-13A893C6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8091D-6404-604F-BEEE-111100AB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6EF915-2141-1C40-B630-A93C3ADA7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5" y="856807"/>
            <a:ext cx="11863408" cy="729508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Next, we want to combine our lessons learned and experience with the Magnetized 4mA/300 kV gun and new Polarized CEBAF 200 kV gun to </a:t>
            </a:r>
            <a:r>
              <a:rPr lang="en-US" b="1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build a new third gun optimized for positron generation</a:t>
            </a:r>
            <a:r>
              <a:rPr lang="en-US" i="1" dirty="0">
                <a:solidFill>
                  <a:srgbClr val="7030A0"/>
                </a:solidFill>
                <a:latin typeface="Arial" panose="020B0604020202020204" pitchFamily="34" charset="0"/>
                <a:ea typeface="Century Gothic" charset="0"/>
              </a:rPr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93CAB-471D-364B-8948-BA34BD3E5F01}"/>
              </a:ext>
            </a:extLst>
          </p:cNvPr>
          <p:cNvSpPr txBox="1"/>
          <p:nvPr/>
        </p:nvSpPr>
        <p:spPr>
          <a:xfrm>
            <a:off x="411437" y="1610879"/>
            <a:ext cx="5361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300 kV Magnetized Beam Electron Source (</a:t>
            </a:r>
            <a:r>
              <a:rPr lang="en-US" sz="2000" dirty="0" err="1"/>
              <a:t>CsKSb</a:t>
            </a:r>
            <a:r>
              <a:rPr lang="en-US" sz="20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BB26BC-5718-3949-981A-A2728DF38F10}"/>
              </a:ext>
            </a:extLst>
          </p:cNvPr>
          <p:cNvSpPr txBox="1"/>
          <p:nvPr/>
        </p:nvSpPr>
        <p:spPr>
          <a:xfrm>
            <a:off x="309974" y="5215703"/>
            <a:ext cx="59670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C. Hernandez-Garcia </a:t>
            </a:r>
            <a:r>
              <a:rPr lang="en-US" sz="1600" i="1" dirty="0"/>
              <a:t>et al., </a:t>
            </a:r>
            <a:r>
              <a:rPr lang="en-US" sz="1600" dirty="0"/>
              <a:t>Phys. Rev. Accel. Beams </a:t>
            </a:r>
            <a:r>
              <a:rPr lang="en-US" sz="1600" b="1" dirty="0"/>
              <a:t>22</a:t>
            </a:r>
            <a:r>
              <a:rPr lang="en-US" sz="1600" dirty="0"/>
              <a:t>, 113401 (2019)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ECE279-3CF9-D346-90D5-DA75AA1B123C}"/>
              </a:ext>
            </a:extLst>
          </p:cNvPr>
          <p:cNvSpPr/>
          <p:nvPr/>
        </p:nvSpPr>
        <p:spPr>
          <a:xfrm>
            <a:off x="1172517" y="5554257"/>
            <a:ext cx="424199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R30 inverted geometry ceramic insulator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Conditioned to 350 kV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Demonstrated 4.5 mA CW 300 </a:t>
            </a:r>
            <a:r>
              <a:rPr lang="en-US" sz="1600" dirty="0" err="1"/>
              <a:t>keV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97A36-60B7-D24B-AFE9-C6FD1F3FC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55" y="2096080"/>
            <a:ext cx="5234424" cy="31196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972502-4C8A-C046-85C9-800F0D013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774" y="1856763"/>
            <a:ext cx="3867515" cy="40373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1CCF6AD-35C6-3442-AB0C-C985C9B7447B}"/>
              </a:ext>
            </a:extLst>
          </p:cNvPr>
          <p:cNvSpPr/>
          <p:nvPr/>
        </p:nvSpPr>
        <p:spPr>
          <a:xfrm>
            <a:off x="6673416" y="5743903"/>
            <a:ext cx="50243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Operate at &gt;200 kV without field emission</a:t>
            </a:r>
          </a:p>
          <a:p>
            <a:r>
              <a:rPr lang="en-US" sz="1400" dirty="0"/>
              <a:t>HV conditioning &gt;350 kV (uses R30 inverted ceramic insulator)</a:t>
            </a:r>
          </a:p>
          <a:p>
            <a:r>
              <a:rPr lang="en-US" sz="1400" dirty="0"/>
              <a:t>Dynamic pressure (during beam delivery) ~ 1x10</a:t>
            </a:r>
            <a:r>
              <a:rPr lang="en-US" sz="1400" baseline="30000" dirty="0"/>
              <a:t>-12</a:t>
            </a:r>
            <a:r>
              <a:rPr lang="en-US" sz="1400" dirty="0"/>
              <a:t> Torr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C3812D-E7AA-A24B-B040-7E8E405C9833}"/>
              </a:ext>
            </a:extLst>
          </p:cNvPr>
          <p:cNvSpPr txBox="1"/>
          <p:nvPr/>
        </p:nvSpPr>
        <p:spPr>
          <a:xfrm>
            <a:off x="6992914" y="1624971"/>
            <a:ext cx="4651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CEBAF 200 KV Polarized Gun (GaAs/</a:t>
            </a:r>
            <a:r>
              <a:rPr lang="en-US" sz="2000" dirty="0" err="1"/>
              <a:t>GaAsP</a:t>
            </a:r>
            <a:r>
              <a:rPr lang="en-US" sz="2000" dirty="0"/>
              <a:t>)</a:t>
            </a:r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395FF3EE-9D8F-5545-AC5E-3D221BB1F8A8}"/>
              </a:ext>
            </a:extLst>
          </p:cNvPr>
          <p:cNvSpPr/>
          <p:nvPr/>
        </p:nvSpPr>
        <p:spPr>
          <a:xfrm>
            <a:off x="6196084" y="3289110"/>
            <a:ext cx="518276" cy="532263"/>
          </a:xfrm>
          <a:prstGeom prst="plus">
            <a:avLst>
              <a:gd name="adj" fmla="val 38166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16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2C181-AEF3-B242-B912-318EA0864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89D909-235D-534C-BCB8-142C3EC9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E5DA4A-E95F-E842-8222-E47F5F150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AE4838-1E72-1A4E-A614-39B06F7AF7A9}"/>
              </a:ext>
            </a:extLst>
          </p:cNvPr>
          <p:cNvSpPr txBox="1"/>
          <p:nvPr/>
        </p:nvSpPr>
        <p:spPr>
          <a:xfrm>
            <a:off x="231956" y="1256837"/>
            <a:ext cx="11960044" cy="437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SLSP GaAs photocathodes have been used to make mA intensity with polarization &gt;85 %.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DBR photocathodes offer &gt;10 mA/W, so cathode cooling may not always be necessary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Biasing anode has increased charge lifetime of GaAs/</a:t>
            </a:r>
            <a:r>
              <a:rPr lang="en-US" sz="2400" dirty="0" err="1"/>
              <a:t>GaAsP</a:t>
            </a:r>
            <a:r>
              <a:rPr lang="en-US" sz="2400" dirty="0"/>
              <a:t> in CEBAF 130 kV gun &gt; 400 C</a:t>
            </a:r>
            <a:endParaRPr lang="en-US" sz="1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Increasing laser size affords gains up to ratio of increase – increasing area &gt;5mm</a:t>
            </a:r>
            <a:r>
              <a:rPr lang="en-US" sz="2400" baseline="30000" dirty="0"/>
              <a:t>2</a:t>
            </a:r>
            <a:r>
              <a:rPr lang="en-US" sz="2400" dirty="0"/>
              <a:t> (while managing all the beam) should achieve a charge lifetime &gt; 1000 C in the CEBAF photo-gun.</a:t>
            </a:r>
            <a:endParaRPr lang="en-US" sz="1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Optimizing the gun voltage for lifetime remains an important parameter to consider.</a:t>
            </a:r>
          </a:p>
          <a:p>
            <a:endParaRPr lang="en-US" sz="2400" dirty="0"/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It is not unreasonable to imagine sustainable mA beams soon.</a:t>
            </a:r>
          </a:p>
          <a:p>
            <a:pPr algn="ctr"/>
            <a:endParaRPr lang="en-US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91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948E9-09AA-1F42-9080-9DE74E9B9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guns have demonstrated mA CW beam current from GaAs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B65EE5-6E44-BD4F-BD2C-489D04961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B7CD23-CF9A-CF41-86E3-8AF44BA02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E39B56-EFA4-DF4D-9379-203A87128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53" y="788432"/>
            <a:ext cx="5919334" cy="20156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u="sng" dirty="0">
                <a:solidFill>
                  <a:srgbClr val="FF0000"/>
                </a:solidFill>
              </a:rPr>
              <a:t>JLab 10 kW Upgrade IR FEL DC gun</a:t>
            </a:r>
          </a:p>
          <a:p>
            <a:r>
              <a:rPr lang="en-US" sz="1600" dirty="0"/>
              <a:t>Gun operating voltage: 350 kV</a:t>
            </a:r>
          </a:p>
          <a:p>
            <a:r>
              <a:rPr lang="en-US" sz="1600" dirty="0"/>
              <a:t>Sustained beam current: </a:t>
            </a:r>
            <a:r>
              <a:rPr lang="en-US" sz="1600" b="1" dirty="0">
                <a:solidFill>
                  <a:srgbClr val="00B050"/>
                </a:solidFill>
              </a:rPr>
              <a:t>8 mA CW at 532 nm</a:t>
            </a:r>
          </a:p>
          <a:p>
            <a:r>
              <a:rPr lang="en-US" sz="1600" dirty="0"/>
              <a:t>Photocathode lifetime at 5 mA CW: 550 h</a:t>
            </a:r>
          </a:p>
          <a:p>
            <a:r>
              <a:rPr lang="en-US" sz="1600" dirty="0"/>
              <a:t>Total charge extracted from a single bulk GaAs photocathode: 7000 C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BF7DFF2-137E-404A-BFE1-C6D0A3847E26}"/>
              </a:ext>
            </a:extLst>
          </p:cNvPr>
          <p:cNvSpPr txBox="1">
            <a:spLocks/>
          </p:cNvSpPr>
          <p:nvPr/>
        </p:nvSpPr>
        <p:spPr>
          <a:xfrm>
            <a:off x="6204856" y="778493"/>
            <a:ext cx="3217440" cy="349661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u="sng" dirty="0">
                <a:solidFill>
                  <a:srgbClr val="FF0000"/>
                </a:solidFill>
              </a:rPr>
              <a:t>Cornell DC gun</a:t>
            </a:r>
          </a:p>
          <a:p>
            <a:r>
              <a:rPr lang="en-US" sz="1600" dirty="0"/>
              <a:t>Gun operating voltage: 250 kV</a:t>
            </a:r>
          </a:p>
          <a:p>
            <a:r>
              <a:rPr lang="en-US" sz="1600" dirty="0"/>
              <a:t>Max beam current: </a:t>
            </a:r>
            <a:r>
              <a:rPr lang="en-US" sz="1600" b="1" dirty="0">
                <a:solidFill>
                  <a:srgbClr val="00B050"/>
                </a:solidFill>
              </a:rPr>
              <a:t>52 mA CW at 532 nm</a:t>
            </a:r>
          </a:p>
          <a:p>
            <a:r>
              <a:rPr lang="en-US" sz="1600" dirty="0"/>
              <a:t>Total charge extracted from a single bulk GaAs spot: 200 C</a:t>
            </a:r>
          </a:p>
        </p:txBody>
      </p:sp>
      <p:pic>
        <p:nvPicPr>
          <p:cNvPr id="8" name="Picture 16" descr="FEL Gun in Cleanroom small version">
            <a:extLst>
              <a:ext uri="{FF2B5EF4-FFF2-40B4-BE49-F238E27FC236}">
                <a16:creationId xmlns:a16="http://schemas.microsoft.com/office/drawing/2014/main" id="{B01BE4F9-0253-2348-9DA1-DB42EF9BC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398" y="4530418"/>
            <a:ext cx="2812176" cy="138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DCgun_normal">
            <a:extLst>
              <a:ext uri="{FF2B5EF4-FFF2-40B4-BE49-F238E27FC236}">
                <a16:creationId xmlns:a16="http://schemas.microsoft.com/office/drawing/2014/main" id="{B39D4E2C-A1B0-E24F-9C0A-692E313B4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957" y="2830009"/>
            <a:ext cx="2471461" cy="157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17FBEF-90E5-4849-B3E6-F3E657744FEE}"/>
              </a:ext>
            </a:extLst>
          </p:cNvPr>
          <p:cNvSpPr txBox="1"/>
          <p:nvPr/>
        </p:nvSpPr>
        <p:spPr>
          <a:xfrm>
            <a:off x="188844" y="6054211"/>
            <a:ext cx="588396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V. SHUTTHANANDAN et al., “Surface science analysis of GaAs photocathodes following sustained electron beam delivery”, Phys. Rev. ST Accel. Beams 15, 063501 (2012)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27B18-0796-6A44-903E-C60B48A80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496" y="4104352"/>
            <a:ext cx="2820504" cy="2308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5FC575-5A57-274D-A798-F13968280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6924" y="788432"/>
            <a:ext cx="2528584" cy="33475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867123-9CD6-B84C-A30C-FFD08096429C}"/>
              </a:ext>
            </a:extLst>
          </p:cNvPr>
          <p:cNvSpPr txBox="1"/>
          <p:nvPr/>
        </p:nvSpPr>
        <p:spPr>
          <a:xfrm>
            <a:off x="6440556" y="5908436"/>
            <a:ext cx="2832653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B. Dunham et al., “Record high-average current from a high-brightness photoinjector”, Appl. Phys. Lett. 102, 034105 (2013)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58431D-E91F-5141-B9AE-1A65310A90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956" b="27174"/>
          <a:stretch/>
        </p:blipFill>
        <p:spPr>
          <a:xfrm>
            <a:off x="6400799" y="3211621"/>
            <a:ext cx="2982727" cy="258417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BF79EAD5-9CFC-884D-86D1-799B491BFE0E}"/>
              </a:ext>
            </a:extLst>
          </p:cNvPr>
          <p:cNvSpPr/>
          <p:nvPr/>
        </p:nvSpPr>
        <p:spPr>
          <a:xfrm>
            <a:off x="8040757" y="4543465"/>
            <a:ext cx="1381540" cy="115293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3F346A4-8195-EF43-9945-E62D5E907793}"/>
              </a:ext>
            </a:extLst>
          </p:cNvPr>
          <p:cNvCxnSpPr>
            <a:stCxn id="15" idx="7"/>
          </p:cNvCxnSpPr>
          <p:nvPr/>
        </p:nvCxnSpPr>
        <p:spPr>
          <a:xfrm flipV="1">
            <a:off x="9219975" y="3957055"/>
            <a:ext cx="977573" cy="75525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0B68583-2CCF-804C-9798-33D9A7F768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046" y="3903943"/>
            <a:ext cx="2679267" cy="200118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CE5B80-23FB-4E42-A84A-742DCA45BAB7}"/>
              </a:ext>
            </a:extLst>
          </p:cNvPr>
          <p:cNvSpPr txBox="1"/>
          <p:nvPr/>
        </p:nvSpPr>
        <p:spPr>
          <a:xfrm>
            <a:off x="159027" y="2794178"/>
            <a:ext cx="2882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Total CW beam time delivered by a single GaAs wafer: 900 h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317AB0-62D3-4347-9E80-C7CFF98AD03F}"/>
              </a:ext>
            </a:extLst>
          </p:cNvPr>
          <p:cNvSpPr txBox="1"/>
          <p:nvPr/>
        </p:nvSpPr>
        <p:spPr>
          <a:xfrm>
            <a:off x="1043609" y="4931090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Horizontal SF</a:t>
            </a:r>
            <a:r>
              <a:rPr lang="en-US" baseline="-25000" dirty="0">
                <a:solidFill>
                  <a:srgbClr val="FFFF00"/>
                </a:solidFill>
              </a:rPr>
              <a:t>6</a:t>
            </a:r>
            <a:r>
              <a:rPr lang="en-US" dirty="0">
                <a:solidFill>
                  <a:srgbClr val="FFFF00"/>
                </a:solidFill>
              </a:rPr>
              <a:t> tank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BE4807-E947-1745-9EF8-BE3EFBDAD772}"/>
              </a:ext>
            </a:extLst>
          </p:cNvPr>
          <p:cNvSpPr txBox="1"/>
          <p:nvPr/>
        </p:nvSpPr>
        <p:spPr>
          <a:xfrm>
            <a:off x="8332305" y="3373960"/>
            <a:ext cx="1089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Vertical SF</a:t>
            </a:r>
            <a:r>
              <a:rPr lang="en-US" baseline="-25000" dirty="0">
                <a:solidFill>
                  <a:srgbClr val="FFFF00"/>
                </a:solidFill>
              </a:rPr>
              <a:t>6</a:t>
            </a:r>
            <a:r>
              <a:rPr lang="en-US" dirty="0">
                <a:solidFill>
                  <a:srgbClr val="FFFF00"/>
                </a:solidFill>
              </a:rPr>
              <a:t> tank</a:t>
            </a:r>
          </a:p>
        </p:txBody>
      </p:sp>
    </p:spTree>
    <p:extLst>
      <p:ext uri="{BB962C8B-B14F-4D97-AF65-F5344CB8AC3E}">
        <p14:creationId xmlns:p14="http://schemas.microsoft.com/office/powerpoint/2010/main" val="3999511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8B24-C230-F048-9F81-DF4816462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Observation of Polarization from GaAs reported in 1976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A39BB4-07B7-7348-8E9F-0BF83DA9A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A726A2-E59A-3F43-92B7-51FD9C899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EC535ED-5140-5349-9BE4-7EEA5C86B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0329" y="1140163"/>
            <a:ext cx="7447400" cy="125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3D5C927-F68C-4C43-ACFF-C60E7C1B0A01}"/>
              </a:ext>
            </a:extLst>
          </p:cNvPr>
          <p:cNvGrpSpPr/>
          <p:nvPr/>
        </p:nvGrpSpPr>
        <p:grpSpPr>
          <a:xfrm>
            <a:off x="6998687" y="2648225"/>
            <a:ext cx="4968925" cy="3522388"/>
            <a:chOff x="347050" y="2565069"/>
            <a:chExt cx="5255086" cy="358711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920BE788-929D-F742-8CC3-A3B65D28A1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6186" y="2565069"/>
              <a:ext cx="5045950" cy="3271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B7FFC4E-1FF5-AF49-BDD0-A82F6D287A3E}"/>
                </a:ext>
              </a:extLst>
            </p:cNvPr>
            <p:cNvSpPr txBox="1"/>
            <p:nvPr/>
          </p:nvSpPr>
          <p:spPr>
            <a:xfrm>
              <a:off x="2965627" y="5782849"/>
              <a:ext cx="5961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light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57F5BEB-C528-A24A-B93E-4D8805A59B8E}"/>
                </a:ext>
              </a:extLst>
            </p:cNvPr>
            <p:cNvSpPr txBox="1"/>
            <p:nvPr/>
          </p:nvSpPr>
          <p:spPr>
            <a:xfrm>
              <a:off x="4819554" y="3413016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QE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2007BB-DA97-A748-A47D-885E47F5BA7E}"/>
                </a:ext>
              </a:extLst>
            </p:cNvPr>
            <p:cNvSpPr txBox="1"/>
            <p:nvPr/>
          </p:nvSpPr>
          <p:spPr>
            <a:xfrm>
              <a:off x="2965626" y="4494997"/>
              <a:ext cx="9218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vacuum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ED1AB1-306F-5A42-B2F2-980D2BA267AA}"/>
                </a:ext>
              </a:extLst>
            </p:cNvPr>
            <p:cNvSpPr txBox="1"/>
            <p:nvPr/>
          </p:nvSpPr>
          <p:spPr>
            <a:xfrm>
              <a:off x="2965626" y="4050102"/>
              <a:ext cx="559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bias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B1ADAF-A6FD-D84C-AB17-6A0A78D76E88}"/>
                </a:ext>
              </a:extLst>
            </p:cNvPr>
            <p:cNvSpPr txBox="1"/>
            <p:nvPr/>
          </p:nvSpPr>
          <p:spPr>
            <a:xfrm>
              <a:off x="347050" y="3896532"/>
              <a:ext cx="1293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polarimeter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06A4A3-5AFA-B249-86FE-4CE3BB66D520}"/>
              </a:ext>
            </a:extLst>
          </p:cNvPr>
          <p:cNvGrpSpPr/>
          <p:nvPr/>
        </p:nvGrpSpPr>
        <p:grpSpPr>
          <a:xfrm>
            <a:off x="528530" y="1468998"/>
            <a:ext cx="2667480" cy="2587239"/>
            <a:chOff x="4318695" y="2941256"/>
            <a:chExt cx="1832489" cy="19311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54908D5-6C54-C845-A8E8-0029AA4F8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20" y="2941256"/>
              <a:ext cx="1666574" cy="15657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FD14C4-A319-5F45-BBE2-BFBAA8DAE875}"/>
                </a:ext>
              </a:extLst>
            </p:cNvPr>
            <p:cNvSpPr txBox="1"/>
            <p:nvPr/>
          </p:nvSpPr>
          <p:spPr>
            <a:xfrm>
              <a:off x="4318695" y="4503037"/>
              <a:ext cx="1832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Diced GaAs wafer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4CC08-B4FC-1C4D-82C3-C056F0FE368A}"/>
              </a:ext>
            </a:extLst>
          </p:cNvPr>
          <p:cNvGrpSpPr/>
          <p:nvPr/>
        </p:nvGrpSpPr>
        <p:grpSpPr>
          <a:xfrm>
            <a:off x="3586410" y="2623934"/>
            <a:ext cx="3134903" cy="3669250"/>
            <a:chOff x="657011" y="2467642"/>
            <a:chExt cx="3134903" cy="36692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BE8EBCB-5F88-FF45-AA1C-FBBDAAFDD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7011" y="2467642"/>
              <a:ext cx="3134903" cy="366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93B84B6-F998-2A4F-902B-ADD34B1D57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86348" y="3091183"/>
              <a:ext cx="0" cy="80876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7C49CF-4006-E34E-AA18-7C3B3597784B}"/>
                </a:ext>
              </a:extLst>
            </p:cNvPr>
            <p:cNvSpPr txBox="1"/>
            <p:nvPr/>
          </p:nvSpPr>
          <p:spPr>
            <a:xfrm>
              <a:off x="1246382" y="3980706"/>
              <a:ext cx="69602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780nm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C521616-6B8A-5D41-AF78-24CF60B9D372}"/>
                </a:ext>
              </a:extLst>
            </p:cNvPr>
            <p:cNvCxnSpPr>
              <a:cxnSpLocks/>
            </p:cNvCxnSpPr>
            <p:nvPr/>
          </p:nvCxnSpPr>
          <p:spPr>
            <a:xfrm>
              <a:off x="2316927" y="3505914"/>
              <a:ext cx="0" cy="100111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4E0801-F656-8342-8594-F2321C83C94B}"/>
                </a:ext>
              </a:extLst>
            </p:cNvPr>
            <p:cNvSpPr txBox="1"/>
            <p:nvPr/>
          </p:nvSpPr>
          <p:spPr>
            <a:xfrm>
              <a:off x="1976749" y="3336637"/>
              <a:ext cx="73609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530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08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636E-4C0B-4A4F-868A-71EBD6EF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Polarization GaAs Photocathodes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9B533-47E5-1644-B4D1-41D5F509E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EFE27-0C44-2446-BB79-63DED6B2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7766E-9A25-8A40-B8EB-147FD059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45" t="23884" r="11053" b="48088"/>
          <a:stretch/>
        </p:blipFill>
        <p:spPr>
          <a:xfrm>
            <a:off x="880814" y="1097243"/>
            <a:ext cx="5638454" cy="1721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D359A-007E-B84B-ABE2-B0E60BBBE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4" t="60816" r="18676" b="8244"/>
          <a:stretch/>
        </p:blipFill>
        <p:spPr>
          <a:xfrm>
            <a:off x="546264" y="3479469"/>
            <a:ext cx="5652179" cy="1995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C255B8-F048-CB48-AF16-74EB97A55809}"/>
              </a:ext>
            </a:extLst>
          </p:cNvPr>
          <p:cNvSpPr txBox="1"/>
          <p:nvPr/>
        </p:nvSpPr>
        <p:spPr>
          <a:xfrm>
            <a:off x="411893" y="5944198"/>
            <a:ext cx="5004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Images: Pablo </a:t>
            </a:r>
            <a:r>
              <a:rPr lang="en-US" dirty="0" err="1"/>
              <a:t>Saez</a:t>
            </a:r>
            <a:r>
              <a:rPr lang="en-US" dirty="0"/>
              <a:t> PhD Dissertation, Stanford 1997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7EEAC7E-A0A4-504C-9D3B-7082DD952042}"/>
              </a:ext>
            </a:extLst>
          </p:cNvPr>
          <p:cNvGrpSpPr/>
          <p:nvPr/>
        </p:nvGrpSpPr>
        <p:grpSpPr>
          <a:xfrm>
            <a:off x="7232900" y="1520856"/>
            <a:ext cx="3167063" cy="3315377"/>
            <a:chOff x="1675249" y="1793348"/>
            <a:chExt cx="3167063" cy="3315377"/>
          </a:xfrm>
        </p:grpSpPr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6DE74182-D758-BB46-B3AC-B9FC8DED4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112" y="3787925"/>
              <a:ext cx="2362200" cy="132080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endParaRPr lang="en-US" sz="2000" dirty="0">
                <a:latin typeface="Tahoma" pitchFamily="34" charset="0"/>
              </a:endParaRPr>
            </a:p>
            <a:p>
              <a:pPr algn="ctr"/>
              <a:r>
                <a:rPr lang="en-US" sz="2000" dirty="0">
                  <a:latin typeface="Tahoma" pitchFamily="34" charset="0"/>
                </a:rPr>
                <a:t>GaAs Substrate</a:t>
              </a:r>
            </a:p>
            <a:p>
              <a:pPr algn="ctr"/>
              <a:endParaRPr lang="en-US" sz="2000" dirty="0">
                <a:latin typeface="Tahoma" pitchFamily="34" charset="0"/>
              </a:endParaRPr>
            </a:p>
            <a:p>
              <a:pPr algn="ctr"/>
              <a:endParaRPr lang="en-US" sz="2000" dirty="0">
                <a:latin typeface="Tahoma" pitchFamily="34" charset="0"/>
              </a:endParaRPr>
            </a:p>
          </p:txBody>
        </p:sp>
        <p:sp>
          <p:nvSpPr>
            <p:cNvPr id="11" name="Rectangle 20">
              <a:extLst>
                <a:ext uri="{FF2B5EF4-FFF2-40B4-BE49-F238E27FC236}">
                  <a16:creationId xmlns:a16="http://schemas.microsoft.com/office/drawing/2014/main" id="{5C6EC046-5F6A-E346-836C-625BE2E62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112" y="2915491"/>
              <a:ext cx="2362200" cy="711200"/>
            </a:xfrm>
            <a:prstGeom prst="rect">
              <a:avLst/>
            </a:prstGeom>
            <a:gradFill rotWithShape="0">
              <a:gsLst>
                <a:gs pos="0">
                  <a:srgbClr val="FFCC99"/>
                </a:gs>
                <a:gs pos="100000">
                  <a:srgbClr val="CCFFCC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dirty="0">
                  <a:latin typeface="Tahoma" pitchFamily="34" charset="0"/>
                </a:rPr>
                <a:t>GaAs</a:t>
              </a:r>
              <a:r>
                <a:rPr lang="en-US" baseline="-25000" dirty="0">
                  <a:latin typeface="Tahoma" pitchFamily="34" charset="0"/>
                </a:rPr>
                <a:t>(1-x)</a:t>
              </a:r>
              <a:r>
                <a:rPr lang="en-US" dirty="0">
                  <a:latin typeface="Tahoma" pitchFamily="34" charset="0"/>
                </a:rPr>
                <a:t>P</a:t>
              </a:r>
              <a:r>
                <a:rPr lang="en-US" baseline="-25000" dirty="0">
                  <a:latin typeface="Tahoma" pitchFamily="34" charset="0"/>
                </a:rPr>
                <a:t>x</a:t>
              </a:r>
              <a:r>
                <a:rPr lang="en-US" sz="2000" dirty="0">
                  <a:latin typeface="Tahoma" pitchFamily="34" charset="0"/>
                </a:rPr>
                <a:t> Graded Layer</a:t>
              </a:r>
            </a:p>
          </p:txBody>
        </p:sp>
        <p:sp>
          <p:nvSpPr>
            <p:cNvPr id="12" name="Rectangle 21">
              <a:extLst>
                <a:ext uri="{FF2B5EF4-FFF2-40B4-BE49-F238E27FC236}">
                  <a16:creationId xmlns:a16="http://schemas.microsoft.com/office/drawing/2014/main" id="{35137630-13B9-F24F-9F3A-C8803E938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112" y="3552975"/>
              <a:ext cx="2362200" cy="369888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Rectangle 22">
              <a:extLst>
                <a:ext uri="{FF2B5EF4-FFF2-40B4-BE49-F238E27FC236}">
                  <a16:creationId xmlns:a16="http://schemas.microsoft.com/office/drawing/2014/main" id="{6F8F7420-D94D-C343-8654-33D6241BF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112" y="2283803"/>
              <a:ext cx="2362200" cy="711200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</a:t>
              </a:r>
              <a:r>
                <a:rPr lang="en-US" sz="2000" baseline="-25000" dirty="0">
                  <a:latin typeface="Tahoma" pitchFamily="34" charset="0"/>
                </a:rPr>
                <a:t>0.64</a:t>
              </a:r>
              <a:r>
                <a:rPr lang="en-US" sz="2000" dirty="0">
                  <a:latin typeface="Tahoma" pitchFamily="34" charset="0"/>
                </a:rPr>
                <a:t>P</a:t>
              </a:r>
              <a:r>
                <a:rPr lang="en-US" sz="2000" baseline="-25000" dirty="0">
                  <a:latin typeface="Tahoma" pitchFamily="34" charset="0"/>
                </a:rPr>
                <a:t>0.36</a:t>
              </a:r>
              <a:r>
                <a:rPr lang="en-US" sz="2000" dirty="0">
                  <a:latin typeface="Tahoma" pitchFamily="34" charset="0"/>
                </a:rPr>
                <a:t> </a:t>
              </a:r>
            </a:p>
            <a:p>
              <a:pPr algn="ctr"/>
              <a:r>
                <a:rPr lang="en-US" sz="2000" dirty="0">
                  <a:latin typeface="Tahoma" pitchFamily="34" charset="0"/>
                </a:rPr>
                <a:t>Buffer</a:t>
              </a:r>
            </a:p>
          </p:txBody>
        </p:sp>
        <p:sp>
          <p:nvSpPr>
            <p:cNvPr id="14" name="Rectangle 23" descr="Dark horizontal">
              <a:extLst>
                <a:ext uri="{FF2B5EF4-FFF2-40B4-BE49-F238E27FC236}">
                  <a16:creationId xmlns:a16="http://schemas.microsoft.com/office/drawing/2014/main" id="{50D05F51-25DA-494F-9DC4-BDA0C8230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112" y="1933725"/>
              <a:ext cx="2362200" cy="406400"/>
            </a:xfrm>
            <a:prstGeom prst="rect">
              <a:avLst/>
            </a:prstGeom>
            <a:pattFill prst="dkHorz">
              <a:fgClr>
                <a:srgbClr val="00FF00"/>
              </a:fgClr>
              <a:bgClr>
                <a:srgbClr val="FFCC99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Active Region</a:t>
              </a:r>
            </a:p>
          </p:txBody>
        </p:sp>
        <p:sp>
          <p:nvSpPr>
            <p:cNvPr id="15" name="Text Box 25">
              <a:extLst>
                <a:ext uri="{FF2B5EF4-FFF2-40B4-BE49-F238E27FC236}">
                  <a16:creationId xmlns:a16="http://schemas.microsoft.com/office/drawing/2014/main" id="{9D9B1BDE-5FEF-8B4D-8838-41A42D456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8124" y="3173562"/>
              <a:ext cx="7858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2.5</a:t>
              </a:r>
              <a:r>
                <a:rPr lang="en-US" sz="1600" dirty="0">
                  <a:latin typeface="Symbol" pitchFamily="18" charset="2"/>
                </a:rPr>
                <a:t>m</a:t>
              </a:r>
              <a:r>
                <a:rPr lang="en-US" sz="1600" dirty="0">
                  <a:latin typeface="Tahoma" pitchFamily="34" charset="0"/>
                </a:rPr>
                <a:t>m</a:t>
              </a:r>
            </a:p>
          </p:txBody>
        </p:sp>
        <p:sp>
          <p:nvSpPr>
            <p:cNvPr id="16" name="Text Box 26">
              <a:extLst>
                <a:ext uri="{FF2B5EF4-FFF2-40B4-BE49-F238E27FC236}">
                  <a16:creationId xmlns:a16="http://schemas.microsoft.com/office/drawing/2014/main" id="{12E675B5-4D16-F34A-B3A6-192193E24D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8124" y="2481412"/>
              <a:ext cx="785813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2.5</a:t>
              </a:r>
              <a:r>
                <a:rPr lang="en-US" sz="1600" dirty="0">
                  <a:latin typeface="Symbol" pitchFamily="18" charset="2"/>
                </a:rPr>
                <a:t>m</a:t>
              </a:r>
              <a:r>
                <a:rPr lang="en-US" sz="1600" dirty="0">
                  <a:latin typeface="Tahoma" pitchFamily="34" charset="0"/>
                </a:rPr>
                <a:t>m</a:t>
              </a:r>
            </a:p>
          </p:txBody>
        </p:sp>
        <p:sp>
          <p:nvSpPr>
            <p:cNvPr id="17" name="Text Box 27">
              <a:extLst>
                <a:ext uri="{FF2B5EF4-FFF2-40B4-BE49-F238E27FC236}">
                  <a16:creationId xmlns:a16="http://schemas.microsoft.com/office/drawing/2014/main" id="{6BB0D3F1-08D1-AE48-A0AF-69A2E8A7F8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5249" y="1906737"/>
              <a:ext cx="8778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100 nm</a:t>
              </a:r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AE9B0FD1-2E8E-3040-B6D4-B3E9AD508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0112" y="1793348"/>
              <a:ext cx="2362200" cy="137160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87A3CA4-924A-5245-8A0C-53299964CC8D}"/>
              </a:ext>
            </a:extLst>
          </p:cNvPr>
          <p:cNvSpPr txBox="1"/>
          <p:nvPr/>
        </p:nvSpPr>
        <p:spPr>
          <a:xfrm>
            <a:off x="6350620" y="5802216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From Aaron Moy, SVT Assoc and SLAC, PESP2002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C2731C-AEC7-3C45-B03E-2F075AA2CD01}"/>
              </a:ext>
            </a:extLst>
          </p:cNvPr>
          <p:cNvSpPr txBox="1"/>
          <p:nvPr/>
        </p:nvSpPr>
        <p:spPr>
          <a:xfrm>
            <a:off x="7346085" y="5351882"/>
            <a:ext cx="35830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QE 1% and Polarization 85%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7AD9BB-9002-9940-A59C-660CFD181410}"/>
              </a:ext>
            </a:extLst>
          </p:cNvPr>
          <p:cNvSpPr txBox="1"/>
          <p:nvPr/>
        </p:nvSpPr>
        <p:spPr>
          <a:xfrm>
            <a:off x="6808277" y="969125"/>
            <a:ext cx="4658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Strained </a:t>
            </a:r>
            <a:r>
              <a:rPr lang="en-US" sz="2000" dirty="0" err="1">
                <a:latin typeface="Century Gothic" panose="020B0502020202020204" pitchFamily="34" charset="0"/>
              </a:rPr>
              <a:t>Superlattice</a:t>
            </a:r>
            <a:r>
              <a:rPr lang="en-US" sz="2000" dirty="0">
                <a:latin typeface="Century Gothic" panose="020B0502020202020204" pitchFamily="34" charset="0"/>
              </a:rPr>
              <a:t> Photocathode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574600-14C3-9848-8249-C7CE3AFABBE5}"/>
              </a:ext>
            </a:extLst>
          </p:cNvPr>
          <p:cNvSpPr txBox="1"/>
          <p:nvPr/>
        </p:nvSpPr>
        <p:spPr>
          <a:xfrm>
            <a:off x="315944" y="1679767"/>
            <a:ext cx="143981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Bulk GaAs</a:t>
            </a:r>
          </a:p>
          <a:p>
            <a:r>
              <a:rPr lang="en-US" dirty="0">
                <a:latin typeface="Century Gothic" panose="020B0502020202020204" pitchFamily="34" charset="0"/>
              </a:rPr>
              <a:t>Max P=50%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10F1D8-A241-7A45-9374-2EC4DC4F78C9}"/>
              </a:ext>
            </a:extLst>
          </p:cNvPr>
          <p:cNvSpPr txBox="1"/>
          <p:nvPr/>
        </p:nvSpPr>
        <p:spPr>
          <a:xfrm>
            <a:off x="178130" y="3991167"/>
            <a:ext cx="212568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Strained GaAs</a:t>
            </a:r>
          </a:p>
          <a:p>
            <a:r>
              <a:rPr lang="en-US" dirty="0">
                <a:latin typeface="Century Gothic" panose="020B0502020202020204" pitchFamily="34" charset="0"/>
              </a:rPr>
              <a:t>Split degeneracy</a:t>
            </a:r>
          </a:p>
          <a:p>
            <a:r>
              <a:rPr lang="en-US" dirty="0">
                <a:latin typeface="Century Gothic" panose="020B0502020202020204" pitchFamily="34" charset="0"/>
              </a:rPr>
              <a:t>Max P=100%</a:t>
            </a:r>
          </a:p>
        </p:txBody>
      </p:sp>
      <p:pic>
        <p:nvPicPr>
          <p:cNvPr id="24" name="Picture Placeholder 6">
            <a:extLst>
              <a:ext uri="{FF2B5EF4-FFF2-40B4-BE49-F238E27FC236}">
                <a16:creationId xmlns:a16="http://schemas.microsoft.com/office/drawing/2014/main" id="{6AEDF7D5-4457-7B4B-94C6-06C516E23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" b="326"/>
          <a:stretch/>
        </p:blipFill>
        <p:spPr>
          <a:xfrm>
            <a:off x="6566577" y="1432632"/>
            <a:ext cx="4915408" cy="436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9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DF644D-2D29-1D47-8044-76ABE0B98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55CA3-692C-234B-89CC-1EC0588C7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37E003F-33D0-8B40-8860-84ADAB81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 : spin polarization from GaAs photocathodes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F79A1AFE-47C9-5B43-863B-7BABB018F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4" b="10988"/>
          <a:stretch/>
        </p:blipFill>
        <p:spPr>
          <a:xfrm>
            <a:off x="1208717" y="1419366"/>
            <a:ext cx="9509024" cy="254886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BEE67-411D-3542-AA98-B231B4CB3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247" y="4425492"/>
            <a:ext cx="1531033" cy="204741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BDCA719-9803-1B4E-B6E2-D922908EB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028" y="4370899"/>
            <a:ext cx="2341483" cy="2082831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3FB9EAA-E6CE-0D4F-A94D-35A7173DA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544" y="4573586"/>
            <a:ext cx="997534" cy="1880095"/>
          </a:xfrm>
          <a:prstGeom prst="rect">
            <a:avLst/>
          </a:prstGeom>
        </p:spPr>
      </p:pic>
      <p:sp>
        <p:nvSpPr>
          <p:cNvPr id="86" name="Left Brace 85">
            <a:extLst>
              <a:ext uri="{FF2B5EF4-FFF2-40B4-BE49-F238E27FC236}">
                <a16:creationId xmlns:a16="http://schemas.microsoft.com/office/drawing/2014/main" id="{E9A637F5-FDC1-5740-A1DA-587AA6640CA9}"/>
              </a:ext>
            </a:extLst>
          </p:cNvPr>
          <p:cNvSpPr/>
          <p:nvPr/>
        </p:nvSpPr>
        <p:spPr bwMode="auto">
          <a:xfrm rot="16200000">
            <a:off x="2688647" y="3666944"/>
            <a:ext cx="280272" cy="1074166"/>
          </a:xfrm>
          <a:prstGeom prst="leftBrace">
            <a:avLst>
              <a:gd name="adj1" fmla="val 8333"/>
              <a:gd name="adj2" fmla="val 31422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7" name="Left Brace 86">
            <a:extLst>
              <a:ext uri="{FF2B5EF4-FFF2-40B4-BE49-F238E27FC236}">
                <a16:creationId xmlns:a16="http://schemas.microsoft.com/office/drawing/2014/main" id="{6D2952F2-E485-4945-851B-2932CB88ADC8}"/>
              </a:ext>
            </a:extLst>
          </p:cNvPr>
          <p:cNvSpPr/>
          <p:nvPr/>
        </p:nvSpPr>
        <p:spPr bwMode="auto">
          <a:xfrm rot="16200000">
            <a:off x="3982974" y="3620734"/>
            <a:ext cx="266700" cy="1180154"/>
          </a:xfrm>
          <a:prstGeom prst="leftBrace">
            <a:avLst>
              <a:gd name="adj1" fmla="val 8333"/>
              <a:gd name="adj2" fmla="val 62445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8" name="Left Brace 87">
            <a:extLst>
              <a:ext uri="{FF2B5EF4-FFF2-40B4-BE49-F238E27FC236}">
                <a16:creationId xmlns:a16="http://schemas.microsoft.com/office/drawing/2014/main" id="{AF6392F1-47B5-2649-823C-2907F3FF2955}"/>
              </a:ext>
            </a:extLst>
          </p:cNvPr>
          <p:cNvSpPr/>
          <p:nvPr/>
        </p:nvSpPr>
        <p:spPr bwMode="auto">
          <a:xfrm rot="16200000">
            <a:off x="7492160" y="1563118"/>
            <a:ext cx="261221" cy="5300866"/>
          </a:xfrm>
          <a:prstGeom prst="leftBrace">
            <a:avLst>
              <a:gd name="adj1" fmla="val 8333"/>
              <a:gd name="adj2" fmla="val 4793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7DEC108-6DA2-B648-B5D1-5A700620C1A1}"/>
              </a:ext>
            </a:extLst>
          </p:cNvPr>
          <p:cNvSpPr txBox="1"/>
          <p:nvPr/>
        </p:nvSpPr>
        <p:spPr>
          <a:xfrm>
            <a:off x="1823873" y="3964782"/>
            <a:ext cx="5725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….…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9F6E274-33E9-1A46-8A37-B17B6FEF657C}"/>
              </a:ext>
            </a:extLst>
          </p:cNvPr>
          <p:cNvSpPr/>
          <p:nvPr/>
        </p:nvSpPr>
        <p:spPr>
          <a:xfrm>
            <a:off x="7012801" y="6088207"/>
            <a:ext cx="1278466" cy="294224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1F963691-875A-5E43-8598-BD024865B9B3}"/>
              </a:ext>
            </a:extLst>
          </p:cNvPr>
          <p:cNvSpPr/>
          <p:nvPr/>
        </p:nvSpPr>
        <p:spPr>
          <a:xfrm>
            <a:off x="6928943" y="1622344"/>
            <a:ext cx="3129455" cy="571095"/>
          </a:xfrm>
          <a:prstGeom prst="ellipse">
            <a:avLst/>
          </a:prstGeom>
          <a:noFill/>
          <a:ln w="254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90BB9D2-22B0-934E-888C-0E70047EF8C8}"/>
              </a:ext>
            </a:extLst>
          </p:cNvPr>
          <p:cNvSpPr txBox="1"/>
          <p:nvPr/>
        </p:nvSpPr>
        <p:spPr>
          <a:xfrm>
            <a:off x="10126184" y="1803402"/>
            <a:ext cx="12871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Reliable</a:t>
            </a:r>
          </a:p>
          <a:p>
            <a:r>
              <a:rPr lang="en-US" dirty="0">
                <a:solidFill>
                  <a:srgbClr val="7030A0"/>
                </a:solidFill>
              </a:rPr>
              <a:t>expectation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F680C5A-33DF-0344-9C9F-A0CFD7AB5AF5}"/>
              </a:ext>
            </a:extLst>
          </p:cNvPr>
          <p:cNvSpPr txBox="1"/>
          <p:nvPr/>
        </p:nvSpPr>
        <p:spPr>
          <a:xfrm>
            <a:off x="8442457" y="5586700"/>
            <a:ext cx="1287147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Reliable</a:t>
            </a:r>
          </a:p>
          <a:p>
            <a:r>
              <a:rPr lang="en-US" dirty="0">
                <a:solidFill>
                  <a:srgbClr val="7030A0"/>
                </a:solidFill>
              </a:rPr>
              <a:t>expectation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96B8FCE-7606-1A43-A298-79C1882C46F5}"/>
              </a:ext>
            </a:extLst>
          </p:cNvPr>
          <p:cNvSpPr txBox="1"/>
          <p:nvPr/>
        </p:nvSpPr>
        <p:spPr>
          <a:xfrm>
            <a:off x="707701" y="878086"/>
            <a:ext cx="11285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GaAs photocathodes with both high QE and POL is the enabling technology.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D30D7A9-709F-3B47-9041-17D9113A294D}"/>
              </a:ext>
            </a:extLst>
          </p:cNvPr>
          <p:cNvGrpSpPr/>
          <p:nvPr/>
        </p:nvGrpSpPr>
        <p:grpSpPr>
          <a:xfrm>
            <a:off x="707701" y="1392932"/>
            <a:ext cx="10877797" cy="4979403"/>
            <a:chOff x="724395" y="1852550"/>
            <a:chExt cx="10877797" cy="497940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D4C0BA-BE69-D445-9BF5-F87537F2ABCC}"/>
                </a:ext>
              </a:extLst>
            </p:cNvPr>
            <p:cNvSpPr/>
            <p:nvPr/>
          </p:nvSpPr>
          <p:spPr>
            <a:xfrm>
              <a:off x="724395" y="1852550"/>
              <a:ext cx="10877797" cy="497940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3" name="shape">
              <a:extLst>
                <a:ext uri="{FF2B5EF4-FFF2-40B4-BE49-F238E27FC236}">
                  <a16:creationId xmlns:a16="http://schemas.microsoft.com/office/drawing/2014/main" id="{1219E023-B2E0-0342-8A69-25AC5694DA5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98399538"/>
                </p:ext>
              </p:extLst>
            </p:nvPr>
          </p:nvGraphicFramePr>
          <p:xfrm>
            <a:off x="1034114" y="2552872"/>
            <a:ext cx="9951521" cy="37051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9864FA7-ABE7-AA43-996B-4E681E6006A6}"/>
                </a:ext>
              </a:extLst>
            </p:cNvPr>
            <p:cNvSpPr txBox="1"/>
            <p:nvPr/>
          </p:nvSpPr>
          <p:spPr>
            <a:xfrm>
              <a:off x="2308394" y="2236102"/>
              <a:ext cx="79701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/>
                <a:t>Polarization measured by Mott polarimetry at 5 MeV (sampled from beam)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49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982C9-A8BE-A44E-92A6-6354D1692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Diffracted Bragg Reflector (DBR) superlattice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68969-37CA-7244-B15E-EE8BB02F2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849DE-5551-854F-9528-C73479BB8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CA84B4-7FE6-E44A-998D-FABDF5C3C8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86"/>
          <a:stretch/>
        </p:blipFill>
        <p:spPr>
          <a:xfrm>
            <a:off x="1003296" y="1183509"/>
            <a:ext cx="4392893" cy="35944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C88EBE5-50A9-7348-B558-72CAFCB6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462" y="4837467"/>
            <a:ext cx="3182517" cy="176691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8CBCD62-C287-A44E-A580-8D98C7FC20D6}"/>
              </a:ext>
            </a:extLst>
          </p:cNvPr>
          <p:cNvSpPr txBox="1"/>
          <p:nvPr/>
        </p:nvSpPr>
        <p:spPr>
          <a:xfrm>
            <a:off x="880348" y="1014806"/>
            <a:ext cx="463256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W. Liu, S. Zhang, M. Stutzman, M. </a:t>
            </a:r>
            <a:r>
              <a:rPr lang="en-US" sz="1400" dirty="0" err="1">
                <a:latin typeface="Times" pitchFamily="2" charset="0"/>
              </a:rPr>
              <a:t>Poelker</a:t>
            </a:r>
            <a:r>
              <a:rPr lang="en-US" sz="1400" dirty="0">
                <a:latin typeface="Times" pitchFamily="2" charset="0"/>
              </a:rPr>
              <a:t>, Y. Chen, W. Lu, and A. Moy, Appl. Phys. Lett. </a:t>
            </a:r>
            <a:r>
              <a:rPr lang="en-US" sz="1400" b="1" dirty="0">
                <a:latin typeface="Times" pitchFamily="2" charset="0"/>
              </a:rPr>
              <a:t>109</a:t>
            </a:r>
            <a:r>
              <a:rPr lang="en-US" sz="1400" dirty="0">
                <a:latin typeface="Times" pitchFamily="2" charset="0"/>
              </a:rPr>
              <a:t>, 252104 (2016)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CBDFA69-138F-4E45-A340-BF6204230210}"/>
              </a:ext>
            </a:extLst>
          </p:cNvPr>
          <p:cNvGrpSpPr/>
          <p:nvPr/>
        </p:nvGrpSpPr>
        <p:grpSpPr>
          <a:xfrm>
            <a:off x="6913413" y="1014806"/>
            <a:ext cx="4999457" cy="4964913"/>
            <a:chOff x="6913413" y="1014806"/>
            <a:chExt cx="4999457" cy="496491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BB61EA0-A84B-7242-BA0C-1D8BCE72B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1386" y="1500414"/>
              <a:ext cx="4323513" cy="30698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391C03-DAAD-7140-ABF3-6239CDD5EF16}"/>
                </a:ext>
              </a:extLst>
            </p:cNvPr>
            <p:cNvSpPr txBox="1"/>
            <p:nvPr/>
          </p:nvSpPr>
          <p:spPr>
            <a:xfrm>
              <a:off x="6913413" y="1014806"/>
              <a:ext cx="4999457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" pitchFamily="2" charset="0"/>
                </a:rPr>
                <a:t>July 2022 (unpublished) results of collaboration between Old Dominion University, Brookhaven National Lab and Jefferson Lab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E712BD-DA28-BE46-8AD7-080E9E61C2EA}"/>
                </a:ext>
              </a:extLst>
            </p:cNvPr>
            <p:cNvSpPr txBox="1"/>
            <p:nvPr/>
          </p:nvSpPr>
          <p:spPr>
            <a:xfrm>
              <a:off x="7737203" y="4810168"/>
              <a:ext cx="357679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MOCVD growth of DBR-SLSP by industrial partner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QE &gt; 2%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Polarization &gt; 90%</a:t>
              </a:r>
            </a:p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77817D7-8133-8B4C-A722-F4F5BDD904EE}"/>
                </a:ext>
              </a:extLst>
            </p:cNvPr>
            <p:cNvCxnSpPr>
              <a:cxnSpLocks/>
            </p:cNvCxnSpPr>
            <p:nvPr/>
          </p:nvCxnSpPr>
          <p:spPr>
            <a:xfrm>
              <a:off x="9498844" y="5390859"/>
              <a:ext cx="58685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E0847E-0ECB-8A4E-9D27-6ACF5E3AE020}"/>
                </a:ext>
              </a:extLst>
            </p:cNvPr>
            <p:cNvSpPr txBox="1"/>
            <p:nvPr/>
          </p:nvSpPr>
          <p:spPr>
            <a:xfrm>
              <a:off x="10287649" y="5236970"/>
              <a:ext cx="12872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10 mA/W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B2157B-6D33-EA45-8A55-36B1125879ED}"/>
              </a:ext>
            </a:extLst>
          </p:cNvPr>
          <p:cNvCxnSpPr/>
          <p:nvPr/>
        </p:nvCxnSpPr>
        <p:spPr>
          <a:xfrm flipV="1">
            <a:off x="4037610" y="3075709"/>
            <a:ext cx="0" cy="938151"/>
          </a:xfrm>
          <a:prstGeom prst="straightConnector1">
            <a:avLst/>
          </a:prstGeom>
          <a:ln w="539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8000">
                  <a:srgbClr val="0070C0"/>
                </a:gs>
                <a:gs pos="45000">
                  <a:srgbClr val="FF00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43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6108E-D796-824A-B318-EAD9C2565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electron source landscape…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115621-CF43-634C-A731-5AB331340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4100730" cy="311322"/>
          </a:xfrm>
        </p:spPr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8E214-45EF-1346-BBCE-BE8C67E0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9BB1C-70F3-7F4B-BEAB-9CA15AD3B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6" y="2399968"/>
            <a:ext cx="11697729" cy="3158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AEF2A1-0713-694D-B504-5343E712ACD1}"/>
              </a:ext>
            </a:extLst>
          </p:cNvPr>
          <p:cNvSpPr txBox="1"/>
          <p:nvPr/>
        </p:nvSpPr>
        <p:spPr>
          <a:xfrm>
            <a:off x="5158164" y="1332268"/>
            <a:ext cx="1164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CW &lt; 1 </a:t>
            </a:r>
            <a:r>
              <a:rPr lang="en-US" dirty="0" err="1"/>
              <a:t>pC</a:t>
            </a:r>
            <a:endParaRPr lang="en-US" dirty="0"/>
          </a:p>
          <a:p>
            <a:r>
              <a:rPr lang="en-US" dirty="0"/>
              <a:t>(&lt; 200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EEF4A-6939-5F4D-9F20-86994334D300}"/>
              </a:ext>
            </a:extLst>
          </p:cNvPr>
          <p:cNvSpPr txBox="1"/>
          <p:nvPr/>
        </p:nvSpPr>
        <p:spPr>
          <a:xfrm>
            <a:off x="8155687" y="1331377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Pulsed &gt; 1 </a:t>
            </a:r>
            <a:r>
              <a:rPr lang="en-US" dirty="0" err="1"/>
              <a:t>nC</a:t>
            </a:r>
            <a:endParaRPr lang="en-US" dirty="0"/>
          </a:p>
          <a:p>
            <a:pPr algn="ctr"/>
            <a:r>
              <a:rPr lang="en-US" dirty="0"/>
              <a:t>(&lt; 100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B579D-6AF3-1640-8296-0BBE24E945E3}"/>
              </a:ext>
            </a:extLst>
          </p:cNvPr>
          <p:cNvSpPr txBox="1"/>
          <p:nvPr/>
        </p:nvSpPr>
        <p:spPr>
          <a:xfrm>
            <a:off x="10422065" y="1332267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CW &lt; 1 </a:t>
            </a:r>
            <a:r>
              <a:rPr lang="en-US" dirty="0" err="1"/>
              <a:t>nC</a:t>
            </a:r>
            <a:endParaRPr lang="en-US" dirty="0"/>
          </a:p>
          <a:p>
            <a:pPr algn="ctr"/>
            <a:r>
              <a:rPr lang="en-US" dirty="0"/>
              <a:t>(&gt; 1000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A)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D77F5231-673F-9040-82A4-312AA726AD94}"/>
              </a:ext>
            </a:extLst>
          </p:cNvPr>
          <p:cNvSpPr/>
          <p:nvPr/>
        </p:nvSpPr>
        <p:spPr>
          <a:xfrm rot="5400000">
            <a:off x="5617177" y="278077"/>
            <a:ext cx="259753" cy="364872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849C060B-6AAB-774F-A820-03CA01F0B2C5}"/>
              </a:ext>
            </a:extLst>
          </p:cNvPr>
          <p:cNvSpPr/>
          <p:nvPr/>
        </p:nvSpPr>
        <p:spPr>
          <a:xfrm rot="5400000">
            <a:off x="8824907" y="844898"/>
            <a:ext cx="220449" cy="2523279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DA555CC3-B422-2D43-8FCB-53F1E0B12EE0}"/>
              </a:ext>
            </a:extLst>
          </p:cNvPr>
          <p:cNvSpPr/>
          <p:nvPr/>
        </p:nvSpPr>
        <p:spPr>
          <a:xfrm rot="5400000">
            <a:off x="10946556" y="1366247"/>
            <a:ext cx="232139" cy="1485936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DAB7B5-A828-1346-803B-53469D9A3BC7}"/>
              </a:ext>
            </a:extLst>
          </p:cNvPr>
          <p:cNvCxnSpPr>
            <a:cxnSpLocks/>
          </p:cNvCxnSpPr>
          <p:nvPr/>
        </p:nvCxnSpPr>
        <p:spPr>
          <a:xfrm>
            <a:off x="6793215" y="2216762"/>
            <a:ext cx="0" cy="41840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5973F6F-AF35-1446-BD52-B750658F0B08}"/>
              </a:ext>
            </a:extLst>
          </p:cNvPr>
          <p:cNvCxnSpPr>
            <a:cxnSpLocks/>
          </p:cNvCxnSpPr>
          <p:nvPr/>
        </p:nvCxnSpPr>
        <p:spPr>
          <a:xfrm flipH="1">
            <a:off x="2140192" y="5733647"/>
            <a:ext cx="46530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DE9487-0AF1-E642-9E5A-C6FB20243FE3}"/>
              </a:ext>
            </a:extLst>
          </p:cNvPr>
          <p:cNvCxnSpPr>
            <a:cxnSpLocks/>
          </p:cNvCxnSpPr>
          <p:nvPr/>
        </p:nvCxnSpPr>
        <p:spPr>
          <a:xfrm>
            <a:off x="6793216" y="6117541"/>
            <a:ext cx="503612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54C6FB9-EDD1-9B49-815B-B2FB4E25139E}"/>
              </a:ext>
            </a:extLst>
          </p:cNvPr>
          <p:cNvSpPr txBox="1"/>
          <p:nvPr/>
        </p:nvSpPr>
        <p:spPr>
          <a:xfrm>
            <a:off x="4731814" y="5758634"/>
            <a:ext cx="1618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Older sources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0345B6-BC32-6F41-A678-4937CA3306FC}"/>
              </a:ext>
            </a:extLst>
          </p:cNvPr>
          <p:cNvSpPr txBox="1"/>
          <p:nvPr/>
        </p:nvSpPr>
        <p:spPr>
          <a:xfrm>
            <a:off x="7571417" y="5733647"/>
            <a:ext cx="1727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Newer 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544FEF-1ED2-1041-AF11-9D57B06623CF}"/>
              </a:ext>
            </a:extLst>
          </p:cNvPr>
          <p:cNvSpPr txBox="1"/>
          <p:nvPr/>
        </p:nvSpPr>
        <p:spPr>
          <a:xfrm>
            <a:off x="297053" y="947584"/>
            <a:ext cx="8180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Prepared table Spring 2022 for Snowmass workshop on Electron Sources … </a:t>
            </a:r>
          </a:p>
        </p:txBody>
      </p:sp>
    </p:spTree>
    <p:extLst>
      <p:ext uri="{BB962C8B-B14F-4D97-AF65-F5344CB8AC3E}">
        <p14:creationId xmlns:p14="http://schemas.microsoft.com/office/powerpoint/2010/main" val="940430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E6B60-DC84-9E4F-91B5-9AC84446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12 GeV : </a:t>
            </a:r>
            <a:r>
              <a:rPr lang="en-US" dirty="0" err="1"/>
              <a:t>cw</a:t>
            </a:r>
            <a:r>
              <a:rPr lang="en-US" dirty="0"/>
              <a:t> high-energy electron accelerator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91924-8027-A94E-B464-FA47E457A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9E8F50-19E9-C043-B8DC-B7932F0A5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7F145A9-6ACB-374C-B9AE-C75085E1A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962650" y="1560416"/>
            <a:ext cx="10357389" cy="474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1E5D2B-E981-0547-98BA-AA00036B4E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627716" y="1337997"/>
          <a:ext cx="3912243" cy="228496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88021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824222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Recirculating LINACS (1– 5.5 pass)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523569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halls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681042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GeV  (ABC) / 12 GeV (D)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Duty Factor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(1.497 GHz)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7440589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(1 MW dumps)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87235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kHz</a:t>
                      </a:r>
                      <a:endParaRPr lang="en-US" sz="12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7ED5449-09AE-A64F-9ACC-6611E7C6DB6C}"/>
              </a:ext>
            </a:extLst>
          </p:cNvPr>
          <p:cNvSpPr txBox="1"/>
          <p:nvPr/>
        </p:nvSpPr>
        <p:spPr>
          <a:xfrm>
            <a:off x="626151" y="886829"/>
            <a:ext cx="6457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7030A0"/>
                </a:solidFill>
              </a:rPr>
              <a:t>Spin</a:t>
            </a:r>
            <a:r>
              <a:rPr lang="en-US" sz="2400" i="1" dirty="0">
                <a:solidFill>
                  <a:srgbClr val="7030A0"/>
                </a:solidFill>
              </a:rPr>
              <a:t> </a:t>
            </a:r>
            <a:r>
              <a:rPr lang="en-US" sz="2400" b="1" i="1" dirty="0">
                <a:solidFill>
                  <a:srgbClr val="7030A0"/>
                </a:solidFill>
              </a:rPr>
              <a:t>polarized electron beams </a:t>
            </a:r>
            <a:r>
              <a:rPr lang="en-US" sz="2400" i="1" dirty="0">
                <a:solidFill>
                  <a:srgbClr val="7030A0"/>
                </a:solidFill>
              </a:rPr>
              <a:t>for over 25 years...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B392AA-E7BB-C74E-9DFA-640D68308619}"/>
              </a:ext>
            </a:extLst>
          </p:cNvPr>
          <p:cNvSpPr/>
          <p:nvPr/>
        </p:nvSpPr>
        <p:spPr>
          <a:xfrm>
            <a:off x="5266483" y="4097437"/>
            <a:ext cx="2361236" cy="231494"/>
          </a:xfrm>
          <a:prstGeom prst="rect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1.1 GeV SRF LINAC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7C99C5F-3AE7-F54E-B0BD-06BC7EAEA265}"/>
              </a:ext>
            </a:extLst>
          </p:cNvPr>
          <p:cNvSpPr/>
          <p:nvPr/>
        </p:nvSpPr>
        <p:spPr>
          <a:xfrm>
            <a:off x="9560687" y="3987386"/>
            <a:ext cx="393539" cy="439838"/>
          </a:xfrm>
          <a:prstGeom prst="ellipse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8CC98A-421F-8042-A14E-5CB0616E15DB}"/>
              </a:ext>
            </a:extLst>
          </p:cNvPr>
          <p:cNvSpPr/>
          <p:nvPr/>
        </p:nvSpPr>
        <p:spPr>
          <a:xfrm>
            <a:off x="5366292" y="4994643"/>
            <a:ext cx="2361236" cy="231494"/>
          </a:xfrm>
          <a:prstGeom prst="rect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1.1 GeV SRF LINAC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CEA77F3-C103-0143-B242-4F13E5DB961A}"/>
              </a:ext>
            </a:extLst>
          </p:cNvPr>
          <p:cNvSpPr/>
          <p:nvPr/>
        </p:nvSpPr>
        <p:spPr>
          <a:xfrm>
            <a:off x="2643612" y="4531655"/>
            <a:ext cx="393539" cy="439838"/>
          </a:xfrm>
          <a:prstGeom prst="ellipse">
            <a:avLst/>
          </a:prstGeom>
          <a:solidFill>
            <a:srgbClr val="3DF2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D8F2585-EEE8-2A45-8534-D8AF059BDF71}"/>
              </a:ext>
            </a:extLst>
          </p:cNvPr>
          <p:cNvSpPr/>
          <p:nvPr/>
        </p:nvSpPr>
        <p:spPr>
          <a:xfrm>
            <a:off x="2446842" y="5395459"/>
            <a:ext cx="393539" cy="439838"/>
          </a:xfrm>
          <a:prstGeom prst="ellipse">
            <a:avLst/>
          </a:prstGeom>
          <a:solidFill>
            <a:srgbClr val="3DF2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58AAD19-F729-BB4E-B8CA-A81870A714C4}"/>
              </a:ext>
            </a:extLst>
          </p:cNvPr>
          <p:cNvSpPr/>
          <p:nvPr/>
        </p:nvSpPr>
        <p:spPr>
          <a:xfrm>
            <a:off x="2363163" y="4933794"/>
            <a:ext cx="393539" cy="439838"/>
          </a:xfrm>
          <a:prstGeom prst="ellipse">
            <a:avLst/>
          </a:prstGeom>
          <a:solidFill>
            <a:srgbClr val="3DF2D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106E972-D01A-0A43-9E46-95F03BE88138}"/>
              </a:ext>
            </a:extLst>
          </p:cNvPr>
          <p:cNvSpPr/>
          <p:nvPr/>
        </p:nvSpPr>
        <p:spPr>
          <a:xfrm>
            <a:off x="1896659" y="4086188"/>
            <a:ext cx="2319295" cy="208344"/>
          </a:xfrm>
          <a:prstGeom prst="rect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Photoinjector (123 MeV SRF)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161C3136-86E0-C343-9D96-3F9A3D1F60BF}"/>
              </a:ext>
            </a:extLst>
          </p:cNvPr>
          <p:cNvSpPr/>
          <p:nvPr/>
        </p:nvSpPr>
        <p:spPr>
          <a:xfrm>
            <a:off x="4304193" y="4138110"/>
            <a:ext cx="267807" cy="133272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318DE23-FF72-B441-8014-83930AA15A77}"/>
              </a:ext>
            </a:extLst>
          </p:cNvPr>
          <p:cNvSpPr/>
          <p:nvPr/>
        </p:nvSpPr>
        <p:spPr>
          <a:xfrm rot="11524852">
            <a:off x="3173103" y="4866202"/>
            <a:ext cx="870944" cy="163182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1C8D969A-E30C-7546-A9DB-20E2B15FEF3C}"/>
              </a:ext>
            </a:extLst>
          </p:cNvPr>
          <p:cNvSpPr/>
          <p:nvPr/>
        </p:nvSpPr>
        <p:spPr>
          <a:xfrm rot="10800000" flipV="1">
            <a:off x="2935678" y="5083993"/>
            <a:ext cx="1115802" cy="135649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rved Left Arrow 27">
            <a:extLst>
              <a:ext uri="{FF2B5EF4-FFF2-40B4-BE49-F238E27FC236}">
                <a16:creationId xmlns:a16="http://schemas.microsoft.com/office/drawing/2014/main" id="{3647C908-428F-A84C-B08A-20A6BDF1404E}"/>
              </a:ext>
            </a:extLst>
          </p:cNvPr>
          <p:cNvSpPr/>
          <p:nvPr/>
        </p:nvSpPr>
        <p:spPr>
          <a:xfrm>
            <a:off x="7901152" y="4190033"/>
            <a:ext cx="1011353" cy="1018013"/>
          </a:xfrm>
          <a:prstGeom prst="curvedLeftArrow">
            <a:avLst>
              <a:gd name="adj1" fmla="val 9035"/>
              <a:gd name="adj2" fmla="val 18325"/>
              <a:gd name="adj3" fmla="val 25000"/>
            </a:avLst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Left Arrow 28">
            <a:extLst>
              <a:ext uri="{FF2B5EF4-FFF2-40B4-BE49-F238E27FC236}">
                <a16:creationId xmlns:a16="http://schemas.microsoft.com/office/drawing/2014/main" id="{2C7D1D17-02E8-B344-BC44-382A1E80A185}"/>
              </a:ext>
            </a:extLst>
          </p:cNvPr>
          <p:cNvSpPr/>
          <p:nvPr/>
        </p:nvSpPr>
        <p:spPr>
          <a:xfrm rot="10800000">
            <a:off x="4126855" y="4161260"/>
            <a:ext cx="1011353" cy="1018013"/>
          </a:xfrm>
          <a:prstGeom prst="curvedLeftArrow">
            <a:avLst>
              <a:gd name="adj1" fmla="val 9035"/>
              <a:gd name="adj2" fmla="val 18325"/>
              <a:gd name="adj3" fmla="val 25000"/>
            </a:avLst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9C1904A8-FF61-3B42-B91F-A9AD1B43DEFE}"/>
              </a:ext>
            </a:extLst>
          </p:cNvPr>
          <p:cNvSpPr/>
          <p:nvPr/>
        </p:nvSpPr>
        <p:spPr>
          <a:xfrm flipV="1">
            <a:off x="8685726" y="4164240"/>
            <a:ext cx="824356" cy="130292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2C5F3F56-4FD3-AC4D-8BEA-236EC3A6A656}"/>
              </a:ext>
            </a:extLst>
          </p:cNvPr>
          <p:cNvSpPr/>
          <p:nvPr/>
        </p:nvSpPr>
        <p:spPr>
          <a:xfrm rot="10075148" flipV="1">
            <a:off x="3186606" y="5307972"/>
            <a:ext cx="870944" cy="163182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3D4AD4DF-C241-A849-91A9-A50313C56C87}"/>
              </a:ext>
            </a:extLst>
          </p:cNvPr>
          <p:cNvSpPr/>
          <p:nvPr/>
        </p:nvSpPr>
        <p:spPr>
          <a:xfrm rot="10800000">
            <a:off x="4155650" y="5077588"/>
            <a:ext cx="267807" cy="133272"/>
          </a:xfrm>
          <a:prstGeom prst="rightArrow">
            <a:avLst/>
          </a:prstGeom>
          <a:solidFill>
            <a:srgbClr val="3DF2D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58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44816C-A6BF-9B44-8209-9290C248F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ERL’22 (J. </a:t>
            </a:r>
            <a:r>
              <a:rPr lang="en-US" dirty="0" err="1"/>
              <a:t>Grames</a:t>
            </a:r>
            <a:r>
              <a:rPr lang="en-US" dirty="0"/>
              <a:t>/</a:t>
            </a:r>
            <a:r>
              <a:rPr lang="en-US" dirty="0" err="1"/>
              <a:t>JLab</a:t>
            </a:r>
            <a:r>
              <a:rPr lang="en-US" dirty="0"/>
              <a:t>, Ithaca, NY, Oct 3-6, 2022)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6F05D-AA88-E24E-BBE3-927330AA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B8F018-3618-2C4E-A805-E8A9779D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 err="1"/>
              <a:t>PEPPo</a:t>
            </a:r>
            <a:r>
              <a:rPr lang="en-US" dirty="0"/>
              <a:t> : Polarized Electrons for Polarized Positrons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F0FD9C-8286-A544-95D1-3D58CEB2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59" y="1894342"/>
            <a:ext cx="4968689" cy="3549063"/>
          </a:xfrm>
          <a:prstGeom prst="rect">
            <a:avLst/>
          </a:prstGeom>
        </p:spPr>
      </p:pic>
      <p:sp>
        <p:nvSpPr>
          <p:cNvPr id="9" name="Rectangle 19">
            <a:extLst>
              <a:ext uri="{FF2B5EF4-FFF2-40B4-BE49-F238E27FC236}">
                <a16:creationId xmlns:a16="http://schemas.microsoft.com/office/drawing/2014/main" id="{578B48F3-E2DF-1A43-9B93-A2D8299BA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829" y="5531943"/>
            <a:ext cx="442637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400" i="1" dirty="0">
                <a:latin typeface="Avenir Roman" panose="02000503020000020003" pitchFamily="2" charset="0"/>
                <a:ea typeface="Arial" charset="0"/>
                <a:cs typeface="Arial" charset="0"/>
              </a:rPr>
              <a:t>D. Abbott et al., Phys. </a:t>
            </a:r>
            <a:r>
              <a:rPr lang="fr-FR" sz="1400" i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sz="1400" i="1" dirty="0"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400" i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sz="1400" i="1" dirty="0"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sz="1400" b="1" i="1" dirty="0">
                <a:latin typeface="Avenir Roman" panose="02000503020000020003" pitchFamily="2" charset="0"/>
                <a:ea typeface="Arial" charset="0"/>
                <a:cs typeface="Arial" charset="0"/>
              </a:rPr>
              <a:t>116</a:t>
            </a:r>
            <a:r>
              <a:rPr lang="fr-FR" sz="1400" i="1" dirty="0">
                <a:latin typeface="Avenir Roman" panose="02000503020000020003" pitchFamily="2" charset="0"/>
                <a:ea typeface="Arial" charset="0"/>
                <a:cs typeface="Arial" charset="0"/>
              </a:rPr>
              <a:t> (2016) 214801</a:t>
            </a:r>
          </a:p>
        </p:txBody>
      </p: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7B0C26B4-46B5-3A4A-9E9A-2E1A91B9F3DC}"/>
              </a:ext>
            </a:extLst>
          </p:cNvPr>
          <p:cNvSpPr/>
          <p:nvPr/>
        </p:nvSpPr>
        <p:spPr>
          <a:xfrm rot="16200000">
            <a:off x="4465120" y="4273849"/>
            <a:ext cx="637422" cy="36255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riped Right Arrow 10">
            <a:extLst>
              <a:ext uri="{FF2B5EF4-FFF2-40B4-BE49-F238E27FC236}">
                <a16:creationId xmlns:a16="http://schemas.microsoft.com/office/drawing/2014/main" id="{A7604C29-A0DA-264E-A0DC-E0C1C4873AA4}"/>
              </a:ext>
            </a:extLst>
          </p:cNvPr>
          <p:cNvSpPr/>
          <p:nvPr/>
        </p:nvSpPr>
        <p:spPr>
          <a:xfrm rot="16200000">
            <a:off x="4467237" y="2687794"/>
            <a:ext cx="669188" cy="36255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D2F798-3D2E-F148-9033-89A08F36F051}"/>
              </a:ext>
            </a:extLst>
          </p:cNvPr>
          <p:cNvSpPr txBox="1"/>
          <p:nvPr/>
        </p:nvSpPr>
        <p:spPr>
          <a:xfrm>
            <a:off x="3997025" y="3186046"/>
            <a:ext cx="152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P(e+) = 82.2 %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909625-649E-5848-8252-4D7255BEA707}"/>
              </a:ext>
            </a:extLst>
          </p:cNvPr>
          <p:cNvSpPr txBox="1"/>
          <p:nvPr/>
        </p:nvSpPr>
        <p:spPr>
          <a:xfrm>
            <a:off x="3997025" y="4756218"/>
            <a:ext cx="1638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Efficiency &gt;95%</a:t>
            </a:r>
          </a:p>
        </p:txBody>
      </p:sp>
      <p:sp>
        <p:nvSpPr>
          <p:cNvPr id="14" name="ZoneTexte 1">
            <a:extLst>
              <a:ext uri="{FF2B5EF4-FFF2-40B4-BE49-F238E27FC236}">
                <a16:creationId xmlns:a16="http://schemas.microsoft.com/office/drawing/2014/main" id="{14D35E6C-1E5C-DB43-9891-C499A21E3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20" y="3232212"/>
            <a:ext cx="4203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200" i="1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Record for </a:t>
            </a:r>
            <a:r>
              <a:rPr lang="fr-FR" sz="1200" i="1" dirty="0" err="1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linac</a:t>
            </a:r>
            <a:r>
              <a:rPr lang="fr-FR" sz="1200" i="1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 positron </a:t>
            </a:r>
            <a:r>
              <a:rPr lang="fr-FR" sz="1200" i="1" dirty="0" err="1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polarization</a:t>
            </a:r>
            <a:r>
              <a:rPr lang="fr-FR" sz="1200" i="1" dirty="0">
                <a:solidFill>
                  <a:srgbClr val="FF0000"/>
                </a:solidFill>
                <a:latin typeface="Avenir Roman" panose="02000503020000020003" pitchFamily="2" charset="0"/>
                <a:cs typeface="Arial"/>
              </a:rPr>
              <a:t>.</a:t>
            </a:r>
            <a:endParaRPr lang="fr-FR" sz="1200" b="1" i="1" dirty="0">
              <a:solidFill>
                <a:srgbClr val="FF0000"/>
              </a:solidFill>
              <a:latin typeface="Avenir Roman" panose="02000503020000020003" pitchFamily="2" charset="0"/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6B3836E-6EE0-064F-B543-EB1CF2C66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59" y="1718272"/>
            <a:ext cx="5175144" cy="427002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306A81F-BBCD-E140-A97F-FD25F8841D4B}"/>
              </a:ext>
            </a:extLst>
          </p:cNvPr>
          <p:cNvGrpSpPr/>
          <p:nvPr/>
        </p:nvGrpSpPr>
        <p:grpSpPr>
          <a:xfrm>
            <a:off x="6093714" y="1587112"/>
            <a:ext cx="5911291" cy="4826978"/>
            <a:chOff x="255397" y="1572137"/>
            <a:chExt cx="5911291" cy="4826978"/>
          </a:xfrm>
        </p:grpSpPr>
        <p:grpSp>
          <p:nvGrpSpPr>
            <p:cNvPr id="17" name="Grouper 4">
              <a:extLst>
                <a:ext uri="{FF2B5EF4-FFF2-40B4-BE49-F238E27FC236}">
                  <a16:creationId xmlns:a16="http://schemas.microsoft.com/office/drawing/2014/main" id="{731CEBC0-1A9F-D545-8DAF-9B42A9CA95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6562" y="1572137"/>
              <a:ext cx="5001295" cy="3559747"/>
              <a:chOff x="1970950" y="1428849"/>
              <a:chExt cx="4375043" cy="3634749"/>
            </a:xfrm>
          </p:grpSpPr>
          <p:sp>
            <p:nvSpPr>
              <p:cNvPr id="22" name="Rectangle 43">
                <a:extLst>
                  <a:ext uri="{FF2B5EF4-FFF2-40B4-BE49-F238E27FC236}">
                    <a16:creationId xmlns:a16="http://schemas.microsoft.com/office/drawing/2014/main" id="{65815563-EE13-754D-862D-6DA86B6B8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82708" y="1428849"/>
                <a:ext cx="4149341" cy="2828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J.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Grames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, E.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Voutier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 et al.,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JLab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 </a:t>
                </a:r>
                <a:r>
                  <a:rPr kumimoji="0" lang="fr-FR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Experiment</a:t>
                </a:r>
                <a:r>
                  <a:rPr kumimoji="0" lang="fr-FR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venir Roman" panose="02000503020000020003" pitchFamily="2" charset="0"/>
                  </a:rPr>
                  <a:t> E12-11-105 (2011)</a:t>
                </a:r>
              </a:p>
            </p:txBody>
          </p:sp>
          <p:pic>
            <p:nvPicPr>
              <p:cNvPr id="23" name="Picture 22" descr="C:\Documents and Settings\grames\Desktop\images\install_111222\photo.JPG">
                <a:extLst>
                  <a:ext uri="{FF2B5EF4-FFF2-40B4-BE49-F238E27FC236}">
                    <a16:creationId xmlns:a16="http://schemas.microsoft.com/office/drawing/2014/main" id="{76F6BA30-5EB3-6B4D-895A-37C070D51C5F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0950" y="1996690"/>
                <a:ext cx="4375043" cy="3066908"/>
              </a:xfrm>
              <a:prstGeom prst="rect">
                <a:avLst/>
              </a:prstGeom>
              <a:noFill/>
              <a:ln w="25400">
                <a:solidFill>
                  <a:schemeClr val="accent4">
                    <a:lumMod val="50000"/>
                    <a:lumOff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F8717892-EF21-E84A-AB63-B7F25E21C3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7397" y="3582945"/>
              <a:ext cx="1020771" cy="1857034"/>
            </a:xfrm>
            <a:prstGeom prst="rect">
              <a:avLst/>
            </a:prstGeom>
            <a:noFill/>
            <a:ln w="111125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E228BE1-B34A-6A49-8B2F-A0C3CF176BC7}"/>
                </a:ext>
              </a:extLst>
            </p:cNvPr>
            <p:cNvSpPr txBox="1"/>
            <p:nvPr/>
          </p:nvSpPr>
          <p:spPr>
            <a:xfrm>
              <a:off x="326599" y="1938248"/>
              <a:ext cx="267061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8 MeV, 1</a:t>
              </a:r>
              <a:r>
                <a:rPr lang="en-US" sz="1600" b="1" dirty="0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US" sz="1600" b="1" dirty="0">
                  <a:solidFill>
                    <a:srgbClr val="FF0000"/>
                  </a:solidFill>
                </a:rPr>
                <a:t>A, 85% polarization</a:t>
              </a:r>
            </a:p>
          </p:txBody>
        </p:sp>
        <p:sp>
          <p:nvSpPr>
            <p:cNvPr id="20" name="ZoneTexte 1">
              <a:extLst>
                <a:ext uri="{FF2B5EF4-FFF2-40B4-BE49-F238E27FC236}">
                  <a16:creationId xmlns:a16="http://schemas.microsoft.com/office/drawing/2014/main" id="{6D345527-1D9C-BA44-83AB-2CB003A52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97" y="5321897"/>
              <a:ext cx="4546457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1600" i="1" dirty="0" err="1">
                  <a:latin typeface="Avenir Roman" panose="02000503020000020003" pitchFamily="2" charset="0"/>
                  <a:cs typeface="Arial"/>
                </a:rPr>
                <a:t>PEPPo</a:t>
              </a:r>
              <a:r>
                <a:rPr lang="fr-FR" sz="1600" i="1" dirty="0">
                  <a:latin typeface="Avenir Roman" panose="02000503020000020003" pitchFamily="2" charset="0"/>
                  <a:cs typeface="Arial"/>
                </a:rPr>
                <a:t> possible due to support </a:t>
              </a:r>
              <a:r>
                <a:rPr lang="fr-FR" sz="1600" i="1" dirty="0" err="1">
                  <a:latin typeface="Avenir Roman" panose="02000503020000020003" pitchFamily="2" charset="0"/>
                  <a:cs typeface="Arial"/>
                </a:rPr>
                <a:t>from</a:t>
              </a:r>
              <a:r>
                <a:rPr lang="fr-FR" sz="1600" i="1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fr-FR" sz="1600" b="1" i="1" dirty="0">
                  <a:latin typeface="Avenir Roman" panose="02000503020000020003" pitchFamily="2" charset="0"/>
                  <a:cs typeface="Arial"/>
                </a:rPr>
                <a:t>SLAC</a:t>
              </a:r>
              <a:r>
                <a:rPr lang="fr-FR" sz="1600" i="1" dirty="0">
                  <a:latin typeface="Avenir Roman" panose="02000503020000020003" pitchFamily="2" charset="0"/>
                  <a:cs typeface="Arial"/>
                </a:rPr>
                <a:t> E166, </a:t>
              </a:r>
              <a:r>
                <a:rPr lang="fr-FR" sz="1600" b="1" i="1" dirty="0">
                  <a:latin typeface="Avenir Roman" panose="02000503020000020003" pitchFamily="2" charset="0"/>
                  <a:cs typeface="Arial"/>
                </a:rPr>
                <a:t>DESY</a:t>
              </a:r>
              <a:r>
                <a:rPr lang="fr-FR" sz="1600" i="1" dirty="0">
                  <a:latin typeface="Avenir Roman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 Roman" panose="02000503020000020003" pitchFamily="2" charset="0"/>
                  <a:cs typeface="Arial"/>
                </a:rPr>
                <a:t>Princeton</a:t>
              </a:r>
              <a:r>
                <a:rPr lang="fr-FR" sz="1600" i="1" dirty="0">
                  <a:latin typeface="Avenir Roman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 Roman" panose="02000503020000020003" pitchFamily="2" charset="0"/>
                  <a:cs typeface="Arial"/>
                </a:rPr>
                <a:t>Cornell</a:t>
              </a:r>
              <a:r>
                <a:rPr lang="fr-FR" sz="1600" i="1" dirty="0">
                  <a:latin typeface="Avenir Roman" panose="02000503020000020003" pitchFamily="2" charset="0"/>
                  <a:cs typeface="Arial"/>
                </a:rPr>
                <a:t>, </a:t>
              </a:r>
              <a:r>
                <a:rPr lang="fr-FR" sz="1600" b="1" i="1" dirty="0">
                  <a:latin typeface="Avenir Roman" panose="02000503020000020003" pitchFamily="2" charset="0"/>
                  <a:cs typeface="Arial"/>
                </a:rPr>
                <a:t>International </a:t>
              </a:r>
              <a:r>
                <a:rPr lang="fr-FR" sz="1600" b="1" i="1" dirty="0" err="1">
                  <a:latin typeface="Avenir Roman" panose="02000503020000020003" pitchFamily="2" charset="0"/>
                  <a:cs typeface="Arial"/>
                </a:rPr>
                <a:t>Linear</a:t>
              </a:r>
              <a:r>
                <a:rPr lang="fr-FR" sz="1600" b="1" i="1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fr-FR" sz="1600" b="1" i="1" dirty="0" err="1">
                  <a:latin typeface="Avenir Roman" panose="02000503020000020003" pitchFamily="2" charset="0"/>
                  <a:cs typeface="Arial"/>
                </a:rPr>
                <a:t>Collider</a:t>
              </a:r>
              <a:r>
                <a:rPr lang="fr-FR" sz="1600" b="1" i="1" dirty="0">
                  <a:latin typeface="Avenir Roman" panose="02000503020000020003" pitchFamily="2" charset="0"/>
                  <a:cs typeface="Arial"/>
                </a:rPr>
                <a:t> Project </a:t>
              </a:r>
              <a:r>
                <a:rPr lang="fr-FR" sz="1600" i="1" dirty="0">
                  <a:latin typeface="Avenir Roman" panose="02000503020000020003" pitchFamily="2" charset="0"/>
                  <a:cs typeface="Arial"/>
                </a:rPr>
                <a:t>and the </a:t>
              </a:r>
              <a:r>
                <a:rPr lang="fr-FR" sz="1600" b="1" i="1" dirty="0">
                  <a:latin typeface="Avenir Roman" panose="02000503020000020003" pitchFamily="2" charset="0"/>
                  <a:cs typeface="Arial"/>
                </a:rPr>
                <a:t>Jefferson Science Associates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FF0183-0F78-3F48-98D3-03394107644B}"/>
                </a:ext>
              </a:extLst>
            </p:cNvPr>
            <p:cNvSpPr txBox="1"/>
            <p:nvPr/>
          </p:nvSpPr>
          <p:spPr>
            <a:xfrm>
              <a:off x="4568517" y="3303820"/>
              <a:ext cx="159817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Tungsten (1mm)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F23B264-D03E-844B-B7F9-809946AB9E94}"/>
              </a:ext>
            </a:extLst>
          </p:cNvPr>
          <p:cNvSpPr txBox="1"/>
          <p:nvPr/>
        </p:nvSpPr>
        <p:spPr>
          <a:xfrm>
            <a:off x="411859" y="911527"/>
            <a:ext cx="11274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7030A0"/>
                </a:solidFill>
              </a:rPr>
              <a:t>The spin transfer from e</a:t>
            </a:r>
            <a:r>
              <a:rPr lang="en-US" sz="2400" i="1" baseline="30000" dirty="0">
                <a:solidFill>
                  <a:srgbClr val="7030A0"/>
                </a:solidFill>
              </a:rPr>
              <a:t>-</a:t>
            </a:r>
            <a:r>
              <a:rPr lang="en-US" sz="2400" i="1" dirty="0">
                <a:solidFill>
                  <a:srgbClr val="7030A0"/>
                </a:solidFill>
              </a:rPr>
              <a:t> to e</a:t>
            </a:r>
            <a:r>
              <a:rPr lang="en-US" sz="2400" i="1" baseline="30000" dirty="0">
                <a:solidFill>
                  <a:srgbClr val="7030A0"/>
                </a:solidFill>
              </a:rPr>
              <a:t>+</a:t>
            </a:r>
            <a:r>
              <a:rPr lang="en-US" sz="2400" i="1" dirty="0">
                <a:solidFill>
                  <a:srgbClr val="7030A0"/>
                </a:solidFill>
              </a:rPr>
              <a:t> was tested in a feasibility experiment at CEBAF in 2012</a:t>
            </a:r>
          </a:p>
        </p:txBody>
      </p:sp>
    </p:spTree>
    <p:extLst>
      <p:ext uri="{BB962C8B-B14F-4D97-AF65-F5344CB8AC3E}">
        <p14:creationId xmlns:p14="http://schemas.microsoft.com/office/powerpoint/2010/main" val="7207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3593</TotalTime>
  <Words>1741</Words>
  <Application>Microsoft Macintosh PowerPoint</Application>
  <PresentationFormat>Widescreen</PresentationFormat>
  <Paragraphs>221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ＭＳ Ｐゴシック</vt:lpstr>
      <vt:lpstr>PingFangSC-Regular</vt:lpstr>
      <vt:lpstr>.PingFangSC-Regular</vt:lpstr>
      <vt:lpstr>Arial</vt:lpstr>
      <vt:lpstr>Avenir Roman</vt:lpstr>
      <vt:lpstr>Calibri</vt:lpstr>
      <vt:lpstr>Century Gothic</vt:lpstr>
      <vt:lpstr>Symbol</vt:lpstr>
      <vt:lpstr>Tahoma</vt:lpstr>
      <vt:lpstr>Times</vt:lpstr>
      <vt:lpstr>Wingdings</vt:lpstr>
      <vt:lpstr>Office Theme</vt:lpstr>
      <vt:lpstr>Capability and Prospects for High Current Polarized Beams from GaAs DC Photoguns</vt:lpstr>
      <vt:lpstr>DC guns have demonstrated mA CW beam current from GaAs</vt:lpstr>
      <vt:lpstr>First Observation of Polarization from GaAs reported in 1976</vt:lpstr>
      <vt:lpstr>High Polarization GaAs Photocathodes</vt:lpstr>
      <vt:lpstr>CEBAF : spin polarization from GaAs photocathodes</vt:lpstr>
      <vt:lpstr>Diffracted Bragg Reflector (DBR) superlattice</vt:lpstr>
      <vt:lpstr>Polarized electron source landscape…</vt:lpstr>
      <vt:lpstr>CEBAF 12 GeV : cw high-energy electron accelerator</vt:lpstr>
      <vt:lpstr>PEPPo : Polarized Electrons for Polarized Positrons </vt:lpstr>
      <vt:lpstr>What next ?</vt:lpstr>
      <vt:lpstr>PEPPo II : Polarized e+ Prototype Experiment</vt:lpstr>
      <vt:lpstr>Can the CEBAF photo-gun support an e+ program?</vt:lpstr>
      <vt:lpstr>Optimizing the gun voltage for charge lifetime</vt:lpstr>
      <vt:lpstr>Modeling ion generation and bombardment</vt:lpstr>
      <vt:lpstr>Measuring charge lifetime dependence on cathode potential</vt:lpstr>
      <vt:lpstr>PES: reducing ion surface density to increase lifetime</vt:lpstr>
      <vt:lpstr>GaAs/GaAsP charge lifetime at milliamp current</vt:lpstr>
      <vt:lpstr>Build a mA polarized gun for e+</vt:lpstr>
      <vt:lpstr>Summary and Outlook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Capability &amp; Future Ideas for Polarized Beams from GaAs DC Photoguns</dc:title>
  <dc:creator>Joe Grames</dc:creator>
  <cp:lastModifiedBy>Joe Grames</cp:lastModifiedBy>
  <cp:revision>258</cp:revision>
  <dcterms:created xsi:type="dcterms:W3CDTF">2022-01-31T17:54:45Z</dcterms:created>
  <dcterms:modified xsi:type="dcterms:W3CDTF">2022-10-03T18:59:03Z</dcterms:modified>
</cp:coreProperties>
</file>