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6"/>
  </p:handoutMasterIdLst>
  <p:sldIdLst>
    <p:sldId id="262" r:id="rId5"/>
  </p:sldIdLst>
  <p:sldSz cx="32918400" cy="43891200"/>
  <p:notesSz cx="32100838" cy="43073638"/>
  <p:defaultTextStyle>
    <a:defPPr>
      <a:defRPr lang="en-US"/>
    </a:defPPr>
    <a:lvl1pPr marL="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0000"/>
    <a:srgbClr val="007833"/>
    <a:srgbClr val="086114"/>
    <a:srgbClr val="0E5B10"/>
    <a:srgbClr val="1A6A1D"/>
    <a:srgbClr val="266A2A"/>
    <a:srgbClr val="2A7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32" autoAdjust="0"/>
    <p:restoredTop sz="94694"/>
  </p:normalViewPr>
  <p:slideViewPr>
    <p:cSldViewPr snapToGrid="0" snapToObjects="1">
      <p:cViewPr varScale="1">
        <p:scale>
          <a:sx n="17" d="100"/>
          <a:sy n="17" d="100"/>
        </p:scale>
        <p:origin x="984" y="16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910363" cy="2153682"/>
          </a:xfrm>
          <a:prstGeom prst="rect">
            <a:avLst/>
          </a:prstGeom>
        </p:spPr>
        <p:txBody>
          <a:bodyPr vert="horz" lIns="429567" tIns="214783" rIns="429567" bIns="214783" rtlCol="0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183047" y="0"/>
            <a:ext cx="13910363" cy="2153682"/>
          </a:xfrm>
          <a:prstGeom prst="rect">
            <a:avLst/>
          </a:prstGeom>
        </p:spPr>
        <p:txBody>
          <a:bodyPr vert="horz" lIns="429567" tIns="214783" rIns="429567" bIns="214783" rtlCol="0"/>
          <a:lstStyle>
            <a:lvl1pPr algn="r">
              <a:defRPr sz="5600"/>
            </a:lvl1pPr>
          </a:lstStyle>
          <a:p>
            <a:fld id="{8BEEF6D1-C355-404D-B092-860CE33AB03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0912480"/>
            <a:ext cx="13910363" cy="2153682"/>
          </a:xfrm>
          <a:prstGeom prst="rect">
            <a:avLst/>
          </a:prstGeom>
        </p:spPr>
        <p:txBody>
          <a:bodyPr vert="horz" lIns="429567" tIns="214783" rIns="429567" bIns="214783" rtlCol="0" anchor="b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183047" y="40912480"/>
            <a:ext cx="13910363" cy="2153682"/>
          </a:xfrm>
          <a:prstGeom prst="rect">
            <a:avLst/>
          </a:prstGeom>
        </p:spPr>
        <p:txBody>
          <a:bodyPr vert="horz" lIns="429567" tIns="214783" rIns="429567" bIns="214783" rtlCol="0" anchor="b"/>
          <a:lstStyle>
            <a:lvl1pPr algn="r">
              <a:defRPr sz="5600"/>
            </a:lvl1pPr>
          </a:lstStyle>
          <a:p>
            <a:fld id="{4FF65FFB-2F8C-4C49-8C92-C53BC4CF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7528" y="669079"/>
            <a:ext cx="30523344" cy="211801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6480" b="1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Click to edit Master title style Click to edit Master title style 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442926" y="4253331"/>
            <a:ext cx="32049794" cy="139552"/>
          </a:xfrm>
          <a:prstGeom prst="rect">
            <a:avLst/>
          </a:prstGeom>
          <a:solidFill>
            <a:srgbClr val="007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197528" y="2895877"/>
            <a:ext cx="30523344" cy="1349683"/>
          </a:xfrm>
        </p:spPr>
        <p:txBody>
          <a:bodyPr>
            <a:normAutofit/>
          </a:bodyPr>
          <a:lstStyle>
            <a:lvl1pPr marL="0" indent="0" algn="ctr">
              <a:buNone/>
              <a:defRPr lang="en-US" sz="4320" b="0" i="0" kern="1200" baseline="0" dirty="0" smtClean="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6813288" y="6776545"/>
            <a:ext cx="8818565" cy="4626257"/>
          </a:xfrm>
        </p:spPr>
        <p:txBody>
          <a:bodyPr>
            <a:normAutofit/>
          </a:bodyPr>
          <a:lstStyle>
            <a:lvl1pPr marL="325756" indent="-325756">
              <a:buClr>
                <a:srgbClr val="007833"/>
              </a:buClr>
              <a:defRPr sz="3840"/>
            </a:lvl1pPr>
            <a:lvl2pPr marL="817246" indent="-491490">
              <a:buClr>
                <a:srgbClr val="007833"/>
              </a:buClr>
              <a:defRPr sz="3840"/>
            </a:lvl2pPr>
            <a:lvl3pPr marL="1143000" indent="-325756">
              <a:buClr>
                <a:srgbClr val="007833"/>
              </a:buClr>
              <a:defRPr sz="3840"/>
            </a:lvl3pPr>
            <a:lvl4pPr marL="1632586" indent="-489586">
              <a:buClr>
                <a:srgbClr val="007833"/>
              </a:buClr>
              <a:defRPr sz="3840"/>
            </a:lvl4pPr>
            <a:lvl5pPr marL="2068830" indent="-436246">
              <a:buClr>
                <a:srgbClr val="007833"/>
              </a:buClr>
              <a:defRPr sz="38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813289" y="5523976"/>
            <a:ext cx="8818565" cy="1252568"/>
          </a:xfrm>
        </p:spPr>
        <p:txBody>
          <a:bodyPr>
            <a:normAutofit/>
          </a:bodyPr>
          <a:lstStyle>
            <a:lvl1pPr marL="0" indent="0" algn="l">
              <a:buNone/>
              <a:defRPr sz="4320" b="1" baseline="0">
                <a:solidFill>
                  <a:srgbClr val="007833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Header and text style 1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7146008" y="6776545"/>
            <a:ext cx="8818565" cy="4626257"/>
          </a:xfrm>
        </p:spPr>
        <p:txBody>
          <a:bodyPr>
            <a:normAutofit/>
          </a:bodyPr>
          <a:lstStyle>
            <a:lvl1pPr marL="325756" indent="-325756">
              <a:buClr>
                <a:srgbClr val="007833"/>
              </a:buClr>
              <a:defRPr sz="3840"/>
            </a:lvl1pPr>
            <a:lvl2pPr marL="817246" indent="-491490">
              <a:buClr>
                <a:srgbClr val="007833"/>
              </a:buClr>
              <a:defRPr sz="3840"/>
            </a:lvl2pPr>
            <a:lvl3pPr marL="1143000" indent="-325756">
              <a:buClr>
                <a:srgbClr val="007833"/>
              </a:buClr>
              <a:defRPr sz="3840"/>
            </a:lvl3pPr>
            <a:lvl4pPr marL="1632586" indent="-489586">
              <a:buClr>
                <a:srgbClr val="007833"/>
              </a:buClr>
              <a:defRPr sz="3840"/>
            </a:lvl4pPr>
            <a:lvl5pPr marL="2068830" indent="-436246">
              <a:buClr>
                <a:srgbClr val="007833"/>
              </a:buClr>
              <a:defRPr sz="38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7146009" y="5523976"/>
            <a:ext cx="8818565" cy="1252568"/>
          </a:xfrm>
          <a:solidFill>
            <a:srgbClr val="007833"/>
          </a:solidFill>
        </p:spPr>
        <p:txBody>
          <a:bodyPr>
            <a:normAutofit/>
          </a:bodyPr>
          <a:lstStyle>
            <a:lvl1pPr marL="0" indent="0" algn="l">
              <a:buNone/>
              <a:defRPr sz="4320" b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Header and text style 2</a:t>
            </a:r>
          </a:p>
        </p:txBody>
      </p:sp>
      <p:pic>
        <p:nvPicPr>
          <p:cNvPr id="33" name="Picture 32" descr="30x40 ornl doe logo 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6594"/>
            <a:ext cx="32918400" cy="28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4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7"/>
            <a:ext cx="27980640" cy="9601196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4"/>
            <a:ext cx="14538960" cy="28966163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4"/>
            <a:ext cx="14538960" cy="28966163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3" y="9824723"/>
            <a:ext cx="14550390" cy="40944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3" y="13919200"/>
            <a:ext cx="14550390" cy="25288243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4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3"/>
            <a:ext cx="10829927" cy="30022804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3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4"/>
            <a:ext cx="7680960" cy="23368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395B-180B-3340-AE8A-4B218B40C19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4"/>
            <a:ext cx="10424160" cy="23368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4"/>
            <a:ext cx="7680960" cy="23368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5360" kern="1200">
          <a:solidFill>
            <a:srgbClr val="000000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3440" kern="1200">
          <a:solidFill>
            <a:srgbClr val="000000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1520" kern="1200">
          <a:solidFill>
            <a:srgbClr val="000000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9600" kern="1200">
          <a:solidFill>
            <a:srgbClr val="000000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9600" kern="1200">
          <a:solidFill>
            <a:srgbClr val="000000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z="5400" dirty="0"/>
              <a:t>Concept of a High-Power Linear Proton Accelerator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V.S. Morozov, RAD, SNS, </a:t>
            </a:r>
            <a:r>
              <a:rPr lang="en-US" dirty="0" err="1"/>
              <a:t>NScD</a:t>
            </a:r>
            <a:r>
              <a:rPr lang="en-US" dirty="0"/>
              <a:t>, Oak Ridge National Laboratory, Oak Ridge, TN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Placeholder 5">
                <a:extLst>
                  <a:ext uri="{FF2B5EF4-FFF2-40B4-BE49-F238E27FC236}">
                    <a16:creationId xmlns:a16="http://schemas.microsoft.com/office/drawing/2014/main" id="{8E69C323-EF70-4966-9996-444E741B1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19920" y="6118175"/>
                <a:ext cx="9875520" cy="4626256"/>
              </a:xfrm>
              <a:prstGeom prst="rect">
                <a:avLst/>
              </a:prstGeom>
            </p:spPr>
            <p:txBody>
              <a:bodyPr vert="horz" lIns="182880" tIns="182880" rIns="182880" bIns="182880" rtlCol="0">
                <a:noAutofit/>
              </a:bodyPr>
              <a:lstStyle>
                <a:lvl1pPr marL="271463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409575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952500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360488" indent="-40798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724025" indent="-36353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»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00584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8872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7160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5448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Consider RLA3: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=91→328</m:t>
                    </m:r>
                  </m:oMath>
                </a14:m>
                <a:r>
                  <a:rPr lang="en-US" dirty="0"/>
                  <a:t>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𝑎𝑚𝑝𝑙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</m:t>
                    </m:r>
                  </m:oMath>
                </a14:m>
                <a:r>
                  <a:rPr lang="en-US" dirty="0"/>
                  <a:t> MV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2 m cavity spacing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Optimization problem with many local minima, use GA with population of 100k and 1k iterations</a:t>
                </a:r>
              </a:p>
            </p:txBody>
          </p:sp>
        </mc:Choice>
        <mc:Fallback>
          <p:sp>
            <p:nvSpPr>
              <p:cNvPr id="17" name="Text Placeholder 5">
                <a:extLst>
                  <a:ext uri="{FF2B5EF4-FFF2-40B4-BE49-F238E27FC236}">
                    <a16:creationId xmlns:a16="http://schemas.microsoft.com/office/drawing/2014/main" id="{8E69C323-EF70-4966-9996-444E741B1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920" y="6118175"/>
                <a:ext cx="9875520" cy="4626256"/>
              </a:xfrm>
              <a:prstGeom prst="rect">
                <a:avLst/>
              </a:prstGeom>
              <a:blipFill>
                <a:blip r:embed="rId2"/>
                <a:stretch>
                  <a:fillRect l="-494" b="-2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3C76678-F46C-E4B3-B50C-6CADA1631905}"/>
              </a:ext>
            </a:extLst>
          </p:cNvPr>
          <p:cNvSpPr txBox="1">
            <a:spLocks/>
          </p:cNvSpPr>
          <p:nvPr/>
        </p:nvSpPr>
        <p:spPr>
          <a:xfrm>
            <a:off x="22219920" y="4938757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Linac Timing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2916430-20B5-0E3E-E036-A017E25830A6}"/>
              </a:ext>
            </a:extLst>
          </p:cNvPr>
          <p:cNvSpPr txBox="1">
            <a:spLocks/>
          </p:cNvSpPr>
          <p:nvPr/>
        </p:nvSpPr>
        <p:spPr>
          <a:xfrm>
            <a:off x="11521440" y="6291868"/>
            <a:ext cx="9875520" cy="9971749"/>
          </a:xfrm>
          <a:prstGeom prst="rect">
            <a:avLst/>
          </a:prstGeom>
        </p:spPr>
        <p:txBody>
          <a:bodyPr vert="horz" lIns="182880" tIns="182880" rIns="0" bIns="182880" rtlCol="0">
            <a:noAutofit/>
          </a:bodyPr>
          <a:lstStyle>
            <a:lvl1pPr marL="271463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1038" indent="-409575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52500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60488" indent="-40798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4025" indent="-36353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»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Problem: incomplete use of available power by some of the cavities, the bottle neck is the current limit of the higher-energy linac section</a:t>
            </a:r>
            <a:br>
              <a:rPr lang="en-US" dirty="0"/>
            </a:br>
            <a:r>
              <a:rPr lang="en-US" dirty="0"/>
              <a:t>Solution: recirculate the beam through lower-energy sections up to their power limits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ym typeface="Symbol" panose="05050102010706020507" pitchFamily="18" charset="2"/>
              </a:rPr>
              <a:t>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Problem: inefficient acceleration on the 2</a:t>
            </a:r>
            <a:r>
              <a:rPr lang="en-US" baseline="30000" dirty="0"/>
              <a:t>nd</a:t>
            </a:r>
            <a:r>
              <a:rPr lang="en-US" dirty="0"/>
              <a:t> and subsequent passes due to loss of beam synchronization with the linac RF</a:t>
            </a:r>
            <a:br>
              <a:rPr lang="en-US" dirty="0"/>
            </a:br>
            <a:r>
              <a:rPr lang="en-US" dirty="0"/>
              <a:t>Solution: use larger number of passes to compensate </a:t>
            </a:r>
            <a:br>
              <a:rPr lang="en-US" dirty="0"/>
            </a:br>
            <a:r>
              <a:rPr lang="en-US" dirty="0"/>
              <a:t>for the loss of acceleration efficiency while staying under the cavity power limit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ym typeface="Symbol" panose="05050102010706020507" pitchFamily="18" charset="2"/>
              </a:rPr>
              <a:t>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Problem: impractically large number of recirculation arcs</a:t>
            </a:r>
            <a:br>
              <a:rPr lang="en-US" dirty="0"/>
            </a:br>
            <a:r>
              <a:rPr lang="en-US" dirty="0"/>
              <a:t>Solution: use FFA arc optics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ym typeface="Symbol" panose="05050102010706020507" pitchFamily="18" charset="2"/>
              </a:rPr>
              <a:t>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Problem: complicated arc to linac matching section</a:t>
            </a:r>
            <a:br>
              <a:rPr lang="en-US" dirty="0"/>
            </a:br>
            <a:r>
              <a:rPr lang="en-US" dirty="0"/>
              <a:t>Solution: adiabatic match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756FAE5-1487-68A6-5CE2-4524FCF6F57F}"/>
              </a:ext>
            </a:extLst>
          </p:cNvPr>
          <p:cNvSpPr txBox="1">
            <a:spLocks/>
          </p:cNvSpPr>
          <p:nvPr/>
        </p:nvSpPr>
        <p:spPr>
          <a:xfrm>
            <a:off x="11521440" y="4938757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Optimization Concept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35F57B5-B923-8CC0-7EA3-4E675C6909E3}"/>
              </a:ext>
            </a:extLst>
          </p:cNvPr>
          <p:cNvSpPr txBox="1">
            <a:spLocks/>
          </p:cNvSpPr>
          <p:nvPr/>
        </p:nvSpPr>
        <p:spPr>
          <a:xfrm>
            <a:off x="822960" y="6127551"/>
            <a:ext cx="9875520" cy="5848140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1pPr marL="271463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1038" indent="-409575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52500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60488" indent="-40798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4025" indent="-36353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»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We present a new concept of a compact high-power linear proton accelerator with an average power of </a:t>
            </a:r>
            <a:br>
              <a:rPr lang="en-US" dirty="0"/>
            </a:br>
            <a:r>
              <a:rPr lang="en-US" dirty="0"/>
              <a:t>10 MW at a kinetic beam energy of 1 GeV. Acceleration is accomplished in several stages. In each stage, the beam is recirculated a few times through the same set of SRF cavities. To avoid the complexity of multiple recirculating arcs and especially of multi-pass beam spreaders and recombiners, we implement the Fixed-Field Alternating-gradient arc design and adiabatic matching approach where all beam passes are transported and matched to the accelerating sections in a single beam line.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BC48BFC-30E2-32B0-BE96-9483F3CAAA53}"/>
              </a:ext>
            </a:extLst>
          </p:cNvPr>
          <p:cNvSpPr txBox="1">
            <a:spLocks/>
          </p:cNvSpPr>
          <p:nvPr/>
        </p:nvSpPr>
        <p:spPr>
          <a:xfrm>
            <a:off x="822960" y="4948133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 anchor="ctr" anchorCtr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Abstract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8B84C81-359E-591C-EFB0-02D72AF72EA5}"/>
              </a:ext>
            </a:extLst>
          </p:cNvPr>
          <p:cNvSpPr txBox="1">
            <a:spLocks/>
          </p:cNvSpPr>
          <p:nvPr/>
        </p:nvSpPr>
        <p:spPr>
          <a:xfrm>
            <a:off x="822960" y="13331635"/>
            <a:ext cx="9875520" cy="7618429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>
            <a:lvl1pPr marL="271463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1038" indent="-409575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52500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60488" indent="-40798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4025" indent="-36353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»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Multiple applications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Fundamental research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Generation of high-flux neutron beams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Neutrino, muon and kaon physics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ADSR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Production of electricity and heat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Production of liquid fuels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Processing of spent nuclear fuel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Use of Pu and Th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Applied research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Nuclear medicine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Generation of radioisotopes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Material science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Natural follow up to the PPU and STS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Combined with ORNL’s reactor expertise, provides a path to ADSR</a:t>
            </a:r>
            <a:endParaRPr lang="en-US" sz="440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01A3B76-1F42-C281-1888-A13CCDD15F0B}"/>
              </a:ext>
            </a:extLst>
          </p:cNvPr>
          <p:cNvSpPr txBox="1">
            <a:spLocks/>
          </p:cNvSpPr>
          <p:nvPr/>
        </p:nvSpPr>
        <p:spPr>
          <a:xfrm>
            <a:off x="822960" y="12152218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 anchor="ctr" anchorCtr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Motivation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4765C1-DE3A-BFE3-A478-3129007E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22204358"/>
            <a:ext cx="9144000" cy="62126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7CA371-BC4D-A313-2D50-30CB0E9E4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90" y="30312301"/>
            <a:ext cx="9144000" cy="4505960"/>
          </a:xfrm>
          <a:prstGeom prst="rect">
            <a:avLst/>
          </a:prstGeom>
          <a:solidFill>
            <a:schemeClr val="bg2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Placeholder 5">
                <a:extLst>
                  <a:ext uri="{FF2B5EF4-FFF2-40B4-BE49-F238E27FC236}">
                    <a16:creationId xmlns:a16="http://schemas.microsoft.com/office/drawing/2014/main" id="{7C564475-D1FA-EE11-D2C2-855D3EFEA6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" y="28503309"/>
                <a:ext cx="9875520" cy="7618429"/>
              </a:xfrm>
              <a:prstGeom prst="rect">
                <a:avLst/>
              </a:prstGeom>
            </p:spPr>
            <p:txBody>
              <a:bodyPr vert="horz" lIns="182880" tIns="182880" rIns="182880" bIns="182880" rtlCol="0">
                <a:noAutofit/>
              </a:bodyPr>
              <a:lstStyle>
                <a:lvl1pPr marL="271463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409575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952500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360488" indent="-40798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724025" indent="-36353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»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00584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8872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7160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5448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Energy gain per cavity as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for SNS, ESS, MYRRHA, Project X, JAEA ADS, </a:t>
                </a:r>
                <a:r>
                  <a:rPr lang="en-US" dirty="0" err="1"/>
                  <a:t>CiADS</a:t>
                </a:r>
                <a:r>
                  <a:rPr lang="en-US" dirty="0"/>
                  <a:t>, and HC HP-SPL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All these and other explored projects are straight linacs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endParaRPr lang="en-US" dirty="0"/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dirty="0"/>
                  <a:t>Assume maximum coupled cavity power of 300 kW</a:t>
                </a:r>
              </a:p>
            </p:txBody>
          </p:sp>
        </mc:Choice>
        <mc:Fallback>
          <p:sp>
            <p:nvSpPr>
              <p:cNvPr id="35" name="Text Placeholder 5">
                <a:extLst>
                  <a:ext uri="{FF2B5EF4-FFF2-40B4-BE49-F238E27FC236}">
                    <a16:creationId xmlns:a16="http://schemas.microsoft.com/office/drawing/2014/main" id="{7C564475-D1FA-EE11-D2C2-855D3EFEA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8503309"/>
                <a:ext cx="9875520" cy="7618429"/>
              </a:xfrm>
              <a:prstGeom prst="rect">
                <a:avLst/>
              </a:prstGeom>
              <a:blipFill>
                <a:blip r:embed="rId5"/>
                <a:stretch>
                  <a:fillRect l="-494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DA25299-2FA0-3D13-FEC7-C4BA9D96D866}"/>
              </a:ext>
            </a:extLst>
          </p:cNvPr>
          <p:cNvSpPr txBox="1">
            <a:spLocks/>
          </p:cNvSpPr>
          <p:nvPr/>
        </p:nvSpPr>
        <p:spPr>
          <a:xfrm>
            <a:off x="822960" y="20756213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 anchor="ctr" anchorCtr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Review of Existing Designs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55DE0C-90C8-B207-A6E0-C9C03C929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90" y="35695613"/>
            <a:ext cx="9144000" cy="52997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956FA0-8331-CE9E-00E4-A67C22CB3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5760" y="36075777"/>
            <a:ext cx="9601200" cy="4539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0B9635-20FF-950B-C772-0CDD2C5DC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1440" y="24600448"/>
            <a:ext cx="9601200" cy="715568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A5447C-A8F7-C487-B846-AE8A227A34A4}"/>
                  </a:ext>
                </a:extLst>
              </p:cNvPr>
              <p:cNvSpPr txBox="1"/>
              <p:nvPr/>
            </p:nvSpPr>
            <p:spPr>
              <a:xfrm>
                <a:off x="2159544" y="35527883"/>
                <a:ext cx="52517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A5447C-A8F7-C487-B846-AE8A227A3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44" y="35527883"/>
                <a:ext cx="52517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1A358E-5D97-0287-4368-C39D11B33B61}"/>
              </a:ext>
            </a:extLst>
          </p:cNvPr>
          <p:cNvCxnSpPr>
            <a:cxnSpLocks/>
          </p:cNvCxnSpPr>
          <p:nvPr/>
        </p:nvCxnSpPr>
        <p:spPr>
          <a:xfrm flipV="1">
            <a:off x="3853543" y="36112658"/>
            <a:ext cx="744583" cy="724599"/>
          </a:xfrm>
          <a:prstGeom prst="straightConnector1">
            <a:avLst/>
          </a:prstGeom>
          <a:ln>
            <a:solidFill>
              <a:srgbClr val="00FF00"/>
            </a:solidFill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Placeholder 5">
                <a:extLst>
                  <a:ext uri="{FF2B5EF4-FFF2-40B4-BE49-F238E27FC236}">
                    <a16:creationId xmlns:a16="http://schemas.microsoft.com/office/drawing/2014/main" id="{385C7BFF-2557-DA4D-A524-8972EDA892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1440" y="18262834"/>
                <a:ext cx="9875520" cy="5815275"/>
              </a:xfrm>
              <a:prstGeom prst="rect">
                <a:avLst/>
              </a:prstGeom>
            </p:spPr>
            <p:txBody>
              <a:bodyPr vert="horz" lIns="182880" tIns="182880" rIns="0" bIns="182880" rtlCol="0">
                <a:noAutofit/>
              </a:bodyPr>
              <a:lstStyle>
                <a:lvl1pPr marL="271463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409575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952500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360488" indent="-40798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724025" indent="-36353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»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00584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8872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7160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5448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Utilize the maximum RF power that can be provided by a cavity by recirculating the beam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A</a:t>
                </a:r>
                <a:r>
                  <a:rPr lang="en-US" sz="3200" dirty="0"/>
                  <a:t>ssume each FFA arcs covers a momentum ratio of 2 (Transition energies approximately align with SRF technology change points)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Number of cavities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RLA: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300 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kW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Straight linac: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cav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Potential reduction in cavity number from ~160 to ~40</a:t>
                </a:r>
              </a:p>
            </p:txBody>
          </p:sp>
        </mc:Choice>
        <mc:Fallback>
          <p:sp>
            <p:nvSpPr>
              <p:cNvPr id="44" name="Text Placeholder 5">
                <a:extLst>
                  <a:ext uri="{FF2B5EF4-FFF2-40B4-BE49-F238E27FC236}">
                    <a16:creationId xmlns:a16="http://schemas.microsoft.com/office/drawing/2014/main" id="{385C7BFF-2557-DA4D-A524-8972EDA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40" y="18262834"/>
                <a:ext cx="9875520" cy="5815275"/>
              </a:xfrm>
              <a:prstGeom prst="rect">
                <a:avLst/>
              </a:prstGeom>
              <a:blipFill>
                <a:blip r:embed="rId10"/>
                <a:stretch>
                  <a:fillRect l="-494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DFC6BED-21E2-DD96-1661-F236032D62AA}"/>
              </a:ext>
            </a:extLst>
          </p:cNvPr>
          <p:cNvSpPr txBox="1">
            <a:spLocks/>
          </p:cNvSpPr>
          <p:nvPr/>
        </p:nvSpPr>
        <p:spPr>
          <a:xfrm>
            <a:off x="11521440" y="16839841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Acceleration Scheme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3ECA395-390A-196D-6046-C6BC577F17A5}"/>
              </a:ext>
            </a:extLst>
          </p:cNvPr>
          <p:cNvSpPr txBox="1">
            <a:spLocks/>
          </p:cNvSpPr>
          <p:nvPr/>
        </p:nvSpPr>
        <p:spPr>
          <a:xfrm>
            <a:off x="11521440" y="33755221"/>
            <a:ext cx="9875520" cy="2320556"/>
          </a:xfrm>
          <a:prstGeom prst="rect">
            <a:avLst/>
          </a:prstGeom>
        </p:spPr>
        <p:txBody>
          <a:bodyPr vert="horz" lIns="182880" tIns="182880" rIns="0" bIns="182880" rtlCol="0">
            <a:noAutofit/>
          </a:bodyPr>
          <a:lstStyle>
            <a:lvl1pPr marL="271463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1038" indent="-409575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52500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60488" indent="-40798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4025" indent="-36353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»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Bend allows for efficient tunnel use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Short cryogenic and RF power 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Total circumference of ~400 m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7477CD6-0C47-14FE-BBC6-BF09F3CE38C0}"/>
              </a:ext>
            </a:extLst>
          </p:cNvPr>
          <p:cNvSpPr txBox="1">
            <a:spLocks/>
          </p:cNvSpPr>
          <p:nvPr/>
        </p:nvSpPr>
        <p:spPr>
          <a:xfrm>
            <a:off x="11521440" y="32405378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Accelerator Layout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Placeholder 5">
                <a:extLst>
                  <a:ext uri="{FF2B5EF4-FFF2-40B4-BE49-F238E27FC236}">
                    <a16:creationId xmlns:a16="http://schemas.microsoft.com/office/drawing/2014/main" id="{DDA088C7-9EF4-27E1-C35F-F43456B36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19920" y="22757492"/>
                <a:ext cx="9875520" cy="15688872"/>
              </a:xfrm>
              <a:prstGeom prst="rect">
                <a:avLst/>
              </a:prstGeom>
            </p:spPr>
            <p:txBody>
              <a:bodyPr vert="horz" lIns="91440" tIns="182880" rIns="182880" bIns="182880" rtlCol="0">
                <a:normAutofit/>
              </a:bodyPr>
              <a:lstStyle>
                <a:lvl1pPr marL="271463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409575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952500" indent="-271463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•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360488" indent="-40798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–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724025" indent="-363538" algn="l" defTabSz="1828800" rtl="0" eaLnBrk="1" latinLnBrk="0" hangingPunct="1">
                  <a:spcBef>
                    <a:spcPct val="20000"/>
                  </a:spcBef>
                  <a:buClr>
                    <a:srgbClr val="007833"/>
                  </a:buClr>
                  <a:buFont typeface="Arial"/>
                  <a:buChar char="»"/>
                  <a:defRPr sz="32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100584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8872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7160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544800" indent="-914400" algn="l" defTabSz="18288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8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3840" dirty="0"/>
                  <a:t>Arc FODO cell using combined function dipole magnets with quadrupole field components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840" dirty="0"/>
                  <a:t>Maximum field of 1 T at 20 mm radius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840" dirty="0"/>
                  <a:t>Consistent with permanent magnet technology</a:t>
                </a:r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endParaRPr lang="en-US" sz="3840" dirty="0"/>
              </a:p>
              <a:p>
                <a:pPr>
                  <a:spcBef>
                    <a:spcPts val="600"/>
                  </a:spcBef>
                </a:pPr>
                <a:r>
                  <a:rPr lang="en-US" sz="3840" dirty="0"/>
                  <a:t>Adiabatic match of arcs to linacs using 22 cells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840" dirty="0"/>
                  <a:t>Cell parameters scale as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b="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8" name="Text Placeholder 5">
                <a:extLst>
                  <a:ext uri="{FF2B5EF4-FFF2-40B4-BE49-F238E27FC236}">
                    <a16:creationId xmlns:a16="http://schemas.microsoft.com/office/drawing/2014/main" id="{DDA088C7-9EF4-27E1-C35F-F43456B36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920" y="22757492"/>
                <a:ext cx="9875520" cy="15688872"/>
              </a:xfrm>
              <a:prstGeom prst="rect">
                <a:avLst/>
              </a:prstGeom>
              <a:blipFill>
                <a:blip r:embed="rId11"/>
                <a:stretch>
                  <a:fillRect l="-1852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2281476B-6B8B-DB5E-97E1-182C1C757EC3}"/>
              </a:ext>
            </a:extLst>
          </p:cNvPr>
          <p:cNvSpPr txBox="1">
            <a:spLocks/>
          </p:cNvSpPr>
          <p:nvPr/>
        </p:nvSpPr>
        <p:spPr>
          <a:xfrm>
            <a:off x="22219920" y="21578074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Arc Optics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A23CFE-0ED9-684C-8877-B20A4B7F37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85680" y="7370743"/>
            <a:ext cx="9144000" cy="30381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9385857-B2D1-3988-4C0F-34635E9192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42225" y="11637924"/>
            <a:ext cx="9144000" cy="296929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6A008FA-35BE-CF45-98C4-CA08C79C41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27448" y="14696921"/>
            <a:ext cx="9290852" cy="6498871"/>
          </a:xfrm>
          <a:prstGeom prst="rect">
            <a:avLst/>
          </a:prstGeom>
        </p:spPr>
      </p:pic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BDB3D77C-23C3-05BD-1096-031DAA5D630B}"/>
              </a:ext>
            </a:extLst>
          </p:cNvPr>
          <p:cNvSpPr txBox="1">
            <a:spLocks/>
          </p:cNvSpPr>
          <p:nvPr/>
        </p:nvSpPr>
        <p:spPr>
          <a:xfrm>
            <a:off x="22686012" y="39425396"/>
            <a:ext cx="9875520" cy="1754688"/>
          </a:xfrm>
          <a:prstGeom prst="rect">
            <a:avLst/>
          </a:prstGeom>
        </p:spPr>
        <p:txBody>
          <a:bodyPr vert="horz" lIns="182880" tIns="182880" rIns="182880" bIns="182880" rtlCol="0">
            <a:normAutofit lnSpcReduction="10000"/>
          </a:bodyPr>
          <a:lstStyle>
            <a:lvl1pPr marL="271463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1038" indent="-409575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52500" indent="-271463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60488" indent="-40798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–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4025" indent="-363538" algn="l" defTabSz="1828800" rtl="0" eaLnBrk="1" latinLnBrk="0" hangingPunct="1">
              <a:spcBef>
                <a:spcPct val="20000"/>
              </a:spcBef>
              <a:buClr>
                <a:srgbClr val="007833"/>
              </a:buClr>
              <a:buFont typeface="Arial"/>
              <a:buChar char="»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Work supported by UT-Battelle, LLC, under contract </a:t>
            </a:r>
            <a:br>
              <a:rPr lang="en-US" dirty="0"/>
            </a:br>
            <a:r>
              <a:rPr lang="en-US" dirty="0"/>
              <a:t>DE-AC05-00OR22725 with the US DoE through LDRD project, LOIS 10908. 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A8C4E175-490A-9180-590C-245F7DBA7C48}"/>
              </a:ext>
            </a:extLst>
          </p:cNvPr>
          <p:cNvSpPr txBox="1">
            <a:spLocks/>
          </p:cNvSpPr>
          <p:nvPr/>
        </p:nvSpPr>
        <p:spPr>
          <a:xfrm>
            <a:off x="22686012" y="38245978"/>
            <a:ext cx="9875520" cy="1252568"/>
          </a:xfrm>
          <a:prstGeom prst="rect">
            <a:avLst/>
          </a:prstGeom>
          <a:solidFill>
            <a:srgbClr val="007833"/>
          </a:solidFill>
        </p:spPr>
        <p:txBody>
          <a:bodyPr vert="horz" lIns="182880" tIns="182880" rIns="274320" bIns="182880" rtlCol="0">
            <a:normAutofit/>
          </a:bodyPr>
          <a:lstStyle>
            <a:lvl1pPr marL="0" indent="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9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8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20" dirty="0"/>
              <a:t>Acknowledgements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B44371E-2D75-79F7-764A-8BDFBA85057C}"/>
              </a:ext>
            </a:extLst>
          </p:cNvPr>
          <p:cNvCxnSpPr>
            <a:cxnSpLocks/>
          </p:cNvCxnSpPr>
          <p:nvPr/>
        </p:nvCxnSpPr>
        <p:spPr>
          <a:xfrm>
            <a:off x="24067008" y="12335098"/>
            <a:ext cx="7746065" cy="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50D2BC-FCEF-9843-545F-8E2505637930}"/>
                  </a:ext>
                </a:extLst>
              </p:cNvPr>
              <p:cNvSpPr txBox="1"/>
              <p:nvPr/>
            </p:nvSpPr>
            <p:spPr>
              <a:xfrm>
                <a:off x="27472874" y="11781448"/>
                <a:ext cx="3272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50D2BC-FCEF-9843-545F-8E2505637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2874" y="11781448"/>
                <a:ext cx="327288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4774AF6-0292-76DF-DCAE-FC7EEA2BDE94}"/>
              </a:ext>
            </a:extLst>
          </p:cNvPr>
          <p:cNvCxnSpPr>
            <a:cxnSpLocks/>
          </p:cNvCxnSpPr>
          <p:nvPr/>
        </p:nvCxnSpPr>
        <p:spPr>
          <a:xfrm>
            <a:off x="24140160" y="15141488"/>
            <a:ext cx="7672913" cy="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73FA169-1702-2336-5E17-17860457306E}"/>
                  </a:ext>
                </a:extLst>
              </p:cNvPr>
              <p:cNvSpPr txBox="1"/>
              <p:nvPr/>
            </p:nvSpPr>
            <p:spPr>
              <a:xfrm>
                <a:off x="25922914" y="15079203"/>
                <a:ext cx="2782621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=340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MeV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73FA169-1702-2336-5E17-178604573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914" y="15079203"/>
                <a:ext cx="2782621" cy="558230"/>
              </a:xfrm>
              <a:prstGeom prst="rect">
                <a:avLst/>
              </a:prstGeom>
              <a:blipFill>
                <a:blip r:embed="rId16"/>
                <a:stretch>
                  <a:fillRect t="-10989" r="-3501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152B35F-C173-5DCB-9F4D-1FCC0FD6B553}"/>
              </a:ext>
            </a:extLst>
          </p:cNvPr>
          <p:cNvCxnSpPr>
            <a:cxnSpLocks/>
          </p:cNvCxnSpPr>
          <p:nvPr/>
        </p:nvCxnSpPr>
        <p:spPr>
          <a:xfrm>
            <a:off x="24154015" y="19574942"/>
            <a:ext cx="7672913" cy="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F22042F-CD64-454D-BEE2-2C838A0E3BEA}"/>
                  </a:ext>
                </a:extLst>
              </p:cNvPr>
              <p:cNvSpPr txBox="1"/>
              <p:nvPr/>
            </p:nvSpPr>
            <p:spPr>
              <a:xfrm>
                <a:off x="29255812" y="18957639"/>
                <a:ext cx="2371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0000FF"/>
                    </a:solidFill>
                  </a:rPr>
                  <a:t>Deceleration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F22042F-CD64-454D-BEE2-2C838A0E3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812" y="18957639"/>
                <a:ext cx="2371675" cy="523220"/>
              </a:xfrm>
              <a:prstGeom prst="rect">
                <a:avLst/>
              </a:prstGeom>
              <a:blipFill>
                <a:blip r:embed="rId17"/>
                <a:stretch>
                  <a:fillRect l="-77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754891-2D20-913F-E215-5EC6869FFA40}"/>
                  </a:ext>
                </a:extLst>
              </p:cNvPr>
              <p:cNvSpPr txBox="1"/>
              <p:nvPr/>
            </p:nvSpPr>
            <p:spPr>
              <a:xfrm>
                <a:off x="29376037" y="19576296"/>
                <a:ext cx="2251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0000FF"/>
                    </a:solidFill>
                  </a:rPr>
                  <a:t>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754891-2D20-913F-E215-5EC6869FF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037" y="19576296"/>
                <a:ext cx="2251450" cy="523220"/>
              </a:xfrm>
              <a:prstGeom prst="rect">
                <a:avLst/>
              </a:prstGeom>
              <a:blipFill>
                <a:blip r:embed="rId18"/>
                <a:stretch>
                  <a:fillRect l="-46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E6296C39-9C66-D363-A388-32BE1F507E6F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22742225" y="25660954"/>
            <a:ext cx="9144000" cy="4572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49BB1EC-FD03-6231-FA7A-0CD6404BF0BF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22742225" y="33534270"/>
            <a:ext cx="9144000" cy="4572000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E0196F3-33C6-097D-BFA0-38ED922F9878}"/>
              </a:ext>
            </a:extLst>
          </p:cNvPr>
          <p:cNvCxnSpPr>
            <a:cxnSpLocks/>
          </p:cNvCxnSpPr>
          <p:nvPr/>
        </p:nvCxnSpPr>
        <p:spPr>
          <a:xfrm>
            <a:off x="29676436" y="35230572"/>
            <a:ext cx="823925" cy="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73C4F1C-58A3-0CF6-8878-CBDEA29AC163}"/>
              </a:ext>
            </a:extLst>
          </p:cNvPr>
          <p:cNvSpPr txBox="1"/>
          <p:nvPr/>
        </p:nvSpPr>
        <p:spPr>
          <a:xfrm>
            <a:off x="28610387" y="34957384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00FF"/>
                </a:solidFill>
              </a:rPr>
              <a:t>Linac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7CE1F55-958B-2190-A000-C450E1A74C75}"/>
              </a:ext>
            </a:extLst>
          </p:cNvPr>
          <p:cNvCxnSpPr>
            <a:cxnSpLocks/>
          </p:cNvCxnSpPr>
          <p:nvPr/>
        </p:nvCxnSpPr>
        <p:spPr>
          <a:xfrm flipH="1">
            <a:off x="24154015" y="36520457"/>
            <a:ext cx="823925" cy="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7EB6F62-EC27-32BC-D919-2966BFD0C969}"/>
              </a:ext>
            </a:extLst>
          </p:cNvPr>
          <p:cNvSpPr txBox="1"/>
          <p:nvPr/>
        </p:nvSpPr>
        <p:spPr>
          <a:xfrm>
            <a:off x="25135456" y="36247269"/>
            <a:ext cx="665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34247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NL Guidline colors">
      <a:dk1>
        <a:srgbClr val="007833"/>
      </a:dk1>
      <a:lt1>
        <a:sysClr val="window" lastClr="FFFFFF"/>
      </a:lt1>
      <a:dk2>
        <a:srgbClr val="88332E"/>
      </a:dk2>
      <a:lt2>
        <a:srgbClr val="EEECE1"/>
      </a:lt2>
      <a:accent1>
        <a:srgbClr val="84B641"/>
      </a:accent1>
      <a:accent2>
        <a:srgbClr val="DE762D"/>
      </a:accent2>
      <a:accent3>
        <a:srgbClr val="1A9D96"/>
      </a:accent3>
      <a:accent4>
        <a:srgbClr val="88332E"/>
      </a:accent4>
      <a:accent5>
        <a:srgbClr val="5091CD"/>
      </a:accent5>
      <a:accent6>
        <a:srgbClr val="F1B94A"/>
      </a:accent6>
      <a:hlink>
        <a:srgbClr val="84B641"/>
      </a:hlink>
      <a:folHlink>
        <a:srgbClr val="84E6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NL-Poster-30x40-reversed-logos-bottom" id="{76B6A718-F758-344C-9E66-3F2C52A583C7}" vid="{F7FE9ABB-9EFF-C642-AA43-AECEAAD33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F22F17-89F9-40E1-A9DE-7834BBDF2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6B823B-E8C6-4ACB-BB01-D345A9BF0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58573-06F8-4BFB-AA03-EED6A26A1E0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8e4deb0-de08-4adb-aafc-d8ff025441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ORNL-Poster-30x40-reversed-logos-bottom</Template>
  <TotalTime>1531</TotalTime>
  <Words>588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Office Theme</vt:lpstr>
      <vt:lpstr>Concept of a High-Power Linear Proton Accelerator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a High-Power Linear Proton Accelerator</dc:title>
  <dc:subject/>
  <dc:creator>Morozov, Vasiliy</dc:creator>
  <cp:keywords/>
  <dc:description/>
  <cp:lastModifiedBy>Morozov, Vasiliy</cp:lastModifiedBy>
  <cp:revision>16</cp:revision>
  <cp:lastPrinted>2022-09-29T15:57:09Z</cp:lastPrinted>
  <dcterms:created xsi:type="dcterms:W3CDTF">2022-09-28T14:29:35Z</dcterms:created>
  <dcterms:modified xsi:type="dcterms:W3CDTF">2022-09-29T16:00:58Z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4600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GUID">
    <vt:lpwstr>dfee2c37-f371-4dcd-93e6-ceb3f6867b9f</vt:lpwstr>
  </property>
</Properties>
</file>