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92" r:id="rId1"/>
    <p:sldMasterId id="2147483678" r:id="rId2"/>
  </p:sldMasterIdLst>
  <p:notesMasterIdLst>
    <p:notesMasterId r:id="rId9"/>
  </p:notesMasterIdLst>
  <p:handoutMasterIdLst>
    <p:handoutMasterId r:id="rId10"/>
  </p:handoutMasterIdLst>
  <p:sldIdLst>
    <p:sldId id="258" r:id="rId3"/>
    <p:sldId id="269" r:id="rId4"/>
    <p:sldId id="310" r:id="rId5"/>
    <p:sldId id="312" r:id="rId6"/>
    <p:sldId id="314" r:id="rId7"/>
    <p:sldId id="277" r:id="rId8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7015" userDrawn="1">
          <p15:clr>
            <a:srgbClr val="A4A3A4"/>
          </p15:clr>
        </p15:guide>
        <p15:guide id="3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7CA"/>
    <a:srgbClr val="B30505"/>
    <a:srgbClr val="E6E6E6"/>
    <a:srgbClr val="0FE6F8"/>
    <a:srgbClr val="253366"/>
    <a:srgbClr val="FEFCDE"/>
    <a:srgbClr val="FBEA1C"/>
    <a:srgbClr val="2EAC68"/>
    <a:srgbClr val="005DE0"/>
    <a:srgbClr val="26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1" autoAdjust="0"/>
    <p:restoredTop sz="94322" autoAdjust="0"/>
  </p:normalViewPr>
  <p:slideViewPr>
    <p:cSldViewPr snapToObjects="1" showGuides="1">
      <p:cViewPr varScale="1">
        <p:scale>
          <a:sx n="83" d="100"/>
          <a:sy n="83" d="100"/>
        </p:scale>
        <p:origin x="581" y="62"/>
      </p:cViewPr>
      <p:guideLst>
        <p:guide orient="horz" pos="3067"/>
        <p:guide pos="7015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C6C0-723B-1144-B0BB-13233DB680E2}" type="datetimeFigureOut">
              <a:rPr lang="fr-FR" smtClean="0"/>
              <a:pPr/>
              <a:t>04/10/2022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9DF4-BFDC-CE44-88D7-285A0821448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803-7089-5846-80C7-3D9AC85D7E45}" type="datetimeFigureOut">
              <a:rPr lang="fr-FR" smtClean="0"/>
              <a:pPr/>
              <a:t>04/10/2022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73C1-2BD6-684E-AA1B-49165E0DF4BD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 dirty="0"/>
              <a:t>Test Presentation</a:t>
            </a:r>
          </a:p>
          <a:p>
            <a:pPr lvl="0"/>
            <a:r>
              <a:rPr lang="en-US" dirty="0"/>
              <a:t>Click to add 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Venue / Date / Event / </a:t>
            </a:r>
            <a:r>
              <a:rPr lang="fr-FR" dirty="0" err="1"/>
              <a:t>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52" y="5419756"/>
            <a:ext cx="1562400" cy="89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6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D49B-CC1D-45DB-98B3-85A42F442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7B922-9B2B-43EC-A683-AFEC186AC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14E95-ABDA-4F26-973C-CD929DDE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4745-E455-40C6-A12D-A408139EAC21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CB13D-0EAA-48DB-9E2B-BF2B0491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C6E8-F304-49CE-8A92-2D6BCE8F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D810-0485-4A62-BCAF-4065584336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5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7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1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7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8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90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8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240000" cy="687981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240000" cy="6879600"/>
          </a:xfrm>
          <a:prstGeom prst="rect">
            <a:avLst/>
          </a:prstGeom>
          <a:blipFill dpi="0" rotWithShape="1"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87" y="556840"/>
            <a:ext cx="2131621" cy="1215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67" y="5816297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84947" y="5755322"/>
            <a:ext cx="503113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45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8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8137800" cy="9205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0866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64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678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12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52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347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8750" y="457200"/>
            <a:ext cx="6175050" cy="511683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663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7456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75520" y="1268760"/>
            <a:ext cx="9361040" cy="3912840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69048" y="5390488"/>
            <a:ext cx="6629333" cy="195262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069049" y="555625"/>
            <a:ext cx="10067512" cy="56197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9610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E0C21EA-FA05-7048-AA70-4DED716611A1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1" r:id="rId2"/>
    <p:sldLayoutId id="2147483694" r:id="rId3"/>
    <p:sldLayoutId id="2147483696" r:id="rId4"/>
    <p:sldLayoutId id="2147483697" r:id="rId5"/>
    <p:sldLayoutId id="2147483700" r:id="rId6"/>
    <p:sldLayoutId id="2147483701" r:id="rId7"/>
    <p:sldLayoutId id="2147483710" r:id="rId8"/>
    <p:sldLayoutId id="2147483699" r:id="rId9"/>
    <p:sldLayoutId id="214748371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4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66432" y="2302761"/>
            <a:ext cx="8845992" cy="626325"/>
          </a:xfrm>
        </p:spPr>
        <p:txBody>
          <a:bodyPr/>
          <a:lstStyle/>
          <a:p>
            <a:r>
              <a:rPr lang="fr-CH" sz="4400" dirty="0" smtClean="0"/>
              <a:t>I.FAST as ERL 2022 sponsor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ERL Workshop 2022, Cornell, 4th </a:t>
            </a:r>
            <a:r>
              <a:rPr lang="fr-CH" dirty="0" err="1" smtClean="0"/>
              <a:t>October</a:t>
            </a:r>
            <a:r>
              <a:rPr lang="fr-CH" dirty="0" smtClean="0"/>
              <a:t> 2022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Florian Hug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2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2AEA6B-A6BD-4B9A-8E69-FCF28A4B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4122701"/>
            <a:ext cx="3963611" cy="2103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B6A6FB-13FB-44B6-9530-640716F5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78" y="196410"/>
            <a:ext cx="8137800" cy="680226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I.FAST in a nutshell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106CD-BE39-4E44-8999-AF11555FC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33" y="2040869"/>
            <a:ext cx="11034099" cy="862781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solidFill>
                  <a:srgbClr val="F207CA"/>
                </a:solidFill>
              </a:rPr>
              <a:t>Open innovation </a:t>
            </a:r>
            <a:r>
              <a:rPr lang="en-GB" dirty="0"/>
              <a:t>= Sharing of ideas between scientific institutions and commercial companies, to improve high technology products and to identify new products and markets. Transition to an </a:t>
            </a:r>
            <a:r>
              <a:rPr lang="en-GB" b="1" dirty="0">
                <a:solidFill>
                  <a:srgbClr val="0FE6F8"/>
                </a:solidFill>
              </a:rPr>
              <a:t>innovation ecosystem </a:t>
            </a:r>
            <a:r>
              <a:rPr lang="en-GB" dirty="0"/>
              <a:t>(Keywords: </a:t>
            </a:r>
            <a:r>
              <a:rPr lang="en-GB" dirty="0">
                <a:solidFill>
                  <a:schemeClr val="accent2"/>
                </a:solidFill>
              </a:rPr>
              <a:t>community, trust, openness, creativity, connection to industry</a:t>
            </a:r>
            <a:r>
              <a:rPr lang="en-GB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43208-9052-41DA-B7B3-628C3B65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8791" y="6226463"/>
            <a:ext cx="1657400" cy="365125"/>
          </a:xfrm>
        </p:spPr>
        <p:txBody>
          <a:bodyPr/>
          <a:lstStyle/>
          <a:p>
            <a:fld id="{F7A1A58B-7BA1-7E42-8231-6D1CB1C760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1A367A-1F10-408A-84B5-77266E21BB48}"/>
              </a:ext>
            </a:extLst>
          </p:cNvPr>
          <p:cNvSpPr txBox="1">
            <a:spLocks/>
          </p:cNvSpPr>
          <p:nvPr/>
        </p:nvSpPr>
        <p:spPr>
          <a:xfrm>
            <a:off x="262798" y="971408"/>
            <a:ext cx="11116424" cy="1106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GB" sz="2900" b="1" dirty="0">
                <a:solidFill>
                  <a:schemeClr val="accent1"/>
                </a:solidFill>
              </a:rPr>
              <a:t>Innovation Fostering in Accelerator Science and Technology 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GB" sz="2400" dirty="0"/>
              <a:t>New EC instrument called </a:t>
            </a:r>
            <a:r>
              <a:rPr lang="en-GB" sz="2400" b="1" dirty="0">
                <a:solidFill>
                  <a:schemeClr val="accent1"/>
                </a:solidFill>
              </a:rPr>
              <a:t>Innovation Pilot</a:t>
            </a:r>
            <a:r>
              <a:rPr lang="en-GB" sz="2400" dirty="0"/>
              <a:t>, to support </a:t>
            </a:r>
            <a:r>
              <a:rPr lang="en-GB" sz="2400" b="1" dirty="0">
                <a:solidFill>
                  <a:srgbClr val="F207CA"/>
                </a:solidFill>
              </a:rPr>
              <a:t>super-advanced</a:t>
            </a:r>
            <a:r>
              <a:rPr lang="en-GB" sz="2400" dirty="0"/>
              <a:t> scientific communities developing and exploiting </a:t>
            </a:r>
            <a:r>
              <a:rPr lang="en-GB" sz="2400" b="1" dirty="0">
                <a:solidFill>
                  <a:srgbClr val="F207CA"/>
                </a:solidFill>
              </a:rPr>
              <a:t>Research Infrastructures (RI), </a:t>
            </a:r>
            <a:r>
              <a:rPr lang="en-GB" sz="2400" dirty="0"/>
              <a:t>in their transition from </a:t>
            </a:r>
            <a:r>
              <a:rPr lang="en-GB" sz="2400" b="1" dirty="0">
                <a:solidFill>
                  <a:srgbClr val="F207CA"/>
                </a:solidFill>
              </a:rPr>
              <a:t>Open Science to Open Innovation</a:t>
            </a:r>
            <a:r>
              <a:rPr lang="en-GB" sz="2400" dirty="0"/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61AA6E-336C-4E75-B267-9C599E8663D1}"/>
              </a:ext>
            </a:extLst>
          </p:cNvPr>
          <p:cNvSpPr txBox="1">
            <a:spLocks/>
          </p:cNvSpPr>
          <p:nvPr/>
        </p:nvSpPr>
        <p:spPr>
          <a:xfrm>
            <a:off x="255266" y="2903650"/>
            <a:ext cx="7784950" cy="3157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b="1" dirty="0">
                <a:solidFill>
                  <a:schemeClr val="accent1"/>
                </a:solidFill>
              </a:rPr>
              <a:t>48 beneficiaries </a:t>
            </a:r>
            <a:r>
              <a:rPr lang="en-GB" dirty="0"/>
              <a:t>– 8 large RI operators, 12 national research centres, 12 universities, 16 industrial partners (</a:t>
            </a:r>
            <a:r>
              <a:rPr lang="en-GB" b="1" dirty="0">
                <a:solidFill>
                  <a:schemeClr val="accent1"/>
                </a:solidFill>
              </a:rPr>
              <a:t>1/3</a:t>
            </a:r>
            <a:r>
              <a:rPr lang="en-GB" dirty="0"/>
              <a:t>, including 11 SMEs) - from 15 European Countries, supported by 12 partner organisations and &gt;20 collaborating institutions, jointly </a:t>
            </a:r>
            <a:r>
              <a:rPr lang="en-GB" dirty="0">
                <a:solidFill>
                  <a:schemeClr val="accent1"/>
                </a:solidFill>
              </a:rPr>
              <a:t>developing technologies for the next generation of particle accelerators</a:t>
            </a:r>
            <a:r>
              <a:rPr lang="en-GB" dirty="0"/>
              <a:t>.</a:t>
            </a:r>
          </a:p>
          <a:p>
            <a:pPr>
              <a:lnSpc>
                <a:spcPct val="120000"/>
              </a:lnSpc>
            </a:pPr>
            <a:r>
              <a:rPr lang="en-GB" dirty="0"/>
              <a:t>Timeline: </a:t>
            </a:r>
            <a:r>
              <a:rPr lang="en-GB" b="1" dirty="0">
                <a:solidFill>
                  <a:schemeClr val="accent1"/>
                </a:solidFill>
              </a:rPr>
              <a:t>4 years</a:t>
            </a:r>
            <a:r>
              <a:rPr lang="en-GB" dirty="0"/>
              <a:t>, starting 1 May 2021.</a:t>
            </a:r>
          </a:p>
          <a:p>
            <a:pPr>
              <a:lnSpc>
                <a:spcPct val="120000"/>
              </a:lnSpc>
            </a:pPr>
            <a:r>
              <a:rPr lang="en-GB" dirty="0"/>
              <a:t>Resources: </a:t>
            </a:r>
            <a:r>
              <a:rPr lang="en-GB" b="1" dirty="0">
                <a:solidFill>
                  <a:schemeClr val="accent1"/>
                </a:solidFill>
              </a:rPr>
              <a:t>10 M€</a:t>
            </a:r>
            <a:r>
              <a:rPr lang="en-GB" dirty="0"/>
              <a:t> EC contribution, out of a total project cost of about </a:t>
            </a:r>
            <a:r>
              <a:rPr lang="en-GB" b="1" dirty="0">
                <a:solidFill>
                  <a:schemeClr val="accent1"/>
                </a:solidFill>
              </a:rPr>
              <a:t>19 M€.</a:t>
            </a:r>
          </a:p>
          <a:p>
            <a:pPr>
              <a:lnSpc>
                <a:spcPct val="120000"/>
              </a:lnSpc>
            </a:pPr>
            <a:r>
              <a:rPr lang="en-GB" dirty="0"/>
              <a:t>Structured in 9 </a:t>
            </a:r>
            <a:r>
              <a:rPr lang="en-GB" b="1" dirty="0">
                <a:solidFill>
                  <a:srgbClr val="F207CA"/>
                </a:solidFill>
              </a:rPr>
              <a:t>Thematic Areas </a:t>
            </a:r>
            <a:r>
              <a:rPr lang="en-GB" dirty="0"/>
              <a:t>(work Packages), each made of a “strategy group” and of one of more R&amp;D activities at different TRL (Technology Readiness Level), with industry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226168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7E602D7-E3AD-4731-8B96-328DBB7BF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" y="-11250"/>
            <a:ext cx="2506339" cy="154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BAAC39-B9DB-4E1A-9844-5FD661726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430" y="-649199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I.FAST </a:t>
            </a:r>
            <a:r>
              <a:rPr lang="en-US" sz="4800" dirty="0"/>
              <a:t>Work Package 5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EA3FC-D081-4227-B96A-492854032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52" y="1934342"/>
            <a:ext cx="11665296" cy="1655762"/>
          </a:xfrm>
        </p:spPr>
        <p:txBody>
          <a:bodyPr>
            <a:normAutofit/>
          </a:bodyPr>
          <a:lstStyle/>
          <a:p>
            <a:r>
              <a:rPr lang="en-GB" sz="3600" dirty="0"/>
              <a:t>Strategies and Milestones for Accelerator Research and Technologies (SMART)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18E65-7513-4E5F-A133-5C89FEA516E4}"/>
              </a:ext>
            </a:extLst>
          </p:cNvPr>
          <p:cNvSpPr txBox="1"/>
          <p:nvPr/>
        </p:nvSpPr>
        <p:spPr>
          <a:xfrm>
            <a:off x="2084721" y="3129617"/>
            <a:ext cx="84802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Peter Forck (GSI), Giuliano Franchetti (GSI</a:t>
            </a:r>
            <a:r>
              <a:rPr lang="en-US" sz="2400" dirty="0" smtClean="0"/>
              <a:t>),</a:t>
            </a:r>
            <a:br>
              <a:rPr lang="en-US" sz="2400" dirty="0" smtClean="0"/>
            </a:br>
            <a:r>
              <a:rPr lang="en-US" sz="2400" dirty="0" smtClean="0"/>
              <a:t> bb     Nadia </a:t>
            </a:r>
            <a:r>
              <a:rPr lang="en-US" sz="2400" dirty="0"/>
              <a:t>Pastrone (INFN), </a:t>
            </a:r>
          </a:p>
          <a:p>
            <a:pPr algn="ctr"/>
            <a:r>
              <a:rPr lang="en-US" sz="2400" dirty="0"/>
              <a:t>Frank Zimmermann (CERN)</a:t>
            </a:r>
          </a:p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72EB8-F97B-430F-8FF1-F42282709E1E}"/>
              </a:ext>
            </a:extLst>
          </p:cNvPr>
          <p:cNvSpPr/>
          <p:nvPr/>
        </p:nvSpPr>
        <p:spPr>
          <a:xfrm>
            <a:off x="972999" y="4909304"/>
            <a:ext cx="10137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Participating Institutes: </a:t>
            </a:r>
          </a:p>
          <a:p>
            <a:r>
              <a:rPr lang="en-GB" sz="2400" dirty="0"/>
              <a:t>INFN, CERN, CEA,  CNRS, KIT, PSI, United Kingdom Research and Innovation, GSI, </a:t>
            </a:r>
            <a:r>
              <a:rPr lang="en-GB" sz="2400" dirty="0" err="1"/>
              <a:t>Bergoz</a:t>
            </a:r>
            <a:r>
              <a:rPr lang="en-GB" sz="2400" dirty="0"/>
              <a:t> Instrumentation, Barthel HF-Technik GmbH, HIT Heidelberg + JGU Mainz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F30227-ADCC-4EA2-A884-B08919462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8" t="8497" r="15647" b="25973"/>
          <a:stretch/>
        </p:blipFill>
        <p:spPr>
          <a:xfrm>
            <a:off x="8638688" y="3550347"/>
            <a:ext cx="1219200" cy="1188687"/>
          </a:xfrm>
          <a:prstGeom prst="rect">
            <a:avLst/>
          </a:prstGeom>
        </p:spPr>
      </p:pic>
      <p:pic>
        <p:nvPicPr>
          <p:cNvPr id="12" name="Picture 11" descr="A picture containing person, smiling, wall, person&#10;&#10;Description automatically generated">
            <a:extLst>
              <a:ext uri="{FF2B5EF4-FFF2-40B4-BE49-F238E27FC236}">
                <a16:creationId xmlns:a16="http://schemas.microsoft.com/office/drawing/2014/main" id="{934E2C13-86CC-4D4B-B746-71FCBAB587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b="8448"/>
          <a:stretch/>
        </p:blipFill>
        <p:spPr>
          <a:xfrm>
            <a:off x="321171" y="3550347"/>
            <a:ext cx="923522" cy="1188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006374-65C9-45E5-B3E3-EB7CC9C3DF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8" r="31786" b="28834"/>
          <a:stretch/>
        </p:blipFill>
        <p:spPr>
          <a:xfrm>
            <a:off x="1631504" y="3564508"/>
            <a:ext cx="1154671" cy="11748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6C47E3-081F-4F63-A674-806CCD6350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9" r="22193" b="17874"/>
          <a:stretch/>
        </p:blipFill>
        <p:spPr>
          <a:xfrm>
            <a:off x="10107279" y="3524450"/>
            <a:ext cx="1154671" cy="1236516"/>
          </a:xfrm>
          <a:prstGeom prst="rect">
            <a:avLst/>
          </a:prstGeom>
        </p:spPr>
      </p:pic>
      <p:pic>
        <p:nvPicPr>
          <p:cNvPr id="18" name="Picture 17" descr="Text, whiteboard&#10;&#10;Description automatically generated">
            <a:extLst>
              <a:ext uri="{FF2B5EF4-FFF2-40B4-BE49-F238E27FC236}">
                <a16:creationId xmlns:a16="http://schemas.microsoft.com/office/drawing/2014/main" id="{B7148A12-001F-4E13-9663-72FF31172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4" y="14977"/>
            <a:ext cx="2162176" cy="20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2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7E64-0E1D-4863-80E0-986FAFD9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Task 5.2 Pushing Accelerator Frontiers (PAF) </a:t>
            </a:r>
            <a:br>
              <a:rPr lang="en-GB" b="1" dirty="0"/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D9CF59-8C3F-46B8-BB2E-BA0C380342FF}"/>
              </a:ext>
            </a:extLst>
          </p:cNvPr>
          <p:cNvSpPr/>
          <p:nvPr/>
        </p:nvSpPr>
        <p:spPr>
          <a:xfrm>
            <a:off x="58493" y="1193128"/>
            <a:ext cx="1165413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 tools: </a:t>
            </a:r>
            <a:r>
              <a:rPr lang="en-GB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topical workshops and dedicated prospective studies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GB" sz="1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Overriding goal: 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survey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frontiers of classical accelerators and develop long-term strategies 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boosting the performance of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 facilities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for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overcoming limitations 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CD9CF59-8C3F-46B8-BB2E-BA0C380342FF}"/>
              </a:ext>
            </a:extLst>
          </p:cNvPr>
          <p:cNvSpPr/>
          <p:nvPr/>
        </p:nvSpPr>
        <p:spPr>
          <a:xfrm>
            <a:off x="58493" y="2916677"/>
            <a:ext cx="11834191" cy="322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WP 5.2: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Thrust 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sz="2400" b="1" dirty="0">
                <a:solidFill>
                  <a:srgbClr val="00B050"/>
                </a:solidFill>
              </a:rPr>
              <a:t>green accelerators, sustainable accelerator concepts, e.g. energy recovery, energy efficiency, and possibly particle (e.g. positron) recycling </a:t>
            </a:r>
            <a:r>
              <a:rPr lang="en-GB" sz="2400" dirty="0"/>
              <a:t>(</a:t>
            </a:r>
            <a:r>
              <a:rPr lang="en-GB" sz="2400" b="1" dirty="0"/>
              <a:t>CERN, GSI, CNRS, PSI, + JGU – Florian Hug</a:t>
            </a:r>
            <a:r>
              <a:rPr lang="en-GB" sz="2400" dirty="0"/>
              <a:t>) 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PAF will develop a coherent landscape for future accelerators and issue targeted R&amp;D recommendations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7E64-0E1D-4863-80E0-986FAFD9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9594"/>
            <a:ext cx="10956235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Task 5.2 Pushing Accelerator Frontiers (PAF) – cont’d </a:t>
            </a:r>
            <a:br>
              <a:rPr lang="en-GB" b="1" dirty="0"/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D9CF59-8C3F-46B8-BB2E-BA0C380342FF}"/>
              </a:ext>
            </a:extLst>
          </p:cNvPr>
          <p:cNvSpPr/>
          <p:nvPr/>
        </p:nvSpPr>
        <p:spPr>
          <a:xfrm>
            <a:off x="178904" y="1174536"/>
            <a:ext cx="11834191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Thrust 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sz="2400" b="1" dirty="0">
                <a:solidFill>
                  <a:srgbClr val="00B050"/>
                </a:solidFill>
              </a:rPr>
              <a:t>green accelerators, sustainable accelerator concepts, e.g. energy recovery, energy efficiency, and possibly particle (e.g. positron) recycling </a:t>
            </a:r>
            <a:r>
              <a:rPr lang="en-GB" sz="2400" dirty="0"/>
              <a:t>(</a:t>
            </a:r>
            <a:r>
              <a:rPr lang="en-GB" sz="2400" b="1" dirty="0"/>
              <a:t>CERN, GSI, CNRS, PSI, + JGU – Florian Hug</a:t>
            </a:r>
            <a:r>
              <a:rPr lang="en-GB" sz="2400" dirty="0"/>
              <a:t>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WP5 -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5.2 PAF synergies: </a:t>
            </a:r>
          </a:p>
          <a:p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Task 5.1 MUST: positron sources, ultimate limits, and particle recycling ..</a:t>
            </a:r>
          </a:p>
          <a:p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Task 5.3 REX: dark sector fixed-target experiments and machine learning …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PAF will develop a coherent landscape for future accelerators and issue targeted R&amp;D recommendations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A3468-67AB-442F-9115-8A7E8F2F9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r="9451" b="12842"/>
          <a:stretch/>
        </p:blipFill>
        <p:spPr>
          <a:xfrm>
            <a:off x="2191788" y="2061752"/>
            <a:ext cx="1653702" cy="18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1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97AE-EA8F-4303-8D38-FF1F9F2D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26078" cy="920538"/>
          </a:xfrm>
        </p:spPr>
        <p:txBody>
          <a:bodyPr>
            <a:normAutofit fontScale="90000"/>
          </a:bodyPr>
          <a:lstStyle/>
          <a:p>
            <a:r>
              <a:rPr lang="fr-CH" sz="4400" dirty="0" smtClean="0"/>
              <a:t>ERL 2022 sponsoring </a:t>
            </a:r>
            <a:r>
              <a:rPr lang="fr-CH" sz="4400" dirty="0" err="1" smtClean="0"/>
              <a:t>through</a:t>
            </a:r>
            <a:r>
              <a:rPr lang="fr-CH" sz="4400" dirty="0" smtClean="0"/>
              <a:t> I.FAST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016FC-33AE-41D5-A4B9-C65B8152B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628800"/>
            <a:ext cx="10426078" cy="3087553"/>
          </a:xfrm>
        </p:spPr>
        <p:txBody>
          <a:bodyPr>
            <a:noAutofit/>
          </a:bodyPr>
          <a:lstStyle/>
          <a:p>
            <a:r>
              <a:rPr lang="en-GB" sz="2400" dirty="0" smtClean="0"/>
              <a:t>Covering  full </a:t>
            </a:r>
            <a:r>
              <a:rPr lang="en-GB" sz="2400" dirty="0">
                <a:solidFill>
                  <a:schemeClr val="accent1"/>
                </a:solidFill>
              </a:rPr>
              <a:t>t</a:t>
            </a:r>
            <a:r>
              <a:rPr lang="en-GB" sz="2400" dirty="0" smtClean="0">
                <a:solidFill>
                  <a:schemeClr val="accent1"/>
                </a:solidFill>
              </a:rPr>
              <a:t>ravel costs </a:t>
            </a:r>
            <a:r>
              <a:rPr lang="en-GB" sz="2400" dirty="0" smtClean="0"/>
              <a:t> for two invited young speakers from Europe (G. Pérez </a:t>
            </a:r>
            <a:r>
              <a:rPr lang="en-GB" sz="2400" dirty="0" err="1" smtClean="0"/>
              <a:t>Segurana</a:t>
            </a:r>
            <a:r>
              <a:rPr lang="en-GB" sz="2400" dirty="0" smtClean="0"/>
              <a:t> (CERN) </a:t>
            </a:r>
            <a:r>
              <a:rPr lang="en-GB" sz="2400" dirty="0"/>
              <a:t>and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C. </a:t>
            </a:r>
            <a:r>
              <a:rPr lang="en-GB" sz="2400" dirty="0" err="1" smtClean="0"/>
              <a:t>Barbagallo</a:t>
            </a:r>
            <a:r>
              <a:rPr lang="en-GB" sz="2400" dirty="0" smtClean="0"/>
              <a:t> (</a:t>
            </a:r>
            <a:r>
              <a:rPr lang="en-GB" sz="2400" dirty="0" err="1" smtClean="0"/>
              <a:t>IJCLab</a:t>
            </a:r>
            <a:r>
              <a:rPr lang="en-GB" sz="2400" dirty="0" smtClean="0"/>
              <a:t>))</a:t>
            </a:r>
            <a:endParaRPr lang="en-GB" sz="2400" dirty="0"/>
          </a:p>
          <a:p>
            <a:r>
              <a:rPr lang="en-GB" sz="2400" dirty="0" smtClean="0"/>
              <a:t>Covering </a:t>
            </a:r>
            <a:r>
              <a:rPr lang="en-GB" sz="2400" dirty="0" smtClean="0">
                <a:solidFill>
                  <a:schemeClr val="accent1"/>
                </a:solidFill>
              </a:rPr>
              <a:t>registration fees </a:t>
            </a:r>
            <a:r>
              <a:rPr lang="en-GB" sz="2400" dirty="0" smtClean="0"/>
              <a:t>for a bunch of six local graduate students from Cornell University</a:t>
            </a:r>
          </a:p>
          <a:p>
            <a:endParaRPr lang="en-GB" sz="2400" dirty="0"/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 smtClean="0">
                <a:sym typeface="Wingdings" panose="05000000000000000000" pitchFamily="2" charset="2"/>
              </a:rPr>
              <a:t>Enabling </a:t>
            </a:r>
            <a:r>
              <a:rPr lang="en-GB" sz="2400" dirty="0" smtClean="0">
                <a:solidFill>
                  <a:srgbClr val="F207CA"/>
                </a:solidFill>
                <a:sym typeface="Wingdings" panose="05000000000000000000" pitchFamily="2" charset="2"/>
              </a:rPr>
              <a:t>young scientists </a:t>
            </a:r>
            <a:r>
              <a:rPr lang="en-GB" sz="2400" dirty="0" smtClean="0">
                <a:sym typeface="Wingdings" panose="05000000000000000000" pitchFamily="2" charset="2"/>
              </a:rPr>
              <a:t>to participate at ERL 22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 smtClean="0">
                <a:sym typeface="Wingdings" panose="05000000000000000000" pitchFamily="2" charset="2"/>
              </a:rPr>
              <a:t>We would be happy to offer this possibility </a:t>
            </a:r>
            <a:r>
              <a:rPr lang="en-GB" sz="2400" dirty="0" smtClean="0">
                <a:solidFill>
                  <a:srgbClr val="F207CA"/>
                </a:solidFill>
                <a:sym typeface="Wingdings" panose="05000000000000000000" pitchFamily="2" charset="2"/>
              </a:rPr>
              <a:t>at ERL 2024 </a:t>
            </a:r>
            <a:r>
              <a:rPr lang="en-GB" sz="2400" dirty="0" smtClean="0">
                <a:sym typeface="Wingdings" panose="05000000000000000000" pitchFamily="2" charset="2"/>
              </a:rPr>
              <a:t>again, if wanted </a:t>
            </a: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5433F-D904-4C48-9E05-2B0EEA43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0763"/>
      </p:ext>
    </p:extLst>
  </p:cSld>
  <p:clrMapOvr>
    <a:masterClrMapping/>
  </p:clrMapOvr>
</p:sld>
</file>

<file path=ppt/theme/theme1.xml><?xml version="1.0" encoding="utf-8"?>
<a:theme xmlns:a="http://schemas.openxmlformats.org/drawingml/2006/main" name="I.FAST Custom Slides">
  <a:themeElements>
    <a:clrScheme name="I.FAST custom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00C8"/>
      </a:accent1>
      <a:accent2>
        <a:srgbClr val="08EDF9"/>
      </a:accent2>
      <a:accent3>
        <a:srgbClr val="A850D9"/>
      </a:accent3>
      <a:accent4>
        <a:srgbClr val="2776BF"/>
      </a:accent4>
      <a:accent5>
        <a:srgbClr val="0035CB"/>
      </a:accent5>
      <a:accent6>
        <a:srgbClr val="6011D6"/>
      </a:accent6>
      <a:hlink>
        <a:srgbClr val="08EDF9"/>
      </a:hlink>
      <a:folHlink>
        <a:srgbClr val="03777D"/>
      </a:folHlink>
    </a:clrScheme>
    <a:fontScheme name="I.FAST custom fonts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t_theme" id="{7AE54E39-E136-2946-BAAD-9EC2262D7CA6}" vid="{60EF505A-9AB9-5F42-9EF0-EE8A69267E7D}"/>
    </a:ext>
  </a:extLst>
</a:theme>
</file>

<file path=ppt/theme/theme2.xml><?xml version="1.0" encoding="utf-8"?>
<a:theme xmlns:a="http://schemas.openxmlformats.org/drawingml/2006/main" name="Gener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0</TotalTime>
  <Words>501</Words>
  <Application>Microsoft Office PowerPoint</Application>
  <PresentationFormat>Breitbild</PresentationFormat>
  <Paragraphs>45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ExtraBold</vt:lpstr>
      <vt:lpstr>Montserrat SemiBold</vt:lpstr>
      <vt:lpstr>Tahoma</vt:lpstr>
      <vt:lpstr>Times New Roman</vt:lpstr>
      <vt:lpstr>Wingdings</vt:lpstr>
      <vt:lpstr>I.FAST Custom Slides</vt:lpstr>
      <vt:lpstr>Generic</vt:lpstr>
      <vt:lpstr>PowerPoint-Präsentation</vt:lpstr>
      <vt:lpstr>I.FAST in a nutshell </vt:lpstr>
      <vt:lpstr>I.FAST Work Package 5</vt:lpstr>
      <vt:lpstr>Task 5.2 Pushing Accelerator Frontiers (PAF)  </vt:lpstr>
      <vt:lpstr>Task 5.2 Pushing Accelerator Frontiers (PAF) – cont’d  </vt:lpstr>
      <vt:lpstr>ERL 2022 sponsoring through I.FAST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Florian Hug</cp:lastModifiedBy>
  <cp:revision>802</cp:revision>
  <dcterms:created xsi:type="dcterms:W3CDTF">2017-04-26T09:15:49Z</dcterms:created>
  <dcterms:modified xsi:type="dcterms:W3CDTF">2022-10-04T13:05:09Z</dcterms:modified>
</cp:coreProperties>
</file>