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9144000"/>
  <p:notesSz cx="6858000" cy="9144000"/>
  <p:embeddedFontLst>
    <p:embeddedFont>
      <p:font typeface="Gill Sans"/>
      <p:regular r:id="rId30"/>
      <p:bold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il5BVQpTXwE0Dk0gKwHv3R6nNh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GillSans-bold.fntdata"/><Relationship Id="rId30" Type="http://schemas.openxmlformats.org/officeDocument/2006/relationships/font" Target="fonts/GillSans-regular.fntdata"/><Relationship Id="rId11" Type="http://schemas.openxmlformats.org/officeDocument/2006/relationships/slide" Target="slides/slide7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6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9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8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folders/1KRUb-y7Wdr6FSyVCmiJkTiQj6HK0CQbv?usp=sharin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71t6lCamD8Vr_vaI2yHPgaLAh7_8YZ6J/view?usp=sharing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15-20 minutes</a:t>
            </a:r>
            <a:endParaRPr/>
          </a:p>
        </p:txBody>
      </p:sp>
      <p:sp>
        <p:nvSpPr>
          <p:cNvPr id="37" name="Google Shape;3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fd6bc644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fd6bc64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would consider adding Activait’s glyph to the box, since JupyterHub gets a glyph. We don’t want Activait to feel lonely. Logos are located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here</a:t>
            </a:r>
            <a:r>
              <a:rPr lang="en-US"/>
              <a:t>.</a:t>
            </a:r>
            <a:endParaRPr/>
          </a:p>
        </p:txBody>
      </p:sp>
      <p:sp>
        <p:nvSpPr>
          <p:cNvPr id="130" name="Google Shape;130;g15fd6bc644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e1072020f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5e107202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changing to “Upload or design your own lattice and visualize it”</a:t>
            </a:r>
            <a:endParaRPr/>
          </a:p>
        </p:txBody>
      </p:sp>
      <p:sp>
        <p:nvSpPr>
          <p:cNvPr id="177" name="Google Shape;177;g15e1072020f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e1072020f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5e1072020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5e1072020f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5e1072020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5e107202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5e1072020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5e1072020f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5e1072020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15e1072020f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f2b90984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5f2b9098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would consider embedding a short video of the Radia visualization spinning around in 3D because that’s super sexy and cool! There’s a video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here</a:t>
            </a:r>
            <a:r>
              <a:rPr lang="en-US"/>
              <a:t>. </a:t>
            </a:r>
            <a:endParaRPr/>
          </a:p>
        </p:txBody>
      </p:sp>
      <p:sp>
        <p:nvSpPr>
          <p:cNvPr id="207" name="Google Shape;207;g15f2b90984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5d83bd0413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5d83bd041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5d83bd0413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5f2b90984c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5f2b90984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image would also be super cool if we get to see it rotate. I don’t have a video clip of this one anywhere. </a:t>
            </a:r>
            <a:endParaRPr/>
          </a:p>
        </p:txBody>
      </p:sp>
      <p:sp>
        <p:nvSpPr>
          <p:cNvPr id="221" name="Google Shape;221;g15f2b90984c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7d8b53933_0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147d8b5393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147d8b53933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5f9998417e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5f9998417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5f9998417e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5d83bd0413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5d83bd041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5d83bd0413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47869a85e3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147869a85e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147869a85e3_0_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47d8b53933_1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147d8b5393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147d8b53933_1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5f98d39a7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5f98d39a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Reveam, formerly ScanTech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15f98d39a7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f98d39a73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5f98d39a7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15f98d39a73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 would suggest listing all of these items equally: giving them the same bullet point listing, instead of making USPAS and SAGE subordinate. I would also remove the words “several” (you don’t need to *say* several because you *list* several) and “volunteer” (we just teach at USPAS–no need to diminish the professionalism by saying it’s an unpaid gig).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slide still has a lot of words on it. I would consider putting the small print behind each bullet point (“teaching the principles of particle accelerator…” etc) into spoken words instead of writing them out. </a:t>
            </a:r>
            <a:endParaRPr/>
          </a:p>
        </p:txBody>
      </p:sp>
      <p:sp>
        <p:nvSpPr>
          <p:cNvPr id="93" name="Google Shape;9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7869a85e3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147869a85e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147869a85e3_0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7d8b53933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147d8b5393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147d8b53933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VNC_2019_no_text">
  <p:cSld name="1_IVNC_2019_2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47869a85e3_0_27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AF"/>
              </a:buClr>
              <a:buSzPts val="3600"/>
              <a:buFont typeface="Gill Sans"/>
              <a:buNone/>
              <a:defRPr b="1" i="0" sz="3600">
                <a:solidFill>
                  <a:srgbClr val="0061A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147869a85e3_0_27"/>
          <p:cNvSpPr/>
          <p:nvPr/>
        </p:nvSpPr>
        <p:spPr>
          <a:xfrm>
            <a:off x="0" y="6484957"/>
            <a:ext cx="9144000" cy="372900"/>
          </a:xfrm>
          <a:prstGeom prst="rect">
            <a:avLst/>
          </a:prstGeom>
          <a:solidFill>
            <a:srgbClr val="4484C5">
              <a:alpha val="2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g147869a85e3_0_27"/>
          <p:cNvSpPr txBox="1"/>
          <p:nvPr/>
        </p:nvSpPr>
        <p:spPr>
          <a:xfrm>
            <a:off x="8229600" y="6553200"/>
            <a:ext cx="68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g147869a85e3_0_27"/>
          <p:cNvSpPr/>
          <p:nvPr/>
        </p:nvSpPr>
        <p:spPr>
          <a:xfrm>
            <a:off x="1676400" y="6517391"/>
            <a:ext cx="525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October</a:t>
            </a:r>
            <a:r>
              <a:rPr b="0" i="0" lang="en-US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0" i="0" lang="en-US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clock, drawing&#10;&#10;Description automatically generated" id="25" name="Google Shape;25;g147869a85e3_0_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6548224"/>
            <a:ext cx="1376130" cy="233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6" name="Google Shape;26;g147869a85e3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4567" y="6511042"/>
            <a:ext cx="1072633" cy="323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w_footer">
  <p:cSld name="1_IVNC_2019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7887370b4_1_47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ill Sans"/>
              <a:buNone/>
              <a:defRPr b="1" i="0" sz="2800"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147887370b4_1_47"/>
          <p:cNvSpPr/>
          <p:nvPr/>
        </p:nvSpPr>
        <p:spPr>
          <a:xfrm>
            <a:off x="0" y="6484957"/>
            <a:ext cx="9144000" cy="372900"/>
          </a:xfrm>
          <a:prstGeom prst="rect">
            <a:avLst/>
          </a:prstGeom>
          <a:solidFill>
            <a:srgbClr val="4484C5">
              <a:alpha val="2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47887370b4_1_47"/>
          <p:cNvSpPr txBox="1"/>
          <p:nvPr/>
        </p:nvSpPr>
        <p:spPr>
          <a:xfrm>
            <a:off x="8229600" y="6553200"/>
            <a:ext cx="68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g147887370b4_1_47"/>
          <p:cNvSpPr/>
          <p:nvPr/>
        </p:nvSpPr>
        <p:spPr>
          <a:xfrm>
            <a:off x="1676400" y="6517391"/>
            <a:ext cx="525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October</a:t>
            </a:r>
            <a:r>
              <a:rPr b="0" i="0" lang="en-US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0" i="0" lang="en-US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clock, drawing&#10;&#10;Description automatically generated" id="32" name="Google Shape;32;g147887370b4_1_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6548224"/>
            <a:ext cx="1376130" cy="233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3" name="Google Shape;33;g147887370b4_1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4567" y="6511042"/>
            <a:ext cx="1072633" cy="323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hyperlink" Target="https://www.radiasoft.net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71t6lCamD8Vr_vaI2yHPgaLAh7_8YZ6J/view" TargetMode="External"/><Relationship Id="rId4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hyperlink" Target="https://www.youtube.com/c/RadiaSoft" TargetMode="External"/><Relationship Id="rId5" Type="http://schemas.openxmlformats.org/officeDocument/2006/relationships/hyperlink" Target="https://www.radiasoft.net/resources" TargetMode="External"/><Relationship Id="rId6" Type="http://schemas.openxmlformats.org/officeDocument/2006/relationships/image" Target="../media/image25.png"/><Relationship Id="rId7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hyperlink" Target="https://github.com/radiasoft/sirepo" TargetMode="External"/><Relationship Id="rId5" Type="http://schemas.openxmlformats.org/officeDocument/2006/relationships/hyperlink" Target="https://github.com/radiasoft/download" TargetMode="External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0" Type="http://schemas.openxmlformats.org/officeDocument/2006/relationships/image" Target="../media/image18.png"/><Relationship Id="rId9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5" Type="http://schemas.openxmlformats.org/officeDocument/2006/relationships/hyperlink" Target="https://conf.slac.stanford.edu/sag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lang="en-US"/>
              <a:t>Title Slide</a:t>
            </a:r>
            <a:endParaRPr/>
          </a:p>
        </p:txBody>
      </p:sp>
      <p:pic>
        <p:nvPicPr>
          <p:cNvPr id="40" name="Google Shape;4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38900" y="0"/>
            <a:ext cx="12877124" cy="34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/>
          <p:cNvSpPr/>
          <p:nvPr/>
        </p:nvSpPr>
        <p:spPr>
          <a:xfrm>
            <a:off x="-1" y="3820230"/>
            <a:ext cx="55626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2022 Company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0" y="6363815"/>
            <a:ext cx="91439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Boulder, Colorado USA | </a:t>
            </a:r>
            <a:r>
              <a:rPr b="0" i="0" lang="en-US" sz="1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radiasoft.net</a:t>
            </a: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                 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October</a:t>
            </a: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2022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5943600" y="3980893"/>
            <a:ext cx="270194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Stephen Coleman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Sr. Project Scientist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coleman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@radiasoft.net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5943601" y="4922883"/>
            <a:ext cx="26670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RadiaSoft headquarters: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1790 38th St., Suite 306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Boulder, Colorado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fd6bc644a_0_0"/>
          <p:cNvSpPr/>
          <p:nvPr/>
        </p:nvSpPr>
        <p:spPr>
          <a:xfrm>
            <a:off x="3253575" y="893125"/>
            <a:ext cx="5661900" cy="5295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5fd6bc644a_0_0"/>
          <p:cNvSpPr/>
          <p:nvPr/>
        </p:nvSpPr>
        <p:spPr>
          <a:xfrm>
            <a:off x="737450" y="4784500"/>
            <a:ext cx="1408800" cy="106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5fd6bc644a_0_0"/>
          <p:cNvSpPr/>
          <p:nvPr/>
        </p:nvSpPr>
        <p:spPr>
          <a:xfrm>
            <a:off x="946300" y="3359900"/>
            <a:ext cx="1095300" cy="1031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5fd6bc644a_0_0"/>
          <p:cNvSpPr/>
          <p:nvPr/>
        </p:nvSpPr>
        <p:spPr>
          <a:xfrm>
            <a:off x="53175" y="914400"/>
            <a:ext cx="2957700" cy="182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5fd6bc644a_0_0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Sirepo supported codes and apps</a:t>
            </a:r>
            <a:endParaRPr/>
          </a:p>
        </p:txBody>
      </p:sp>
      <p:sp>
        <p:nvSpPr>
          <p:cNvPr id="137" name="Google Shape;137;g15fd6bc644a_0_0"/>
          <p:cNvSpPr txBox="1"/>
          <p:nvPr/>
        </p:nvSpPr>
        <p:spPr>
          <a:xfrm>
            <a:off x="4653225" y="1591725"/>
            <a:ext cx="96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elegant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5fd6bc644a_0_0"/>
          <p:cNvSpPr txBox="1"/>
          <p:nvPr/>
        </p:nvSpPr>
        <p:spPr>
          <a:xfrm>
            <a:off x="4185400" y="2464600"/>
            <a:ext cx="96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OPAL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5fd6bc644a_0_0"/>
          <p:cNvSpPr txBox="1"/>
          <p:nvPr/>
        </p:nvSpPr>
        <p:spPr>
          <a:xfrm>
            <a:off x="4461850" y="2002900"/>
            <a:ext cx="96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MAD-X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5fd6bc644a_0_0"/>
          <p:cNvSpPr txBox="1"/>
          <p:nvPr/>
        </p:nvSpPr>
        <p:spPr>
          <a:xfrm>
            <a:off x="6276475" y="1613300"/>
            <a:ext cx="104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Synergia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5fd6bc644a_0_0"/>
          <p:cNvSpPr txBox="1"/>
          <p:nvPr/>
        </p:nvSpPr>
        <p:spPr>
          <a:xfrm>
            <a:off x="6747775" y="2461225"/>
            <a:ext cx="96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Zgoubi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5fd6bc644a_0_0"/>
          <p:cNvSpPr txBox="1"/>
          <p:nvPr/>
        </p:nvSpPr>
        <p:spPr>
          <a:xfrm>
            <a:off x="6617500" y="2002888"/>
            <a:ext cx="96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WARP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5fd6bc644a_0_0"/>
          <p:cNvSpPr txBox="1"/>
          <p:nvPr/>
        </p:nvSpPr>
        <p:spPr>
          <a:xfrm>
            <a:off x="5208700" y="906188"/>
            <a:ext cx="14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Accelerators</a:t>
            </a:r>
            <a:endParaRPr b="1"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g15fd6bc644a_0_0"/>
          <p:cNvGrpSpPr/>
          <p:nvPr/>
        </p:nvGrpSpPr>
        <p:grpSpPr>
          <a:xfrm>
            <a:off x="4311655" y="4724620"/>
            <a:ext cx="1458919" cy="1206072"/>
            <a:chOff x="4827700" y="3087305"/>
            <a:chExt cx="1973380" cy="1631370"/>
          </a:xfrm>
        </p:grpSpPr>
        <p:sp>
          <p:nvSpPr>
            <p:cNvPr id="145" name="Google Shape;145;g15fd6bc644a_0_0"/>
            <p:cNvSpPr/>
            <p:nvPr/>
          </p:nvSpPr>
          <p:spPr>
            <a:xfrm>
              <a:off x="4827700" y="3122075"/>
              <a:ext cx="1876800" cy="1596600"/>
            </a:xfrm>
            <a:prstGeom prst="ellipse">
              <a:avLst/>
            </a:prstGeom>
            <a:solidFill>
              <a:srgbClr val="D0E0E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g15fd6bc644a_0_0"/>
            <p:cNvSpPr txBox="1"/>
            <p:nvPr/>
          </p:nvSpPr>
          <p:spPr>
            <a:xfrm>
              <a:off x="5149680" y="3689525"/>
              <a:ext cx="1375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latin typeface="Calibri"/>
                  <a:ea typeface="Calibri"/>
                  <a:cs typeface="Calibri"/>
                  <a:sym typeface="Calibri"/>
                </a:rPr>
                <a:t>GENESIS</a:t>
              </a:r>
              <a:endParaRPr b="1"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g15fd6bc644a_0_0"/>
            <p:cNvSpPr txBox="1"/>
            <p:nvPr/>
          </p:nvSpPr>
          <p:spPr>
            <a:xfrm>
              <a:off x="5392280" y="3087305"/>
              <a:ext cx="14088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FELs</a:t>
              </a:r>
              <a:endParaRPr b="1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g15fd6bc644a_0_0"/>
          <p:cNvSpPr txBox="1"/>
          <p:nvPr/>
        </p:nvSpPr>
        <p:spPr>
          <a:xfrm>
            <a:off x="1128674" y="3872247"/>
            <a:ext cx="1174421" cy="461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FLASH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5fd6bc644a_0_0"/>
          <p:cNvSpPr txBox="1"/>
          <p:nvPr/>
        </p:nvSpPr>
        <p:spPr>
          <a:xfrm>
            <a:off x="1049252" y="3429320"/>
            <a:ext cx="1203115" cy="461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Plasmas</a:t>
            </a:r>
            <a:endParaRPr b="1"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5fd6bc644a_0_0"/>
          <p:cNvSpPr/>
          <p:nvPr/>
        </p:nvSpPr>
        <p:spPr>
          <a:xfrm>
            <a:off x="3398175" y="3337475"/>
            <a:ext cx="1512600" cy="1269300"/>
          </a:xfrm>
          <a:prstGeom prst="ellipse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5fd6bc644a_0_0"/>
          <p:cNvSpPr txBox="1"/>
          <p:nvPr/>
        </p:nvSpPr>
        <p:spPr>
          <a:xfrm>
            <a:off x="3822150" y="3683038"/>
            <a:ext cx="110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EPICS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15fd6bc644a_0_0"/>
          <p:cNvSpPr txBox="1"/>
          <p:nvPr/>
        </p:nvSpPr>
        <p:spPr>
          <a:xfrm>
            <a:off x="3712651" y="3337475"/>
            <a:ext cx="113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Controls</a:t>
            </a:r>
            <a:endParaRPr b="1"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15fd6bc644a_0_0"/>
          <p:cNvSpPr txBox="1"/>
          <p:nvPr/>
        </p:nvSpPr>
        <p:spPr>
          <a:xfrm>
            <a:off x="3649990" y="4028625"/>
            <a:ext cx="110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BLUESKY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g15fd6bc644a_0_0"/>
          <p:cNvGrpSpPr/>
          <p:nvPr/>
        </p:nvGrpSpPr>
        <p:grpSpPr>
          <a:xfrm>
            <a:off x="7206810" y="3309175"/>
            <a:ext cx="1504589" cy="1204325"/>
            <a:chOff x="6781750" y="2692500"/>
            <a:chExt cx="1840250" cy="1473000"/>
          </a:xfrm>
        </p:grpSpPr>
        <p:sp>
          <p:nvSpPr>
            <p:cNvPr id="155" name="Google Shape;155;g15fd6bc644a_0_0"/>
            <p:cNvSpPr/>
            <p:nvPr/>
          </p:nvSpPr>
          <p:spPr>
            <a:xfrm>
              <a:off x="6781750" y="2692500"/>
              <a:ext cx="1731300" cy="1473000"/>
            </a:xfrm>
            <a:prstGeom prst="ellipse">
              <a:avLst/>
            </a:prstGeom>
            <a:solidFill>
              <a:srgbClr val="D0E0E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g15fd6bc644a_0_0"/>
            <p:cNvSpPr txBox="1"/>
            <p:nvPr/>
          </p:nvSpPr>
          <p:spPr>
            <a:xfrm>
              <a:off x="7246800" y="3283075"/>
              <a:ext cx="13752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latin typeface="Calibri"/>
                  <a:ea typeface="Calibri"/>
                  <a:cs typeface="Calibri"/>
                  <a:sym typeface="Calibri"/>
                </a:rPr>
                <a:t>Radia</a:t>
              </a:r>
              <a:endParaRPr b="1"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g15fd6bc644a_0_0"/>
            <p:cNvSpPr txBox="1"/>
            <p:nvPr/>
          </p:nvSpPr>
          <p:spPr>
            <a:xfrm>
              <a:off x="7027975" y="2715475"/>
              <a:ext cx="14088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Magnets</a:t>
              </a:r>
              <a:endParaRPr b="1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8" name="Google Shape;158;g15fd6bc644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25" y="1282387"/>
            <a:ext cx="2654600" cy="8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5fd6bc644a_0_0"/>
          <p:cNvSpPr txBox="1"/>
          <p:nvPr/>
        </p:nvSpPr>
        <p:spPr>
          <a:xfrm>
            <a:off x="360975" y="861250"/>
            <a:ext cx="233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Command line &amp; ML</a:t>
            </a:r>
            <a:endParaRPr b="1"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5fd6bc644a_0_0"/>
          <p:cNvSpPr txBox="1"/>
          <p:nvPr/>
        </p:nvSpPr>
        <p:spPr>
          <a:xfrm>
            <a:off x="1345600" y="1992500"/>
            <a:ext cx="1375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Activait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g15fd6bc644a_0_0"/>
          <p:cNvGrpSpPr/>
          <p:nvPr/>
        </p:nvGrpSpPr>
        <p:grpSpPr>
          <a:xfrm>
            <a:off x="6169319" y="4758045"/>
            <a:ext cx="1415670" cy="1204315"/>
            <a:chOff x="4827700" y="3122075"/>
            <a:chExt cx="1876800" cy="1596600"/>
          </a:xfrm>
        </p:grpSpPr>
        <p:sp>
          <p:nvSpPr>
            <p:cNvPr id="162" name="Google Shape;162;g15fd6bc644a_0_0"/>
            <p:cNvSpPr/>
            <p:nvPr/>
          </p:nvSpPr>
          <p:spPr>
            <a:xfrm>
              <a:off x="4827700" y="3122075"/>
              <a:ext cx="1876800" cy="1596600"/>
            </a:xfrm>
            <a:prstGeom prst="ellipse">
              <a:avLst/>
            </a:prstGeom>
            <a:solidFill>
              <a:srgbClr val="D0E0E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g15fd6bc644a_0_0"/>
            <p:cNvSpPr txBox="1"/>
            <p:nvPr/>
          </p:nvSpPr>
          <p:spPr>
            <a:xfrm>
              <a:off x="5300129" y="3689525"/>
              <a:ext cx="1375200" cy="6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latin typeface="Calibri"/>
                  <a:ea typeface="Calibri"/>
                  <a:cs typeface="Calibri"/>
                  <a:sym typeface="Calibri"/>
                </a:rPr>
                <a:t>JSPEC</a:t>
              </a:r>
              <a:endParaRPr b="1"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g15fd6bc644a_0_0"/>
            <p:cNvSpPr txBox="1"/>
            <p:nvPr/>
          </p:nvSpPr>
          <p:spPr>
            <a:xfrm>
              <a:off x="5200954" y="3136825"/>
              <a:ext cx="1408800" cy="6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Cooling</a:t>
              </a:r>
              <a:endParaRPr b="1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g15fd6bc644a_0_0"/>
          <p:cNvSpPr txBox="1"/>
          <p:nvPr/>
        </p:nvSpPr>
        <p:spPr>
          <a:xfrm>
            <a:off x="889500" y="5374750"/>
            <a:ext cx="137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OpenMC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5fd6bc644a_0_0"/>
          <p:cNvSpPr txBox="1"/>
          <p:nvPr/>
        </p:nvSpPr>
        <p:spPr>
          <a:xfrm>
            <a:off x="737525" y="4687500"/>
            <a:ext cx="140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Neutron</a:t>
            </a:r>
            <a:endParaRPr b="1"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  <a:endParaRPr b="1"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g15fd6bc644a_0_0"/>
          <p:cNvGrpSpPr/>
          <p:nvPr/>
        </p:nvGrpSpPr>
        <p:grpSpPr>
          <a:xfrm>
            <a:off x="5120900" y="2926300"/>
            <a:ext cx="1971600" cy="1682788"/>
            <a:chOff x="3028100" y="2939350"/>
            <a:chExt cx="1971600" cy="1682788"/>
          </a:xfrm>
        </p:grpSpPr>
        <p:sp>
          <p:nvSpPr>
            <p:cNvPr id="168" name="Google Shape;168;g15fd6bc644a_0_0"/>
            <p:cNvSpPr/>
            <p:nvPr/>
          </p:nvSpPr>
          <p:spPr>
            <a:xfrm>
              <a:off x="3028100" y="3025238"/>
              <a:ext cx="1876800" cy="1596900"/>
            </a:xfrm>
            <a:prstGeom prst="ellipse">
              <a:avLst/>
            </a:prstGeom>
            <a:solidFill>
              <a:srgbClr val="D0E0E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9" name="Google Shape;169;g15fd6bc644a_0_0"/>
            <p:cNvGrpSpPr/>
            <p:nvPr/>
          </p:nvGrpSpPr>
          <p:grpSpPr>
            <a:xfrm>
              <a:off x="3262100" y="2939350"/>
              <a:ext cx="1737600" cy="1576900"/>
              <a:chOff x="3232575" y="2974613"/>
              <a:chExt cx="1737600" cy="1576900"/>
            </a:xfrm>
          </p:grpSpPr>
          <p:sp>
            <p:nvSpPr>
              <p:cNvPr id="170" name="Google Shape;170;g15fd6bc644a_0_0"/>
              <p:cNvSpPr txBox="1"/>
              <p:nvPr/>
            </p:nvSpPr>
            <p:spPr>
              <a:xfrm>
                <a:off x="3414225" y="3628113"/>
                <a:ext cx="13752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latin typeface="Calibri"/>
                    <a:ea typeface="Calibri"/>
                    <a:cs typeface="Calibri"/>
                    <a:sym typeface="Calibri"/>
                  </a:rPr>
                  <a:t>Shadow</a:t>
                </a:r>
                <a:endParaRPr b="1"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g15fd6bc644a_0_0"/>
              <p:cNvSpPr txBox="1"/>
              <p:nvPr/>
            </p:nvSpPr>
            <p:spPr>
              <a:xfrm>
                <a:off x="3232575" y="2974613"/>
                <a:ext cx="14088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CC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X-ray</a:t>
                </a:r>
                <a:endParaRPr b="1" sz="1800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CC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optics</a:t>
                </a:r>
                <a:endParaRPr b="1" sz="1800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g15fd6bc644a_0_0"/>
              <p:cNvSpPr txBox="1"/>
              <p:nvPr/>
            </p:nvSpPr>
            <p:spPr>
              <a:xfrm>
                <a:off x="3594975" y="4089813"/>
                <a:ext cx="13752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latin typeface="Calibri"/>
                    <a:ea typeface="Calibri"/>
                    <a:cs typeface="Calibri"/>
                    <a:sym typeface="Calibri"/>
                  </a:rPr>
                  <a:t>SRW</a:t>
                </a:r>
                <a:endParaRPr b="1"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3" name="Google Shape;173;g15fd6bc644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473" y="1947675"/>
            <a:ext cx="719139" cy="7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e1072020f_0_6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MAD-X</a:t>
            </a:r>
            <a:endParaRPr/>
          </a:p>
        </p:txBody>
      </p:sp>
      <p:pic>
        <p:nvPicPr>
          <p:cNvPr id="180" name="Google Shape;180;g15e1072020f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0600"/>
            <a:ext cx="8839202" cy="471211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5e1072020f_0_6"/>
          <p:cNvSpPr txBox="1"/>
          <p:nvPr/>
        </p:nvSpPr>
        <p:spPr>
          <a:xfrm>
            <a:off x="1971900" y="847650"/>
            <a:ext cx="520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Upload or design your lattice and visualize it!</a:t>
            </a:r>
            <a:endParaRPr b="1"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e1072020f_0_12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MAD-X</a:t>
            </a:r>
            <a:endParaRPr/>
          </a:p>
        </p:txBody>
      </p:sp>
      <p:pic>
        <p:nvPicPr>
          <p:cNvPr id="188" name="Google Shape;188;g15e1072020f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775" y="1275900"/>
            <a:ext cx="9234550" cy="492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e1072020f_0_0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elegant</a:t>
            </a:r>
            <a:endParaRPr/>
          </a:p>
        </p:txBody>
      </p:sp>
      <p:pic>
        <p:nvPicPr>
          <p:cNvPr id="195" name="Google Shape;195;g15e1072020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52350"/>
            <a:ext cx="8839202" cy="471211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5e1072020f_0_0"/>
          <p:cNvSpPr txBox="1"/>
          <p:nvPr/>
        </p:nvSpPr>
        <p:spPr>
          <a:xfrm>
            <a:off x="2509200" y="859300"/>
            <a:ext cx="4487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Browser-based beamline optimization</a:t>
            </a:r>
            <a:endParaRPr b="1"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e1072020f_0_18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elegant</a:t>
            </a:r>
            <a:endParaRPr/>
          </a:p>
        </p:txBody>
      </p:sp>
      <p:pic>
        <p:nvPicPr>
          <p:cNvPr id="203" name="Google Shape;203;g15e1072020f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4400"/>
            <a:ext cx="8839202" cy="4712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f2b90984c_0_0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3d Model Visualization: Radia</a:t>
            </a:r>
            <a:endParaRPr/>
          </a:p>
        </p:txBody>
      </p:sp>
      <p:pic>
        <p:nvPicPr>
          <p:cNvPr id="210" name="Google Shape;210;g15f2b90984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659775"/>
            <a:ext cx="8449351" cy="574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5d83bd0413_0_1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3d Model Visualization: Radia</a:t>
            </a:r>
            <a:endParaRPr/>
          </a:p>
        </p:txBody>
      </p:sp>
      <p:pic>
        <p:nvPicPr>
          <p:cNvPr id="217" name="Google Shape;217;g15d83bd0413_0_1" title="Radia-Wiggler_cropped_8sec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f2b90984c_0_6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3d Model Visualization: OpenMC</a:t>
            </a:r>
            <a:endParaRPr/>
          </a:p>
        </p:txBody>
      </p:sp>
      <p:pic>
        <p:nvPicPr>
          <p:cNvPr id="224" name="Google Shape;224;g15f2b90984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88" y="762000"/>
            <a:ext cx="8450824" cy="574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Community Outreach &amp; Support</a:t>
            </a:r>
            <a:endParaRPr/>
          </a:p>
        </p:txBody>
      </p:sp>
      <p:pic>
        <p:nvPicPr>
          <p:cNvPr id="231" name="Google Shape;2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93" y="3505200"/>
            <a:ext cx="9146092" cy="297180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8"/>
          <p:cNvSpPr txBox="1"/>
          <p:nvPr/>
        </p:nvSpPr>
        <p:spPr>
          <a:xfrm>
            <a:off x="762000" y="3202986"/>
            <a:ext cx="91440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monthly webinar series is available on YouTube,  </a:t>
            </a:r>
            <a:r>
              <a:rPr b="0" i="0" lang="en-US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https://www.youtube.com/c/RadiaSoft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p8"/>
          <p:cNvGrpSpPr/>
          <p:nvPr/>
        </p:nvGrpSpPr>
        <p:grpSpPr>
          <a:xfrm>
            <a:off x="987127" y="685356"/>
            <a:ext cx="7192433" cy="2134458"/>
            <a:chOff x="1600200" y="3238937"/>
            <a:chExt cx="7548733" cy="2818139"/>
          </a:xfrm>
        </p:grpSpPr>
        <p:sp>
          <p:nvSpPr>
            <p:cNvPr id="234" name="Google Shape;234;p8"/>
            <p:cNvSpPr txBox="1"/>
            <p:nvPr/>
          </p:nvSpPr>
          <p:spPr>
            <a:xfrm>
              <a:off x="1605133" y="3238937"/>
              <a:ext cx="75438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RadiaSoft’s educational blog is updated regularly, 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https://www.radiasoft.net/resources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8"/>
            <p:cNvGrpSpPr/>
            <p:nvPr/>
          </p:nvGrpSpPr>
          <p:grpSpPr>
            <a:xfrm>
              <a:off x="1600200" y="3386309"/>
              <a:ext cx="7162801" cy="2670767"/>
              <a:chOff x="1600200" y="3386309"/>
              <a:chExt cx="7162801" cy="2670767"/>
            </a:xfrm>
          </p:grpSpPr>
          <p:pic>
            <p:nvPicPr>
              <p:cNvPr id="236" name="Google Shape;236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11323" r="0" t="0"/>
              <a:stretch/>
            </p:blipFill>
            <p:spPr>
              <a:xfrm>
                <a:off x="1600200" y="3386309"/>
                <a:ext cx="7162801" cy="26707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Google Shape;237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393852" y="3474286"/>
                <a:ext cx="1284058" cy="25183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           is an open source framework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0" y="990600"/>
            <a:ext cx="243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600"/>
              <a:buFont typeface="Century Gothic"/>
              <a:buChar char="•"/>
            </a:pPr>
            <a:r>
              <a:rPr b="0" i="0" lang="en-US" sz="16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developed on GitHub since 2015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1763" lvl="1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F497D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1763" lvl="1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F497D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1763" lvl="1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F497D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0375" y="841700"/>
            <a:ext cx="5635025" cy="5371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/>
          <p:nvPr/>
        </p:nvSpPr>
        <p:spPr>
          <a:xfrm>
            <a:off x="56625" y="1907575"/>
            <a:ext cx="322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https://github.com/radiasoft/sirepo</a:t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https://github.com/radiasoft/download</a:t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icture containing drawing&#10;&#10;Description automatically generated" id="247" name="Google Shape;24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4895" y="178971"/>
            <a:ext cx="1770486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Supporting US industry</a:t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76199" y="1295400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RadiaSoft supports high-tech industry in the US, including applications in medicine, agriculture, energy and homeland security: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 txBox="1"/>
          <p:nvPr/>
        </p:nvSpPr>
        <p:spPr>
          <a:xfrm>
            <a:off x="800100" y="2209800"/>
            <a:ext cx="81915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6875" lvl="1" marL="396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RadiaBeam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compact X-ray &amp; </a:t>
            </a:r>
            <a:r>
              <a:rPr b="0" i="0" lang="en-US" sz="21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b="0" i="0" lang="en-US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-ray sources for homeland security</a:t>
            </a:r>
            <a:endParaRPr b="0" i="0" sz="17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ProTom International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proton therapy beamlines &amp; gantry design</a:t>
            </a:r>
            <a:endParaRPr b="0" i="0" sz="16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Bartoszek Engineering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system integration of magnetic horn</a:t>
            </a:r>
            <a:endParaRPr b="0" i="0" sz="17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Nusano</a:t>
            </a:r>
            <a:r>
              <a:rPr b="0" i="0" lang="en-US" sz="17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beamline design and radiation shielding for isotope production</a:t>
            </a:r>
            <a:endParaRPr b="0" i="0" sz="17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Reveam</a:t>
            </a:r>
            <a:r>
              <a:rPr b="0" i="0" lang="en-US" sz="17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control system for irradiation of agricultural products</a:t>
            </a:r>
            <a:endParaRPr b="0" i="0" sz="17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Modern Electron</a:t>
            </a:r>
            <a:r>
              <a:rPr b="0" i="0" lang="en-US" sz="17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thermionic converter modeling &amp; design</a:t>
            </a:r>
            <a:endParaRPr b="0" i="0" sz="17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Medical</a:t>
            </a:r>
            <a:r>
              <a:rPr b="0" i="0" lang="en-US" sz="17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design of proton &amp; carbon ion therapy accelerator</a:t>
            </a:r>
            <a:endParaRPr b="0" i="0" sz="17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47d8b53933_0_34"/>
          <p:cNvSpPr txBox="1"/>
          <p:nvPr/>
        </p:nvSpPr>
        <p:spPr>
          <a:xfrm>
            <a:off x="454800" y="1170400"/>
            <a:ext cx="82344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Sirepo is a custom job and resource management system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working with NSLS-II on automated X-ray beamline control for TES, ARI, and SXN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with Bluesky, EPICS and ML algorithms at CHX and CSX beamlines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with EPICS, MAD-X and ML algorithms for hadron transfer line at BNL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RadiaSoft facilities consist of: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HPC clusters and servers in a 365/24/7 data center: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■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760 core cluster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■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GPU server with 4 Tesla V100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■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Also supporting AWS and other cloud-based VMs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 for running on NERSC systems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47d8b53933_0_34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Sirepo is a resource management system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f9998417e_0_17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your own hardware</a:t>
            </a:r>
            <a:endParaRPr/>
          </a:p>
        </p:txBody>
      </p:sp>
      <p:pic>
        <p:nvPicPr>
          <p:cNvPr id="261" name="Google Shape;261;g15f9998417e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376" y="1282950"/>
            <a:ext cx="7947848" cy="388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d83bd0413_0_12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our software in class</a:t>
            </a:r>
            <a:endParaRPr/>
          </a:p>
        </p:txBody>
      </p:sp>
      <p:pic>
        <p:nvPicPr>
          <p:cNvPr id="268" name="Google Shape;268;g15d83bd0413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888" y="1089875"/>
            <a:ext cx="7294223" cy="412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47869a85e3_0_67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Consulting Opportunities</a:t>
            </a:r>
            <a:endParaRPr/>
          </a:p>
        </p:txBody>
      </p:sp>
      <p:sp>
        <p:nvSpPr>
          <p:cNvPr id="275" name="Google Shape;275;g147869a85e3_0_67"/>
          <p:cNvSpPr txBox="1"/>
          <p:nvPr/>
        </p:nvSpPr>
        <p:spPr>
          <a:xfrm>
            <a:off x="600800" y="1197625"/>
            <a:ext cx="81057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RadiaSoft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has 11 research scientists with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expertise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Accelerator and beamline modeling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learning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energy plasma modeling and analysis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Control Systems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 design consulting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Programmable and embedded device development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GUI Case Study: AFWERX</a:t>
            </a:r>
            <a:endParaRPr/>
          </a:p>
        </p:txBody>
      </p:sp>
      <p:sp>
        <p:nvSpPr>
          <p:cNvPr id="282" name="Google Shape;282;p12"/>
          <p:cNvSpPr txBox="1"/>
          <p:nvPr>
            <p:ph idx="4294967295" type="body"/>
          </p:nvPr>
        </p:nvSpPr>
        <p:spPr>
          <a:xfrm>
            <a:off x="228600" y="1371600"/>
            <a:ext cx="8686800" cy="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RadiaSoft delivering GUI</a:t>
            </a:r>
            <a:r>
              <a:rPr lang="en-US" sz="1800"/>
              <a:t>s</a:t>
            </a:r>
            <a:r>
              <a:rPr lang="en-US" sz="1800">
                <a:solidFill>
                  <a:schemeClr val="dk1"/>
                </a:solidFill>
              </a:rPr>
              <a:t> to the AF in a private customized M&amp;S workspace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dk1"/>
                </a:solidFill>
              </a:rPr>
              <a:t>in which AF engineers can run, manage, share and optimize their legacy scientific/engineering model and simulation codes.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3" name="Google Shape;283;p12"/>
          <p:cNvSpPr txBox="1"/>
          <p:nvPr/>
        </p:nvSpPr>
        <p:spPr>
          <a:xfrm>
            <a:off x="144624" y="2817570"/>
            <a:ext cx="5191200" cy="2592600"/>
          </a:xfrm>
          <a:prstGeom prst="rect">
            <a:avLst/>
          </a:prstGeom>
          <a:noFill/>
          <a:ln cap="flat" cmpd="sng" w="19050">
            <a:solidFill>
              <a:srgbClr val="005D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46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Transforming command-line codes into fully functional GUI</a:t>
            </a:r>
            <a:r>
              <a:rPr b="0" baseline="30000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*</a:t>
            </a:r>
            <a:r>
              <a:rPr b="0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 tools makes solutions instantly </a:t>
            </a:r>
            <a:r>
              <a:rPr b="1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accessible to the entire lab</a:t>
            </a:r>
            <a:endParaRPr b="0" i="0" sz="1400" u="none" cap="none" strike="noStrike">
              <a:solidFill>
                <a:srgbClr val="025BA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BB46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Wrapping CLI</a:t>
            </a:r>
            <a:r>
              <a:rPr b="0" baseline="30000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**</a:t>
            </a:r>
            <a:r>
              <a:rPr b="0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 code in a GUI enables </a:t>
            </a:r>
            <a:r>
              <a:rPr b="1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knowledge reuse</a:t>
            </a:r>
            <a:r>
              <a:rPr b="0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, freeing up valuable resources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BB46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New hires and scientists benefit from better accessibility, improving </a:t>
            </a:r>
            <a:r>
              <a:rPr b="1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productivity</a:t>
            </a:r>
            <a:r>
              <a:rPr b="0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 and retaining </a:t>
            </a:r>
            <a:r>
              <a:rPr b="1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valuable legacy knowledge</a:t>
            </a:r>
            <a:endParaRPr b="0" i="0" sz="1400" u="none" cap="none" strike="noStrike">
              <a:solidFill>
                <a:srgbClr val="025BA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FBB46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GUIs lower the expense and burden of documentation, </a:t>
            </a:r>
            <a:r>
              <a:rPr b="1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managing obsolescence</a:t>
            </a:r>
            <a:r>
              <a:rPr b="0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 and </a:t>
            </a:r>
            <a:r>
              <a:rPr b="1" i="0" lang="en-US" sz="1400" u="none" cap="none" strike="noStrike">
                <a:solidFill>
                  <a:srgbClr val="025BA8"/>
                </a:solidFill>
                <a:latin typeface="Gill Sans"/>
                <a:ea typeface="Gill Sans"/>
                <a:cs typeface="Gill Sans"/>
                <a:sym typeface="Gill Sans"/>
              </a:rPr>
              <a:t>succession planning</a:t>
            </a:r>
            <a:endParaRPr b="0" i="0" sz="1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4" name="Google Shape;284;p12"/>
          <p:cNvSpPr txBox="1"/>
          <p:nvPr/>
        </p:nvSpPr>
        <p:spPr>
          <a:xfrm>
            <a:off x="113600" y="5437750"/>
            <a:ext cx="489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baseline="30000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*</a:t>
            </a:r>
            <a:r>
              <a:rPr b="0" i="1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GUI: Graphic User Interface    </a:t>
            </a:r>
            <a:r>
              <a:rPr b="0" baseline="30000" i="0" lang="en-US" sz="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**</a:t>
            </a:r>
            <a:r>
              <a:rPr b="0" i="1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CLI: Command Line Interface  </a:t>
            </a:r>
            <a:endParaRPr b="0" i="1" sz="1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Image result for US militar engineers modeling and simulation" id="285" name="Google Shape;28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2424" y="2817570"/>
            <a:ext cx="3589177" cy="2592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47d8b53933_1_8"/>
          <p:cNvSpPr txBox="1"/>
          <p:nvPr/>
        </p:nvSpPr>
        <p:spPr>
          <a:xfrm>
            <a:off x="1222725" y="2047488"/>
            <a:ext cx="6932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You can tackle your modeling problems with our </a:t>
            </a:r>
            <a:endParaRPr b="1" sz="2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Sirepo</a:t>
            </a:r>
            <a:r>
              <a:rPr b="1" lang="en-US"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interface</a:t>
            </a:r>
            <a:endParaRPr b="1" sz="2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47d8b53933_1_8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chemeClr val="accent2"/>
                </a:solidFill>
              </a:rPr>
              <a:t>Wrap up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descr="A picture containing drawing&#10;&#10;Description automatically generated" id="293" name="Google Shape;293;g147d8b53933_1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0949" y="2542605"/>
            <a:ext cx="1271525" cy="3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147d8b53933_1_8"/>
          <p:cNvSpPr txBox="1"/>
          <p:nvPr/>
        </p:nvSpPr>
        <p:spPr>
          <a:xfrm>
            <a:off x="1222725" y="962588"/>
            <a:ext cx="6932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 are available to consult on your beamline, optimization, or machine learning project</a:t>
            </a:r>
            <a:endParaRPr b="1" sz="2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147d8b53933_1_8"/>
          <p:cNvSpPr txBox="1"/>
          <p:nvPr/>
        </p:nvSpPr>
        <p:spPr>
          <a:xfrm>
            <a:off x="1222725" y="3997863"/>
            <a:ext cx="6932400" cy="2216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300">
                <a:latin typeface="Calibri"/>
                <a:ea typeface="Calibri"/>
                <a:cs typeface="Calibri"/>
                <a:sym typeface="Calibri"/>
              </a:rPr>
              <a:t>Check us out at</a:t>
            </a:r>
            <a:endParaRPr b="1" i="1"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300">
                <a:latin typeface="Calibri"/>
                <a:ea typeface="Calibri"/>
                <a:cs typeface="Calibri"/>
                <a:sym typeface="Calibri"/>
              </a:rPr>
              <a:t>Radiasoft.com</a:t>
            </a:r>
            <a:endParaRPr b="1" i="1"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300">
                <a:latin typeface="Calibri"/>
                <a:ea typeface="Calibri"/>
                <a:cs typeface="Calibri"/>
                <a:sym typeface="Calibri"/>
              </a:rPr>
              <a:t>and</a:t>
            </a:r>
            <a:endParaRPr b="1" i="1"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300">
                <a:latin typeface="Calibri"/>
                <a:ea typeface="Calibri"/>
                <a:cs typeface="Calibri"/>
                <a:sym typeface="Calibri"/>
              </a:rPr>
              <a:t>Sirepo.com</a:t>
            </a:r>
            <a:endParaRPr b="1" i="1"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47d8b53933_1_8"/>
          <p:cNvSpPr txBox="1"/>
          <p:nvPr/>
        </p:nvSpPr>
        <p:spPr>
          <a:xfrm>
            <a:off x="1105800" y="3213175"/>
            <a:ext cx="6932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Let us build a custom GUI for your code!</a:t>
            </a:r>
            <a:endParaRPr b="1" sz="2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f98d39a73_0_0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US Industry</a:t>
            </a:r>
            <a:endParaRPr/>
          </a:p>
        </p:txBody>
      </p:sp>
      <p:pic>
        <p:nvPicPr>
          <p:cNvPr id="59" name="Google Shape;59;g15f98d39a7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53" y="2085743"/>
            <a:ext cx="2938206" cy="85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15f98d39a7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8836" y="2006025"/>
            <a:ext cx="3243001" cy="90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15f98d39a7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88" y="3327280"/>
            <a:ext cx="3835948" cy="4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15f98d39a73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2366" y="3201346"/>
            <a:ext cx="3835947" cy="68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5f98d39a73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492" y="3887316"/>
            <a:ext cx="2460728" cy="248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5f98d39a73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14812" y="4180159"/>
            <a:ext cx="1711053" cy="172964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5f98d39a73_0_0"/>
          <p:cNvSpPr/>
          <p:nvPr/>
        </p:nvSpPr>
        <p:spPr>
          <a:xfrm>
            <a:off x="76199" y="914400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RadiaSoft supports high-tech industry in the US, including applications in medicine, agriculture, energy and homeland security: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Gill Sans"/>
              <a:buNone/>
            </a:pPr>
            <a:r>
              <a:rPr lang="en-US"/>
              <a:t>Supporting research labs around the world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571500" y="1676400"/>
            <a:ext cx="81915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6875" lvl="1" marL="396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3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LLNL</a:t>
            </a:r>
            <a:r>
              <a:rPr b="0" i="0" lang="en-US" sz="16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                      GUIs for codes supporting the $700M Scorpius project</a:t>
            </a:r>
            <a:endParaRPr b="0" i="0" sz="16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3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NSLS II</a:t>
            </a:r>
            <a:r>
              <a:rPr b="0" i="0" lang="en-US" sz="16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integration of                      with X-ray beamline controls</a:t>
            </a:r>
            <a:endParaRPr b="0" i="0" sz="16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3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ANL</a:t>
            </a:r>
            <a:r>
              <a:rPr b="0" i="0" lang="en-US" sz="16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ML detection of system anomalies;  new concept for cooling high intensity ion beams;  high-power e- beam melting of vacuum chamber walls</a:t>
            </a:r>
            <a:endParaRPr b="0" i="0" sz="16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3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LBNL</a:t>
            </a:r>
            <a:r>
              <a:rPr b="0" i="0" lang="en-US" sz="16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 ML-based FPGA controls for high rep rate, high power laser systems</a:t>
            </a:r>
            <a:endParaRPr b="0" i="0" sz="16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3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Fermilab</a:t>
            </a:r>
            <a:r>
              <a:rPr b="0" i="0" lang="en-US" sz="16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radiation modeling &amp; shielding design for proton accelerators</a:t>
            </a:r>
            <a:endParaRPr b="0" i="0" sz="16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3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ORNL</a:t>
            </a:r>
            <a:r>
              <a:rPr b="0" i="0" lang="en-US" sz="16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 ML-based controls &amp; data visualization for neutron experiments</a:t>
            </a:r>
            <a:endParaRPr b="0" i="0" sz="16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3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BNL &amp; JLAB</a:t>
            </a:r>
            <a:r>
              <a:rPr b="0" i="0" lang="en-US" sz="16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 ML-based data analysis and beamline control systems</a:t>
            </a:r>
            <a:endParaRPr b="0" i="0" sz="16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3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8</a:t>
            </a:r>
            <a:r>
              <a:rPr b="0" i="0" lang="en-US" sz="16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 beamline design at Japanese X-ray facility via</a:t>
            </a:r>
            <a:endParaRPr b="0" i="0" sz="16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icture containing drawing&#10;&#10;Description automatically generated" id="73" name="Google Shape;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575" y="1780274"/>
            <a:ext cx="1072633" cy="323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74" name="Google Shape;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8417" y="2200616"/>
            <a:ext cx="1072633" cy="323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75" name="Google Shape;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617" y="5020016"/>
            <a:ext cx="1072633" cy="323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15f98d39a73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000" y="3442575"/>
            <a:ext cx="1709720" cy="144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15f98d39a73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6375" y="274512"/>
            <a:ext cx="2643975" cy="26439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15f98d39a73_0_17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research labs around the world</a:t>
            </a:r>
            <a:endParaRPr/>
          </a:p>
        </p:txBody>
      </p:sp>
      <p:pic>
        <p:nvPicPr>
          <p:cNvPr id="84" name="Google Shape;84;g15f98d39a73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948067"/>
            <a:ext cx="4369500" cy="7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5f98d39a73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650" y="4987223"/>
            <a:ext cx="3995412" cy="15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5f98d39a73_0_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9476" y="2370288"/>
            <a:ext cx="4369500" cy="9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5f98d39a73_0_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7075" y="1746325"/>
            <a:ext cx="2812542" cy="144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5f98d39a73_0_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77800" y="5065463"/>
            <a:ext cx="3981174" cy="12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5f98d39a73_0_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41150" y="3624856"/>
            <a:ext cx="2938200" cy="1234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Education &amp; Training</a:t>
            </a: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-1" y="1490425"/>
            <a:ext cx="899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RadiaSoft collaborates with universities and training programs: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 txBox="1"/>
          <p:nvPr/>
        </p:nvSpPr>
        <p:spPr>
          <a:xfrm>
            <a:off x="723900" y="2063031"/>
            <a:ext cx="8191500" cy="37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6875" lvl="1" marL="396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U.S. Particle Accelerator School</a:t>
            </a:r>
            <a:r>
              <a:rPr b="0" i="0" lang="en-US" sz="17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Korea University</a:t>
            </a:r>
            <a:endParaRPr sz="1700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UCLA</a:t>
            </a:r>
            <a:endParaRPr sz="1700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6875" lvl="1" marL="396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1F49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Strathclyde University</a:t>
            </a:r>
            <a:endParaRPr b="0" i="0" sz="1700" u="none" cap="none" strike="noStrike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icture containing drawing&#10;&#10;Description automatically generated" id="98" name="Google Shape;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6814" y="2676050"/>
            <a:ext cx="1517457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7"/>
          <p:cNvGrpSpPr/>
          <p:nvPr/>
        </p:nvGrpSpPr>
        <p:grpSpPr>
          <a:xfrm>
            <a:off x="199817" y="4363009"/>
            <a:ext cx="7914809" cy="1047191"/>
            <a:chOff x="199817" y="4820209"/>
            <a:chExt cx="7914809" cy="1047191"/>
          </a:xfrm>
        </p:grpSpPr>
        <p:sp>
          <p:nvSpPr>
            <p:cNvPr id="100" name="Google Shape;100;p7"/>
            <p:cNvSpPr txBox="1"/>
            <p:nvPr/>
          </p:nvSpPr>
          <p:spPr>
            <a:xfrm>
              <a:off x="199817" y="4820209"/>
              <a:ext cx="7914809" cy="9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RadiaSoft personnel volunteer to teach at the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US Particle Accelerator School (USPAS)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 supports the SAGE Summer Camp: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drawing&#10;&#10;Description automatically generated" id="101" name="Google Shape;10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7105" y="5544235"/>
              <a:ext cx="1072633" cy="3231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Google Shape;102;p7"/>
          <p:cNvGrpSpPr/>
          <p:nvPr/>
        </p:nvGrpSpPr>
        <p:grpSpPr>
          <a:xfrm>
            <a:off x="3142586" y="4352079"/>
            <a:ext cx="5696613" cy="1573030"/>
            <a:chOff x="3447386" y="4733079"/>
            <a:chExt cx="5696613" cy="1573030"/>
          </a:xfrm>
        </p:grpSpPr>
        <p:pic>
          <p:nvPicPr>
            <p:cNvPr id="103" name="Google Shape;10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50683" y="4733079"/>
              <a:ext cx="3193316" cy="15730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7"/>
            <p:cNvSpPr txBox="1"/>
            <p:nvPr/>
          </p:nvSpPr>
          <p:spPr>
            <a:xfrm>
              <a:off x="3447386" y="5990209"/>
              <a:ext cx="2599879" cy="3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en-US" sz="12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https://conf.slac.stanford.edu/sage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7869a85e3_0_56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Core Software Competencies</a:t>
            </a:r>
            <a:endParaRPr/>
          </a:p>
        </p:txBody>
      </p:sp>
      <p:sp>
        <p:nvSpPr>
          <p:cNvPr id="111" name="Google Shape;111;g147869a85e3_0_56"/>
          <p:cNvSpPr txBox="1"/>
          <p:nvPr/>
        </p:nvSpPr>
        <p:spPr>
          <a:xfrm>
            <a:off x="600800" y="2188225"/>
            <a:ext cx="8105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RadiaSoft has several software development foci: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CAE gateway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 user interfaces and simulator tools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Integrated simulation environment development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 system interfaces (e.g., EPICS, bluesky)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12" name="Google Shape;112;g147869a85e3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4871" y="2664594"/>
            <a:ext cx="1183975" cy="3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B46"/>
              </a:buClr>
              <a:buSzPts val="2800"/>
              <a:buFont typeface="Gill Sans"/>
              <a:buNone/>
            </a:pPr>
            <a:r>
              <a:rPr lang="en-US">
                <a:solidFill>
                  <a:srgbClr val="5FBB46"/>
                </a:solidFill>
              </a:rPr>
              <a:t>            </a:t>
            </a:r>
            <a:r>
              <a:rPr b="0" lang="en-US" sz="3377"/>
              <a:t>Sirepo.com: CAE gateway</a:t>
            </a:r>
            <a:endParaRPr sz="3377"/>
          </a:p>
        </p:txBody>
      </p:sp>
      <p:pic>
        <p:nvPicPr>
          <p:cNvPr id="119" name="Google Shape;1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188" y="1013775"/>
            <a:ext cx="7681627" cy="52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7d8b53933_1_0"/>
          <p:cNvSpPr txBox="1"/>
          <p:nvPr>
            <p:ph type="title"/>
          </p:nvPr>
        </p:nvSpPr>
        <p:spPr>
          <a:xfrm>
            <a:off x="228600" y="762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Sirepo-supported codes &amp; apps</a:t>
            </a:r>
            <a:endParaRPr/>
          </a:p>
        </p:txBody>
      </p:sp>
      <p:sp>
        <p:nvSpPr>
          <p:cNvPr id="126" name="Google Shape;126;g147d8b53933_1_0"/>
          <p:cNvSpPr txBox="1"/>
          <p:nvPr/>
        </p:nvSpPr>
        <p:spPr>
          <a:xfrm>
            <a:off x="454800" y="809450"/>
            <a:ext cx="82344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JupyterHub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X-ray Beamlines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SRW (Synchrotron Radiation Workshop),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Shadow3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Particle Accelerators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elegant, OPAL, MAD-X, Synergia, Zgoubi, Warp, JSPEC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Learning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Radia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Vacuum Nanoelectronics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Warp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EPICS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Plasmas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FLASH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Free Electron Lasers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GENESIS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2022-04-09T15:51:33Z</dcterms:created>
</cp:coreProperties>
</file>