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348" r:id="rId3"/>
    <p:sldId id="376" r:id="rId4"/>
    <p:sldId id="351" r:id="rId5"/>
    <p:sldId id="359" r:id="rId6"/>
    <p:sldId id="355" r:id="rId7"/>
    <p:sldId id="366" r:id="rId8"/>
    <p:sldId id="372" r:id="rId9"/>
    <p:sldId id="362" r:id="rId10"/>
    <p:sldId id="373" r:id="rId11"/>
    <p:sldId id="375" r:id="rId12"/>
    <p:sldId id="379" r:id="rId13"/>
    <p:sldId id="374" r:id="rId14"/>
    <p:sldId id="378" r:id="rId1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78" autoAdjust="0"/>
    <p:restoredTop sz="94548"/>
  </p:normalViewPr>
  <p:slideViewPr>
    <p:cSldViewPr snapToGrid="0">
      <p:cViewPr varScale="1">
        <p:scale>
          <a:sx n="41" d="100"/>
          <a:sy n="41" d="100"/>
        </p:scale>
        <p:origin x="1086"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1143000" y="685800"/>
            <a:ext cx="4572000" cy="3429000"/>
          </a:xfrm>
          <a:prstGeom prst="rect">
            <a:avLst/>
          </a:prstGeom>
        </p:spPr>
        <p:txBody>
          <a:bodyPr/>
          <a:lstStyle/>
          <a:p>
            <a:endParaRPr/>
          </a:p>
        </p:txBody>
      </p:sp>
      <p:sp>
        <p:nvSpPr>
          <p:cNvPr id="281" name="Shape 28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76475773"/>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736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5826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pic>
        <p:nvPicPr>
          <p:cNvPr id="14"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15"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16"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17" name="Title Text"/>
          <p:cNvSpPr txBox="1">
            <a:spLocks noGrp="1"/>
          </p:cNvSpPr>
          <p:nvPr>
            <p:ph type="title"/>
          </p:nvPr>
        </p:nvSpPr>
        <p:spPr>
          <a:xfrm>
            <a:off x="1524000" y="1122362"/>
            <a:ext cx="9144000" cy="2387601"/>
          </a:xfrm>
          <a:prstGeom prst="rect">
            <a:avLst/>
          </a:prstGeom>
        </p:spPr>
        <p:txBody>
          <a:bodyPr lIns="45718" tIns="45718" rIns="45718" bIns="45718" anchor="b"/>
          <a:lstStyle>
            <a:lvl1pPr algn="ctr">
              <a:defRPr sz="6000"/>
            </a:lvl1pPr>
          </a:lstStyle>
          <a:p>
            <a:r>
              <a:t>Title Text</a:t>
            </a:r>
          </a:p>
        </p:txBody>
      </p:sp>
      <p:sp>
        <p:nvSpPr>
          <p:cNvPr id="18" name="Body Level One…"/>
          <p:cNvSpPr txBox="1">
            <a:spLocks noGrp="1"/>
          </p:cNvSpPr>
          <p:nvPr>
            <p:ph type="body" sz="quarter" idx="1"/>
          </p:nvPr>
        </p:nvSpPr>
        <p:spPr>
          <a:xfrm>
            <a:off x="1524000" y="3602037"/>
            <a:ext cx="9144000" cy="1655767"/>
          </a:xfrm>
          <a:prstGeom prst="rect">
            <a:avLst/>
          </a:prstGeom>
        </p:spPr>
        <p:txBody>
          <a:bodyPr/>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el und vertikaler Text">
    <p:spTree>
      <p:nvGrpSpPr>
        <p:cNvPr id="1" name=""/>
        <p:cNvGrpSpPr/>
        <p:nvPr/>
      </p:nvGrpSpPr>
      <p:grpSpPr>
        <a:xfrm>
          <a:off x="0" y="0"/>
          <a:ext cx="0" cy="0"/>
          <a:chOff x="0" y="0"/>
          <a:chExt cx="0" cy="0"/>
        </a:xfrm>
      </p:grpSpPr>
      <p:pic>
        <p:nvPicPr>
          <p:cNvPr id="122"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123"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124"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125" name="Title Text"/>
          <p:cNvSpPr txBox="1">
            <a:spLocks noGrp="1"/>
          </p:cNvSpPr>
          <p:nvPr>
            <p:ph type="title"/>
          </p:nvPr>
        </p:nvSpPr>
        <p:spPr>
          <a:xfrm>
            <a:off x="1828800" y="22086"/>
            <a:ext cx="10079667" cy="1093277"/>
          </a:xfrm>
          <a:prstGeom prst="rect">
            <a:avLst/>
          </a:prstGeom>
        </p:spPr>
        <p:txBody>
          <a:bodyPr lIns="45718" tIns="45718" rIns="45718" bIns="45718"/>
          <a:lstStyle/>
          <a:p>
            <a:r>
              <a:t>Title Text</a:t>
            </a:r>
          </a:p>
        </p:txBody>
      </p:sp>
      <p:sp>
        <p:nvSpPr>
          <p:cNvPr id="126" name="Body Level One…"/>
          <p:cNvSpPr txBox="1">
            <a:spLocks noGrp="1"/>
          </p:cNvSpPr>
          <p:nvPr>
            <p:ph type="body" idx="1"/>
          </p:nvPr>
        </p:nvSpPr>
        <p:spPr>
          <a:xfrm>
            <a:off x="211984" y="1446028"/>
            <a:ext cx="11696481" cy="4616461"/>
          </a:xfrm>
          <a:prstGeom prst="rect">
            <a:avLst/>
          </a:prstGeom>
        </p:spPr>
        <p:txBody>
          <a:bodyPr/>
          <a:lstStyle>
            <a:lvl1pPr marL="228600" indent="-228600">
              <a:buSzPct val="100000"/>
              <a:buFont typeface="Arial"/>
              <a:buChar char="•"/>
              <a:defRPr sz="2800">
                <a:solidFill>
                  <a:srgbClr val="000000"/>
                </a:solidFill>
              </a:defRPr>
            </a:lvl1pPr>
            <a:lvl2pPr marL="723900" indent="-266700">
              <a:buSzPct val="100000"/>
              <a:buFont typeface="Arial"/>
              <a:buChar char="•"/>
              <a:defRPr sz="2800">
                <a:solidFill>
                  <a:srgbClr val="000000"/>
                </a:solidFill>
              </a:defRPr>
            </a:lvl2pPr>
            <a:lvl3pPr marL="1234438" indent="-320038">
              <a:buSzPct val="100000"/>
              <a:buFont typeface="Arial"/>
              <a:buChar char="•"/>
              <a:defRPr sz="2800">
                <a:solidFill>
                  <a:srgbClr val="000000"/>
                </a:solidFill>
              </a:defRPr>
            </a:lvl3pPr>
            <a:lvl4pPr marL="1727200" indent="-355600">
              <a:buSzPct val="100000"/>
              <a:buFont typeface="Arial"/>
              <a:buChar char="•"/>
              <a:defRPr sz="2800">
                <a:solidFill>
                  <a:srgbClr val="000000"/>
                </a:solidFill>
              </a:defRPr>
            </a:lvl4pPr>
            <a:lvl5pPr marL="2184400" indent="-355600">
              <a:buSzPct val="100000"/>
              <a:buFont typeface="Arial"/>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kaler Titel und Text">
    <p:spTree>
      <p:nvGrpSpPr>
        <p:cNvPr id="1" name=""/>
        <p:cNvGrpSpPr/>
        <p:nvPr/>
      </p:nvGrpSpPr>
      <p:grpSpPr>
        <a:xfrm>
          <a:off x="0" y="0"/>
          <a:ext cx="0" cy="0"/>
          <a:chOff x="0" y="0"/>
          <a:chExt cx="0" cy="0"/>
        </a:xfrm>
      </p:grpSpPr>
      <p:pic>
        <p:nvPicPr>
          <p:cNvPr id="134"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135"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136"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137" name="Title Text"/>
          <p:cNvSpPr txBox="1">
            <a:spLocks noGrp="1"/>
          </p:cNvSpPr>
          <p:nvPr>
            <p:ph type="title"/>
          </p:nvPr>
        </p:nvSpPr>
        <p:spPr>
          <a:xfrm>
            <a:off x="8724900" y="365125"/>
            <a:ext cx="2628900" cy="5811838"/>
          </a:xfrm>
          <a:prstGeom prst="rect">
            <a:avLst/>
          </a:prstGeom>
        </p:spPr>
        <p:txBody>
          <a:bodyPr lIns="45718" tIns="45718" rIns="45718" bIns="45718"/>
          <a:lstStyle/>
          <a:p>
            <a:r>
              <a:t>Title Text</a:t>
            </a:r>
          </a:p>
        </p:txBody>
      </p:sp>
      <p:sp>
        <p:nvSpPr>
          <p:cNvPr id="138" name="Body Level One…"/>
          <p:cNvSpPr txBox="1">
            <a:spLocks noGrp="1"/>
          </p:cNvSpPr>
          <p:nvPr>
            <p:ph type="body" idx="1"/>
          </p:nvPr>
        </p:nvSpPr>
        <p:spPr>
          <a:xfrm>
            <a:off x="838200" y="365125"/>
            <a:ext cx="7734300" cy="5811838"/>
          </a:xfrm>
          <a:prstGeom prst="rect">
            <a:avLst/>
          </a:prstGeom>
        </p:spPr>
        <p:txBody>
          <a:bodyPr/>
          <a:lstStyle>
            <a:lvl1pPr marL="228600" indent="-228600">
              <a:buSzPct val="100000"/>
              <a:buFont typeface="Arial"/>
              <a:buChar char="•"/>
              <a:defRPr sz="2800">
                <a:solidFill>
                  <a:srgbClr val="000000"/>
                </a:solidFill>
              </a:defRPr>
            </a:lvl1pPr>
            <a:lvl2pPr marL="723900" indent="-266700">
              <a:buSzPct val="100000"/>
              <a:buFont typeface="Arial"/>
              <a:buChar char="•"/>
              <a:defRPr sz="2800">
                <a:solidFill>
                  <a:srgbClr val="000000"/>
                </a:solidFill>
              </a:defRPr>
            </a:lvl2pPr>
            <a:lvl3pPr marL="1234438" indent="-320038">
              <a:buSzPct val="100000"/>
              <a:buFont typeface="Arial"/>
              <a:buChar char="•"/>
              <a:defRPr sz="2800">
                <a:solidFill>
                  <a:srgbClr val="000000"/>
                </a:solidFill>
              </a:defRPr>
            </a:lvl3pPr>
            <a:lvl4pPr marL="1727200" indent="-355600">
              <a:buSzPct val="100000"/>
              <a:buFont typeface="Arial"/>
              <a:buChar char="•"/>
              <a:defRPr sz="2800">
                <a:solidFill>
                  <a:srgbClr val="000000"/>
                </a:solidFill>
              </a:defRPr>
            </a:lvl4pPr>
            <a:lvl5pPr marL="2184400" indent="-355600">
              <a:buSzPct val="100000"/>
              <a:buFont typeface="Arial"/>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158"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159"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160"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161" name="Title Text"/>
          <p:cNvSpPr txBox="1">
            <a:spLocks noGrp="1"/>
          </p:cNvSpPr>
          <p:nvPr>
            <p:ph type="title"/>
          </p:nvPr>
        </p:nvSpPr>
        <p:spPr>
          <a:xfrm>
            <a:off x="1828800" y="22086"/>
            <a:ext cx="10079667" cy="1093277"/>
          </a:xfrm>
          <a:prstGeom prst="rect">
            <a:avLst/>
          </a:prstGeom>
        </p:spPr>
        <p:txBody>
          <a:bodyPr lIns="45718" tIns="45718" rIns="45718" bIns="45718"/>
          <a:lstStyle/>
          <a:p>
            <a:r>
              <a:t>Title Text</a:t>
            </a:r>
          </a:p>
        </p:txBody>
      </p:sp>
      <p:sp>
        <p:nvSpPr>
          <p:cNvPr id="162" name="Body Level One…"/>
          <p:cNvSpPr txBox="1">
            <a:spLocks noGrp="1"/>
          </p:cNvSpPr>
          <p:nvPr>
            <p:ph type="body" idx="1"/>
          </p:nvPr>
        </p:nvSpPr>
        <p:spPr>
          <a:xfrm>
            <a:off x="211984" y="1446028"/>
            <a:ext cx="11696481" cy="4616461"/>
          </a:xfrm>
          <a:prstGeom prst="rect">
            <a:avLst/>
          </a:prstGeom>
        </p:spPr>
        <p:txBody>
          <a:bodyPr/>
          <a:lstStyle>
            <a:lvl1pPr marL="228600" indent="-228600">
              <a:buSzPct val="100000"/>
              <a:buFont typeface="Arial"/>
              <a:buChar char="•"/>
              <a:defRPr sz="2800">
                <a:solidFill>
                  <a:srgbClr val="000000"/>
                </a:solidFill>
              </a:defRPr>
            </a:lvl1pPr>
            <a:lvl2pPr marL="723900" indent="-266700">
              <a:buSzPct val="100000"/>
              <a:buFont typeface="Arial"/>
              <a:buChar char="•"/>
              <a:defRPr sz="2800">
                <a:solidFill>
                  <a:srgbClr val="000000"/>
                </a:solidFill>
              </a:defRPr>
            </a:lvl2pPr>
            <a:lvl3pPr marL="1234438" indent="-320038">
              <a:buSzPct val="100000"/>
              <a:buFont typeface="Arial"/>
              <a:buChar char="•"/>
              <a:defRPr sz="2800">
                <a:solidFill>
                  <a:srgbClr val="000000"/>
                </a:solidFill>
              </a:defRPr>
            </a:lvl3pPr>
            <a:lvl4pPr marL="1727200" indent="-355600">
              <a:buSzPct val="100000"/>
              <a:buFont typeface="Arial"/>
              <a:buChar char="•"/>
              <a:defRPr sz="2800">
                <a:solidFill>
                  <a:srgbClr val="000000"/>
                </a:solidFill>
              </a:defRPr>
            </a:lvl4pPr>
            <a:lvl5pPr marL="2184400" indent="-355600">
              <a:buSzPct val="100000"/>
              <a:buFont typeface="Arial"/>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folie">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71" name="Body Level One…"/>
          <p:cNvSpPr txBox="1">
            <a:spLocks noGrp="1"/>
          </p:cNvSpPr>
          <p:nvPr>
            <p:ph type="body" sz="quarter" idx="1"/>
          </p:nvPr>
        </p:nvSpPr>
        <p:spPr>
          <a:xfrm>
            <a:off x="1524000" y="3602037"/>
            <a:ext cx="9144000" cy="1655763"/>
          </a:xfrm>
          <a:prstGeom prst="rect">
            <a:avLst/>
          </a:prstGeom>
        </p:spPr>
        <p:txBody>
          <a:bodyPr lIns="45719" tIns="45719" rIns="45719" bIns="45719"/>
          <a:lstStyle>
            <a:lvl1pPr algn="ctr">
              <a:defRPr>
                <a:solidFill>
                  <a:srgbClr val="000000"/>
                </a:solidFill>
              </a:defRPr>
            </a:lvl1pPr>
            <a:lvl2pPr indent="457200" algn="ctr">
              <a:defRPr>
                <a:solidFill>
                  <a:srgbClr val="000000"/>
                </a:solidFill>
              </a:defRPr>
            </a:lvl2pPr>
            <a:lvl3pPr indent="914400" algn="ctr">
              <a:defRPr>
                <a:solidFill>
                  <a:srgbClr val="000000"/>
                </a:solidFill>
              </a:defRPr>
            </a:lvl3pPr>
            <a:lvl4pPr indent="1371600" algn="ctr">
              <a:defRPr>
                <a:solidFill>
                  <a:srgbClr val="000000"/>
                </a:solidFill>
              </a:defRPr>
            </a:lvl4pPr>
            <a:lvl5pPr indent="1828800" algn="ct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Abschnittsüberschrift">
    <p:spTree>
      <p:nvGrpSpPr>
        <p:cNvPr id="1" name=""/>
        <p:cNvGrpSpPr/>
        <p:nvPr/>
      </p:nvGrpSpPr>
      <p:grpSpPr>
        <a:xfrm>
          <a:off x="0" y="0"/>
          <a:ext cx="0" cy="0"/>
          <a:chOff x="0" y="0"/>
          <a:chExt cx="0" cy="0"/>
        </a:xfrm>
      </p:grpSpPr>
      <p:sp>
        <p:nvSpPr>
          <p:cNvPr id="188"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189" name="Body Level One…"/>
          <p:cNvSpPr txBox="1">
            <a:spLocks noGrp="1"/>
          </p:cNvSpPr>
          <p:nvPr>
            <p:ph type="body" sz="quarter" idx="1"/>
          </p:nvPr>
        </p:nvSpPr>
        <p:spPr>
          <a:xfrm>
            <a:off x="831850" y="4589462"/>
            <a:ext cx="10515600" cy="1500188"/>
          </a:xfrm>
          <a:prstGeom prst="rect">
            <a:avLst/>
          </a:prstGeom>
        </p:spPr>
        <p:txBody>
          <a:bodyPr lIns="45719" tIns="45719" rIns="45719" bIns="45719"/>
          <a:lstStyle>
            <a:lvl2pPr indent="457200"/>
            <a:lvl3pPr indent="914400"/>
            <a:lvl4pPr indent="1371600"/>
            <a:lvl5pPr indent="1828800"/>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197" name="Title Text"/>
          <p:cNvSpPr txBox="1">
            <a:spLocks noGrp="1"/>
          </p:cNvSpPr>
          <p:nvPr>
            <p:ph type="title"/>
          </p:nvPr>
        </p:nvSpPr>
        <p:spPr>
          <a:prstGeom prst="rect">
            <a:avLst/>
          </a:prstGeom>
        </p:spPr>
        <p:txBody>
          <a:bodyPr/>
          <a:lstStyle/>
          <a:p>
            <a:r>
              <a:t>Title Text</a:t>
            </a:r>
          </a:p>
        </p:txBody>
      </p:sp>
      <p:sp>
        <p:nvSpPr>
          <p:cNvPr id="198" name="Body Level One…"/>
          <p:cNvSpPr txBox="1">
            <a:spLocks noGrp="1"/>
          </p:cNvSpPr>
          <p:nvPr>
            <p:ph type="body" sz="half" idx="1"/>
          </p:nvPr>
        </p:nvSpPr>
        <p:spPr>
          <a:xfrm>
            <a:off x="838200" y="1825625"/>
            <a:ext cx="5181600" cy="4351338"/>
          </a:xfrm>
          <a:prstGeom prst="rect">
            <a:avLst/>
          </a:prstGeom>
        </p:spPr>
        <p:txBody>
          <a:bodyPr lIns="45719" tIns="45719" rIns="45719" bIns="45719"/>
          <a:lstStyle>
            <a:lvl1pPr marL="228600" indent="-228600">
              <a:buSzPct val="100000"/>
              <a:buFont typeface="Arial"/>
              <a:buChar char="•"/>
              <a:defRPr sz="2800">
                <a:solidFill>
                  <a:srgbClr val="000000"/>
                </a:solidFill>
              </a:defRPr>
            </a:lvl1pPr>
            <a:lvl2pPr marL="723900" indent="-266700">
              <a:buSzPct val="100000"/>
              <a:buFont typeface="Arial"/>
              <a:buChar char="•"/>
              <a:defRPr sz="2800">
                <a:solidFill>
                  <a:srgbClr val="000000"/>
                </a:solidFill>
              </a:defRPr>
            </a:lvl2pPr>
            <a:lvl3pPr marL="1234439" indent="-320039">
              <a:buSzPct val="100000"/>
              <a:buFont typeface="Arial"/>
              <a:buChar char="•"/>
              <a:defRPr sz="2800">
                <a:solidFill>
                  <a:srgbClr val="000000"/>
                </a:solidFill>
              </a:defRPr>
            </a:lvl3pPr>
            <a:lvl4pPr marL="1727200" indent="-355600">
              <a:buSzPct val="100000"/>
              <a:buFont typeface="Arial"/>
              <a:buChar char="•"/>
              <a:defRPr sz="2800">
                <a:solidFill>
                  <a:srgbClr val="000000"/>
                </a:solidFill>
              </a:defRPr>
            </a:lvl4pPr>
            <a:lvl5pPr marL="2184400" indent="-355600">
              <a:buSzPct val="100000"/>
              <a:buFont typeface="Arial"/>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206"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207" name="Body Level One…"/>
          <p:cNvSpPr txBox="1">
            <a:spLocks noGrp="1"/>
          </p:cNvSpPr>
          <p:nvPr>
            <p:ph type="body" sz="quarter" idx="1"/>
          </p:nvPr>
        </p:nvSpPr>
        <p:spPr>
          <a:xfrm>
            <a:off x="839787" y="1681163"/>
            <a:ext cx="5157789" cy="823913"/>
          </a:xfrm>
          <a:prstGeom prst="rect">
            <a:avLst/>
          </a:prstGeom>
        </p:spPr>
        <p:txBody>
          <a:bodyPr lIns="45719" tIns="45719" rIns="45719" bIns="45719" anchor="b"/>
          <a:lstStyle>
            <a:lvl1pPr>
              <a:defRPr b="1">
                <a:solidFill>
                  <a:srgbClr val="000000"/>
                </a:solidFill>
              </a:defRPr>
            </a:lvl1pPr>
            <a:lvl2pPr indent="457200">
              <a:defRPr b="1">
                <a:solidFill>
                  <a:srgbClr val="000000"/>
                </a:solidFill>
              </a:defRPr>
            </a:lvl2pPr>
            <a:lvl3pPr indent="914400">
              <a:defRPr b="1">
                <a:solidFill>
                  <a:srgbClr val="000000"/>
                </a:solidFill>
              </a:defRPr>
            </a:lvl3pPr>
            <a:lvl4pPr indent="1371600">
              <a:defRPr b="1">
                <a:solidFill>
                  <a:srgbClr val="000000"/>
                </a:solidFill>
              </a:defRPr>
            </a:lvl4pPr>
            <a:lvl5pPr indent="1828800">
              <a:defRPr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8" name="Textplatzhalter 4"/>
          <p:cNvSpPr>
            <a:spLocks noGrp="1"/>
          </p:cNvSpPr>
          <p:nvPr>
            <p:ph type="body" sz="quarter" idx="13"/>
          </p:nvPr>
        </p:nvSpPr>
        <p:spPr>
          <a:xfrm>
            <a:off x="6172200" y="1681163"/>
            <a:ext cx="5183188" cy="823913"/>
          </a:xfrm>
          <a:prstGeom prst="rect">
            <a:avLst/>
          </a:prstGeom>
        </p:spPr>
        <p:txBody>
          <a:bodyPr lIns="45719" tIns="45719" rIns="45719" bIns="45719" anchor="b"/>
          <a:lstStyle/>
          <a:p>
            <a:pPr>
              <a:defRPr b="1">
                <a:solidFill>
                  <a:srgbClr val="000000"/>
                </a:solidFill>
              </a:defRPr>
            </a:pPr>
            <a:endParaRP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216" name="Title Text"/>
          <p:cNvSpPr txBox="1">
            <a:spLocks noGrp="1"/>
          </p:cNvSpPr>
          <p:nvPr>
            <p:ph type="title"/>
          </p:nvPr>
        </p:nvSpPr>
        <p:spPr>
          <a:prstGeom prst="rect">
            <a:avLst/>
          </a:prstGeom>
        </p:spPr>
        <p:txBody>
          <a:bodyPr/>
          <a:lstStyle/>
          <a:p>
            <a:r>
              <a:t>Title Text</a:t>
            </a: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halt mit Beschriftung">
    <p:spTree>
      <p:nvGrpSpPr>
        <p:cNvPr id="1" name=""/>
        <p:cNvGrpSpPr/>
        <p:nvPr/>
      </p:nvGrpSpPr>
      <p:grpSpPr>
        <a:xfrm>
          <a:off x="0" y="0"/>
          <a:ext cx="0" cy="0"/>
          <a:chOff x="0" y="0"/>
          <a:chExt cx="0" cy="0"/>
        </a:xfrm>
      </p:grpSpPr>
      <p:sp>
        <p:nvSpPr>
          <p:cNvPr id="231"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32" name="Body Level One…"/>
          <p:cNvSpPr txBox="1">
            <a:spLocks noGrp="1"/>
          </p:cNvSpPr>
          <p:nvPr>
            <p:ph type="body" sz="half" idx="1"/>
          </p:nvPr>
        </p:nvSpPr>
        <p:spPr>
          <a:xfrm>
            <a:off x="5183187" y="987425"/>
            <a:ext cx="6172201" cy="4873625"/>
          </a:xfrm>
          <a:prstGeom prst="rect">
            <a:avLst/>
          </a:prstGeom>
        </p:spPr>
        <p:txBody>
          <a:bodyPr lIns="45719" tIns="45719" rIns="45719" bIns="45719"/>
          <a:lstStyle>
            <a:lvl1pPr marL="228600" indent="-228600">
              <a:buSzPct val="100000"/>
              <a:buFont typeface="Arial"/>
              <a:buChar char="•"/>
              <a:defRPr sz="3200">
                <a:solidFill>
                  <a:srgbClr val="000000"/>
                </a:solidFill>
              </a:defRPr>
            </a:lvl1pPr>
            <a:lvl2pPr marL="718457" indent="-261257">
              <a:buSzPct val="100000"/>
              <a:buFont typeface="Arial"/>
              <a:buChar char="•"/>
              <a:defRPr sz="3200">
                <a:solidFill>
                  <a:srgbClr val="000000"/>
                </a:solidFill>
              </a:defRPr>
            </a:lvl2pPr>
            <a:lvl3pPr marL="1219200" indent="-304800">
              <a:buSzPct val="100000"/>
              <a:buFont typeface="Arial"/>
              <a:buChar char="•"/>
              <a:defRPr sz="3200">
                <a:solidFill>
                  <a:srgbClr val="000000"/>
                </a:solidFill>
              </a:defRPr>
            </a:lvl3pPr>
            <a:lvl4pPr marL="1737360" indent="-365760">
              <a:buSzPct val="100000"/>
              <a:buFont typeface="Arial"/>
              <a:buChar char="•"/>
              <a:defRPr sz="3200">
                <a:solidFill>
                  <a:srgbClr val="000000"/>
                </a:solidFill>
              </a:defRPr>
            </a:lvl4pPr>
            <a:lvl5pPr marL="2194560" indent="-365760">
              <a:buSzPct val="100000"/>
              <a:buFont typeface="Arial"/>
              <a:buChar char="•"/>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33" name="Textplatzhalter 3"/>
          <p:cNvSpPr>
            <a:spLocks noGrp="1"/>
          </p:cNvSpPr>
          <p:nvPr>
            <p:ph type="body" sz="quarter" idx="13"/>
          </p:nvPr>
        </p:nvSpPr>
        <p:spPr>
          <a:xfrm>
            <a:off x="839787" y="2057400"/>
            <a:ext cx="3932239" cy="3811588"/>
          </a:xfrm>
          <a:prstGeom prst="rect">
            <a:avLst/>
          </a:prstGeom>
        </p:spPr>
        <p:txBody>
          <a:bodyPr lIns="45719" tIns="45719" rIns="45719" bIns="45719"/>
          <a:lstStyle/>
          <a:p>
            <a:pPr>
              <a:defRPr sz="1600">
                <a:solidFill>
                  <a:srgbClr val="000000"/>
                </a:solidFill>
              </a:defRPr>
            </a:pPr>
            <a:endParaRPr/>
          </a:p>
        </p:txBody>
      </p:sp>
      <p:sp>
        <p:nvSpPr>
          <p:cNvPr id="2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26"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27"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28"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29" name="Title Text"/>
          <p:cNvSpPr txBox="1">
            <a:spLocks noGrp="1"/>
          </p:cNvSpPr>
          <p:nvPr>
            <p:ph type="title"/>
          </p:nvPr>
        </p:nvSpPr>
        <p:spPr>
          <a:xfrm>
            <a:off x="1828800" y="22086"/>
            <a:ext cx="10079667" cy="1093277"/>
          </a:xfrm>
          <a:prstGeom prst="rect">
            <a:avLst/>
          </a:prstGeom>
        </p:spPr>
        <p:txBody>
          <a:bodyPr lIns="45718" tIns="45718" rIns="45718" bIns="45718"/>
          <a:lstStyle/>
          <a:p>
            <a:r>
              <a:t>Title Text</a:t>
            </a:r>
          </a:p>
        </p:txBody>
      </p:sp>
      <p:sp>
        <p:nvSpPr>
          <p:cNvPr id="30" name="Body Level One…"/>
          <p:cNvSpPr txBox="1">
            <a:spLocks noGrp="1"/>
          </p:cNvSpPr>
          <p:nvPr>
            <p:ph type="body" idx="1"/>
          </p:nvPr>
        </p:nvSpPr>
        <p:spPr>
          <a:xfrm>
            <a:off x="211984" y="1446028"/>
            <a:ext cx="11696481" cy="4616461"/>
          </a:xfrm>
          <a:prstGeom prst="rect">
            <a:avLst/>
          </a:prstGeom>
        </p:spPr>
        <p:txBody>
          <a:bodyPr/>
          <a:lstStyle>
            <a:lvl1pPr marL="228600" indent="-228600">
              <a:buSzPct val="100000"/>
              <a:buFont typeface="Arial"/>
              <a:buChar char="•"/>
              <a:defRPr sz="2800">
                <a:solidFill>
                  <a:srgbClr val="000000"/>
                </a:solidFill>
              </a:defRPr>
            </a:lvl1pPr>
            <a:lvl2pPr marL="723900" indent="-266700">
              <a:buSzPct val="100000"/>
              <a:buFont typeface="Arial"/>
              <a:buChar char="•"/>
              <a:defRPr sz="2800">
                <a:solidFill>
                  <a:srgbClr val="000000"/>
                </a:solidFill>
              </a:defRPr>
            </a:lvl2pPr>
            <a:lvl3pPr marL="1234438" indent="-320038">
              <a:buSzPct val="100000"/>
              <a:buFont typeface="Arial"/>
              <a:buChar char="•"/>
              <a:defRPr sz="2800">
                <a:solidFill>
                  <a:srgbClr val="000000"/>
                </a:solidFill>
              </a:defRPr>
            </a:lvl3pPr>
            <a:lvl4pPr marL="1727200" indent="-355600">
              <a:buSzPct val="100000"/>
              <a:buFont typeface="Arial"/>
              <a:buChar char="•"/>
              <a:defRPr sz="2800">
                <a:solidFill>
                  <a:srgbClr val="000000"/>
                </a:solidFill>
              </a:defRPr>
            </a:lvl4pPr>
            <a:lvl5pPr marL="2184400" indent="-355600">
              <a:buSzPct val="100000"/>
              <a:buFont typeface="Arial"/>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ild mit Beschriftung">
    <p:spTree>
      <p:nvGrpSpPr>
        <p:cNvPr id="1" name=""/>
        <p:cNvGrpSpPr/>
        <p:nvPr/>
      </p:nvGrpSpPr>
      <p:grpSpPr>
        <a:xfrm>
          <a:off x="0" y="0"/>
          <a:ext cx="0" cy="0"/>
          <a:chOff x="0" y="0"/>
          <a:chExt cx="0" cy="0"/>
        </a:xfrm>
      </p:grpSpPr>
      <p:sp>
        <p:nvSpPr>
          <p:cNvPr id="241"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42" name="Bildplatzhalter 2"/>
          <p:cNvSpPr>
            <a:spLocks noGrp="1"/>
          </p:cNvSpPr>
          <p:nvPr>
            <p:ph type="pic" sz="half" idx="13"/>
          </p:nvPr>
        </p:nvSpPr>
        <p:spPr>
          <a:xfrm>
            <a:off x="5183187" y="987425"/>
            <a:ext cx="6172201" cy="4873625"/>
          </a:xfrm>
          <a:prstGeom prst="rect">
            <a:avLst/>
          </a:prstGeom>
        </p:spPr>
        <p:txBody>
          <a:bodyPr lIns="91439" tIns="45719" rIns="91439" bIns="45719">
            <a:noAutofit/>
          </a:bodyPr>
          <a:lstStyle/>
          <a:p>
            <a:endParaRPr/>
          </a:p>
        </p:txBody>
      </p:sp>
      <p:sp>
        <p:nvSpPr>
          <p:cNvPr id="243" name="Body Level One…"/>
          <p:cNvSpPr txBox="1">
            <a:spLocks noGrp="1"/>
          </p:cNvSpPr>
          <p:nvPr>
            <p:ph type="body" sz="quarter" idx="1"/>
          </p:nvPr>
        </p:nvSpPr>
        <p:spPr>
          <a:xfrm>
            <a:off x="839787" y="2057400"/>
            <a:ext cx="3932239" cy="3811588"/>
          </a:xfrm>
          <a:prstGeom prst="rect">
            <a:avLst/>
          </a:prstGeom>
        </p:spPr>
        <p:txBody>
          <a:bodyPr lIns="45719" tIns="45719" rIns="45719" bIns="45719"/>
          <a:lstStyle>
            <a:lvl1pPr>
              <a:defRPr sz="1600">
                <a:solidFill>
                  <a:srgbClr val="000000"/>
                </a:solidFill>
              </a:defRPr>
            </a:lvl1pPr>
            <a:lvl2pPr indent="457200">
              <a:defRPr sz="1600">
                <a:solidFill>
                  <a:srgbClr val="000000"/>
                </a:solidFill>
              </a:defRPr>
            </a:lvl2pPr>
            <a:lvl3pPr indent="914400">
              <a:defRPr sz="1600">
                <a:solidFill>
                  <a:srgbClr val="000000"/>
                </a:solidFill>
              </a:defRPr>
            </a:lvl3pPr>
            <a:lvl4pPr indent="1371600">
              <a:defRPr sz="1600">
                <a:solidFill>
                  <a:srgbClr val="000000"/>
                </a:solidFill>
              </a:defRPr>
            </a:lvl4pPr>
            <a:lvl5pPr indent="1828800">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und vertikaler Text">
    <p:spTree>
      <p:nvGrpSpPr>
        <p:cNvPr id="1" name=""/>
        <p:cNvGrpSpPr/>
        <p:nvPr/>
      </p:nvGrpSpPr>
      <p:grpSpPr>
        <a:xfrm>
          <a:off x="0" y="0"/>
          <a:ext cx="0" cy="0"/>
          <a:chOff x="0" y="0"/>
          <a:chExt cx="0" cy="0"/>
        </a:xfrm>
      </p:grpSpPr>
      <p:sp>
        <p:nvSpPr>
          <p:cNvPr id="251" name="Title Text"/>
          <p:cNvSpPr txBox="1">
            <a:spLocks noGrp="1"/>
          </p:cNvSpPr>
          <p:nvPr>
            <p:ph type="title"/>
          </p:nvPr>
        </p:nvSpPr>
        <p:spPr>
          <a:prstGeom prst="rect">
            <a:avLst/>
          </a:prstGeom>
        </p:spPr>
        <p:txBody>
          <a:bodyPr/>
          <a:lstStyle/>
          <a:p>
            <a:r>
              <a:t>Title Text</a:t>
            </a:r>
          </a:p>
        </p:txBody>
      </p:sp>
      <p:sp>
        <p:nvSpPr>
          <p:cNvPr id="252" name="Body Level One…"/>
          <p:cNvSpPr txBox="1">
            <a:spLocks noGrp="1"/>
          </p:cNvSpPr>
          <p:nvPr>
            <p:ph type="body" idx="1"/>
          </p:nvPr>
        </p:nvSpPr>
        <p:spPr>
          <a:xfrm>
            <a:off x="211984" y="1446028"/>
            <a:ext cx="11696481" cy="4616461"/>
          </a:xfrm>
          <a:prstGeom prst="rect">
            <a:avLst/>
          </a:prstGeom>
        </p:spPr>
        <p:txBody>
          <a:bodyPr lIns="45719" tIns="45719" rIns="45719" bIns="45719"/>
          <a:lstStyle>
            <a:lvl1pPr marL="228600" indent="-228600">
              <a:buSzPct val="100000"/>
              <a:buFont typeface="Arial"/>
              <a:buChar char="•"/>
              <a:defRPr sz="2800">
                <a:solidFill>
                  <a:srgbClr val="000000"/>
                </a:solidFill>
              </a:defRPr>
            </a:lvl1pPr>
            <a:lvl2pPr marL="723900" indent="-266700">
              <a:buSzPct val="100000"/>
              <a:buFont typeface="Arial"/>
              <a:buChar char="•"/>
              <a:defRPr sz="2800">
                <a:solidFill>
                  <a:srgbClr val="000000"/>
                </a:solidFill>
              </a:defRPr>
            </a:lvl2pPr>
            <a:lvl3pPr marL="1234439" indent="-320039">
              <a:buSzPct val="100000"/>
              <a:buFont typeface="Arial"/>
              <a:buChar char="•"/>
              <a:defRPr sz="2800">
                <a:solidFill>
                  <a:srgbClr val="000000"/>
                </a:solidFill>
              </a:defRPr>
            </a:lvl3pPr>
            <a:lvl4pPr marL="1727200" indent="-355600">
              <a:buSzPct val="100000"/>
              <a:buFont typeface="Arial"/>
              <a:buChar char="•"/>
              <a:defRPr sz="2800">
                <a:solidFill>
                  <a:srgbClr val="000000"/>
                </a:solidFill>
              </a:defRPr>
            </a:lvl4pPr>
            <a:lvl5pPr marL="2184400" indent="-355600">
              <a:buSzPct val="100000"/>
              <a:buFont typeface="Arial"/>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kaler Titel und Text">
    <p:spTree>
      <p:nvGrpSpPr>
        <p:cNvPr id="1" name=""/>
        <p:cNvGrpSpPr/>
        <p:nvPr/>
      </p:nvGrpSpPr>
      <p:grpSpPr>
        <a:xfrm>
          <a:off x="0" y="0"/>
          <a:ext cx="0" cy="0"/>
          <a:chOff x="0" y="0"/>
          <a:chExt cx="0" cy="0"/>
        </a:xfrm>
      </p:grpSpPr>
      <p:sp>
        <p:nvSpPr>
          <p:cNvPr id="260"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261" name="Body Level One…"/>
          <p:cNvSpPr txBox="1">
            <a:spLocks noGrp="1"/>
          </p:cNvSpPr>
          <p:nvPr>
            <p:ph type="body" idx="1"/>
          </p:nvPr>
        </p:nvSpPr>
        <p:spPr>
          <a:xfrm>
            <a:off x="838200" y="365125"/>
            <a:ext cx="7734300" cy="5811838"/>
          </a:xfrm>
          <a:prstGeom prst="rect">
            <a:avLst/>
          </a:prstGeom>
        </p:spPr>
        <p:txBody>
          <a:bodyPr lIns="45719" tIns="45719" rIns="45719" bIns="45719"/>
          <a:lstStyle>
            <a:lvl1pPr marL="228600" indent="-228600">
              <a:buSzPct val="100000"/>
              <a:buFont typeface="Arial"/>
              <a:buChar char="•"/>
              <a:defRPr sz="2800">
                <a:solidFill>
                  <a:srgbClr val="000000"/>
                </a:solidFill>
              </a:defRPr>
            </a:lvl1pPr>
            <a:lvl2pPr marL="723900" indent="-266700">
              <a:buSzPct val="100000"/>
              <a:buFont typeface="Arial"/>
              <a:buChar char="•"/>
              <a:defRPr sz="2800">
                <a:solidFill>
                  <a:srgbClr val="000000"/>
                </a:solidFill>
              </a:defRPr>
            </a:lvl2pPr>
            <a:lvl3pPr marL="1234439" indent="-320039">
              <a:buSzPct val="100000"/>
              <a:buFont typeface="Arial"/>
              <a:buChar char="•"/>
              <a:defRPr sz="2800">
                <a:solidFill>
                  <a:srgbClr val="000000"/>
                </a:solidFill>
              </a:defRPr>
            </a:lvl3pPr>
            <a:lvl4pPr marL="1727200" indent="-355600">
              <a:buSzPct val="100000"/>
              <a:buFont typeface="Arial"/>
              <a:buChar char="•"/>
              <a:defRPr sz="2800">
                <a:solidFill>
                  <a:srgbClr val="000000"/>
                </a:solidFill>
              </a:defRPr>
            </a:lvl4pPr>
            <a:lvl5pPr marL="2184400" indent="-355600">
              <a:buSzPct val="100000"/>
              <a:buFont typeface="Arial"/>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schnittsüberschrift">
    <p:spTree>
      <p:nvGrpSpPr>
        <p:cNvPr id="1" name=""/>
        <p:cNvGrpSpPr/>
        <p:nvPr/>
      </p:nvGrpSpPr>
      <p:grpSpPr>
        <a:xfrm>
          <a:off x="0" y="0"/>
          <a:ext cx="0" cy="0"/>
          <a:chOff x="0" y="0"/>
          <a:chExt cx="0" cy="0"/>
        </a:xfrm>
      </p:grpSpPr>
      <p:pic>
        <p:nvPicPr>
          <p:cNvPr id="38"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39"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40"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41" name="Title Text"/>
          <p:cNvSpPr txBox="1">
            <a:spLocks noGrp="1"/>
          </p:cNvSpPr>
          <p:nvPr>
            <p:ph type="title"/>
          </p:nvPr>
        </p:nvSpPr>
        <p:spPr>
          <a:xfrm>
            <a:off x="831850" y="1709738"/>
            <a:ext cx="10515600" cy="2852737"/>
          </a:xfrm>
          <a:prstGeom prst="rect">
            <a:avLst/>
          </a:prstGeom>
        </p:spPr>
        <p:txBody>
          <a:bodyPr lIns="45718" tIns="45718" rIns="45718" bIns="45718" anchor="b"/>
          <a:lstStyle>
            <a:lvl1pPr>
              <a:defRPr sz="6000"/>
            </a:lvl1pPr>
          </a:lstStyle>
          <a:p>
            <a:r>
              <a:t>Title Text</a:t>
            </a:r>
          </a:p>
        </p:txBody>
      </p:sp>
      <p:sp>
        <p:nvSpPr>
          <p:cNvPr id="42" name="Body Level One…"/>
          <p:cNvSpPr txBox="1">
            <a:spLocks noGrp="1"/>
          </p:cNvSpPr>
          <p:nvPr>
            <p:ph type="body" sz="quarter" idx="1"/>
          </p:nvPr>
        </p:nvSpPr>
        <p:spPr>
          <a:xfrm>
            <a:off x="831850" y="4589462"/>
            <a:ext cx="10515600" cy="150019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Zwei Inhalte">
    <p:spTree>
      <p:nvGrpSpPr>
        <p:cNvPr id="1" name=""/>
        <p:cNvGrpSpPr/>
        <p:nvPr/>
      </p:nvGrpSpPr>
      <p:grpSpPr>
        <a:xfrm>
          <a:off x="0" y="0"/>
          <a:ext cx="0" cy="0"/>
          <a:chOff x="0" y="0"/>
          <a:chExt cx="0" cy="0"/>
        </a:xfrm>
      </p:grpSpPr>
      <p:pic>
        <p:nvPicPr>
          <p:cNvPr id="50"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51"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52"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53" name="Title Text"/>
          <p:cNvSpPr txBox="1">
            <a:spLocks noGrp="1"/>
          </p:cNvSpPr>
          <p:nvPr>
            <p:ph type="title"/>
          </p:nvPr>
        </p:nvSpPr>
        <p:spPr>
          <a:xfrm>
            <a:off x="1828800" y="22086"/>
            <a:ext cx="10079667" cy="1093277"/>
          </a:xfrm>
          <a:prstGeom prst="rect">
            <a:avLst/>
          </a:prstGeom>
        </p:spPr>
        <p:txBody>
          <a:bodyPr lIns="45718" tIns="45718" rIns="45718" bIns="45718"/>
          <a:lstStyle/>
          <a:p>
            <a:r>
              <a:t>Title Text</a:t>
            </a:r>
          </a:p>
        </p:txBody>
      </p:sp>
      <p:sp>
        <p:nvSpPr>
          <p:cNvPr id="54" name="Body Level One…"/>
          <p:cNvSpPr txBox="1">
            <a:spLocks noGrp="1"/>
          </p:cNvSpPr>
          <p:nvPr>
            <p:ph type="body" sz="half" idx="1"/>
          </p:nvPr>
        </p:nvSpPr>
        <p:spPr>
          <a:xfrm>
            <a:off x="838200" y="1825625"/>
            <a:ext cx="5181600" cy="4351338"/>
          </a:xfrm>
          <a:prstGeom prst="rect">
            <a:avLst/>
          </a:prstGeom>
        </p:spPr>
        <p:txBody>
          <a:bodyPr/>
          <a:lstStyle>
            <a:lvl1pPr marL="228600" indent="-228600">
              <a:buSzPct val="100000"/>
              <a:buFont typeface="Arial"/>
              <a:buChar char="•"/>
              <a:defRPr sz="2800">
                <a:solidFill>
                  <a:srgbClr val="000000"/>
                </a:solidFill>
              </a:defRPr>
            </a:lvl1pPr>
            <a:lvl2pPr marL="723900" indent="-266700">
              <a:buSzPct val="100000"/>
              <a:buFont typeface="Arial"/>
              <a:buChar char="•"/>
              <a:defRPr sz="2800">
                <a:solidFill>
                  <a:srgbClr val="000000"/>
                </a:solidFill>
              </a:defRPr>
            </a:lvl2pPr>
            <a:lvl3pPr marL="1234438" indent="-320038">
              <a:buSzPct val="100000"/>
              <a:buFont typeface="Arial"/>
              <a:buChar char="•"/>
              <a:defRPr sz="2800">
                <a:solidFill>
                  <a:srgbClr val="000000"/>
                </a:solidFill>
              </a:defRPr>
            </a:lvl3pPr>
            <a:lvl4pPr marL="1727200" indent="-355600">
              <a:buSzPct val="100000"/>
              <a:buFont typeface="Arial"/>
              <a:buChar char="•"/>
              <a:defRPr sz="2800">
                <a:solidFill>
                  <a:srgbClr val="000000"/>
                </a:solidFill>
              </a:defRPr>
            </a:lvl4pPr>
            <a:lvl5pPr marL="2184400" indent="-355600">
              <a:buSzPct val="100000"/>
              <a:buFont typeface="Arial"/>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Vergleich">
    <p:spTree>
      <p:nvGrpSpPr>
        <p:cNvPr id="1" name=""/>
        <p:cNvGrpSpPr/>
        <p:nvPr/>
      </p:nvGrpSpPr>
      <p:grpSpPr>
        <a:xfrm>
          <a:off x="0" y="0"/>
          <a:ext cx="0" cy="0"/>
          <a:chOff x="0" y="0"/>
          <a:chExt cx="0" cy="0"/>
        </a:xfrm>
      </p:grpSpPr>
      <p:pic>
        <p:nvPicPr>
          <p:cNvPr id="62"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63"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64"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65" name="Title Text"/>
          <p:cNvSpPr txBox="1">
            <a:spLocks noGrp="1"/>
          </p:cNvSpPr>
          <p:nvPr>
            <p:ph type="title"/>
          </p:nvPr>
        </p:nvSpPr>
        <p:spPr>
          <a:xfrm>
            <a:off x="839787" y="365125"/>
            <a:ext cx="10515601" cy="1325563"/>
          </a:xfrm>
          <a:prstGeom prst="rect">
            <a:avLst/>
          </a:prstGeom>
        </p:spPr>
        <p:txBody>
          <a:bodyPr lIns="45718" tIns="45718" rIns="45718" bIns="45718"/>
          <a:lstStyle/>
          <a:p>
            <a:r>
              <a:t>Title Text</a:t>
            </a:r>
          </a:p>
        </p:txBody>
      </p:sp>
      <p:sp>
        <p:nvSpPr>
          <p:cNvPr id="66" name="Body Level One…"/>
          <p:cNvSpPr txBox="1">
            <a:spLocks noGrp="1"/>
          </p:cNvSpPr>
          <p:nvPr>
            <p:ph type="body" sz="quarter" idx="1"/>
          </p:nvPr>
        </p:nvSpPr>
        <p:spPr>
          <a:xfrm>
            <a:off x="839787" y="1681163"/>
            <a:ext cx="5157790" cy="823917"/>
          </a:xfrm>
          <a:prstGeom prst="rect">
            <a:avLst/>
          </a:prstGeom>
        </p:spPr>
        <p:txBody>
          <a:bodyPr anchor="b"/>
          <a:lstStyle>
            <a:lvl1pPr>
              <a:defRPr b="1">
                <a:solidFill>
                  <a:srgbClr val="000000"/>
                </a:solidFill>
              </a:defRPr>
            </a:lvl1pPr>
            <a:lvl2pPr>
              <a:defRPr b="1">
                <a:solidFill>
                  <a:srgbClr val="000000"/>
                </a:solidFill>
              </a:defRPr>
            </a:lvl2pPr>
            <a:lvl3pPr>
              <a:defRPr b="1">
                <a:solidFill>
                  <a:srgbClr val="000000"/>
                </a:solidFill>
              </a:defRPr>
            </a:lvl3pPr>
            <a:lvl4pPr>
              <a:defRPr b="1">
                <a:solidFill>
                  <a:srgbClr val="000000"/>
                </a:solidFill>
              </a:defRPr>
            </a:lvl4pPr>
            <a:lvl5pPr>
              <a:defRPr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7" name="Textplatzhalt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68"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Nur Titel">
    <p:spTree>
      <p:nvGrpSpPr>
        <p:cNvPr id="1" name=""/>
        <p:cNvGrpSpPr/>
        <p:nvPr/>
      </p:nvGrpSpPr>
      <p:grpSpPr>
        <a:xfrm>
          <a:off x="0" y="0"/>
          <a:ext cx="0" cy="0"/>
          <a:chOff x="0" y="0"/>
          <a:chExt cx="0" cy="0"/>
        </a:xfrm>
      </p:grpSpPr>
      <p:pic>
        <p:nvPicPr>
          <p:cNvPr id="75"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76"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77"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78" name="Title Text"/>
          <p:cNvSpPr txBox="1">
            <a:spLocks noGrp="1"/>
          </p:cNvSpPr>
          <p:nvPr>
            <p:ph type="title"/>
          </p:nvPr>
        </p:nvSpPr>
        <p:spPr>
          <a:xfrm>
            <a:off x="1828800" y="22086"/>
            <a:ext cx="10079667" cy="1093277"/>
          </a:xfrm>
          <a:prstGeom prst="rect">
            <a:avLst/>
          </a:prstGeom>
        </p:spPr>
        <p:txBody>
          <a:bodyPr lIns="45718" tIns="45718" rIns="45718" bIns="45718"/>
          <a:lstStyle/>
          <a:p>
            <a:r>
              <a:t>Title Text</a:t>
            </a:r>
          </a:p>
        </p:txBody>
      </p:sp>
      <p:sp>
        <p:nvSpPr>
          <p:cNvPr id="79"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Leer">
    <p:spTree>
      <p:nvGrpSpPr>
        <p:cNvPr id="1" name=""/>
        <p:cNvGrpSpPr/>
        <p:nvPr/>
      </p:nvGrpSpPr>
      <p:grpSpPr>
        <a:xfrm>
          <a:off x="0" y="0"/>
          <a:ext cx="0" cy="0"/>
          <a:chOff x="0" y="0"/>
          <a:chExt cx="0" cy="0"/>
        </a:xfrm>
      </p:grpSpPr>
      <p:pic>
        <p:nvPicPr>
          <p:cNvPr id="86"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87"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88"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89"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nhalt mit Beschriftung">
    <p:spTree>
      <p:nvGrpSpPr>
        <p:cNvPr id="1" name=""/>
        <p:cNvGrpSpPr/>
        <p:nvPr/>
      </p:nvGrpSpPr>
      <p:grpSpPr>
        <a:xfrm>
          <a:off x="0" y="0"/>
          <a:ext cx="0" cy="0"/>
          <a:chOff x="0" y="0"/>
          <a:chExt cx="0" cy="0"/>
        </a:xfrm>
      </p:grpSpPr>
      <p:pic>
        <p:nvPicPr>
          <p:cNvPr id="96"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97"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98"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99"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a:lvl1pPr>
          </a:lstStyle>
          <a:p>
            <a:r>
              <a:t>Title Text</a:t>
            </a:r>
          </a:p>
        </p:txBody>
      </p:sp>
      <p:sp>
        <p:nvSpPr>
          <p:cNvPr id="100" name="Body Level One…"/>
          <p:cNvSpPr txBox="1">
            <a:spLocks noGrp="1"/>
          </p:cNvSpPr>
          <p:nvPr>
            <p:ph type="body" sz="half" idx="1"/>
          </p:nvPr>
        </p:nvSpPr>
        <p:spPr>
          <a:xfrm>
            <a:off x="5183187" y="987425"/>
            <a:ext cx="6172204" cy="4873625"/>
          </a:xfrm>
          <a:prstGeom prst="rect">
            <a:avLst/>
          </a:prstGeom>
        </p:spPr>
        <p:txBody>
          <a:bodyPr/>
          <a:lstStyle>
            <a:lvl1pPr marL="228600" indent="-228600">
              <a:buSzPct val="100000"/>
              <a:buFont typeface="Arial"/>
              <a:buChar char="•"/>
              <a:defRPr sz="3200">
                <a:solidFill>
                  <a:srgbClr val="000000"/>
                </a:solidFill>
              </a:defRPr>
            </a:lvl1pPr>
            <a:lvl2pPr marL="718457" indent="-261257">
              <a:buSzPct val="100000"/>
              <a:buFont typeface="Arial"/>
              <a:buChar char="•"/>
              <a:defRPr sz="3200">
                <a:solidFill>
                  <a:srgbClr val="000000"/>
                </a:solidFill>
              </a:defRPr>
            </a:lvl2pPr>
            <a:lvl3pPr marL="1219200" indent="-304800">
              <a:buSzPct val="100000"/>
              <a:buFont typeface="Arial"/>
              <a:buChar char="•"/>
              <a:defRPr sz="3200">
                <a:solidFill>
                  <a:srgbClr val="000000"/>
                </a:solidFill>
              </a:defRPr>
            </a:lvl3pPr>
            <a:lvl4pPr marL="1737360" indent="-365760">
              <a:buSzPct val="100000"/>
              <a:buFont typeface="Arial"/>
              <a:buChar char="•"/>
              <a:defRPr sz="3200">
                <a:solidFill>
                  <a:srgbClr val="000000"/>
                </a:solidFill>
              </a:defRPr>
            </a:lvl4pPr>
            <a:lvl5pPr marL="2194560" indent="-365760">
              <a:buSzPct val="100000"/>
              <a:buFont typeface="Arial"/>
              <a:buChar char="•"/>
              <a:defRPr sz="3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1" name="Textplatzhalter 3"/>
          <p:cNvSpPr>
            <a:spLocks noGrp="1"/>
          </p:cNvSpPr>
          <p:nvPr>
            <p:ph type="body" sz="quarter" idx="13"/>
          </p:nvPr>
        </p:nvSpPr>
        <p:spPr>
          <a:xfrm>
            <a:off x="839784" y="2057400"/>
            <a:ext cx="3932246" cy="3811588"/>
          </a:xfrm>
          <a:prstGeom prst="rect">
            <a:avLst/>
          </a:prstGeom>
        </p:spPr>
        <p:txBody>
          <a:bodyPr/>
          <a:lstStyle/>
          <a:p>
            <a:endParaRPr/>
          </a:p>
        </p:txBody>
      </p:sp>
      <p:sp>
        <p:nvSpPr>
          <p:cNvPr id="102"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ild mit Beschriftung">
    <p:spTree>
      <p:nvGrpSpPr>
        <p:cNvPr id="1" name=""/>
        <p:cNvGrpSpPr/>
        <p:nvPr/>
      </p:nvGrpSpPr>
      <p:grpSpPr>
        <a:xfrm>
          <a:off x="0" y="0"/>
          <a:ext cx="0" cy="0"/>
          <a:chOff x="0" y="0"/>
          <a:chExt cx="0" cy="0"/>
        </a:xfrm>
      </p:grpSpPr>
      <p:pic>
        <p:nvPicPr>
          <p:cNvPr id="109" name="Bild 6" descr="Bild 6"/>
          <p:cNvPicPr>
            <a:picLocks noChangeAspect="1"/>
          </p:cNvPicPr>
          <p:nvPr/>
        </p:nvPicPr>
        <p:blipFill>
          <a:blip r:embed="rId2"/>
          <a:stretch>
            <a:fillRect/>
          </a:stretch>
        </p:blipFill>
        <p:spPr>
          <a:xfrm>
            <a:off x="223020" y="64614"/>
            <a:ext cx="1475780" cy="1093277"/>
          </a:xfrm>
          <a:prstGeom prst="rect">
            <a:avLst/>
          </a:prstGeom>
          <a:ln w="12700">
            <a:miter lim="400000"/>
          </a:ln>
        </p:spPr>
      </p:pic>
      <p:sp>
        <p:nvSpPr>
          <p:cNvPr id="110" name="Gerade Verbindung 8"/>
          <p:cNvSpPr/>
          <p:nvPr/>
        </p:nvSpPr>
        <p:spPr>
          <a:xfrm>
            <a:off x="164887" y="1264214"/>
            <a:ext cx="11743581" cy="3"/>
          </a:xfrm>
          <a:prstGeom prst="line">
            <a:avLst/>
          </a:prstGeom>
          <a:ln w="76200">
            <a:solidFill>
              <a:schemeClr val="accent1"/>
            </a:solidFill>
            <a:miter/>
          </a:ln>
        </p:spPr>
        <p:txBody>
          <a:bodyPr lIns="45718" tIns="45718" rIns="45718" bIns="45718"/>
          <a:lstStyle/>
          <a:p>
            <a:endParaRPr/>
          </a:p>
        </p:txBody>
      </p:sp>
      <p:sp>
        <p:nvSpPr>
          <p:cNvPr id="111" name="Gerade Verbindung 9"/>
          <p:cNvSpPr/>
          <p:nvPr/>
        </p:nvSpPr>
        <p:spPr>
          <a:xfrm>
            <a:off x="211979" y="6232609"/>
            <a:ext cx="11696489" cy="3"/>
          </a:xfrm>
          <a:prstGeom prst="line">
            <a:avLst/>
          </a:prstGeom>
          <a:ln w="76200">
            <a:solidFill>
              <a:schemeClr val="accent1"/>
            </a:solidFill>
            <a:miter/>
          </a:ln>
        </p:spPr>
        <p:txBody>
          <a:bodyPr lIns="45718" tIns="45718" rIns="45718" bIns="45718"/>
          <a:lstStyle/>
          <a:p>
            <a:endParaRPr/>
          </a:p>
        </p:txBody>
      </p:sp>
      <p:sp>
        <p:nvSpPr>
          <p:cNvPr id="112" name="Title Text"/>
          <p:cNvSpPr txBox="1">
            <a:spLocks noGrp="1"/>
          </p:cNvSpPr>
          <p:nvPr>
            <p:ph type="title"/>
          </p:nvPr>
        </p:nvSpPr>
        <p:spPr>
          <a:xfrm>
            <a:off x="839787" y="457200"/>
            <a:ext cx="3932240" cy="1600200"/>
          </a:xfrm>
          <a:prstGeom prst="rect">
            <a:avLst/>
          </a:prstGeom>
        </p:spPr>
        <p:txBody>
          <a:bodyPr lIns="45718" tIns="45718" rIns="45718" bIns="45718" anchor="b"/>
          <a:lstStyle>
            <a:lvl1pPr>
              <a:defRPr sz="3200"/>
            </a:lvl1pPr>
          </a:lstStyle>
          <a:p>
            <a:r>
              <a:t>Title Text</a:t>
            </a:r>
          </a:p>
        </p:txBody>
      </p:sp>
      <p:sp>
        <p:nvSpPr>
          <p:cNvPr id="113" name="Bildplatzhalter 2"/>
          <p:cNvSpPr>
            <a:spLocks noGrp="1"/>
          </p:cNvSpPr>
          <p:nvPr>
            <p:ph type="pic" sz="half" idx="13"/>
          </p:nvPr>
        </p:nvSpPr>
        <p:spPr>
          <a:xfrm>
            <a:off x="5183187" y="987425"/>
            <a:ext cx="6172204" cy="4873625"/>
          </a:xfrm>
          <a:prstGeom prst="rect">
            <a:avLst/>
          </a:prstGeom>
        </p:spPr>
        <p:txBody>
          <a:bodyPr lIns="91439" tIns="45719" rIns="91439" bIns="45719">
            <a:noAutofit/>
          </a:bodyPr>
          <a:lstStyle/>
          <a:p>
            <a:endParaRPr/>
          </a:p>
        </p:txBody>
      </p:sp>
      <p:sp>
        <p:nvSpPr>
          <p:cNvPr id="114" name="Body Level One…"/>
          <p:cNvSpPr txBox="1">
            <a:spLocks noGrp="1"/>
          </p:cNvSpPr>
          <p:nvPr>
            <p:ph type="body" sz="quarter" idx="1"/>
          </p:nvPr>
        </p:nvSpPr>
        <p:spPr>
          <a:xfrm>
            <a:off x="839787" y="2057400"/>
            <a:ext cx="3932240" cy="3811588"/>
          </a:xfrm>
          <a:prstGeom prst="rect">
            <a:avLst/>
          </a:prstGeom>
        </p:spPr>
        <p:txBody>
          <a:bodyPr/>
          <a:lstStyle>
            <a:lvl1pPr>
              <a:defRPr sz="1600">
                <a:solidFill>
                  <a:srgbClr val="000000"/>
                </a:solidFill>
              </a:defRPr>
            </a:lvl1pPr>
            <a:lvl2pPr>
              <a:defRPr sz="1600">
                <a:solidFill>
                  <a:srgbClr val="000000"/>
                </a:solidFill>
              </a:defRPr>
            </a:lvl2pPr>
            <a:lvl3pPr>
              <a:defRPr sz="1600">
                <a:solidFill>
                  <a:srgbClr val="000000"/>
                </a:solidFill>
              </a:defRPr>
            </a:lvl3pPr>
            <a:lvl4pPr>
              <a:defRPr sz="1600">
                <a:solidFill>
                  <a:srgbClr val="000000"/>
                </a:solidFill>
              </a:defRPr>
            </a:lvl4pPr>
            <a:lvl5pPr>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5" name="Slide Number"/>
          <p:cNvSpPr txBox="1">
            <a:spLocks noGrp="1"/>
          </p:cNvSpPr>
          <p:nvPr>
            <p:ph type="sldNum" sz="quarter" idx="2"/>
          </p:nvPr>
        </p:nvSpPr>
        <p:spPr>
          <a:xfrm>
            <a:off x="11644489" y="6404293"/>
            <a:ext cx="263979" cy="269237"/>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ti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ild 6" descr="Bild 6"/>
          <p:cNvPicPr>
            <a:picLocks noChangeAspect="1"/>
          </p:cNvPicPr>
          <p:nvPr/>
        </p:nvPicPr>
        <p:blipFill>
          <a:blip r:embed="rId24"/>
          <a:stretch>
            <a:fillRect/>
          </a:stretch>
        </p:blipFill>
        <p:spPr>
          <a:xfrm>
            <a:off x="223020" y="64615"/>
            <a:ext cx="1475780" cy="1093275"/>
          </a:xfrm>
          <a:prstGeom prst="rect">
            <a:avLst/>
          </a:prstGeom>
          <a:ln w="12700">
            <a:miter lim="400000"/>
          </a:ln>
        </p:spPr>
      </p:pic>
      <p:sp>
        <p:nvSpPr>
          <p:cNvPr id="3" name="Gerade Verbindung 8"/>
          <p:cNvSpPr/>
          <p:nvPr/>
        </p:nvSpPr>
        <p:spPr>
          <a:xfrm>
            <a:off x="164891" y="1264214"/>
            <a:ext cx="11743575" cy="1"/>
          </a:xfrm>
          <a:prstGeom prst="line">
            <a:avLst/>
          </a:prstGeom>
          <a:ln w="76200">
            <a:solidFill>
              <a:schemeClr val="accent1"/>
            </a:solidFill>
            <a:miter/>
          </a:ln>
        </p:spPr>
        <p:txBody>
          <a:bodyPr lIns="45718" tIns="45718" rIns="45718" bIns="45718"/>
          <a:lstStyle/>
          <a:p>
            <a:endParaRPr/>
          </a:p>
        </p:txBody>
      </p:sp>
      <p:sp>
        <p:nvSpPr>
          <p:cNvPr id="4" name="Gerade Verbindung 9"/>
          <p:cNvSpPr/>
          <p:nvPr/>
        </p:nvSpPr>
        <p:spPr>
          <a:xfrm>
            <a:off x="211983" y="6232609"/>
            <a:ext cx="11696482" cy="1"/>
          </a:xfrm>
          <a:prstGeom prst="line">
            <a:avLst/>
          </a:prstGeom>
          <a:ln w="76200">
            <a:solidFill>
              <a:schemeClr val="accent1"/>
            </a:solidFill>
            <a:miter/>
          </a:ln>
        </p:spPr>
        <p:txBody>
          <a:bodyPr lIns="45718" tIns="45718" rIns="45718" bIns="45718"/>
          <a:lstStyle/>
          <a:p>
            <a:endParaRPr/>
          </a:p>
        </p:txBody>
      </p:sp>
      <p:sp>
        <p:nvSpPr>
          <p:cNvPr id="5" name="Title Text"/>
          <p:cNvSpPr txBox="1">
            <a:spLocks noGrp="1"/>
          </p:cNvSpPr>
          <p:nvPr>
            <p:ph type="title"/>
          </p:nvPr>
        </p:nvSpPr>
        <p:spPr>
          <a:xfrm>
            <a:off x="1828800" y="22086"/>
            <a:ext cx="10079666" cy="109327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11644483" y="6404291"/>
            <a:ext cx="263982" cy="269241"/>
          </a:xfrm>
          <a:prstGeom prst="rect">
            <a:avLst/>
          </a:prstGeom>
          <a:ln w="12700">
            <a:miter lim="400000"/>
          </a:ln>
        </p:spPr>
        <p:txBody>
          <a:bodyPr wrap="none" lIns="45719" rIns="45719"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rgbClr val="888888"/>
          </a:solidFill>
          <a:uFillTx/>
          <a:latin typeface="+mn-lt"/>
          <a:ea typeface="+mn-ea"/>
          <a:cs typeface="+mn-cs"/>
          <a:sym typeface="Calibri"/>
        </a:defRPr>
      </a:lvl1pPr>
      <a:lvl2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rgbClr val="888888"/>
          </a:solidFill>
          <a:uFillTx/>
          <a:latin typeface="+mn-lt"/>
          <a:ea typeface="+mn-ea"/>
          <a:cs typeface="+mn-cs"/>
          <a:sym typeface="Calibri"/>
        </a:defRPr>
      </a:lvl2pPr>
      <a:lvl3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rgbClr val="888888"/>
          </a:solidFill>
          <a:uFillTx/>
          <a:latin typeface="+mn-lt"/>
          <a:ea typeface="+mn-ea"/>
          <a:cs typeface="+mn-cs"/>
          <a:sym typeface="Calibri"/>
        </a:defRPr>
      </a:lvl3pPr>
      <a:lvl4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rgbClr val="888888"/>
          </a:solidFill>
          <a:uFillTx/>
          <a:latin typeface="+mn-lt"/>
          <a:ea typeface="+mn-ea"/>
          <a:cs typeface="+mn-cs"/>
          <a:sym typeface="Calibri"/>
        </a:defRPr>
      </a:lvl4pPr>
      <a:lvl5pPr marL="0" marR="0" indent="0" algn="l" defTabSz="914400" rtl="0" latinLnBrk="0">
        <a:lnSpc>
          <a:spcPct val="90000"/>
        </a:lnSpc>
        <a:spcBef>
          <a:spcPts val="1000"/>
        </a:spcBef>
        <a:spcAft>
          <a:spcPts val="0"/>
        </a:spcAft>
        <a:buClrTx/>
        <a:buSzTx/>
        <a:buFontTx/>
        <a:buNone/>
        <a:tabLst/>
        <a:defRPr sz="2400" b="0" i="0" u="none" strike="noStrike" cap="none" spc="0" baseline="0">
          <a:ln>
            <a:noFill/>
          </a:ln>
          <a:solidFill>
            <a:srgbClr val="888888"/>
          </a:solidFill>
          <a:uFillTx/>
          <a:latin typeface="+mn-lt"/>
          <a:ea typeface="+mn-ea"/>
          <a:cs typeface="+mn-cs"/>
          <a:sym typeface="Calibri"/>
        </a:defRPr>
      </a:lvl5pPr>
      <a:lvl6pPr marL="2590800" marR="0" indent="-304800" algn="l" defTabSz="914400" rtl="0" latinLnBrk="0">
        <a:lnSpc>
          <a:spcPct val="90000"/>
        </a:lnSpc>
        <a:spcBef>
          <a:spcPts val="1000"/>
        </a:spcBef>
        <a:spcAft>
          <a:spcPts val="0"/>
        </a:spcAft>
        <a:buClrTx/>
        <a:buSzPct val="100000"/>
        <a:buFontTx/>
        <a:buChar char="•"/>
        <a:tabLst/>
        <a:defRPr sz="2400" b="0" i="0" u="none" strike="noStrike" cap="none" spc="0" baseline="0">
          <a:ln>
            <a:noFill/>
          </a:ln>
          <a:solidFill>
            <a:srgbClr val="888888"/>
          </a:solidFill>
          <a:uFillTx/>
          <a:latin typeface="+mn-lt"/>
          <a:ea typeface="+mn-ea"/>
          <a:cs typeface="+mn-cs"/>
          <a:sym typeface="Calibri"/>
        </a:defRPr>
      </a:lvl6pPr>
      <a:lvl7pPr marL="3048000" marR="0" indent="-304800" algn="l" defTabSz="914400" rtl="0" latinLnBrk="0">
        <a:lnSpc>
          <a:spcPct val="90000"/>
        </a:lnSpc>
        <a:spcBef>
          <a:spcPts val="1000"/>
        </a:spcBef>
        <a:spcAft>
          <a:spcPts val="0"/>
        </a:spcAft>
        <a:buClrTx/>
        <a:buSzPct val="100000"/>
        <a:buFontTx/>
        <a:buChar char="•"/>
        <a:tabLst/>
        <a:defRPr sz="2400" b="0" i="0" u="none" strike="noStrike" cap="none" spc="0" baseline="0">
          <a:ln>
            <a:noFill/>
          </a:ln>
          <a:solidFill>
            <a:srgbClr val="888888"/>
          </a:solidFill>
          <a:uFillTx/>
          <a:latin typeface="+mn-lt"/>
          <a:ea typeface="+mn-ea"/>
          <a:cs typeface="+mn-cs"/>
          <a:sym typeface="Calibri"/>
        </a:defRPr>
      </a:lvl7pPr>
      <a:lvl8pPr marL="3505200" marR="0" indent="-304800" algn="l" defTabSz="914400" rtl="0" latinLnBrk="0">
        <a:lnSpc>
          <a:spcPct val="90000"/>
        </a:lnSpc>
        <a:spcBef>
          <a:spcPts val="1000"/>
        </a:spcBef>
        <a:spcAft>
          <a:spcPts val="0"/>
        </a:spcAft>
        <a:buClrTx/>
        <a:buSzPct val="100000"/>
        <a:buFontTx/>
        <a:buChar char="•"/>
        <a:tabLst/>
        <a:defRPr sz="2400" b="0" i="0" u="none" strike="noStrike" cap="none" spc="0" baseline="0">
          <a:ln>
            <a:noFill/>
          </a:ln>
          <a:solidFill>
            <a:srgbClr val="888888"/>
          </a:solidFill>
          <a:uFillTx/>
          <a:latin typeface="+mn-lt"/>
          <a:ea typeface="+mn-ea"/>
          <a:cs typeface="+mn-cs"/>
          <a:sym typeface="Calibri"/>
        </a:defRPr>
      </a:lvl8pPr>
      <a:lvl9pPr marL="3962400" marR="0" indent="-304800" algn="l" defTabSz="914400" rtl="0" latinLnBrk="0">
        <a:lnSpc>
          <a:spcPct val="90000"/>
        </a:lnSpc>
        <a:spcBef>
          <a:spcPts val="1000"/>
        </a:spcBef>
        <a:spcAft>
          <a:spcPts val="0"/>
        </a:spcAft>
        <a:buClrTx/>
        <a:buSzPct val="100000"/>
        <a:buFontTx/>
        <a:buChar char="•"/>
        <a:tabLst/>
        <a:defRPr sz="2400" b="0" i="0" u="none" strike="noStrike" cap="none" spc="0" baseline="0">
          <a:ln>
            <a:noFill/>
          </a:ln>
          <a:solidFill>
            <a:srgbClr val="888888"/>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xeleraresearch.com/services1.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xeleraresearch.com/services1.html"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el 1"/>
          <p:cNvSpPr txBox="1">
            <a:spLocks noGrp="1"/>
          </p:cNvSpPr>
          <p:nvPr>
            <p:ph type="ctrTitle"/>
          </p:nvPr>
        </p:nvSpPr>
        <p:spPr>
          <a:xfrm>
            <a:off x="1121214" y="3429000"/>
            <a:ext cx="9603062" cy="3148146"/>
          </a:xfrm>
          <a:prstGeom prst="rect">
            <a:avLst/>
          </a:prstGeom>
        </p:spPr>
        <p:txBody>
          <a:bodyPr>
            <a:normAutofit/>
          </a:bodyPr>
          <a:lstStyle/>
          <a:p>
            <a:r>
              <a:rPr lang="en-US" sz="4400" dirty="0" err="1">
                <a:hlinkClick r:id="rId2"/>
              </a:rPr>
              <a:t>www.xeleraresearch.com</a:t>
            </a:r>
            <a:br>
              <a:rPr lang="en-US" sz="4400" dirty="0">
                <a:hlinkClick r:id="rId2"/>
              </a:rPr>
            </a:br>
            <a:endParaRPr sz="4400" dirty="0"/>
          </a:p>
        </p:txBody>
      </p:sp>
      <p:pic>
        <p:nvPicPr>
          <p:cNvPr id="5" name="Picture 4" descr="A close up of a sign&#10;&#10;Description automatically generated">
            <a:extLst>
              <a:ext uri="{FF2B5EF4-FFF2-40B4-BE49-F238E27FC236}">
                <a16:creationId xmlns:a16="http://schemas.microsoft.com/office/drawing/2014/main" id="{E3C6261A-D1DB-5C47-8110-7B81041172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1661" y="1687987"/>
            <a:ext cx="4282168" cy="331508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le 1"/>
          <p:cNvSpPr txBox="1">
            <a:spLocks noGrp="1"/>
          </p:cNvSpPr>
          <p:nvPr>
            <p:ph type="title"/>
          </p:nvPr>
        </p:nvSpPr>
        <p:spPr>
          <a:xfrm>
            <a:off x="1877699" y="113526"/>
            <a:ext cx="8315456" cy="1093277"/>
          </a:xfrm>
          <a:prstGeom prst="rect">
            <a:avLst/>
          </a:prstGeom>
        </p:spPr>
        <p:txBody>
          <a:bodyPr>
            <a:normAutofit/>
          </a:bodyPr>
          <a:lstStyle/>
          <a:p>
            <a:pPr algn="ctr"/>
            <a:r>
              <a:rPr lang="en-US" dirty="0"/>
              <a:t>Beam Stop Design</a:t>
            </a:r>
            <a:endParaRPr dirty="0">
              <a:solidFill>
                <a:srgbClr val="FF0000"/>
              </a:solidFill>
            </a:endParaRPr>
          </a:p>
        </p:txBody>
      </p:sp>
      <p:pic>
        <p:nvPicPr>
          <p:cNvPr id="6" name="Picture 5">
            <a:extLst>
              <a:ext uri="{FF2B5EF4-FFF2-40B4-BE49-F238E27FC236}">
                <a16:creationId xmlns:a16="http://schemas.microsoft.com/office/drawing/2014/main" id="{E0A808B2-C808-E341-90C3-880D0DD2A2EB}"/>
              </a:ext>
            </a:extLst>
          </p:cNvPr>
          <p:cNvPicPr>
            <a:picLocks noChangeAspect="1"/>
          </p:cNvPicPr>
          <p:nvPr/>
        </p:nvPicPr>
        <p:blipFill>
          <a:blip r:embed="rId2"/>
          <a:stretch>
            <a:fillRect/>
          </a:stretch>
        </p:blipFill>
        <p:spPr>
          <a:xfrm>
            <a:off x="6750058" y="1626667"/>
            <a:ext cx="5089015" cy="4189129"/>
          </a:xfrm>
          <a:prstGeom prst="rect">
            <a:avLst/>
          </a:prstGeom>
        </p:spPr>
      </p:pic>
      <p:pic>
        <p:nvPicPr>
          <p:cNvPr id="2" name="Picture 1">
            <a:extLst>
              <a:ext uri="{FF2B5EF4-FFF2-40B4-BE49-F238E27FC236}">
                <a16:creationId xmlns:a16="http://schemas.microsoft.com/office/drawing/2014/main" id="{2C80F559-7A60-5146-A0C3-FB18B0FA95A5}"/>
              </a:ext>
            </a:extLst>
          </p:cNvPr>
          <p:cNvPicPr>
            <a:picLocks noChangeAspect="1"/>
          </p:cNvPicPr>
          <p:nvPr/>
        </p:nvPicPr>
        <p:blipFill>
          <a:blip r:embed="rId3"/>
          <a:stretch>
            <a:fillRect/>
          </a:stretch>
        </p:blipFill>
        <p:spPr>
          <a:xfrm>
            <a:off x="3940473" y="1732545"/>
            <a:ext cx="2588664" cy="3710539"/>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136583C0-8445-CF42-8ADA-D93B8DC4F7F9}"/>
              </a:ext>
            </a:extLst>
          </p:cNvPr>
          <p:cNvSpPr txBox="1"/>
          <p:nvPr/>
        </p:nvSpPr>
        <p:spPr>
          <a:xfrm>
            <a:off x="321198" y="1732545"/>
            <a:ext cx="3113001"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j-ea"/>
                <a:cs typeface="+mj-cs"/>
                <a:sym typeface="Helvetica"/>
              </a:rPr>
              <a:t>Each device comes with a design report, including the radiation shielding design and simulation results using MCNP.</a:t>
            </a:r>
          </a:p>
          <a:p>
            <a:pPr marL="0" marR="0" indent="0" algn="l" defTabSz="914400" rtl="0" fontAlgn="auto" latinLnBrk="0" hangingPunct="0">
              <a:lnSpc>
                <a:spcPct val="100000"/>
              </a:lnSpc>
              <a:spcBef>
                <a:spcPts val="0"/>
              </a:spcBef>
              <a:spcAft>
                <a:spcPts val="0"/>
              </a:spcAft>
              <a:buClrTx/>
              <a:buSzTx/>
              <a:buFontTx/>
              <a:buNone/>
              <a:tabLst/>
            </a:pPr>
            <a:endParaRPr lang="en-US" dirty="0">
              <a:latin typeface="+mn-lt"/>
            </a:endParaRPr>
          </a:p>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j-ea"/>
                <a:cs typeface="+mj-cs"/>
                <a:sym typeface="Helvetica"/>
              </a:rPr>
              <a:t>If required, detailed calculations including the room and equipment materials and geometry can included. </a:t>
            </a:r>
          </a:p>
        </p:txBody>
      </p:sp>
    </p:spTree>
    <p:extLst>
      <p:ext uri="{BB962C8B-B14F-4D97-AF65-F5344CB8AC3E}">
        <p14:creationId xmlns:p14="http://schemas.microsoft.com/office/powerpoint/2010/main" val="199957788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le 1"/>
          <p:cNvSpPr txBox="1">
            <a:spLocks noGrp="1"/>
          </p:cNvSpPr>
          <p:nvPr>
            <p:ph type="title"/>
          </p:nvPr>
        </p:nvSpPr>
        <p:spPr>
          <a:xfrm>
            <a:off x="1877699" y="113526"/>
            <a:ext cx="8315456" cy="1093277"/>
          </a:xfrm>
          <a:prstGeom prst="rect">
            <a:avLst/>
          </a:prstGeom>
        </p:spPr>
        <p:txBody>
          <a:bodyPr>
            <a:normAutofit/>
          </a:bodyPr>
          <a:lstStyle/>
          <a:p>
            <a:pPr algn="ctr"/>
            <a:r>
              <a:rPr lang="en-US" dirty="0"/>
              <a:t>Radiation Physics Consulting</a:t>
            </a:r>
            <a:endParaRPr dirty="0">
              <a:solidFill>
                <a:srgbClr val="FF0000"/>
              </a:solidFill>
            </a:endParaRPr>
          </a:p>
        </p:txBody>
      </p:sp>
      <p:sp>
        <p:nvSpPr>
          <p:cNvPr id="3" name="TextBox 2">
            <a:extLst>
              <a:ext uri="{FF2B5EF4-FFF2-40B4-BE49-F238E27FC236}">
                <a16:creationId xmlns:a16="http://schemas.microsoft.com/office/drawing/2014/main" id="{136583C0-8445-CF42-8ADA-D93B8DC4F7F9}"/>
              </a:ext>
            </a:extLst>
          </p:cNvPr>
          <p:cNvSpPr txBox="1"/>
          <p:nvPr/>
        </p:nvSpPr>
        <p:spPr>
          <a:xfrm>
            <a:off x="192982" y="1085155"/>
            <a:ext cx="6186590" cy="2308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dirty="0">
                <a:latin typeface="+mn-lt"/>
              </a:rPr>
              <a:t> </a:t>
            </a:r>
          </a:p>
          <a:p>
            <a:r>
              <a:rPr lang="en-US" dirty="0">
                <a:latin typeface="+mn-lt"/>
              </a:rPr>
              <a:t>The team at </a:t>
            </a:r>
            <a:r>
              <a:rPr lang="en-US" dirty="0" err="1">
                <a:latin typeface="+mn-lt"/>
              </a:rPr>
              <a:t>Xelera</a:t>
            </a:r>
            <a:r>
              <a:rPr lang="en-US" dirty="0">
                <a:latin typeface="+mn-lt"/>
              </a:rPr>
              <a:t> Research has many decades of experience with radiation producing devices, ranging from medical X-ray diagnostic systems, to electron and ion accelerators, and even with nuclear reactors. We have designed and implemented radiation shielding and safety systems for a number of accelerators covering the range of energies for the planned system at Arizona State University (ASU).</a:t>
            </a:r>
            <a:endParaRPr kumimoji="0" lang="en-US" sz="1800" b="0" i="0" u="none" strike="noStrike" cap="none" spc="0" normalizeH="0" baseline="0" dirty="0">
              <a:ln>
                <a:noFill/>
              </a:ln>
              <a:solidFill>
                <a:srgbClr val="000000"/>
              </a:solidFill>
              <a:effectLst/>
              <a:uFillTx/>
              <a:latin typeface="+mn-lt"/>
              <a:ea typeface="+mj-ea"/>
              <a:cs typeface="+mj-cs"/>
              <a:sym typeface="Helvetica"/>
            </a:endParaRPr>
          </a:p>
        </p:txBody>
      </p:sp>
      <p:pic>
        <p:nvPicPr>
          <p:cNvPr id="4" name="Picture 3">
            <a:extLst>
              <a:ext uri="{FF2B5EF4-FFF2-40B4-BE49-F238E27FC236}">
                <a16:creationId xmlns:a16="http://schemas.microsoft.com/office/drawing/2014/main" id="{61CF0AB5-012C-AB40-A01B-C8EA8F4C4171}"/>
              </a:ext>
            </a:extLst>
          </p:cNvPr>
          <p:cNvPicPr>
            <a:picLocks noChangeAspect="1"/>
          </p:cNvPicPr>
          <p:nvPr/>
        </p:nvPicPr>
        <p:blipFill>
          <a:blip r:embed="rId2"/>
          <a:stretch>
            <a:fillRect/>
          </a:stretch>
        </p:blipFill>
        <p:spPr>
          <a:xfrm>
            <a:off x="819398" y="3622891"/>
            <a:ext cx="4182444" cy="2191601"/>
          </a:xfrm>
          <a:prstGeom prst="rect">
            <a:avLst/>
          </a:prstGeom>
        </p:spPr>
      </p:pic>
      <p:pic>
        <p:nvPicPr>
          <p:cNvPr id="5" name="Picture 4">
            <a:extLst>
              <a:ext uri="{FF2B5EF4-FFF2-40B4-BE49-F238E27FC236}">
                <a16:creationId xmlns:a16="http://schemas.microsoft.com/office/drawing/2014/main" id="{BEC651A0-C777-2F42-B1B7-A30550389789}"/>
              </a:ext>
            </a:extLst>
          </p:cNvPr>
          <p:cNvPicPr>
            <a:picLocks noChangeAspect="1"/>
          </p:cNvPicPr>
          <p:nvPr/>
        </p:nvPicPr>
        <p:blipFill>
          <a:blip r:embed="rId3"/>
          <a:stretch>
            <a:fillRect/>
          </a:stretch>
        </p:blipFill>
        <p:spPr>
          <a:xfrm>
            <a:off x="6288524" y="1406604"/>
            <a:ext cx="5425421" cy="4432575"/>
          </a:xfrm>
          <a:prstGeom prst="rect">
            <a:avLst/>
          </a:prstGeom>
        </p:spPr>
      </p:pic>
      <p:sp>
        <p:nvSpPr>
          <p:cNvPr id="7" name="TextBox 6">
            <a:extLst>
              <a:ext uri="{FF2B5EF4-FFF2-40B4-BE49-F238E27FC236}">
                <a16:creationId xmlns:a16="http://schemas.microsoft.com/office/drawing/2014/main" id="{AE125DDE-EDC0-4C47-AEC0-3A74D9F8DCF0}"/>
              </a:ext>
            </a:extLst>
          </p:cNvPr>
          <p:cNvSpPr txBox="1"/>
          <p:nvPr/>
        </p:nvSpPr>
        <p:spPr>
          <a:xfrm>
            <a:off x="6379572" y="5839179"/>
            <a:ext cx="513537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Calibri" panose="020F0502020204030204" pitchFamily="34" charset="0"/>
                <a:cs typeface="Calibri" panose="020F0502020204030204" pitchFamily="34" charset="0"/>
              </a:rPr>
              <a:t>Radiation Shielding design and simulations for Vault 1</a:t>
            </a:r>
            <a:endParaRPr kumimoji="0" lang="en-US"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endParaRPr>
          </a:p>
        </p:txBody>
      </p:sp>
      <p:sp>
        <p:nvSpPr>
          <p:cNvPr id="9" name="TextBox 8">
            <a:extLst>
              <a:ext uri="{FF2B5EF4-FFF2-40B4-BE49-F238E27FC236}">
                <a16:creationId xmlns:a16="http://schemas.microsoft.com/office/drawing/2014/main" id="{77C67EFC-FEA8-474D-B32D-05D8823213B6}"/>
              </a:ext>
            </a:extLst>
          </p:cNvPr>
          <p:cNvSpPr txBox="1"/>
          <p:nvPr/>
        </p:nvSpPr>
        <p:spPr>
          <a:xfrm>
            <a:off x="1309602" y="5839179"/>
            <a:ext cx="306750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latin typeface="Calibri" panose="020F0502020204030204" pitchFamily="34" charset="0"/>
                <a:cs typeface="Calibri" panose="020F0502020204030204" pitchFamily="34" charset="0"/>
              </a:rPr>
              <a:t>Construction of the ASU Vault 1</a:t>
            </a:r>
            <a:endParaRPr kumimoji="0" lang="en-US"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endParaRPr>
          </a:p>
        </p:txBody>
      </p:sp>
    </p:spTree>
    <p:extLst>
      <p:ext uri="{BB962C8B-B14F-4D97-AF65-F5344CB8AC3E}">
        <p14:creationId xmlns:p14="http://schemas.microsoft.com/office/powerpoint/2010/main" val="6078841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le 1"/>
          <p:cNvSpPr txBox="1">
            <a:spLocks noGrp="1"/>
          </p:cNvSpPr>
          <p:nvPr>
            <p:ph type="title"/>
          </p:nvPr>
        </p:nvSpPr>
        <p:spPr>
          <a:xfrm>
            <a:off x="2485837" y="62891"/>
            <a:ext cx="8315456" cy="1093277"/>
          </a:xfrm>
          <a:prstGeom prst="rect">
            <a:avLst/>
          </a:prstGeom>
        </p:spPr>
        <p:txBody>
          <a:bodyPr>
            <a:normAutofit fontScale="90000"/>
          </a:bodyPr>
          <a:lstStyle/>
          <a:p>
            <a:pPr algn="ctr"/>
            <a:r>
              <a:rPr lang="en-US" dirty="0"/>
              <a:t>Vacuum Chamber Systems and Devices</a:t>
            </a:r>
            <a:endParaRPr dirty="0">
              <a:solidFill>
                <a:srgbClr val="FF0000"/>
              </a:solidFill>
            </a:endParaRPr>
          </a:p>
        </p:txBody>
      </p:sp>
      <p:sp>
        <p:nvSpPr>
          <p:cNvPr id="3" name="TextBox 2">
            <a:extLst>
              <a:ext uri="{FF2B5EF4-FFF2-40B4-BE49-F238E27FC236}">
                <a16:creationId xmlns:a16="http://schemas.microsoft.com/office/drawing/2014/main" id="{136583C0-8445-CF42-8ADA-D93B8DC4F7F9}"/>
              </a:ext>
            </a:extLst>
          </p:cNvPr>
          <p:cNvSpPr txBox="1"/>
          <p:nvPr/>
        </p:nvSpPr>
        <p:spPr>
          <a:xfrm>
            <a:off x="230938" y="1130315"/>
            <a:ext cx="11606386"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600" dirty="0">
                <a:latin typeface="Calibri" panose="020F0502020204030204" pitchFamily="34" charset="0"/>
                <a:cs typeface="Calibri" panose="020F0502020204030204" pitchFamily="34" charset="0"/>
              </a:rPr>
              <a:t> </a:t>
            </a:r>
          </a:p>
          <a:p>
            <a:r>
              <a:rPr lang="en-US" sz="1600" dirty="0" err="1">
                <a:latin typeface="Calibri" panose="020F0502020204030204" pitchFamily="34" charset="0"/>
                <a:cs typeface="Calibri" panose="020F0502020204030204" pitchFamily="34" charset="0"/>
              </a:rPr>
              <a:t>Xelera</a:t>
            </a:r>
            <a:r>
              <a:rPr lang="en-US" sz="1600" dirty="0">
                <a:latin typeface="Calibri" panose="020F0502020204030204" pitchFamily="34" charset="0"/>
                <a:cs typeface="Calibri" panose="020F0502020204030204" pitchFamily="34" charset="0"/>
              </a:rPr>
              <a:t> was engaged by the ASU </a:t>
            </a:r>
            <a:r>
              <a:rPr lang="en-US" sz="1600" dirty="0" err="1">
                <a:latin typeface="Calibri" panose="020F0502020204030204" pitchFamily="34" charset="0"/>
                <a:cs typeface="Calibri" panose="020F0502020204030204" pitchFamily="34" charset="0"/>
              </a:rPr>
              <a:t>Karkare</a:t>
            </a:r>
            <a:r>
              <a:rPr lang="en-US" sz="1600" dirty="0">
                <a:latin typeface="Calibri" panose="020F0502020204030204" pitchFamily="34" charset="0"/>
                <a:cs typeface="Calibri" panose="020F0502020204030204" pitchFamily="34" charset="0"/>
              </a:rPr>
              <a:t> Laboratory to design a complex vacuum system that bridged a suite of Photocathode growth and surface analysis sub-systems.  The vacuum system spanned an entire laboratory and included not only the surface growth and analysis capabilities, but also a 200kV electron beamline to test the properties of the cathodes grown.  We were responsible for the radiation safety analysis, the layout, the design of the complex vacuum chambers and the intricate sample transfer system internal to the chambers.  In addition we manufactured the high voltage power supply tank that supports the </a:t>
            </a:r>
            <a:r>
              <a:rPr lang="en-US" sz="1600">
                <a:latin typeface="Calibri" panose="020F0502020204030204" pitchFamily="34" charset="0"/>
                <a:cs typeface="Calibri" panose="020F0502020204030204" pitchFamily="34" charset="0"/>
              </a:rPr>
              <a:t>electron gun.</a:t>
            </a:r>
            <a:endParaRPr kumimoji="0" lang="en-US"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endParaRPr>
          </a:p>
        </p:txBody>
      </p:sp>
      <p:pic>
        <p:nvPicPr>
          <p:cNvPr id="12" name="Picture 11" descr="A close up of a box&#10;&#10;Description automatically generated">
            <a:extLst>
              <a:ext uri="{FF2B5EF4-FFF2-40B4-BE49-F238E27FC236}">
                <a16:creationId xmlns:a16="http://schemas.microsoft.com/office/drawing/2014/main" id="{3588F471-0994-2E4D-96DF-00166D6E0B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937" y="2699971"/>
            <a:ext cx="5795789" cy="3260131"/>
          </a:xfrm>
          <a:prstGeom prst="rect">
            <a:avLst/>
          </a:prstGeom>
        </p:spPr>
      </p:pic>
      <p:sp>
        <p:nvSpPr>
          <p:cNvPr id="2" name="TextBox 1">
            <a:extLst>
              <a:ext uri="{FF2B5EF4-FFF2-40B4-BE49-F238E27FC236}">
                <a16:creationId xmlns:a16="http://schemas.microsoft.com/office/drawing/2014/main" id="{7CF30A7A-AAFC-4B4E-888F-FA7308C2B337}"/>
              </a:ext>
            </a:extLst>
          </p:cNvPr>
          <p:cNvSpPr txBox="1"/>
          <p:nvPr/>
        </p:nvSpPr>
        <p:spPr>
          <a:xfrm>
            <a:off x="1189269" y="5727685"/>
            <a:ext cx="4029304"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err="1">
                <a:ln>
                  <a:noFill/>
                </a:ln>
                <a:solidFill>
                  <a:srgbClr val="000000"/>
                </a:solidFill>
                <a:effectLst/>
                <a:uFillTx/>
                <a:latin typeface="Calibri" panose="020F0502020204030204" pitchFamily="34" charset="0"/>
                <a:cs typeface="Calibri" panose="020F0502020204030204" pitchFamily="34" charset="0"/>
                <a:sym typeface="Helvetica"/>
              </a:rPr>
              <a:t>Xelera</a:t>
            </a:r>
            <a:r>
              <a:rPr kumimoji="0" lang="en-US"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 modeling of the ASU </a:t>
            </a:r>
            <a:r>
              <a:rPr kumimoji="0" lang="en-US" sz="1600" b="0" i="0" u="none" strike="noStrike" cap="none" spc="0" normalizeH="0" baseline="0" dirty="0" err="1">
                <a:ln>
                  <a:noFill/>
                </a:ln>
                <a:solidFill>
                  <a:srgbClr val="000000"/>
                </a:solidFill>
                <a:effectLst/>
                <a:uFillTx/>
                <a:latin typeface="Calibri" panose="020F0502020204030204" pitchFamily="34" charset="0"/>
                <a:cs typeface="Calibri" panose="020F0502020204030204" pitchFamily="34" charset="0"/>
                <a:sym typeface="Helvetica"/>
              </a:rPr>
              <a:t>Karkare</a:t>
            </a:r>
            <a:r>
              <a:rPr kumimoji="0" lang="en-US" sz="16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 Laboratory</a:t>
            </a:r>
          </a:p>
        </p:txBody>
      </p:sp>
      <p:pic>
        <p:nvPicPr>
          <p:cNvPr id="5" name="Picture 4" descr="A picture containing plane, flying, jet, air&#10;&#10;Description automatically generated">
            <a:extLst>
              <a:ext uri="{FF2B5EF4-FFF2-40B4-BE49-F238E27FC236}">
                <a16:creationId xmlns:a16="http://schemas.microsoft.com/office/drawing/2014/main" id="{6FDA3367-F438-E040-BACA-D48412445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244" y="2996698"/>
            <a:ext cx="4486505" cy="2666676"/>
          </a:xfrm>
          <a:prstGeom prst="rect">
            <a:avLst/>
          </a:prstGeom>
        </p:spPr>
      </p:pic>
      <p:sp>
        <p:nvSpPr>
          <p:cNvPr id="8" name="Rectangle 7">
            <a:extLst>
              <a:ext uri="{FF2B5EF4-FFF2-40B4-BE49-F238E27FC236}">
                <a16:creationId xmlns:a16="http://schemas.microsoft.com/office/drawing/2014/main" id="{D3411EAD-A2D9-E34A-AD4F-CE2494D07C3D}"/>
              </a:ext>
            </a:extLst>
          </p:cNvPr>
          <p:cNvSpPr/>
          <p:nvPr/>
        </p:nvSpPr>
        <p:spPr>
          <a:xfrm>
            <a:off x="6264724" y="5727685"/>
            <a:ext cx="5141151" cy="338554"/>
          </a:xfrm>
          <a:prstGeom prst="rect">
            <a:avLst/>
          </a:prstGeom>
        </p:spPr>
        <p:txBody>
          <a:bodyPr wrap="none">
            <a:spAutoFit/>
          </a:bodyPr>
          <a:lstStyle/>
          <a:p>
            <a:r>
              <a:rPr lang="en-US" sz="1600" dirty="0">
                <a:solidFill>
                  <a:srgbClr val="1D1C1D"/>
                </a:solidFill>
                <a:latin typeface="Slack-Lato"/>
              </a:rPr>
              <a:t>Novel cathode transport vacuum design and manufacturing</a:t>
            </a:r>
            <a:endParaRPr lang="en-US" sz="1600" dirty="0"/>
          </a:p>
        </p:txBody>
      </p:sp>
    </p:spTree>
    <p:extLst>
      <p:ext uri="{BB962C8B-B14F-4D97-AF65-F5344CB8AC3E}">
        <p14:creationId xmlns:p14="http://schemas.microsoft.com/office/powerpoint/2010/main" val="13329068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le 1"/>
          <p:cNvSpPr txBox="1">
            <a:spLocks noGrp="1"/>
          </p:cNvSpPr>
          <p:nvPr>
            <p:ph type="title"/>
          </p:nvPr>
        </p:nvSpPr>
        <p:spPr>
          <a:xfrm>
            <a:off x="1877699" y="113526"/>
            <a:ext cx="8315456" cy="1093277"/>
          </a:xfrm>
          <a:prstGeom prst="rect">
            <a:avLst/>
          </a:prstGeom>
        </p:spPr>
        <p:txBody>
          <a:bodyPr>
            <a:normAutofit/>
          </a:bodyPr>
          <a:lstStyle/>
          <a:p>
            <a:pPr algn="ctr"/>
            <a:r>
              <a:rPr lang="en-US" dirty="0"/>
              <a:t>RF HOM Absorbers</a:t>
            </a:r>
            <a:endParaRPr dirty="0">
              <a:solidFill>
                <a:srgbClr val="FF0000"/>
              </a:solidFill>
            </a:endParaRPr>
          </a:p>
        </p:txBody>
      </p:sp>
      <p:sp>
        <p:nvSpPr>
          <p:cNvPr id="3" name="TextBox 2">
            <a:extLst>
              <a:ext uri="{FF2B5EF4-FFF2-40B4-BE49-F238E27FC236}">
                <a16:creationId xmlns:a16="http://schemas.microsoft.com/office/drawing/2014/main" id="{136583C0-8445-CF42-8ADA-D93B8DC4F7F9}"/>
              </a:ext>
            </a:extLst>
          </p:cNvPr>
          <p:cNvSpPr txBox="1"/>
          <p:nvPr/>
        </p:nvSpPr>
        <p:spPr>
          <a:xfrm>
            <a:off x="275092" y="1732545"/>
            <a:ext cx="3449885" cy="14773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The </a:t>
            </a:r>
            <a:r>
              <a:rPr kumimoji="0" lang="en-US" sz="1800" b="0" i="0" u="none" strike="noStrike" cap="none" spc="0" normalizeH="0" baseline="0" dirty="0" err="1">
                <a:ln>
                  <a:noFill/>
                </a:ln>
                <a:solidFill>
                  <a:srgbClr val="000000"/>
                </a:solidFill>
                <a:effectLst/>
                <a:uFillTx/>
                <a:latin typeface="+mj-lt"/>
                <a:ea typeface="+mj-ea"/>
                <a:cs typeface="+mj-cs"/>
                <a:sym typeface="Helvetica"/>
              </a:rPr>
              <a:t>Xelera</a:t>
            </a:r>
            <a:r>
              <a:rPr kumimoji="0" lang="en-US" sz="1800" b="0" i="0" u="none" strike="noStrike" cap="none" spc="0" normalizeH="0" baseline="0" dirty="0">
                <a:ln>
                  <a:noFill/>
                </a:ln>
                <a:solidFill>
                  <a:srgbClr val="000000"/>
                </a:solidFill>
                <a:effectLst/>
                <a:uFillTx/>
                <a:latin typeface="+mj-lt"/>
                <a:ea typeface="+mj-ea"/>
                <a:cs typeface="+mj-cs"/>
                <a:sym typeface="Helvetica"/>
              </a:rPr>
              <a:t> team has unique experience designing and building Higher Order Mode (HOM) absorbers for high-power RF/SRF systems. </a:t>
            </a:r>
          </a:p>
        </p:txBody>
      </p:sp>
      <p:pic>
        <p:nvPicPr>
          <p:cNvPr id="5" name="Picture 4" descr="A picture containing plane, air, jet&#10;&#10;Description automatically generated">
            <a:extLst>
              <a:ext uri="{FF2B5EF4-FFF2-40B4-BE49-F238E27FC236}">
                <a16:creationId xmlns:a16="http://schemas.microsoft.com/office/drawing/2014/main" id="{F3E1D300-EA59-3C46-9810-59D2C2ADA6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414" y="1732545"/>
            <a:ext cx="4536823" cy="3681663"/>
          </a:xfrm>
          <a:prstGeom prst="rect">
            <a:avLst/>
          </a:prstGeom>
        </p:spPr>
      </p:pic>
      <p:sp>
        <p:nvSpPr>
          <p:cNvPr id="9" name="TextBox 8">
            <a:extLst>
              <a:ext uri="{FF2B5EF4-FFF2-40B4-BE49-F238E27FC236}">
                <a16:creationId xmlns:a16="http://schemas.microsoft.com/office/drawing/2014/main" id="{39B3B729-045F-984A-A72C-B6CA33FF1CC1}"/>
              </a:ext>
            </a:extLst>
          </p:cNvPr>
          <p:cNvSpPr txBox="1"/>
          <p:nvPr/>
        </p:nvSpPr>
        <p:spPr>
          <a:xfrm>
            <a:off x="4889260" y="5678905"/>
            <a:ext cx="218745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HOM Absorber Design</a:t>
            </a:r>
          </a:p>
        </p:txBody>
      </p:sp>
      <p:sp>
        <p:nvSpPr>
          <p:cNvPr id="11" name="TextBox 10">
            <a:extLst>
              <a:ext uri="{FF2B5EF4-FFF2-40B4-BE49-F238E27FC236}">
                <a16:creationId xmlns:a16="http://schemas.microsoft.com/office/drawing/2014/main" id="{7CDD6D5A-178D-244F-AB41-5341AA74CB4B}"/>
              </a:ext>
            </a:extLst>
          </p:cNvPr>
          <p:cNvSpPr txBox="1"/>
          <p:nvPr/>
        </p:nvSpPr>
        <p:spPr>
          <a:xfrm>
            <a:off x="8783856" y="5678905"/>
            <a:ext cx="2197072"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Shrink Fit </a:t>
            </a:r>
            <a:r>
              <a:rPr kumimoji="0" lang="en-US" sz="1800" b="0" i="0" u="none" strike="noStrike" cap="none" spc="0" normalizeH="0" baseline="0" dirty="0" err="1">
                <a:ln>
                  <a:noFill/>
                </a:ln>
                <a:solidFill>
                  <a:srgbClr val="000000"/>
                </a:solidFill>
                <a:effectLst/>
                <a:uFillTx/>
                <a:latin typeface="Calibri" panose="020F0502020204030204" pitchFamily="34" charset="0"/>
                <a:cs typeface="Calibri" panose="020F0502020204030204" pitchFamily="34" charset="0"/>
                <a:sym typeface="Helvetica"/>
              </a:rPr>
              <a:t>SiC</a:t>
            </a:r>
            <a:r>
              <a:rPr kumimoji="0" lang="en-US"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 absorber</a:t>
            </a:r>
          </a:p>
        </p:txBody>
      </p:sp>
      <p:pic>
        <p:nvPicPr>
          <p:cNvPr id="4" name="Picture 3">
            <a:extLst>
              <a:ext uri="{FF2B5EF4-FFF2-40B4-BE49-F238E27FC236}">
                <a16:creationId xmlns:a16="http://schemas.microsoft.com/office/drawing/2014/main" id="{3AFA592C-FF57-52C9-59D2-BF4780F8DD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016597" y="2198994"/>
            <a:ext cx="3731591" cy="2798693"/>
          </a:xfrm>
          <a:prstGeom prst="rect">
            <a:avLst/>
          </a:prstGeom>
        </p:spPr>
      </p:pic>
    </p:spTree>
    <p:extLst>
      <p:ext uri="{BB962C8B-B14F-4D97-AF65-F5344CB8AC3E}">
        <p14:creationId xmlns:p14="http://schemas.microsoft.com/office/powerpoint/2010/main" val="84733375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el 1"/>
          <p:cNvSpPr txBox="1">
            <a:spLocks noGrp="1"/>
          </p:cNvSpPr>
          <p:nvPr>
            <p:ph type="ctrTitle"/>
          </p:nvPr>
        </p:nvSpPr>
        <p:spPr>
          <a:xfrm>
            <a:off x="1121214" y="3429000"/>
            <a:ext cx="9603062" cy="3148146"/>
          </a:xfrm>
          <a:prstGeom prst="rect">
            <a:avLst/>
          </a:prstGeom>
        </p:spPr>
        <p:txBody>
          <a:bodyPr>
            <a:normAutofit/>
          </a:bodyPr>
          <a:lstStyle/>
          <a:p>
            <a:r>
              <a:rPr lang="en-US" sz="4400" dirty="0" err="1">
                <a:hlinkClick r:id="rId2"/>
              </a:rPr>
              <a:t>www.xeleraresearch.com</a:t>
            </a:r>
            <a:br>
              <a:rPr lang="en-US" sz="4400" dirty="0">
                <a:hlinkClick r:id="rId2"/>
              </a:rPr>
            </a:br>
            <a:endParaRPr sz="4400" dirty="0"/>
          </a:p>
        </p:txBody>
      </p:sp>
      <p:pic>
        <p:nvPicPr>
          <p:cNvPr id="5" name="Picture 4" descr="A close up of a sign&#10;&#10;Description automatically generated">
            <a:extLst>
              <a:ext uri="{FF2B5EF4-FFF2-40B4-BE49-F238E27FC236}">
                <a16:creationId xmlns:a16="http://schemas.microsoft.com/office/drawing/2014/main" id="{E3C6261A-D1DB-5C47-8110-7B81041172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1661" y="1687987"/>
            <a:ext cx="4282168" cy="3315086"/>
          </a:xfrm>
          <a:prstGeom prst="rect">
            <a:avLst/>
          </a:prstGeom>
        </p:spPr>
      </p:pic>
    </p:spTree>
    <p:extLst>
      <p:ext uri="{BB962C8B-B14F-4D97-AF65-F5344CB8AC3E}">
        <p14:creationId xmlns:p14="http://schemas.microsoft.com/office/powerpoint/2010/main" val="209890716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B150-04D5-4E95-B4DC-83E55B6271E2}"/>
              </a:ext>
            </a:extLst>
          </p:cNvPr>
          <p:cNvSpPr>
            <a:spLocks noGrp="1"/>
          </p:cNvSpPr>
          <p:nvPr>
            <p:ph type="title"/>
          </p:nvPr>
        </p:nvSpPr>
        <p:spPr>
          <a:xfrm>
            <a:off x="3470589" y="28876"/>
            <a:ext cx="5278775" cy="1093277"/>
          </a:xfrm>
        </p:spPr>
        <p:txBody>
          <a:bodyPr/>
          <a:lstStyle/>
          <a:p>
            <a:r>
              <a:rPr lang="en-US" dirty="0"/>
              <a:t>Company Overview</a:t>
            </a:r>
          </a:p>
        </p:txBody>
      </p:sp>
      <p:sp>
        <p:nvSpPr>
          <p:cNvPr id="3" name="Text Placeholder 2">
            <a:extLst>
              <a:ext uri="{FF2B5EF4-FFF2-40B4-BE49-F238E27FC236}">
                <a16:creationId xmlns:a16="http://schemas.microsoft.com/office/drawing/2014/main" id="{DCCE116F-58C0-44A9-B646-6FB31A504474}"/>
              </a:ext>
            </a:extLst>
          </p:cNvPr>
          <p:cNvSpPr>
            <a:spLocks noGrp="1"/>
          </p:cNvSpPr>
          <p:nvPr>
            <p:ph type="body" idx="1"/>
          </p:nvPr>
        </p:nvSpPr>
        <p:spPr/>
        <p:txBody>
          <a:bodyPr>
            <a:normAutofit fontScale="92500" lnSpcReduction="20000"/>
          </a:bodyPr>
          <a:lstStyle/>
          <a:p>
            <a:r>
              <a:rPr lang="en-US" dirty="0"/>
              <a:t>Formed in 2013 by 5 partners – 150+ years of accelerator design expertise</a:t>
            </a:r>
          </a:p>
          <a:p>
            <a:r>
              <a:rPr lang="en-US" dirty="0"/>
              <a:t>Most of </a:t>
            </a:r>
            <a:r>
              <a:rPr lang="en-US" dirty="0" err="1"/>
              <a:t>Xelera</a:t>
            </a:r>
            <a:r>
              <a:rPr lang="en-US" dirty="0"/>
              <a:t> were from the Cornell ERL development team, who designed and built the world’s highest current, high brightness photoinjector, which is being used now in the 4-pass ERL: CBETA</a:t>
            </a:r>
          </a:p>
          <a:p>
            <a:r>
              <a:rPr lang="en-US" dirty="0"/>
              <a:t>Now at 9 total employees</a:t>
            </a:r>
          </a:p>
          <a:p>
            <a:endParaRPr lang="en-US" dirty="0"/>
          </a:p>
          <a:p>
            <a:pPr marL="0" indent="0">
              <a:buNone/>
            </a:pPr>
            <a:r>
              <a:rPr lang="en-US" dirty="0"/>
              <a:t>The </a:t>
            </a:r>
            <a:r>
              <a:rPr lang="en-US" dirty="0" err="1"/>
              <a:t>Xelera</a:t>
            </a:r>
            <a:r>
              <a:rPr lang="en-US" dirty="0"/>
              <a:t> team is experienced in designing and building a variety of particle accelerator components, including:</a:t>
            </a:r>
          </a:p>
          <a:p>
            <a:r>
              <a:rPr lang="en-US" dirty="0"/>
              <a:t>Electron Sources (Photo-Guns and Thermionic Guns)</a:t>
            </a:r>
          </a:p>
          <a:p>
            <a:r>
              <a:rPr lang="en-US" dirty="0"/>
              <a:t>Beam Stops</a:t>
            </a:r>
          </a:p>
          <a:p>
            <a:r>
              <a:rPr lang="en-US" dirty="0"/>
              <a:t>Vacuum System components</a:t>
            </a:r>
          </a:p>
          <a:p>
            <a:r>
              <a:rPr lang="en-US" dirty="0"/>
              <a:t>SRF HOM Absorbers</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0908622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2B150-04D5-4E95-B4DC-83E55B6271E2}"/>
              </a:ext>
            </a:extLst>
          </p:cNvPr>
          <p:cNvSpPr>
            <a:spLocks noGrp="1"/>
          </p:cNvSpPr>
          <p:nvPr>
            <p:ph type="title"/>
          </p:nvPr>
        </p:nvSpPr>
        <p:spPr>
          <a:xfrm>
            <a:off x="3470589" y="28876"/>
            <a:ext cx="5278775" cy="1093277"/>
          </a:xfrm>
        </p:spPr>
        <p:txBody>
          <a:bodyPr/>
          <a:lstStyle/>
          <a:p>
            <a:r>
              <a:rPr lang="en-US" dirty="0"/>
              <a:t>Company Overview</a:t>
            </a:r>
          </a:p>
        </p:txBody>
      </p:sp>
      <p:sp>
        <p:nvSpPr>
          <p:cNvPr id="8" name="Text Placeholder 4">
            <a:extLst>
              <a:ext uri="{FF2B5EF4-FFF2-40B4-BE49-F238E27FC236}">
                <a16:creationId xmlns:a16="http://schemas.microsoft.com/office/drawing/2014/main" id="{8E983E8D-DDCA-6946-8D0A-D14DE37567B4}"/>
              </a:ext>
            </a:extLst>
          </p:cNvPr>
          <p:cNvSpPr txBox="1">
            <a:spLocks/>
          </p:cNvSpPr>
          <p:nvPr/>
        </p:nvSpPr>
        <p:spPr>
          <a:xfrm>
            <a:off x="321637" y="1401284"/>
            <a:ext cx="10449033" cy="573584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590800" marR="0" indent="-304800" algn="l" defTabSz="914400" rtl="0" latinLnBrk="0">
              <a:lnSpc>
                <a:spcPct val="90000"/>
              </a:lnSpc>
              <a:spcBef>
                <a:spcPts val="1000"/>
              </a:spcBef>
              <a:spcAft>
                <a:spcPts val="0"/>
              </a:spcAft>
              <a:buClrTx/>
              <a:buSzPct val="100000"/>
              <a:buFontTx/>
              <a:buChar char="•"/>
              <a:tabLst/>
              <a:defRPr sz="2400" b="0" i="0" u="none" strike="noStrike" cap="none" spc="0" baseline="0">
                <a:ln>
                  <a:noFill/>
                </a:ln>
                <a:solidFill>
                  <a:srgbClr val="888888"/>
                </a:solidFill>
                <a:uFillTx/>
                <a:latin typeface="+mn-lt"/>
                <a:ea typeface="+mn-ea"/>
                <a:cs typeface="+mn-cs"/>
                <a:sym typeface="Calibri"/>
              </a:defRPr>
            </a:lvl6pPr>
            <a:lvl7pPr marL="3048000" marR="0" indent="-304800" algn="l" defTabSz="914400" rtl="0" latinLnBrk="0">
              <a:lnSpc>
                <a:spcPct val="90000"/>
              </a:lnSpc>
              <a:spcBef>
                <a:spcPts val="1000"/>
              </a:spcBef>
              <a:spcAft>
                <a:spcPts val="0"/>
              </a:spcAft>
              <a:buClrTx/>
              <a:buSzPct val="100000"/>
              <a:buFontTx/>
              <a:buChar char="•"/>
              <a:tabLst/>
              <a:defRPr sz="2400" b="0" i="0" u="none" strike="noStrike" cap="none" spc="0" baseline="0">
                <a:ln>
                  <a:noFill/>
                </a:ln>
                <a:solidFill>
                  <a:srgbClr val="888888"/>
                </a:solidFill>
                <a:uFillTx/>
                <a:latin typeface="+mn-lt"/>
                <a:ea typeface="+mn-ea"/>
                <a:cs typeface="+mn-cs"/>
                <a:sym typeface="Calibri"/>
              </a:defRPr>
            </a:lvl7pPr>
            <a:lvl8pPr marL="3505200" marR="0" indent="-304800" algn="l" defTabSz="914400" rtl="0" latinLnBrk="0">
              <a:lnSpc>
                <a:spcPct val="90000"/>
              </a:lnSpc>
              <a:spcBef>
                <a:spcPts val="1000"/>
              </a:spcBef>
              <a:spcAft>
                <a:spcPts val="0"/>
              </a:spcAft>
              <a:buClrTx/>
              <a:buSzPct val="100000"/>
              <a:buFontTx/>
              <a:buChar char="•"/>
              <a:tabLst/>
              <a:defRPr sz="2400" b="0" i="0" u="none" strike="noStrike" cap="none" spc="0" baseline="0">
                <a:ln>
                  <a:noFill/>
                </a:ln>
                <a:solidFill>
                  <a:srgbClr val="888888"/>
                </a:solidFill>
                <a:uFillTx/>
                <a:latin typeface="+mn-lt"/>
                <a:ea typeface="+mn-ea"/>
                <a:cs typeface="+mn-cs"/>
                <a:sym typeface="Calibri"/>
              </a:defRPr>
            </a:lvl8pPr>
            <a:lvl9pPr marL="3962400" marR="0" indent="-304800" algn="l" defTabSz="914400" rtl="0" latinLnBrk="0">
              <a:lnSpc>
                <a:spcPct val="90000"/>
              </a:lnSpc>
              <a:spcBef>
                <a:spcPts val="1000"/>
              </a:spcBef>
              <a:spcAft>
                <a:spcPts val="0"/>
              </a:spcAft>
              <a:buClrTx/>
              <a:buSzPct val="100000"/>
              <a:buFontTx/>
              <a:buChar char="•"/>
              <a:tabLst/>
              <a:defRPr sz="2400" b="0" i="0" u="none" strike="noStrike" cap="none" spc="0" baseline="0">
                <a:ln>
                  <a:noFill/>
                </a:ln>
                <a:solidFill>
                  <a:srgbClr val="888888"/>
                </a:solidFill>
                <a:uFillTx/>
                <a:latin typeface="+mn-lt"/>
                <a:ea typeface="+mn-ea"/>
                <a:cs typeface="+mn-cs"/>
                <a:sym typeface="Calibri"/>
              </a:defRPr>
            </a:lvl9pPr>
          </a:lstStyle>
          <a:p>
            <a:pPr marL="0" indent="0" hangingPunct="1">
              <a:buFont typeface="Arial"/>
              <a:buNone/>
            </a:pPr>
            <a:r>
              <a:rPr lang="en-US" sz="2600" dirty="0"/>
              <a:t>The team provides broad consulting services, including:</a:t>
            </a:r>
          </a:p>
          <a:p>
            <a:pPr hangingPunct="1"/>
            <a:r>
              <a:rPr lang="en-US" sz="2600" dirty="0"/>
              <a:t>Radiation Protection for electron and X-ray beams.</a:t>
            </a:r>
          </a:p>
          <a:p>
            <a:pPr lvl="1" hangingPunct="1"/>
            <a:r>
              <a:rPr lang="en-US" sz="2600" dirty="0"/>
              <a:t>Shielding design and assessment</a:t>
            </a:r>
          </a:p>
          <a:p>
            <a:pPr lvl="1" hangingPunct="1"/>
            <a:r>
              <a:rPr lang="en-US" sz="2600" dirty="0"/>
              <a:t>Penetration Recommendations</a:t>
            </a:r>
          </a:p>
          <a:p>
            <a:pPr lvl="1" hangingPunct="1"/>
            <a:r>
              <a:rPr lang="en-US" sz="2600" dirty="0"/>
              <a:t>Radiation safety interlock design and procedures</a:t>
            </a:r>
          </a:p>
          <a:p>
            <a:pPr lvl="1" hangingPunct="1"/>
            <a:r>
              <a:rPr lang="en-US" sz="2600" dirty="0"/>
              <a:t>Radiation monitoring equipment needs and placement</a:t>
            </a:r>
          </a:p>
          <a:p>
            <a:pPr lvl="1" hangingPunct="1"/>
            <a:r>
              <a:rPr lang="en-US" sz="2600" dirty="0"/>
              <a:t>Radiation Safety Training procedures</a:t>
            </a:r>
          </a:p>
          <a:p>
            <a:pPr hangingPunct="1"/>
            <a:r>
              <a:rPr lang="en-US" sz="2600" dirty="0"/>
              <a:t>EMI consulting for high-voltage RF systems</a:t>
            </a:r>
          </a:p>
          <a:p>
            <a:pPr hangingPunct="1"/>
            <a:r>
              <a:rPr lang="en-US" sz="2600" dirty="0"/>
              <a:t>Laser system safety planning</a:t>
            </a:r>
          </a:p>
        </p:txBody>
      </p:sp>
    </p:spTree>
    <p:extLst>
      <p:ext uri="{BB962C8B-B14F-4D97-AF65-F5344CB8AC3E}">
        <p14:creationId xmlns:p14="http://schemas.microsoft.com/office/powerpoint/2010/main" val="184674287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1"/>
          <p:cNvSpPr txBox="1">
            <a:spLocks noGrp="1"/>
          </p:cNvSpPr>
          <p:nvPr>
            <p:ph type="title"/>
          </p:nvPr>
        </p:nvSpPr>
        <p:spPr>
          <a:xfrm>
            <a:off x="2118360" y="99088"/>
            <a:ext cx="9790108" cy="1093277"/>
          </a:xfrm>
          <a:prstGeom prst="rect">
            <a:avLst/>
          </a:prstGeom>
        </p:spPr>
        <p:txBody>
          <a:bodyPr>
            <a:normAutofit fontScale="90000"/>
          </a:bodyPr>
          <a:lstStyle/>
          <a:p>
            <a:r>
              <a:rPr lang="en-US" dirty="0"/>
              <a:t>Accelerator design &amp; simulations: </a:t>
            </a:r>
            <a:br>
              <a:rPr lang="en-US" dirty="0"/>
            </a:br>
            <a:r>
              <a:rPr lang="en-US" dirty="0"/>
              <a:t>EIC magnetized injector design</a:t>
            </a:r>
            <a:endParaRPr dirty="0"/>
          </a:p>
        </p:txBody>
      </p:sp>
      <p:pic>
        <p:nvPicPr>
          <p:cNvPr id="224" name="Picture 3" descr="Picture 3"/>
          <p:cNvPicPr>
            <a:picLocks noChangeAspect="1"/>
          </p:cNvPicPr>
          <p:nvPr/>
        </p:nvPicPr>
        <p:blipFill>
          <a:blip r:embed="rId2"/>
          <a:stretch>
            <a:fillRect/>
          </a:stretch>
        </p:blipFill>
        <p:spPr>
          <a:xfrm>
            <a:off x="1105242" y="1371600"/>
            <a:ext cx="9974238" cy="4800602"/>
          </a:xfrm>
          <a:prstGeom prst="rect">
            <a:avLst/>
          </a:prstGeom>
          <a:ln w="12700">
            <a:miter lim="400000"/>
          </a:ln>
        </p:spPr>
      </p:pic>
    </p:spTree>
    <p:extLst>
      <p:ext uri="{BB962C8B-B14F-4D97-AF65-F5344CB8AC3E}">
        <p14:creationId xmlns:p14="http://schemas.microsoft.com/office/powerpoint/2010/main" val="26840256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451AE387-1163-EE4F-A030-3485688E30C3}"/>
              </a:ext>
            </a:extLst>
          </p:cNvPr>
          <p:cNvSpPr/>
          <p:nvPr/>
        </p:nvSpPr>
        <p:spPr>
          <a:xfrm>
            <a:off x="0" y="-1"/>
            <a:ext cx="11942648" cy="1135782"/>
          </a:xfrm>
          <a:prstGeom prst="rect">
            <a:avLst/>
          </a:prstGeom>
          <a:solidFill>
            <a:srgbClr val="FFFFFF"/>
          </a:solidFill>
          <a:ln w="12700">
            <a:miter lim="400000"/>
          </a:ln>
        </p:spPr>
        <p:txBody>
          <a:bodyPr lIns="45718" tIns="45718" rIns="45718" bIns="45718" anchor="ctr"/>
          <a:lstStyle/>
          <a:p>
            <a:endParaRPr/>
          </a:p>
        </p:txBody>
      </p:sp>
      <p:sp>
        <p:nvSpPr>
          <p:cNvPr id="223" name="Title 1"/>
          <p:cNvSpPr txBox="1">
            <a:spLocks noGrp="1"/>
          </p:cNvSpPr>
          <p:nvPr>
            <p:ph type="title"/>
          </p:nvPr>
        </p:nvSpPr>
        <p:spPr>
          <a:xfrm>
            <a:off x="2118360" y="99088"/>
            <a:ext cx="9790108" cy="1093277"/>
          </a:xfrm>
          <a:prstGeom prst="rect">
            <a:avLst/>
          </a:prstGeom>
        </p:spPr>
        <p:txBody>
          <a:bodyPr>
            <a:normAutofit fontScale="90000"/>
          </a:bodyPr>
          <a:lstStyle/>
          <a:p>
            <a:pPr lvl="1"/>
            <a:r>
              <a:rPr lang="en-US" dirty="0"/>
              <a:t>Accelerator design &amp; simulations: EIC magnetized injector design (</a:t>
            </a:r>
            <a:r>
              <a:rPr lang="en-US" b="1" dirty="0"/>
              <a:t>Movie</a:t>
            </a:r>
            <a:r>
              <a:rPr lang="en-US" dirty="0"/>
              <a:t>)</a:t>
            </a:r>
          </a:p>
        </p:txBody>
      </p:sp>
      <p:pic>
        <p:nvPicPr>
          <p:cNvPr id="2" name="thermgun_visualized2">
            <a:hlinkClick r:id="" action="ppaction://media"/>
            <a:extLst>
              <a:ext uri="{FF2B5EF4-FFF2-40B4-BE49-F238E27FC236}">
                <a16:creationId xmlns:a16="http://schemas.microsoft.com/office/drawing/2014/main" id="{1A66FDEE-E518-5649-92BB-4D785D611D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1574"/>
            <a:ext cx="12110936" cy="5716425"/>
          </a:xfrm>
          <a:prstGeom prst="rect">
            <a:avLst/>
          </a:prstGeom>
        </p:spPr>
      </p:pic>
    </p:spTree>
    <p:extLst>
      <p:ext uri="{BB962C8B-B14F-4D97-AF65-F5344CB8AC3E}">
        <p14:creationId xmlns:p14="http://schemas.microsoft.com/office/powerpoint/2010/main" val="3534267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6A21D-B19E-F747-9F71-87CC840F1A62}"/>
              </a:ext>
            </a:extLst>
          </p:cNvPr>
          <p:cNvPicPr>
            <a:picLocks noChangeAspect="1"/>
          </p:cNvPicPr>
          <p:nvPr/>
        </p:nvPicPr>
        <p:blipFill>
          <a:blip r:embed="rId2"/>
          <a:stretch>
            <a:fillRect/>
          </a:stretch>
        </p:blipFill>
        <p:spPr>
          <a:xfrm>
            <a:off x="303925" y="1352550"/>
            <a:ext cx="6350000" cy="4762500"/>
          </a:xfrm>
          <a:prstGeom prst="rect">
            <a:avLst/>
          </a:prstGeom>
        </p:spPr>
      </p:pic>
      <p:sp>
        <p:nvSpPr>
          <p:cNvPr id="3" name="TextBox 2">
            <a:extLst>
              <a:ext uri="{FF2B5EF4-FFF2-40B4-BE49-F238E27FC236}">
                <a16:creationId xmlns:a16="http://schemas.microsoft.com/office/drawing/2014/main" id="{F1825A26-9CC9-4545-8E39-E162E0F5256B}"/>
              </a:ext>
            </a:extLst>
          </p:cNvPr>
          <p:cNvSpPr txBox="1"/>
          <p:nvPr/>
        </p:nvSpPr>
        <p:spPr>
          <a:xfrm>
            <a:off x="6895315" y="1429211"/>
            <a:ext cx="4992760" cy="53245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2000" dirty="0" err="1">
                <a:latin typeface="Calibri" panose="020F0502020204030204" pitchFamily="34" charset="0"/>
                <a:cs typeface="Calibri" panose="020F0502020204030204" pitchFamily="34" charset="0"/>
              </a:rPr>
              <a:t>Xelera</a:t>
            </a:r>
            <a:r>
              <a:rPr lang="en-US" sz="2000" dirty="0">
                <a:latin typeface="Calibri" panose="020F0502020204030204" pitchFamily="34" charset="0"/>
                <a:cs typeface="Calibri" panose="020F0502020204030204" pitchFamily="34" charset="0"/>
              </a:rPr>
              <a:t> Research LLC, in collaboration with a team at </a:t>
            </a:r>
            <a:r>
              <a:rPr lang="en-US" sz="2000" dirty="0" err="1">
                <a:latin typeface="Calibri" panose="020F0502020204030204" pitchFamily="34" charset="0"/>
                <a:cs typeface="Calibri" panose="020F0502020204030204" pitchFamily="34" charset="0"/>
              </a:rPr>
              <a:t>JLab</a:t>
            </a:r>
            <a:r>
              <a:rPr lang="en-US" sz="2000" dirty="0">
                <a:latin typeface="Calibri" panose="020F0502020204030204" pitchFamily="34" charset="0"/>
                <a:cs typeface="Calibri" panose="020F0502020204030204" pitchFamily="34" charset="0"/>
              </a:rPr>
              <a:t>, designed, built, and tested a thermionic electron source (</a:t>
            </a:r>
            <a:r>
              <a:rPr lang="en-US" sz="2000" dirty="0" err="1">
                <a:latin typeface="Calibri" panose="020F0502020204030204" pitchFamily="34" charset="0"/>
                <a:cs typeface="Calibri" panose="020F0502020204030204" pitchFamily="34" charset="0"/>
              </a:rPr>
              <a:t>Tgun</a:t>
            </a:r>
            <a:r>
              <a:rPr lang="en-US" sz="2000" dirty="0">
                <a:latin typeface="Calibri" panose="020F0502020204030204" pitchFamily="34" charset="0"/>
                <a:cs typeface="Calibri" panose="020F0502020204030204" pitchFamily="34" charset="0"/>
              </a:rPr>
              <a:t>) to drive a magnetized electron cooler for a future electron-ion collider project. This device was delivered to </a:t>
            </a:r>
            <a:r>
              <a:rPr lang="en-US" sz="2000" dirty="0" err="1">
                <a:latin typeface="Calibri" panose="020F0502020204030204" pitchFamily="34" charset="0"/>
                <a:cs typeface="Calibri" panose="020F0502020204030204" pitchFamily="34" charset="0"/>
              </a:rPr>
              <a:t>JLab</a:t>
            </a:r>
            <a:r>
              <a:rPr lang="en-US" sz="2000" dirty="0">
                <a:latin typeface="Calibri" panose="020F0502020204030204" pitchFamily="34" charset="0"/>
                <a:cs typeface="Calibri" panose="020F0502020204030204" pitchFamily="34" charset="0"/>
              </a:rPr>
              <a:t> in July of 2019, and achieved first beam in December 2019. This work was funded through the U.S. Department of Energy SBIR program.</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All electrostatic, mechanical, and rf drive systems were designed and built in-house.</a:t>
            </a:r>
          </a:p>
          <a:p>
            <a:r>
              <a:rPr lang="en-US" sz="2000" dirty="0">
                <a:latin typeface="Calibri" panose="020F0502020204030204" pitchFamily="34" charset="0"/>
                <a:cs typeface="Calibri" panose="020F0502020204030204" pitchFamily="34" charset="0"/>
              </a:rPr>
              <a:t> </a:t>
            </a:r>
          </a:p>
          <a:p>
            <a:r>
              <a:rPr lang="en-US" sz="2000" dirty="0">
                <a:latin typeface="Calibri" panose="020F0502020204030204" pitchFamily="34" charset="0"/>
                <a:cs typeface="Calibri" panose="020F0502020204030204" pitchFamily="34" charset="0"/>
              </a:rPr>
              <a:t>The </a:t>
            </a:r>
            <a:r>
              <a:rPr lang="en-US" sz="2000" dirty="0" err="1">
                <a:latin typeface="Calibri" panose="020F0502020204030204" pitchFamily="34" charset="0"/>
                <a:cs typeface="Calibri" panose="020F0502020204030204" pitchFamily="34" charset="0"/>
              </a:rPr>
              <a:t>Tgun</a:t>
            </a:r>
            <a:r>
              <a:rPr lang="en-US" sz="2000" dirty="0">
                <a:latin typeface="Calibri" panose="020F0502020204030204" pitchFamily="34" charset="0"/>
                <a:cs typeface="Calibri" panose="020F0502020204030204" pitchFamily="34" charset="0"/>
              </a:rPr>
              <a:t> is now integrated with the existing </a:t>
            </a:r>
            <a:r>
              <a:rPr lang="en-US" sz="2000" dirty="0" err="1">
                <a:latin typeface="Calibri" panose="020F0502020204030204" pitchFamily="34" charset="0"/>
                <a:cs typeface="Calibri" panose="020F0502020204030204" pitchFamily="34" charset="0"/>
              </a:rPr>
              <a:t>JLab</a:t>
            </a:r>
            <a:r>
              <a:rPr lang="en-US" sz="2000" dirty="0">
                <a:latin typeface="Calibri" panose="020F0502020204030204" pitchFamily="34" charset="0"/>
                <a:cs typeface="Calibri" panose="020F0502020204030204" pitchFamily="34" charset="0"/>
              </a:rPr>
              <a:t> Gun Test Stand (GTS).</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9CD3D7E3-2450-CB48-90D5-B685C984EA1B}"/>
              </a:ext>
            </a:extLst>
          </p:cNvPr>
          <p:cNvSpPr txBox="1">
            <a:spLocks noGrp="1"/>
          </p:cNvSpPr>
          <p:nvPr>
            <p:ph type="title"/>
          </p:nvPr>
        </p:nvSpPr>
        <p:spPr>
          <a:xfrm>
            <a:off x="1855480" y="194554"/>
            <a:ext cx="10079667" cy="766774"/>
          </a:xfrm>
          <a:prstGeom prst="rect">
            <a:avLst/>
          </a:prstGeom>
        </p:spPr>
        <p:txBody>
          <a:bodyPr>
            <a:normAutofit/>
          </a:bodyPr>
          <a:lstStyle/>
          <a:p>
            <a:pPr algn="ctr"/>
            <a:r>
              <a:rPr lang="en-US" sz="4000" dirty="0"/>
              <a:t>Electron Sources: </a:t>
            </a:r>
            <a:r>
              <a:rPr lang="en-US" sz="4000" dirty="0" err="1"/>
              <a:t>Tgun</a:t>
            </a:r>
            <a:endParaRPr sz="4000" dirty="0">
              <a:solidFill>
                <a:srgbClr val="FF0000"/>
              </a:solidFill>
            </a:endParaRPr>
          </a:p>
        </p:txBody>
      </p:sp>
    </p:spTree>
    <p:extLst>
      <p:ext uri="{BB962C8B-B14F-4D97-AF65-F5344CB8AC3E}">
        <p14:creationId xmlns:p14="http://schemas.microsoft.com/office/powerpoint/2010/main" val="72867873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le 1"/>
          <p:cNvSpPr txBox="1">
            <a:spLocks noGrp="1"/>
          </p:cNvSpPr>
          <p:nvPr>
            <p:ph type="title"/>
          </p:nvPr>
        </p:nvSpPr>
        <p:spPr>
          <a:xfrm>
            <a:off x="1877698" y="113526"/>
            <a:ext cx="10079667" cy="1093277"/>
          </a:xfrm>
          <a:prstGeom prst="rect">
            <a:avLst/>
          </a:prstGeom>
        </p:spPr>
        <p:txBody>
          <a:bodyPr>
            <a:normAutofit/>
          </a:bodyPr>
          <a:lstStyle/>
          <a:p>
            <a:pPr algn="ctr"/>
            <a:r>
              <a:rPr lang="en-US" sz="4000" dirty="0" err="1"/>
              <a:t>Tgun</a:t>
            </a:r>
            <a:r>
              <a:rPr lang="en-US" sz="4000" dirty="0"/>
              <a:t> Cathode &amp; Anode, Vacuum Chamber</a:t>
            </a:r>
            <a:endParaRPr sz="4000" dirty="0">
              <a:solidFill>
                <a:srgbClr val="FF0000"/>
              </a:solidFill>
            </a:endParaRPr>
          </a:p>
        </p:txBody>
      </p:sp>
      <p:pic>
        <p:nvPicPr>
          <p:cNvPr id="14" name="Picture 13" descr="A picture containing indoor, sitting, motorcycle, disk brake&#10;&#10;Description automatically generated">
            <a:extLst>
              <a:ext uri="{FF2B5EF4-FFF2-40B4-BE49-F238E27FC236}">
                <a16:creationId xmlns:a16="http://schemas.microsoft.com/office/drawing/2014/main" id="{E5848F32-6F65-5141-9510-82C9950D6C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2607" y="2010853"/>
            <a:ext cx="4615984" cy="3461988"/>
          </a:xfrm>
          <a:prstGeom prst="rect">
            <a:avLst/>
          </a:prstGeom>
        </p:spPr>
      </p:pic>
      <p:pic>
        <p:nvPicPr>
          <p:cNvPr id="16" name="Picture 15" descr="A picture containing indoor, floor&#10;&#10;Description automatically generated">
            <a:extLst>
              <a:ext uri="{FF2B5EF4-FFF2-40B4-BE49-F238E27FC236}">
                <a16:creationId xmlns:a16="http://schemas.microsoft.com/office/drawing/2014/main" id="{6141F537-3612-9A43-B151-E30C6FFB2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18379" y="2010853"/>
            <a:ext cx="4615984" cy="3461988"/>
          </a:xfrm>
          <a:prstGeom prst="rect">
            <a:avLst/>
          </a:prstGeom>
        </p:spPr>
      </p:pic>
      <p:pic>
        <p:nvPicPr>
          <p:cNvPr id="18" name="Picture 17" descr="A picture containing disk brake, indoor, sitting, plane&#10;&#10;Description automatically generated">
            <a:extLst>
              <a:ext uri="{FF2B5EF4-FFF2-40B4-BE49-F238E27FC236}">
                <a16:creationId xmlns:a16="http://schemas.microsoft.com/office/drawing/2014/main" id="{24CC94EC-6FE4-9849-8F22-50DF77075B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96"/>
          <a:stretch/>
        </p:blipFill>
        <p:spPr>
          <a:xfrm rot="5400000">
            <a:off x="4019606" y="1810206"/>
            <a:ext cx="4614176" cy="3857858"/>
          </a:xfrm>
          <a:prstGeom prst="rect">
            <a:avLst/>
          </a:prstGeom>
        </p:spPr>
      </p:pic>
    </p:spTree>
    <p:extLst>
      <p:ext uri="{BB962C8B-B14F-4D97-AF65-F5344CB8AC3E}">
        <p14:creationId xmlns:p14="http://schemas.microsoft.com/office/powerpoint/2010/main" val="83260805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7EB86E-8CE4-624D-AF5D-0554EE9C2CF1}"/>
              </a:ext>
            </a:extLst>
          </p:cNvPr>
          <p:cNvPicPr>
            <a:picLocks noChangeAspect="1"/>
          </p:cNvPicPr>
          <p:nvPr/>
        </p:nvPicPr>
        <p:blipFill>
          <a:blip r:embed="rId2"/>
          <a:stretch>
            <a:fillRect/>
          </a:stretch>
        </p:blipFill>
        <p:spPr>
          <a:xfrm>
            <a:off x="629745" y="1565536"/>
            <a:ext cx="3910185" cy="1728302"/>
          </a:xfrm>
          <a:prstGeom prst="rect">
            <a:avLst/>
          </a:prstGeom>
        </p:spPr>
      </p:pic>
      <p:pic>
        <p:nvPicPr>
          <p:cNvPr id="5" name="Picture 4">
            <a:extLst>
              <a:ext uri="{FF2B5EF4-FFF2-40B4-BE49-F238E27FC236}">
                <a16:creationId xmlns:a16="http://schemas.microsoft.com/office/drawing/2014/main" id="{2294ECD2-FA47-8B4B-AB3F-CB3CB0007535}"/>
              </a:ext>
            </a:extLst>
          </p:cNvPr>
          <p:cNvPicPr>
            <a:picLocks noChangeAspect="1"/>
          </p:cNvPicPr>
          <p:nvPr/>
        </p:nvPicPr>
        <p:blipFill>
          <a:blip r:embed="rId3"/>
          <a:stretch>
            <a:fillRect/>
          </a:stretch>
        </p:blipFill>
        <p:spPr>
          <a:xfrm>
            <a:off x="629745" y="3758974"/>
            <a:ext cx="3910185" cy="2400853"/>
          </a:xfrm>
          <a:prstGeom prst="rect">
            <a:avLst/>
          </a:prstGeom>
        </p:spPr>
      </p:pic>
      <p:pic>
        <p:nvPicPr>
          <p:cNvPr id="6" name="Picture 5">
            <a:extLst>
              <a:ext uri="{FF2B5EF4-FFF2-40B4-BE49-F238E27FC236}">
                <a16:creationId xmlns:a16="http://schemas.microsoft.com/office/drawing/2014/main" id="{ADBC2C5D-903F-2F45-9802-EADAF1AA204E}"/>
              </a:ext>
            </a:extLst>
          </p:cNvPr>
          <p:cNvPicPr>
            <a:picLocks noChangeAspect="1"/>
          </p:cNvPicPr>
          <p:nvPr/>
        </p:nvPicPr>
        <p:blipFill>
          <a:blip r:embed="rId4"/>
          <a:stretch>
            <a:fillRect/>
          </a:stretch>
        </p:blipFill>
        <p:spPr>
          <a:xfrm>
            <a:off x="5785699" y="1565536"/>
            <a:ext cx="5729014" cy="2039529"/>
          </a:xfrm>
          <a:prstGeom prst="rect">
            <a:avLst/>
          </a:prstGeom>
        </p:spPr>
      </p:pic>
      <p:pic>
        <p:nvPicPr>
          <p:cNvPr id="7" name="Picture 6">
            <a:extLst>
              <a:ext uri="{FF2B5EF4-FFF2-40B4-BE49-F238E27FC236}">
                <a16:creationId xmlns:a16="http://schemas.microsoft.com/office/drawing/2014/main" id="{B7EDC3DA-151E-5D47-852C-6DAE79882E67}"/>
              </a:ext>
            </a:extLst>
          </p:cNvPr>
          <p:cNvPicPr>
            <a:picLocks noChangeAspect="1"/>
          </p:cNvPicPr>
          <p:nvPr/>
        </p:nvPicPr>
        <p:blipFill>
          <a:blip r:embed="rId5"/>
          <a:stretch>
            <a:fillRect/>
          </a:stretch>
        </p:blipFill>
        <p:spPr>
          <a:xfrm>
            <a:off x="5475206" y="3758974"/>
            <a:ext cx="6350000" cy="2324100"/>
          </a:xfrm>
          <a:prstGeom prst="rect">
            <a:avLst/>
          </a:prstGeom>
        </p:spPr>
      </p:pic>
      <p:sp>
        <p:nvSpPr>
          <p:cNvPr id="8" name="Title 1">
            <a:extLst>
              <a:ext uri="{FF2B5EF4-FFF2-40B4-BE49-F238E27FC236}">
                <a16:creationId xmlns:a16="http://schemas.microsoft.com/office/drawing/2014/main" id="{26340AE0-F1AB-0447-BD21-C4AAAFECC583}"/>
              </a:ext>
            </a:extLst>
          </p:cNvPr>
          <p:cNvSpPr txBox="1">
            <a:spLocks noGrp="1"/>
          </p:cNvSpPr>
          <p:nvPr>
            <p:ph type="title"/>
          </p:nvPr>
        </p:nvSpPr>
        <p:spPr>
          <a:xfrm>
            <a:off x="1974975" y="-80426"/>
            <a:ext cx="8521170" cy="1093277"/>
          </a:xfrm>
          <a:prstGeom prst="rect">
            <a:avLst/>
          </a:prstGeom>
        </p:spPr>
        <p:txBody>
          <a:bodyPr>
            <a:normAutofit/>
          </a:bodyPr>
          <a:lstStyle/>
          <a:p>
            <a:r>
              <a:rPr lang="en-US" sz="4000" dirty="0" err="1"/>
              <a:t>Tgun</a:t>
            </a:r>
            <a:r>
              <a:rPr lang="en-US" sz="4000" dirty="0"/>
              <a:t> Design</a:t>
            </a:r>
            <a:endParaRPr sz="4000" dirty="0">
              <a:solidFill>
                <a:srgbClr val="FF0000"/>
              </a:solidFill>
            </a:endParaRPr>
          </a:p>
        </p:txBody>
      </p:sp>
    </p:spTree>
    <p:extLst>
      <p:ext uri="{BB962C8B-B14F-4D97-AF65-F5344CB8AC3E}">
        <p14:creationId xmlns:p14="http://schemas.microsoft.com/office/powerpoint/2010/main" val="180195849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Title 1"/>
          <p:cNvSpPr txBox="1">
            <a:spLocks noGrp="1"/>
          </p:cNvSpPr>
          <p:nvPr>
            <p:ph type="title"/>
          </p:nvPr>
        </p:nvSpPr>
        <p:spPr>
          <a:xfrm>
            <a:off x="1877698" y="113526"/>
            <a:ext cx="8344331" cy="1093277"/>
          </a:xfrm>
          <a:prstGeom prst="rect">
            <a:avLst/>
          </a:prstGeom>
        </p:spPr>
        <p:txBody>
          <a:bodyPr>
            <a:normAutofit/>
          </a:bodyPr>
          <a:lstStyle/>
          <a:p>
            <a:pPr algn="ctr"/>
            <a:r>
              <a:rPr lang="en-US" dirty="0"/>
              <a:t>Beam Stops</a:t>
            </a:r>
            <a:endParaRPr dirty="0">
              <a:solidFill>
                <a:srgbClr val="FF0000"/>
              </a:solidFill>
            </a:endParaRPr>
          </a:p>
        </p:txBody>
      </p:sp>
      <p:pic>
        <p:nvPicPr>
          <p:cNvPr id="8" name="Picture 7" descr="A close up of a machine&#10;&#10;Description automatically generated">
            <a:extLst>
              <a:ext uri="{FF2B5EF4-FFF2-40B4-BE49-F238E27FC236}">
                <a16:creationId xmlns:a16="http://schemas.microsoft.com/office/drawing/2014/main" id="{D77A37BE-B05D-404E-A38B-5DE665084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729" y="2920630"/>
            <a:ext cx="2075447" cy="2767263"/>
          </a:xfrm>
          <a:prstGeom prst="rect">
            <a:avLst/>
          </a:prstGeom>
        </p:spPr>
      </p:pic>
      <p:pic>
        <p:nvPicPr>
          <p:cNvPr id="11" name="Picture 10" descr="A picture containing indoor, table, sitting, desk&#10;&#10;Description automatically generated">
            <a:extLst>
              <a:ext uri="{FF2B5EF4-FFF2-40B4-BE49-F238E27FC236}">
                <a16:creationId xmlns:a16="http://schemas.microsoft.com/office/drawing/2014/main" id="{3AAAF8A8-2557-3242-97F4-97020D5931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12" r="9793"/>
          <a:stretch/>
        </p:blipFill>
        <p:spPr>
          <a:xfrm>
            <a:off x="6049863" y="2920630"/>
            <a:ext cx="2951571" cy="2767263"/>
          </a:xfrm>
          <a:prstGeom prst="rect">
            <a:avLst/>
          </a:prstGeom>
        </p:spPr>
      </p:pic>
      <p:sp>
        <p:nvSpPr>
          <p:cNvPr id="13" name="TextBox 12">
            <a:extLst>
              <a:ext uri="{FF2B5EF4-FFF2-40B4-BE49-F238E27FC236}">
                <a16:creationId xmlns:a16="http://schemas.microsoft.com/office/drawing/2014/main" id="{DD1F61BF-5295-C443-92AE-FE19343AF954}"/>
              </a:ext>
            </a:extLst>
          </p:cNvPr>
          <p:cNvSpPr txBox="1"/>
          <p:nvPr/>
        </p:nvSpPr>
        <p:spPr>
          <a:xfrm>
            <a:off x="1761313" y="5765534"/>
            <a:ext cx="2868331"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ASU Beam Stop and detail </a:t>
            </a:r>
          </a:p>
        </p:txBody>
      </p:sp>
      <p:sp>
        <p:nvSpPr>
          <p:cNvPr id="15" name="TextBox 14">
            <a:extLst>
              <a:ext uri="{FF2B5EF4-FFF2-40B4-BE49-F238E27FC236}">
                <a16:creationId xmlns:a16="http://schemas.microsoft.com/office/drawing/2014/main" id="{DC2ADBC3-5F4C-DC4E-896F-DA13FE49BC61}"/>
              </a:ext>
            </a:extLst>
          </p:cNvPr>
          <p:cNvSpPr txBox="1"/>
          <p:nvPr/>
        </p:nvSpPr>
        <p:spPr>
          <a:xfrm>
            <a:off x="6580653" y="5765534"/>
            <a:ext cx="5280884"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Calibri" panose="020F0502020204030204" pitchFamily="34" charset="0"/>
                <a:cs typeface="Calibri" panose="020F0502020204030204" pitchFamily="34" charset="0"/>
                <a:sym typeface="Helvetica"/>
              </a:rPr>
              <a:t>ASU Faraday Cup and intended mounting</a:t>
            </a:r>
          </a:p>
        </p:txBody>
      </p:sp>
      <p:sp>
        <p:nvSpPr>
          <p:cNvPr id="17" name="TextBox 16">
            <a:extLst>
              <a:ext uri="{FF2B5EF4-FFF2-40B4-BE49-F238E27FC236}">
                <a16:creationId xmlns:a16="http://schemas.microsoft.com/office/drawing/2014/main" id="{22BE1894-207C-9C44-8058-6B8368CE487F}"/>
              </a:ext>
            </a:extLst>
          </p:cNvPr>
          <p:cNvSpPr txBox="1"/>
          <p:nvPr/>
        </p:nvSpPr>
        <p:spPr>
          <a:xfrm>
            <a:off x="587526" y="1728203"/>
            <a:ext cx="1092467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Helvetica"/>
              </a:rPr>
              <a:t>The </a:t>
            </a:r>
            <a:r>
              <a:rPr kumimoji="0" lang="en-US" sz="1800" b="0" i="0" u="none" strike="noStrike" cap="none" spc="0" normalizeH="0" baseline="0" dirty="0" err="1">
                <a:ln>
                  <a:noFill/>
                </a:ln>
                <a:solidFill>
                  <a:srgbClr val="000000"/>
                </a:solidFill>
                <a:effectLst/>
                <a:uFillTx/>
                <a:latin typeface="+mj-lt"/>
                <a:ea typeface="+mj-ea"/>
                <a:cs typeface="+mj-cs"/>
                <a:sym typeface="Helvetica"/>
              </a:rPr>
              <a:t>Xelera</a:t>
            </a:r>
            <a:r>
              <a:rPr kumimoji="0" lang="en-US" sz="1800" b="0" i="0" u="none" strike="noStrike" cap="none" spc="0" normalizeH="0" baseline="0" dirty="0">
                <a:ln>
                  <a:noFill/>
                </a:ln>
                <a:solidFill>
                  <a:srgbClr val="000000"/>
                </a:solidFill>
                <a:effectLst/>
                <a:uFillTx/>
                <a:latin typeface="+mj-lt"/>
                <a:ea typeface="+mj-ea"/>
                <a:cs typeface="+mj-cs"/>
                <a:sym typeface="Helvetica"/>
              </a:rPr>
              <a:t> team has experience designing, building, and operating electron beam stops small and large (up to 600 kW). Below are some smaller beam stops recently delivered to the ASU Graves Laboratory. </a:t>
            </a:r>
          </a:p>
        </p:txBody>
      </p:sp>
      <p:pic>
        <p:nvPicPr>
          <p:cNvPr id="19" name="Picture 18" descr="A close up of a sign&#10;&#10;Description automatically generated">
            <a:extLst>
              <a:ext uri="{FF2B5EF4-FFF2-40B4-BE49-F238E27FC236}">
                <a16:creationId xmlns:a16="http://schemas.microsoft.com/office/drawing/2014/main" id="{54E056D9-DEC2-824A-B10B-A631C02AB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019" y="2945330"/>
            <a:ext cx="2762064" cy="2717864"/>
          </a:xfrm>
          <a:prstGeom prst="rect">
            <a:avLst/>
          </a:prstGeom>
        </p:spPr>
      </p:pic>
      <p:pic>
        <p:nvPicPr>
          <p:cNvPr id="21" name="Picture 20" descr="A picture containing indoor, table, desk, mirror&#10;&#10;Description automatically generated">
            <a:extLst>
              <a:ext uri="{FF2B5EF4-FFF2-40B4-BE49-F238E27FC236}">
                <a16:creationId xmlns:a16="http://schemas.microsoft.com/office/drawing/2014/main" id="{8E6F47A8-308F-B447-BC8D-50423CA1F7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576" b="6779"/>
          <a:stretch/>
        </p:blipFill>
        <p:spPr>
          <a:xfrm>
            <a:off x="9221095" y="2920630"/>
            <a:ext cx="2291105" cy="2820086"/>
          </a:xfrm>
          <a:prstGeom prst="rect">
            <a:avLst/>
          </a:prstGeom>
        </p:spPr>
      </p:pic>
    </p:spTree>
    <p:extLst>
      <p:ext uri="{BB962C8B-B14F-4D97-AF65-F5344CB8AC3E}">
        <p14:creationId xmlns:p14="http://schemas.microsoft.com/office/powerpoint/2010/main" val="471149263"/>
      </p:ext>
    </p:extLst>
  </p:cSld>
  <p:clrMapOvr>
    <a:masterClrMapping/>
  </p:clrMapOvr>
  <p:transition spd="med"/>
</p:sld>
</file>

<file path=ppt/theme/theme1.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Design">
      <a:majorFont>
        <a:latin typeface="Helvetica"/>
        <a:ea typeface="Helvetica"/>
        <a:cs typeface="Helvetica"/>
      </a:majorFont>
      <a:minorFont>
        <a:latin typeface="Calibri"/>
        <a:ea typeface="Calibri"/>
        <a:cs typeface="Calibri"/>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Design">
  <a:themeElements>
    <a:clrScheme name="Office-Design">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Design">
      <a:majorFont>
        <a:latin typeface="Helvetica"/>
        <a:ea typeface="Helvetica"/>
        <a:cs typeface="Helvetica"/>
      </a:majorFont>
      <a:minorFont>
        <a:latin typeface="Calibri"/>
        <a:ea typeface="Calibri"/>
        <a:cs typeface="Calibri"/>
      </a:minorFont>
    </a:fontScheme>
    <a:fmtScheme name="Office-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5726</TotalTime>
  <Words>621</Words>
  <Application>Microsoft Office PowerPoint</Application>
  <PresentationFormat>Widescreen</PresentationFormat>
  <Paragraphs>55</Paragraphs>
  <Slides>14</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Helvetica</vt:lpstr>
      <vt:lpstr>Slack-Lato</vt:lpstr>
      <vt:lpstr>Office-Design</vt:lpstr>
      <vt:lpstr>www.xeleraresearch.com </vt:lpstr>
      <vt:lpstr>Company Overview</vt:lpstr>
      <vt:lpstr>Company Overview</vt:lpstr>
      <vt:lpstr>Accelerator design &amp; simulations:  EIC magnetized injector design</vt:lpstr>
      <vt:lpstr>Accelerator design &amp; simulations: EIC magnetized injector design (Movie)</vt:lpstr>
      <vt:lpstr>Electron Sources: Tgun</vt:lpstr>
      <vt:lpstr>Tgun Cathode &amp; Anode, Vacuum Chamber</vt:lpstr>
      <vt:lpstr>Tgun Design</vt:lpstr>
      <vt:lpstr>Beam Stops</vt:lpstr>
      <vt:lpstr>Beam Stop Design</vt:lpstr>
      <vt:lpstr>Radiation Physics Consulting</vt:lpstr>
      <vt:lpstr>Vacuum Chamber Systems and Devices</vt:lpstr>
      <vt:lpstr>RF HOM Absorbers</vt:lpstr>
      <vt:lpstr>www.xeleraresearch.com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Magnetized TGun Status 5/24/18</dc:title>
  <dc:creator>Karl Smolenski</dc:creator>
  <cp:lastModifiedBy>Karl Smolenski</cp:lastModifiedBy>
  <cp:revision>146</cp:revision>
  <cp:lastPrinted>2019-08-14T15:21:07Z</cp:lastPrinted>
  <dcterms:modified xsi:type="dcterms:W3CDTF">2022-10-04T13:58:41Z</dcterms:modified>
</cp:coreProperties>
</file>