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customXml/itemProps2.xml" ContentType="application/vnd.openxmlformats-officedocument.customXml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customXml/itemProps3.xml" ContentType="application/vnd.openxmlformats-officedocument.customXmlProperties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60" r:id="rId4"/>
  </p:sldMasterIdLst>
  <p:notesMasterIdLst>
    <p:notesMasterId r:id="rId30"/>
  </p:notesMasterIdLst>
  <p:sldIdLst>
    <p:sldId id="256" r:id="rId5"/>
    <p:sldId id="257" r:id="rId6"/>
    <p:sldId id="280" r:id="rId7"/>
    <p:sldId id="282" r:id="rId8"/>
    <p:sldId id="301" r:id="rId9"/>
    <p:sldId id="308" r:id="rId10"/>
    <p:sldId id="310" r:id="rId11"/>
    <p:sldId id="311" r:id="rId12"/>
    <p:sldId id="345" r:id="rId13"/>
    <p:sldId id="346" r:id="rId14"/>
    <p:sldId id="327" r:id="rId15"/>
    <p:sldId id="343" r:id="rId16"/>
    <p:sldId id="332" r:id="rId17"/>
    <p:sldId id="328" r:id="rId18"/>
    <p:sldId id="323" r:id="rId19"/>
    <p:sldId id="265" r:id="rId20"/>
    <p:sldId id="264" r:id="rId21"/>
    <p:sldId id="298" r:id="rId22"/>
    <p:sldId id="348" r:id="rId23"/>
    <p:sldId id="344" r:id="rId24"/>
    <p:sldId id="342" r:id="rId25"/>
    <p:sldId id="337" r:id="rId26"/>
    <p:sldId id="333" r:id="rId27"/>
    <p:sldId id="340" r:id="rId28"/>
    <p:sldId id="34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4858D"/>
    <a:srgbClr val="30519D"/>
    <a:srgbClr val="24407B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67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26307"/>
    <p:restoredTop sz="99145" autoAdjust="0"/>
  </p:normalViewPr>
  <p:slideViewPr>
    <p:cSldViewPr snapToGrid="0" snapToObjects="1">
      <p:cViewPr varScale="1">
        <p:scale>
          <a:sx n="145" d="100"/>
          <a:sy n="145" d="100"/>
        </p:scale>
        <p:origin x="-107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pPr/>
              <a:t>9/30/22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68ECD-B69B-574F-ABCE-2ECDEFF331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68B46C9-9F05-1ADA-F4FD-4D1D543230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822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6664" y="2790092"/>
            <a:ext cx="582150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08443" y="4642339"/>
            <a:ext cx="5289726" cy="58029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,Title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Dates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91133" y="993500"/>
            <a:ext cx="8161735" cy="472361"/>
          </a:xfrm>
          <a:prstGeom prst="rect">
            <a:avLst/>
          </a:prstGeom>
        </p:spPr>
        <p:txBody>
          <a:bodyPr/>
          <a:lstStyle>
            <a:lvl1pPr marL="0" indent="0" defTabSz="41273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BE9006-42DF-4C65-9314-FEB6DE8658B3}" type="datetime1">
              <a:rPr lang="en-US" smtClean="0"/>
              <a:pPr/>
              <a:t>9/30/22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nl.gov/ec/files/EIC_CDR_Final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9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7794" y="1662811"/>
            <a:ext cx="7437982" cy="177494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SRF</a:t>
            </a:r>
            <a:r>
              <a:rPr lang="en-US" dirty="0" smtClean="0"/>
              <a:t> Systems </a:t>
            </a:r>
            <a:r>
              <a:rPr lang="en-US" dirty="0" smtClean="0"/>
              <a:t>for the EIC</a:t>
            </a:r>
            <a:r>
              <a:rPr lang="en-US" dirty="0" smtClean="0"/>
              <a:t> </a:t>
            </a:r>
            <a:r>
              <a:rPr lang="en-US" dirty="0" err="1" smtClean="0"/>
              <a:t>Hadron</a:t>
            </a:r>
            <a:r>
              <a:rPr lang="en-US" dirty="0" smtClean="0"/>
              <a:t> Cooling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864" y="3429000"/>
            <a:ext cx="5230906" cy="1980560"/>
          </a:xfrm>
        </p:spPr>
        <p:txBody>
          <a:bodyPr>
            <a:normAutofit/>
          </a:bodyPr>
          <a:lstStyle/>
          <a:p>
            <a:r>
              <a:rPr lang="en-US" dirty="0"/>
              <a:t>Bob Rimmer</a:t>
            </a:r>
            <a:endParaRPr lang="en-US" dirty="0" smtClean="0"/>
          </a:p>
          <a:p>
            <a:r>
              <a:rPr lang="en-US" dirty="0" smtClean="0"/>
              <a:t>On behalf of the </a:t>
            </a:r>
            <a:r>
              <a:rPr lang="en-US" dirty="0"/>
              <a:t>EIC SRF </a:t>
            </a:r>
            <a:r>
              <a:rPr lang="en-US" dirty="0" smtClean="0"/>
              <a:t>team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ERL22 workshop, Cornell</a:t>
            </a:r>
          </a:p>
          <a:p>
            <a:r>
              <a:rPr lang="en-US" sz="1400" dirty="0" smtClean="0"/>
              <a:t>Oct 3-6, 2022</a:t>
            </a:r>
            <a:endParaRPr lang="en-US" sz="14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920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age(29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28" y="4038326"/>
            <a:ext cx="3874610" cy="2562893"/>
          </a:xfrm>
          <a:prstGeom prst="rect">
            <a:avLst/>
          </a:prstGeom>
        </p:spPr>
      </p:pic>
      <p:pic>
        <p:nvPicPr>
          <p:cNvPr id="11" name="Picture 10" descr="image(4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00" y="4085878"/>
            <a:ext cx="2209814" cy="2017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308C39-9690-48CC-97E8-FD9B4D490896}"/>
              </a:ext>
            </a:extLst>
          </p:cNvPr>
          <p:cNvSpPr txBox="1"/>
          <p:nvPr/>
        </p:nvSpPr>
        <p:spPr>
          <a:xfrm>
            <a:off x="1422735" y="4743749"/>
            <a:ext cx="18272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RCS- 591 MHz acceleration cavity</a:t>
            </a: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120"/>
          </a:xfrm>
        </p:spPr>
        <p:txBody>
          <a:bodyPr>
            <a:normAutofit fontScale="90000"/>
          </a:bodyPr>
          <a:lstStyle/>
          <a:p>
            <a:r>
              <a:rPr lang="en-US" dirty="0"/>
              <a:t>RCS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154" y="1253331"/>
            <a:ext cx="8605357" cy="4351338"/>
          </a:xfrm>
        </p:spPr>
        <p:txBody>
          <a:bodyPr/>
          <a:lstStyle/>
          <a:p>
            <a:r>
              <a:rPr lang="en-US" dirty="0"/>
              <a:t>Requires rapid acceleration of </a:t>
            </a:r>
            <a:r>
              <a:rPr lang="en-US" dirty="0">
                <a:solidFill>
                  <a:srgbClr val="000000"/>
                </a:solidFill>
              </a:rPr>
              <a:t>one or two high charge bunches per cycle for full energy injection</a:t>
            </a:r>
          </a:p>
          <a:p>
            <a:r>
              <a:rPr lang="en-US" b="1" dirty="0">
                <a:solidFill>
                  <a:srgbClr val="000000"/>
                </a:solidFill>
              </a:rPr>
              <a:t>3x 591 MHz 5-cell </a:t>
            </a:r>
            <a:r>
              <a:rPr lang="en-US" dirty="0">
                <a:solidFill>
                  <a:srgbClr val="000000"/>
                </a:solidFill>
              </a:rPr>
              <a:t>cavities</a:t>
            </a:r>
          </a:p>
          <a:p>
            <a:r>
              <a:rPr lang="en-US" dirty="0">
                <a:solidFill>
                  <a:srgbClr val="000000"/>
                </a:solidFill>
              </a:rPr>
              <a:t>Bunch merging to achieve peak bunch charge</a:t>
            </a:r>
          </a:p>
          <a:p>
            <a:r>
              <a:rPr lang="en-US" dirty="0">
                <a:solidFill>
                  <a:srgbClr val="000000"/>
                </a:solidFill>
              </a:rPr>
              <a:t>Harmonic injection kicker into RCS</a:t>
            </a:r>
          </a:p>
          <a:p>
            <a:r>
              <a:rPr lang="en-US" dirty="0">
                <a:solidFill>
                  <a:srgbClr val="000000"/>
                </a:solidFill>
              </a:rPr>
              <a:t>Fast kickers for injection into ESR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64817" y="6055700"/>
            <a:ext cx="1723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Harmonic kicker cavity</a:t>
            </a:r>
          </a:p>
        </p:txBody>
      </p:sp>
      <p:grpSp>
        <p:nvGrpSpPr>
          <p:cNvPr id="5" name="Group 11"/>
          <p:cNvGrpSpPr/>
          <p:nvPr/>
        </p:nvGrpSpPr>
        <p:grpSpPr>
          <a:xfrm>
            <a:off x="7772400" y="3392905"/>
            <a:ext cx="1275347" cy="794084"/>
            <a:chOff x="7772400" y="3392905"/>
            <a:chExt cx="1275347" cy="794084"/>
          </a:xfrm>
        </p:grpSpPr>
        <p:sp>
          <p:nvSpPr>
            <p:cNvPr id="10" name="Explosion 2 9"/>
            <p:cNvSpPr/>
            <p:nvPr/>
          </p:nvSpPr>
          <p:spPr>
            <a:xfrm>
              <a:off x="7772400" y="3392905"/>
              <a:ext cx="1275347" cy="794084"/>
            </a:xfrm>
            <a:prstGeom prst="irregularSeal2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9688485">
              <a:off x="7958699" y="3539245"/>
              <a:ext cx="718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new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(29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020" y="1610522"/>
            <a:ext cx="4359980" cy="2883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1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Cooler 591 </a:t>
            </a:r>
            <a:r>
              <a:rPr lang="en-US" dirty="0"/>
              <a:t>MHz 5-</a:t>
            </a:r>
            <a:r>
              <a:rPr lang="en-US" dirty="0" smtClean="0"/>
              <a:t>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1278" y="1149793"/>
            <a:ext cx="8164072" cy="5108676"/>
          </a:xfrm>
        </p:spPr>
        <p:txBody>
          <a:bodyPr>
            <a:normAutofit/>
          </a:bodyPr>
          <a:lstStyle/>
          <a:p>
            <a:r>
              <a:rPr lang="en-US" sz="2800" dirty="0"/>
              <a:t>In CDR common design</a:t>
            </a:r>
            <a:r>
              <a:rPr lang="en-US" sz="2800" dirty="0" smtClean="0"/>
              <a:t> assumed for </a:t>
            </a:r>
            <a:r>
              <a:rPr lang="en-US" sz="2800" dirty="0"/>
              <a:t>HSR, RCA and cooler ERL</a:t>
            </a:r>
          </a:p>
          <a:p>
            <a:r>
              <a:rPr lang="en-US" sz="2800" dirty="0"/>
              <a:t>Baseline scaled from ESR 1-cell</a:t>
            </a:r>
          </a:p>
          <a:p>
            <a:pPr lvl="1"/>
            <a:r>
              <a:rPr lang="en-US" sz="2400" dirty="0"/>
              <a:t>Warm BLA HOM dampers</a:t>
            </a:r>
          </a:p>
          <a:p>
            <a:pPr lvl="1"/>
            <a:r>
              <a:rPr lang="en-US" sz="2400" dirty="0"/>
              <a:t>Symmetric </a:t>
            </a:r>
            <a:r>
              <a:rPr lang="en-US" sz="2400" dirty="0" err="1"/>
              <a:t>FPC’s</a:t>
            </a:r>
            <a:endParaRPr lang="en-US" sz="2400" dirty="0"/>
          </a:p>
          <a:p>
            <a:pPr lvl="1"/>
            <a:r>
              <a:rPr lang="en-US" sz="2400" dirty="0"/>
              <a:t>Long tapers</a:t>
            </a:r>
          </a:p>
          <a:p>
            <a:r>
              <a:rPr lang="en-US" sz="2800" dirty="0"/>
              <a:t>ERL has the most</a:t>
            </a:r>
            <a:r>
              <a:rPr lang="en-US" sz="2800" dirty="0" smtClean="0"/>
              <a:t> 5-cell cavities</a:t>
            </a:r>
            <a:endParaRPr lang="en-US" sz="2800" dirty="0"/>
          </a:p>
          <a:p>
            <a:pPr lvl="1"/>
            <a:r>
              <a:rPr lang="en-US" sz="2400" dirty="0"/>
              <a:t>Lower HOM power</a:t>
            </a:r>
          </a:p>
          <a:p>
            <a:pPr lvl="1"/>
            <a:r>
              <a:rPr lang="en-US" sz="2400" dirty="0"/>
              <a:t>Tight space constraints</a:t>
            </a:r>
          </a:p>
          <a:p>
            <a:pPr lvl="1"/>
            <a:r>
              <a:rPr lang="en-US" sz="2400" dirty="0"/>
              <a:t>Evaluating other</a:t>
            </a:r>
            <a:r>
              <a:rPr lang="en-US" sz="2400" dirty="0" smtClean="0"/>
              <a:t> HOM options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308C39-9690-48CC-97E8-FD9B4D490896}"/>
              </a:ext>
            </a:extLst>
          </p:cNvPr>
          <p:cNvSpPr txBox="1"/>
          <p:nvPr/>
        </p:nvSpPr>
        <p:spPr>
          <a:xfrm>
            <a:off x="6122279" y="4449858"/>
            <a:ext cx="207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591 </a:t>
            </a:r>
            <a:r>
              <a:rPr lang="en-US" altLang="zh-CN" sz="1200" dirty="0"/>
              <a:t>MHz</a:t>
            </a:r>
            <a:r>
              <a:rPr lang="en-US" altLang="zh-CN" sz="1200" dirty="0" smtClean="0"/>
              <a:t> 5-cellcavity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A8A4641-03FC-BA9E-394F-5B2D8116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13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Strong </a:t>
            </a:r>
            <a:r>
              <a:rPr lang="en-US" dirty="0" err="1" smtClean="0"/>
              <a:t>Hadron</a:t>
            </a:r>
            <a:r>
              <a:rPr lang="en-US" dirty="0" smtClean="0"/>
              <a:t> Cooler ERL </a:t>
            </a:r>
            <a:r>
              <a:rPr lang="en-US" altLang="zh-CN" dirty="0" smtClean="0"/>
              <a:t>layout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CC69F8D-88EE-85C0-A84D-E6F40E7D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BFE2CF5-43CD-1351-E2BD-F0AF016B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6" y="1224129"/>
            <a:ext cx="7975600" cy="38481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681D4A-FA93-5A39-D45C-FC710DA2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050" y="3895030"/>
            <a:ext cx="5717398" cy="1872345"/>
          </a:xfrm>
          <a:solidFill>
            <a:srgbClr val="CFD6EB"/>
          </a:solidFill>
        </p:spPr>
        <p:txBody>
          <a:bodyPr>
            <a:normAutofit fontScale="92500" lnSpcReduction="10000"/>
          </a:bodyPr>
          <a:lstStyle/>
          <a:p>
            <a:r>
              <a:rPr lang="en-US" sz="1400" dirty="0"/>
              <a:t>4</a:t>
            </a:r>
            <a:r>
              <a:rPr lang="en-US" altLang="zh-CN" sz="1400" dirty="0"/>
              <a:t>0</a:t>
            </a:r>
            <a:r>
              <a:rPr lang="en-US" sz="1400" dirty="0"/>
              <a:t>0-500kV DC gun for 100 mA of beam and 5.6 MV SRF injector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1400" dirty="0"/>
              <a:t>D</a:t>
            </a:r>
            <a:r>
              <a:rPr lang="en-US" sz="1400" dirty="0"/>
              <a:t>ogleg ERL merger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149 MeV Superconducting Energy Recovery LINAC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Electron and hadron overlapped cooling </a:t>
            </a:r>
            <a:r>
              <a:rPr lang="en-US" sz="1400" dirty="0" smtClean="0"/>
              <a:t>sections.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Amplification section with chicanes and triplets for electrons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Hadron chicane path length matching &amp; R</a:t>
            </a:r>
            <a:r>
              <a:rPr lang="en-US" sz="1400" baseline="-25000" dirty="0"/>
              <a:t>56 </a:t>
            </a:r>
            <a:r>
              <a:rPr lang="en-US" sz="1400" dirty="0"/>
              <a:t>adjust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Return transport of e</a:t>
            </a:r>
            <a:r>
              <a:rPr lang="en-US" altLang="zh-CN" sz="1400" dirty="0"/>
              <a:t>lectron</a:t>
            </a:r>
            <a:r>
              <a:rPr lang="zh-CN" altLang="en-US" sz="1400" dirty="0"/>
              <a:t> </a:t>
            </a:r>
            <a:r>
              <a:rPr lang="en-US" altLang="zh-CN" sz="1400" dirty="0"/>
              <a:t>beam</a:t>
            </a:r>
            <a:r>
              <a:rPr lang="en-US" sz="1400" dirty="0"/>
              <a:t> to </a:t>
            </a:r>
            <a:r>
              <a:rPr lang="en-US" sz="1400" dirty="0" smtClean="0"/>
              <a:t>ERL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 smtClean="0"/>
              <a:t>Possibility to include injection pre-cooler in the same location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55B63D-C39A-4128-F110-B4A2632D2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8228516" y="3806082"/>
            <a:ext cx="717663" cy="587817"/>
          </a:xfrm>
          <a:prstGeom prst="rect">
            <a:avLst/>
          </a:prstGeom>
        </p:spPr>
      </p:pic>
      <p:pic>
        <p:nvPicPr>
          <p:cNvPr id="9" name="Picture 8" descr="image(29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702" y="2224839"/>
            <a:ext cx="1844298" cy="12199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9023" y="3344417"/>
            <a:ext cx="142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591 MHz 5-cells +</a:t>
            </a:r>
          </a:p>
          <a:p>
            <a:r>
              <a:rPr lang="en-US" sz="1200" dirty="0" smtClean="0"/>
              <a:t>1773 MHz 5 cells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7976844" y="4393899"/>
            <a:ext cx="11671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1100" dirty="0" smtClean="0"/>
              <a:t>197 MHz QWR </a:t>
            </a:r>
            <a:endParaRPr lang="en-US" sz="1100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7015655" y="3223172"/>
            <a:ext cx="763370" cy="2215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150537" y="3497320"/>
            <a:ext cx="628488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7976845" y="4282964"/>
            <a:ext cx="251673" cy="245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7600030" y="4206764"/>
            <a:ext cx="62848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754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he SRF cavities for the cooler-ERL linac complex"/>
          <p:cNvSpPr txBox="1"/>
          <p:nvPr/>
        </p:nvSpPr>
        <p:spPr>
          <a:xfrm>
            <a:off x="192920" y="232532"/>
            <a:ext cx="7856314" cy="656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>
              <a:defRPr sz="3800" b="1">
                <a:solidFill>
                  <a:schemeClr val="accent5">
                    <a:lumOff val="-29866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b="0" dirty="0">
                <a:latin typeface="+mj-lt"/>
              </a:rPr>
              <a:t>The SRF cavities for the cooler-</a:t>
            </a:r>
            <a:r>
              <a:rPr b="0" dirty="0" smtClean="0">
                <a:latin typeface="+mj-lt"/>
              </a:rPr>
              <a:t>ERL</a:t>
            </a:r>
            <a:endParaRPr b="0" dirty="0">
              <a:latin typeface="+mj-lt"/>
            </a:endParaRPr>
          </a:p>
        </p:txBody>
      </p:sp>
      <p:sp>
        <p:nvSpPr>
          <p:cNvPr id="182" name="A single-cell elliptical cavity @ 591MHz"/>
          <p:cNvSpPr txBox="1"/>
          <p:nvPr/>
        </p:nvSpPr>
        <p:spPr>
          <a:xfrm>
            <a:off x="333698" y="986730"/>
            <a:ext cx="4529905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8600" indent="-228600" algn="l">
              <a:buSzPct val="100000"/>
              <a:buChar char="•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000" dirty="0">
                <a:latin typeface="+mj-lt"/>
              </a:rPr>
              <a:t>A single-cell elliptical cavity @ </a:t>
            </a:r>
            <a:r>
              <a:rPr sz="2000" dirty="0" smtClean="0">
                <a:latin typeface="+mj-lt"/>
              </a:rPr>
              <a:t>591MHz</a:t>
            </a:r>
            <a:r>
              <a:rPr lang="en-US" sz="2000" dirty="0" smtClean="0">
                <a:latin typeface="+mj-lt"/>
              </a:rPr>
              <a:t> (booster)</a:t>
            </a:r>
            <a:endParaRPr sz="2000" dirty="0">
              <a:latin typeface="+mj-lt"/>
            </a:endParaRPr>
          </a:p>
        </p:txBody>
      </p:sp>
      <p:sp>
        <p:nvSpPr>
          <p:cNvPr id="183" name="A five-cell elliptical cavity @ 591MHz"/>
          <p:cNvSpPr txBox="1"/>
          <p:nvPr/>
        </p:nvSpPr>
        <p:spPr>
          <a:xfrm>
            <a:off x="192920" y="3416138"/>
            <a:ext cx="5582696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228600" indent="-228600" algn="l">
              <a:buSzPct val="100000"/>
              <a:buChar char="•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2000" dirty="0">
                <a:latin typeface="+mj-lt"/>
              </a:rPr>
              <a:t>A five-cell elliptical cavity @ </a:t>
            </a:r>
            <a:r>
              <a:rPr sz="2000" dirty="0" smtClean="0">
                <a:latin typeface="+mj-lt"/>
              </a:rPr>
              <a:t>591MHz</a:t>
            </a:r>
            <a:r>
              <a:rPr lang="en-US" sz="2000" dirty="0" smtClean="0">
                <a:latin typeface="+mj-lt"/>
              </a:rPr>
              <a:t> (</a:t>
            </a:r>
            <a:r>
              <a:rPr lang="en-US" sz="2000" dirty="0" err="1" smtClean="0">
                <a:latin typeface="+mj-lt"/>
              </a:rPr>
              <a:t>Linac</a:t>
            </a:r>
            <a:r>
              <a:rPr lang="en-US" sz="2000" dirty="0" smtClean="0">
                <a:latin typeface="+mj-lt"/>
              </a:rPr>
              <a:t>)</a:t>
            </a:r>
            <a:endParaRPr sz="2000" dirty="0">
              <a:latin typeface="+mj-lt"/>
            </a:endParaRPr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263" y="4001902"/>
            <a:ext cx="4611025" cy="169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ingle_cell_591MHz.png" descr="single_cell_591MH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827" y="1738033"/>
            <a:ext cx="2452897" cy="167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8ECA333-B98D-8940-8F2A-3789C07CE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492713" y="4001902"/>
            <a:ext cx="3433832" cy="1741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721" y="1651133"/>
            <a:ext cx="2264852" cy="2025044"/>
          </a:xfrm>
          <a:prstGeom prst="rect">
            <a:avLst/>
          </a:prstGeom>
        </p:spPr>
      </p:pic>
      <p:sp>
        <p:nvSpPr>
          <p:cNvPr id="9" name="A single-cell elliptical cavity @ 591MHz"/>
          <p:cNvSpPr txBox="1"/>
          <p:nvPr/>
        </p:nvSpPr>
        <p:spPr>
          <a:xfrm>
            <a:off x="4614095" y="986730"/>
            <a:ext cx="452990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5717" tIns="35717" rIns="35717" bIns="35717" anchor="ctr">
            <a:spAutoFit/>
          </a:bodyPr>
          <a:lstStyle>
            <a:lvl1pPr marL="228600" indent="-228600" algn="l">
              <a:buSzPct val="100000"/>
              <a:buChar char="•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sz="2000" dirty="0" smtClean="0">
                <a:latin typeface="+mj-lt"/>
              </a:rPr>
              <a:t>197 </a:t>
            </a:r>
            <a:r>
              <a:rPr sz="2000" dirty="0" smtClean="0">
                <a:latin typeface="+mj-lt"/>
              </a:rPr>
              <a:t>MHz</a:t>
            </a:r>
            <a:r>
              <a:rPr lang="en-US" sz="2000" dirty="0" smtClean="0">
                <a:latin typeface="+mj-lt"/>
              </a:rPr>
              <a:t> QWR (booster + </a:t>
            </a:r>
            <a:r>
              <a:rPr lang="en-US" sz="2000" dirty="0" err="1" smtClean="0">
                <a:latin typeface="+mj-lt"/>
              </a:rPr>
              <a:t>precooler</a:t>
            </a:r>
            <a:r>
              <a:rPr lang="en-US" sz="2000" dirty="0" smtClean="0">
                <a:latin typeface="+mj-lt"/>
              </a:rPr>
              <a:t>)</a:t>
            </a:r>
            <a:endParaRPr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2476" y="5420785"/>
            <a:ext cx="288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Small beam pipes, weak HOM damping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75616" y="5420785"/>
            <a:ext cx="2964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beam pipes, strong HOM damping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35444" y="2914134"/>
            <a:ext cx="118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HOM dampers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01499" y="181291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FPC</a:t>
            </a:r>
            <a:endParaRPr lang="en-US" sz="12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324" y="248597"/>
            <a:ext cx="3650294" cy="1732603"/>
          </a:xfrm>
          <a:prstGeom prst="rect">
            <a:avLst/>
          </a:prstGeom>
        </p:spPr>
      </p:pic>
      <p:pic>
        <p:nvPicPr>
          <p:cNvPr id="19" name="Picture 18" descr="MicrosoftTeams-image (12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944" y="1737014"/>
            <a:ext cx="5521656" cy="1844386"/>
          </a:xfrm>
          <a:prstGeom prst="rect">
            <a:avLst/>
          </a:prstGeom>
        </p:spPr>
      </p:pic>
      <p:pic>
        <p:nvPicPr>
          <p:cNvPr id="16" name="Picture 15" descr="image(23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428" y="5159423"/>
            <a:ext cx="3466233" cy="1700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732" y="3649891"/>
            <a:ext cx="3385070" cy="1607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659" y="163678"/>
            <a:ext cx="7886700" cy="66839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Compact 5-cell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>
          <a:xfrm>
            <a:off x="3331213" y="3649891"/>
            <a:ext cx="2092020" cy="2041049"/>
            <a:chOff x="438150" y="291605"/>
            <a:chExt cx="4999546" cy="48777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150" y="330640"/>
              <a:ext cx="3752850" cy="4838700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2824682" y="986828"/>
              <a:ext cx="606581" cy="19012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409720" y="291605"/>
              <a:ext cx="2027976" cy="1135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210mm</a:t>
              </a:r>
            </a:p>
            <a:p>
              <a:r>
                <a:rPr lang="en-US" sz="1000" dirty="0"/>
                <a:t>DIA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1756372" y="1656784"/>
              <a:ext cx="371192" cy="123127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34828" y="333648"/>
              <a:ext cx="1674891" cy="1093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150mm</a:t>
              </a:r>
            </a:p>
            <a:p>
              <a:r>
                <a:rPr lang="en-US" sz="1000" dirty="0"/>
                <a:t>DIA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215789" y="3581400"/>
            <a:ext cx="2273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WAVEGUIDE END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59" y="832069"/>
            <a:ext cx="7886700" cy="52617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dirty="0" smtClean="0"/>
              <a:t>For 100 </a:t>
            </a:r>
            <a:r>
              <a:rPr lang="en-US" sz="2400" dirty="0" err="1" smtClean="0"/>
              <a:t>mA</a:t>
            </a:r>
            <a:r>
              <a:rPr lang="en-US" sz="2400" dirty="0" smtClean="0"/>
              <a:t> HSR cavity may be overkill</a:t>
            </a:r>
          </a:p>
          <a:p>
            <a:r>
              <a:rPr lang="en-US" sz="2400" dirty="0" smtClean="0"/>
              <a:t>Standard </a:t>
            </a:r>
            <a:r>
              <a:rPr lang="en-US" sz="2400" dirty="0"/>
              <a:t>5-</a:t>
            </a:r>
            <a:r>
              <a:rPr lang="en-US" sz="2400" dirty="0" smtClean="0"/>
              <a:t>cell</a:t>
            </a:r>
          </a:p>
          <a:p>
            <a:endParaRPr lang="en-US" sz="2400" dirty="0" smtClean="0"/>
          </a:p>
          <a:p>
            <a:r>
              <a:rPr lang="en-US" sz="2400" dirty="0"/>
              <a:t>Two per</a:t>
            </a:r>
            <a:r>
              <a:rPr lang="en-US" sz="2400" dirty="0" smtClean="0"/>
              <a:t> string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/>
              <a:t>Compact end groups</a:t>
            </a:r>
          </a:p>
          <a:p>
            <a:pPr lvl="1"/>
            <a:r>
              <a:rPr lang="en-US" sz="2000" dirty="0" smtClean="0"/>
              <a:t>Waveguide</a:t>
            </a:r>
          </a:p>
          <a:p>
            <a:pPr marL="1257300" lvl="2" indent="-342900">
              <a:buNone/>
            </a:pPr>
            <a:r>
              <a:rPr lang="en-US" sz="1600" dirty="0" err="1" smtClean="0"/>
              <a:t>JLab</a:t>
            </a:r>
            <a:r>
              <a:rPr lang="en-US" sz="1600" dirty="0" smtClean="0"/>
              <a:t>, </a:t>
            </a:r>
            <a:r>
              <a:rPr lang="en-US" sz="1600" dirty="0" smtClean="0"/>
              <a:t>HZB</a:t>
            </a:r>
          </a:p>
          <a:p>
            <a:pPr lvl="1"/>
            <a:r>
              <a:rPr lang="en-US" sz="2000" dirty="0" smtClean="0"/>
              <a:t>Coaxial</a:t>
            </a:r>
          </a:p>
          <a:p>
            <a:pPr lvl="2">
              <a:buNone/>
            </a:pPr>
            <a:r>
              <a:rPr lang="en-US" sz="1600" dirty="0" smtClean="0"/>
              <a:t>HERA, LHC, </a:t>
            </a:r>
          </a:p>
          <a:p>
            <a:pPr lvl="2">
              <a:buNone/>
            </a:pPr>
            <a:r>
              <a:rPr lang="en-US" sz="1600" dirty="0" smtClean="0"/>
              <a:t>TESLA, C100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Need more analysis</a:t>
            </a:r>
            <a:endParaRPr lang="en-US" sz="24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848268" y="1417922"/>
            <a:ext cx="27524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80681" y="2360612"/>
            <a:ext cx="172523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215789" y="5159423"/>
            <a:ext cx="227351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COAXIAL END </a:t>
            </a:r>
            <a:r>
              <a:rPr lang="en-US" sz="1200" dirty="0"/>
              <a:t>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(30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37" y="2011440"/>
            <a:ext cx="3357263" cy="22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53" y="3076802"/>
            <a:ext cx="3295984" cy="2073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83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Modular cryostat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00" y="1131199"/>
            <a:ext cx="7886700" cy="17604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Based on SNS cryostat dimensions</a:t>
            </a:r>
          </a:p>
          <a:p>
            <a:r>
              <a:rPr lang="en-US" dirty="0" smtClean="0"/>
              <a:t>High degree of commonality of components</a:t>
            </a:r>
          </a:p>
          <a:p>
            <a:r>
              <a:rPr lang="en-US" dirty="0" smtClean="0"/>
              <a:t>Takes advantage of much existing tooling</a:t>
            </a:r>
          </a:p>
          <a:p>
            <a:r>
              <a:rPr lang="en-US" dirty="0" smtClean="0"/>
              <a:t>Cryogenic distribution TBD (SNS PPU shown)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54" y="4223970"/>
            <a:ext cx="2517908" cy="17406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954" y="3854638"/>
            <a:ext cx="226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ESR 591 MHz 1-cell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78699" y="5150318"/>
            <a:ext cx="227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HSR 591 MHz 5-cell</a:t>
            </a:r>
          </a:p>
          <a:p>
            <a:r>
              <a:rPr lang="en-US" dirty="0" smtClean="0"/>
              <a:t>Also RCS and ERL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70807" y="4039304"/>
            <a:ext cx="21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HSR 197 MHz crab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92103" y="4764292"/>
            <a:ext cx="21347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 others!</a:t>
            </a:r>
          </a:p>
          <a:p>
            <a:r>
              <a:rPr lang="en-US" dirty="0" smtClean="0"/>
              <a:t>394 MHz crab</a:t>
            </a:r>
          </a:p>
          <a:p>
            <a:r>
              <a:rPr lang="en-US" dirty="0" smtClean="0"/>
              <a:t>197 MHz QWR</a:t>
            </a:r>
          </a:p>
          <a:p>
            <a:r>
              <a:rPr lang="en-US" dirty="0" smtClean="0"/>
              <a:t>1773 MHz elliptical</a:t>
            </a:r>
          </a:p>
          <a:p>
            <a:r>
              <a:rPr lang="en-US" smtClean="0"/>
              <a:t>Cooler injector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170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064" y="1253331"/>
            <a:ext cx="8737935" cy="479068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Continuing to develop</a:t>
            </a:r>
            <a:r>
              <a:rPr lang="en-US" sz="2400" dirty="0" smtClean="0"/>
              <a:t> SRF designs</a:t>
            </a:r>
            <a:endParaRPr lang="en-US" sz="2400" dirty="0"/>
          </a:p>
          <a:p>
            <a:pPr lvl="1"/>
            <a:r>
              <a:rPr lang="en-US" sz="2000" dirty="0"/>
              <a:t>ESR 591 MHz</a:t>
            </a:r>
            <a:r>
              <a:rPr lang="en-US" sz="2000" dirty="0" smtClean="0"/>
              <a:t> asymmetric cavity</a:t>
            </a:r>
          </a:p>
          <a:p>
            <a:pPr lvl="1"/>
            <a:r>
              <a:rPr lang="en-US" sz="2000" dirty="0" smtClean="0"/>
              <a:t>197 </a:t>
            </a:r>
            <a:r>
              <a:rPr lang="en-US" sz="2000" dirty="0"/>
              <a:t>MHz </a:t>
            </a:r>
            <a:r>
              <a:rPr lang="en-US" sz="2000" dirty="0" smtClean="0"/>
              <a:t>Crab cavity</a:t>
            </a:r>
          </a:p>
          <a:p>
            <a:pPr lvl="1"/>
            <a:r>
              <a:rPr lang="en-US" sz="2000" dirty="0" smtClean="0"/>
              <a:t>394 MHz RF design starting, not just a simple scaling</a:t>
            </a:r>
          </a:p>
          <a:p>
            <a:pPr lvl="1"/>
            <a:r>
              <a:rPr lang="en-US" sz="2000" dirty="0" smtClean="0"/>
              <a:t>FPC and BLA R&amp;D progressing according to plan</a:t>
            </a:r>
          </a:p>
          <a:p>
            <a:pPr marL="228600" lvl="1">
              <a:spcBef>
                <a:spcPts val="1000"/>
              </a:spcBef>
            </a:pPr>
            <a:r>
              <a:rPr lang="en-US" dirty="0" smtClean="0"/>
              <a:t>Cooler ERL is a challenging machine by itself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591 MHz 5-cells can be developed from the 1-cell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Baseline BLA HOM damping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More compact options </a:t>
            </a:r>
            <a:r>
              <a:rPr lang="en-US" dirty="0" smtClean="0"/>
              <a:t>possible</a:t>
            </a:r>
          </a:p>
          <a:p>
            <a:pPr marL="685800" lvl="2">
              <a:spcBef>
                <a:spcPts val="1000"/>
              </a:spcBef>
            </a:pPr>
            <a:r>
              <a:rPr lang="en-US" dirty="0" smtClean="0"/>
              <a:t>197 MHz and 1773 MHz also needed</a:t>
            </a:r>
            <a:endParaRPr lang="en-US" dirty="0" smtClean="0"/>
          </a:p>
          <a:p>
            <a:r>
              <a:rPr lang="en-US" sz="2400" dirty="0" smtClean="0"/>
              <a:t>Modular cryostat </a:t>
            </a:r>
          </a:p>
          <a:p>
            <a:pPr lvl="1"/>
            <a:r>
              <a:rPr lang="en-US" sz="2000" dirty="0" smtClean="0"/>
              <a:t>Will speed up development, minimize total design effort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0528" y="4587840"/>
            <a:ext cx="8177043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aseline="30000" dirty="0" smtClean="0"/>
              <a:t>References:</a:t>
            </a:r>
          </a:p>
          <a:p>
            <a:r>
              <a:rPr lang="en-US" sz="1400" dirty="0" smtClean="0"/>
              <a:t>EIC Conceptual Design Report, 2021, </a:t>
            </a:r>
            <a:r>
              <a:rPr lang="en-US" sz="1400" dirty="0" smtClean="0">
                <a:hlinkClick r:id="rId2"/>
              </a:rPr>
              <a:t>https://www.bnl.gov/ec/files/EIC_CDR_Final.pdf</a:t>
            </a:r>
            <a:endParaRPr lang="en-US" sz="1400" dirty="0" smtClean="0"/>
          </a:p>
          <a:p>
            <a:endParaRPr lang="en-US" sz="1400" baseline="30000" dirty="0" smtClean="0"/>
          </a:p>
          <a:p>
            <a:r>
              <a:rPr lang="en-US" sz="2000" baseline="30000" dirty="0" smtClean="0"/>
              <a:t>Design of the Electron Ion Collider Electron Storage Ring SRF cavity,</a:t>
            </a:r>
            <a:r>
              <a:rPr lang="en-US" sz="2000" dirty="0" smtClean="0"/>
              <a:t> </a:t>
            </a:r>
            <a:r>
              <a:rPr lang="en-US" sz="2000" baseline="30000" dirty="0" smtClean="0"/>
              <a:t>J. </a:t>
            </a:r>
            <a:r>
              <a:rPr lang="en-US" sz="2000" baseline="30000" dirty="0" err="1" smtClean="0"/>
              <a:t>Guo</a:t>
            </a:r>
            <a:r>
              <a:rPr lang="en-US" sz="2000" baseline="30000" dirty="0" smtClean="0"/>
              <a:t> et. Al., Proc. IPAC22</a:t>
            </a:r>
          </a:p>
          <a:p>
            <a:r>
              <a:rPr lang="en-US" sz="1400" dirty="0" smtClean="0"/>
              <a:t>HOM damper design for BNL EIC 197MHz crab cavity, </a:t>
            </a:r>
            <a:r>
              <a:rPr lang="en-US" sz="1400" dirty="0" err="1" smtClean="0"/>
              <a:t>Binping</a:t>
            </a:r>
            <a:r>
              <a:rPr lang="en-US" sz="1400" dirty="0" smtClean="0"/>
              <a:t> Xiao et. al. Proc IPAC21, Brazil</a:t>
            </a:r>
          </a:p>
          <a:p>
            <a:endParaRPr lang="en-US" sz="2000" dirty="0" smtClean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65517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Back ups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41CA89-8406-E458-7F05-8304B792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35" y="365127"/>
            <a:ext cx="8830865" cy="730936"/>
          </a:xfrm>
        </p:spPr>
        <p:txBody>
          <a:bodyPr>
            <a:normAutofit/>
          </a:bodyPr>
          <a:lstStyle/>
          <a:p>
            <a:r>
              <a:rPr lang="en-US" sz="3600" dirty="0"/>
              <a:t>Strong Hadron Cooler ERL 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121D9B-DD21-4B45-06FC-B9CA2296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D1CD35-DB46-1D3D-58F7-93B5221F637E}"/>
              </a:ext>
            </a:extLst>
          </p:cNvPr>
          <p:cNvSpPr txBox="1">
            <a:spLocks/>
          </p:cNvSpPr>
          <p:nvPr/>
        </p:nvSpPr>
        <p:spPr>
          <a:xfrm>
            <a:off x="1397858" y="965737"/>
            <a:ext cx="6348284" cy="3656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endParaRPr lang="en-US" sz="2100" dirty="0"/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1C7C64-FCE2-41B6-33B5-4083A5DA18C9}"/>
              </a:ext>
            </a:extLst>
          </p:cNvPr>
          <p:cNvSpPr txBox="1"/>
          <p:nvPr/>
        </p:nvSpPr>
        <p:spPr>
          <a:xfrm>
            <a:off x="1231642" y="1291034"/>
            <a:ext cx="6991421" cy="523220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The EIC cooler ERL features unprecedented</a:t>
            </a:r>
            <a:r>
              <a:rPr lang="en-US" sz="1400" dirty="0" smtClean="0">
                <a:latin typeface="+mj-lt"/>
              </a:rPr>
              <a:t> beam </a:t>
            </a:r>
            <a:r>
              <a:rPr lang="en-US" sz="1400" dirty="0">
                <a:latin typeface="+mj-lt"/>
              </a:rPr>
              <a:t>current and small energy spread. </a:t>
            </a:r>
          </a:p>
          <a:p>
            <a:pPr algn="ctr"/>
            <a:r>
              <a:rPr lang="en-US" sz="1400" dirty="0">
                <a:latin typeface="+mj-lt"/>
              </a:rPr>
              <a:t>The 1D cooling simulation yields a cooling rate higher than the IBS heating.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742E24-9E15-A363-8A71-01F51BA957DA}"/>
              </a:ext>
            </a:extLst>
          </p:cNvPr>
          <p:cNvGrpSpPr/>
          <p:nvPr/>
        </p:nvGrpSpPr>
        <p:grpSpPr>
          <a:xfrm>
            <a:off x="1598515" y="2096436"/>
            <a:ext cx="5946969" cy="3436163"/>
            <a:chOff x="1540680" y="2266882"/>
            <a:chExt cx="5946969" cy="3436163"/>
          </a:xfrm>
        </p:grpSpPr>
        <p:sp>
          <p:nvSpPr>
            <p:cNvPr id="8" name="Content Placeholder 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B70A354-BA95-2A91-21A8-065B5FA28503}"/>
                </a:ext>
              </a:extLst>
            </p:cNvPr>
            <p:cNvSpPr txBox="1">
              <a:spLocks/>
            </p:cNvSpPr>
            <p:nvPr/>
          </p:nvSpPr>
          <p:spPr>
            <a:xfrm>
              <a:off x="1540680" y="2266882"/>
              <a:ext cx="5946969" cy="3436163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b="1" u="sng" dirty="0"/>
                <a:t>Case</a:t>
              </a:r>
              <a:r>
                <a:rPr lang="en-US" sz="1350" u="sng" dirty="0"/>
                <a:t>	</a:t>
              </a:r>
              <a:r>
                <a:rPr lang="en-US" sz="1350" b="1" u="sng" dirty="0"/>
                <a:t>100 GeV	275 GeV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Electron Energy (MeV)	55</a:t>
              </a:r>
              <a:r>
                <a:rPr lang="en-US" sz="1350" dirty="0" smtClean="0"/>
                <a:t>	150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Electron Norm. Emit. (x/y) (mm-</a:t>
              </a:r>
              <a:r>
                <a:rPr lang="en-US" sz="1350" dirty="0" err="1"/>
                <a:t>mrad</a:t>
              </a:r>
              <a:r>
                <a:rPr lang="en-US" sz="1350" dirty="0"/>
                <a:t>)	2.8 / 2.8	2.8 / 2.8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Repetition rate (MHz)	98.5	98.5</a:t>
              </a:r>
              <a:br>
                <a:rPr lang="en-US" sz="1350" dirty="0"/>
              </a:br>
              <a:r>
                <a:rPr lang="en-US" sz="1350" dirty="0"/>
                <a:t>Electron Bunch Charge (</a:t>
              </a:r>
              <a:r>
                <a:rPr lang="en-US" sz="1350" dirty="0" err="1"/>
                <a:t>nC</a:t>
              </a:r>
              <a:r>
                <a:rPr lang="en-US" sz="1350" dirty="0"/>
                <a:t>)	1	1</a:t>
              </a:r>
              <a:br>
                <a:rPr lang="en-US" sz="1350" dirty="0"/>
              </a:br>
              <a:r>
                <a:rPr lang="en-US" sz="1350" dirty="0"/>
                <a:t>Electron Peak Current (A)	8.5	17</a:t>
              </a:r>
              <a:br>
                <a:rPr lang="en-US" sz="1350" dirty="0"/>
              </a:br>
              <a:r>
                <a:rPr lang="en-US" sz="1350" dirty="0"/>
                <a:t>Electron Bunch Length (mm, rms)*	14	7</a:t>
              </a:r>
              <a:br>
                <a:rPr lang="en-US" sz="1350" dirty="0"/>
              </a:br>
              <a:r>
                <a:rPr lang="en-US" sz="1350" dirty="0"/>
                <a:t>Electron Fractional Energy Spread	10</a:t>
              </a:r>
              <a:r>
                <a:rPr lang="en-US" sz="1350" baseline="30000" dirty="0"/>
                <a:t>-4</a:t>
              </a:r>
              <a:r>
                <a:rPr lang="en-US" sz="1350" dirty="0"/>
                <a:t>	10</a:t>
              </a:r>
              <a:r>
                <a:rPr lang="en-US" sz="1350" baseline="30000" dirty="0"/>
                <a:t>-4</a:t>
              </a:r>
              <a:r>
                <a:rPr lang="en-US" sz="1350" dirty="0"/>
                <a:t/>
              </a:r>
              <a:br>
                <a:rPr lang="en-US" sz="1350" dirty="0"/>
              </a:br>
              <a:r>
                <a:rPr lang="en-US" sz="1350" dirty="0"/>
                <a:t>Hor./Vert. Elec. Betas in Modulator (m)	86.6 / 14.1	64/ 11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Hor./Vert. Electron Betas in Kicker (m)	49.7 / 10	16 / 2</a:t>
              </a:r>
              <a:br>
                <a:rPr lang="en-US" sz="1350" dirty="0"/>
              </a:br>
              <a:r>
                <a:rPr lang="en-US" sz="1350" dirty="0"/>
                <a:t>Modulator Length (m)	55	55</a:t>
              </a:r>
              <a:br>
                <a:rPr lang="en-US" sz="1350" dirty="0"/>
              </a:br>
              <a:r>
                <a:rPr lang="en-US" sz="1350" dirty="0"/>
                <a:t>Kicker Length (m)	55	55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H/V/L Cooling time(</a:t>
              </a:r>
              <a:r>
                <a:rPr lang="en-US" sz="1350" dirty="0" err="1"/>
                <a:t>hr</a:t>
              </a:r>
              <a:r>
                <a:rPr lang="en-US" sz="1350" dirty="0"/>
                <a:t>)	1.3/2.5/1.7	0.8/2.1/1.2</a:t>
              </a:r>
            </a:p>
            <a:p>
              <a:pPr marL="0" indent="0">
                <a:lnSpc>
                  <a:spcPct val="11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* </a:t>
              </a:r>
              <a:r>
                <a:rPr lang="en-US" sz="1125" i="1" dirty="0"/>
                <a:t>Gaussian bunch assumed</a:t>
              </a:r>
              <a:endParaRPr lang="en-US" sz="1350" i="1" dirty="0"/>
            </a:p>
            <a:p>
              <a:endParaRPr lang="en-US" sz="21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26E493-9ADF-C4AD-6600-F3B0EB0C1510}"/>
                </a:ext>
              </a:extLst>
            </p:cNvPr>
            <p:cNvSpPr/>
            <p:nvPr/>
          </p:nvSpPr>
          <p:spPr>
            <a:xfrm>
              <a:off x="5264538" y="3222300"/>
              <a:ext cx="1610140" cy="884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99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8954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330"/>
            <a:ext cx="7886700" cy="48426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of</a:t>
            </a:r>
            <a:r>
              <a:rPr lang="en-US" dirty="0" smtClean="0"/>
              <a:t> EIC RF </a:t>
            </a:r>
            <a:r>
              <a:rPr lang="en-US" dirty="0"/>
              <a:t>systems</a:t>
            </a:r>
            <a:endParaRPr lang="en-US" dirty="0" smtClean="0"/>
          </a:p>
          <a:p>
            <a:r>
              <a:rPr lang="en-US" dirty="0" smtClean="0"/>
              <a:t>Ongoing SRF R&amp;D</a:t>
            </a:r>
          </a:p>
          <a:p>
            <a:pPr lvl="1"/>
            <a:r>
              <a:rPr lang="en-US" b="1" dirty="0"/>
              <a:t>591 MHz </a:t>
            </a:r>
            <a:r>
              <a:rPr lang="en-US" b="1" dirty="0" smtClean="0"/>
              <a:t>ESR</a:t>
            </a:r>
          </a:p>
          <a:p>
            <a:pPr lvl="1"/>
            <a:r>
              <a:rPr lang="en-US" b="1" dirty="0" smtClean="0"/>
              <a:t>197 </a:t>
            </a:r>
            <a:r>
              <a:rPr lang="en-US" b="1" dirty="0"/>
              <a:t>MHz Crab</a:t>
            </a:r>
            <a:endParaRPr lang="en-US" b="1" dirty="0" smtClean="0"/>
          </a:p>
          <a:p>
            <a:pPr lvl="1"/>
            <a:r>
              <a:rPr lang="en-US" dirty="0" smtClean="0"/>
              <a:t>394 MHz ESR crab first look</a:t>
            </a:r>
          </a:p>
          <a:p>
            <a:pPr lvl="1"/>
            <a:r>
              <a:rPr lang="en-US" b="1" dirty="0" smtClean="0"/>
              <a:t>FPC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b="1" dirty="0"/>
              <a:t>BLA </a:t>
            </a:r>
            <a:r>
              <a:rPr lang="en-US" dirty="0" smtClean="0"/>
              <a:t>progress</a:t>
            </a:r>
          </a:p>
          <a:p>
            <a:r>
              <a:rPr lang="en-US" dirty="0" smtClean="0"/>
              <a:t>5-cell cavities required</a:t>
            </a:r>
          </a:p>
          <a:p>
            <a:pPr lvl="1"/>
            <a:r>
              <a:rPr lang="en-US" dirty="0" smtClean="0"/>
              <a:t>HSR, RCS and </a:t>
            </a:r>
            <a:r>
              <a:rPr lang="en-US" b="1" dirty="0" smtClean="0"/>
              <a:t>COOLER</a:t>
            </a:r>
          </a:p>
          <a:p>
            <a:pPr lvl="1"/>
            <a:r>
              <a:rPr lang="en-US" dirty="0" smtClean="0"/>
              <a:t>Possible low energy pre-cooler</a:t>
            </a:r>
          </a:p>
          <a:p>
            <a:pPr lvl="1"/>
            <a:r>
              <a:rPr lang="en-US" dirty="0" smtClean="0"/>
              <a:t>197 MHz QWR</a:t>
            </a:r>
          </a:p>
          <a:p>
            <a:pPr lvl="1"/>
            <a:r>
              <a:rPr lang="en-US" dirty="0" smtClean="0"/>
              <a:t>Shared injector</a:t>
            </a:r>
          </a:p>
          <a:p>
            <a:r>
              <a:rPr lang="en-US" dirty="0" smtClean="0"/>
              <a:t>Modular cryostat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DFCEB32-5665-4078-9BAC-7F0C2CF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41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4AEBB6D-2C37-95BA-2E22-1C5A8B9811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67253" y="1374862"/>
            <a:ext cx="8161535" cy="13585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0708C19-E43D-754E-AF71-9386D44FBD03}"/>
              </a:ext>
            </a:extLst>
          </p:cNvPr>
          <p:cNvSpPr txBox="1"/>
          <p:nvPr/>
        </p:nvSpPr>
        <p:spPr>
          <a:xfrm>
            <a:off x="3969254" y="2242531"/>
            <a:ext cx="87876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R56=0.475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39D2EB7-8A19-FB4C-AC04-278A30FE7A30}"/>
              </a:ext>
            </a:extLst>
          </p:cNvPr>
          <p:cNvSpPr txBox="1"/>
          <p:nvPr/>
        </p:nvSpPr>
        <p:spPr>
          <a:xfrm>
            <a:off x="3011215" y="2230082"/>
            <a:ext cx="10502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off-crest=30 deg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04D828D-C1E8-B540-99F6-1A2DF384FB69}"/>
              </a:ext>
            </a:extLst>
          </p:cNvPr>
          <p:cNvSpPr txBox="1"/>
          <p:nvPr/>
        </p:nvSpPr>
        <p:spPr>
          <a:xfrm>
            <a:off x="4879429" y="2236161"/>
            <a:ext cx="108234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off-crest=1.2 deg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A55B63D-C39A-4128-F110-B4A2632D29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488619" y="4108957"/>
            <a:ext cx="1212242" cy="992912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FA9C3D1-FBBF-B525-BB9E-2A845387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52" y="279400"/>
            <a:ext cx="757109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New design: </a:t>
            </a:r>
            <a:r>
              <a:rPr lang="en-US" dirty="0" err="1"/>
              <a:t>SHC+precooler</a:t>
            </a:r>
            <a:r>
              <a:rPr lang="en-US" dirty="0"/>
              <a:t> injector and </a:t>
            </a:r>
            <a:r>
              <a:rPr lang="en-US" altLang="zh-CN" dirty="0" err="1"/>
              <a:t>Linac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FC06C82-C0B7-8211-5F47-1B8A2D7C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88300E4-39A3-0FC9-9EDA-EDD47A5CFD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3742394" y="3014064"/>
            <a:ext cx="2219383" cy="1721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742B50D-DBA4-293D-C399-4B9F6900E3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6254250" y="2935954"/>
            <a:ext cx="2219383" cy="1840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D213CBB-7921-51DD-4176-164715DA42BB}"/>
              </a:ext>
            </a:extLst>
          </p:cNvPr>
          <p:cNvSpPr txBox="1"/>
          <p:nvPr/>
        </p:nvSpPr>
        <p:spPr>
          <a:xfrm>
            <a:off x="1165254" y="5143962"/>
            <a:ext cx="6813492" cy="1384995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Precooler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bunch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charge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is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2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 err="1">
                <a:latin typeface="+mj-lt"/>
              </a:rPr>
              <a:t>nC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for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10</a:t>
            </a:r>
            <a:r>
              <a:rPr lang="en-US" altLang="zh-CN" sz="1400" baseline="30000" dirty="0">
                <a:latin typeface="+mj-lt"/>
              </a:rPr>
              <a:t>-4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 err="1">
                <a:latin typeface="+mj-lt"/>
              </a:rPr>
              <a:t>dp</a:t>
            </a:r>
            <a:r>
              <a:rPr lang="en-US" altLang="zh-CN" sz="1400" dirty="0">
                <a:latin typeface="+mj-lt"/>
              </a:rPr>
              <a:t>/p,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197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MHz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cavities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will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be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needed.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SHC takes advantage of using 197 MHz and compresses the beam at 14 MeV using chicane.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The chicane has four dipoles for 14 MeV beam and other three dipoles for high energy return beam. They have the same time of flight.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Using 591 MHz+1774 MHz cavity to accelerate beam to the cooling energy.</a:t>
            </a:r>
          </a:p>
        </p:txBody>
      </p:sp>
      <p:grpSp>
        <p:nvGrpSpPr>
          <p:cNvPr id="3" name="Group 3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AFDCF78-FC24-DE1E-8DF0-8B585CE669FD}"/>
              </a:ext>
            </a:extLst>
          </p:cNvPr>
          <p:cNvGrpSpPr/>
          <p:nvPr/>
        </p:nvGrpSpPr>
        <p:grpSpPr>
          <a:xfrm>
            <a:off x="601300" y="3280913"/>
            <a:ext cx="2214407" cy="477677"/>
            <a:chOff x="5940162" y="1359858"/>
            <a:chExt cx="4008235" cy="90142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62051E1-E552-800C-68B9-71CA40D7F3D6}"/>
                </a:ext>
              </a:extLst>
            </p:cNvPr>
            <p:cNvCxnSpPr/>
            <p:nvPr/>
          </p:nvCxnSpPr>
          <p:spPr>
            <a:xfrm flipV="1">
              <a:off x="5940162" y="1805171"/>
              <a:ext cx="4008235" cy="10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22F7418-92DF-0699-D131-4083EA1716B1}"/>
                </a:ext>
              </a:extLst>
            </p:cNvPr>
            <p:cNvSpPr/>
            <p:nvPr/>
          </p:nvSpPr>
          <p:spPr>
            <a:xfrm>
              <a:off x="6365081" y="1370659"/>
              <a:ext cx="1135651" cy="890627"/>
            </a:xfrm>
            <a:custGeom>
              <a:avLst/>
              <a:gdLst>
                <a:gd name="connsiteX0" fmla="*/ 232488 w 1135651"/>
                <a:gd name="connsiteY0" fmla="*/ 0 h 890627"/>
                <a:gd name="connsiteX1" fmla="*/ 826552 w 1135651"/>
                <a:gd name="connsiteY1" fmla="*/ 0 h 890627"/>
                <a:gd name="connsiteX2" fmla="*/ 1024259 w 1135651"/>
                <a:gd name="connsiteY2" fmla="*/ 0 h 890627"/>
                <a:gd name="connsiteX3" fmla="*/ 1073687 w 1135651"/>
                <a:gd name="connsiteY3" fmla="*/ 49428 h 890627"/>
                <a:gd name="connsiteX4" fmla="*/ 1073687 w 1135651"/>
                <a:gd name="connsiteY4" fmla="*/ 247135 h 890627"/>
                <a:gd name="connsiteX5" fmla="*/ 1073687 w 1135651"/>
                <a:gd name="connsiteY5" fmla="*/ 366074 h 890627"/>
                <a:gd name="connsiteX6" fmla="*/ 1135651 w 1135651"/>
                <a:gd name="connsiteY6" fmla="*/ 366074 h 890627"/>
                <a:gd name="connsiteX7" fmla="*/ 1135651 w 1135651"/>
                <a:gd name="connsiteY7" fmla="*/ 513980 h 890627"/>
                <a:gd name="connsiteX8" fmla="*/ 1073687 w 1135651"/>
                <a:gd name="connsiteY8" fmla="*/ 513980 h 890627"/>
                <a:gd name="connsiteX9" fmla="*/ 1073687 w 1135651"/>
                <a:gd name="connsiteY9" fmla="*/ 643492 h 890627"/>
                <a:gd name="connsiteX10" fmla="*/ 1073687 w 1135651"/>
                <a:gd name="connsiteY10" fmla="*/ 841199 h 890627"/>
                <a:gd name="connsiteX11" fmla="*/ 1024259 w 1135651"/>
                <a:gd name="connsiteY11" fmla="*/ 890627 h 890627"/>
                <a:gd name="connsiteX12" fmla="*/ 826552 w 1135651"/>
                <a:gd name="connsiteY12" fmla="*/ 890627 h 890627"/>
                <a:gd name="connsiteX13" fmla="*/ 232488 w 1135651"/>
                <a:gd name="connsiteY13" fmla="*/ 890627 h 890627"/>
                <a:gd name="connsiteX14" fmla="*/ 183060 w 1135651"/>
                <a:gd name="connsiteY14" fmla="*/ 841199 h 890627"/>
                <a:gd name="connsiteX15" fmla="*/ 183060 w 1135651"/>
                <a:gd name="connsiteY15" fmla="*/ 643492 h 890627"/>
                <a:gd name="connsiteX16" fmla="*/ 232488 w 1135651"/>
                <a:gd name="connsiteY16" fmla="*/ 594064 h 890627"/>
                <a:gd name="connsiteX17" fmla="*/ 777124 w 1135651"/>
                <a:gd name="connsiteY17" fmla="*/ 594064 h 890627"/>
                <a:gd name="connsiteX18" fmla="*/ 777124 w 1135651"/>
                <a:gd name="connsiteY18" fmla="*/ 513980 h 890627"/>
                <a:gd name="connsiteX19" fmla="*/ 0 w 1135651"/>
                <a:gd name="connsiteY19" fmla="*/ 513980 h 890627"/>
                <a:gd name="connsiteX20" fmla="*/ 0 w 1135651"/>
                <a:gd name="connsiteY20" fmla="*/ 366074 h 890627"/>
                <a:gd name="connsiteX21" fmla="*/ 777124 w 1135651"/>
                <a:gd name="connsiteY21" fmla="*/ 366074 h 890627"/>
                <a:gd name="connsiteX22" fmla="*/ 777124 w 1135651"/>
                <a:gd name="connsiteY22" fmla="*/ 296563 h 890627"/>
                <a:gd name="connsiteX23" fmla="*/ 232488 w 1135651"/>
                <a:gd name="connsiteY23" fmla="*/ 296563 h 890627"/>
                <a:gd name="connsiteX24" fmla="*/ 183060 w 1135651"/>
                <a:gd name="connsiteY24" fmla="*/ 247135 h 890627"/>
                <a:gd name="connsiteX25" fmla="*/ 183060 w 1135651"/>
                <a:gd name="connsiteY25" fmla="*/ 49428 h 890627"/>
                <a:gd name="connsiteX26" fmla="*/ 232488 w 1135651"/>
                <a:gd name="connsiteY26" fmla="*/ 0 h 89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5651" h="890627">
                  <a:moveTo>
                    <a:pt x="232488" y="0"/>
                  </a:moveTo>
                  <a:lnTo>
                    <a:pt x="826552" y="0"/>
                  </a:lnTo>
                  <a:lnTo>
                    <a:pt x="1024259" y="0"/>
                  </a:lnTo>
                  <a:cubicBezTo>
                    <a:pt x="1051557" y="0"/>
                    <a:pt x="1073687" y="22130"/>
                    <a:pt x="1073687" y="49428"/>
                  </a:cubicBezTo>
                  <a:lnTo>
                    <a:pt x="1073687" y="247135"/>
                  </a:lnTo>
                  <a:lnTo>
                    <a:pt x="1073687" y="366074"/>
                  </a:lnTo>
                  <a:lnTo>
                    <a:pt x="1135651" y="366074"/>
                  </a:lnTo>
                  <a:lnTo>
                    <a:pt x="1135651" y="513980"/>
                  </a:lnTo>
                  <a:lnTo>
                    <a:pt x="1073687" y="513980"/>
                  </a:lnTo>
                  <a:lnTo>
                    <a:pt x="1073687" y="643492"/>
                  </a:lnTo>
                  <a:lnTo>
                    <a:pt x="1073687" y="841199"/>
                  </a:lnTo>
                  <a:cubicBezTo>
                    <a:pt x="1073687" y="868497"/>
                    <a:pt x="1051557" y="890627"/>
                    <a:pt x="1024259" y="890627"/>
                  </a:cubicBezTo>
                  <a:lnTo>
                    <a:pt x="826552" y="890627"/>
                  </a:lnTo>
                  <a:lnTo>
                    <a:pt x="232488" y="890627"/>
                  </a:lnTo>
                  <a:cubicBezTo>
                    <a:pt x="205190" y="890627"/>
                    <a:pt x="183060" y="868497"/>
                    <a:pt x="183060" y="841199"/>
                  </a:cubicBezTo>
                  <a:lnTo>
                    <a:pt x="183060" y="643492"/>
                  </a:lnTo>
                  <a:cubicBezTo>
                    <a:pt x="183060" y="616194"/>
                    <a:pt x="205190" y="594064"/>
                    <a:pt x="232488" y="594064"/>
                  </a:cubicBezTo>
                  <a:lnTo>
                    <a:pt x="777124" y="594064"/>
                  </a:lnTo>
                  <a:lnTo>
                    <a:pt x="777124" y="513980"/>
                  </a:lnTo>
                  <a:lnTo>
                    <a:pt x="0" y="513980"/>
                  </a:lnTo>
                  <a:lnTo>
                    <a:pt x="0" y="366074"/>
                  </a:lnTo>
                  <a:lnTo>
                    <a:pt x="777124" y="366074"/>
                  </a:lnTo>
                  <a:lnTo>
                    <a:pt x="777124" y="296563"/>
                  </a:lnTo>
                  <a:lnTo>
                    <a:pt x="232488" y="296563"/>
                  </a:lnTo>
                  <a:cubicBezTo>
                    <a:pt x="205190" y="296563"/>
                    <a:pt x="183060" y="274433"/>
                    <a:pt x="183060" y="247135"/>
                  </a:cubicBezTo>
                  <a:lnTo>
                    <a:pt x="183060" y="49428"/>
                  </a:lnTo>
                  <a:cubicBezTo>
                    <a:pt x="183060" y="22130"/>
                    <a:pt x="205190" y="0"/>
                    <a:pt x="23248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A2DBF1-3281-F2A4-9355-FAA1F26BB4C3}"/>
                </a:ext>
              </a:extLst>
            </p:cNvPr>
            <p:cNvSpPr/>
            <p:nvPr/>
          </p:nvSpPr>
          <p:spPr>
            <a:xfrm rot="10800000">
              <a:off x="7844182" y="1359858"/>
              <a:ext cx="1135651" cy="890627"/>
            </a:xfrm>
            <a:custGeom>
              <a:avLst/>
              <a:gdLst>
                <a:gd name="connsiteX0" fmla="*/ 232488 w 1135651"/>
                <a:gd name="connsiteY0" fmla="*/ 0 h 890627"/>
                <a:gd name="connsiteX1" fmla="*/ 826552 w 1135651"/>
                <a:gd name="connsiteY1" fmla="*/ 0 h 890627"/>
                <a:gd name="connsiteX2" fmla="*/ 1024259 w 1135651"/>
                <a:gd name="connsiteY2" fmla="*/ 0 h 890627"/>
                <a:gd name="connsiteX3" fmla="*/ 1073687 w 1135651"/>
                <a:gd name="connsiteY3" fmla="*/ 49428 h 890627"/>
                <a:gd name="connsiteX4" fmla="*/ 1073687 w 1135651"/>
                <a:gd name="connsiteY4" fmla="*/ 247135 h 890627"/>
                <a:gd name="connsiteX5" fmla="*/ 1073687 w 1135651"/>
                <a:gd name="connsiteY5" fmla="*/ 366074 h 890627"/>
                <a:gd name="connsiteX6" fmla="*/ 1135651 w 1135651"/>
                <a:gd name="connsiteY6" fmla="*/ 366074 h 890627"/>
                <a:gd name="connsiteX7" fmla="*/ 1135651 w 1135651"/>
                <a:gd name="connsiteY7" fmla="*/ 513980 h 890627"/>
                <a:gd name="connsiteX8" fmla="*/ 1073687 w 1135651"/>
                <a:gd name="connsiteY8" fmla="*/ 513980 h 890627"/>
                <a:gd name="connsiteX9" fmla="*/ 1073687 w 1135651"/>
                <a:gd name="connsiteY9" fmla="*/ 643492 h 890627"/>
                <a:gd name="connsiteX10" fmla="*/ 1073687 w 1135651"/>
                <a:gd name="connsiteY10" fmla="*/ 841199 h 890627"/>
                <a:gd name="connsiteX11" fmla="*/ 1024259 w 1135651"/>
                <a:gd name="connsiteY11" fmla="*/ 890627 h 890627"/>
                <a:gd name="connsiteX12" fmla="*/ 826552 w 1135651"/>
                <a:gd name="connsiteY12" fmla="*/ 890627 h 890627"/>
                <a:gd name="connsiteX13" fmla="*/ 232488 w 1135651"/>
                <a:gd name="connsiteY13" fmla="*/ 890627 h 890627"/>
                <a:gd name="connsiteX14" fmla="*/ 183060 w 1135651"/>
                <a:gd name="connsiteY14" fmla="*/ 841199 h 890627"/>
                <a:gd name="connsiteX15" fmla="*/ 183060 w 1135651"/>
                <a:gd name="connsiteY15" fmla="*/ 643492 h 890627"/>
                <a:gd name="connsiteX16" fmla="*/ 232488 w 1135651"/>
                <a:gd name="connsiteY16" fmla="*/ 594064 h 890627"/>
                <a:gd name="connsiteX17" fmla="*/ 777124 w 1135651"/>
                <a:gd name="connsiteY17" fmla="*/ 594064 h 890627"/>
                <a:gd name="connsiteX18" fmla="*/ 777124 w 1135651"/>
                <a:gd name="connsiteY18" fmla="*/ 513980 h 890627"/>
                <a:gd name="connsiteX19" fmla="*/ 0 w 1135651"/>
                <a:gd name="connsiteY19" fmla="*/ 513980 h 890627"/>
                <a:gd name="connsiteX20" fmla="*/ 0 w 1135651"/>
                <a:gd name="connsiteY20" fmla="*/ 366074 h 890627"/>
                <a:gd name="connsiteX21" fmla="*/ 777124 w 1135651"/>
                <a:gd name="connsiteY21" fmla="*/ 366074 h 890627"/>
                <a:gd name="connsiteX22" fmla="*/ 777124 w 1135651"/>
                <a:gd name="connsiteY22" fmla="*/ 296563 h 890627"/>
                <a:gd name="connsiteX23" fmla="*/ 232488 w 1135651"/>
                <a:gd name="connsiteY23" fmla="*/ 296563 h 890627"/>
                <a:gd name="connsiteX24" fmla="*/ 183060 w 1135651"/>
                <a:gd name="connsiteY24" fmla="*/ 247135 h 890627"/>
                <a:gd name="connsiteX25" fmla="*/ 183060 w 1135651"/>
                <a:gd name="connsiteY25" fmla="*/ 49428 h 890627"/>
                <a:gd name="connsiteX26" fmla="*/ 232488 w 1135651"/>
                <a:gd name="connsiteY26" fmla="*/ 0 h 89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5651" h="890627">
                  <a:moveTo>
                    <a:pt x="232488" y="0"/>
                  </a:moveTo>
                  <a:lnTo>
                    <a:pt x="826552" y="0"/>
                  </a:lnTo>
                  <a:lnTo>
                    <a:pt x="1024259" y="0"/>
                  </a:lnTo>
                  <a:cubicBezTo>
                    <a:pt x="1051557" y="0"/>
                    <a:pt x="1073687" y="22130"/>
                    <a:pt x="1073687" y="49428"/>
                  </a:cubicBezTo>
                  <a:lnTo>
                    <a:pt x="1073687" y="247135"/>
                  </a:lnTo>
                  <a:lnTo>
                    <a:pt x="1073687" y="366074"/>
                  </a:lnTo>
                  <a:lnTo>
                    <a:pt x="1135651" y="366074"/>
                  </a:lnTo>
                  <a:lnTo>
                    <a:pt x="1135651" y="513980"/>
                  </a:lnTo>
                  <a:lnTo>
                    <a:pt x="1073687" y="513980"/>
                  </a:lnTo>
                  <a:lnTo>
                    <a:pt x="1073687" y="643492"/>
                  </a:lnTo>
                  <a:lnTo>
                    <a:pt x="1073687" y="841199"/>
                  </a:lnTo>
                  <a:cubicBezTo>
                    <a:pt x="1073687" y="868497"/>
                    <a:pt x="1051557" y="890627"/>
                    <a:pt x="1024259" y="890627"/>
                  </a:cubicBezTo>
                  <a:lnTo>
                    <a:pt x="826552" y="890627"/>
                  </a:lnTo>
                  <a:lnTo>
                    <a:pt x="232488" y="890627"/>
                  </a:lnTo>
                  <a:cubicBezTo>
                    <a:pt x="205190" y="890627"/>
                    <a:pt x="183060" y="868497"/>
                    <a:pt x="183060" y="841199"/>
                  </a:cubicBezTo>
                  <a:lnTo>
                    <a:pt x="183060" y="643492"/>
                  </a:lnTo>
                  <a:cubicBezTo>
                    <a:pt x="183060" y="616194"/>
                    <a:pt x="205190" y="594064"/>
                    <a:pt x="232488" y="594064"/>
                  </a:cubicBezTo>
                  <a:lnTo>
                    <a:pt x="777124" y="594064"/>
                  </a:lnTo>
                  <a:lnTo>
                    <a:pt x="777124" y="513980"/>
                  </a:lnTo>
                  <a:lnTo>
                    <a:pt x="0" y="513980"/>
                  </a:lnTo>
                  <a:lnTo>
                    <a:pt x="0" y="366074"/>
                  </a:lnTo>
                  <a:lnTo>
                    <a:pt x="777124" y="366074"/>
                  </a:lnTo>
                  <a:lnTo>
                    <a:pt x="777124" y="296563"/>
                  </a:lnTo>
                  <a:lnTo>
                    <a:pt x="232488" y="296563"/>
                  </a:lnTo>
                  <a:cubicBezTo>
                    <a:pt x="205190" y="296563"/>
                    <a:pt x="183060" y="274433"/>
                    <a:pt x="183060" y="247135"/>
                  </a:cubicBezTo>
                  <a:lnTo>
                    <a:pt x="183060" y="49428"/>
                  </a:lnTo>
                  <a:cubicBezTo>
                    <a:pt x="183060" y="22130"/>
                    <a:pt x="205190" y="0"/>
                    <a:pt x="23248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535BC47-C972-4E15-6E1C-C60E4405D1A5}"/>
                </a:ext>
              </a:extLst>
            </p:cNvPr>
            <p:cNvSpPr/>
            <p:nvPr/>
          </p:nvSpPr>
          <p:spPr>
            <a:xfrm>
              <a:off x="9323283" y="1475972"/>
              <a:ext cx="275008" cy="679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E810EAA-53C2-C4AF-C57D-6319E0D2CD49}"/>
              </a:ext>
            </a:extLst>
          </p:cNvPr>
          <p:cNvSpPr/>
          <p:nvPr/>
        </p:nvSpPr>
        <p:spPr>
          <a:xfrm rot="10800000">
            <a:off x="581187" y="1895539"/>
            <a:ext cx="2234520" cy="1968752"/>
          </a:xfrm>
          <a:custGeom>
            <a:avLst/>
            <a:gdLst>
              <a:gd name="connsiteX0" fmla="*/ 1161310 w 2172626"/>
              <a:gd name="connsiteY0" fmla="*/ 1856677 h 1856677"/>
              <a:gd name="connsiteX1" fmla="*/ 1002452 w 2172626"/>
              <a:gd name="connsiteY1" fmla="*/ 1697820 h 1856677"/>
              <a:gd name="connsiteX2" fmla="*/ 1081881 w 2172626"/>
              <a:gd name="connsiteY2" fmla="*/ 1697820 h 1856677"/>
              <a:gd name="connsiteX3" fmla="*/ 1081881 w 2172626"/>
              <a:gd name="connsiteY3" fmla="*/ 722925 h 1856677"/>
              <a:gd name="connsiteX4" fmla="*/ 120490 w 2172626"/>
              <a:gd name="connsiteY4" fmla="*/ 722925 h 1856677"/>
              <a:gd name="connsiteX5" fmla="*/ 0 w 2172626"/>
              <a:gd name="connsiteY5" fmla="*/ 602435 h 1856677"/>
              <a:gd name="connsiteX6" fmla="*/ 0 w 2172626"/>
              <a:gd name="connsiteY6" fmla="*/ 120490 h 1856677"/>
              <a:gd name="connsiteX7" fmla="*/ 120490 w 2172626"/>
              <a:gd name="connsiteY7" fmla="*/ 0 h 1856677"/>
              <a:gd name="connsiteX8" fmla="*/ 2052136 w 2172626"/>
              <a:gd name="connsiteY8" fmla="*/ 0 h 1856677"/>
              <a:gd name="connsiteX9" fmla="*/ 2172626 w 2172626"/>
              <a:gd name="connsiteY9" fmla="*/ 120490 h 1856677"/>
              <a:gd name="connsiteX10" fmla="*/ 2172626 w 2172626"/>
              <a:gd name="connsiteY10" fmla="*/ 602435 h 1856677"/>
              <a:gd name="connsiteX11" fmla="*/ 2052136 w 2172626"/>
              <a:gd name="connsiteY11" fmla="*/ 722925 h 1856677"/>
              <a:gd name="connsiteX12" fmla="*/ 1240738 w 2172626"/>
              <a:gd name="connsiteY12" fmla="*/ 722925 h 1856677"/>
              <a:gd name="connsiteX13" fmla="*/ 1240738 w 2172626"/>
              <a:gd name="connsiteY13" fmla="*/ 1697820 h 1856677"/>
              <a:gd name="connsiteX14" fmla="*/ 1320167 w 2172626"/>
              <a:gd name="connsiteY14" fmla="*/ 1697820 h 18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2626" h="1856677">
                <a:moveTo>
                  <a:pt x="1161310" y="1856677"/>
                </a:moveTo>
                <a:lnTo>
                  <a:pt x="1002452" y="1697820"/>
                </a:lnTo>
                <a:lnTo>
                  <a:pt x="1081881" y="1697820"/>
                </a:lnTo>
                <a:lnTo>
                  <a:pt x="1081881" y="722925"/>
                </a:lnTo>
                <a:lnTo>
                  <a:pt x="120490" y="722925"/>
                </a:lnTo>
                <a:cubicBezTo>
                  <a:pt x="53945" y="722925"/>
                  <a:pt x="0" y="668980"/>
                  <a:pt x="0" y="602435"/>
                </a:cubicBezTo>
                <a:lnTo>
                  <a:pt x="0" y="120490"/>
                </a:lnTo>
                <a:cubicBezTo>
                  <a:pt x="0" y="53945"/>
                  <a:pt x="53945" y="0"/>
                  <a:pt x="120490" y="0"/>
                </a:cubicBezTo>
                <a:lnTo>
                  <a:pt x="2052136" y="0"/>
                </a:lnTo>
                <a:cubicBezTo>
                  <a:pt x="2118681" y="0"/>
                  <a:pt x="2172626" y="53945"/>
                  <a:pt x="2172626" y="120490"/>
                </a:cubicBezTo>
                <a:lnTo>
                  <a:pt x="2172626" y="602435"/>
                </a:lnTo>
                <a:cubicBezTo>
                  <a:pt x="2172626" y="668980"/>
                  <a:pt x="2118681" y="722925"/>
                  <a:pt x="2052136" y="722925"/>
                </a:cubicBezTo>
                <a:lnTo>
                  <a:pt x="1240738" y="722925"/>
                </a:lnTo>
                <a:lnTo>
                  <a:pt x="1240738" y="1697820"/>
                </a:lnTo>
                <a:lnTo>
                  <a:pt x="1320167" y="169782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3C0568-2C07-C9D5-B7AA-81053239BBF2}"/>
              </a:ext>
            </a:extLst>
          </p:cNvPr>
          <p:cNvSpPr/>
          <p:nvPr/>
        </p:nvSpPr>
        <p:spPr>
          <a:xfrm>
            <a:off x="3742394" y="2242531"/>
            <a:ext cx="4820419" cy="2636861"/>
          </a:xfrm>
          <a:custGeom>
            <a:avLst/>
            <a:gdLst>
              <a:gd name="connsiteX0" fmla="*/ 288689 w 4820419"/>
              <a:gd name="connsiteY0" fmla="*/ 0 h 2636861"/>
              <a:gd name="connsiteX1" fmla="*/ 350517 w 4820419"/>
              <a:gd name="connsiteY1" fmla="*/ 61829 h 2636861"/>
              <a:gd name="connsiteX2" fmla="*/ 319603 w 4820419"/>
              <a:gd name="connsiteY2" fmla="*/ 61829 h 2636861"/>
              <a:gd name="connsiteX3" fmla="*/ 319603 w 4820419"/>
              <a:gd name="connsiteY3" fmla="*/ 714514 h 2636861"/>
              <a:gd name="connsiteX4" fmla="*/ 4820419 w 4820419"/>
              <a:gd name="connsiteY4" fmla="*/ 714514 h 2636861"/>
              <a:gd name="connsiteX5" fmla="*/ 4820419 w 4820419"/>
              <a:gd name="connsiteY5" fmla="*/ 2636861 h 2636861"/>
              <a:gd name="connsiteX6" fmla="*/ 0 w 4820419"/>
              <a:gd name="connsiteY6" fmla="*/ 2636861 h 2636861"/>
              <a:gd name="connsiteX7" fmla="*/ 0 w 4820419"/>
              <a:gd name="connsiteY7" fmla="*/ 714514 h 2636861"/>
              <a:gd name="connsiteX8" fmla="*/ 257774 w 4820419"/>
              <a:gd name="connsiteY8" fmla="*/ 714514 h 2636861"/>
              <a:gd name="connsiteX9" fmla="*/ 257774 w 4820419"/>
              <a:gd name="connsiteY9" fmla="*/ 61829 h 2636861"/>
              <a:gd name="connsiteX10" fmla="*/ 226860 w 4820419"/>
              <a:gd name="connsiteY10" fmla="*/ 61829 h 263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0419" h="2636861">
                <a:moveTo>
                  <a:pt x="288689" y="0"/>
                </a:moveTo>
                <a:lnTo>
                  <a:pt x="350517" y="61829"/>
                </a:lnTo>
                <a:lnTo>
                  <a:pt x="319603" y="61829"/>
                </a:lnTo>
                <a:lnTo>
                  <a:pt x="319603" y="714514"/>
                </a:lnTo>
                <a:lnTo>
                  <a:pt x="4820419" y="714514"/>
                </a:lnTo>
                <a:lnTo>
                  <a:pt x="4820419" y="2636861"/>
                </a:lnTo>
                <a:lnTo>
                  <a:pt x="0" y="2636861"/>
                </a:lnTo>
                <a:lnTo>
                  <a:pt x="0" y="714514"/>
                </a:lnTo>
                <a:lnTo>
                  <a:pt x="257774" y="714514"/>
                </a:lnTo>
                <a:lnTo>
                  <a:pt x="257774" y="61829"/>
                </a:lnTo>
                <a:lnTo>
                  <a:pt x="226860" y="61829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23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44858D"/>
                </a:solidFill>
                <a:latin typeface="+mj-lt"/>
                <a:cs typeface="Times New Roman" panose="02020603050405020304" pitchFamily="18" charset="0"/>
              </a:rPr>
              <a:t>QWR HOM coupler tuning</a:t>
            </a:r>
            <a:endParaRPr lang="en-US" sz="3200" b="1" dirty="0">
              <a:solidFill>
                <a:srgbClr val="44858D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63" y="593216"/>
            <a:ext cx="3659794" cy="338869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49478" y="4134166"/>
          <a:ext cx="640613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5485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134310055"/>
                    </a:ext>
                  </a:extLst>
                </a:gridCol>
                <a:gridCol w="85213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667314140"/>
                    </a:ext>
                  </a:extLst>
                </a:gridCol>
                <a:gridCol w="85213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393309500"/>
                    </a:ext>
                  </a:extLst>
                </a:gridCol>
                <a:gridCol w="85213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377448918"/>
                    </a:ext>
                  </a:extLst>
                </a:gridCol>
                <a:gridCol w="85213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3215658"/>
                    </a:ext>
                  </a:extLst>
                </a:gridCol>
                <a:gridCol w="85213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231877516"/>
                    </a:ext>
                  </a:extLst>
                </a:gridCol>
              </a:tblGrid>
              <a:tr h="268648"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Case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40v1</a:t>
                      </a:r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40v2</a:t>
                      </a:r>
                      <a:endParaRPr lang="en-US" b="1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384465227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Fundamental mode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8.32</a:t>
                      </a:r>
                      <a:endParaRPr lang="en-US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466198272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Mode 0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5.96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5.47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2.59</a:t>
                      </a:r>
                      <a:endParaRPr lang="en-US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992763167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Mode 2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8.66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0.361</a:t>
                      </a:r>
                      <a:endParaRPr lang="en-US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US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595420187"/>
                  </a:ext>
                </a:extLst>
              </a:tr>
              <a:tr h="272379"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Dipole Mode 11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0.052</a:t>
                      </a: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0.072</a:t>
                      </a:r>
                      <a:endParaRPr lang="en-US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5.0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3943506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948702" y="3764834"/>
            <a:ext cx="163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</a:t>
            </a:r>
            <a:r>
              <a:rPr lang="en-US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(x10</a:t>
            </a:r>
            <a:r>
              <a:rPr lang="en-US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4" y="708487"/>
            <a:ext cx="4456046" cy="305634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1347" y="2470489"/>
            <a:ext cx="24238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dipoleModeQ[0] = </a:t>
            </a:r>
            <a:r>
              <a:rPr lang="en-US" sz="1100" dirty="0">
                <a:solidFill>
                  <a:srgbClr val="FF0000"/>
                </a:solidFill>
              </a:rPr>
              <a:t>2</a:t>
            </a:r>
            <a:r>
              <a:rPr lang="en-US" sz="1100" dirty="0" smtClean="0">
                <a:solidFill>
                  <a:srgbClr val="FF0000"/>
                </a:solidFill>
              </a:rPr>
              <a:t>.0e5</a:t>
            </a:r>
            <a:r>
              <a:rPr lang="en-US" sz="1100" dirty="0"/>
              <a:t>;</a:t>
            </a:r>
          </a:p>
          <a:p>
            <a:r>
              <a:rPr lang="en-US" sz="1100" dirty="0" smtClean="0"/>
              <a:t>dipoleModeQ[2</a:t>
            </a:r>
            <a:r>
              <a:rPr lang="en-US" sz="1100" dirty="0"/>
              <a:t>] = </a:t>
            </a:r>
            <a:r>
              <a:rPr lang="en-US" sz="1100" dirty="0" smtClean="0">
                <a:solidFill>
                  <a:srgbClr val="FF0000"/>
                </a:solidFill>
              </a:rPr>
              <a:t>1.8e5</a:t>
            </a:r>
            <a:r>
              <a:rPr lang="en-US" sz="1100" dirty="0" smtClean="0"/>
              <a:t>;</a:t>
            </a:r>
          </a:p>
          <a:p>
            <a:r>
              <a:rPr lang="en-US" sz="1100" dirty="0"/>
              <a:t>dipoleModeQ[11] = </a:t>
            </a:r>
            <a:r>
              <a:rPr lang="en-US" sz="1100" dirty="0" smtClean="0">
                <a:solidFill>
                  <a:srgbClr val="FF0000"/>
                </a:solidFill>
              </a:rPr>
              <a:t>5.0e5</a:t>
            </a:r>
            <a:r>
              <a:rPr lang="en-US" sz="1100" dirty="0"/>
              <a:t>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566416" y="907804"/>
            <a:ext cx="3286823" cy="2858792"/>
            <a:chOff x="4046899" y="1634056"/>
            <a:chExt cx="3286823" cy="28587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6500" t="19811" b="27803"/>
            <a:stretch/>
          </p:blipFill>
          <p:spPr>
            <a:xfrm rot="5400000">
              <a:off x="4275398" y="1601469"/>
              <a:ext cx="2858792" cy="292396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>
              <a:off x="5138837" y="2600403"/>
              <a:ext cx="706582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5147284" y="2181303"/>
              <a:ext cx="1832691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5530230" y="3026998"/>
              <a:ext cx="0" cy="1307329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6285308" y="3005122"/>
              <a:ext cx="0" cy="554435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 rot="5400000">
              <a:off x="5272355" y="3558735"/>
              <a:ext cx="7425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latin typeface="Lucida Console" panose="020B0609040504020204" pitchFamily="49" charset="0"/>
                </a:rPr>
                <a:t>cav_OR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6027431" y="3139633"/>
              <a:ext cx="7425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  <a:latin typeface="Lucida Console" panose="020B0609040504020204" pitchFamily="49" charset="0"/>
                </a:rPr>
                <a:t>cav_IR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31263" y="2355080"/>
              <a:ext cx="6495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  <a:latin typeface="Lucida Console" panose="020B0609040504020204" pitchFamily="49" charset="0"/>
                </a:rPr>
                <a:t>gap_L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71420" y="1947523"/>
              <a:ext cx="6495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  <a:latin typeface="Lucida Console" panose="020B0609040504020204" pitchFamily="49" charset="0"/>
                </a:rPr>
                <a:t>cav_L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943485" y="2407559"/>
              <a:ext cx="132187" cy="103222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219314" y="2443682"/>
              <a:ext cx="11144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  <a:latin typeface="Lucida Console" panose="020B0609040504020204" pitchFamily="49" charset="0"/>
                </a:rPr>
                <a:t>Rounding_2</a:t>
              </a:r>
              <a:endParaRPr lang="en-US" sz="120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046899" y="2999839"/>
              <a:ext cx="328682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45" y="840063"/>
            <a:ext cx="3153052" cy="25825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57" y="3422635"/>
            <a:ext cx="2982078" cy="266483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44858D"/>
                </a:solidFill>
                <a:latin typeface="+mj-lt"/>
                <a:cs typeface="Times New Roman" panose="02020603050405020304" pitchFamily="18" charset="0"/>
              </a:rPr>
              <a:t>Starting point and geometry parameter scanning</a:t>
            </a:r>
            <a:endParaRPr lang="en-US" sz="3200" dirty="0">
              <a:solidFill>
                <a:srgbClr val="44858D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6389" y="4154888"/>
            <a:ext cx="26466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cav_OR 	=  305 mm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cav_IR	=  125 mm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cav_L 	=  408 mm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gap_L 	=  150 mm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24076" y="3244334"/>
            <a:ext cx="1895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Shaoheng</a:t>
            </a:r>
            <a:r>
              <a:rPr lang="en-US" dirty="0" smtClean="0"/>
              <a:t> Wang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he 4th order Butterworth filter"/>
          <p:cNvSpPr txBox="1"/>
          <p:nvPr/>
        </p:nvSpPr>
        <p:spPr>
          <a:xfrm>
            <a:off x="36982" y="1420887"/>
            <a:ext cx="334597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defTabSz="584200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 dirty="0">
                <a:latin typeface="+mj-lt"/>
              </a:rPr>
              <a:t>The 4th order Butterworth filter</a:t>
            </a:r>
          </a:p>
        </p:txBody>
      </p:sp>
      <p:sp>
        <p:nvSpPr>
          <p:cNvPr id="207" name="The 9th order Chebyshev filter"/>
          <p:cNvSpPr txBox="1"/>
          <p:nvPr/>
        </p:nvSpPr>
        <p:spPr>
          <a:xfrm>
            <a:off x="3525716" y="824400"/>
            <a:ext cx="3345977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defTabSz="584200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>
                <a:latin typeface="+mj-lt"/>
              </a:rPr>
              <a:t>The 9th order Chebyshev filter</a:t>
            </a:r>
          </a:p>
        </p:txBody>
      </p:sp>
      <p:sp>
        <p:nvSpPr>
          <p:cNvPr id="208" name="The TESLA type"/>
          <p:cNvSpPr txBox="1"/>
          <p:nvPr/>
        </p:nvSpPr>
        <p:spPr>
          <a:xfrm>
            <a:off x="6953641" y="824400"/>
            <a:ext cx="1997774" cy="349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defTabSz="584200"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00">
                <a:latin typeface="+mj-lt"/>
              </a:rPr>
              <a:t>The TESLA type</a:t>
            </a:r>
          </a:p>
        </p:txBody>
      </p:sp>
      <p:pic>
        <p:nvPicPr>
          <p:cNvPr id="209" name="3D-2.png" descr="3D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75006" y="1549565"/>
            <a:ext cx="2674014" cy="2219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3D-1.png" descr="3D-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82" y="1913301"/>
            <a:ext cx="3389420" cy="132794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We consider three models for the HOM damper (transmission part)."/>
          <p:cNvSpPr txBox="1"/>
          <p:nvPr/>
        </p:nvSpPr>
        <p:spPr>
          <a:xfrm>
            <a:off x="200356" y="165279"/>
            <a:ext cx="8141247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228600" indent="-228600" algn="l">
              <a:buSzPct val="100000"/>
              <a:buChar char="•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buNone/>
            </a:pPr>
            <a:r>
              <a:rPr lang="en-US" sz="2400" dirty="0" smtClean="0">
                <a:solidFill>
                  <a:srgbClr val="44858D"/>
                </a:solidFill>
                <a:latin typeface="+mj-lt"/>
              </a:rPr>
              <a:t>Alternative </a:t>
            </a:r>
            <a:r>
              <a:rPr sz="2400" dirty="0" smtClean="0">
                <a:solidFill>
                  <a:srgbClr val="44858D"/>
                </a:solidFill>
                <a:latin typeface="+mj-lt"/>
              </a:rPr>
              <a:t>models </a:t>
            </a:r>
            <a:r>
              <a:rPr sz="2400" dirty="0">
                <a:solidFill>
                  <a:srgbClr val="44858D"/>
                </a:solidFill>
                <a:latin typeface="+mj-lt"/>
              </a:rPr>
              <a:t>for the HOM damper (transmission part</a:t>
            </a:r>
            <a:r>
              <a:rPr sz="2400" dirty="0" smtClean="0">
                <a:solidFill>
                  <a:srgbClr val="44858D"/>
                </a:solidFill>
                <a:latin typeface="+mj-lt"/>
              </a:rPr>
              <a:t>) </a:t>
            </a:r>
            <a:endParaRPr sz="2400" dirty="0">
              <a:solidFill>
                <a:srgbClr val="44858D"/>
              </a:solidFill>
              <a:latin typeface="+mj-lt"/>
            </a:endParaRPr>
          </a:p>
        </p:txBody>
      </p:sp>
      <p:pic>
        <p:nvPicPr>
          <p:cNvPr id="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58886" y="1420887"/>
            <a:ext cx="2078354" cy="2574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540000">
            <a:off x="3310291" y="4021793"/>
            <a:ext cx="3056422" cy="224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age2image40330592.png" descr="page2image4033059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9113" y="3995293"/>
            <a:ext cx="3241797" cy="195467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Text"/>
          <p:cNvSpPr txBox="1"/>
          <p:nvPr/>
        </p:nvSpPr>
        <p:spPr>
          <a:xfrm>
            <a:off x="49113" y="1958514"/>
            <a:ext cx="72132" cy="256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42102" y="3881487"/>
            <a:ext cx="2786539" cy="26812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44858D"/>
                </a:solidFill>
                <a:latin typeface="+mj-lt"/>
                <a:cs typeface="Times New Roman" panose="02020603050405020304" pitchFamily="18" charset="0"/>
              </a:rPr>
              <a:t>HOM spectrum pre-cooler 23.8 </a:t>
            </a:r>
            <a:r>
              <a:rPr lang="en-US" sz="2400" b="1" dirty="0" err="1" smtClean="0">
                <a:solidFill>
                  <a:srgbClr val="44858D"/>
                </a:solidFill>
                <a:latin typeface="+mj-lt"/>
                <a:cs typeface="Times New Roman" panose="02020603050405020304" pitchFamily="18" charset="0"/>
              </a:rPr>
              <a:t>GeV</a:t>
            </a:r>
            <a:r>
              <a:rPr lang="en-US" sz="2400" b="1" dirty="0" smtClean="0">
                <a:solidFill>
                  <a:srgbClr val="44858D"/>
                </a:solidFill>
                <a:latin typeface="+mj-lt"/>
                <a:cs typeface="Times New Roman" panose="02020603050405020304" pitchFamily="18" charset="0"/>
              </a:rPr>
              <a:t> Case, with Gap</a:t>
            </a:r>
            <a:endParaRPr lang="en-US" sz="2400" b="1" dirty="0">
              <a:solidFill>
                <a:srgbClr val="44858D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98" y="790398"/>
            <a:ext cx="3147714" cy="2199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87" y="4050047"/>
            <a:ext cx="3105150" cy="2173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967" y="4044424"/>
            <a:ext cx="3095626" cy="21787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488" y="4044425"/>
            <a:ext cx="3110455" cy="21787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048" y="3675092"/>
            <a:ext cx="127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ERL Mode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488" y="790400"/>
            <a:ext cx="3110455" cy="2199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6967" y="790399"/>
            <a:ext cx="3134568" cy="2199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84702" y="660040"/>
            <a:ext cx="107344" cy="5620897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462" y="4137201"/>
            <a:ext cx="142875" cy="192405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1423" y="4137201"/>
            <a:ext cx="142875" cy="192405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46138" y="1289742"/>
            <a:ext cx="131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bunches in one proton bunch interval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4381" y="4452895"/>
            <a:ext cx="131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bunches in one proton bunch interval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41D1E95-6D18-98D0-15FA-CF86074C402B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30519D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ERL Challenges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0519D"/>
              </a:solidFill>
              <a:effectLst/>
              <a:uLnTx/>
              <a:uFillTx/>
              <a:latin typeface="+mj-lt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8262C9-671B-E642-CF77-C904A72DBFE0}"/>
              </a:ext>
            </a:extLst>
          </p:cNvPr>
          <p:cNvGrpSpPr/>
          <p:nvPr/>
        </p:nvGrpSpPr>
        <p:grpSpPr>
          <a:xfrm>
            <a:off x="73027" y="1418796"/>
            <a:ext cx="6347341" cy="4174628"/>
            <a:chOff x="451755" y="1034783"/>
            <a:chExt cx="8240490" cy="5820213"/>
          </a:xfrm>
        </p:grpSpPr>
        <p:pic>
          <p:nvPicPr>
            <p:cNvPr id="7" name="Picture 7" descr="C:\Users\tennant\Desktop\ERL Landscape Graphics (03-24-2017) All.png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104678B-A218-2082-3776-69E7F9F6B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55" y="1034783"/>
              <a:ext cx="8240490" cy="5820213"/>
            </a:xfrm>
            <a:prstGeom prst="rect">
              <a:avLst/>
            </a:prstGeom>
            <a:noFill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2CC2E2-AAF3-5270-30AF-B70C3DDE6E69}"/>
                </a:ext>
              </a:extLst>
            </p:cNvPr>
            <p:cNvSpPr/>
            <p:nvPr/>
          </p:nvSpPr>
          <p:spPr>
            <a:xfrm>
              <a:off x="2534487" y="2336380"/>
              <a:ext cx="5364243" cy="3717538"/>
            </a:xfrm>
            <a:custGeom>
              <a:avLst/>
              <a:gdLst>
                <a:gd name="connsiteX0" fmla="*/ 0 w 4081806"/>
                <a:gd name="connsiteY0" fmla="*/ 41203 h 2925805"/>
                <a:gd name="connsiteX1" fmla="*/ 2752626 w 4081806"/>
                <a:gd name="connsiteY1" fmla="*/ 399421 h 2925805"/>
                <a:gd name="connsiteX2" fmla="*/ 4081806 w 4081806"/>
                <a:gd name="connsiteY2" fmla="*/ 2925805 h 2925805"/>
                <a:gd name="connsiteX3" fmla="*/ 4081806 w 4081806"/>
                <a:gd name="connsiteY3" fmla="*/ 2925805 h 29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1806" h="2925805">
                  <a:moveTo>
                    <a:pt x="0" y="41203"/>
                  </a:moveTo>
                  <a:cubicBezTo>
                    <a:pt x="1036162" y="-20072"/>
                    <a:pt x="2072325" y="-81346"/>
                    <a:pt x="2752626" y="399421"/>
                  </a:cubicBezTo>
                  <a:cubicBezTo>
                    <a:pt x="3432927" y="880188"/>
                    <a:pt x="4081806" y="2925805"/>
                    <a:pt x="4081806" y="2925805"/>
                  </a:cubicBezTo>
                  <a:lnTo>
                    <a:pt x="4081806" y="2925805"/>
                  </a:ln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9" name="Group 1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246601B-339B-B942-A5FB-C949CD01C544}"/>
                </a:ext>
              </a:extLst>
            </p:cNvPr>
            <p:cNvGrpSpPr/>
            <p:nvPr/>
          </p:nvGrpSpPr>
          <p:grpSpPr>
            <a:xfrm>
              <a:off x="1206044" y="1336925"/>
              <a:ext cx="7379599" cy="4948305"/>
              <a:chOff x="1082440" y="826008"/>
              <a:chExt cx="7764878" cy="5269767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EEBB61-313A-AD55-EAC1-AA69C6DD847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96618" y="3910053"/>
                <a:ext cx="3044952" cy="202996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0940DC-21C8-51B1-5F83-950D82424D5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82440" y="2871747"/>
                <a:ext cx="4617720" cy="307848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678B9E-8EC9-478C-4DFE-02FA001B72C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82702" y="1852653"/>
                <a:ext cx="6126480" cy="408432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DCB29B-C6A2-E941-2EF3-A6904F670FD3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1084052" y="846826"/>
                <a:ext cx="7635240" cy="509016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F2BAC03-D950-B53C-9571-631CCEB43EB6}"/>
                  </a:ext>
                </a:extLst>
              </p:cNvPr>
              <p:cNvSpPr txBox="1"/>
              <p:nvPr/>
            </p:nvSpPr>
            <p:spPr>
              <a:xfrm>
                <a:off x="3166875" y="5638800"/>
                <a:ext cx="755907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 kW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6C2CFD-A6F9-B14D-99AB-2D4B21B163BB}"/>
                  </a:ext>
                </a:extLst>
              </p:cNvPr>
              <p:cNvSpPr txBox="1"/>
              <p:nvPr/>
            </p:nvSpPr>
            <p:spPr>
              <a:xfrm>
                <a:off x="4566176" y="5638800"/>
                <a:ext cx="880724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10 kW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9A42850-6729-EC5D-814E-8C89FE29D7B6}"/>
                  </a:ext>
                </a:extLst>
              </p:cNvPr>
              <p:cNvSpPr txBox="1"/>
              <p:nvPr/>
            </p:nvSpPr>
            <p:spPr>
              <a:xfrm>
                <a:off x="6008914" y="5638800"/>
                <a:ext cx="1005540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100 kW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700B198-DFAB-A710-827F-E3AA3CDAA30D}"/>
                  </a:ext>
                </a:extLst>
              </p:cNvPr>
              <p:cNvSpPr txBox="1"/>
              <p:nvPr/>
            </p:nvSpPr>
            <p:spPr>
              <a:xfrm>
                <a:off x="7975353" y="5246649"/>
                <a:ext cx="871965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 MW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E15BF0F-DDB0-6205-EAFE-EE53378B568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575560" y="831668"/>
                <a:ext cx="6144768" cy="409651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220CFCE-DE68-718B-2138-D9303FFF140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4125686" y="827314"/>
                <a:ext cx="4590288" cy="306019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8B38B0-3EE1-8225-32D0-64D383B2B4C2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5653170" y="826008"/>
                <a:ext cx="3044952" cy="202996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808B17C-5CAF-C337-3427-ED0345500A58}"/>
                  </a:ext>
                </a:extLst>
              </p:cNvPr>
              <p:cNvSpPr txBox="1"/>
              <p:nvPr/>
            </p:nvSpPr>
            <p:spPr>
              <a:xfrm>
                <a:off x="7830583" y="4089551"/>
                <a:ext cx="1005540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10 MW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BB93434-6C15-D02A-322C-0653067EF533}"/>
                  </a:ext>
                </a:extLst>
              </p:cNvPr>
              <p:cNvSpPr txBox="1"/>
              <p:nvPr/>
            </p:nvSpPr>
            <p:spPr>
              <a:xfrm>
                <a:off x="7687327" y="3053169"/>
                <a:ext cx="1139117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100 MW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4E700E-0B9E-8A2D-E945-0353531C86FC}"/>
                  </a:ext>
                </a:extLst>
              </p:cNvPr>
              <p:cNvSpPr txBox="1"/>
              <p:nvPr/>
            </p:nvSpPr>
            <p:spPr>
              <a:xfrm>
                <a:off x="7893094" y="1981845"/>
                <a:ext cx="800666" cy="45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 GW</a:t>
                </a:r>
              </a:p>
            </p:txBody>
          </p:sp>
        </p:grpSp>
        <p:grpSp>
          <p:nvGrpSpPr>
            <p:cNvPr id="10" name="Group 1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8C417A3-F4DD-1EEC-3F1A-1439F4DDE0ED}"/>
                </a:ext>
              </a:extLst>
            </p:cNvPr>
            <p:cNvGrpSpPr/>
            <p:nvPr/>
          </p:nvGrpSpPr>
          <p:grpSpPr>
            <a:xfrm>
              <a:off x="1220817" y="5032501"/>
              <a:ext cx="2456427" cy="1158566"/>
              <a:chOff x="1220817" y="5032501"/>
              <a:chExt cx="2456427" cy="1158566"/>
            </a:xfrm>
          </p:grpSpPr>
          <p:sp>
            <p:nvSpPr>
              <p:cNvPr id="38" name="Oval 3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FE2C02-BC60-A8C7-E77A-A879268B55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3254" y="5164218"/>
                <a:ext cx="109727" cy="10972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3D0097-7151-0756-7E5E-3530811957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5268" y="6029249"/>
                <a:ext cx="109728" cy="10972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2FA2DA6-17B0-4781-4A71-213DB96FAC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20817" y="5442073"/>
                <a:ext cx="109728" cy="109728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D4D506A-0AE6-1EE5-9628-D609F311BC37}"/>
                  </a:ext>
                </a:extLst>
              </p:cNvPr>
              <p:cNvSpPr txBox="1"/>
              <p:nvPr/>
            </p:nvSpPr>
            <p:spPr>
              <a:xfrm>
                <a:off x="1297455" y="5032501"/>
                <a:ext cx="2379789" cy="11585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+mj-lt"/>
                  </a:rPr>
                  <a:t>legacy</a:t>
                </a:r>
              </a:p>
              <a:p>
                <a:r>
                  <a:rPr lang="en-US" sz="1200" dirty="0">
                    <a:latin typeface="+mj-lt"/>
                  </a:rPr>
                  <a:t>operating</a:t>
                </a:r>
              </a:p>
              <a:p>
                <a:r>
                  <a:rPr lang="en-US" sz="1200" dirty="0">
                    <a:latin typeface="+mj-lt"/>
                  </a:rPr>
                  <a:t>under construction</a:t>
                </a:r>
              </a:p>
              <a:p>
                <a:r>
                  <a:rPr lang="en-US" sz="1200" dirty="0">
                    <a:latin typeface="+mj-lt"/>
                  </a:rPr>
                  <a:t>proposed</a:t>
                </a: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7BF013-D32A-7912-FF35-F37034B079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45269" y="5719928"/>
                <a:ext cx="109728" cy="109728"/>
              </a:xfrm>
              <a:prstGeom prst="ellipse">
                <a:avLst/>
              </a:prstGeom>
              <a:pattFill prst="lgConfetti">
                <a:fgClr>
                  <a:srgbClr val="37A57B"/>
                </a:fgClr>
                <a:bgClr>
                  <a:schemeClr val="bg1"/>
                </a:bgClr>
              </a:pattFill>
              <a:ln w="25400">
                <a:solidFill>
                  <a:srgbClr val="37A5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23E9A8-6631-BEFB-0C06-4F09D743CD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9410" y="4328188"/>
              <a:ext cx="109728" cy="109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3A09D0-91E3-54ED-AB79-19C1622291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0769" y="5138417"/>
              <a:ext cx="109728" cy="109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94FA64-5FB6-DA63-C850-352FFEC9B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4383" y="4134878"/>
              <a:ext cx="109728" cy="109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D68194-9B15-2582-B3D2-55DDFA44A1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7260" y="4040641"/>
              <a:ext cx="109728" cy="109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F7FA4A-A3E3-B518-820D-EE92E13E8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6036" y="4658866"/>
              <a:ext cx="109728" cy="109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3DC2A20-A9D8-3E5D-298C-65B0FBE510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74673" y="4220028"/>
              <a:ext cx="109728" cy="10972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F42853-484B-DC80-9F9B-7F62AA3AE4A8}"/>
                </a:ext>
              </a:extLst>
            </p:cNvPr>
            <p:cNvSpPr txBox="1"/>
            <p:nvPr/>
          </p:nvSpPr>
          <p:spPr>
            <a:xfrm>
              <a:off x="1498893" y="3975259"/>
              <a:ext cx="1072488" cy="36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S-DALINAC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6D672F-B32F-93D8-767A-49707BB402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18262" y="4922772"/>
              <a:ext cx="109728" cy="10972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19" name="Group 2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202186-381D-829F-7D56-27BD5DABE522}"/>
                </a:ext>
              </a:extLst>
            </p:cNvPr>
            <p:cNvGrpSpPr/>
            <p:nvPr/>
          </p:nvGrpSpPr>
          <p:grpSpPr>
            <a:xfrm>
              <a:off x="4331384" y="3331615"/>
              <a:ext cx="1279459" cy="1300572"/>
              <a:chOff x="4390809" y="2966286"/>
              <a:chExt cx="1320667" cy="1365597"/>
            </a:xfrm>
          </p:grpSpPr>
          <p:grpSp>
            <p:nvGrpSpPr>
              <p:cNvPr id="33" name="Group 37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7677BA7-4167-1D2B-847E-1B39D6152B83}"/>
                  </a:ext>
                </a:extLst>
              </p:cNvPr>
              <p:cNvGrpSpPr/>
              <p:nvPr/>
            </p:nvGrpSpPr>
            <p:grpSpPr>
              <a:xfrm>
                <a:off x="5106838" y="3574229"/>
                <a:ext cx="604638" cy="757654"/>
                <a:chOff x="5106838" y="3574229"/>
                <a:chExt cx="604638" cy="757654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2124370-DAB8-F720-41EF-A0E8437AA2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06838" y="3657599"/>
                  <a:ext cx="204952" cy="228600"/>
                </a:xfrm>
                <a:prstGeom prst="ellipse">
                  <a:avLst/>
                </a:prstGeom>
                <a:noFill/>
                <a:ln w="508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B13C60-1773-EA6D-4A42-D7BD19A400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112596" y="4103283"/>
                  <a:ext cx="204952" cy="228600"/>
                </a:xfrm>
                <a:prstGeom prst="ellipse">
                  <a:avLst/>
                </a:prstGeom>
                <a:noFill/>
                <a:ln w="508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3A58AF-FF72-CD8A-BD09-806F2DCA48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6524" y="3574229"/>
                  <a:ext cx="204952" cy="228600"/>
                </a:xfrm>
                <a:prstGeom prst="ellipse">
                  <a:avLst/>
                </a:prstGeom>
                <a:noFill/>
                <a:ln w="508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+mj-lt"/>
                  </a:endParaRP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F670608-DA7B-2F97-3955-BECF248CE6CB}"/>
                  </a:ext>
                </a:extLst>
              </p:cNvPr>
              <p:cNvSpPr txBox="1"/>
              <p:nvPr/>
            </p:nvSpPr>
            <p:spPr>
              <a:xfrm>
                <a:off x="4390809" y="2966286"/>
                <a:ext cx="1072489" cy="675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7030A0"/>
                    </a:solidFill>
                    <a:latin typeface="+mj-lt"/>
                  </a:rPr>
                  <a:t>CW with </a:t>
                </a:r>
                <a:r>
                  <a:rPr lang="en-US" sz="1200" dirty="0" err="1">
                    <a:solidFill>
                      <a:srgbClr val="7030A0"/>
                    </a:solidFill>
                    <a:latin typeface="+mj-lt"/>
                  </a:rPr>
                  <a:t>P</a:t>
                </a:r>
                <a:r>
                  <a:rPr lang="en-US" sz="1200" baseline="-25000" dirty="0" err="1">
                    <a:solidFill>
                      <a:srgbClr val="7030A0"/>
                    </a:solidFill>
                    <a:latin typeface="+mj-lt"/>
                  </a:rPr>
                  <a:t>beam</a:t>
                </a:r>
                <a:r>
                  <a:rPr lang="en-US" sz="1200" dirty="0">
                    <a:solidFill>
                      <a:srgbClr val="7030A0"/>
                    </a:solidFill>
                    <a:latin typeface="+mj-lt"/>
                  </a:rPr>
                  <a:t>&gt;P</a:t>
                </a:r>
                <a:r>
                  <a:rPr lang="en-US" sz="1200" baseline="-25000" dirty="0">
                    <a:solidFill>
                      <a:srgbClr val="7030A0"/>
                    </a:solidFill>
                    <a:latin typeface="+mj-lt"/>
                  </a:rPr>
                  <a:t>RF</a:t>
                </a: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1D0A57-8F61-864C-9C83-2E72FE2BAC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9056" y="3418988"/>
              <a:ext cx="109728" cy="1097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FCA8756-5C02-F600-E11C-8F2F4D8AC996}"/>
                </a:ext>
              </a:extLst>
            </p:cNvPr>
            <p:cNvSpPr txBox="1"/>
            <p:nvPr/>
          </p:nvSpPr>
          <p:spPr>
            <a:xfrm>
              <a:off x="5573276" y="3174219"/>
              <a:ext cx="1072488" cy="364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</a:rPr>
                <a:t>EUV FELs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72039F7-439B-25CE-62CC-2C5856B20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067" y="2414929"/>
              <a:ext cx="98382" cy="9144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9FF0241-BCB1-6D68-22E4-C46D629F509F}"/>
                </a:ext>
              </a:extLst>
            </p:cNvPr>
            <p:cNvSpPr txBox="1"/>
            <p:nvPr/>
          </p:nvSpPr>
          <p:spPr>
            <a:xfrm>
              <a:off x="4560133" y="2497543"/>
              <a:ext cx="1202255" cy="64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CW multi-XFEL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227B24B-41FA-0047-80CF-25531191FF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9410" y="4317890"/>
              <a:ext cx="109728" cy="109728"/>
            </a:xfrm>
            <a:prstGeom prst="ellipse">
              <a:avLst/>
            </a:prstGeom>
            <a:pattFill prst="lgConfetti">
              <a:fgClr>
                <a:srgbClr val="37A57B"/>
              </a:fgClr>
              <a:bgClr>
                <a:schemeClr val="bg1"/>
              </a:bgClr>
            </a:pattFill>
            <a:ln w="25400">
              <a:solidFill>
                <a:srgbClr val="37A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0F9B3B3-82EC-7FFC-505C-03757EDFFF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0706" y="4037606"/>
              <a:ext cx="109728" cy="109728"/>
            </a:xfrm>
            <a:prstGeom prst="ellipse">
              <a:avLst/>
            </a:prstGeom>
            <a:pattFill prst="lgConfetti">
              <a:fgClr>
                <a:srgbClr val="37A57B"/>
              </a:fgClr>
              <a:bgClr>
                <a:schemeClr val="bg1"/>
              </a:bgClr>
            </a:pattFill>
            <a:ln w="25400">
              <a:solidFill>
                <a:srgbClr val="37A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A659F01-1A3A-4D82-63FE-7A86582C2B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0749" y="4655042"/>
              <a:ext cx="109728" cy="109728"/>
            </a:xfrm>
            <a:prstGeom prst="ellipse">
              <a:avLst/>
            </a:prstGeom>
            <a:pattFill prst="lgConfetti">
              <a:fgClr>
                <a:srgbClr val="37A57B"/>
              </a:fgClr>
              <a:bgClr>
                <a:schemeClr val="bg1"/>
              </a:bgClr>
            </a:pattFill>
            <a:ln w="25400">
              <a:solidFill>
                <a:srgbClr val="37A5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grpSp>
          <p:nvGrpSpPr>
            <p:cNvPr id="27" name="Group 31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2B16473-D117-5301-2F96-E48C184024EA}"/>
                </a:ext>
              </a:extLst>
            </p:cNvPr>
            <p:cNvGrpSpPr/>
            <p:nvPr/>
          </p:nvGrpSpPr>
          <p:grpSpPr>
            <a:xfrm>
              <a:off x="6878937" y="3942159"/>
              <a:ext cx="280066" cy="288282"/>
              <a:chOff x="7060852" y="3514547"/>
              <a:chExt cx="280066" cy="288282"/>
            </a:xfrm>
          </p:grpSpPr>
          <p:sp>
            <p:nvSpPr>
              <p:cNvPr id="31" name="Donut 30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5ACC00-DD8E-04C9-CB92-9801C5F76207}"/>
                  </a:ext>
                </a:extLst>
              </p:cNvPr>
              <p:cNvSpPr/>
              <p:nvPr/>
            </p:nvSpPr>
            <p:spPr>
              <a:xfrm>
                <a:off x="7060852" y="3514547"/>
                <a:ext cx="280066" cy="288282"/>
              </a:xfrm>
              <a:prstGeom prst="donu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E9F4451-D54C-2E73-9869-1F211ED75ADD}"/>
                  </a:ext>
                </a:extLst>
              </p:cNvPr>
              <p:cNvSpPr/>
              <p:nvPr/>
            </p:nvSpPr>
            <p:spPr>
              <a:xfrm>
                <a:off x="7148560" y="3610053"/>
                <a:ext cx="104650" cy="97271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7E245A1-010A-F592-E7C2-019BF0364960}"/>
                </a:ext>
              </a:extLst>
            </p:cNvPr>
            <p:cNvSpPr txBox="1"/>
            <p:nvPr/>
          </p:nvSpPr>
          <p:spPr>
            <a:xfrm>
              <a:off x="7037796" y="3875044"/>
              <a:ext cx="1374256" cy="643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+mj-lt"/>
                </a:rPr>
                <a:t>EIC Cooler ERL</a:t>
              </a:r>
            </a:p>
          </p:txBody>
        </p:sp>
        <p:sp>
          <p:nvSpPr>
            <p:cNvPr id="29" name="Freeform 28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9F4337-3914-88FA-735D-67B98367081F}"/>
                </a:ext>
              </a:extLst>
            </p:cNvPr>
            <p:cNvSpPr/>
            <p:nvPr/>
          </p:nvSpPr>
          <p:spPr>
            <a:xfrm>
              <a:off x="2526384" y="3141853"/>
              <a:ext cx="4243882" cy="2976143"/>
            </a:xfrm>
            <a:custGeom>
              <a:avLst/>
              <a:gdLst>
                <a:gd name="connsiteX0" fmla="*/ 0 w 4081806"/>
                <a:gd name="connsiteY0" fmla="*/ 41203 h 2925805"/>
                <a:gd name="connsiteX1" fmla="*/ 2752626 w 4081806"/>
                <a:gd name="connsiteY1" fmla="*/ 399421 h 2925805"/>
                <a:gd name="connsiteX2" fmla="*/ 4081806 w 4081806"/>
                <a:gd name="connsiteY2" fmla="*/ 2925805 h 2925805"/>
                <a:gd name="connsiteX3" fmla="*/ 4081806 w 4081806"/>
                <a:gd name="connsiteY3" fmla="*/ 2925805 h 29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1806" h="2925805">
                  <a:moveTo>
                    <a:pt x="0" y="41203"/>
                  </a:moveTo>
                  <a:cubicBezTo>
                    <a:pt x="1036162" y="-20072"/>
                    <a:pt x="2072325" y="-81346"/>
                    <a:pt x="2752626" y="399421"/>
                  </a:cubicBezTo>
                  <a:cubicBezTo>
                    <a:pt x="3432927" y="880188"/>
                    <a:pt x="4081806" y="2925805"/>
                    <a:pt x="4081806" y="2925805"/>
                  </a:cubicBezTo>
                  <a:lnTo>
                    <a:pt x="4081806" y="2925805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Up Arrow 2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A88AF2F-8E6B-6CD9-3AC2-92DB3697532F}"/>
                </a:ext>
              </a:extLst>
            </p:cNvPr>
            <p:cNvSpPr/>
            <p:nvPr/>
          </p:nvSpPr>
          <p:spPr>
            <a:xfrm rot="3300744">
              <a:off x="6247432" y="3539358"/>
              <a:ext cx="286667" cy="910104"/>
            </a:xfrm>
            <a:prstGeom prst="upArrow">
              <a:avLst/>
            </a:prstGeom>
            <a:gradFill>
              <a:gsLst>
                <a:gs pos="0">
                  <a:srgbClr val="00B050"/>
                </a:gs>
                <a:gs pos="100000">
                  <a:srgbClr val="FF0000"/>
                </a:gs>
              </a:gsLst>
              <a:lin ang="5400000" scaled="1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BF3FE36-6E77-222E-4053-38B9B197FFB8}"/>
              </a:ext>
            </a:extLst>
          </p:cNvPr>
          <p:cNvSpPr txBox="1"/>
          <p:nvPr/>
        </p:nvSpPr>
        <p:spPr>
          <a:xfrm>
            <a:off x="6328319" y="1788086"/>
            <a:ext cx="281568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Low noise electron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High current ERL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400" dirty="0">
                <a:latin typeface="+mj-lt"/>
              </a:rPr>
              <a:t>Beam halo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400" dirty="0">
                <a:latin typeface="+mj-lt"/>
              </a:rPr>
              <a:t>BBU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sz="1400" dirty="0">
                <a:latin typeface="+mj-lt"/>
              </a:rPr>
              <a:t>Ion trapping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High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current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high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charge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electron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source (EIC R&amp;D)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Beam diagnostics: beam noise, beam halo, e-h alignment (~250 nm), energy spread measurement(&lt;1e-4).</a:t>
            </a:r>
          </a:p>
          <a:p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7"/>
          <p:cNvGrpSpPr/>
          <p:nvPr/>
        </p:nvGrpSpPr>
        <p:grpSpPr>
          <a:xfrm>
            <a:off x="3105883" y="4880459"/>
            <a:ext cx="2272580" cy="1602094"/>
            <a:chOff x="2154894" y="4984962"/>
            <a:chExt cx="2272580" cy="1602094"/>
          </a:xfrm>
        </p:grpSpPr>
        <p:pic>
          <p:nvPicPr>
            <p:cNvPr id="47" name="Picture 46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F819B14-0254-4387-88F9-960C44A8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54894" y="4984962"/>
              <a:ext cx="2214854" cy="159355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329C864-518F-4D17-BD19-BD5FE68ECC25}"/>
                </a:ext>
              </a:extLst>
            </p:cNvPr>
            <p:cNvSpPr txBox="1"/>
            <p:nvPr/>
          </p:nvSpPr>
          <p:spPr>
            <a:xfrm>
              <a:off x="2773949" y="6333140"/>
              <a:ext cx="16535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Both rings –crab cavities</a:t>
              </a:r>
              <a:endParaRPr lang="en-US" sz="1050" dirty="0"/>
            </a:p>
          </p:txBody>
        </p:sp>
      </p:grpSp>
      <p:grpSp>
        <p:nvGrpSpPr>
          <p:cNvPr id="16" name="Group 2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7B5BE37-1A7C-45BF-91BA-96998B088F87}"/>
              </a:ext>
            </a:extLst>
          </p:cNvPr>
          <p:cNvGrpSpPr>
            <a:grpSpLocks noChangeAspect="1"/>
          </p:cNvGrpSpPr>
          <p:nvPr/>
        </p:nvGrpSpPr>
        <p:grpSpPr>
          <a:xfrm>
            <a:off x="5306915" y="4020318"/>
            <a:ext cx="1629954" cy="2312918"/>
            <a:chOff x="7387274" y="3206377"/>
            <a:chExt cx="2173266" cy="3083892"/>
          </a:xfrm>
        </p:grpSpPr>
        <p:pic>
          <p:nvPicPr>
            <p:cNvPr id="29" name="Picture 28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210C180-6140-4378-99C5-707E11FF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0206" y="3206377"/>
              <a:ext cx="1503247" cy="231445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D2C6D61-67F8-48EB-AE6D-3E5238F2DFC1}"/>
                </a:ext>
              </a:extLst>
            </p:cNvPr>
            <p:cNvSpPr txBox="1"/>
            <p:nvPr/>
          </p:nvSpPr>
          <p:spPr>
            <a:xfrm>
              <a:off x="7387274" y="5520827"/>
              <a:ext cx="217326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– 49.2 MHz and 98.5 MHz bunch splitter cavity</a:t>
              </a:r>
              <a:endParaRPr lang="en-US" sz="1050" dirty="0"/>
            </a:p>
          </p:txBody>
        </p:sp>
      </p:grpSp>
      <p:pic>
        <p:nvPicPr>
          <p:cNvPr id="41" name="Picture 40" descr="image(2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" y="3211449"/>
            <a:ext cx="2166298" cy="1281726"/>
          </a:xfrm>
          <a:prstGeom prst="rect">
            <a:avLst/>
          </a:prstGeom>
        </p:spPr>
      </p:pic>
      <p:pic>
        <p:nvPicPr>
          <p:cNvPr id="36" name="Picture 35" descr="image(2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805" y="488326"/>
            <a:ext cx="2166298" cy="1281726"/>
          </a:xfrm>
          <a:prstGeom prst="rect">
            <a:avLst/>
          </a:prstGeom>
        </p:spPr>
      </p:pic>
      <p:pic>
        <p:nvPicPr>
          <p:cNvPr id="35" name="Picture 34" descr="image(21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865" y="153659"/>
            <a:ext cx="2166298" cy="128172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9308C39-9690-48CC-97E8-FD9B4D490896}"/>
              </a:ext>
            </a:extLst>
          </p:cNvPr>
          <p:cNvSpPr txBox="1"/>
          <p:nvPr/>
        </p:nvSpPr>
        <p:spPr>
          <a:xfrm>
            <a:off x="3482242" y="1339165"/>
            <a:ext cx="160410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Hadron - 591 MHz bunch compression cavity</a:t>
            </a:r>
            <a:endParaRPr lang="en-US" sz="1050" dirty="0"/>
          </a:p>
        </p:txBody>
      </p:sp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>
          <a:xfrm>
            <a:off x="0" y="0"/>
            <a:ext cx="5915027" cy="735724"/>
          </a:xfrm>
        </p:spPr>
        <p:txBody>
          <a:bodyPr>
            <a:normAutofit/>
          </a:bodyPr>
          <a:lstStyle/>
          <a:p>
            <a:r>
              <a:rPr lang="en-US" sz="3600" dirty="0"/>
              <a:t>EIC RF systems</a:t>
            </a:r>
          </a:p>
        </p:txBody>
      </p:sp>
      <p:sp>
        <p:nvSpPr>
          <p:cNvPr id="4" name="Slide Number Placeholder 3"/>
          <p:cNvSpPr>
            <a:spLocks noGrp="1" noChangeAspect="1"/>
          </p:cNvSpPr>
          <p:nvPr>
            <p:ph type="sldNum" sz="quarter" idx="12"/>
          </p:nvPr>
        </p:nvSpPr>
        <p:spPr>
          <a:xfrm>
            <a:off x="3543300" y="6362006"/>
            <a:ext cx="1543050" cy="273847"/>
          </a:xfrm>
        </p:spPr>
        <p:txBody>
          <a:bodyPr/>
          <a:lstStyle/>
          <a:p>
            <a:fld id="{893C5830-40F3-F04E-B2E3-10E6672BA8FF}" type="slidenum">
              <a:rPr lang="en-US" sz="1050" smtClean="0"/>
              <a:pPr/>
              <a:t>3</a:t>
            </a:fld>
            <a:endParaRPr lang="en-US" sz="1050"/>
          </a:p>
        </p:txBody>
      </p:sp>
      <p:sp>
        <p:nvSpPr>
          <p:cNvPr id="5" name="Slide Numb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C1E3A2C-3C90-49DB-8140-E178FE5FBDC3}"/>
              </a:ext>
            </a:extLst>
          </p:cNvPr>
          <p:cNvSpPr txBox="1">
            <a:spLocks noChangeAspect="1"/>
          </p:cNvSpPr>
          <p:nvPr/>
        </p:nvSpPr>
        <p:spPr>
          <a:xfrm>
            <a:off x="8610600" y="6356350"/>
            <a:ext cx="2057401" cy="273847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A picture containing athletic game, sport, tennis&#10;&#10;Description automatically generate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870C7C3-EEB7-4C50-8FD2-9CFE8189E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501" y="1713481"/>
            <a:ext cx="7086602" cy="3986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4C2FA78-2048-4B18-BF65-2B67F9C1A5CC}"/>
              </a:ext>
            </a:extLst>
          </p:cNvPr>
          <p:cNvSpPr txBox="1"/>
          <p:nvPr/>
        </p:nvSpPr>
        <p:spPr>
          <a:xfrm>
            <a:off x="616914" y="2030412"/>
            <a:ext cx="13015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Electron - 591 MHz electron storage cavity</a:t>
            </a:r>
            <a:endParaRPr lang="en-US" sz="105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215EE4B-69E0-4FC9-9B1E-B9B7835D1FF2}"/>
              </a:ext>
            </a:extLst>
          </p:cNvPr>
          <p:cNvSpPr txBox="1"/>
          <p:nvPr/>
        </p:nvSpPr>
        <p:spPr>
          <a:xfrm>
            <a:off x="6122591" y="1700802"/>
            <a:ext cx="18732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Hadron Cooling - 591 MHz acceleration cavity</a:t>
            </a:r>
            <a:endParaRPr lang="en-US" sz="1050" dirty="0"/>
          </a:p>
        </p:txBody>
      </p:sp>
      <p:grpSp>
        <p:nvGrpSpPr>
          <p:cNvPr id="14" name="Group 2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6DCAADA-B701-4499-86BE-E5F1C459269E}"/>
              </a:ext>
            </a:extLst>
          </p:cNvPr>
          <p:cNvGrpSpPr>
            <a:grpSpLocks noChangeAspect="1"/>
          </p:cNvGrpSpPr>
          <p:nvPr/>
        </p:nvGrpSpPr>
        <p:grpSpPr>
          <a:xfrm>
            <a:off x="6321690" y="3925069"/>
            <a:ext cx="2054786" cy="1421553"/>
            <a:chOff x="8085523" y="2795785"/>
            <a:chExt cx="2739714" cy="1895408"/>
          </a:xfrm>
        </p:grpSpPr>
        <p:pic>
          <p:nvPicPr>
            <p:cNvPr id="23" name="Picture 22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5823594-94C9-49FC-A205-321ABB94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01129" y="2795785"/>
              <a:ext cx="1703514" cy="127763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4C50FF1-2AC2-4D10-AE3C-E532201FE6BD}"/>
                </a:ext>
              </a:extLst>
            </p:cNvPr>
            <p:cNvSpPr txBox="1"/>
            <p:nvPr/>
          </p:nvSpPr>
          <p:spPr>
            <a:xfrm>
              <a:off x="8085523" y="4116676"/>
              <a:ext cx="2739714" cy="57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/>
                <a:t>Hadron – 24.5 MHz acceleration cavity</a:t>
              </a:r>
              <a:endParaRPr lang="en-US" sz="1050" dirty="0"/>
            </a:p>
          </p:txBody>
        </p:sp>
      </p:grpSp>
      <p:grpSp>
        <p:nvGrpSpPr>
          <p:cNvPr id="19" name="Group 4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4E12BD8-925C-47F9-81A2-D4364275227E}"/>
              </a:ext>
            </a:extLst>
          </p:cNvPr>
          <p:cNvGrpSpPr>
            <a:grpSpLocks noChangeAspect="1"/>
          </p:cNvGrpSpPr>
          <p:nvPr/>
        </p:nvGrpSpPr>
        <p:grpSpPr>
          <a:xfrm>
            <a:off x="7836031" y="2203189"/>
            <a:ext cx="1395450" cy="2016519"/>
            <a:chOff x="2611070" y="3768883"/>
            <a:chExt cx="1860600" cy="2688697"/>
          </a:xfrm>
        </p:grpSpPr>
        <p:pic>
          <p:nvPicPr>
            <p:cNvPr id="44" name="Picture 43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6FAF4AB-899C-44F9-BF25-6B278376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4113" y="3768883"/>
              <a:ext cx="1294739" cy="19209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CD7A281-FACE-4127-8CCB-3F49576E1F63}"/>
                </a:ext>
              </a:extLst>
            </p:cNvPr>
            <p:cNvSpPr txBox="1"/>
            <p:nvPr/>
          </p:nvSpPr>
          <p:spPr>
            <a:xfrm>
              <a:off x="2611070" y="5688137"/>
              <a:ext cx="1860600" cy="769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- 197 MHz bunch compression cavity</a:t>
              </a:r>
              <a:endParaRPr lang="en-US" sz="1050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4E9A218-F292-4F41-9513-B77F0EF8532B}"/>
              </a:ext>
            </a:extLst>
          </p:cNvPr>
          <p:cNvSpPr txBox="1"/>
          <p:nvPr/>
        </p:nvSpPr>
        <p:spPr>
          <a:xfrm>
            <a:off x="2140" y="4481614"/>
            <a:ext cx="1916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Rapid Cycling Synchrotron - 591 MHz acceleration cavity</a:t>
            </a:r>
            <a:endParaRPr lang="en-US" sz="1050" dirty="0"/>
          </a:p>
        </p:txBody>
      </p:sp>
      <p:pic>
        <p:nvPicPr>
          <p:cNvPr id="34" name="Picture 33" descr="image(22)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049" y="856123"/>
            <a:ext cx="1803708" cy="11742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140" y="791243"/>
            <a:ext cx="5675000" cy="5954254"/>
            <a:chOff x="2140" y="791243"/>
            <a:chExt cx="5675000" cy="5954254"/>
          </a:xfrm>
        </p:grpSpPr>
        <p:sp>
          <p:nvSpPr>
            <p:cNvPr id="31" name="Oval 30"/>
            <p:cNvSpPr/>
            <p:nvPr/>
          </p:nvSpPr>
          <p:spPr>
            <a:xfrm>
              <a:off x="2140" y="791243"/>
              <a:ext cx="2732020" cy="195761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734160" y="4880459"/>
              <a:ext cx="2942980" cy="186503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5955BE5-FC80-1940-ADEB-28BAD770758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705082" y="5307351"/>
            <a:ext cx="2202117" cy="1166665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5465379" y="488326"/>
            <a:ext cx="3441820" cy="2360439"/>
          </a:xfrm>
          <a:prstGeom prst="ellipse">
            <a:avLst/>
          </a:prstGeom>
          <a:noFill/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3120"/>
          </a:xfrm>
        </p:spPr>
        <p:txBody>
          <a:bodyPr>
            <a:normAutofit fontScale="90000"/>
          </a:bodyPr>
          <a:lstStyle/>
          <a:p>
            <a:r>
              <a:rPr lang="en-US" dirty="0"/>
              <a:t>ESR 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584" y="1038247"/>
            <a:ext cx="8345599" cy="5108676"/>
          </a:xfrm>
        </p:spPr>
        <p:txBody>
          <a:bodyPr>
            <a:noAutofit/>
          </a:bodyPr>
          <a:lstStyle/>
          <a:p>
            <a:r>
              <a:rPr lang="en-US" sz="2000" dirty="0"/>
              <a:t>Up to </a:t>
            </a:r>
            <a:r>
              <a:rPr lang="en-US" sz="2000" b="1" dirty="0">
                <a:solidFill>
                  <a:srgbClr val="000000"/>
                </a:solidFill>
              </a:rPr>
              <a:t>68 MV </a:t>
            </a:r>
            <a:r>
              <a:rPr lang="en-US" sz="2000" dirty="0"/>
              <a:t>using 17 new </a:t>
            </a:r>
            <a:r>
              <a:rPr lang="en-US" sz="2000" b="1" dirty="0">
                <a:solidFill>
                  <a:srgbClr val="000000"/>
                </a:solidFill>
              </a:rPr>
              <a:t>591 MHz </a:t>
            </a:r>
            <a:r>
              <a:rPr lang="en-US" sz="2000" dirty="0"/>
              <a:t>1-cell SRF cavities </a:t>
            </a:r>
          </a:p>
          <a:p>
            <a:pPr lvl="1"/>
            <a:r>
              <a:rPr lang="en-US" sz="1800" dirty="0"/>
              <a:t>maintain 1% Bucket height from 5-18 </a:t>
            </a:r>
            <a:r>
              <a:rPr lang="en-US" sz="1800" dirty="0" err="1"/>
              <a:t>GeV</a:t>
            </a:r>
            <a:endParaRPr lang="en-US" sz="1800" dirty="0"/>
          </a:p>
          <a:p>
            <a:pPr lvl="1"/>
            <a:r>
              <a:rPr lang="en-US" sz="1600" dirty="0"/>
              <a:t>Naturally short  bunch length</a:t>
            </a:r>
            <a:r>
              <a:rPr lang="en-US" sz="1600" dirty="0" smtClean="0"/>
              <a:t> &lt;1cm</a:t>
            </a:r>
            <a:endParaRPr lang="en-US" sz="1600" dirty="0"/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10MW</a:t>
            </a:r>
            <a:r>
              <a:rPr lang="en-US" sz="1600" dirty="0"/>
              <a:t> maximum beam power</a:t>
            </a:r>
            <a:endParaRPr lang="en-US" sz="1600" dirty="0" smtClean="0"/>
          </a:p>
          <a:p>
            <a:pPr lvl="1"/>
            <a:r>
              <a:rPr lang="en-US" sz="1600" dirty="0"/>
              <a:t>&gt;</a:t>
            </a:r>
            <a:r>
              <a:rPr lang="en-US" sz="1600" b="1" dirty="0" smtClean="0"/>
              <a:t>40 </a:t>
            </a:r>
            <a:r>
              <a:rPr lang="en-US" sz="1600" b="1" dirty="0"/>
              <a:t>kW </a:t>
            </a:r>
            <a:r>
              <a:rPr lang="en-US" sz="1600" dirty="0"/>
              <a:t>HOM power per cavity</a:t>
            </a:r>
          </a:p>
          <a:p>
            <a:pPr lvl="1"/>
            <a:r>
              <a:rPr lang="en-US" sz="1600" b="1" dirty="0">
                <a:solidFill>
                  <a:srgbClr val="000000"/>
                </a:solidFill>
              </a:rPr>
              <a:t>2.5A</a:t>
            </a:r>
            <a:r>
              <a:rPr lang="en-US" sz="1600" dirty="0"/>
              <a:t> maximum current</a:t>
            </a:r>
          </a:p>
          <a:p>
            <a:r>
              <a:rPr lang="en-US" sz="2000" dirty="0"/>
              <a:t>Two fundamental power couplers per cavity, ~</a:t>
            </a:r>
            <a:r>
              <a:rPr lang="en-US" sz="2000" b="1" dirty="0"/>
              <a:t>400kW</a:t>
            </a:r>
            <a:r>
              <a:rPr lang="en-US" sz="2000" dirty="0"/>
              <a:t> ea</a:t>
            </a:r>
            <a:r>
              <a:rPr lang="en-US" sz="2000" dirty="0" smtClean="0"/>
              <a:t>.</a:t>
            </a:r>
          </a:p>
          <a:p>
            <a:pPr lvl="1"/>
            <a:r>
              <a:rPr lang="en-US" sz="1600" dirty="0" smtClean="0"/>
              <a:t>Thermal analysis under way</a:t>
            </a:r>
          </a:p>
          <a:p>
            <a:r>
              <a:rPr lang="en-US" sz="2000" dirty="0" smtClean="0"/>
              <a:t>Developed asymmetric option</a:t>
            </a:r>
          </a:p>
          <a:p>
            <a:pPr lvl="1"/>
            <a:r>
              <a:rPr lang="en-US" sz="1600" dirty="0" smtClean="0"/>
              <a:t>25% shorter, 11% lower loss factor, power to remaining large BLA up 13%</a:t>
            </a:r>
          </a:p>
          <a:p>
            <a:pPr lvl="1"/>
            <a:r>
              <a:rPr lang="en-US" sz="1600" dirty="0" smtClean="0"/>
              <a:t>Eliminates one taper, more space for FPC</a:t>
            </a:r>
          </a:p>
          <a:p>
            <a:pPr lvl="1"/>
            <a:r>
              <a:rPr lang="en-US" sz="1600" dirty="0" smtClean="0"/>
              <a:t>Fits better in IR10 available space.</a:t>
            </a:r>
          </a:p>
          <a:p>
            <a:r>
              <a:rPr lang="en-US" sz="2000" dirty="0" smtClean="0"/>
              <a:t>Preparing for prototype cavity fabrication</a:t>
            </a:r>
          </a:p>
          <a:p>
            <a:pPr lvl="1"/>
            <a:r>
              <a:rPr lang="en-US" sz="1600" dirty="0" err="1" smtClean="0"/>
              <a:t>Nb</a:t>
            </a:r>
            <a:r>
              <a:rPr lang="en-US" sz="1600" dirty="0" smtClean="0"/>
              <a:t> sheet and die material in hand</a:t>
            </a:r>
          </a:p>
          <a:p>
            <a:pPr lvl="1"/>
            <a:r>
              <a:rPr lang="en-US" sz="1600" dirty="0" smtClean="0"/>
              <a:t>Fabrication plan and die designs in progress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906" y="1509232"/>
            <a:ext cx="2914277" cy="12442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62407" y="2476531"/>
            <a:ext cx="1818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asymmetric design</a:t>
            </a:r>
            <a:endParaRPr lang="en-US" sz="1200" dirty="0"/>
          </a:p>
        </p:txBody>
      </p:sp>
      <p:pic>
        <p:nvPicPr>
          <p:cNvPr id="11" name="Content Placeholder 7" descr="image(32).png"/>
          <p:cNvPicPr>
            <a:picLocks noChangeAspect="1"/>
          </p:cNvPicPr>
          <p:nvPr/>
        </p:nvPicPr>
        <p:blipFill>
          <a:blip r:embed="rId3"/>
          <a:srcRect t="-4095" b="-4095"/>
          <a:stretch>
            <a:fillRect/>
          </a:stretch>
        </p:blipFill>
        <p:spPr>
          <a:xfrm>
            <a:off x="5358101" y="4225861"/>
            <a:ext cx="3572144" cy="1970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375720" y="6362006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A18494F-3C51-48F9-81E2-DFA1F0823E59}"/>
              </a:ext>
            </a:extLst>
          </p:cNvPr>
          <p:cNvSpPr txBox="1">
            <a:spLocks/>
          </p:cNvSpPr>
          <p:nvPr/>
        </p:nvSpPr>
        <p:spPr>
          <a:xfrm>
            <a:off x="11144" y="119146"/>
            <a:ext cx="7647115" cy="569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3200" dirty="0">
                <a:latin typeface="+mn-lt"/>
              </a:rPr>
              <a:t>EIC Crab Cavity Systems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7EB27EE-B3F0-4D5E-9C46-9ADAEA0C1E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0423513"/>
              </p:ext>
            </p:extLst>
          </p:nvPr>
        </p:nvGraphicFramePr>
        <p:xfrm>
          <a:off x="489143" y="688366"/>
          <a:ext cx="3549000" cy="1664669"/>
        </p:xfrm>
        <a:graphic>
          <a:graphicData uri="http://schemas.openxmlformats.org/drawingml/2006/table">
            <a:tbl>
              <a:tblPr>
                <a:tableStyleId>{8FD4443E-F989-4FC4-A0C8-D5A2AF1F390B}</a:tableStyleId>
              </a:tblPr>
              <a:tblGrid>
                <a:gridCol w="889837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831421110"/>
                    </a:ext>
                  </a:extLst>
                </a:gridCol>
                <a:gridCol w="727467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203497456"/>
                    </a:ext>
                  </a:extLst>
                </a:gridCol>
                <a:gridCol w="637879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4248345150"/>
                    </a:ext>
                  </a:extLst>
                </a:gridCol>
                <a:gridCol w="652307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360285881"/>
                    </a:ext>
                  </a:extLst>
                </a:gridCol>
                <a:gridCol w="64151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576159130"/>
                    </a:ext>
                  </a:extLst>
                </a:gridCol>
              </a:tblGrid>
              <a:tr h="7525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 </a:t>
                      </a:r>
                      <a:endParaRPr lang="en-US" sz="1400" b="1" kern="8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i="1" kern="800" dirty="0">
                          <a:effectLst/>
                        </a:rPr>
                        <a:t>V</a:t>
                      </a:r>
                      <a:r>
                        <a:rPr lang="en-GB" sz="1400" b="1" i="1" kern="800" baseline="-25000" dirty="0">
                          <a:effectLst/>
                        </a:rPr>
                        <a:t>t</a:t>
                      </a:r>
                      <a:r>
                        <a:rPr lang="en-GB" sz="1400" b="1" kern="800" dirty="0">
                          <a:effectLst/>
                        </a:rPr>
                        <a:t> [MV]</a:t>
                      </a:r>
                      <a:endParaRPr lang="en-US" sz="1400" b="1" kern="8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No. of cavities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solidFill>
                            <a:schemeClr val="bg1"/>
                          </a:solidFill>
                          <a:effectLst/>
                        </a:rPr>
                        <a:t>(per</a:t>
                      </a:r>
                      <a:r>
                        <a:rPr lang="en-GB" sz="1400" b="1" kern="800" dirty="0" smtClean="0">
                          <a:solidFill>
                            <a:schemeClr val="bg1"/>
                          </a:solidFill>
                          <a:effectLst/>
                        </a:rPr>
                        <a:t> IP)</a:t>
                      </a:r>
                      <a:endParaRPr lang="en-US" sz="1400" b="1" kern="8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447299214"/>
                  </a:ext>
                </a:extLst>
              </a:tr>
              <a:tr h="3224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System</a:t>
                      </a:r>
                      <a:endParaRPr lang="en-US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solidFill>
                            <a:schemeClr val="tx1"/>
                          </a:solidFill>
                          <a:effectLst/>
                        </a:rPr>
                        <a:t>HSR</a:t>
                      </a:r>
                      <a:endParaRPr lang="en-US" sz="1400" b="1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solidFill>
                            <a:schemeClr val="tx1"/>
                          </a:solidFill>
                          <a:effectLst/>
                        </a:rPr>
                        <a:t>ESR</a:t>
                      </a:r>
                      <a:endParaRPr lang="en-US" sz="1400" b="1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solidFill>
                            <a:schemeClr val="tx1"/>
                          </a:solidFill>
                          <a:effectLst/>
                        </a:rPr>
                        <a:t>HSR</a:t>
                      </a:r>
                      <a:endParaRPr lang="en-US" sz="1400" b="1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b="1" kern="800" dirty="0">
                          <a:solidFill>
                            <a:schemeClr val="tx1"/>
                          </a:solidFill>
                          <a:effectLst/>
                        </a:rPr>
                        <a:t>ESR</a:t>
                      </a:r>
                      <a:endParaRPr lang="en-US" sz="1400" b="1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629885883"/>
                  </a:ext>
                </a:extLst>
              </a:tr>
              <a:tr h="3040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197 MHz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33.83</a:t>
                      </a:r>
                      <a:endParaRPr lang="en-US" sz="1400" b="1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–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84063494"/>
                  </a:ext>
                </a:extLst>
              </a:tr>
              <a:tr h="285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394 MHz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4.75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solidFill>
                            <a:schemeClr val="tx1"/>
                          </a:solidFill>
                          <a:effectLst/>
                        </a:rPr>
                        <a:t>2.90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400" kern="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168023515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77A7EC4-1633-4087-AACC-E3AFEE062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5" y="2531099"/>
            <a:ext cx="8945106" cy="177856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+mn-lt"/>
              </a:rPr>
              <a:t>HSR will be installed with two 197 MHz RFD cryomodules and one 394 MHz cryomodule each side of the IP Total length &lt; </a:t>
            </a:r>
            <a:r>
              <a:rPr lang="en-US" sz="2000" b="1" dirty="0">
                <a:latin typeface="+mn-lt"/>
              </a:rPr>
              <a:t>12.5 m</a:t>
            </a:r>
          </a:p>
          <a:p>
            <a:r>
              <a:rPr lang="en-US" sz="2000" dirty="0">
                <a:latin typeface="+mn-lt"/>
              </a:rPr>
              <a:t>ESR requires only one 394 MHz cavity each side of the IP</a:t>
            </a:r>
          </a:p>
          <a:p>
            <a:r>
              <a:rPr lang="en-US" sz="2000" dirty="0">
                <a:latin typeface="+mn-lt"/>
              </a:rPr>
              <a:t>Impedance budget allows for second IP</a:t>
            </a:r>
          </a:p>
          <a:p>
            <a:r>
              <a:rPr lang="en-US" sz="2000" i="1" dirty="0">
                <a:latin typeface="+mn-lt"/>
              </a:rPr>
              <a:t>197 MHz crab cavity is identified </a:t>
            </a:r>
            <a:r>
              <a:rPr lang="en-US" sz="2000" i="1" dirty="0" smtClean="0">
                <a:latin typeface="+mn-lt"/>
              </a:rPr>
              <a:t>as </a:t>
            </a:r>
            <a:r>
              <a:rPr lang="en-US" sz="2000" i="1" dirty="0">
                <a:latin typeface="+mn-lt"/>
              </a:rPr>
              <a:t>one of first</a:t>
            </a:r>
            <a:r>
              <a:rPr lang="en-US" sz="2000" i="1" dirty="0" smtClean="0">
                <a:latin typeface="+mn-lt"/>
              </a:rPr>
              <a:t> RF </a:t>
            </a:r>
            <a:r>
              <a:rPr lang="en-US" sz="2000" i="1" dirty="0">
                <a:latin typeface="+mn-lt"/>
              </a:rPr>
              <a:t>cavities to be prototyped</a:t>
            </a: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32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endParaRPr lang="en-US" sz="14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pic>
        <p:nvPicPr>
          <p:cNvPr id="12" name="Content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C9C6A07-CD0D-42A4-83DA-A7EB99A1C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37282" r="4399" b="13834"/>
          <a:stretch/>
        </p:blipFill>
        <p:spPr>
          <a:xfrm>
            <a:off x="128334" y="4309664"/>
            <a:ext cx="8945106" cy="16263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9478B55-BA30-4F79-8108-E6D8739EED9A}"/>
              </a:ext>
            </a:extLst>
          </p:cNvPr>
          <p:cNvGrpSpPr>
            <a:grpSpLocks noChangeAspect="1"/>
          </p:cNvGrpSpPr>
          <p:nvPr/>
        </p:nvGrpSpPr>
        <p:grpSpPr>
          <a:xfrm>
            <a:off x="5003290" y="431251"/>
            <a:ext cx="3379750" cy="2183011"/>
            <a:chOff x="7269912" y="219090"/>
            <a:chExt cx="4683720" cy="3025257"/>
          </a:xfrm>
        </p:grpSpPr>
        <p:pic>
          <p:nvPicPr>
            <p:cNvPr id="14" name="Picture 2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B5F8623-AA7E-468B-B5C4-7F28BFEC37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286" t="5461" r="5772" b="8895"/>
            <a:stretch/>
          </p:blipFill>
          <p:spPr bwMode="auto">
            <a:xfrm>
              <a:off x="7420569" y="502325"/>
              <a:ext cx="4084631" cy="2742022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2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9AFEC5C-235C-4B25-AC6C-FC5CF5EFE076}"/>
                </a:ext>
              </a:extLst>
            </p:cNvPr>
            <p:cNvSpPr txBox="1"/>
            <p:nvPr/>
          </p:nvSpPr>
          <p:spPr>
            <a:xfrm>
              <a:off x="8292349" y="219090"/>
              <a:ext cx="844369" cy="35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FPC</a:t>
              </a:r>
            </a:p>
          </p:txBody>
        </p:sp>
        <p:sp>
          <p:nvSpPr>
            <p:cNvPr id="16" name="TextBox 2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39AFF8C-0614-41D2-AC44-3B24599799FB}"/>
                </a:ext>
              </a:extLst>
            </p:cNvPr>
            <p:cNvSpPr txBox="1"/>
            <p:nvPr/>
          </p:nvSpPr>
          <p:spPr>
            <a:xfrm>
              <a:off x="9887070" y="876585"/>
              <a:ext cx="1111855" cy="36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Pick Up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E23D899-C6DD-4DCE-A1BB-E7C1B39F9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42998" y="1184366"/>
              <a:ext cx="59539" cy="4789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2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715EA63-ACE4-44C7-B6B8-BA6706F47F04}"/>
                </a:ext>
              </a:extLst>
            </p:cNvPr>
            <p:cNvSpPr txBox="1"/>
            <p:nvPr/>
          </p:nvSpPr>
          <p:spPr>
            <a:xfrm>
              <a:off x="10960962" y="1194067"/>
              <a:ext cx="992670" cy="5971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VHOM</a:t>
              </a:r>
            </a:p>
            <a:p>
              <a:pPr algn="ctr"/>
              <a:r>
                <a:rPr lang="en-US" sz="1050" dirty="0"/>
                <a:t>Dogbone</a:t>
              </a:r>
            </a:p>
          </p:txBody>
        </p:sp>
        <p:sp>
          <p:nvSpPr>
            <p:cNvPr id="19" name="TextBox 29">
              <a:extLst>
                <a:ext uri="{FF2B5EF4-FFF2-40B4-BE49-F238E27FC236}">
  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D487A3B-408A-4216-8EAF-98B79A1F8417}"/>
                </a:ext>
              </a:extLst>
            </p:cNvPr>
            <p:cNvSpPr txBox="1"/>
            <p:nvPr/>
          </p:nvSpPr>
          <p:spPr>
            <a:xfrm>
              <a:off x="7269912" y="2134586"/>
              <a:ext cx="1111855" cy="597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HHOM</a:t>
              </a:r>
            </a:p>
            <a:p>
              <a:pPr algn="ctr"/>
              <a:r>
                <a:rPr lang="en-US" sz="1050" dirty="0"/>
                <a:t>Dogbone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24" y="119146"/>
            <a:ext cx="8371510" cy="56922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ESR 394 MHz RFD Crab Cavity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A6C213A-519D-4210-AEFA-CFD185764123}"/>
              </a:ext>
            </a:extLst>
          </p:cNvPr>
          <p:cNvSpPr txBox="1">
            <a:spLocks/>
          </p:cNvSpPr>
          <p:nvPr/>
        </p:nvSpPr>
        <p:spPr>
          <a:xfrm>
            <a:off x="108454" y="893470"/>
            <a:ext cx="5613596" cy="28993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+mn-lt"/>
              </a:rPr>
              <a:t>Beam aperture = 100 mm</a:t>
            </a:r>
          </a:p>
          <a:p>
            <a:r>
              <a:rPr lang="en-US" sz="2000" dirty="0">
                <a:latin typeface="+mn-lt"/>
              </a:rPr>
              <a:t>394 MHz design for the ESR has tighter impedance budget</a:t>
            </a:r>
          </a:p>
          <a:p>
            <a:r>
              <a:rPr lang="en-US" sz="2000" dirty="0">
                <a:latin typeface="+mn-lt"/>
              </a:rPr>
              <a:t>Total impedance budget: </a:t>
            </a:r>
            <a:r>
              <a:rPr lang="en-US" sz="2000" i="1" dirty="0">
                <a:latin typeface="+mn-lt"/>
              </a:rPr>
              <a:t>Z</a:t>
            </a:r>
            <a:r>
              <a:rPr lang="en-US" sz="2000" baseline="-25000" dirty="0">
                <a:latin typeface="+mn-lt"/>
              </a:rPr>
              <a:t>z</a:t>
            </a:r>
            <a:r>
              <a:rPr lang="en-US" sz="2000" dirty="0">
                <a:latin typeface="+mn-lt"/>
              </a:rPr>
              <a:t> = 2.6×10</a:t>
            </a:r>
            <a:r>
              <a:rPr lang="en-US" sz="2000" baseline="30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Ω</a:t>
            </a:r>
            <a:r>
              <a:rPr lang="en-US" sz="2000" dirty="0">
                <a:latin typeface="+mn-lt"/>
              </a:rPr>
              <a:t>-GHz and </a:t>
            </a:r>
            <a:r>
              <a:rPr lang="en-US" sz="2000" i="1" dirty="0">
                <a:latin typeface="+mn-lt"/>
              </a:rPr>
              <a:t>Z</a:t>
            </a:r>
            <a:r>
              <a:rPr lang="en-US" sz="2000" baseline="-25000" dirty="0">
                <a:latin typeface="+mn-lt"/>
              </a:rPr>
              <a:t>t</a:t>
            </a:r>
            <a:r>
              <a:rPr lang="en-US" sz="2000" dirty="0">
                <a:latin typeface="+mn-lt"/>
              </a:rPr>
              <a:t> = 0.96×10</a:t>
            </a:r>
            <a:r>
              <a:rPr lang="en-US" sz="2000" baseline="30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Ω</a:t>
            </a:r>
            <a:r>
              <a:rPr lang="en-US" sz="2000" dirty="0">
                <a:latin typeface="+mn-lt"/>
              </a:rPr>
              <a:t>/m</a:t>
            </a:r>
          </a:p>
          <a:p>
            <a:r>
              <a:rPr lang="en-US" sz="2000" dirty="0">
                <a:latin typeface="+mn-lt"/>
              </a:rPr>
              <a:t>Per cavity: </a:t>
            </a:r>
            <a:r>
              <a:rPr lang="en-US" sz="2000" i="1" dirty="0">
                <a:latin typeface="+mn-lt"/>
              </a:rPr>
              <a:t>Z</a:t>
            </a:r>
            <a:r>
              <a:rPr lang="en-US" sz="2000" baseline="-25000" dirty="0">
                <a:latin typeface="+mn-lt"/>
              </a:rPr>
              <a:t>z</a:t>
            </a:r>
            <a:r>
              <a:rPr lang="en-US" sz="2000" dirty="0">
                <a:latin typeface="+mn-lt"/>
              </a:rPr>
              <a:t> = 6.5×10</a:t>
            </a:r>
            <a:r>
              <a:rPr lang="en-US" sz="2000" baseline="30000" dirty="0">
                <a:latin typeface="+mn-lt"/>
              </a:rPr>
              <a:t>3</a:t>
            </a:r>
            <a:r>
              <a:rPr lang="en-US" sz="2000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Ω</a:t>
            </a:r>
            <a:r>
              <a:rPr lang="en-US" sz="2000" dirty="0">
                <a:latin typeface="+mn-lt"/>
              </a:rPr>
              <a:t>-GHz and </a:t>
            </a:r>
            <a:r>
              <a:rPr lang="en-US" sz="2000" i="1" dirty="0">
                <a:latin typeface="+mn-lt"/>
              </a:rPr>
              <a:t>Z</a:t>
            </a:r>
            <a:r>
              <a:rPr lang="en-US" sz="2000" baseline="-25000" dirty="0">
                <a:latin typeface="+mn-lt"/>
              </a:rPr>
              <a:t>t</a:t>
            </a:r>
            <a:r>
              <a:rPr lang="en-US" sz="2000" dirty="0">
                <a:latin typeface="+mn-lt"/>
              </a:rPr>
              <a:t> = 0.24×10</a:t>
            </a:r>
            <a:r>
              <a:rPr lang="en-US" sz="2000" baseline="30000" dirty="0">
                <a:latin typeface="+mn-lt"/>
              </a:rPr>
              <a:t>6</a:t>
            </a:r>
            <a:r>
              <a:rPr lang="en-US" sz="2000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Ω</a:t>
            </a:r>
            <a:r>
              <a:rPr lang="en-US" sz="2000" dirty="0">
                <a:latin typeface="+mn-lt"/>
              </a:rPr>
              <a:t>/m (For 4 cavities considering the two IPs) With increased crossing angle at the second IP, no of cavities may need to be increased to 8</a:t>
            </a:r>
          </a:p>
          <a:p>
            <a:pPr lvl="1"/>
            <a:r>
              <a:rPr lang="en-US" sz="1800" dirty="0">
                <a:latin typeface="+mn-lt"/>
              </a:rPr>
              <a:t>Will reduce the impedance threshold per cavity</a:t>
            </a:r>
            <a:endParaRPr lang="en-US" sz="2000" dirty="0">
              <a:latin typeface="+mn-lt"/>
            </a:endParaRPr>
          </a:p>
          <a:p>
            <a:r>
              <a:rPr lang="en-US" sz="2000" dirty="0">
                <a:latin typeface="+mn-lt"/>
              </a:rPr>
              <a:t>WOW type crab cavity as the backup plan</a:t>
            </a:r>
          </a:p>
          <a:p>
            <a:endParaRPr lang="en-US" sz="1400" dirty="0">
              <a:latin typeface="+mn-lt"/>
            </a:endParaRPr>
          </a:p>
          <a:p>
            <a:endParaRPr lang="en-US" sz="2000" dirty="0"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4EC71F0-4251-48EE-BDB3-41E38373291A}"/>
              </a:ext>
            </a:extLst>
          </p:cNvPr>
          <p:cNvGraphicFramePr>
            <a:graphicFrameLocks noGrp="1"/>
          </p:cNvGraphicFramePr>
          <p:nvPr/>
        </p:nvGraphicFramePr>
        <p:xfrm>
          <a:off x="5907712" y="1181663"/>
          <a:ext cx="3236288" cy="5676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040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976905251"/>
                    </a:ext>
                  </a:extLst>
                </a:gridCol>
                <a:gridCol w="882624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063115215"/>
                    </a:ext>
                  </a:extLst>
                </a:gridCol>
                <a:gridCol w="882624">
                  <a:extLst>
                    <a:ext uri="{9D8B030D-6E8A-4147-A177-3AD203B41FA5}">
                      <a16:col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812842112"/>
                    </a:ext>
                  </a:extLst>
                </a:gridCol>
              </a:tblGrid>
              <a:tr h="244147">
                <a:tc>
                  <a:txBody>
                    <a:bodyPr/>
                    <a:lstStyle/>
                    <a:p>
                      <a:r>
                        <a:rPr lang="en-US" sz="1100" dirty="0"/>
                        <a:t>Property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Bare Cavity</a:t>
                      </a:r>
                      <a:endParaRPr lang="en-US" sz="11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512810614"/>
                  </a:ext>
                </a:extLst>
              </a:tr>
              <a:tr h="418537">
                <a:tc>
                  <a:txBody>
                    <a:bodyPr/>
                    <a:lstStyle/>
                    <a:p>
                      <a:r>
                        <a:rPr lang="en-US" sz="1100" dirty="0"/>
                        <a:t>Operating frequency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394.0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912678569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dirty="0"/>
                        <a:t>1</a:t>
                      </a:r>
                      <a:r>
                        <a:rPr lang="en-US" sz="1100" baseline="30000" dirty="0"/>
                        <a:t>st</a:t>
                      </a:r>
                      <a:r>
                        <a:rPr lang="en-US" sz="1100" dirty="0"/>
                        <a:t> HOM [MHz]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537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186169227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785504455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E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dirty="0"/>
                        <a:t>/</a:t>
                      </a:r>
                      <a:r>
                        <a:rPr lang="en-US" sz="1100" i="1" dirty="0"/>
                        <a:t>E</a:t>
                      </a:r>
                      <a:r>
                        <a:rPr lang="en-US" sz="1100" baseline="-25000" dirty="0"/>
                        <a:t>t</a:t>
                      </a:r>
                      <a:r>
                        <a:rPr lang="en-US" sz="1100" baseline="30000" dirty="0"/>
                        <a:t>*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3.87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49918598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B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dirty="0"/>
                        <a:t>/</a:t>
                      </a:r>
                      <a:r>
                        <a:rPr lang="en-US" sz="1100" i="1" dirty="0"/>
                        <a:t>E</a:t>
                      </a:r>
                      <a:r>
                        <a:rPr lang="en-US" sz="1100" baseline="-25000" dirty="0"/>
                        <a:t>t</a:t>
                      </a:r>
                      <a:r>
                        <a:rPr lang="en-US" sz="1100" baseline="30000" dirty="0"/>
                        <a:t>*</a:t>
                      </a:r>
                      <a:r>
                        <a:rPr lang="en-US" sz="1100" baseline="0" dirty="0"/>
                        <a:t> [</a:t>
                      </a:r>
                      <a:r>
                        <a:rPr lang="en-US" sz="1100" baseline="0" dirty="0" err="1"/>
                        <a:t>mT</a:t>
                      </a:r>
                      <a:r>
                        <a:rPr lang="en-US" sz="1100" baseline="0" dirty="0"/>
                        <a:t>/(MV/m)]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8.08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814462476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/>
                        <a:t>B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dirty="0"/>
                        <a:t>/</a:t>
                      </a:r>
                      <a:r>
                        <a:rPr lang="en-US" sz="1100" i="1" dirty="0"/>
                        <a:t>E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baseline="0" dirty="0"/>
                        <a:t> [</a:t>
                      </a:r>
                      <a:r>
                        <a:rPr lang="en-US" sz="1100" baseline="0" dirty="0" err="1"/>
                        <a:t>mT</a:t>
                      </a:r>
                      <a:r>
                        <a:rPr lang="en-US" sz="1100" baseline="0" dirty="0"/>
                        <a:t>/(MV/m)]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2.09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173330838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G</a:t>
                      </a:r>
                      <a:r>
                        <a:rPr lang="en-US" sz="1100" baseline="0" dirty="0"/>
                        <a:t> [</a:t>
                      </a:r>
                      <a:r>
                        <a:rPr lang="el-GR" sz="1100" baseline="0" dirty="0"/>
                        <a:t>Ω</a:t>
                      </a:r>
                      <a:r>
                        <a:rPr lang="en-US" sz="1100" baseline="0" dirty="0"/>
                        <a:t>]</a:t>
                      </a:r>
                      <a:endParaRPr lang="en-US" sz="1100" i="1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125.4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653246050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R</a:t>
                      </a:r>
                      <a:r>
                        <a:rPr lang="en-US" sz="1100" dirty="0"/>
                        <a:t>/</a:t>
                      </a:r>
                      <a:r>
                        <a:rPr lang="en-US" sz="1100" i="1" dirty="0"/>
                        <a:t>Q</a:t>
                      </a:r>
                      <a:r>
                        <a:rPr lang="en-US" sz="1100" baseline="0" dirty="0"/>
                        <a:t> [</a:t>
                      </a:r>
                      <a:r>
                        <a:rPr lang="el-GR" sz="1100" baseline="0" dirty="0"/>
                        <a:t>Ω</a:t>
                      </a:r>
                      <a:r>
                        <a:rPr lang="en-US" sz="1100" baseline="0" dirty="0"/>
                        <a:t>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308.6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4246937612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 err="1"/>
                        <a:t>R</a:t>
                      </a:r>
                      <a:r>
                        <a:rPr lang="en-US" sz="1100" baseline="-25000" dirty="0" err="1"/>
                        <a:t>t</a:t>
                      </a:r>
                      <a:r>
                        <a:rPr lang="en-US" sz="1100" i="1" dirty="0" err="1"/>
                        <a:t>R</a:t>
                      </a:r>
                      <a:r>
                        <a:rPr lang="en-US" sz="1100" baseline="-25000" dirty="0" err="1"/>
                        <a:t>s</a:t>
                      </a:r>
                      <a:r>
                        <a:rPr lang="en-US" sz="1100" baseline="0" dirty="0"/>
                        <a:t> [</a:t>
                      </a:r>
                      <a:r>
                        <a:rPr lang="el-GR" sz="1100" baseline="0" dirty="0"/>
                        <a:t>Ω</a:t>
                      </a:r>
                      <a:r>
                        <a:rPr lang="en-US" sz="1100" baseline="30000" dirty="0"/>
                        <a:t>2</a:t>
                      </a:r>
                      <a:r>
                        <a:rPr lang="en-US" sz="1100" baseline="0" dirty="0"/>
                        <a:t>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3.9×10</a:t>
                      </a:r>
                      <a:r>
                        <a:rPr lang="en-US" sz="1100" baseline="30000" dirty="0"/>
                        <a:t>4</a:t>
                      </a:r>
                      <a:endParaRPr lang="en-US" sz="11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288847848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endParaRPr lang="en-US" sz="9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596685315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V</a:t>
                      </a:r>
                      <a:r>
                        <a:rPr lang="en-US" sz="1100" baseline="-25000" dirty="0"/>
                        <a:t>t</a:t>
                      </a:r>
                      <a:r>
                        <a:rPr lang="en-US" sz="1100" baseline="0" dirty="0"/>
                        <a:t> [MV]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1.45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4201921018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E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baseline="0" dirty="0"/>
                        <a:t> [MV/m]</a:t>
                      </a:r>
                      <a:endParaRPr lang="en-US" sz="11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29.5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14.75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775454880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i="1" dirty="0"/>
                        <a:t>B</a:t>
                      </a:r>
                      <a:r>
                        <a:rPr lang="en-US" sz="1100" baseline="-25000" dirty="0"/>
                        <a:t>p</a:t>
                      </a:r>
                      <a:r>
                        <a:rPr lang="en-US" sz="1100" baseline="0" dirty="0"/>
                        <a:t> [</a:t>
                      </a:r>
                      <a:r>
                        <a:rPr lang="en-US" sz="1100" baseline="0" dirty="0" err="1"/>
                        <a:t>mT</a:t>
                      </a:r>
                      <a:r>
                        <a:rPr lang="en-US" sz="1100" baseline="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61.56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249999000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 </a:t>
                      </a:r>
                      <a:r>
                        <a:rPr lang="en-US" sz="1100" i="1" dirty="0"/>
                        <a:t>V</a:t>
                      </a:r>
                      <a:r>
                        <a:rPr lang="en-US" sz="1100" baseline="-25000" dirty="0"/>
                        <a:t>t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[MV]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560631479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No. of cavities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4047218736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endParaRPr lang="en-US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634737500"/>
                  </a:ext>
                </a:extLst>
              </a:tr>
              <a:tr h="418537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Length [mm]</a:t>
                      </a:r>
                    </a:p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(iris-to-iris)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535.6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138440795"/>
                  </a:ext>
                </a:extLst>
              </a:tr>
              <a:tr h="418537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Cavity Diameter [mm]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356.3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3807573414"/>
                  </a:ext>
                </a:extLst>
              </a:tr>
              <a:tr h="244147"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Pole Length [mm]</a:t>
                      </a:r>
                      <a:endParaRPr lang="en-US" sz="1100" baseline="-250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300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val="218962233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02C3842-4F5B-4D1D-B125-086ED0BE4FC1}"/>
              </a:ext>
            </a:extLst>
          </p:cNvPr>
          <p:cNvSpPr txBox="1"/>
          <p:nvPr/>
        </p:nvSpPr>
        <p:spPr>
          <a:xfrm>
            <a:off x="4683771" y="6085007"/>
            <a:ext cx="11932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* </a:t>
            </a:r>
            <a:r>
              <a:rPr lang="en-US" sz="1200" i="1" dirty="0"/>
              <a:t>E</a:t>
            </a:r>
            <a:r>
              <a:rPr lang="en-US" sz="1200" baseline="-25000" dirty="0"/>
              <a:t>t</a:t>
            </a:r>
            <a:r>
              <a:rPr lang="en-US" sz="1200" dirty="0"/>
              <a:t> = </a:t>
            </a:r>
            <a:r>
              <a:rPr lang="en-US" sz="1200" i="1" dirty="0"/>
              <a:t>V</a:t>
            </a:r>
            <a:r>
              <a:rPr lang="en-US" sz="1200" baseline="-25000" dirty="0"/>
              <a:t>t</a:t>
            </a:r>
            <a:r>
              <a:rPr lang="en-US" sz="1200" dirty="0"/>
              <a:t>/(</a:t>
            </a:r>
            <a:r>
              <a:rPr lang="el-GR" sz="1200" dirty="0"/>
              <a:t>λ</a:t>
            </a:r>
            <a:r>
              <a:rPr lang="en-US" sz="1200" dirty="0"/>
              <a:t>/2)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0C26C88-6550-4F4A-825C-3AFAAC87D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032"/>
            <a:ext cx="5877045" cy="1370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959E628-FF00-4977-806C-ACFF558E0B4E}"/>
              </a:ext>
            </a:extLst>
          </p:cNvPr>
          <p:cNvSpPr txBox="1"/>
          <p:nvPr/>
        </p:nvSpPr>
        <p:spPr>
          <a:xfrm>
            <a:off x="832779" y="3792844"/>
            <a:ext cx="28526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Single ridged waveguide cross section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BEB9C40-2C45-4097-837A-6D23DA1AE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313" y="3792844"/>
            <a:ext cx="1494800" cy="6864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806005">
            <a:off x="4535054" y="3114341"/>
            <a:ext cx="133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Preliminary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B53DBE6-0E50-49A4-B0AE-52D9773D7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25" y="119146"/>
            <a:ext cx="8595608" cy="569220"/>
          </a:xfrm>
        </p:spPr>
        <p:txBody>
          <a:bodyPr>
            <a:normAutofit/>
          </a:bodyPr>
          <a:lstStyle/>
          <a:p>
            <a:r>
              <a:rPr lang="en-US" sz="3200" dirty="0"/>
              <a:t>High power FPC 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0D1DB6D-88AF-4337-B8EB-6AA5F28AECAB}"/>
              </a:ext>
            </a:extLst>
          </p:cNvPr>
          <p:cNvSpPr txBox="1">
            <a:spLocks/>
          </p:cNvSpPr>
          <p:nvPr/>
        </p:nvSpPr>
        <p:spPr>
          <a:xfrm>
            <a:off x="178724" y="877602"/>
            <a:ext cx="8810730" cy="19452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 high power ( CW 500 kW standing wave) alumina window FPC was designed for EIC ESR SRF cavity.</a:t>
            </a:r>
          </a:p>
          <a:p>
            <a:r>
              <a:rPr lang="en-US" sz="1600" dirty="0"/>
              <a:t>The design was reviewed by an international technical review committee in June 2021.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review committee stated their “support moving forward with this design into prototype stage”. </a:t>
            </a:r>
          </a:p>
          <a:p>
            <a:r>
              <a:rPr lang="en-US" sz="1600" dirty="0"/>
              <a:t>Detailed engineering design for window and vacuum side has been finalized and in the process of prototyping.</a:t>
            </a:r>
          </a:p>
          <a:p>
            <a:r>
              <a:rPr lang="en-US" sz="1600" dirty="0"/>
              <a:t>FPC airside is almost </a:t>
            </a:r>
            <a:r>
              <a:rPr lang="en-US" sz="1600" dirty="0" smtClean="0"/>
              <a:t>finalized, purchasing </a:t>
            </a:r>
            <a:r>
              <a:rPr lang="en-US" sz="1600" dirty="0"/>
              <a:t>materials for fabrication.</a:t>
            </a:r>
          </a:p>
          <a:p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431AE59-E2D3-9B61-0250-E8153E27C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25" y="2822870"/>
            <a:ext cx="4568447" cy="3539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F3CC6E0-051D-7821-16EA-DA98BBAF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87" y="3564759"/>
            <a:ext cx="3866917" cy="1848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17648674-5BB3-C945-BBE6-DED7D4A24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1" y="152944"/>
            <a:ext cx="9042739" cy="680200"/>
          </a:xfrm>
        </p:spPr>
        <p:txBody>
          <a:bodyPr>
            <a:normAutofit/>
          </a:bodyPr>
          <a:lstStyle/>
          <a:p>
            <a:r>
              <a:rPr lang="en-US" sz="3600" dirty="0"/>
              <a:t>HOM damper R&amp;D status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D223D13-9A80-2342-B241-C3882590F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5" y="833144"/>
            <a:ext cx="5481516" cy="4102926"/>
          </a:xfrm>
        </p:spPr>
        <p:txBody>
          <a:bodyPr>
            <a:noAutofit/>
          </a:bodyPr>
          <a:lstStyle/>
          <a:p>
            <a:r>
              <a:rPr lang="en-US" sz="2200" dirty="0"/>
              <a:t>First outgassing test were completed with solid </a:t>
            </a:r>
            <a:r>
              <a:rPr lang="en-US" sz="2200" dirty="0" err="1"/>
              <a:t>SiC</a:t>
            </a:r>
            <a:r>
              <a:rPr lang="en-US" sz="2200" dirty="0"/>
              <a:t> HOM damper.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Low power measurement on solid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HOM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damper,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result is close to expectation.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samples were ordered and RF properties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Back up segmented design being developed via SBIR</a:t>
            </a:r>
          </a:p>
          <a:p>
            <a:pPr marL="457200" lvl="1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54F983C-5275-7644-880B-04E42E5AE0F2}"/>
              </a:ext>
            </a:extLst>
          </p:cNvPr>
          <p:cNvSpPr txBox="1">
            <a:spLocks/>
          </p:cNvSpPr>
          <p:nvPr/>
        </p:nvSpPr>
        <p:spPr>
          <a:xfrm>
            <a:off x="9329616" y="6421534"/>
            <a:ext cx="2237865" cy="29994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65E475E-728C-8D48-8307-A98E9A2F3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58" y="655533"/>
            <a:ext cx="3414842" cy="1674060"/>
          </a:xfrm>
          <a:prstGeom prst="rect">
            <a:avLst/>
          </a:prstGeom>
        </p:spPr>
      </p:pic>
      <p:pic>
        <p:nvPicPr>
          <p:cNvPr id="8" name="Picture 7" descr="A desk with a computer on a table&#10;&#10;Description automatically generate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23BD7EC0-D8CB-9741-AD16-31DCFE2AE21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752830" y="2447514"/>
            <a:ext cx="3391170" cy="1889938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11BBAD4-5249-DB48-B058-69F85DF040F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432049" y="4337452"/>
            <a:ext cx="3688279" cy="208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71132E5-A488-6883-1D5E-AF3A99EF47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011" r="16697" b="13364"/>
          <a:stretch/>
        </p:blipFill>
        <p:spPr>
          <a:xfrm>
            <a:off x="3735911" y="4616697"/>
            <a:ext cx="1527406" cy="1522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C03AADB-1D2E-0C9A-A4D1-EA08414B68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233" t="39978" r="4576" b="5771"/>
          <a:stretch/>
        </p:blipFill>
        <p:spPr>
          <a:xfrm>
            <a:off x="269979" y="4616697"/>
            <a:ext cx="3273321" cy="15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(29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435" y="4677100"/>
            <a:ext cx="2980082" cy="197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87633"/>
          </a:xfrm>
        </p:spPr>
        <p:txBody>
          <a:bodyPr/>
          <a:lstStyle/>
          <a:p>
            <a:r>
              <a:rPr lang="en-US" dirty="0"/>
              <a:t>HSR RF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791" y="1252759"/>
            <a:ext cx="8149590" cy="4675368"/>
          </a:xfrm>
        </p:spPr>
        <p:txBody>
          <a:bodyPr>
            <a:normAutofit/>
          </a:bodyPr>
          <a:lstStyle/>
          <a:p>
            <a:r>
              <a:rPr lang="en-US" sz="2400" dirty="0"/>
              <a:t>Keep existing </a:t>
            </a:r>
            <a:r>
              <a:rPr lang="en-US" sz="2400" dirty="0">
                <a:solidFill>
                  <a:srgbClr val="000000"/>
                </a:solidFill>
              </a:rPr>
              <a:t>6</a:t>
            </a:r>
            <a:r>
              <a:rPr lang="en-US" sz="2400" dirty="0"/>
              <a:t> MV 6x197 MHz NCRF system</a:t>
            </a:r>
          </a:p>
          <a:p>
            <a:r>
              <a:rPr lang="en-US" sz="2400" dirty="0"/>
              <a:t>Re-tune existing 2x 28 MHz system to 24.6 MHz</a:t>
            </a:r>
          </a:p>
          <a:p>
            <a:r>
              <a:rPr lang="en-US" sz="2400" dirty="0"/>
              <a:t>Add 2x 49.2MHz and 2x 98.5MHz NCRF for binary bunch splitting</a:t>
            </a:r>
          </a:p>
          <a:p>
            <a:r>
              <a:rPr lang="en-US" sz="2400" dirty="0"/>
              <a:t>Add </a:t>
            </a:r>
            <a:r>
              <a:rPr lang="en-US" sz="2400" b="1" dirty="0">
                <a:solidFill>
                  <a:srgbClr val="000000"/>
                </a:solidFill>
              </a:rPr>
              <a:t>20 MV 591 MHz </a:t>
            </a:r>
            <a:r>
              <a:rPr lang="en-US" sz="2400" dirty="0"/>
              <a:t>SRF system</a:t>
            </a:r>
          </a:p>
          <a:p>
            <a:r>
              <a:rPr lang="en-US" sz="2400" dirty="0"/>
              <a:t>Up to </a:t>
            </a:r>
            <a:r>
              <a:rPr lang="en-US" sz="2400" b="1" dirty="0">
                <a:solidFill>
                  <a:srgbClr val="000000"/>
                </a:solidFill>
              </a:rPr>
              <a:t>0.75A</a:t>
            </a:r>
            <a:r>
              <a:rPr lang="en-US" sz="2400" dirty="0"/>
              <a:t> beam, up to 1160 bunches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Optimum detuning for reactive power (like LHC)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Beam loading transient and collective effects studies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6DCAADA-B701-4499-86BE-E5F1C459269E}"/>
              </a:ext>
            </a:extLst>
          </p:cNvPr>
          <p:cNvGrpSpPr>
            <a:grpSpLocks noChangeAspect="1"/>
          </p:cNvGrpSpPr>
          <p:nvPr/>
        </p:nvGrpSpPr>
        <p:grpSpPr>
          <a:xfrm>
            <a:off x="7487957" y="2356467"/>
            <a:ext cx="2054786" cy="1421553"/>
            <a:chOff x="8085523" y="2795785"/>
            <a:chExt cx="2739714" cy="1895408"/>
          </a:xfrm>
        </p:grpSpPr>
        <p:pic>
          <p:nvPicPr>
            <p:cNvPr id="7" name="Picture 6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5823594-94C9-49FC-A205-321ABB943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01129" y="2795785"/>
              <a:ext cx="1703514" cy="12776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4C50FF1-2AC2-4D10-AE3C-E532201FE6BD}"/>
                </a:ext>
              </a:extLst>
            </p:cNvPr>
            <p:cNvSpPr txBox="1"/>
            <p:nvPr/>
          </p:nvSpPr>
          <p:spPr>
            <a:xfrm>
              <a:off x="8085523" y="4116676"/>
              <a:ext cx="2739714" cy="574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– 24.5 MHz acceleration cavity</a:t>
              </a:r>
              <a:endParaRPr lang="en-US" sz="1050" dirty="0"/>
            </a:p>
          </p:txBody>
        </p:sp>
      </p:grpSp>
      <p:grpSp>
        <p:nvGrpSpPr>
          <p:cNvPr id="6" name="Group 8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7B5BE37-1A7C-45BF-91BA-96998B088F87}"/>
              </a:ext>
            </a:extLst>
          </p:cNvPr>
          <p:cNvGrpSpPr>
            <a:grpSpLocks noChangeAspect="1"/>
          </p:cNvGrpSpPr>
          <p:nvPr/>
        </p:nvGrpSpPr>
        <p:grpSpPr>
          <a:xfrm>
            <a:off x="7578404" y="3778020"/>
            <a:ext cx="1629954" cy="2312918"/>
            <a:chOff x="7175594" y="3206377"/>
            <a:chExt cx="2173266" cy="3083892"/>
          </a:xfrm>
        </p:grpSpPr>
        <p:pic>
          <p:nvPicPr>
            <p:cNvPr id="10" name="Picture 9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210C180-6140-4378-99C5-707E11FF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0206" y="3206377"/>
              <a:ext cx="1503247" cy="2314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D2C6D61-67F8-48EB-AE6D-3E5238F2DFC1}"/>
                </a:ext>
              </a:extLst>
            </p:cNvPr>
            <p:cNvSpPr txBox="1"/>
            <p:nvPr/>
          </p:nvSpPr>
          <p:spPr>
            <a:xfrm>
              <a:off x="7175594" y="5520827"/>
              <a:ext cx="2173266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– 49.2 MHz and 98.5 MHz bunch splitter cavity</a:t>
              </a:r>
              <a:endParaRPr lang="en-US" sz="1050" dirty="0"/>
            </a:p>
          </p:txBody>
        </p:sp>
      </p:grpSp>
      <p:grpSp>
        <p:nvGrpSpPr>
          <p:cNvPr id="9" name="Group 11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4E12BD8-925C-47F9-81A2-D4364275227E}"/>
              </a:ext>
            </a:extLst>
          </p:cNvPr>
          <p:cNvGrpSpPr>
            <a:grpSpLocks noChangeAspect="1"/>
          </p:cNvGrpSpPr>
          <p:nvPr/>
        </p:nvGrpSpPr>
        <p:grpSpPr>
          <a:xfrm>
            <a:off x="7487957" y="339949"/>
            <a:ext cx="1720401" cy="1854936"/>
            <a:chOff x="2452548" y="3768883"/>
            <a:chExt cx="2293868" cy="2473252"/>
          </a:xfrm>
        </p:grpSpPr>
        <p:pic>
          <p:nvPicPr>
            <p:cNvPr id="13" name="Picture 12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FAF4AB-899C-44F9-BF25-6B278376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4113" y="3768883"/>
              <a:ext cx="1294739" cy="1920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CD7A281-FACE-4127-8CCB-3F49576E1F63}"/>
                </a:ext>
              </a:extLst>
            </p:cNvPr>
            <p:cNvSpPr txBox="1"/>
            <p:nvPr/>
          </p:nvSpPr>
          <p:spPr>
            <a:xfrm>
              <a:off x="2452548" y="5688137"/>
              <a:ext cx="229386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Hadron - 197 MHz bunch compression cavity</a:t>
              </a:r>
              <a:endParaRPr lang="en-US" sz="105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9308C39-9690-48CC-97E8-FD9B4D490896}"/>
              </a:ext>
            </a:extLst>
          </p:cNvPr>
          <p:cNvSpPr txBox="1"/>
          <p:nvPr/>
        </p:nvSpPr>
        <p:spPr>
          <a:xfrm>
            <a:off x="4994501" y="5946508"/>
            <a:ext cx="18272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Hadron - 591 MHz bunch compression cavity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EIC_PPT_Template_Rev0320" id="{C38FA3BC-D5E8-45AA-9958-C7D74A2F1A4E}" vid="{67C37C4C-5F29-447A-9403-234B2450ED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E1C32-E9FB-4546-8A97-5A6C142FF51B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d7425a4-fa23-406d-b478-3c2992d2d4ba"/>
    <ds:schemaRef ds:uri="http://purl.org/dc/elements/1.1/"/>
    <ds:schemaRef ds:uri="9e4a43c1-b2a9-408a-8cac-448eda25f0f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0D9E7D-B6F2-43DF-BDEA-D732F3B70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14240</TotalTime>
  <Words>1925</Words>
  <Application>Microsoft Office PowerPoint</Application>
  <PresentationFormat>On-screen Show (4:3)</PresentationFormat>
  <Paragraphs>378</Paragraphs>
  <Slides>25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SRF Systems for the EIC Hadron Cooling  </vt:lpstr>
      <vt:lpstr>Outline</vt:lpstr>
      <vt:lpstr>EIC RF systems</vt:lpstr>
      <vt:lpstr>ESR RF system</vt:lpstr>
      <vt:lpstr>Slide 5</vt:lpstr>
      <vt:lpstr>ESR 394 MHz RFD Crab Cavity</vt:lpstr>
      <vt:lpstr>High power FPC Status</vt:lpstr>
      <vt:lpstr>HOM damper R&amp;D status</vt:lpstr>
      <vt:lpstr>HSR RF system</vt:lpstr>
      <vt:lpstr>RCS</vt:lpstr>
      <vt:lpstr>Cooler 591 MHz 5-cell</vt:lpstr>
      <vt:lpstr>Strong Hadron Cooler ERL layout</vt:lpstr>
      <vt:lpstr>Slide 13</vt:lpstr>
      <vt:lpstr>Compact 5-cell options</vt:lpstr>
      <vt:lpstr>Modular cryostat</vt:lpstr>
      <vt:lpstr>Summary</vt:lpstr>
      <vt:lpstr>Thank You</vt:lpstr>
      <vt:lpstr>Back ups </vt:lpstr>
      <vt:lpstr>Strong Hadron Cooler ERL Specifications</vt:lpstr>
      <vt:lpstr>New design: SHC+precooler injector and Linac</vt:lpstr>
      <vt:lpstr>Slide 21</vt:lpstr>
      <vt:lpstr>Slide 22</vt:lpstr>
      <vt:lpstr>Slide 23</vt:lpstr>
      <vt:lpstr>Slide 24</vt:lpstr>
      <vt:lpstr>Slide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Bowman, Tiffany</dc:creator>
  <cp:lastModifiedBy>Robert Rimmer</cp:lastModifiedBy>
  <cp:revision>74</cp:revision>
  <dcterms:created xsi:type="dcterms:W3CDTF">2022-09-30T22:09:26Z</dcterms:created>
  <dcterms:modified xsi:type="dcterms:W3CDTF">2022-09-30T22:49:42Z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