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28"/>
  </p:notesMasterIdLst>
  <p:handoutMasterIdLst>
    <p:handoutMasterId r:id="rId29"/>
  </p:handoutMasterIdLst>
  <p:sldIdLst>
    <p:sldId id="257" r:id="rId5"/>
    <p:sldId id="384" r:id="rId6"/>
    <p:sldId id="389" r:id="rId7"/>
    <p:sldId id="317" r:id="rId8"/>
    <p:sldId id="277" r:id="rId9"/>
    <p:sldId id="393" r:id="rId10"/>
    <p:sldId id="405" r:id="rId11"/>
    <p:sldId id="392" r:id="rId12"/>
    <p:sldId id="398" r:id="rId13"/>
    <p:sldId id="399" r:id="rId14"/>
    <p:sldId id="400" r:id="rId15"/>
    <p:sldId id="401" r:id="rId16"/>
    <p:sldId id="404" r:id="rId17"/>
    <p:sldId id="394" r:id="rId18"/>
    <p:sldId id="402" r:id="rId19"/>
    <p:sldId id="403" r:id="rId20"/>
    <p:sldId id="395" r:id="rId21"/>
    <p:sldId id="406" r:id="rId22"/>
    <p:sldId id="407" r:id="rId23"/>
    <p:sldId id="408" r:id="rId24"/>
    <p:sldId id="396" r:id="rId25"/>
    <p:sldId id="270" r:id="rId26"/>
    <p:sldId id="39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B192E"/>
    <a:srgbClr val="A4A3AB"/>
    <a:srgbClr val="96959F"/>
    <a:srgbClr val="7D7B87"/>
    <a:srgbClr val="12B1BF"/>
    <a:srgbClr val="13BE89"/>
    <a:srgbClr val="6EA7CE"/>
    <a:srgbClr val="FF7E0A"/>
    <a:srgbClr val="3733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4" autoAdjust="0"/>
    <p:restoredTop sz="93725" autoAdjust="0"/>
  </p:normalViewPr>
  <p:slideViewPr>
    <p:cSldViewPr snapToGrid="0">
      <p:cViewPr varScale="1">
        <p:scale>
          <a:sx n="109" d="100"/>
          <a:sy n="109" d="100"/>
        </p:scale>
        <p:origin x="108" y="16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91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3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50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9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99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5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47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4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02945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 dirty="0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gif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1385" y="1051551"/>
            <a:ext cx="4739640" cy="2384898"/>
          </a:xfrm>
        </p:spPr>
        <p:txBody>
          <a:bodyPr anchor="b" anchorCtr="0">
            <a:normAutofit/>
          </a:bodyPr>
          <a:lstStyle/>
          <a:p>
            <a:pPr algn="ctr"/>
            <a:r>
              <a:rPr lang="en-US" sz="4400" dirty="0"/>
              <a:t>FRT Developments at CERN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11267-FC52-4990-8D98-010AFABA5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50327" y="3568700"/>
            <a:ext cx="4941673" cy="319006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N. Shipman on behalf of:</a:t>
            </a:r>
          </a:p>
          <a:p>
            <a:pPr indent="0"/>
            <a:r>
              <a:rPr lang="en-US" sz="1600" dirty="0"/>
              <a:t>I. Ben-</a:t>
            </a:r>
            <a:r>
              <a:rPr lang="en-US" sz="1600" dirty="0" err="1"/>
              <a:t>Zvi</a:t>
            </a:r>
            <a:r>
              <a:rPr lang="en-US" sz="1600" dirty="0"/>
              <a:t>, J. Bastard, G. Burt, M. Coly,  A. Edwards, C. Jing,                    A. </a:t>
            </a:r>
            <a:r>
              <a:rPr lang="en-US" sz="1600" dirty="0" err="1"/>
              <a:t>Kanareykin</a:t>
            </a:r>
            <a:r>
              <a:rPr lang="en-US" sz="1600" dirty="0"/>
              <a:t>,  A. Macpherson, N. </a:t>
            </a:r>
            <a:r>
              <a:rPr lang="en-US" sz="1600" dirty="0" err="1"/>
              <a:t>Stapley</a:t>
            </a:r>
            <a:r>
              <a:rPr lang="en-US" sz="1600" dirty="0"/>
              <a:t>, H. Timko</a:t>
            </a:r>
          </a:p>
          <a:p>
            <a:r>
              <a:rPr lang="en-US" dirty="0"/>
              <a:t>Acknowledgements</a:t>
            </a:r>
          </a:p>
          <a:p>
            <a:pPr indent="0"/>
            <a:r>
              <a:rPr lang="en-US" sz="1600" dirty="0"/>
              <a:t>M. Barnes, D. Barrientos,  A. Castilla, F. </a:t>
            </a:r>
            <a:r>
              <a:rPr lang="en-US" sz="1600" dirty="0" err="1"/>
              <a:t>Gerigk</a:t>
            </a:r>
            <a:r>
              <a:rPr lang="en-US" sz="1600" dirty="0"/>
              <a:t>, W. </a:t>
            </a:r>
            <a:r>
              <a:rPr lang="en-US" sz="1600" dirty="0" err="1"/>
              <a:t>Hofle</a:t>
            </a:r>
            <a:r>
              <a:rPr lang="en-US" sz="1600" dirty="0"/>
              <a:t>,         P. Kohler, E. Montesinos, G. </a:t>
            </a:r>
            <a:r>
              <a:rPr lang="en-US" sz="1600" dirty="0" err="1"/>
              <a:t>Pechaud</a:t>
            </a:r>
            <a:r>
              <a:rPr lang="en-US" sz="1600" dirty="0"/>
              <a:t>, P. Schneider, D. </a:t>
            </a:r>
            <a:r>
              <a:rPr lang="en-US" sz="1600" dirty="0" err="1"/>
              <a:t>Smekens</a:t>
            </a:r>
            <a:r>
              <a:rPr lang="en-US" sz="1600" dirty="0"/>
              <a:t>, D. </a:t>
            </a:r>
            <a:r>
              <a:rPr lang="en-US" sz="1600" dirty="0" err="1"/>
              <a:t>Valuch</a:t>
            </a:r>
            <a:r>
              <a:rPr lang="en-US" sz="1600" dirty="0"/>
              <a:t>, W.  </a:t>
            </a:r>
            <a:r>
              <a:rPr lang="en-US" sz="1600" dirty="0" err="1"/>
              <a:t>Venturini</a:t>
            </a:r>
            <a:endParaRPr lang="en-US" sz="1600" dirty="0"/>
          </a:p>
          <a:p>
            <a:pPr marL="0" indent="0"/>
            <a:r>
              <a:rPr lang="en-US" dirty="0"/>
              <a:t>Presented at:</a:t>
            </a:r>
          </a:p>
          <a:p>
            <a:pPr indent="0"/>
            <a:r>
              <a:rPr lang="en-US" sz="1600" dirty="0"/>
              <a:t>ERL Workshop 3-6</a:t>
            </a:r>
            <a:r>
              <a:rPr lang="en-US" sz="1600" baseline="30000" dirty="0"/>
              <a:t>th</a:t>
            </a:r>
            <a:r>
              <a:rPr lang="en-US" sz="1600" dirty="0"/>
              <a:t> October Cornell University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09900DF-3F27-8235-B073-9B9E5BE25E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AE86E0-5BE2-558A-96B8-FD8D49933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79" b="10699"/>
          <a:stretch/>
        </p:blipFill>
        <p:spPr>
          <a:xfrm>
            <a:off x="1" y="-1"/>
            <a:ext cx="7060588" cy="68595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005243-B452-0974-F8D8-8FD321ECBB92}"/>
              </a:ext>
            </a:extLst>
          </p:cNvPr>
          <p:cNvSpPr/>
          <p:nvPr/>
        </p:nvSpPr>
        <p:spPr>
          <a:xfrm>
            <a:off x="-6921" y="0"/>
            <a:ext cx="7060589" cy="685800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7331FD-B07F-BB10-6904-708420A49DCF}"/>
              </a:ext>
            </a:extLst>
          </p:cNvPr>
          <p:cNvSpPr/>
          <p:nvPr/>
        </p:nvSpPr>
        <p:spPr>
          <a:xfrm>
            <a:off x="11171661" y="0"/>
            <a:ext cx="1020339" cy="1020339"/>
          </a:xfrm>
          <a:prstGeom prst="rect">
            <a:avLst/>
          </a:prstGeom>
          <a:solidFill>
            <a:schemeClr val="tx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FDCC3ADB-8A32-7AEB-3824-BCC07C2AE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661" y="1269"/>
            <a:ext cx="1020339" cy="102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logo lancaster">
            <a:extLst>
              <a:ext uri="{FF2B5EF4-FFF2-40B4-BE49-F238E27FC236}">
                <a16:creationId xmlns:a16="http://schemas.microsoft.com/office/drawing/2014/main" id="{FCC94603-C03C-BE6E-80A1-8F5F99FCF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t="11183" r="5891" b="18802"/>
          <a:stretch/>
        </p:blipFill>
        <p:spPr bwMode="auto">
          <a:xfrm>
            <a:off x="8774352" y="0"/>
            <a:ext cx="2335033" cy="103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uclid Techlabs">
            <a:extLst>
              <a:ext uri="{FF2B5EF4-FFF2-40B4-BE49-F238E27FC236}">
                <a16:creationId xmlns:a16="http://schemas.microsoft.com/office/drawing/2014/main" id="{E4477343-E169-0D1B-7A0F-4897853A7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36"/>
          <a:stretch/>
        </p:blipFill>
        <p:spPr bwMode="auto">
          <a:xfrm>
            <a:off x="7250327" y="99235"/>
            <a:ext cx="1492886" cy="65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Brookhaven National Laboratory — a passion for discovery">
            <a:extLst>
              <a:ext uri="{FF2B5EF4-FFF2-40B4-BE49-F238E27FC236}">
                <a16:creationId xmlns:a16="http://schemas.microsoft.com/office/drawing/2014/main" id="{139895D5-8C75-4AFF-3815-629CB1CCC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900" y="1166256"/>
            <a:ext cx="3008904" cy="73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/>
          <a:lstStyle/>
          <a:p>
            <a:r>
              <a:rPr lang="en-US" dirty="0"/>
              <a:t>Use cases: microphonics suppression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D4823-FDC7-657E-5A42-8785E0D3E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90" y="1305766"/>
            <a:ext cx="7860394" cy="5418813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FRTs are an excellent tool for microphonics suppression</a:t>
            </a:r>
          </a:p>
          <a:p>
            <a:pPr marL="742950" lvl="1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High Tuning speed </a:t>
            </a:r>
          </a:p>
          <a:p>
            <a:pPr marL="1200150" lvl="2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~600ns measured limited by external HV circuit</a:t>
            </a:r>
          </a:p>
          <a:p>
            <a:pPr marL="742950" lvl="1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No excitation of mechanical modes</a:t>
            </a:r>
          </a:p>
          <a:p>
            <a:pPr marL="742950" lvl="1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Simple transfer function/negligible phase delay at frequencies of interest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FFFFF"/>
                </a:solidFill>
              </a:rPr>
              <a:t>Peak and average RF power reduced by          and         respectively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FFFFF"/>
                </a:solidFill>
              </a:rPr>
              <a:t>Increased dielectric and conductor losses at higher RF frequencies reduce effectiveness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FFFFF"/>
                </a:solidFill>
              </a:rPr>
              <a:t>FRTs can be combined with other suppression technologies</a:t>
            </a:r>
          </a:p>
          <a:p>
            <a:pPr marL="742950" lvl="1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A4A3AB"/>
                </a:solidFill>
              </a:rPr>
              <a:t>E.g. piezo tuners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FFFFF"/>
                </a:solidFill>
              </a:rPr>
              <a:t>Estimate FRTs could still beneficial up to ~2-3 GHz</a:t>
            </a:r>
          </a:p>
          <a:p>
            <a:pPr marL="742950" lvl="1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GB" sz="1600" dirty="0"/>
              <a:t>Not experimentally verified</a:t>
            </a:r>
          </a:p>
        </p:txBody>
      </p:sp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9AC3B3E0-7B73-0F1A-A286-B3893371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9863" y="6631037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7C4634-9BD2-FC82-1C9E-210136A92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285" y="1356108"/>
            <a:ext cx="3812840" cy="20599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BAA969-0C60-1910-F2D7-7EADCA70B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285" y="4028397"/>
            <a:ext cx="3814459" cy="21591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FCE24A-C278-C2E3-666C-0341F7FB84A8}"/>
              </a:ext>
            </a:extLst>
          </p:cNvPr>
          <p:cNvSpPr txBox="1"/>
          <p:nvPr/>
        </p:nvSpPr>
        <p:spPr>
          <a:xfrm>
            <a:off x="7944285" y="3412222"/>
            <a:ext cx="406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Case study: RF power for PERLE vs </a:t>
            </a:r>
            <a:r>
              <a:rPr lang="en-US" sz="1600" i="1" dirty="0" err="1"/>
              <a:t>Qe</a:t>
            </a:r>
            <a:r>
              <a:rPr lang="en-US" sz="1600" i="1" dirty="0"/>
              <a:t> with and without FRT</a:t>
            </a:r>
            <a:endParaRPr lang="en-GB" sz="1600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1EBA50-C7ED-A98A-9A13-86B45BE8005B}"/>
              </a:ext>
            </a:extLst>
          </p:cNvPr>
          <p:cNvSpPr txBox="1"/>
          <p:nvPr/>
        </p:nvSpPr>
        <p:spPr>
          <a:xfrm>
            <a:off x="7944285" y="6220561"/>
            <a:ext cx="4067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Estimated FRT </a:t>
            </a:r>
            <a:r>
              <a:rPr lang="en-US" sz="1600" i="1" dirty="0" err="1"/>
              <a:t>FoM</a:t>
            </a:r>
            <a:r>
              <a:rPr lang="en-US" sz="1600" i="1" dirty="0"/>
              <a:t> vs RF frequency</a:t>
            </a:r>
            <a:endParaRPr lang="en-GB" sz="1600" i="1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F713E47-9681-11FE-3561-2C63CCF2C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09" y="3453379"/>
            <a:ext cx="509018" cy="53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5719227-6C8C-FFA6-69E6-6A95D037A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330" y="3453379"/>
            <a:ext cx="509018" cy="53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635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/>
          <a:lstStyle/>
          <a:p>
            <a:r>
              <a:rPr lang="en-US" dirty="0"/>
              <a:t>Use cases: transient detuning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D4823-FDC7-657E-5A42-8785E0D3E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59" y="2511386"/>
            <a:ext cx="6228549" cy="1852334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   will change so either: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A3AB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or       must change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Normally, choice between: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A3AB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Increased RF power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A3AB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Cavity phase errors</a:t>
            </a:r>
            <a:endParaRPr lang="en-GB" sz="1600" dirty="0"/>
          </a:p>
        </p:txBody>
      </p:sp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9AC3B3E0-7B73-0F1A-A286-B3893371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9863" y="6631037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A7EA9C43-E842-BC9F-3487-B5EFCAB58E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5775684"/>
              </p:ext>
            </p:extLst>
          </p:nvPr>
        </p:nvGraphicFramePr>
        <p:xfrm>
          <a:off x="8750208" y="4479925"/>
          <a:ext cx="3240000" cy="1828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52770">
                  <a:extLst>
                    <a:ext uri="{9D8B030D-6E8A-4147-A177-3AD203B41FA5}">
                      <a16:colId xmlns:a16="http://schemas.microsoft.com/office/drawing/2014/main" val="3637583548"/>
                    </a:ext>
                  </a:extLst>
                </a:gridCol>
                <a:gridCol w="2087230">
                  <a:extLst>
                    <a:ext uri="{9D8B030D-6E8A-4147-A177-3AD203B41FA5}">
                      <a16:colId xmlns:a16="http://schemas.microsoft.com/office/drawing/2014/main" val="175141339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Notation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Meaning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0021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RF power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6115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Cavity phase derivative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91579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Detuning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69104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Beam Current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269701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4E37779B-683F-C94C-12CA-A07056162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924425"/>
            <a:ext cx="457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FA5A6019-271A-D474-BB1B-21B7E50E6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248275"/>
            <a:ext cx="228600" cy="28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0919C02-9558-1C33-6D14-E27B9D45C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651500"/>
            <a:ext cx="53340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10D16C78-8A45-F198-E5F4-A2508B292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16625"/>
            <a:ext cx="204216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7039DF0-F652-4089-D94F-08249A36A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558" y="1448567"/>
            <a:ext cx="9930404" cy="91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D2E0EE-F141-6E39-13B7-FE50E27CBA6B}"/>
              </a:ext>
            </a:extLst>
          </p:cNvPr>
          <p:cNvSpPr txBox="1"/>
          <p:nvPr/>
        </p:nvSpPr>
        <p:spPr>
          <a:xfrm>
            <a:off x="4206742" y="1127373"/>
            <a:ext cx="392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 power required for cavity with beam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B59298-9923-DE7C-B45E-EF4AC5AFE290}"/>
              </a:ext>
            </a:extLst>
          </p:cNvPr>
          <p:cNvGrpSpPr/>
          <p:nvPr/>
        </p:nvGrpSpPr>
        <p:grpSpPr>
          <a:xfrm>
            <a:off x="8750208" y="3146435"/>
            <a:ext cx="2366353" cy="1064602"/>
            <a:chOff x="8750208" y="2210443"/>
            <a:chExt cx="2366353" cy="1064602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EA60DCD9-0B35-BD31-0F1C-4146082FE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9780" y="2913150"/>
              <a:ext cx="737618" cy="280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53666C5-B6A5-4EA7-04A3-42019CFBD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5651" y="2619970"/>
              <a:ext cx="1014986" cy="252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4ACEDB-F0B1-69F5-883E-A83A2C5A5E96}"/>
                </a:ext>
              </a:extLst>
            </p:cNvPr>
            <p:cNvSpPr txBox="1"/>
            <p:nvPr/>
          </p:nvSpPr>
          <p:spPr>
            <a:xfrm>
              <a:off x="8750208" y="2210443"/>
              <a:ext cx="2366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Simplifying assumptions</a:t>
              </a:r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2FBF71-82C5-3DF7-7AF4-E2392560099D}"/>
                </a:ext>
              </a:extLst>
            </p:cNvPr>
            <p:cNvSpPr/>
            <p:nvPr/>
          </p:nvSpPr>
          <p:spPr>
            <a:xfrm>
              <a:off x="8750208" y="2210443"/>
              <a:ext cx="2366353" cy="10646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D98BA28C-9FDB-B76C-16DB-36942CE9E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43" y="2928125"/>
            <a:ext cx="457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C8035285-E5CC-C99B-A103-7F8E5D7A8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37" y="294204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006FBB1-665C-8673-2FF7-2BDB70D7A267}"/>
              </a:ext>
            </a:extLst>
          </p:cNvPr>
          <p:cNvSpPr txBox="1">
            <a:spLocks/>
          </p:cNvSpPr>
          <p:nvPr/>
        </p:nvSpPr>
        <p:spPr>
          <a:xfrm>
            <a:off x="327518" y="4148593"/>
            <a:ext cx="6810400" cy="54188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Recently we proposed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new scheme “Transient detuning”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Transient detuning uses FE-FRT to change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4A3AB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Reduced average RF power (by up to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FoM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/2)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4A3AB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Increased phase stability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4A3AB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Fixed RF bucket position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 ideal for injection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A4A3AB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In the future, we hope to apply this to HL-LHC, project underway!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F0E7B96D-E497-4BC9-E94D-79FFFF7C1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739" y="1731066"/>
            <a:ext cx="3785624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1C394AA7-C9B3-B440-27E8-2ABB8B6B5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731" y="1736101"/>
            <a:ext cx="3785624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032B6D-A7D6-75A5-AD4C-5226A70ECC30}"/>
              </a:ext>
            </a:extLst>
          </p:cNvPr>
          <p:cNvSpPr txBox="1"/>
          <p:nvPr/>
        </p:nvSpPr>
        <p:spPr>
          <a:xfrm>
            <a:off x="8750208" y="2231216"/>
            <a:ext cx="126348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Can change</a:t>
            </a:r>
          </a:p>
          <a:p>
            <a:r>
              <a:rPr lang="en-US" dirty="0"/>
              <a:t>Fixed</a:t>
            </a:r>
            <a:endParaRPr lang="en-GB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BF186AB-835F-FD11-800E-6BDBD2E1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2" y="2595107"/>
            <a:ext cx="204216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21B3DCA8-8BBB-3CB5-FD48-F8F836745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48" y="4695825"/>
            <a:ext cx="53340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73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4" grpId="1" uiExpand="1" build="p"/>
      <p:bldP spid="17" grpId="0"/>
      <p:bldP spid="17" grpId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4389089-147F-6DC7-E02A-E86B9105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3" y="3602779"/>
            <a:ext cx="3785624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4709EC-CDBC-984B-1F2E-532D4C8A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865" y="2113736"/>
            <a:ext cx="2038350" cy="2105025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B794A00-1FB1-9017-D3B4-3E7A76C03019}"/>
              </a:ext>
            </a:extLst>
          </p:cNvPr>
          <p:cNvSpPr/>
          <p:nvPr/>
        </p:nvSpPr>
        <p:spPr>
          <a:xfrm rot="5400000">
            <a:off x="1818516" y="2002553"/>
            <a:ext cx="500247" cy="47493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96BD5A-45F6-B826-0B00-C5DDAC5B7A47}"/>
              </a:ext>
            </a:extLst>
          </p:cNvPr>
          <p:cNvSpPr txBox="1"/>
          <p:nvPr/>
        </p:nvSpPr>
        <p:spPr>
          <a:xfrm>
            <a:off x="1303612" y="2560148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RF Amplifier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D7A82C-5563-9529-FAA7-BB6C71E8FE8A}"/>
              </a:ext>
            </a:extLst>
          </p:cNvPr>
          <p:cNvSpPr/>
          <p:nvPr/>
        </p:nvSpPr>
        <p:spPr>
          <a:xfrm>
            <a:off x="3302342" y="2834076"/>
            <a:ext cx="207338" cy="468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27DA9F3-22C6-6C9B-728D-8B09FB68ADE2}"/>
              </a:ext>
            </a:extLst>
          </p:cNvPr>
          <p:cNvSpPr/>
          <p:nvPr/>
        </p:nvSpPr>
        <p:spPr>
          <a:xfrm>
            <a:off x="3170001" y="2012734"/>
            <a:ext cx="472021" cy="4545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258D31-F568-B04C-B955-86FD5AACAA20}"/>
              </a:ext>
            </a:extLst>
          </p:cNvPr>
          <p:cNvCxnSpPr>
            <a:stCxn id="24" idx="0"/>
            <a:endCxn id="25" idx="4"/>
          </p:cNvCxnSpPr>
          <p:nvPr/>
        </p:nvCxnSpPr>
        <p:spPr>
          <a:xfrm flipV="1">
            <a:off x="3406011" y="2467305"/>
            <a:ext cx="1" cy="3667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B321B56-18C8-090C-9DAD-C431D51E07A3}"/>
              </a:ext>
            </a:extLst>
          </p:cNvPr>
          <p:cNvCxnSpPr>
            <a:stCxn id="22" idx="0"/>
            <a:endCxn id="25" idx="2"/>
          </p:cNvCxnSpPr>
          <p:nvPr/>
        </p:nvCxnSpPr>
        <p:spPr>
          <a:xfrm flipV="1">
            <a:off x="2306107" y="2240020"/>
            <a:ext cx="863894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CB53D7B-6B21-72F3-4262-2F9118D1FE2E}"/>
              </a:ext>
            </a:extLst>
          </p:cNvPr>
          <p:cNvCxnSpPr>
            <a:stCxn id="25" idx="6"/>
          </p:cNvCxnSpPr>
          <p:nvPr/>
        </p:nvCxnSpPr>
        <p:spPr>
          <a:xfrm flipV="1">
            <a:off x="3642022" y="2240019"/>
            <a:ext cx="1762548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6AEA4B0-65BA-A7B9-A628-94398D082A88}"/>
              </a:ext>
            </a:extLst>
          </p:cNvPr>
          <p:cNvSpPr txBox="1"/>
          <p:nvPr/>
        </p:nvSpPr>
        <p:spPr>
          <a:xfrm>
            <a:off x="2717371" y="2933221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Load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7666E1-015D-A323-B7BB-3B5B83F56A53}"/>
              </a:ext>
            </a:extLst>
          </p:cNvPr>
          <p:cNvSpPr txBox="1"/>
          <p:nvPr/>
        </p:nvSpPr>
        <p:spPr>
          <a:xfrm>
            <a:off x="2443714" y="1735227"/>
            <a:ext cx="114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Circulator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26E73E-C031-7322-B70E-23D5C92234F4}"/>
              </a:ext>
            </a:extLst>
          </p:cNvPr>
          <p:cNvCxnSpPr/>
          <p:nvPr/>
        </p:nvCxnSpPr>
        <p:spPr>
          <a:xfrm>
            <a:off x="5404570" y="2240019"/>
            <a:ext cx="0" cy="3394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0BE4DA7-1632-D19D-28AE-8FB0C25F7CCC}"/>
              </a:ext>
            </a:extLst>
          </p:cNvPr>
          <p:cNvSpPr txBox="1"/>
          <p:nvPr/>
        </p:nvSpPr>
        <p:spPr>
          <a:xfrm>
            <a:off x="4662241" y="2675893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FPC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9DB823-BFED-3FD3-E19A-F60F39171FD9}"/>
              </a:ext>
            </a:extLst>
          </p:cNvPr>
          <p:cNvSpPr txBox="1"/>
          <p:nvPr/>
        </p:nvSpPr>
        <p:spPr>
          <a:xfrm>
            <a:off x="7064290" y="2141572"/>
            <a:ext cx="55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FRT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65C590-F0FA-B87F-43F3-1498F3515FE5}"/>
              </a:ext>
            </a:extLst>
          </p:cNvPr>
          <p:cNvSpPr txBox="1"/>
          <p:nvPr/>
        </p:nvSpPr>
        <p:spPr>
          <a:xfrm>
            <a:off x="7010037" y="2769596"/>
            <a:ext cx="137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FRT Antenna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EC261B6-B1D0-E01E-85D6-3E0D111D79FE}"/>
              </a:ext>
            </a:extLst>
          </p:cNvPr>
          <p:cNvCxnSpPr>
            <a:cxnSpLocks/>
          </p:cNvCxnSpPr>
          <p:nvPr/>
        </p:nvCxnSpPr>
        <p:spPr>
          <a:xfrm flipH="1" flipV="1">
            <a:off x="6875285" y="1919893"/>
            <a:ext cx="1" cy="18466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84A59F6-16A3-6720-1018-70C1D56B6DA2}"/>
              </a:ext>
            </a:extLst>
          </p:cNvPr>
          <p:cNvCxnSpPr/>
          <p:nvPr/>
        </p:nvCxnSpPr>
        <p:spPr>
          <a:xfrm>
            <a:off x="6863410" y="1919893"/>
            <a:ext cx="183628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20458E0-8037-4A90-8129-A318DACC4F5A}"/>
              </a:ext>
            </a:extLst>
          </p:cNvPr>
          <p:cNvSpPr txBox="1"/>
          <p:nvPr/>
        </p:nvSpPr>
        <p:spPr>
          <a:xfrm>
            <a:off x="8120439" y="1874536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HV Line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CD3E2E-9233-66A6-BA79-8560D4E2CFC9}"/>
              </a:ext>
            </a:extLst>
          </p:cNvPr>
          <p:cNvGrpSpPr/>
          <p:nvPr/>
        </p:nvGrpSpPr>
        <p:grpSpPr>
          <a:xfrm rot="4782878">
            <a:off x="2870335" y="-3011417"/>
            <a:ext cx="6543519" cy="6561564"/>
            <a:chOff x="4120433" y="-658872"/>
            <a:chExt cx="6543519" cy="656156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CA45CB2-4E53-B690-434F-5AC1721F6393}"/>
                </a:ext>
              </a:extLst>
            </p:cNvPr>
            <p:cNvSpPr/>
            <p:nvPr/>
          </p:nvSpPr>
          <p:spPr>
            <a:xfrm>
              <a:off x="7285713" y="5854565"/>
              <a:ext cx="231006" cy="48127"/>
            </a:xfrm>
            <a:prstGeom prst="ellipse">
              <a:avLst/>
            </a:prstGeom>
            <a:solidFill>
              <a:srgbClr val="A4A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B16DA6A-7FCC-BFF2-EA73-8DDAA8990250}"/>
                </a:ext>
              </a:extLst>
            </p:cNvPr>
            <p:cNvSpPr/>
            <p:nvPr/>
          </p:nvSpPr>
          <p:spPr>
            <a:xfrm rot="1800000">
              <a:off x="5663368" y="5413668"/>
              <a:ext cx="231006" cy="48127"/>
            </a:xfrm>
            <a:prstGeom prst="ellipse">
              <a:avLst/>
            </a:prstGeom>
            <a:solidFill>
              <a:srgbClr val="A4A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6EFC9D2-E584-76B7-916F-7BD5C24E088C}"/>
                </a:ext>
              </a:extLst>
            </p:cNvPr>
            <p:cNvSpPr/>
            <p:nvPr/>
          </p:nvSpPr>
          <p:spPr>
            <a:xfrm rot="1800000">
              <a:off x="4150512" y="-639392"/>
              <a:ext cx="6513440" cy="651344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D915BF-3B1E-9903-A691-51F99DDA5078}"/>
                </a:ext>
              </a:extLst>
            </p:cNvPr>
            <p:cNvSpPr/>
            <p:nvPr/>
          </p:nvSpPr>
          <p:spPr>
            <a:xfrm rot="3600000">
              <a:off x="4475731" y="4220189"/>
              <a:ext cx="231006" cy="48127"/>
            </a:xfrm>
            <a:prstGeom prst="ellipse">
              <a:avLst/>
            </a:prstGeom>
            <a:solidFill>
              <a:srgbClr val="A4A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879A228-6693-3984-779E-001B07850776}"/>
                </a:ext>
              </a:extLst>
            </p:cNvPr>
            <p:cNvSpPr/>
            <p:nvPr/>
          </p:nvSpPr>
          <p:spPr>
            <a:xfrm rot="5400000">
              <a:off x="4028994" y="2591347"/>
              <a:ext cx="231006" cy="48127"/>
            </a:xfrm>
            <a:prstGeom prst="ellipse">
              <a:avLst/>
            </a:prstGeom>
            <a:solidFill>
              <a:srgbClr val="A4A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11EB37-59E5-1BAB-F8E2-D81E76C549AA}"/>
                </a:ext>
              </a:extLst>
            </p:cNvPr>
            <p:cNvSpPr/>
            <p:nvPr/>
          </p:nvSpPr>
          <p:spPr>
            <a:xfrm rot="7200000">
              <a:off x="4475730" y="962033"/>
              <a:ext cx="231006" cy="48127"/>
            </a:xfrm>
            <a:prstGeom prst="ellipse">
              <a:avLst/>
            </a:prstGeom>
            <a:solidFill>
              <a:srgbClr val="A4A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F20F358-9E95-DF87-68EF-C6D8D808AFF8}"/>
                </a:ext>
              </a:extLst>
            </p:cNvPr>
            <p:cNvSpPr/>
            <p:nvPr/>
          </p:nvSpPr>
          <p:spPr>
            <a:xfrm rot="9000000">
              <a:off x="5657271" y="-212900"/>
              <a:ext cx="231006" cy="48127"/>
            </a:xfrm>
            <a:prstGeom prst="ellipse">
              <a:avLst/>
            </a:prstGeom>
            <a:solidFill>
              <a:srgbClr val="A4A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B945FDA-23DD-FA8C-E606-DB136D50F3A6}"/>
                </a:ext>
              </a:extLst>
            </p:cNvPr>
            <p:cNvSpPr/>
            <p:nvPr/>
          </p:nvSpPr>
          <p:spPr>
            <a:xfrm rot="10800000">
              <a:off x="7275212" y="-658872"/>
              <a:ext cx="231006" cy="48127"/>
            </a:xfrm>
            <a:prstGeom prst="ellipse">
              <a:avLst/>
            </a:prstGeom>
            <a:solidFill>
              <a:srgbClr val="A4A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AABD437-8BF3-CAB2-139D-D7AE5CCFEF2B}"/>
              </a:ext>
            </a:extLst>
          </p:cNvPr>
          <p:cNvSpPr/>
          <p:nvPr/>
        </p:nvSpPr>
        <p:spPr>
          <a:xfrm>
            <a:off x="294290" y="-5213"/>
            <a:ext cx="9654573" cy="1381695"/>
          </a:xfrm>
          <a:prstGeom prst="rect">
            <a:avLst/>
          </a:prstGeom>
          <a:solidFill>
            <a:srgbClr val="1B1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/>
          <a:lstStyle/>
          <a:p>
            <a:r>
              <a:rPr lang="en-US" dirty="0"/>
              <a:t>Use cases: transient detuning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9AC3B3E0-7B73-0F1A-A286-B3893371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9863" y="6631037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  <p:pic>
        <p:nvPicPr>
          <p:cNvPr id="41" name="Picture 40" descr="Chart, line chart&#10;&#10;Description automatically generated">
            <a:extLst>
              <a:ext uri="{FF2B5EF4-FFF2-40B4-BE49-F238E27FC236}">
                <a16:creationId xmlns:a16="http://schemas.microsoft.com/office/drawing/2014/main" id="{63B66EA9-A1BC-66EC-C29D-465E63D57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830" y="4146734"/>
            <a:ext cx="3017510" cy="22631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 descr="Chart&#10;&#10;Description automatically generated">
            <a:extLst>
              <a:ext uri="{FF2B5EF4-FFF2-40B4-BE49-F238E27FC236}">
                <a16:creationId xmlns:a16="http://schemas.microsoft.com/office/drawing/2014/main" id="{8F63A338-4E15-3851-6F13-AA450BE4B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1" y="4270663"/>
            <a:ext cx="3352800" cy="2514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Chart&#10;&#10;Description automatically generated">
            <a:extLst>
              <a:ext uri="{FF2B5EF4-FFF2-40B4-BE49-F238E27FC236}">
                <a16:creationId xmlns:a16="http://schemas.microsoft.com/office/drawing/2014/main" id="{F336944E-EEDD-2B84-4A21-A54E277A9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01" y="4270663"/>
            <a:ext cx="3352800" cy="2514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 descr="Chart, line chart&#10;&#10;Description automatically generated">
            <a:extLst>
              <a:ext uri="{FF2B5EF4-FFF2-40B4-BE49-F238E27FC236}">
                <a16:creationId xmlns:a16="http://schemas.microsoft.com/office/drawing/2014/main" id="{B96651B2-AAD1-5C00-5BBC-F09D216722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829" y="1773213"/>
            <a:ext cx="3017510" cy="22631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A161B54-D46F-1DDF-9C4D-47518FBAFB90}"/>
              </a:ext>
            </a:extLst>
          </p:cNvPr>
          <p:cNvSpPr txBox="1"/>
          <p:nvPr/>
        </p:nvSpPr>
        <p:spPr>
          <a:xfrm>
            <a:off x="9493640" y="607246"/>
            <a:ext cx="2272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+ fixed detuning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809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-21600000">
                                      <p:cBhvr>
                                        <p:cTn id="6" dur="384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46C36B-C70A-BFF3-C292-9F0B739B9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3" y="3602899"/>
            <a:ext cx="3785624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4709EC-CDBC-984B-1F2E-532D4C8A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865" y="2113736"/>
            <a:ext cx="2038350" cy="2105025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B794A00-1FB1-9017-D3B4-3E7A76C03019}"/>
              </a:ext>
            </a:extLst>
          </p:cNvPr>
          <p:cNvSpPr/>
          <p:nvPr/>
        </p:nvSpPr>
        <p:spPr>
          <a:xfrm rot="5400000">
            <a:off x="1818516" y="2002553"/>
            <a:ext cx="500247" cy="47493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96BD5A-45F6-B826-0B00-C5DDAC5B7A47}"/>
              </a:ext>
            </a:extLst>
          </p:cNvPr>
          <p:cNvSpPr txBox="1"/>
          <p:nvPr/>
        </p:nvSpPr>
        <p:spPr>
          <a:xfrm>
            <a:off x="1303612" y="2560148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RF Amplifier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D7A82C-5563-9529-FAA7-BB6C71E8FE8A}"/>
              </a:ext>
            </a:extLst>
          </p:cNvPr>
          <p:cNvSpPr/>
          <p:nvPr/>
        </p:nvSpPr>
        <p:spPr>
          <a:xfrm>
            <a:off x="3302342" y="2834076"/>
            <a:ext cx="207338" cy="468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27DA9F3-22C6-6C9B-728D-8B09FB68ADE2}"/>
              </a:ext>
            </a:extLst>
          </p:cNvPr>
          <p:cNvSpPr/>
          <p:nvPr/>
        </p:nvSpPr>
        <p:spPr>
          <a:xfrm>
            <a:off x="3170001" y="2012734"/>
            <a:ext cx="472021" cy="4545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258D31-F568-B04C-B955-86FD5AACAA20}"/>
              </a:ext>
            </a:extLst>
          </p:cNvPr>
          <p:cNvCxnSpPr>
            <a:stCxn id="24" idx="0"/>
            <a:endCxn id="25" idx="4"/>
          </p:cNvCxnSpPr>
          <p:nvPr/>
        </p:nvCxnSpPr>
        <p:spPr>
          <a:xfrm flipV="1">
            <a:off x="3406011" y="2467305"/>
            <a:ext cx="1" cy="3667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B321B56-18C8-090C-9DAD-C431D51E07A3}"/>
              </a:ext>
            </a:extLst>
          </p:cNvPr>
          <p:cNvCxnSpPr>
            <a:stCxn id="22" idx="0"/>
            <a:endCxn id="25" idx="2"/>
          </p:cNvCxnSpPr>
          <p:nvPr/>
        </p:nvCxnSpPr>
        <p:spPr>
          <a:xfrm flipV="1">
            <a:off x="2306107" y="2240020"/>
            <a:ext cx="863894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CB53D7B-6B21-72F3-4262-2F9118D1FE2E}"/>
              </a:ext>
            </a:extLst>
          </p:cNvPr>
          <p:cNvCxnSpPr>
            <a:stCxn id="25" idx="6"/>
          </p:cNvCxnSpPr>
          <p:nvPr/>
        </p:nvCxnSpPr>
        <p:spPr>
          <a:xfrm flipV="1">
            <a:off x="3642022" y="2240019"/>
            <a:ext cx="1762548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6AEA4B0-65BA-A7B9-A628-94398D082A88}"/>
              </a:ext>
            </a:extLst>
          </p:cNvPr>
          <p:cNvSpPr txBox="1"/>
          <p:nvPr/>
        </p:nvSpPr>
        <p:spPr>
          <a:xfrm>
            <a:off x="2717371" y="2933221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Load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7666E1-015D-A323-B7BB-3B5B83F56A53}"/>
              </a:ext>
            </a:extLst>
          </p:cNvPr>
          <p:cNvSpPr txBox="1"/>
          <p:nvPr/>
        </p:nvSpPr>
        <p:spPr>
          <a:xfrm>
            <a:off x="2443714" y="1735227"/>
            <a:ext cx="114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Circulator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26E73E-C031-7322-B70E-23D5C92234F4}"/>
              </a:ext>
            </a:extLst>
          </p:cNvPr>
          <p:cNvCxnSpPr/>
          <p:nvPr/>
        </p:nvCxnSpPr>
        <p:spPr>
          <a:xfrm>
            <a:off x="5404570" y="2240019"/>
            <a:ext cx="0" cy="3394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0BE4DA7-1632-D19D-28AE-8FB0C25F7CCC}"/>
              </a:ext>
            </a:extLst>
          </p:cNvPr>
          <p:cNvSpPr txBox="1"/>
          <p:nvPr/>
        </p:nvSpPr>
        <p:spPr>
          <a:xfrm>
            <a:off x="4662241" y="2675893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FPC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9DB823-BFED-3FD3-E19A-F60F39171FD9}"/>
              </a:ext>
            </a:extLst>
          </p:cNvPr>
          <p:cNvSpPr txBox="1"/>
          <p:nvPr/>
        </p:nvSpPr>
        <p:spPr>
          <a:xfrm>
            <a:off x="7064290" y="2141572"/>
            <a:ext cx="55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FRT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65C590-F0FA-B87F-43F3-1498F3515FE5}"/>
              </a:ext>
            </a:extLst>
          </p:cNvPr>
          <p:cNvSpPr txBox="1"/>
          <p:nvPr/>
        </p:nvSpPr>
        <p:spPr>
          <a:xfrm>
            <a:off x="7010037" y="2769596"/>
            <a:ext cx="137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FRT Antenna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EC261B6-B1D0-E01E-85D6-3E0D111D79FE}"/>
              </a:ext>
            </a:extLst>
          </p:cNvPr>
          <p:cNvCxnSpPr>
            <a:cxnSpLocks/>
          </p:cNvCxnSpPr>
          <p:nvPr/>
        </p:nvCxnSpPr>
        <p:spPr>
          <a:xfrm flipH="1" flipV="1">
            <a:off x="6875285" y="1919893"/>
            <a:ext cx="1" cy="18466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84A59F6-16A3-6720-1018-70C1D56B6DA2}"/>
              </a:ext>
            </a:extLst>
          </p:cNvPr>
          <p:cNvCxnSpPr/>
          <p:nvPr/>
        </p:nvCxnSpPr>
        <p:spPr>
          <a:xfrm>
            <a:off x="6863410" y="1919893"/>
            <a:ext cx="183628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20458E0-8037-4A90-8129-A318DACC4F5A}"/>
              </a:ext>
            </a:extLst>
          </p:cNvPr>
          <p:cNvSpPr txBox="1"/>
          <p:nvPr/>
        </p:nvSpPr>
        <p:spPr>
          <a:xfrm>
            <a:off x="8120439" y="1874536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HV Line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AABD437-8BF3-CAB2-139D-D7AE5CCFEF2B}"/>
              </a:ext>
            </a:extLst>
          </p:cNvPr>
          <p:cNvSpPr/>
          <p:nvPr/>
        </p:nvSpPr>
        <p:spPr>
          <a:xfrm>
            <a:off x="294290" y="-5213"/>
            <a:ext cx="9654573" cy="1381695"/>
          </a:xfrm>
          <a:prstGeom prst="rect">
            <a:avLst/>
          </a:prstGeom>
          <a:solidFill>
            <a:srgbClr val="1B1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/>
          <a:lstStyle/>
          <a:p>
            <a:r>
              <a:rPr lang="en-US" dirty="0"/>
              <a:t>Use cases: transient detuning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9AC3B3E0-7B73-0F1A-A286-B3893371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9863" y="6631037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C27277BA-D643-7258-2B62-285438341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13" y="4270664"/>
            <a:ext cx="3352800" cy="2514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4BABE6B-C485-9F75-A58A-51DAC5AD9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3" y="4270664"/>
            <a:ext cx="3352800" cy="2514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2AFAC1B-02BF-5621-0B3A-F958D9390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34" y="4150657"/>
            <a:ext cx="3017332" cy="22573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3C411E39-2853-86E5-69FA-087888EF3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348" y="1773219"/>
            <a:ext cx="3014991" cy="22612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D6C034-D49D-E175-6B4C-79EDB92F9569}"/>
              </a:ext>
            </a:extLst>
          </p:cNvPr>
          <p:cNvSpPr txBox="1"/>
          <p:nvPr/>
        </p:nvSpPr>
        <p:spPr>
          <a:xfrm>
            <a:off x="9493640" y="607246"/>
            <a:ext cx="265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+ transient detuning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CD3E2E-9233-66A6-BA79-8560D4E2CFC9}"/>
              </a:ext>
            </a:extLst>
          </p:cNvPr>
          <p:cNvGrpSpPr/>
          <p:nvPr/>
        </p:nvGrpSpPr>
        <p:grpSpPr>
          <a:xfrm rot="4782878">
            <a:off x="2870336" y="-3011418"/>
            <a:ext cx="6543519" cy="6561566"/>
            <a:chOff x="4120431" y="-658872"/>
            <a:chExt cx="6543519" cy="656156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CA45CB2-4E53-B690-434F-5AC1721F6393}"/>
                </a:ext>
              </a:extLst>
            </p:cNvPr>
            <p:cNvSpPr/>
            <p:nvPr/>
          </p:nvSpPr>
          <p:spPr>
            <a:xfrm>
              <a:off x="7285711" y="5854567"/>
              <a:ext cx="231006" cy="48127"/>
            </a:xfrm>
            <a:prstGeom prst="ellipse">
              <a:avLst/>
            </a:prstGeom>
            <a:solidFill>
              <a:srgbClr val="A4A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B16DA6A-7FCC-BFF2-EA73-8DDAA8990250}"/>
                </a:ext>
              </a:extLst>
            </p:cNvPr>
            <p:cNvSpPr/>
            <p:nvPr/>
          </p:nvSpPr>
          <p:spPr>
            <a:xfrm rot="1800000">
              <a:off x="5663367" y="5413668"/>
              <a:ext cx="231006" cy="481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6EFC9D2-E584-76B7-916F-7BD5C24E088C}"/>
                </a:ext>
              </a:extLst>
            </p:cNvPr>
            <p:cNvSpPr/>
            <p:nvPr/>
          </p:nvSpPr>
          <p:spPr>
            <a:xfrm rot="1800000">
              <a:off x="4150510" y="-639390"/>
              <a:ext cx="6513440" cy="651344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D915BF-3B1E-9903-A691-51F99DDA5078}"/>
                </a:ext>
              </a:extLst>
            </p:cNvPr>
            <p:cNvSpPr/>
            <p:nvPr/>
          </p:nvSpPr>
          <p:spPr>
            <a:xfrm rot="3600000">
              <a:off x="4475728" y="4220190"/>
              <a:ext cx="231006" cy="481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879A228-6693-3984-779E-001B07850776}"/>
                </a:ext>
              </a:extLst>
            </p:cNvPr>
            <p:cNvSpPr/>
            <p:nvPr/>
          </p:nvSpPr>
          <p:spPr>
            <a:xfrm rot="5400000">
              <a:off x="4028992" y="2591350"/>
              <a:ext cx="231006" cy="481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11EB37-59E5-1BAB-F8E2-D81E76C549AA}"/>
                </a:ext>
              </a:extLst>
            </p:cNvPr>
            <p:cNvSpPr/>
            <p:nvPr/>
          </p:nvSpPr>
          <p:spPr>
            <a:xfrm rot="7200000">
              <a:off x="4475727" y="962034"/>
              <a:ext cx="231006" cy="481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F20F358-9E95-DF87-68EF-C6D8D808AFF8}"/>
                </a:ext>
              </a:extLst>
            </p:cNvPr>
            <p:cNvSpPr/>
            <p:nvPr/>
          </p:nvSpPr>
          <p:spPr>
            <a:xfrm rot="9000000">
              <a:off x="5657271" y="-212900"/>
              <a:ext cx="231006" cy="481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B945FDA-23DD-FA8C-E606-DB136D50F3A6}"/>
                </a:ext>
              </a:extLst>
            </p:cNvPr>
            <p:cNvSpPr/>
            <p:nvPr/>
          </p:nvSpPr>
          <p:spPr>
            <a:xfrm rot="10800000">
              <a:off x="7275212" y="-658872"/>
              <a:ext cx="231006" cy="481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668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-21600000">
                                      <p:cBhvr>
                                        <p:cTn id="6" dur="384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7342835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Microphonics Suppression Results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6717684" cy="2265216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kern="1200" dirty="0">
                <a:latin typeface="+mn-lt"/>
                <a:ea typeface="+mn-ea"/>
                <a:cs typeface="+mn-cs"/>
              </a:rPr>
              <a:t>Overview of results with prototype FRT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14</a:t>
            </a:fld>
            <a:endParaRPr lang="en-US"/>
          </a:p>
        </p:txBody>
      </p:sp>
      <p:sp>
        <p:nvSpPr>
          <p:cNvPr id="19" name="Date Placeholder 12">
            <a:extLst>
              <a:ext uri="{FF2B5EF4-FFF2-40B4-BE49-F238E27FC236}">
                <a16:creationId xmlns:a16="http://schemas.microsoft.com/office/drawing/2014/main" id="{CC7924BF-2FF6-E957-D37D-8E50F68A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</p:spTree>
    <p:extLst>
      <p:ext uri="{BB962C8B-B14F-4D97-AF65-F5344CB8AC3E}">
        <p14:creationId xmlns:p14="http://schemas.microsoft.com/office/powerpoint/2010/main" val="1496291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85" y="181268"/>
            <a:ext cx="11091600" cy="1332000"/>
          </a:xfrm>
        </p:spPr>
        <p:txBody>
          <a:bodyPr/>
          <a:lstStyle/>
          <a:p>
            <a:r>
              <a:rPr lang="en-US" dirty="0"/>
              <a:t>Microphonics suppression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9AC3B3E0-7B73-0F1A-A286-B3893371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9863" y="6631037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2D46B-8703-7A84-C575-419C5B681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63" y="1044817"/>
            <a:ext cx="11090274" cy="397962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Lower order mode of UK4R crab cavity at 374MHz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Very stiff </a:t>
            </a:r>
            <a:r>
              <a:rPr lang="en-US" dirty="0">
                <a:sym typeface="Wingdings" panose="05000000000000000000" pitchFamily="2" charset="2"/>
              </a:rPr>
              <a:t> very low levels of microphonics  used vibration generator</a:t>
            </a:r>
            <a:endParaRPr lang="en-US" dirty="0"/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Euclid </a:t>
            </a:r>
            <a:r>
              <a:rPr lang="en-US" dirty="0" err="1">
                <a:solidFill>
                  <a:srgbClr val="FFFFFF"/>
                </a:solidFill>
              </a:rPr>
              <a:t>Techlabs</a:t>
            </a:r>
            <a:r>
              <a:rPr lang="en-US" dirty="0">
                <a:solidFill>
                  <a:srgbClr val="FFFFFF"/>
                </a:solidFill>
              </a:rPr>
              <a:t> designed prototype FRT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No slow tuner </a:t>
            </a:r>
            <a:r>
              <a:rPr lang="en-US" dirty="0">
                <a:solidFill>
                  <a:srgbClr val="FFFFFF"/>
                </a:solidFill>
                <a:sym typeface="Wingdings" panose="05000000000000000000" pitchFamily="2" charset="2"/>
              </a:rPr>
              <a:t> driven</a:t>
            </a:r>
            <a:r>
              <a:rPr lang="en-US" dirty="0">
                <a:solidFill>
                  <a:srgbClr val="FFFFFF"/>
                </a:solidFill>
              </a:rPr>
              <a:t> in Self Excited Loop mode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Chiller, phase shifter, vibration generator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Deliberately simple purely integral feedback used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A4A3AB"/>
                </a:solidFill>
              </a:rPr>
              <a:t>More performant solutions surely possible</a:t>
            </a:r>
            <a:endParaRPr lang="en-GB" dirty="0">
              <a:solidFill>
                <a:srgbClr val="A4A3AB"/>
              </a:solidFill>
            </a:endParaRPr>
          </a:p>
        </p:txBody>
      </p:sp>
      <p:pic>
        <p:nvPicPr>
          <p:cNvPr id="5" name="Picture 4" descr="Euclid FRT prototype">
            <a:extLst>
              <a:ext uri="{FF2B5EF4-FFF2-40B4-BE49-F238E27FC236}">
                <a16:creationId xmlns:a16="http://schemas.microsoft.com/office/drawing/2014/main" id="{A6D96BBC-EAEE-F9A9-589C-681027453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3" y="3765299"/>
            <a:ext cx="5376536" cy="24228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miller&#10;&#10;Description automatically generated">
            <a:extLst>
              <a:ext uri="{FF2B5EF4-FFF2-40B4-BE49-F238E27FC236}">
                <a16:creationId xmlns:a16="http://schemas.microsoft.com/office/drawing/2014/main" id="{752FEA8B-95C7-7834-B2A1-3FFC85793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375" y="181269"/>
            <a:ext cx="2095440" cy="37252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986767-FECE-9C95-8642-735BBD239A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6"/>
          <a:stretch/>
        </p:blipFill>
        <p:spPr>
          <a:xfrm rot="5400000">
            <a:off x="6880315" y="668210"/>
            <a:ext cx="2185027" cy="2938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B61CC-33AD-E450-D1C5-B445B4031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725" y="3906494"/>
            <a:ext cx="3540951" cy="21850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1D9815-CC93-8AFE-E78F-A26858511FA8}"/>
              </a:ext>
            </a:extLst>
          </p:cNvPr>
          <p:cNvSpPr txBox="1"/>
          <p:nvPr/>
        </p:nvSpPr>
        <p:spPr>
          <a:xfrm>
            <a:off x="7922071" y="3916843"/>
            <a:ext cx="144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FE-FRT temp.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559E6B-AAF0-487E-B61E-58F98456747A}"/>
              </a:ext>
            </a:extLst>
          </p:cNvPr>
          <p:cNvSpPr txBox="1"/>
          <p:nvPr/>
        </p:nvSpPr>
        <p:spPr>
          <a:xfrm>
            <a:off x="8242342" y="4669524"/>
            <a:ext cx="944012" cy="342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1221A"/>
                </a:solidFill>
              </a:rPr>
              <a:t>Bath temp.</a:t>
            </a:r>
            <a:endParaRPr lang="en-GB" dirty="0">
              <a:solidFill>
                <a:srgbClr val="C1221A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DE5EA9-0192-1B3A-3F84-85BCD8A2073F}"/>
              </a:ext>
            </a:extLst>
          </p:cNvPr>
          <p:cNvSpPr txBox="1"/>
          <p:nvPr/>
        </p:nvSpPr>
        <p:spPr>
          <a:xfrm>
            <a:off x="6765016" y="4656868"/>
            <a:ext cx="1149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regulation on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5B7B28-61B7-1DEF-D5B8-C618717C9CA8}"/>
              </a:ext>
            </a:extLst>
          </p:cNvPr>
          <p:cNvSpPr txBox="1"/>
          <p:nvPr/>
        </p:nvSpPr>
        <p:spPr>
          <a:xfrm>
            <a:off x="8156534" y="5277348"/>
            <a:ext cx="1285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bunker opened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C542F6C-9782-E0A1-853B-482ABFDB8F6B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8037065" y="5206300"/>
            <a:ext cx="119469" cy="224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6A0D18-542A-B840-C24A-11625854AABA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8037065" y="4345969"/>
            <a:ext cx="119469" cy="1085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2A9075E-5DCB-8DAD-8842-629AD7C3F352}"/>
              </a:ext>
            </a:extLst>
          </p:cNvPr>
          <p:cNvCxnSpPr>
            <a:stCxn id="15" idx="1"/>
          </p:cNvCxnSpPr>
          <p:nvPr/>
        </p:nvCxnSpPr>
        <p:spPr>
          <a:xfrm flipH="1">
            <a:off x="6545657" y="4810757"/>
            <a:ext cx="219359" cy="36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2FB3909-F340-6604-9A14-9B155E58C0B7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6584490" y="4432385"/>
            <a:ext cx="180526" cy="378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icture containing text, indoor, oven&#10;&#10;Description automatically generated">
            <a:extLst>
              <a:ext uri="{FF2B5EF4-FFF2-40B4-BE49-F238E27FC236}">
                <a16:creationId xmlns:a16="http://schemas.microsoft.com/office/drawing/2014/main" id="{2C76B88F-7D5A-2DA1-8F0D-D525CFBC8E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4" b="43381"/>
          <a:stretch/>
        </p:blipFill>
        <p:spPr>
          <a:xfrm>
            <a:off x="9562406" y="4576016"/>
            <a:ext cx="2104545" cy="15155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8D2332-B5AD-D4C3-9357-0E5267E1417A}"/>
              </a:ext>
            </a:extLst>
          </p:cNvPr>
          <p:cNvSpPr txBox="1"/>
          <p:nvPr/>
        </p:nvSpPr>
        <p:spPr>
          <a:xfrm>
            <a:off x="1078787" y="6214824"/>
            <a:ext cx="223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Euclid FE-FRT prototype</a:t>
            </a:r>
            <a:endParaRPr lang="en-GB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834F0F-DE73-7CC9-CFD8-38E4F6DA1DD3}"/>
              </a:ext>
            </a:extLst>
          </p:cNvPr>
          <p:cNvSpPr txBox="1"/>
          <p:nvPr/>
        </p:nvSpPr>
        <p:spPr>
          <a:xfrm>
            <a:off x="5778267" y="6088715"/>
            <a:ext cx="319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Temperature regulation with chiller</a:t>
            </a:r>
            <a:endParaRPr lang="en-GB" i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85F993-379B-63C5-A610-41853D00B90A}"/>
              </a:ext>
            </a:extLst>
          </p:cNvPr>
          <p:cNvSpPr txBox="1"/>
          <p:nvPr/>
        </p:nvSpPr>
        <p:spPr>
          <a:xfrm>
            <a:off x="10049873" y="3934352"/>
            <a:ext cx="1524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UK4R on insert</a:t>
            </a:r>
            <a:endParaRPr lang="en-GB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B82B42-0436-9F71-7DDD-111FFE5674E8}"/>
              </a:ext>
            </a:extLst>
          </p:cNvPr>
          <p:cNvSpPr txBox="1"/>
          <p:nvPr/>
        </p:nvSpPr>
        <p:spPr>
          <a:xfrm>
            <a:off x="6494091" y="3268674"/>
            <a:ext cx="240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Phase shifter on top plate</a:t>
            </a:r>
            <a:endParaRPr lang="en-GB" i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E7C76A-9E0D-C206-E997-EC24C17B4B43}"/>
              </a:ext>
            </a:extLst>
          </p:cNvPr>
          <p:cNvSpPr txBox="1"/>
          <p:nvPr/>
        </p:nvSpPr>
        <p:spPr>
          <a:xfrm>
            <a:off x="9441950" y="6107927"/>
            <a:ext cx="183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Vibration generator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919519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/>
          <a:lstStyle/>
          <a:p>
            <a:r>
              <a:rPr lang="en-US" dirty="0"/>
              <a:t>Microphonics suppression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9AC3B3E0-7B73-0F1A-A286-B3893371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9863" y="6631037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1B7EA-CF51-798B-DCF3-44C935BA5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7705" y="4134510"/>
            <a:ext cx="5729940" cy="2368736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3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Vibration generator set to 37Hz</a:t>
            </a:r>
          </a:p>
          <a:p>
            <a:pPr>
              <a:spcBef>
                <a:spcPts val="400"/>
              </a:spcBef>
              <a:spcAft>
                <a:spcPts val="3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Spectral density also shows good suppression at higher frequencies e.g. ~600Hz</a:t>
            </a:r>
          </a:p>
          <a:p>
            <a:pPr>
              <a:spcBef>
                <a:spcPts val="400"/>
              </a:spcBef>
              <a:spcAft>
                <a:spcPts val="3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Peak deviation with correction 1.2Hz</a:t>
            </a:r>
          </a:p>
          <a:p>
            <a:pPr>
              <a:spcBef>
                <a:spcPts val="400"/>
              </a:spcBef>
              <a:spcAft>
                <a:spcPts val="3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Prototype issues:  long transmission line, lossy brazing</a:t>
            </a:r>
          </a:p>
          <a:p>
            <a:pPr lvl="1">
              <a:spcBef>
                <a:spcPts val="300"/>
              </a:spcBef>
              <a:spcAft>
                <a:spcPts val="2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Low </a:t>
            </a:r>
            <a:r>
              <a:rPr lang="en-US" dirty="0" err="1">
                <a:sym typeface="Wingdings" panose="05000000000000000000" pitchFamily="2" charset="2"/>
              </a:rPr>
              <a:t>FoM</a:t>
            </a:r>
            <a:endParaRPr lang="en-US" dirty="0">
              <a:sym typeface="Wingdings" panose="05000000000000000000" pitchFamily="2" charset="2"/>
            </a:endParaRPr>
          </a:p>
          <a:p>
            <a:pPr lvl="1">
              <a:spcBef>
                <a:spcPts val="300"/>
              </a:spcBef>
              <a:spcAft>
                <a:spcPts val="2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Little to no RF power reduction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3B4863-9C33-6E11-D9D5-54E3C2CAE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3" y="1550424"/>
            <a:ext cx="3738704" cy="24480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167842-28A1-3DA1-9AED-DDA2DC418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133" y="1550424"/>
            <a:ext cx="3801944" cy="24480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39A7FF-F73E-DD58-6BA5-F2AC40E5D3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3"/>
          <a:stretch/>
        </p:blipFill>
        <p:spPr>
          <a:xfrm>
            <a:off x="169863" y="4122389"/>
            <a:ext cx="3738704" cy="25086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BDFA7A3-310E-F479-D2C5-5C3B56F9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409" y="1550424"/>
            <a:ext cx="3297493" cy="24480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DA4FF74-20E7-4E8D-8ADF-12AA54F54555}"/>
              </a:ext>
            </a:extLst>
          </p:cNvPr>
          <p:cNvGrpSpPr/>
          <p:nvPr/>
        </p:nvGrpSpPr>
        <p:grpSpPr>
          <a:xfrm>
            <a:off x="9589279" y="4292364"/>
            <a:ext cx="2410314" cy="923668"/>
            <a:chOff x="9731230" y="2072082"/>
            <a:chExt cx="2410314" cy="92366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8EB02D-5B73-2B00-EFF0-12D420201FEC}"/>
                </a:ext>
              </a:extLst>
            </p:cNvPr>
            <p:cNvSpPr/>
            <p:nvPr/>
          </p:nvSpPr>
          <p:spPr>
            <a:xfrm>
              <a:off x="9731230" y="2072082"/>
              <a:ext cx="2341255" cy="92366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155338B-7011-9573-9ACC-DA91808AB83A}"/>
                </a:ext>
              </a:extLst>
            </p:cNvPr>
            <p:cNvCxnSpPr/>
            <p:nvPr/>
          </p:nvCxnSpPr>
          <p:spPr>
            <a:xfrm>
              <a:off x="9830850" y="2350195"/>
              <a:ext cx="570452" cy="0"/>
            </a:xfrm>
            <a:prstGeom prst="lin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45AEB9-F26E-21EE-897F-1711AB7D7FA6}"/>
                </a:ext>
              </a:extLst>
            </p:cNvPr>
            <p:cNvCxnSpPr/>
            <p:nvPr/>
          </p:nvCxnSpPr>
          <p:spPr>
            <a:xfrm>
              <a:off x="9830850" y="2737734"/>
              <a:ext cx="570452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A787CBF-35F9-D630-EC2E-357F87050A56}"/>
                </a:ext>
              </a:extLst>
            </p:cNvPr>
            <p:cNvSpPr txBox="1"/>
            <p:nvPr/>
          </p:nvSpPr>
          <p:spPr>
            <a:xfrm>
              <a:off x="10442520" y="2139402"/>
              <a:ext cx="1547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No correction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39A890E-F6CB-5BB0-05C3-4F2D074FD6B5}"/>
                </a:ext>
              </a:extLst>
            </p:cNvPr>
            <p:cNvSpPr txBox="1"/>
            <p:nvPr/>
          </p:nvSpPr>
          <p:spPr>
            <a:xfrm>
              <a:off x="10416392" y="2513883"/>
              <a:ext cx="1725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With correction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887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7342835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Transient Detuning Project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6717684" cy="2265216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kern="1200" dirty="0">
                <a:latin typeface="+mn-lt"/>
                <a:ea typeface="+mn-ea"/>
                <a:cs typeface="+mn-cs"/>
              </a:rPr>
              <a:t>Overview of transient detuning research at CERN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17</a:t>
            </a:fld>
            <a:endParaRPr lang="en-US"/>
          </a:p>
        </p:txBody>
      </p:sp>
      <p:sp>
        <p:nvSpPr>
          <p:cNvPr id="19" name="Date Placeholder 12">
            <a:extLst>
              <a:ext uri="{FF2B5EF4-FFF2-40B4-BE49-F238E27FC236}">
                <a16:creationId xmlns:a16="http://schemas.microsoft.com/office/drawing/2014/main" id="{CC7924BF-2FF6-E957-D37D-8E50F68A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</p:spTree>
    <p:extLst>
      <p:ext uri="{BB962C8B-B14F-4D97-AF65-F5344CB8AC3E}">
        <p14:creationId xmlns:p14="http://schemas.microsoft.com/office/powerpoint/2010/main" val="3652139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/>
          <a:lstStyle/>
          <a:p>
            <a:r>
              <a:rPr lang="en-US" dirty="0"/>
              <a:t>Transient Detuning Project: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9AC3B3E0-7B73-0F1A-A286-B3893371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9863" y="6631037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2D46B-8703-7A84-C575-419C5B681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424" y="1482102"/>
            <a:ext cx="5681312" cy="3979625"/>
          </a:xfrm>
        </p:spPr>
        <p:txBody>
          <a:bodyPr/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Likely HL-LHC will not have sufficient RF power to capture full beam current at injection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Install high efficiency Klystrons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Add new cryomodule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Transient detuning with FE-FRT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Perfect compensation of beam loading with FRT would reduce RF power requirements 10-fold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A4A3AB"/>
                </a:solidFill>
              </a:rPr>
              <a:t>If </a:t>
            </a:r>
            <a:r>
              <a:rPr lang="en-US" dirty="0" err="1">
                <a:solidFill>
                  <a:srgbClr val="A4A3AB"/>
                </a:solidFill>
              </a:rPr>
              <a:t>Qe</a:t>
            </a:r>
            <a:r>
              <a:rPr lang="en-US" dirty="0">
                <a:solidFill>
                  <a:srgbClr val="A4A3AB"/>
                </a:solidFill>
              </a:rPr>
              <a:t> of FPC is increased by optimal amount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A4A3AB"/>
                </a:solidFill>
              </a:rPr>
              <a:t>Would require FE-FRT to handle high reactive power ~500kVar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A4A3AB"/>
                </a:solidFill>
              </a:rPr>
              <a:t>Partial compensation can also give significant reductions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If proven feasible transient detuning is elegant and cost-effective solution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A4A3AB"/>
                </a:solidFill>
              </a:rPr>
              <a:t>Electricity saving up to ~ 2GWh per year ~1M€ (very rough estimate from French electricity cost on 28.09.22)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Aim: </a:t>
            </a:r>
            <a:r>
              <a:rPr lang="en-GB" dirty="0">
                <a:solidFill>
                  <a:srgbClr val="FFFFFF"/>
                </a:solidFill>
              </a:rPr>
              <a:t>demonstrate an FE-FRT could compensate transient beam loading for HL-LHC at injection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endParaRPr lang="en-GB" dirty="0"/>
          </a:p>
        </p:txBody>
      </p:sp>
      <p:pic>
        <p:nvPicPr>
          <p:cNvPr id="2" name="power.png" descr="power.png">
            <a:extLst>
              <a:ext uri="{FF2B5EF4-FFF2-40B4-BE49-F238E27FC236}">
                <a16:creationId xmlns:a16="http://schemas.microsoft.com/office/drawing/2014/main" id="{514D2847-B25C-7E45-32F7-B5A124172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583" y="1570022"/>
            <a:ext cx="5556295" cy="384811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FBB133-8280-52ED-438C-8CAE53B910C6}"/>
              </a:ext>
            </a:extLst>
          </p:cNvPr>
          <p:cNvSpPr txBox="1"/>
          <p:nvPr/>
        </p:nvSpPr>
        <p:spPr>
          <a:xfrm>
            <a:off x="7180828" y="5383431"/>
            <a:ext cx="390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Estimated power reduction vs achievable tuning range with transient detuning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437110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D056271-6C99-DDEC-42D1-2E3C88243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734" y="1873108"/>
            <a:ext cx="4344238" cy="31761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/>
          <a:lstStyle/>
          <a:p>
            <a:r>
              <a:rPr lang="en-US" dirty="0"/>
              <a:t>Transient Detuning Project: TDD0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0400" y="6508800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9AC3B3E0-7B73-0F1A-A286-B3893371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9863" y="6631037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EEA581-A6B4-F86D-27CE-9226B0809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734" y="1866367"/>
            <a:ext cx="4286127" cy="320406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8A624B-B6C8-2ED0-4BC6-9465B8736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63" y="1274247"/>
            <a:ext cx="7186472" cy="535679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RF designs of FRT focused on coupled mode scheme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FRT resonance jumped across cavity resonance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Greater phase shift and larger tuning range with smaller antenna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Discontinuous tuning range – not suitable microphonics suppression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FFFFFF"/>
                </a:solidFill>
              </a:rPr>
              <a:t>Brazeless</a:t>
            </a:r>
            <a:r>
              <a:rPr lang="en-US" dirty="0">
                <a:solidFill>
                  <a:srgbClr val="FFFFFF"/>
                </a:solidFill>
              </a:rPr>
              <a:t> (compression fit) thin wafers of ferro-electric in vacuum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Aim: reduced losses + higher biasing electric fields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+ greater change in permittivity at reduced voltage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First prototype TDD0 (Transient Detuning Demonstrator) built and tested on cold LHC cavity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Result: 1.3kHz tuning shift observed with 500V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Test cut short due to cavity vacuum leak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TDD0 designed for 10-16kV, voltage limited due to vacuum leak on TDD0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Lessons learned: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 err="1"/>
              <a:t>FerrElectric</a:t>
            </a:r>
            <a:r>
              <a:rPr lang="en-US" dirty="0"/>
              <a:t> stack sensitive to air gap/compression force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Care must be taken to apply compression evenly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Implementation of rigid line in cryostat susceptible to mechanical stress and losses</a:t>
            </a:r>
          </a:p>
          <a:p>
            <a:pPr lvl="2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Place FRT inside cryostat for next test.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CF845F-C39A-0DC8-BE79-A210C63B3F58}"/>
              </a:ext>
            </a:extLst>
          </p:cNvPr>
          <p:cNvSpPr txBox="1"/>
          <p:nvPr/>
        </p:nvSpPr>
        <p:spPr>
          <a:xfrm>
            <a:off x="7723734" y="5223404"/>
            <a:ext cx="428612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TDD0 produced reproducible </a:t>
            </a:r>
            <a:r>
              <a:rPr lang="en-US" b="1" u="sng" dirty="0"/>
              <a:t>1.3kHz frequency shift on cold LHC cavity</a:t>
            </a:r>
            <a:r>
              <a:rPr lang="en-US" i="1" dirty="0"/>
              <a:t> with 500V applied across </a:t>
            </a:r>
            <a:r>
              <a:rPr lang="en-US" i="1" dirty="0" err="1"/>
              <a:t>FerroElectric</a:t>
            </a:r>
            <a:r>
              <a:rPr lang="en-US" i="1" dirty="0"/>
              <a:t>.</a:t>
            </a:r>
            <a:endParaRPr lang="en-GB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0265B6-0B21-6B50-7BF1-7666DA9A66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" r="-513" b="2"/>
          <a:stretch/>
        </p:blipFill>
        <p:spPr>
          <a:xfrm>
            <a:off x="7723734" y="1297606"/>
            <a:ext cx="3829284" cy="4020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1A18EB-B424-0116-128F-5D8865406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374"/>
          <a:stretch/>
        </p:blipFill>
        <p:spPr>
          <a:xfrm>
            <a:off x="7260250" y="1274247"/>
            <a:ext cx="3057831" cy="37764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D70216-2143-64A9-2EFB-53DB80804826}"/>
              </a:ext>
            </a:extLst>
          </p:cNvPr>
          <p:cNvSpPr txBox="1"/>
          <p:nvPr/>
        </p:nvSpPr>
        <p:spPr>
          <a:xfrm>
            <a:off x="7723734" y="5228492"/>
            <a:ext cx="434423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Simulated discontinuous frequency shifts of LHC cavity with TDD 0 in different configurations.</a:t>
            </a:r>
            <a:endParaRPr lang="en-GB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9B6564-36CB-E4BE-3250-6046E0FBEEE6}"/>
              </a:ext>
            </a:extLst>
          </p:cNvPr>
          <p:cNvSpPr txBox="1"/>
          <p:nvPr/>
        </p:nvSpPr>
        <p:spPr>
          <a:xfrm>
            <a:off x="7723734" y="5530999"/>
            <a:ext cx="382928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TDD 0 design, ferro-electric wafers shown in white.</a:t>
            </a:r>
            <a:endParaRPr lang="en-GB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58AA3E-9B4B-94B1-072B-C76D1A76EB39}"/>
              </a:ext>
            </a:extLst>
          </p:cNvPr>
          <p:cNvSpPr txBox="1"/>
          <p:nvPr/>
        </p:nvSpPr>
        <p:spPr>
          <a:xfrm>
            <a:off x="7284116" y="5260587"/>
            <a:ext cx="455911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Left: TDD 0 during assembly, shape of ferro-electric dictated by geometry of samples in stock.</a:t>
            </a:r>
          </a:p>
          <a:p>
            <a:r>
              <a:rPr lang="en-US" i="1" dirty="0"/>
              <a:t>Right: TDD0 installed on top plate.</a:t>
            </a:r>
            <a:endParaRPr lang="en-GB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3C8C41-F13B-EF4A-B8F8-A522D6281E1D}"/>
              </a:ext>
            </a:extLst>
          </p:cNvPr>
          <p:cNvGrpSpPr/>
          <p:nvPr/>
        </p:nvGrpSpPr>
        <p:grpSpPr>
          <a:xfrm>
            <a:off x="7708713" y="1151414"/>
            <a:ext cx="4432261" cy="4140383"/>
            <a:chOff x="3036016" y="1861361"/>
            <a:chExt cx="11268553" cy="10526485"/>
          </a:xfrm>
        </p:grpSpPr>
        <p:pic>
          <p:nvPicPr>
            <p:cNvPr id="3" name="PHOTO-2022-09-29-10-04-29.jpg" descr="PHOTO-2022-09-29-10-04-29.jpg">
              <a:extLst>
                <a:ext uri="{FF2B5EF4-FFF2-40B4-BE49-F238E27FC236}">
                  <a16:creationId xmlns:a16="http://schemas.microsoft.com/office/drawing/2014/main" id="{E70ED8A7-B249-BD27-6BDA-6D2D43523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6016" y="1861361"/>
              <a:ext cx="11268553" cy="506754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" name="PHOTO-2022-09-29-10-04-29.jpg" descr="PHOTO-2022-09-29-10-04-29.jpg">
              <a:extLst>
                <a:ext uri="{FF2B5EF4-FFF2-40B4-BE49-F238E27FC236}">
                  <a16:creationId xmlns:a16="http://schemas.microsoft.com/office/drawing/2014/main" id="{61621DB7-C4D0-3BCE-398E-F235EFDDF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3635" t="23776" r="48665" b="42889"/>
            <a:stretch>
              <a:fillRect/>
            </a:stretch>
          </p:blipFill>
          <p:spPr>
            <a:xfrm>
              <a:off x="8125213" y="7154126"/>
              <a:ext cx="6179356" cy="523372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IMG_0923.JPG" descr="IMG_0923.JPG">
              <a:extLst>
                <a:ext uri="{FF2B5EF4-FFF2-40B4-BE49-F238E27FC236}">
                  <a16:creationId xmlns:a16="http://schemas.microsoft.com/office/drawing/2014/main" id="{36B9332C-0CC0-BE8A-D873-53E85B977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5962" b="10305"/>
            <a:stretch>
              <a:fillRect/>
            </a:stretch>
          </p:blipFill>
          <p:spPr>
            <a:xfrm>
              <a:off x="3036016" y="7154126"/>
              <a:ext cx="4687884" cy="523372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A92A460-4EB7-2AB6-F41D-9BAB87B64F05}"/>
              </a:ext>
            </a:extLst>
          </p:cNvPr>
          <p:cNvSpPr txBox="1"/>
          <p:nvPr/>
        </p:nvSpPr>
        <p:spPr>
          <a:xfrm>
            <a:off x="7723734" y="5532661"/>
            <a:ext cx="437428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Top: uneven compression force cracked ceramic.</a:t>
            </a:r>
          </a:p>
          <a:p>
            <a:r>
              <a:rPr lang="en-US" i="1" dirty="0"/>
              <a:t>Left: Large diam. rigid line caused vacuum leak.</a:t>
            </a:r>
          </a:p>
          <a:p>
            <a:r>
              <a:rPr lang="en-US" i="1" dirty="0"/>
              <a:t>Right: Breakdown through ceramic near cracks?</a:t>
            </a:r>
            <a:endParaRPr lang="en-GB" i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96DC01-2B65-B78A-50F4-ACE6334DB0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833" r="1664"/>
          <a:stretch/>
        </p:blipFill>
        <p:spPr>
          <a:xfrm>
            <a:off x="9715497" y="1274247"/>
            <a:ext cx="2277139" cy="377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6471"/>
            <a:ext cx="4500562" cy="1562959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5127060-CDBF-435F-9009-A5451CCE30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92093" y="4013962"/>
            <a:ext cx="7893698" cy="2647138"/>
          </a:xfrm>
          <a:noFill/>
        </p:spPr>
        <p:txBody>
          <a:bodyPr>
            <a:normAutofit/>
          </a:bodyPr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FRTs are a new type of extremely fast non-mechanical tuner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Microphonics suppression with a prototype FRT has been demonstrated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CERN is developing and testing improved FRT designs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Research focus at CERN is now “transient detuning” for HL-LHC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1800" dirty="0"/>
              <a:t>Compensation of transient beam loading using an FRT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3D17C30-6744-F3F6-324C-3B793518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DF3820-976A-56A3-0B33-E7AF0ECE0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20" r="3154" b="22026"/>
          <a:stretch/>
        </p:blipFill>
        <p:spPr>
          <a:xfrm>
            <a:off x="-1" y="-6961"/>
            <a:ext cx="3054097" cy="3783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CCF455-BD90-A9AD-5E9F-F66ACF44BC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74"/>
          <a:stretch/>
        </p:blipFill>
        <p:spPr>
          <a:xfrm>
            <a:off x="3049764" y="0"/>
            <a:ext cx="3057831" cy="3776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1EC582-07BF-819C-A2C7-0D553672D3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6" t="34259" b="10573"/>
          <a:stretch/>
        </p:blipFill>
        <p:spPr>
          <a:xfrm>
            <a:off x="6103263" y="-20336"/>
            <a:ext cx="3030787" cy="3796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D18E60-CCCC-999F-4C07-73DDDFACDF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765"/>
          <a:stretch/>
        </p:blipFill>
        <p:spPr>
          <a:xfrm>
            <a:off x="9129718" y="-6961"/>
            <a:ext cx="3056073" cy="378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86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A454B28-471C-0A9C-670A-AEA1FF612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8" r="9233" b="3"/>
          <a:stretch/>
        </p:blipFill>
        <p:spPr>
          <a:xfrm>
            <a:off x="7880948" y="1046112"/>
            <a:ext cx="3198534" cy="5196383"/>
          </a:xfrm>
          <a:custGeom>
            <a:avLst/>
            <a:gdLst/>
            <a:ahLst/>
            <a:cxnLst/>
            <a:rect l="l" t="t" r="r" b="b"/>
            <a:pathLst>
              <a:path w="3545119" h="5759450">
                <a:moveTo>
                  <a:pt x="0" y="0"/>
                </a:moveTo>
                <a:lnTo>
                  <a:pt x="3545119" y="0"/>
                </a:lnTo>
                <a:lnTo>
                  <a:pt x="3545119" y="5759450"/>
                </a:lnTo>
                <a:lnTo>
                  <a:pt x="0" y="5759450"/>
                </a:lnTo>
                <a:close/>
              </a:path>
            </a:pathLst>
          </a:cu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44" y="138566"/>
            <a:ext cx="11091600" cy="1332000"/>
          </a:xfrm>
        </p:spPr>
        <p:txBody>
          <a:bodyPr/>
          <a:lstStyle/>
          <a:p>
            <a:r>
              <a:rPr lang="en-US" dirty="0"/>
              <a:t>Transient Detuning Project</a:t>
            </a:r>
            <a:endParaRPr lang="en-US" sz="3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8A624B-B6C8-2ED0-4BC6-9465B8736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39" y="1695588"/>
            <a:ext cx="7186472" cy="3979625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DA986-B35F-E455-E805-EDDAE44B1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301" y="1343043"/>
            <a:ext cx="4338260" cy="30090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1808F-3119-CCD8-CC63-487B1D5F6ABD}"/>
              </a:ext>
            </a:extLst>
          </p:cNvPr>
          <p:cNvSpPr txBox="1">
            <a:spLocks/>
          </p:cNvSpPr>
          <p:nvPr/>
        </p:nvSpPr>
        <p:spPr>
          <a:xfrm>
            <a:off x="135327" y="804566"/>
            <a:ext cx="7186472" cy="39796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LHC LLRF System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LHC LLRF system is complex and will not be redesigned for HL-LHC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Transient detuning must work with existing LLRF system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LHC LLRF system replicated in cavity cold testing area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No One Turn Feedback Module in last test now installed, waiting to be tested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BLEEP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FFFF"/>
                </a:solidFill>
              </a:rPr>
              <a:t>B</a:t>
            </a:r>
            <a:r>
              <a:rPr lang="en-US" sz="1600" dirty="0"/>
              <a:t>eam </a:t>
            </a:r>
            <a:r>
              <a:rPr lang="en-US" sz="1600" dirty="0">
                <a:solidFill>
                  <a:srgbClr val="FFFFFF"/>
                </a:solidFill>
              </a:rPr>
              <a:t>L</a:t>
            </a:r>
            <a:r>
              <a:rPr lang="en-US" sz="1600" dirty="0"/>
              <a:t>oading </a:t>
            </a:r>
            <a:r>
              <a:rPr lang="en-US" sz="1600" dirty="0">
                <a:solidFill>
                  <a:srgbClr val="FFFFFF"/>
                </a:solidFill>
              </a:rPr>
              <a:t>E</a:t>
            </a:r>
            <a:r>
              <a:rPr lang="en-US" sz="1600" dirty="0"/>
              <a:t>lectronic </a:t>
            </a:r>
            <a:r>
              <a:rPr lang="en-US" sz="1600" dirty="0">
                <a:solidFill>
                  <a:srgbClr val="FFFFFF"/>
                </a:solidFill>
              </a:rPr>
              <a:t>E</a:t>
            </a:r>
            <a:r>
              <a:rPr lang="en-US" sz="1600" dirty="0"/>
              <a:t>mulation </a:t>
            </a:r>
            <a:r>
              <a:rPr lang="en-US" sz="1600" dirty="0">
                <a:solidFill>
                  <a:srgbClr val="FFFFFF"/>
                </a:solidFill>
              </a:rPr>
              <a:t>P</a:t>
            </a:r>
            <a:r>
              <a:rPr lang="en-US" sz="1600" dirty="0"/>
              <a:t>roject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Testing with cryomodule with real beam not feasible in initial project timescale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BLEEP adds correct RF power and phase to input coupler to replicate beam pattern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High Voltage Pulser for biasing FE ceramic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A4A3AB"/>
                </a:solidFill>
              </a:rPr>
              <a:t>High voltage pulser design is challenging: must follow bunch train pattern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A4A3AB"/>
                </a:solidFill>
              </a:rPr>
              <a:t>HVP ordered capable of running @146kHz, 7kV, for ~10ms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A4A3AB"/>
                </a:solidFill>
              </a:rPr>
              <a:t>Final HVP design would need to run continuously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FFFF"/>
                </a:solidFill>
              </a:rPr>
              <a:t>TDD 1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96959F"/>
                </a:solidFill>
              </a:rPr>
              <a:t>Fabrication by end of year/Q1 23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96959F"/>
                </a:solidFill>
              </a:rPr>
              <a:t>Demonstrate transient detuning @ low power with LLRF, BLEEP, HVP: Q1 23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96959F"/>
                </a:solidFill>
              </a:rPr>
              <a:t>Test high power operation: Q2 23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endParaRPr lang="en-US" dirty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A1B78A-DC29-F9F7-F4DD-25A59FA96846}"/>
              </a:ext>
            </a:extLst>
          </p:cNvPr>
          <p:cNvSpPr txBox="1"/>
          <p:nvPr/>
        </p:nvSpPr>
        <p:spPr>
          <a:xfrm>
            <a:off x="7571486" y="4552479"/>
            <a:ext cx="434307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BLEEP replicated beam pattern causes several degrees of uncorrected phase error if One Turn Feedback Module (OTFB) absent from LLRF. </a:t>
            </a:r>
          </a:p>
          <a:p>
            <a:r>
              <a:rPr lang="en-US" sz="1600" dirty="0">
                <a:solidFill>
                  <a:srgbClr val="FF7E0A"/>
                </a:solidFill>
              </a:rPr>
              <a:t>Orange:</a:t>
            </a:r>
            <a:r>
              <a:rPr lang="en-US" sz="1600" dirty="0"/>
              <a:t>  </a:t>
            </a:r>
            <a:r>
              <a:rPr lang="en-US" sz="1600" i="1" dirty="0"/>
              <a:t>LHC beam pattern replicated with BLEEP</a:t>
            </a:r>
          </a:p>
          <a:p>
            <a:r>
              <a:rPr lang="en-US" sz="1600" dirty="0">
                <a:solidFill>
                  <a:srgbClr val="6EA7CE"/>
                </a:solidFill>
              </a:rPr>
              <a:t>Blue:  </a:t>
            </a:r>
            <a:r>
              <a:rPr lang="en-US" sz="1600" i="1" dirty="0"/>
              <a:t>Cavity phase controlled with LLRF without OTFB</a:t>
            </a:r>
          </a:p>
          <a:p>
            <a:r>
              <a:rPr lang="en-US" sz="1600" dirty="0">
                <a:solidFill>
                  <a:srgbClr val="13BE89"/>
                </a:solidFill>
              </a:rPr>
              <a:t>Green: </a:t>
            </a:r>
            <a:r>
              <a:rPr lang="en-US" sz="1600" i="1" dirty="0">
                <a:solidFill>
                  <a:srgbClr val="13BE89"/>
                </a:solidFill>
              </a:rPr>
              <a:t> </a:t>
            </a:r>
            <a:r>
              <a:rPr lang="en-US" sz="1600" i="1" dirty="0"/>
              <a:t>Target phase for LLRF</a:t>
            </a:r>
            <a:endParaRPr lang="en-GB" sz="1600" i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052820-1363-A367-FF02-3E4C5F21066D}"/>
              </a:ext>
            </a:extLst>
          </p:cNvPr>
          <p:cNvCxnSpPr/>
          <p:nvPr/>
        </p:nvCxnSpPr>
        <p:spPr>
          <a:xfrm>
            <a:off x="8075488" y="3367356"/>
            <a:ext cx="34952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5A7FDDED-C2B3-B405-D132-6935024FE5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2703251"/>
              </p:ext>
            </p:extLst>
          </p:nvPr>
        </p:nvGraphicFramePr>
        <p:xfrm>
          <a:off x="7571486" y="921804"/>
          <a:ext cx="4417884" cy="2682240"/>
        </p:xfrm>
        <a:graphic>
          <a:graphicData uri="http://schemas.openxmlformats.org/drawingml/2006/table">
            <a:tbl>
              <a:tblPr firstRow="1" bandRow="1"/>
              <a:tblGrid>
                <a:gridCol w="1273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1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740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+mn-lt"/>
                          <a:sym typeface="Helvetica"/>
                        </a:rPr>
                        <a:t>Parameter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B1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+mn-lt"/>
                          <a:sym typeface="Helvetica"/>
                        </a:rPr>
                        <a:t>Value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B1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+mn-lt"/>
                          <a:sym typeface="Helvetica"/>
                        </a:rPr>
                        <a:t>Parameter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B1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+mn-lt"/>
                          <a:sym typeface="Helvetica"/>
                        </a:rPr>
                        <a:t>Value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B1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7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>
                          <a:latin typeface="+mn-lt"/>
                          <a:ea typeface="+mj-ea"/>
                          <a:cs typeface="+mj-cs"/>
                          <a:sym typeface="Helvetica"/>
                        </a:rPr>
                        <a:t>Total Capacitance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>
                          <a:latin typeface="+mn-lt"/>
                          <a:ea typeface="+mj-ea"/>
                          <a:cs typeface="+mj-cs"/>
                          <a:sym typeface="Helvetica"/>
                        </a:rPr>
                        <a:t>2 </a:t>
                      </a:r>
                      <a:r>
                        <a:rPr sz="1600" dirty="0" err="1">
                          <a:latin typeface="+mn-lt"/>
                          <a:ea typeface="+mj-ea"/>
                          <a:cs typeface="+mj-cs"/>
                          <a:sym typeface="Helvetica"/>
                        </a:rPr>
                        <a:t>nF</a:t>
                      </a:r>
                      <a:endParaRPr sz="1600" dirty="0">
                        <a:latin typeface="+mn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+mn-lt"/>
                          <a:ea typeface="+mj-ea"/>
                          <a:cs typeface="+mj-cs"/>
                          <a:sym typeface="Helvetica"/>
                        </a:rPr>
                        <a:t>Rise, Fall Time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>
                          <a:latin typeface="+mn-lt"/>
                          <a:ea typeface="+mj-ea"/>
                          <a:cs typeface="+mj-cs"/>
                          <a:sym typeface="Helvetica"/>
                        </a:rPr>
                        <a:t>100ns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+mn-lt"/>
                          <a:ea typeface="+mj-ea"/>
                          <a:cs typeface="+mj-cs"/>
                          <a:sym typeface="Helvetica"/>
                        </a:rPr>
                        <a:t>High Voltage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>
                          <a:latin typeface="+mn-lt"/>
                          <a:ea typeface="+mj-ea"/>
                          <a:cs typeface="+mj-cs"/>
                          <a:sym typeface="Helvetica"/>
                        </a:rPr>
                        <a:t>7 kV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>
                          <a:latin typeface="+mn-lt"/>
                          <a:ea typeface="+mj-ea"/>
                          <a:cs typeface="+mj-cs"/>
                          <a:sym typeface="Helvetica"/>
                        </a:rPr>
                        <a:t>Power Supply Rating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+mn-lt"/>
                          <a:ea typeface="+mj-ea"/>
                          <a:cs typeface="+mj-cs"/>
                          <a:sym typeface="Helvetica"/>
                        </a:rPr>
                        <a:t>14.4 kW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+mn-lt"/>
                          <a:ea typeface="+mj-ea"/>
                          <a:cs typeface="+mj-cs"/>
                          <a:sym typeface="Helvetica"/>
                        </a:rPr>
                        <a:t>Energy per pulse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+mn-lt"/>
                          <a:ea typeface="+mj-ea"/>
                          <a:cs typeface="+mj-cs"/>
                          <a:sym typeface="Helvetica"/>
                        </a:rPr>
                        <a:t>49mJ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>
                          <a:latin typeface="+mn-lt"/>
                          <a:ea typeface="+mj-ea"/>
                          <a:cs typeface="+mj-cs"/>
                          <a:sym typeface="Helvetica"/>
                        </a:rPr>
                        <a:t>(Dis)charge current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>
                          <a:latin typeface="+mn-lt"/>
                          <a:ea typeface="+mj-ea"/>
                          <a:cs typeface="+mj-cs"/>
                          <a:sym typeface="Helvetica"/>
                        </a:rPr>
                        <a:t>140 A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600" dirty="0">
                          <a:latin typeface="+mn-lt"/>
                          <a:ea typeface="+mj-ea"/>
                          <a:cs typeface="+mj-cs"/>
                          <a:sym typeface="Helvetica"/>
                        </a:rPr>
                        <a:t>Burst </a:t>
                      </a:r>
                      <a:r>
                        <a:rPr sz="1600" dirty="0">
                          <a:latin typeface="+mn-lt"/>
                          <a:ea typeface="+mj-ea"/>
                          <a:cs typeface="+mj-cs"/>
                          <a:sym typeface="Helvetica"/>
                        </a:rPr>
                        <a:t>Pulse Rate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+mn-lt"/>
                          <a:ea typeface="+mj-ea"/>
                          <a:cs typeface="+mj-cs"/>
                          <a:sym typeface="Helvetica"/>
                        </a:rPr>
                        <a:t>~146 kHz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lang="en-US" sz="1600" dirty="0">
                          <a:latin typeface="+mn-lt"/>
                        </a:rPr>
                        <a:t>Burst Duration</a:t>
                      </a:r>
                      <a:endParaRPr sz="1600" dirty="0">
                        <a:latin typeface="+mn-lt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lang="en-US" sz="1600" dirty="0">
                          <a:latin typeface="+mn-lt"/>
                        </a:rPr>
                        <a:t>10ms</a:t>
                      </a:r>
                      <a:endParaRPr sz="1600" dirty="0">
                        <a:latin typeface="+mn-lt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B62F783-6CE4-E48C-36DE-30F3D05B7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407" y="4288154"/>
            <a:ext cx="2914650" cy="1714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6358381-ED43-66ED-B94B-0E96FE0045CE}"/>
              </a:ext>
            </a:extLst>
          </p:cNvPr>
          <p:cNvSpPr txBox="1"/>
          <p:nvPr/>
        </p:nvSpPr>
        <p:spPr>
          <a:xfrm>
            <a:off x="7858223" y="6214824"/>
            <a:ext cx="345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LHC bare cavity preparation on insert</a:t>
            </a:r>
            <a:endParaRPr lang="en-GB" i="1" dirty="0"/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B14011DD-BDA5-2870-578A-4353D5FBEC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7" r="19660"/>
          <a:stretch/>
        </p:blipFill>
        <p:spPr>
          <a:xfrm>
            <a:off x="7463911" y="927527"/>
            <a:ext cx="4285334" cy="3313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270476C-67A9-0A39-C44E-6AC13BE0614D}"/>
              </a:ext>
            </a:extLst>
          </p:cNvPr>
          <p:cNvSpPr txBox="1"/>
          <p:nvPr/>
        </p:nvSpPr>
        <p:spPr>
          <a:xfrm>
            <a:off x="7463911" y="4379328"/>
            <a:ext cx="433826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BLEEP and replicated LHC LLRF system in control room of SM18 cavity cold test area.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85A63E-9ED1-C6A7-392E-23B6B78C9466}"/>
              </a:ext>
            </a:extLst>
          </p:cNvPr>
          <p:cNvSpPr txBox="1"/>
          <p:nvPr/>
        </p:nvSpPr>
        <p:spPr>
          <a:xfrm>
            <a:off x="8108400" y="3734938"/>
            <a:ext cx="327572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High Voltage Pulser specification.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F28E4B-5750-01B3-7B6D-A117AD6A6A7D}"/>
              </a:ext>
            </a:extLst>
          </p:cNvPr>
          <p:cNvSpPr txBox="1"/>
          <p:nvPr/>
        </p:nvSpPr>
        <p:spPr>
          <a:xfrm>
            <a:off x="8108400" y="6123864"/>
            <a:ext cx="327572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High Voltage Pulser for transient detuning tests.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666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7" grpId="0"/>
      <p:bldP spid="19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7342835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21</a:t>
            </a:fld>
            <a:endParaRPr lang="en-US"/>
          </a:p>
        </p:txBody>
      </p:sp>
      <p:sp>
        <p:nvSpPr>
          <p:cNvPr id="19" name="Date Placeholder 12">
            <a:extLst>
              <a:ext uri="{FF2B5EF4-FFF2-40B4-BE49-F238E27FC236}">
                <a16:creationId xmlns:a16="http://schemas.microsoft.com/office/drawing/2014/main" id="{CC7924BF-2FF6-E957-D37D-8E50F68A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</p:spTree>
    <p:extLst>
      <p:ext uri="{BB962C8B-B14F-4D97-AF65-F5344CB8AC3E}">
        <p14:creationId xmlns:p14="http://schemas.microsoft.com/office/powerpoint/2010/main" val="4044774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133500"/>
            <a:ext cx="5437186" cy="535354"/>
          </a:xfrm>
        </p:spPr>
        <p:txBody>
          <a:bodyPr/>
          <a:lstStyle/>
          <a:p>
            <a:r>
              <a:rPr lang="en-US" b="1" u="sng" dirty="0"/>
              <a:t>Microphonics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B251F7-EBE7-46AC-A920-FFE2C5AF6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1829495"/>
            <a:ext cx="5429114" cy="3515555"/>
          </a:xfrm>
        </p:spPr>
        <p:txBody>
          <a:bodyPr/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Excellent microphonics suppression demonstrated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With very simple feedback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Prototype FRT too lossy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no RF power reduction demonstrated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Low hanging fruit!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Presently no FRT microphonics research at CERN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726BA7-44D6-4116-90E3-38325026E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133500"/>
            <a:ext cx="5436392" cy="535354"/>
          </a:xfrm>
        </p:spPr>
        <p:txBody>
          <a:bodyPr/>
          <a:lstStyle/>
          <a:p>
            <a:r>
              <a:rPr lang="en-US" b="1" u="sng" dirty="0"/>
              <a:t>Transient Detuning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FB7F30B-2A84-4C44-BC5A-E826ED6E7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1829495"/>
            <a:ext cx="5745515" cy="3515555"/>
          </a:xfrm>
        </p:spPr>
        <p:txBody>
          <a:bodyPr/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CERN R&amp;D focused on transient detuning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Use case: HL-LHC injection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Much of research generally useful for FRTs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Elegant but demanding application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Offers: Large RF power saving and reduced phase errors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Requires: Large tuning range; high reactive and dissipated powers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TDD 0 built and tested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TDD0 first coupled mode and FE stack assembly FRT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1.3kHz tuning already obtained on LHC cavity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TDD1 coming soon!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Date Placeholder 12">
            <a:extLst>
              <a:ext uri="{FF2B5EF4-FFF2-40B4-BE49-F238E27FC236}">
                <a16:creationId xmlns:a16="http://schemas.microsoft.com/office/drawing/2014/main" id="{9A89CF9B-0A91-4F86-0E65-774A1621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</p:spTree>
    <p:extLst>
      <p:ext uri="{BB962C8B-B14F-4D97-AF65-F5344CB8AC3E}">
        <p14:creationId xmlns:p14="http://schemas.microsoft.com/office/powerpoint/2010/main" val="3891345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27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Oval 2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Oval 31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0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51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55" name="Rectangle 39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1341438"/>
            <a:ext cx="3565524" cy="224249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 for your attention</a:t>
            </a:r>
          </a:p>
        </p:txBody>
      </p:sp>
      <p:grpSp>
        <p:nvGrpSpPr>
          <p:cNvPr id="56" name="Group 41">
            <a:extLst>
              <a:ext uri="{FF2B5EF4-FFF2-40B4-BE49-F238E27FC236}">
                <a16:creationId xmlns:a16="http://schemas.microsoft.com/office/drawing/2014/main" id="{05A5D99C-8CA9-4688-A7A5-0D9C34AE3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05781" y="248622"/>
            <a:ext cx="734257" cy="760506"/>
            <a:chOff x="5243759" y="1363788"/>
            <a:chExt cx="734257" cy="760506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03F95395-CCA6-4A43-85F6-69571A5AB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4173C2D0-52E8-4925-8ED2-CF521F5EA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1EB77B77-4A3B-4F2F-848A-78978F686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88A7DA5F-271C-44A6-A352-F479DFD72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9763" y="59128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8E5E4638-9BCB-4C2E-914F-CC868E202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03406"/>
            <a:ext cx="3565525" cy="2289419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00000"/>
              </a:lnSpc>
            </a:pPr>
            <a:r>
              <a:rPr lang="en-US" sz="2000" kern="1200">
                <a:latin typeface="+mn-lt"/>
                <a:ea typeface="+mn-ea"/>
                <a:cs typeface="+mn-cs"/>
              </a:rPr>
              <a:t>N. Shipman</a:t>
            </a:r>
          </a:p>
          <a:p>
            <a:pPr marL="0" indent="0">
              <a:lnSpc>
                <a:spcPct val="100000"/>
              </a:lnSpc>
            </a:pPr>
            <a:r>
              <a:rPr lang="en-US" sz="2000" kern="1200">
                <a:latin typeface="+mn-lt"/>
                <a:ea typeface="+mn-ea"/>
                <a:cs typeface="+mn-cs"/>
              </a:rPr>
              <a:t>nicholas.shipman@cern.ch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F603A-3F73-20CF-5109-DA342F7E4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8" r="9233" b="3"/>
          <a:stretch/>
        </p:blipFill>
        <p:spPr>
          <a:xfrm>
            <a:off x="4550899" y="549275"/>
            <a:ext cx="3545119" cy="5759450"/>
          </a:xfrm>
          <a:custGeom>
            <a:avLst/>
            <a:gdLst/>
            <a:ahLst/>
            <a:cxnLst/>
            <a:rect l="l" t="t" r="r" b="b"/>
            <a:pathLst>
              <a:path w="3545119" h="5759450">
                <a:moveTo>
                  <a:pt x="0" y="0"/>
                </a:moveTo>
                <a:lnTo>
                  <a:pt x="3545119" y="0"/>
                </a:lnTo>
                <a:lnTo>
                  <a:pt x="3545119" y="5759450"/>
                </a:lnTo>
                <a:lnTo>
                  <a:pt x="0" y="5759450"/>
                </a:lnTo>
                <a:close/>
              </a:path>
            </a:pathLst>
          </a:custGeom>
        </p:spPr>
      </p:pic>
      <p:sp>
        <p:nvSpPr>
          <p:cNvPr id="9" name="Date Placeholder 12">
            <a:extLst>
              <a:ext uri="{FF2B5EF4-FFF2-40B4-BE49-F238E27FC236}">
                <a16:creationId xmlns:a16="http://schemas.microsoft.com/office/drawing/2014/main" id="{2637BB23-6D95-AFEC-1840-2DF5D6A2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Thursday, October 6,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B944A-5557-2B2B-39A9-FF985BE3A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29" r="3621"/>
          <a:stretch/>
        </p:blipFill>
        <p:spPr>
          <a:xfrm>
            <a:off x="3738324" y="547172"/>
            <a:ext cx="4049074" cy="5759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A0EB89-F5BA-2AF2-23F3-719900EBB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667" y="551378"/>
            <a:ext cx="4344363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4205277" cy="3415519"/>
          </a:xfrm>
        </p:spPr>
        <p:txBody>
          <a:bodyPr/>
          <a:lstStyle/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FRTs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Use Cases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Microphonics Suppression Results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Transient Detuning Project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Summary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C5C626-5724-D5DE-3F25-139C4BC02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" t="13661" b="26339"/>
          <a:stretch/>
        </p:blipFill>
        <p:spPr>
          <a:xfrm>
            <a:off x="5199597" y="1600454"/>
            <a:ext cx="3448558" cy="3448558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A34D88-12C2-982E-E4E2-4F450ADED3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7" r="-134" b="4317"/>
          <a:stretch/>
        </p:blipFill>
        <p:spPr>
          <a:xfrm>
            <a:off x="9091612" y="3324733"/>
            <a:ext cx="2936876" cy="2936876"/>
          </a:xfrm>
          <a:prstGeom prst="ellipse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15FE2C5-E66A-4405-B19E-2C5C546C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CD4347-C32F-B637-DF8D-F24438D719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t="19398" r="1821" b="26401"/>
          <a:stretch/>
        </p:blipFill>
        <p:spPr>
          <a:xfrm>
            <a:off x="8918575" y="596392"/>
            <a:ext cx="2263776" cy="22637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C64A91D-E535-4C24-A0E3-96A3810E3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FC4867-BA3E-4F8E-AB23-684F34DF3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FRTs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6717684" cy="2265216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kern="1200" dirty="0">
                <a:latin typeface="+mn-lt"/>
                <a:ea typeface="+mn-ea"/>
                <a:cs typeface="+mn-cs"/>
              </a:rPr>
              <a:t>Introduction to Ferro-Electric </a:t>
            </a:r>
            <a:r>
              <a:rPr lang="en-US" dirty="0"/>
              <a:t>F</a:t>
            </a:r>
            <a:r>
              <a:rPr lang="en-US" kern="1200" dirty="0">
                <a:latin typeface="+mn-lt"/>
                <a:ea typeface="+mn-ea"/>
                <a:cs typeface="+mn-cs"/>
              </a:rPr>
              <a:t>ast Reactive Tuners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4</a:t>
            </a:fld>
            <a:endParaRPr lang="en-US"/>
          </a:p>
        </p:txBody>
      </p:sp>
      <p:sp>
        <p:nvSpPr>
          <p:cNvPr id="19" name="Date Placeholder 12">
            <a:extLst>
              <a:ext uri="{FF2B5EF4-FFF2-40B4-BE49-F238E27FC236}">
                <a16:creationId xmlns:a16="http://schemas.microsoft.com/office/drawing/2014/main" id="{CC7924BF-2FF6-E957-D37D-8E50F68A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</p:spTree>
    <p:extLst>
      <p:ext uri="{BB962C8B-B14F-4D97-AF65-F5344CB8AC3E}">
        <p14:creationId xmlns:p14="http://schemas.microsoft.com/office/powerpoint/2010/main" val="560021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/>
          <a:lstStyle/>
          <a:p>
            <a:r>
              <a:rPr lang="en-US" dirty="0"/>
              <a:t>FRT Concept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9AC3B3E0-7B73-0F1A-A286-B3893371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2F8A63-1C48-DA32-631B-485E68E11021}"/>
              </a:ext>
            </a:extLst>
          </p:cNvPr>
          <p:cNvSpPr txBox="1"/>
          <p:nvPr/>
        </p:nvSpPr>
        <p:spPr>
          <a:xfrm>
            <a:off x="11073366" y="541164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HV Line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A4A3A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35DD11-0B73-AAF9-24AA-8D9FA10ADD67}"/>
              </a:ext>
            </a:extLst>
          </p:cNvPr>
          <p:cNvGrpSpPr/>
          <p:nvPr/>
        </p:nvGrpSpPr>
        <p:grpSpPr>
          <a:xfrm>
            <a:off x="4256539" y="364531"/>
            <a:ext cx="7396082" cy="2507998"/>
            <a:chOff x="4256539" y="364531"/>
            <a:chExt cx="7396082" cy="250799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545C3C7-2804-3D54-0428-5E6295DC4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82214" y="757979"/>
              <a:ext cx="2028825" cy="2114550"/>
            </a:xfrm>
            <a:prstGeom prst="rect">
              <a:avLst/>
            </a:prstGeom>
          </p:spPr>
        </p:pic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C6FA5983-FA74-B5FA-BDAF-DB9BD8C5A89D}"/>
                </a:ext>
              </a:extLst>
            </p:cNvPr>
            <p:cNvSpPr/>
            <p:nvPr/>
          </p:nvSpPr>
          <p:spPr>
            <a:xfrm rot="5400000">
              <a:off x="4771443" y="650519"/>
              <a:ext cx="500247" cy="47493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7C3471-F094-425D-9B82-4B48E23DBB66}"/>
                </a:ext>
              </a:extLst>
            </p:cNvPr>
            <p:cNvSpPr txBox="1"/>
            <p:nvPr/>
          </p:nvSpPr>
          <p:spPr>
            <a:xfrm>
              <a:off x="4256539" y="1208114"/>
              <a:ext cx="13324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4A3AB"/>
                  </a:solidFill>
                  <a:effectLst/>
                  <a:uLnTx/>
                  <a:uFillTx/>
                  <a:ea typeface="+mn-ea"/>
                  <a:cs typeface="+mn-cs"/>
                </a:rPr>
                <a:t>RF Amplifier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2B7234-7377-CFDA-8241-985DB70BB9E0}"/>
                </a:ext>
              </a:extLst>
            </p:cNvPr>
            <p:cNvSpPr/>
            <p:nvPr/>
          </p:nvSpPr>
          <p:spPr>
            <a:xfrm>
              <a:off x="6255269" y="1482042"/>
              <a:ext cx="207338" cy="4684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B714CB6-BB47-0A72-3909-8F1ED7BBDB94}"/>
                </a:ext>
              </a:extLst>
            </p:cNvPr>
            <p:cNvSpPr/>
            <p:nvPr/>
          </p:nvSpPr>
          <p:spPr>
            <a:xfrm>
              <a:off x="6122928" y="660700"/>
              <a:ext cx="472021" cy="45457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4911CC-403A-8A45-6A35-FA8377799BC5}"/>
                </a:ext>
              </a:extLst>
            </p:cNvPr>
            <p:cNvCxnSpPr>
              <a:stCxn id="14" idx="0"/>
              <a:endCxn id="15" idx="4"/>
            </p:cNvCxnSpPr>
            <p:nvPr/>
          </p:nvCxnSpPr>
          <p:spPr>
            <a:xfrm flipV="1">
              <a:off x="6358938" y="1115271"/>
              <a:ext cx="1" cy="366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C39E17-7520-B42C-A26A-45B63D58E7A1}"/>
                </a:ext>
              </a:extLst>
            </p:cNvPr>
            <p:cNvCxnSpPr>
              <a:stCxn id="12" idx="0"/>
              <a:endCxn id="15" idx="2"/>
            </p:cNvCxnSpPr>
            <p:nvPr/>
          </p:nvCxnSpPr>
          <p:spPr>
            <a:xfrm flipV="1">
              <a:off x="5259034" y="887986"/>
              <a:ext cx="863894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6CF75BC-BA37-AA4C-39E1-F2D43F29CB9B}"/>
                </a:ext>
              </a:extLst>
            </p:cNvPr>
            <p:cNvCxnSpPr>
              <a:stCxn id="15" idx="6"/>
            </p:cNvCxnSpPr>
            <p:nvPr/>
          </p:nvCxnSpPr>
          <p:spPr>
            <a:xfrm flipV="1">
              <a:off x="6594949" y="887985"/>
              <a:ext cx="1762548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544E15-7C17-2E0E-F977-6CA6A186D56C}"/>
                </a:ext>
              </a:extLst>
            </p:cNvPr>
            <p:cNvSpPr txBox="1"/>
            <p:nvPr/>
          </p:nvSpPr>
          <p:spPr>
            <a:xfrm>
              <a:off x="5670298" y="1581187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4A3AB"/>
                  </a:solidFill>
                  <a:effectLst/>
                  <a:uLnTx/>
                  <a:uFillTx/>
                  <a:ea typeface="+mn-ea"/>
                  <a:cs typeface="+mn-cs"/>
                </a:rPr>
                <a:t>Load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39EA82-54E4-73D0-AB2F-D6495D915C1B}"/>
                </a:ext>
              </a:extLst>
            </p:cNvPr>
            <p:cNvSpPr txBox="1"/>
            <p:nvPr/>
          </p:nvSpPr>
          <p:spPr>
            <a:xfrm>
              <a:off x="5377979" y="364531"/>
              <a:ext cx="1145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4A3AB"/>
                  </a:solidFill>
                  <a:effectLst/>
                  <a:uLnTx/>
                  <a:uFillTx/>
                  <a:ea typeface="+mn-ea"/>
                  <a:cs typeface="+mn-cs"/>
                </a:rPr>
                <a:t>Circulator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2DB6A9B-74DF-6E00-57F8-DE11C0A6484E}"/>
                </a:ext>
              </a:extLst>
            </p:cNvPr>
            <p:cNvCxnSpPr/>
            <p:nvPr/>
          </p:nvCxnSpPr>
          <p:spPr>
            <a:xfrm>
              <a:off x="8357497" y="887985"/>
              <a:ext cx="0" cy="3394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73A160-D1B2-D2D7-74EE-D4C829477702}"/>
                </a:ext>
              </a:extLst>
            </p:cNvPr>
            <p:cNvSpPr txBox="1"/>
            <p:nvPr/>
          </p:nvSpPr>
          <p:spPr>
            <a:xfrm>
              <a:off x="7635110" y="123054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4A3AB"/>
                  </a:solidFill>
                  <a:effectLst/>
                  <a:uLnTx/>
                  <a:uFillTx/>
                  <a:ea typeface="+mn-ea"/>
                  <a:cs typeface="+mn-cs"/>
                </a:rPr>
                <a:t>FPC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CA5F5E-FDCD-99E4-3A52-78035518CE09}"/>
                </a:ext>
              </a:extLst>
            </p:cNvPr>
            <p:cNvSpPr txBox="1"/>
            <p:nvPr/>
          </p:nvSpPr>
          <p:spPr>
            <a:xfrm>
              <a:off x="10017217" y="789538"/>
              <a:ext cx="551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4A3AB"/>
                  </a:solidFill>
                  <a:effectLst/>
                  <a:uLnTx/>
                  <a:uFillTx/>
                  <a:ea typeface="+mn-ea"/>
                  <a:cs typeface="+mn-cs"/>
                </a:rPr>
                <a:t>FRT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19DC5BA-FB1E-49BC-38A8-F53DF1DD13B3}"/>
                </a:ext>
              </a:extLst>
            </p:cNvPr>
            <p:cNvSpPr txBox="1"/>
            <p:nvPr/>
          </p:nvSpPr>
          <p:spPr>
            <a:xfrm>
              <a:off x="9990957" y="1417562"/>
              <a:ext cx="1375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4A3AB"/>
                  </a:solidFill>
                  <a:effectLst/>
                  <a:uLnTx/>
                  <a:uFillTx/>
                  <a:ea typeface="+mn-ea"/>
                  <a:cs typeface="+mn-cs"/>
                </a:rPr>
                <a:t>FRT Antenna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B548EB1-4E90-3839-E7A9-C6C187F974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28212" y="567859"/>
              <a:ext cx="1" cy="18466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6904EFD-707B-C00B-7763-20F7FE756677}"/>
                </a:ext>
              </a:extLst>
            </p:cNvPr>
            <p:cNvCxnSpPr/>
            <p:nvPr/>
          </p:nvCxnSpPr>
          <p:spPr>
            <a:xfrm>
              <a:off x="9816337" y="567859"/>
              <a:ext cx="1836284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33CC15A-44A6-6EB9-8E3C-248555E82F87}"/>
                </a:ext>
              </a:extLst>
            </p:cNvPr>
            <p:cNvCxnSpPr/>
            <p:nvPr/>
          </p:nvCxnSpPr>
          <p:spPr>
            <a:xfrm flipV="1">
              <a:off x="4469042" y="890999"/>
              <a:ext cx="863894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A7912-1AFD-F8F5-B045-3E0432F0F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1" y="2204324"/>
            <a:ext cx="11090274" cy="3979625"/>
          </a:xfrm>
        </p:spPr>
        <p:txBody>
          <a:bodyPr/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An FRT is a shorted co-axial structure containing a ferro-electric element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RF power flows into the FRT and is reflected back to the cavity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Voltage applied to the ferro-electric changes its permittivity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Permittivity change </a:t>
            </a:r>
            <a:r>
              <a:rPr lang="en-US" dirty="0">
                <a:solidFill>
                  <a:srgbClr val="FFFFFF"/>
                </a:solidFill>
                <a:sym typeface="Wingdings" panose="05000000000000000000" pitchFamily="2" charset="2"/>
              </a:rPr>
              <a:t> P</a:t>
            </a:r>
            <a:r>
              <a:rPr lang="en-US" dirty="0">
                <a:solidFill>
                  <a:srgbClr val="FFFFFF"/>
                </a:solidFill>
              </a:rPr>
              <a:t>hase change of the reflected power </a:t>
            </a:r>
            <a:r>
              <a:rPr lang="en-US" dirty="0">
                <a:solidFill>
                  <a:srgbClr val="FFFFFF"/>
                </a:solidFill>
                <a:sym typeface="Wingdings" panose="05000000000000000000" pitchFamily="2" charset="2"/>
              </a:rPr>
              <a:t> Cavity frequency change</a:t>
            </a:r>
            <a:endParaRPr lang="en-US" dirty="0">
              <a:solidFill>
                <a:srgbClr val="FFFFFF"/>
              </a:solidFill>
            </a:endParaRP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Usually, the FRT would require its own port, although other arrangements have been proposed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Operates outside cryomodule at room temperature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 Tunes cavity without mechanical deformation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Tuning speed measured at less than 600ns, limited by HV circuit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6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/>
          <a:lstStyle/>
          <a:p>
            <a:r>
              <a:rPr lang="en-US" dirty="0"/>
              <a:t>Equivalent Circuit Theory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D4823-FDC7-657E-5A42-8785E0D3E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78" y="1439187"/>
            <a:ext cx="7156222" cy="5418813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The admittance of the FRT is:</a:t>
            </a:r>
          </a:p>
          <a:p>
            <a:pPr marL="1200150" lvl="2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 </a:t>
            </a:r>
            <a:r>
              <a:rPr lang="en-US" dirty="0"/>
              <a:t> </a:t>
            </a:r>
          </a:p>
          <a:p>
            <a:pPr marL="285750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The change in angular frequency between high voltage states n and m is:</a:t>
            </a:r>
          </a:p>
          <a:p>
            <a:pPr marL="1200150" lvl="2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 </a:t>
            </a:r>
            <a:r>
              <a:rPr lang="en-US" dirty="0"/>
              <a:t> </a:t>
            </a:r>
            <a:endParaRPr lang="en-US" sz="1050" dirty="0"/>
          </a:p>
          <a:p>
            <a:pPr marL="285750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The increase in the system bandwidth due to the FRT in high voltage state n is:</a:t>
            </a:r>
          </a:p>
          <a:p>
            <a:pPr marL="1200150" lvl="2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 </a:t>
            </a:r>
            <a:r>
              <a:rPr lang="en-US" dirty="0"/>
              <a:t> </a:t>
            </a:r>
            <a:endParaRPr lang="en-US" sz="600" dirty="0"/>
          </a:p>
          <a:p>
            <a:pPr marL="285750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Here the R-over-Q is defined as:</a:t>
            </a:r>
            <a:endParaRPr lang="en-US" sz="1100" dirty="0">
              <a:solidFill>
                <a:srgbClr val="FFFFFF"/>
              </a:solidFill>
            </a:endParaRPr>
          </a:p>
          <a:p>
            <a:pPr marL="1200150" lvl="2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 </a:t>
            </a:r>
            <a:r>
              <a:rPr lang="en-US" dirty="0"/>
              <a:t> </a:t>
            </a:r>
          </a:p>
          <a:p>
            <a:pPr marL="285750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The angular frequency of the cavity without FRT is:</a:t>
            </a:r>
          </a:p>
          <a:p>
            <a:pPr marL="1200150" lvl="2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 </a:t>
            </a:r>
          </a:p>
          <a:p>
            <a:endParaRPr lang="en-GB" dirty="0"/>
          </a:p>
        </p:txBody>
      </p:sp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9AC3B3E0-7B73-0F1A-A286-B3893371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9863" y="6631037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9639E79-F5CB-FD00-5748-9D9B32C95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603" y="756502"/>
            <a:ext cx="3379165" cy="2306280"/>
          </a:xfrm>
          <a:prstGeom prst="rect">
            <a:avLst/>
          </a:prstGeom>
          <a:ln w="19050">
            <a:solidFill>
              <a:srgbClr val="A4A3AB"/>
            </a:solidFill>
          </a:ln>
          <a:effectLst>
            <a:outerShdw blurRad="50800" dist="50800" dir="2700000" algn="tl" rotWithShape="0">
              <a:schemeClr val="tx1">
                <a:alpha val="40000"/>
              </a:schemeClr>
            </a:outerShdw>
          </a:effectLst>
        </p:spPr>
      </p:pic>
      <p:graphicFrame>
        <p:nvGraphicFramePr>
          <p:cNvPr id="35" name="Table 13">
            <a:extLst>
              <a:ext uri="{FF2B5EF4-FFF2-40B4-BE49-F238E27FC236}">
                <a16:creationId xmlns:a16="http://schemas.microsoft.com/office/drawing/2014/main" id="{60966AE1-ABCD-CFEF-D40D-0FA74348AB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8972188"/>
              </p:ext>
            </p:extLst>
          </p:nvPr>
        </p:nvGraphicFramePr>
        <p:xfrm>
          <a:off x="8265185" y="3626022"/>
          <a:ext cx="3276000" cy="21945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51231">
                  <a:extLst>
                    <a:ext uri="{9D8B030D-6E8A-4147-A177-3AD203B41FA5}">
                      <a16:colId xmlns:a16="http://schemas.microsoft.com/office/drawing/2014/main" val="3637583548"/>
                    </a:ext>
                  </a:extLst>
                </a:gridCol>
                <a:gridCol w="2124769">
                  <a:extLst>
                    <a:ext uri="{9D8B030D-6E8A-4147-A177-3AD203B41FA5}">
                      <a16:colId xmlns:a16="http://schemas.microsoft.com/office/drawing/2014/main" val="175141339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Notation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Meaning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0021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Conductance of FRT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6115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Susceptance of FRT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91579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Coupler turn ratio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69104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Cavity voltage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2697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Cavity stored energy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259129"/>
                  </a:ext>
                </a:extLst>
              </a:tr>
            </a:tbl>
          </a:graphicData>
        </a:graphic>
      </p:graphicFrame>
      <p:pic>
        <p:nvPicPr>
          <p:cNvPr id="2051" name="Picture 3">
            <a:extLst>
              <a:ext uri="{FF2B5EF4-FFF2-40B4-BE49-F238E27FC236}">
                <a16:creationId xmlns:a16="http://schemas.microsoft.com/office/drawing/2014/main" id="{189FE054-0D2A-33B3-884C-7E8F64D80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47482"/>
            <a:ext cx="1575820" cy="28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5E7C2DA-E5E8-319F-BB55-158ED6141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92595"/>
            <a:ext cx="2667006" cy="609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A4AAF546-2879-B78D-F522-5765E6E0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80140"/>
            <a:ext cx="1981204" cy="609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F08766C-57D8-7044-9D87-FD517753E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5184352"/>
            <a:ext cx="2310388" cy="609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29B7F204-A3D7-452E-12DF-384C80A22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6117851"/>
            <a:ext cx="1219202" cy="58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B7CCB08-FC24-654E-CCF4-6343EBF8C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574" y="4046553"/>
            <a:ext cx="280416" cy="28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5810B85B-B3E3-C003-93E8-D68DC0866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290" y="4407420"/>
            <a:ext cx="252984" cy="28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9DA654A6-4DD3-E06B-3188-63D68FA8E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82" y="4834962"/>
            <a:ext cx="228600" cy="17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extLst>
              <a:ext uri="{FF2B5EF4-FFF2-40B4-BE49-F238E27FC236}">
                <a16:creationId xmlns:a16="http://schemas.microsoft.com/office/drawing/2014/main" id="{63D1E126-EFD7-73A8-7CCD-B7BCBBB8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82" y="5187447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5BD9B79E-F99E-2CA6-858D-3B1AC7DB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290" y="5553649"/>
            <a:ext cx="252984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F4E356-E132-85D0-530E-A1D5BA9B2465}"/>
              </a:ext>
            </a:extLst>
          </p:cNvPr>
          <p:cNvSpPr txBox="1"/>
          <p:nvPr/>
        </p:nvSpPr>
        <p:spPr>
          <a:xfrm>
            <a:off x="7916135" y="3138673"/>
            <a:ext cx="397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Equivalent circuit of FRT connected to cavity</a:t>
            </a:r>
            <a:endParaRPr lang="en-GB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F6C00C-1F84-63D5-ADAB-A486F8E866FB}"/>
              </a:ext>
            </a:extLst>
          </p:cNvPr>
          <p:cNvSpPr txBox="1"/>
          <p:nvPr/>
        </p:nvSpPr>
        <p:spPr>
          <a:xfrm>
            <a:off x="9035704" y="5820582"/>
            <a:ext cx="173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Symbol definitions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441670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01" y="347939"/>
            <a:ext cx="12191999" cy="1332000"/>
          </a:xfrm>
        </p:spPr>
        <p:txBody>
          <a:bodyPr/>
          <a:lstStyle/>
          <a:p>
            <a:r>
              <a:rPr lang="en-US" sz="4400" dirty="0"/>
              <a:t>Figure of Merit and Ferro-Electric (FE) Material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D4823-FDC7-657E-5A42-8785E0D3E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1741"/>
            <a:ext cx="12191999" cy="5418813"/>
          </a:xfrm>
        </p:spPr>
        <p:txBody>
          <a:bodyPr numCol="1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buClrTx/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FoM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allows: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Aft>
                <a:spcPts val="400"/>
              </a:spcAft>
              <a:buClrTx/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Comparison of FE-FRT designs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Aft>
                <a:spcPts val="400"/>
              </a:spcAft>
              <a:buClrTx/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Estimation of benefit e.g. power reduction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buClrTx/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FoM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is ~tuning range divided by increase in bandwidth</a:t>
            </a:r>
          </a:p>
          <a:p>
            <a:pPr marL="742950" lvl="1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742950" lvl="1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Subscripts 1 and 2 refer to the two extreme high voltage ‘end’ states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buClrTx/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Material </a:t>
            </a:r>
            <a:r>
              <a:rPr lang="en-US" dirty="0" err="1">
                <a:solidFill>
                  <a:srgbClr val="FFFFFF"/>
                </a:solidFill>
              </a:rPr>
              <a:t>FoM</a:t>
            </a:r>
            <a:r>
              <a:rPr lang="en-US" dirty="0">
                <a:solidFill>
                  <a:srgbClr val="FFFFFF"/>
                </a:solidFill>
              </a:rPr>
              <a:t> is </a:t>
            </a:r>
            <a:r>
              <a:rPr lang="en-US" dirty="0" err="1">
                <a:solidFill>
                  <a:srgbClr val="FFFFFF"/>
                </a:solidFill>
              </a:rPr>
              <a:t>FoM</a:t>
            </a:r>
            <a:r>
              <a:rPr lang="en-US" dirty="0">
                <a:solidFill>
                  <a:srgbClr val="FFFFFF"/>
                </a:solidFill>
              </a:rPr>
              <a:t> of a FE capacitor with only dielectric losses</a:t>
            </a:r>
          </a:p>
          <a:p>
            <a:pPr marL="742950" lvl="1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742950" lvl="1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Material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FoM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 is a theoretical upper limit of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FoM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A4A3AB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lvl="1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A4A3AB"/>
                </a:solidFill>
                <a:effectLst/>
                <a:uLnTx/>
                <a:uFillTx/>
                <a:ea typeface="+mn-ea"/>
                <a:cs typeface="+mn-cs"/>
              </a:rPr>
              <a:t>Would allow comparison of different ferro-electric materials</a:t>
            </a:r>
          </a:p>
          <a:p>
            <a:pPr marL="285750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FFFFFF"/>
                </a:solidFill>
              </a:rPr>
              <a:t>FE is BaTiO</a:t>
            </a:r>
            <a:r>
              <a:rPr lang="en-US" baseline="-25000" dirty="0">
                <a:solidFill>
                  <a:srgbClr val="FFFFFF"/>
                </a:solidFill>
              </a:rPr>
              <a:t>3</a:t>
            </a:r>
            <a:r>
              <a:rPr lang="en-US" dirty="0">
                <a:solidFill>
                  <a:srgbClr val="FFFFFF"/>
                </a:solidFill>
              </a:rPr>
              <a:t>-SrTiO</a:t>
            </a:r>
            <a:r>
              <a:rPr lang="en-US" baseline="-25000" dirty="0">
                <a:solidFill>
                  <a:srgbClr val="FFFFFF"/>
                </a:solidFill>
              </a:rPr>
              <a:t>3 </a:t>
            </a:r>
            <a:r>
              <a:rPr lang="en-US" dirty="0">
                <a:solidFill>
                  <a:srgbClr val="FFFFFF"/>
                </a:solidFill>
              </a:rPr>
              <a:t>with Mg based additives</a:t>
            </a:r>
          </a:p>
          <a:p>
            <a:pPr marL="742950" lvl="1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A4A3AB"/>
                </a:solidFill>
              </a:rPr>
              <a:t>Loss tangent roughly ~ frequency</a:t>
            </a:r>
          </a:p>
          <a:p>
            <a:pPr marL="285750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A4A3AB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Pct val="150000"/>
              <a:buNone/>
              <a:tabLst/>
              <a:defRPr/>
            </a:pPr>
            <a:endParaRPr lang="en-US" sz="1600" dirty="0"/>
          </a:p>
          <a:p>
            <a:endParaRPr lang="en-GB" dirty="0"/>
          </a:p>
        </p:txBody>
      </p:sp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9AC3B3E0-7B73-0F1A-A286-B3893371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9863" y="6631037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B2BC576E-A19B-7A55-835B-4BD537EDA3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7255362"/>
              </p:ext>
            </p:extLst>
          </p:nvPr>
        </p:nvGraphicFramePr>
        <p:xfrm>
          <a:off x="8665684" y="1132823"/>
          <a:ext cx="3296033" cy="2165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93053">
                  <a:extLst>
                    <a:ext uri="{9D8B030D-6E8A-4147-A177-3AD203B41FA5}">
                      <a16:colId xmlns:a16="http://schemas.microsoft.com/office/drawing/2014/main" val="3637583548"/>
                    </a:ext>
                  </a:extLst>
                </a:gridCol>
                <a:gridCol w="1302980">
                  <a:extLst>
                    <a:ext uri="{9D8B030D-6E8A-4147-A177-3AD203B41FA5}">
                      <a16:colId xmlns:a16="http://schemas.microsoft.com/office/drawing/2014/main" val="175141339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Parameter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Value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0021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Relative Permittivity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160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6115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Tunability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1.4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91579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Tuning Field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8 Vµm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69104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Breakdown Strength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20 Vµm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2697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Thermal Conductivity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7.02 Wm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259129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76DA1686-3C48-C6CD-ECE0-096EE9163E0E}"/>
              </a:ext>
            </a:extLst>
          </p:cNvPr>
          <p:cNvGrpSpPr/>
          <p:nvPr/>
        </p:nvGrpSpPr>
        <p:grpSpPr>
          <a:xfrm>
            <a:off x="5339852" y="4229098"/>
            <a:ext cx="2846998" cy="2433526"/>
            <a:chOff x="5339852" y="4229098"/>
            <a:chExt cx="2846998" cy="2433526"/>
          </a:xfrm>
        </p:grpSpPr>
        <p:pic>
          <p:nvPicPr>
            <p:cNvPr id="3" name="Picture 2" descr="Cylindrical Ferroelectric Sample.">
              <a:extLst>
                <a:ext uri="{FF2B5EF4-FFF2-40B4-BE49-F238E27FC236}">
                  <a16:creationId xmlns:a16="http://schemas.microsoft.com/office/drawing/2014/main" id="{1C3559B5-1CCF-DFA0-A4F0-3F0EB2D25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53" t="20108" r="6857" b="19956"/>
            <a:stretch/>
          </p:blipFill>
          <p:spPr>
            <a:xfrm rot="716192">
              <a:off x="5597320" y="4229098"/>
              <a:ext cx="1900720" cy="1903065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200A679-0C42-F30B-8B8B-5547D94E2BEB}"/>
                </a:ext>
              </a:extLst>
            </p:cNvPr>
            <p:cNvCxnSpPr/>
            <p:nvPr/>
          </p:nvCxnSpPr>
          <p:spPr>
            <a:xfrm flipV="1">
              <a:off x="5638886" y="5057149"/>
              <a:ext cx="0" cy="10738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B3B29D5-A62B-7399-F2F5-F0D1985CD3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92866" y="5298473"/>
              <a:ext cx="0" cy="8325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AC00D2F-0330-F571-39D7-B1E727137901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86" y="5968149"/>
              <a:ext cx="6539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280C33-6D13-B9C1-CD8E-B1D164035AB8}"/>
                </a:ext>
              </a:extLst>
            </p:cNvPr>
            <p:cNvSpPr txBox="1"/>
            <p:nvPr/>
          </p:nvSpPr>
          <p:spPr>
            <a:xfrm>
              <a:off x="5688996" y="5968149"/>
              <a:ext cx="537046" cy="255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33 mm</a:t>
              </a:r>
              <a:endParaRPr lang="en-GB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9B0E1E-241C-90F8-FD4F-EF18525C51D5}"/>
                </a:ext>
              </a:extLst>
            </p:cNvPr>
            <p:cNvCxnSpPr>
              <a:cxnSpLocks/>
            </p:cNvCxnSpPr>
            <p:nvPr/>
          </p:nvCxnSpPr>
          <p:spPr>
            <a:xfrm>
              <a:off x="6974676" y="4435737"/>
              <a:ext cx="810307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8C2AC4-8A20-404F-ED88-38E7093D1176}"/>
                </a:ext>
              </a:extLst>
            </p:cNvPr>
            <p:cNvCxnSpPr>
              <a:cxnSpLocks/>
            </p:cNvCxnSpPr>
            <p:nvPr/>
          </p:nvCxnSpPr>
          <p:spPr>
            <a:xfrm>
              <a:off x="6799355" y="6068932"/>
              <a:ext cx="985628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B0DF82C-66C4-975E-5738-390DBE6AA03D}"/>
                </a:ext>
              </a:extLst>
            </p:cNvPr>
            <p:cNvCxnSpPr>
              <a:cxnSpLocks/>
            </p:cNvCxnSpPr>
            <p:nvPr/>
          </p:nvCxnSpPr>
          <p:spPr>
            <a:xfrm>
              <a:off x="7630906" y="4435738"/>
              <a:ext cx="0" cy="1633196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65EAF5-C745-07BB-F62C-263DDD57BFDA}"/>
                </a:ext>
              </a:extLst>
            </p:cNvPr>
            <p:cNvSpPr txBox="1"/>
            <p:nvPr/>
          </p:nvSpPr>
          <p:spPr>
            <a:xfrm>
              <a:off x="7573414" y="5107192"/>
              <a:ext cx="537047" cy="255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 mm</a:t>
              </a:r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CFECA0-B6F4-D2B4-8CB6-A4FACA9827D0}"/>
                </a:ext>
              </a:extLst>
            </p:cNvPr>
            <p:cNvSpPr txBox="1"/>
            <p:nvPr/>
          </p:nvSpPr>
          <p:spPr>
            <a:xfrm>
              <a:off x="5339852" y="6293292"/>
              <a:ext cx="28469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A BST(M) Ferroelectric Sample</a:t>
              </a:r>
              <a:endParaRPr lang="en-GB" i="1"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A4CECA-C009-D06C-3EB1-3BBF64D47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55" y="2931004"/>
            <a:ext cx="1639065" cy="45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1CEAC4B4-D467-8C60-9C10-916D101EA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28" y="4209405"/>
            <a:ext cx="1467615" cy="43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A2E7B4-F291-20CF-813E-D371FD34D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341" y="3680857"/>
            <a:ext cx="3689270" cy="24595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DE2635B-985A-2BE1-7524-718B77808A7B}"/>
              </a:ext>
            </a:extLst>
          </p:cNvPr>
          <p:cNvSpPr txBox="1"/>
          <p:nvPr/>
        </p:nvSpPr>
        <p:spPr>
          <a:xfrm>
            <a:off x="9074894" y="6149719"/>
            <a:ext cx="2683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Loss tangent vs RF frequency</a:t>
            </a:r>
          </a:p>
          <a:p>
            <a:r>
              <a:rPr lang="en-US" i="1" dirty="0"/>
              <a:t>(Courtesy Euclid </a:t>
            </a:r>
            <a:r>
              <a:rPr lang="en-US" i="1" dirty="0" err="1"/>
              <a:t>TechLabs</a:t>
            </a:r>
            <a:r>
              <a:rPr lang="en-US" i="1" dirty="0"/>
              <a:t>)</a:t>
            </a:r>
            <a:endParaRPr lang="en-GB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99EB56-6738-67D3-67C7-C713A4437C4F}"/>
              </a:ext>
            </a:extLst>
          </p:cNvPr>
          <p:cNvSpPr txBox="1"/>
          <p:nvPr/>
        </p:nvSpPr>
        <p:spPr>
          <a:xfrm>
            <a:off x="9272864" y="3267154"/>
            <a:ext cx="223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FE material parameters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785741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Use Cases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7538778" cy="2265216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kern="1200" dirty="0">
                <a:latin typeface="+mn-lt"/>
                <a:ea typeface="+mn-ea"/>
                <a:cs typeface="+mn-cs"/>
              </a:rPr>
              <a:t>Microphonics Suppression, RF Switching, Transient Detuning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8</a:t>
            </a:fld>
            <a:endParaRPr lang="en-US"/>
          </a:p>
        </p:txBody>
      </p:sp>
      <p:sp>
        <p:nvSpPr>
          <p:cNvPr id="19" name="Date Placeholder 12">
            <a:extLst>
              <a:ext uri="{FF2B5EF4-FFF2-40B4-BE49-F238E27FC236}">
                <a16:creationId xmlns:a16="http://schemas.microsoft.com/office/drawing/2014/main" id="{CC7924BF-2FF6-E957-D37D-8E50F68A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</p:spTree>
    <p:extLst>
      <p:ext uri="{BB962C8B-B14F-4D97-AF65-F5344CB8AC3E}">
        <p14:creationId xmlns:p14="http://schemas.microsoft.com/office/powerpoint/2010/main" val="3531947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/>
          <a:lstStyle/>
          <a:p>
            <a:r>
              <a:rPr lang="en-US" dirty="0"/>
              <a:t>Use cases: microphonics suppression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D4823-FDC7-657E-5A42-8785E0D3E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78" y="1992861"/>
            <a:ext cx="6228549" cy="5418813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For low beam loading machines RF power is dominated by microphonics</a:t>
            </a:r>
          </a:p>
          <a:p>
            <a:pPr marL="285750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The effect of microphonics can be reduced passively or actively</a:t>
            </a:r>
          </a:p>
          <a:p>
            <a:pPr marL="742950" lvl="1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Stiffening of cavity</a:t>
            </a:r>
          </a:p>
          <a:p>
            <a:pPr marL="742950" lvl="1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Isolation of noise sources</a:t>
            </a:r>
          </a:p>
          <a:p>
            <a:pPr marL="742950" lvl="1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Active feedback e.g. piezo tuners</a:t>
            </a:r>
          </a:p>
          <a:p>
            <a:pPr marL="285750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Residual microphonics require over-coupled FPC</a:t>
            </a:r>
          </a:p>
          <a:p>
            <a:pPr marL="285750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Typically, RF power required is still many times larger than for critical coupling case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9AC3B3E0-7B73-0F1A-A286-B3893371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9863" y="6631037"/>
            <a:ext cx="2628900" cy="153888"/>
          </a:xfrm>
        </p:spPr>
        <p:txBody>
          <a:bodyPr/>
          <a:lstStyle/>
          <a:p>
            <a:r>
              <a:rPr lang="en-US" dirty="0"/>
              <a:t>Thursday, October 6, 2022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8FA5A1-258D-9D66-A38A-D8937AF34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43" y="1273998"/>
            <a:ext cx="4471426" cy="68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2C6D75-8FDF-E8CE-573A-B8358A3385C5}"/>
              </a:ext>
            </a:extLst>
          </p:cNvPr>
          <p:cNvGrpSpPr/>
          <p:nvPr/>
        </p:nvGrpSpPr>
        <p:grpSpPr>
          <a:xfrm>
            <a:off x="6503439" y="2035501"/>
            <a:ext cx="5480392" cy="4119373"/>
            <a:chOff x="6503439" y="2035501"/>
            <a:chExt cx="5480392" cy="4119373"/>
          </a:xfrm>
        </p:grpSpPr>
        <p:pic>
          <p:nvPicPr>
            <p:cNvPr id="9" name="Picture 8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6F30E3DD-0661-89A9-A5A4-3A5F25065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1591" y="2035501"/>
              <a:ext cx="2682240" cy="20116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 descr="Chart, scatter chart&#10;&#10;Description automatically generated">
              <a:extLst>
                <a:ext uri="{FF2B5EF4-FFF2-40B4-BE49-F238E27FC236}">
                  <a16:creationId xmlns:a16="http://schemas.microsoft.com/office/drawing/2014/main" id="{4C3F1A4C-7E33-51D0-0A7E-8A880C266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1591" y="4143194"/>
              <a:ext cx="2682240" cy="20116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 descr="Chart, line chart&#10;&#10;Description automatically generated">
              <a:extLst>
                <a:ext uri="{FF2B5EF4-FFF2-40B4-BE49-F238E27FC236}">
                  <a16:creationId xmlns:a16="http://schemas.microsoft.com/office/drawing/2014/main" id="{D7BC3F45-BA7E-9020-E6B4-023F6C974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439" y="2035501"/>
              <a:ext cx="2682240" cy="20116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 descr="Chart&#10;&#10;Description automatically generated">
              <a:extLst>
                <a:ext uri="{FF2B5EF4-FFF2-40B4-BE49-F238E27FC236}">
                  <a16:creationId xmlns:a16="http://schemas.microsoft.com/office/drawing/2014/main" id="{78480CF0-F2EC-1A6B-41AD-9CF7F0417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439" y="4143194"/>
              <a:ext cx="2682240" cy="20116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5A5CC9-269B-6524-9AD5-EDF846C62ABE}"/>
              </a:ext>
            </a:extLst>
          </p:cNvPr>
          <p:cNvCxnSpPr/>
          <p:nvPr/>
        </p:nvCxnSpPr>
        <p:spPr>
          <a:xfrm>
            <a:off x="7402089" y="6672307"/>
            <a:ext cx="3799003" cy="0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BF61E60-5F92-313E-D758-9F620983BA40}"/>
              </a:ext>
            </a:extLst>
          </p:cNvPr>
          <p:cNvSpPr txBox="1"/>
          <p:nvPr/>
        </p:nvSpPr>
        <p:spPr>
          <a:xfrm>
            <a:off x="8527884" y="6261705"/>
            <a:ext cx="154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Decreasing Q</a:t>
            </a:r>
            <a:r>
              <a:rPr lang="en-US" baseline="-25000" dirty="0"/>
              <a:t>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333774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{68D79A5A-93AC-44E1-AC20-AA6940B32A40}tf33713516_win32</Template>
  <TotalTime>11001</TotalTime>
  <Words>1886</Words>
  <Application>Microsoft Office PowerPoint</Application>
  <PresentationFormat>Widescreen</PresentationFormat>
  <Paragraphs>344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Gill Sans MT</vt:lpstr>
      <vt:lpstr>Walbaum Display</vt:lpstr>
      <vt:lpstr>Wingdings</vt:lpstr>
      <vt:lpstr>3DFloatVTI</vt:lpstr>
      <vt:lpstr>FRT Developments at CERN</vt:lpstr>
      <vt:lpstr>Introduction</vt:lpstr>
      <vt:lpstr>Agenda</vt:lpstr>
      <vt:lpstr>FRTs</vt:lpstr>
      <vt:lpstr>FRT Concept</vt:lpstr>
      <vt:lpstr>Equivalent Circuit Theory</vt:lpstr>
      <vt:lpstr>Figure of Merit and Ferro-Electric (FE) Material</vt:lpstr>
      <vt:lpstr>Use Cases</vt:lpstr>
      <vt:lpstr>Use cases: microphonics suppression</vt:lpstr>
      <vt:lpstr>Use cases: microphonics suppression</vt:lpstr>
      <vt:lpstr>Use cases: transient detuning</vt:lpstr>
      <vt:lpstr>Use cases: transient detuning</vt:lpstr>
      <vt:lpstr>Use cases: transient detuning</vt:lpstr>
      <vt:lpstr>Microphonics Suppression Results</vt:lpstr>
      <vt:lpstr>Microphonics suppression results</vt:lpstr>
      <vt:lpstr>Microphonics suppression results</vt:lpstr>
      <vt:lpstr>Transient Detuning Project</vt:lpstr>
      <vt:lpstr>Transient Detuning Project: Overview</vt:lpstr>
      <vt:lpstr>Transient Detuning Project: TDD0</vt:lpstr>
      <vt:lpstr>Transient Detuning Project</vt:lpstr>
      <vt:lpstr>Summary</vt:lpstr>
      <vt:lpstr>Summary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FRT Developments at CERN</dc:title>
  <dc:creator>Nicholas Shipman</dc:creator>
  <cp:lastModifiedBy>Nicholas Shipman</cp:lastModifiedBy>
  <cp:revision>122</cp:revision>
  <dcterms:created xsi:type="dcterms:W3CDTF">2022-09-12T09:18:37Z</dcterms:created>
  <dcterms:modified xsi:type="dcterms:W3CDTF">2022-10-03T11:35:41Z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