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1" r:id="rId2"/>
    <p:sldId id="363" r:id="rId3"/>
    <p:sldId id="333" r:id="rId4"/>
    <p:sldId id="364" r:id="rId5"/>
    <p:sldId id="369" r:id="rId6"/>
    <p:sldId id="373" r:id="rId7"/>
    <p:sldId id="370" r:id="rId8"/>
    <p:sldId id="374" r:id="rId9"/>
    <p:sldId id="365" r:id="rId10"/>
    <p:sldId id="366" r:id="rId11"/>
    <p:sldId id="371" r:id="rId12"/>
    <p:sldId id="357" r:id="rId13"/>
    <p:sldId id="350" r:id="rId14"/>
    <p:sldId id="360" r:id="rId15"/>
    <p:sldId id="348" r:id="rId16"/>
    <p:sldId id="335" r:id="rId17"/>
    <p:sldId id="372" r:id="rId18"/>
    <p:sldId id="349" r:id="rId19"/>
    <p:sldId id="375" r:id="rId2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80A14"/>
    <a:srgbClr val="505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0" autoAdjust="0"/>
    <p:restoredTop sz="94743" autoAdjust="0"/>
  </p:normalViewPr>
  <p:slideViewPr>
    <p:cSldViewPr>
      <p:cViewPr varScale="1">
        <p:scale>
          <a:sx n="88" d="100"/>
          <a:sy n="88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64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CB61F-A59C-49E2-A530-FA609DF9D087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4E4D9-F0AA-4DD1-AF4B-4E8E9B4AB4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513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2C4C4-A80C-43FF-B18C-8A5EC136CD2E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27ECC-29BA-4FCC-88E2-C69DD36319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15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CDA0102E-9496-4428-AA5B-CB6915495FC3}" type="slidenum">
              <a:t>5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89287" cy="2390775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37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CDA0102E-9496-4428-AA5B-CB6915495FC3}" type="slidenum">
              <a:t>6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89287" cy="2390775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49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CDA0102E-9496-4428-AA5B-CB6915495FC3}" type="slidenum">
              <a:t>7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89287" cy="2390775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4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CDA0102E-9496-4428-AA5B-CB6915495FC3}" type="slidenum">
              <a:t>8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89287" cy="2390775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31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86040" tIns="43200" rIns="86040" bIns="43200" anchor="b" anchorCtr="0" compatLnSpc="1"/>
          <a:lstStyle/>
          <a:p>
            <a:pPr lvl="0"/>
            <a:fld id="{2A80F06B-B114-4467-8EFD-0D972A5BA8B7}" type="slidenum">
              <a:t>11</a:t>
            </a:fld>
            <a:endParaRPr lang="de-DE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747963" y="487363"/>
            <a:ext cx="3189287" cy="2390775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36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5736" y="3886200"/>
            <a:ext cx="5328592" cy="17526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53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-ro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6552728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32240" y="630932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B7205D8-1494-4AAD-8C24-51265D81BA93}" type="datetime1">
              <a:rPr lang="de-DE" smtClean="0"/>
              <a:t>03.10.2022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8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35274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0506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864917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2648893"/>
            <a:ext cx="8460432" cy="0"/>
          </a:xfrm>
          <a:prstGeom prst="line">
            <a:avLst/>
          </a:prstGeom>
          <a:ln w="28575">
            <a:solidFill>
              <a:srgbClr val="C80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4355976" y="5334387"/>
            <a:ext cx="4104456" cy="90292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000" dirty="0" smtClean="0"/>
              <a:t>T. Stengler</a:t>
            </a:r>
          </a:p>
          <a:p>
            <a:r>
              <a:rPr lang="de-DE" sz="2000" dirty="0" smtClean="0"/>
              <a:t>SRF Conference, Dresden 2019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/>
          <a:stretch/>
        </p:blipFill>
        <p:spPr>
          <a:xfrm>
            <a:off x="179512" y="5589240"/>
            <a:ext cx="3773949" cy="6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453DC-4716-4826-9B3E-DDE91B2B8EB7}" type="datetime1">
              <a:rPr lang="de-DE" smtClean="0"/>
              <a:t>03.10.2022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T. </a:t>
            </a:r>
            <a:r>
              <a:rPr lang="de-DE" b="1" dirty="0" err="1" smtClean="0"/>
              <a:t>Stengler</a:t>
            </a:r>
            <a:r>
              <a:rPr lang="de-DE" b="1" dirty="0" smtClean="0"/>
              <a:t> &amp; F. Hug</a:t>
            </a:r>
            <a:endParaRPr lang="de-DE" b="1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453DC-4716-4826-9B3E-DDE91B2B8EB7}" type="datetime1">
              <a:rPr lang="de-DE" smtClean="0"/>
              <a:t>03.10.2022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T. </a:t>
            </a:r>
            <a:r>
              <a:rPr lang="de-DE" b="1" dirty="0" err="1" smtClean="0"/>
              <a:t>Stengler</a:t>
            </a:r>
            <a:r>
              <a:rPr lang="de-DE" b="1" dirty="0" smtClean="0"/>
              <a:t> &amp; F. Hug</a:t>
            </a:r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dirty="0" smtClean="0"/>
              <a:t>Textmasterformat – Fließtext linksbündig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8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>
                <a:solidFill>
                  <a:srgbClr val="505064"/>
                </a:solidFill>
              </a:defRPr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>
                <a:solidFill>
                  <a:srgbClr val="505064"/>
                </a:solidFill>
              </a:defRPr>
            </a:lvl4pPr>
            <a:lvl5pPr>
              <a:defRPr sz="1800">
                <a:solidFill>
                  <a:srgbClr val="5050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/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/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/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453DC-4716-4826-9B3E-DDE91B2B8EB7}" type="datetime1">
              <a:rPr lang="de-DE" smtClean="0"/>
              <a:t>03.10.2022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T. </a:t>
            </a:r>
            <a:r>
              <a:rPr lang="de-DE" b="1" dirty="0" err="1" smtClean="0"/>
              <a:t>Stengler</a:t>
            </a:r>
            <a:r>
              <a:rPr lang="de-DE" b="1" dirty="0" smtClean="0"/>
              <a:t> &amp; F. Hug</a:t>
            </a:r>
            <a:endParaRPr lang="de-DE" b="1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A2942E-7CFD-4B29-A4D8-6DE9716636D0}" type="datetime1">
              <a:rPr lang="de-DE" smtClean="0"/>
              <a:t>03.10.2022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 userDrawn="1"/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5050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505064"/>
                </a:solidFill>
              </a:rPr>
              <a:t>Titelmasterformat durch Klicken bearbeiten</a:t>
            </a:r>
            <a:endParaRPr lang="de-DE" dirty="0">
              <a:solidFill>
                <a:srgbClr val="505064"/>
              </a:solidFill>
            </a:endParaRPr>
          </a:p>
        </p:txBody>
      </p:sp>
      <p:sp>
        <p:nvSpPr>
          <p:cNvPr id="1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453DC-4716-4826-9B3E-DDE91B2B8EB7}" type="datetime1">
              <a:rPr lang="de-DE" smtClean="0"/>
              <a:t>03.10.2022</a:t>
            </a:fld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T. </a:t>
            </a:r>
            <a:r>
              <a:rPr lang="de-DE" b="1" dirty="0" err="1" smtClean="0"/>
              <a:t>Stengler</a:t>
            </a:r>
            <a:r>
              <a:rPr lang="de-DE" b="1" dirty="0" smtClean="0"/>
              <a:t> &amp; F. Hug</a:t>
            </a:r>
            <a:endParaRPr lang="de-DE" b="1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0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26958-506C-40E9-9CD9-E412FC0EB415}" type="datetime1">
              <a:rPr lang="de-DE" smtClean="0"/>
              <a:t>03.10.2022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9632" y="2204864"/>
            <a:ext cx="6552728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r>
              <a:rPr lang="de-DE" sz="3700" b="1" i="0" u="none" strike="noStrike" baseline="30000" dirty="0" err="1" smtClean="0">
                <a:solidFill>
                  <a:srgbClr val="FFFFFF"/>
                </a:solidFill>
                <a:latin typeface="Arial"/>
              </a:rPr>
              <a:t>Acknowledgements</a:t>
            </a:r>
            <a:r>
              <a:rPr lang="de-DE" sz="4500" b="1" i="0" u="none" strike="noStrike" baseline="30000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de-DE" sz="4500" b="1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de-DE" sz="1500" b="0" i="0" u="none" strike="noStrike" baseline="30000" dirty="0" smtClean="0">
                <a:solidFill>
                  <a:srgbClr val="FFFFFF"/>
                </a:solidFill>
                <a:latin typeface="Minion Pro"/>
              </a:rPr>
              <a:t/>
            </a:r>
            <a:br>
              <a:rPr lang="de-DE" sz="1500" b="0" i="0" u="none" strike="noStrike" baseline="30000" dirty="0" smtClean="0">
                <a:solidFill>
                  <a:srgbClr val="FFFFFF"/>
                </a:solidFill>
                <a:latin typeface="Minion Pro"/>
              </a:rPr>
            </a:br>
            <a: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  <a:t>This talk is supported by the Cluster of Excellence “Precision Physics, </a:t>
            </a:r>
            <a:b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  <a:t>Fundamental Interactions, and Structure of Matter” (PRISMA) funded by </a:t>
            </a:r>
            <a:b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  <a:t>the German Research Foundation (DFG) within the German Excellence Initiative. </a:t>
            </a:r>
            <a: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de-DE" sz="2600" b="1" i="0" u="none" strike="noStrike" baseline="30000" dirty="0" err="1" smtClean="0">
                <a:solidFill>
                  <a:srgbClr val="FFFFFF"/>
                </a:solidFill>
                <a:latin typeface="Arial"/>
              </a:rPr>
              <a:t>Visit</a:t>
            </a:r>
            <a:r>
              <a:rPr lang="de-DE" sz="2600" b="1" i="0" u="none" strike="noStrike" baseline="300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600" b="1" i="0" u="none" strike="noStrike" baseline="30000" dirty="0" err="1" smtClean="0">
                <a:solidFill>
                  <a:srgbClr val="FFFFFF"/>
                </a:solidFill>
                <a:latin typeface="Arial"/>
              </a:rPr>
              <a:t>us</a:t>
            </a:r>
            <a:r>
              <a:rPr lang="de-DE" sz="2600" b="1" i="0" u="none" strike="noStrike" baseline="30000" dirty="0" smtClean="0">
                <a:solidFill>
                  <a:srgbClr val="FFFFFF"/>
                </a:solidFill>
                <a:latin typeface="Arial"/>
              </a:rPr>
              <a:t> @ www.prisma.uni-mainz.de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32240" y="630932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8AE6D60-56E6-4D45-AE9A-D2B9319B6214}" type="datetime1">
              <a:rPr lang="de-DE" smtClean="0"/>
              <a:t>03.10.2022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83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977136" y="6520259"/>
            <a:ext cx="1043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2A69D-2703-4334-8462-704FF35C9704}" type="datetime1">
              <a:rPr lang="de-DE" smtClean="0"/>
              <a:t>03.10.2022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59632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2360" y="6520259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1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63" r:id="rId7"/>
    <p:sldLayoutId id="2147483662" r:id="rId8"/>
    <p:sldLayoutId id="2147483660" r:id="rId9"/>
    <p:sldLayoutId id="2147483659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C80A1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3200" kern="1200">
          <a:solidFill>
            <a:srgbClr val="50506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2800" kern="1200">
          <a:solidFill>
            <a:srgbClr val="5050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05064"/>
        </a:buClr>
        <a:buFont typeface="Symbol" pitchFamily="18" charset="2"/>
        <a:buChar char="-"/>
        <a:defRPr sz="2400" kern="1200">
          <a:solidFill>
            <a:srgbClr val="5050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05064"/>
        </a:buClr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4.png"/><Relationship Id="rId4" Type="http://schemas.openxmlformats.org/officeDocument/2006/relationships/image" Target="../media/image220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1.emf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10" Type="http://schemas.openxmlformats.org/officeDocument/2006/relationships/image" Target="../media/image4.png"/><Relationship Id="rId4" Type="http://schemas.openxmlformats.org/officeDocument/2006/relationships/image" Target="../media/image32.emf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964" y="764704"/>
            <a:ext cx="7772400" cy="1362075"/>
          </a:xfrm>
        </p:spPr>
        <p:txBody>
          <a:bodyPr/>
          <a:lstStyle/>
          <a:p>
            <a:r>
              <a:rPr lang="en-US" dirty="0" err="1" smtClean="0"/>
              <a:t>Cryomodules</a:t>
            </a:r>
            <a:r>
              <a:rPr lang="en-US" dirty="0" smtClean="0"/>
              <a:t> for MESA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931898"/>
            <a:ext cx="7772400" cy="1500187"/>
          </a:xfrm>
        </p:spPr>
        <p:txBody>
          <a:bodyPr/>
          <a:lstStyle/>
          <a:p>
            <a:pPr algn="ctr"/>
            <a:r>
              <a:rPr lang="en-US" dirty="0" smtClean="0"/>
              <a:t>A quick overview about the experiences with “turn-key” cryomodules for CW operation at Johannes Gutenberg-</a:t>
            </a:r>
            <a:r>
              <a:rPr lang="en-US" dirty="0" err="1" smtClean="0"/>
              <a:t>Universität</a:t>
            </a:r>
            <a:r>
              <a:rPr lang="en-US" dirty="0" smtClean="0"/>
              <a:t> Mainz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2"/>
          </p:nvPr>
        </p:nvSpPr>
        <p:spPr>
          <a:xfrm>
            <a:off x="2190146" y="3202449"/>
            <a:ext cx="4104456" cy="13070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F. Hug for </a:t>
            </a:r>
            <a:r>
              <a:rPr lang="en-US" dirty="0" smtClean="0"/>
              <a:t>the </a:t>
            </a:r>
            <a:r>
              <a:rPr lang="en-US" dirty="0" smtClean="0"/>
              <a:t>MESA team</a:t>
            </a:r>
          </a:p>
          <a:p>
            <a:pPr algn="ctr"/>
            <a:endParaRPr lang="en-US" dirty="0" smtClean="0"/>
          </a:p>
          <a:p>
            <a:pPr algn="ctr"/>
            <a:endParaRPr lang="en-US" sz="500" dirty="0" smtClean="0"/>
          </a:p>
          <a:p>
            <a:pPr algn="ctr"/>
            <a:r>
              <a:rPr lang="en-US" dirty="0" smtClean="0"/>
              <a:t>ERL Workshop 2022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64" y="134704"/>
            <a:ext cx="1260000" cy="1260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6361" y="5052246"/>
            <a:ext cx="3603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505064"/>
                </a:solidFill>
              </a:rPr>
              <a:t>supported by </a:t>
            </a:r>
            <a:endParaRPr lang="en-US" sz="1600" dirty="0" smtClean="0">
              <a:solidFill>
                <a:srgbClr val="505064"/>
              </a:solidFill>
            </a:endParaRPr>
          </a:p>
          <a:p>
            <a:r>
              <a:rPr lang="en-US" sz="1600" dirty="0" smtClean="0">
                <a:solidFill>
                  <a:srgbClr val="505064"/>
                </a:solidFill>
              </a:rPr>
              <a:t>the </a:t>
            </a:r>
            <a:r>
              <a:rPr lang="en-US" sz="1600" dirty="0">
                <a:solidFill>
                  <a:srgbClr val="505064"/>
                </a:solidFill>
              </a:rPr>
              <a:t>German Research Foundation (DFG): </a:t>
            </a:r>
            <a:endParaRPr lang="en-US" sz="1600" dirty="0" smtClean="0">
              <a:solidFill>
                <a:srgbClr val="505064"/>
              </a:solidFill>
            </a:endParaRPr>
          </a:p>
          <a:p>
            <a:endParaRPr lang="en-US" sz="1600" dirty="0">
              <a:solidFill>
                <a:srgbClr val="505064"/>
              </a:solidFill>
            </a:endParaRPr>
          </a:p>
          <a:p>
            <a:endParaRPr lang="en-US" sz="1600" dirty="0" smtClean="0">
              <a:solidFill>
                <a:srgbClr val="505064"/>
              </a:solidFill>
            </a:endParaRPr>
          </a:p>
          <a:p>
            <a:endParaRPr lang="en-US" sz="1600" dirty="0">
              <a:solidFill>
                <a:srgbClr val="505064"/>
              </a:solidFill>
            </a:endParaRPr>
          </a:p>
          <a:p>
            <a:r>
              <a:rPr lang="en-US" sz="1600" dirty="0" smtClean="0">
                <a:solidFill>
                  <a:srgbClr val="505064"/>
                </a:solidFill>
              </a:rPr>
              <a:t>EXC </a:t>
            </a:r>
            <a:r>
              <a:rPr lang="en-US" sz="1600" dirty="0">
                <a:solidFill>
                  <a:srgbClr val="505064"/>
                </a:solidFill>
              </a:rPr>
              <a:t>2118/2019</a:t>
            </a:r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12056201-0B41-4C78-9892-D5807B300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343973"/>
            <a:ext cx="2193829" cy="150898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303764" y="5052246"/>
            <a:ext cx="48193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05064"/>
                </a:solidFill>
              </a:rPr>
              <a:t>and by the Ministry of Education and Research (</a:t>
            </a:r>
            <a:r>
              <a:rPr lang="en-US" sz="1600" dirty="0" smtClean="0">
                <a:solidFill>
                  <a:srgbClr val="505064"/>
                </a:solidFill>
              </a:rPr>
              <a:t>BMBF</a:t>
            </a:r>
            <a:r>
              <a:rPr lang="en-US" sz="1600" dirty="0" smtClean="0">
                <a:solidFill>
                  <a:srgbClr val="505064"/>
                </a:solidFill>
              </a:rPr>
              <a:t>): </a:t>
            </a:r>
            <a:endParaRPr lang="en-US" sz="1600" dirty="0" smtClean="0">
              <a:solidFill>
                <a:srgbClr val="505064"/>
              </a:solidFill>
            </a:endParaRPr>
          </a:p>
          <a:p>
            <a:endParaRPr lang="en-US" sz="1600" dirty="0">
              <a:solidFill>
                <a:srgbClr val="505064"/>
              </a:solidFill>
            </a:endParaRPr>
          </a:p>
          <a:p>
            <a:endParaRPr lang="en-US" sz="1600" dirty="0" smtClean="0">
              <a:solidFill>
                <a:srgbClr val="505064"/>
              </a:solidFill>
            </a:endParaRPr>
          </a:p>
          <a:p>
            <a:endParaRPr lang="en-US" sz="1600" dirty="0">
              <a:solidFill>
                <a:srgbClr val="505064"/>
              </a:solidFill>
            </a:endParaRPr>
          </a:p>
          <a:p>
            <a:endParaRPr lang="en-US" sz="1600" dirty="0" smtClean="0">
              <a:solidFill>
                <a:srgbClr val="505064"/>
              </a:solidFill>
            </a:endParaRPr>
          </a:p>
          <a:p>
            <a:endParaRPr lang="en-US" sz="1600" dirty="0">
              <a:solidFill>
                <a:srgbClr val="505064"/>
              </a:solidFill>
            </a:endParaRPr>
          </a:p>
          <a:p>
            <a:r>
              <a:rPr lang="en-US" sz="1600" dirty="0">
                <a:solidFill>
                  <a:srgbClr val="505064"/>
                </a:solidFill>
              </a:rPr>
              <a:t>project 05H21UMRB1</a:t>
            </a:r>
            <a:endParaRPr lang="en-US" sz="1600" dirty="0">
              <a:solidFill>
                <a:srgbClr val="505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71"/>
    </mc:Choice>
    <mc:Fallback xmlns="">
      <p:transition spd="slow" advTm="789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1143000"/>
          </a:xfrm>
        </p:spPr>
        <p:txBody>
          <a:bodyPr/>
          <a:lstStyle/>
          <a:p>
            <a:r>
              <a:rPr lang="en-US" dirty="0" smtClean="0"/>
              <a:t>Production of </a:t>
            </a:r>
            <a:r>
              <a:rPr lang="en-US" dirty="0"/>
              <a:t>2 </a:t>
            </a:r>
            <a:r>
              <a:rPr lang="en-US" dirty="0" smtClean="0"/>
              <a:t>Cryomodules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4016" y="980728"/>
            <a:ext cx="8748464" cy="527585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Close cooperation between RI and Mainz University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Weekly </a:t>
            </a:r>
            <a:r>
              <a:rPr lang="en-US" b="1" dirty="0"/>
              <a:t>conference </a:t>
            </a:r>
            <a:r>
              <a:rPr lang="en-US" b="1" dirty="0" smtClean="0"/>
              <a:t>calls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Personal meetings </a:t>
            </a:r>
            <a:r>
              <a:rPr lang="en-US" dirty="0" smtClean="0"/>
              <a:t>if necessary approx. </a:t>
            </a:r>
            <a:r>
              <a:rPr lang="en-US" b="1" dirty="0" smtClean="0"/>
              <a:t>3 per year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Approval </a:t>
            </a:r>
            <a:r>
              <a:rPr lang="en-US" dirty="0" smtClean="0"/>
              <a:t>of all</a:t>
            </a:r>
            <a:r>
              <a:rPr lang="en-US" b="1" dirty="0" smtClean="0"/>
              <a:t> </a:t>
            </a:r>
            <a:r>
              <a:rPr lang="en-US" dirty="0" smtClean="0"/>
              <a:t>changes 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Quality control: All RF </a:t>
            </a:r>
            <a:r>
              <a:rPr lang="en-US" b="1" dirty="0" smtClean="0"/>
              <a:t>measurements</a:t>
            </a:r>
            <a:r>
              <a:rPr lang="en-US" dirty="0" smtClean="0"/>
              <a:t> verified by JGU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1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Effective cooperation between RI and JGU</a:t>
            </a:r>
          </a:p>
          <a:p>
            <a:pPr marL="1200150" lvl="1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/>
              <a:t>Close cooperation needed </a:t>
            </a:r>
            <a:r>
              <a:rPr lang="en-US" dirty="0" smtClean="0"/>
              <a:t>for project coordination 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 smtClean="0"/>
              <a:t>2 Cryomodules, including modifications, VB, JT valve and control system built by RI</a:t>
            </a:r>
          </a:p>
          <a:p>
            <a:pPr algn="ctr"/>
            <a:endParaRPr lang="en-US" dirty="0" smtClean="0"/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50"/>
    </mc:Choice>
    <mc:Fallback xmlns="">
      <p:transition spd="slow" advTm="4785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LORIA~1\AppData\Local\Temp\RI_vs_JGU_compl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2" y="908720"/>
            <a:ext cx="7315215" cy="54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200" y="-99392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3200" dirty="0" smtClean="0"/>
              <a:t>Quality Control of Cavity Production by JGU</a:t>
            </a:r>
            <a:endParaRPr lang="de-DE" sz="3200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250560" y="836640"/>
            <a:ext cx="8566200" cy="55418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de-DE" altLang="zh-CN" sz="2400" kern="0" dirty="0" smtClean="0"/>
          </a:p>
        </p:txBody>
      </p:sp>
      <p:sp>
        <p:nvSpPr>
          <p:cNvPr id="8" name="Freihandform 7"/>
          <p:cNvSpPr/>
          <p:nvPr/>
        </p:nvSpPr>
        <p:spPr>
          <a:xfrm>
            <a:off x="6876256" y="5949280"/>
            <a:ext cx="922319" cy="212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Pictures:</a:t>
            </a:r>
            <a:r>
              <a:rPr lang="de-DE" b="0" i="1" u="none" strike="noStrike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 P. Weber</a:t>
            </a:r>
            <a:endParaRPr lang="de-DE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13" name="Textplatzhalter 2"/>
          <p:cNvSpPr txBox="1">
            <a:spLocks/>
          </p:cNvSpPr>
          <p:nvPr/>
        </p:nvSpPr>
        <p:spPr>
          <a:xfrm>
            <a:off x="402960" y="767480"/>
            <a:ext cx="8566200" cy="55418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r>
              <a:rPr lang="de-DE" altLang="zh-CN" sz="2000" kern="0" dirty="0" err="1" smtClean="0"/>
              <a:t>Trimming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measures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calculated</a:t>
            </a:r>
            <a:r>
              <a:rPr lang="de-DE" altLang="zh-CN" sz="2000" kern="0" dirty="0" smtClean="0"/>
              <a:t>  </a:t>
            </a:r>
            <a:r>
              <a:rPr lang="de-DE" altLang="zh-CN" sz="2000" kern="0" dirty="0" err="1" smtClean="0"/>
              <a:t>by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using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the</a:t>
            </a:r>
            <a:r>
              <a:rPr lang="de-DE" altLang="zh-CN" sz="2000" kern="0" dirty="0" smtClean="0"/>
              <a:t> different </a:t>
            </a:r>
            <a:r>
              <a:rPr lang="de-DE" altLang="zh-CN" sz="2000" kern="0" dirty="0" err="1" smtClean="0"/>
              <a:t>datasets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show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good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consistency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between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the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two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calculations</a:t>
            </a:r>
            <a:r>
              <a:rPr lang="de-DE" altLang="zh-CN" sz="2000" kern="0" dirty="0" smtClean="0"/>
              <a:t>:</a:t>
            </a:r>
          </a:p>
          <a:p>
            <a:pPr>
              <a:buSzPct val="45000"/>
            </a:pPr>
            <a:r>
              <a:rPr lang="de-DE" altLang="zh-CN" sz="2400" kern="0" dirty="0" smtClean="0"/>
              <a:t> </a:t>
            </a:r>
          </a:p>
          <a:p>
            <a:endParaRPr lang="de-DE" altLang="zh-CN" sz="2400" kern="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23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5"/>
    </mc:Choice>
    <mc:Fallback xmlns="">
      <p:transition spd="slow" advTm="2724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Test Results @ DESY AMTF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8648847" cy="4932987"/>
          </a:xfrm>
        </p:spPr>
      </p:pic>
      <p:sp>
        <p:nvSpPr>
          <p:cNvPr id="13" name="Textfeld 12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62"/>
    </mc:Choice>
    <mc:Fallback xmlns="">
      <p:transition spd="slow" advTm="390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dirty="0" smtClean="0"/>
              <a:t>Site Acceptance Test at HIM</a:t>
            </a:r>
            <a:endParaRPr lang="en-US" dirty="0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C80A14"/>
              </a:buClr>
              <a:buSzPct val="70000"/>
              <a:buFontTx/>
              <a:buNone/>
              <a:defRPr sz="2000" kern="1200" baseline="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4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6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8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4" y="98475"/>
            <a:ext cx="2166556" cy="1022185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-10616" y="1196752"/>
            <a:ext cx="8229600" cy="4525963"/>
          </a:xfrm>
        </p:spPr>
        <p:txBody>
          <a:bodyPr/>
          <a:lstStyle/>
          <a:p>
            <a:pPr marL="685620" indent="-34290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Several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successful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cooldown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cycles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1.8 K at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HIM RF </a:t>
            </a:r>
            <a:r>
              <a:rPr lang="de-DE" dirty="0" err="1">
                <a:sym typeface="Wingdings" panose="05000000000000000000" pitchFamily="2" charset="2"/>
              </a:rPr>
              <a:t>bunker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both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cryomodules</a:t>
            </a:r>
          </a:p>
          <a:p>
            <a:pPr marL="685620" indent="-342900"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CW </a:t>
            </a:r>
            <a:r>
              <a:rPr lang="de-DE" dirty="0" err="1" smtClean="0">
                <a:sym typeface="Wingdings" panose="05000000000000000000" pitchFamily="2" charset="2"/>
              </a:rPr>
              <a:t>measurements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up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12.5 MV/m  </a:t>
            </a:r>
            <a:endParaRPr lang="de-DE" dirty="0">
              <a:sym typeface="Wingdings" panose="05000000000000000000" pitchFamily="2" charset="2"/>
            </a:endParaRPr>
          </a:p>
          <a:p>
            <a:pPr marL="685620" indent="-34290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Static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heat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load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than</a:t>
            </a:r>
            <a:r>
              <a:rPr lang="de-DE" dirty="0">
                <a:sym typeface="Wingdings" panose="05000000000000000000" pitchFamily="2" charset="2"/>
              </a:rPr>
              <a:t> 30% </a:t>
            </a:r>
            <a:r>
              <a:rPr lang="de-DE" dirty="0" err="1">
                <a:sym typeface="Wingdings" panose="05000000000000000000" pitchFamily="2" charset="2"/>
              </a:rPr>
              <a:t>better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/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err="1" smtClean="0">
                <a:sym typeface="Wingdings" panose="05000000000000000000" pitchFamily="2" charset="2"/>
              </a:rPr>
              <a:t>than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design </a:t>
            </a:r>
            <a:r>
              <a:rPr lang="de-DE" dirty="0" err="1">
                <a:sym typeface="Wingdings" panose="05000000000000000000" pitchFamily="2" charset="2"/>
              </a:rPr>
              <a:t>value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both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modules</a:t>
            </a:r>
            <a:endParaRPr lang="de-DE" dirty="0">
              <a:sym typeface="Wingdings" panose="05000000000000000000" pitchFamily="2" charset="2"/>
            </a:endParaRPr>
          </a:p>
          <a:p>
            <a:pPr marL="685620" indent="-342900">
              <a:buFont typeface="Wingdings" panose="05000000000000000000" pitchFamily="2" charset="2"/>
              <a:buChar char="à"/>
            </a:pPr>
            <a:r>
              <a:rPr lang="de-DE" b="1" dirty="0" smtClean="0">
                <a:sym typeface="Wingdings" panose="05000000000000000000" pitchFamily="2" charset="2"/>
              </a:rPr>
              <a:t>SAT </a:t>
            </a:r>
            <a:r>
              <a:rPr lang="de-DE" b="1" dirty="0" err="1">
                <a:sym typeface="Wingdings" panose="05000000000000000000" pitchFamily="2" charset="2"/>
              </a:rPr>
              <a:t>for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module</a:t>
            </a:r>
            <a:r>
              <a:rPr lang="de-DE" b="1" dirty="0" smtClean="0">
                <a:sym typeface="Wingdings" panose="05000000000000000000" pitchFamily="2" charset="2"/>
              </a:rPr>
              <a:t> #1 </a:t>
            </a:r>
            <a:r>
              <a:rPr lang="de-DE" b="1" dirty="0" err="1" smtClean="0">
                <a:sym typeface="Wingdings" panose="05000000000000000000" pitchFamily="2" charset="2"/>
              </a:rPr>
              <a:t>approved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>
                <a:sym typeface="Wingdings" panose="05000000000000000000" pitchFamily="2" charset="2"/>
              </a:rPr>
              <a:t/>
            </a:r>
            <a:br>
              <a:rPr lang="de-DE" b="1" dirty="0">
                <a:sym typeface="Wingdings" panose="05000000000000000000" pitchFamily="2" charset="2"/>
              </a:rPr>
            </a:br>
            <a:r>
              <a:rPr lang="de-DE" b="1" dirty="0" err="1">
                <a:sym typeface="Wingdings" panose="05000000000000000000" pitchFamily="2" charset="2"/>
              </a:rPr>
              <a:t>recently</a:t>
            </a:r>
            <a:r>
              <a:rPr lang="de-DE" b="1" dirty="0">
                <a:sym typeface="Wingdings" panose="05000000000000000000" pitchFamily="2" charset="2"/>
              </a:rPr>
              <a:t> (30.4.2019)</a:t>
            </a:r>
            <a:br>
              <a:rPr lang="de-DE" b="1" dirty="0">
                <a:sym typeface="Wingdings" panose="05000000000000000000" pitchFamily="2" charset="2"/>
              </a:rPr>
            </a:br>
            <a:endParaRPr lang="de-DE" b="1" dirty="0"/>
          </a:p>
          <a:p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4" y="3717032"/>
            <a:ext cx="3689648" cy="276723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66" y="2024013"/>
            <a:ext cx="3152234" cy="4437112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27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5711"/>
    </mc:Choice>
    <mc:Fallback xmlns="">
      <p:transition spd="slow" advTm="10571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Generator and Possible Gradients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/>
          <a:p>
            <a:fld id="{F5C8910C-24E4-43A6-BEA9-C12E1ABEFDB4}" type="datetime1">
              <a:rPr lang="de-DE" smtClean="0"/>
              <a:t>03.10.2022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/>
          <a:p>
            <a:fld id="{C5569BA5-88D4-471A-9C47-F7F059789784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770"/>
            <a:ext cx="9144000" cy="527531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6" name="Foliennummernplatzhalter 5"/>
          <p:cNvSpPr txBox="1">
            <a:spLocks/>
          </p:cNvSpPr>
          <p:nvPr/>
        </p:nvSpPr>
        <p:spPr>
          <a:xfrm>
            <a:off x="8100392" y="6520259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569BA5-88D4-471A-9C47-F7F059789784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14" name="Datumsplatzhalter 3"/>
          <p:cNvSpPr txBox="1">
            <a:spLocks/>
          </p:cNvSpPr>
          <p:nvPr/>
        </p:nvSpPr>
        <p:spPr>
          <a:xfrm>
            <a:off x="6588224" y="6520259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3.10.2022</a:t>
            </a:r>
            <a:endParaRPr lang="de-DE" dirty="0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40"/>
    </mc:Choice>
    <mc:Fallback xmlns="">
      <p:transition spd="slow" advTm="8484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Acceptance – Cryomodule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005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endParaRPr lang="en-US" sz="32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sz="3200" dirty="0" smtClean="0"/>
              </a:p>
              <a:p>
                <a:endParaRPr lang="en-US" sz="3200" dirty="0" smtClean="0"/>
              </a:p>
              <a:p>
                <a:endParaRPr lang="en-US" sz="3200" dirty="0"/>
              </a:p>
              <a:p>
                <a:endParaRPr lang="en-US" sz="3200" dirty="0" smtClean="0"/>
              </a:p>
              <a:p>
                <a:r>
                  <a:rPr lang="en-US" sz="2400" dirty="0" smtClean="0"/>
                  <a:t>CAV008: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 smtClean="0"/>
                  <a:t>Systematic error</a:t>
                </a:r>
                <a:r>
                  <a:rPr lang="en-US" sz="2400" dirty="0" smtClean="0"/>
                  <a:t> with </a:t>
                </a:r>
                <a:r>
                  <a:rPr lang="en-US" sz="2400" b="1" dirty="0" smtClean="0"/>
                  <a:t>LLRF test system </a:t>
                </a:r>
                <a:r>
                  <a:rPr lang="en-US" sz="2400" dirty="0" smtClean="0"/>
                  <a:t>occurred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Helium flow indicates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1.25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400" dirty="0" smtClean="0"/>
                  <a:t> at </a:t>
                </a:r>
                <a:r>
                  <a:rPr lang="en-US" sz="2400" dirty="0">
                    <a:latin typeface="Cambria Math" panose="02040503050406030204" pitchFamily="18" charset="0"/>
                  </a:rPr>
                  <a:t>12.5</a:t>
                </a:r>
                <a:r>
                  <a:rPr lang="en-US" sz="2400" dirty="0" smtClean="0"/>
                  <a:t> MV/m</a:t>
                </a:r>
              </a:p>
              <a:p>
                <a:r>
                  <a:rPr lang="en-US" sz="2400" dirty="0"/>
                  <a:t>T</a:t>
                </a:r>
                <a:r>
                  <a:rPr lang="en-US" sz="2400" dirty="0" smtClean="0"/>
                  <a:t>o be measured again…</a:t>
                </a:r>
              </a:p>
              <a:p>
                <a:endParaRPr lang="en-US" sz="3200" dirty="0" smtClean="0"/>
              </a:p>
              <a:p>
                <a:endParaRPr lang="en-US" sz="3200" dirty="0" smtClean="0"/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0059"/>
              </a:xfrm>
              <a:blipFill rotWithShape="0">
                <a:blip r:embed="rId4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nhaltsplatzhalt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C80A14"/>
              </a:buClr>
              <a:buSzPct val="70000"/>
              <a:buFontTx/>
              <a:buNone/>
              <a:defRPr sz="2000" kern="1200" baseline="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4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6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8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/>
          <a:srcRect l="-1459" r="-1459"/>
          <a:stretch/>
        </p:blipFill>
        <p:spPr>
          <a:xfrm>
            <a:off x="4029492" y="1304817"/>
            <a:ext cx="5079012" cy="288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/>
          <a:srcRect l="4829"/>
          <a:stretch/>
        </p:blipFill>
        <p:spPr>
          <a:xfrm>
            <a:off x="107504" y="1304817"/>
            <a:ext cx="4714076" cy="288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344946" y="1052736"/>
            <a:ext cx="91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CAV007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225358" y="1058809"/>
            <a:ext cx="91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CAV008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15965" y="3777960"/>
            <a:ext cx="30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1350472" y="3772989"/>
            <a:ext cx="30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2160992" y="3779748"/>
            <a:ext cx="30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2905835" y="3777960"/>
            <a:ext cx="458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3732405" y="3767728"/>
            <a:ext cx="458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4376129" y="3763556"/>
            <a:ext cx="458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4804662" y="3777960"/>
            <a:ext cx="30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5639169" y="3772989"/>
            <a:ext cx="30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6449689" y="3779748"/>
            <a:ext cx="30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7194532" y="3777960"/>
            <a:ext cx="458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8021102" y="3767728"/>
            <a:ext cx="458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460747" y="4000491"/>
            <a:ext cx="443941" cy="132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feld 26"/>
          <p:cNvSpPr txBox="1"/>
          <p:nvPr/>
        </p:nvSpPr>
        <p:spPr>
          <a:xfrm>
            <a:off x="8664826" y="3763556"/>
            <a:ext cx="458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6" name="Rechteck 35"/>
          <p:cNvSpPr/>
          <p:nvPr/>
        </p:nvSpPr>
        <p:spPr>
          <a:xfrm>
            <a:off x="6728048" y="3937342"/>
            <a:ext cx="494104" cy="182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feld 27"/>
          <p:cNvSpPr txBox="1"/>
          <p:nvPr/>
        </p:nvSpPr>
        <p:spPr>
          <a:xfrm>
            <a:off x="2082573" y="3992856"/>
            <a:ext cx="189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ACC</a:t>
            </a:r>
            <a:r>
              <a:rPr lang="en-US" dirty="0" smtClean="0"/>
              <a:t> in MV/m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6221663" y="3992987"/>
            <a:ext cx="189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ACC</a:t>
            </a:r>
            <a:r>
              <a:rPr lang="en-US" dirty="0" smtClean="0"/>
              <a:t> in MV/m</a:t>
            </a:r>
            <a:endParaRPr lang="en-US" dirty="0"/>
          </a:p>
        </p:txBody>
      </p:sp>
      <p:sp>
        <p:nvSpPr>
          <p:cNvPr id="30" name="Rechteck 29"/>
          <p:cNvSpPr/>
          <p:nvPr/>
        </p:nvSpPr>
        <p:spPr>
          <a:xfrm>
            <a:off x="105480" y="1108498"/>
            <a:ext cx="504056" cy="2593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48046" y="2827489"/>
                <a:ext cx="2614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6" y="2827489"/>
                <a:ext cx="261490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/>
          <p:cNvSpPr txBox="1"/>
          <p:nvPr/>
        </p:nvSpPr>
        <p:spPr>
          <a:xfrm>
            <a:off x="416836" y="1987487"/>
            <a:ext cx="152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22463" y="1255276"/>
            <a:ext cx="152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203414" y="3568009"/>
            <a:ext cx="50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0.1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 rot="16200000">
                <a:off x="-709657" y="2217633"/>
                <a:ext cx="2131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Q</a:t>
                </a:r>
                <a:r>
                  <a:rPr lang="en-US" sz="1100" dirty="0" smtClean="0"/>
                  <a:t>0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09657" y="2217633"/>
                <a:ext cx="2131100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feld 42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38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3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57"/>
    </mc:Choice>
    <mc:Fallback xmlns="">
      <p:transition spd="slow" advTm="10385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3491880" y="4675192"/>
            <a:ext cx="4399880" cy="1792311"/>
            <a:chOff x="3491880" y="4675192"/>
            <a:chExt cx="4399880" cy="1792311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4304663" y="4675192"/>
              <a:ext cx="3587097" cy="1773577"/>
              <a:chOff x="4264715" y="4570001"/>
              <a:chExt cx="3587097" cy="1773577"/>
            </a:xfrm>
          </p:grpSpPr>
          <p:pic>
            <p:nvPicPr>
              <p:cNvPr id="10" name="Grafik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64" t="24313" b="43372"/>
              <a:stretch/>
            </p:blipFill>
            <p:spPr>
              <a:xfrm>
                <a:off x="4264715" y="4570001"/>
                <a:ext cx="3587097" cy="1773577"/>
              </a:xfrm>
              <a:prstGeom prst="rect">
                <a:avLst/>
              </a:prstGeom>
            </p:spPr>
          </p:pic>
          <p:sp>
            <p:nvSpPr>
              <p:cNvPr id="7" name="Rechteck 6"/>
              <p:cNvSpPr/>
              <p:nvPr/>
            </p:nvSpPr>
            <p:spPr>
              <a:xfrm>
                <a:off x="7668344" y="5355826"/>
                <a:ext cx="144016" cy="30542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hteck 4"/>
              <p:cNvSpPr/>
              <p:nvPr/>
            </p:nvSpPr>
            <p:spPr>
              <a:xfrm>
                <a:off x="7535646" y="5373216"/>
                <a:ext cx="185069" cy="5449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Gleichschenkliges Dreieck 10"/>
            <p:cNvSpPr/>
            <p:nvPr/>
          </p:nvSpPr>
          <p:spPr>
            <a:xfrm>
              <a:off x="3491880" y="4833851"/>
              <a:ext cx="1551620" cy="1633652"/>
            </a:xfrm>
            <a:prstGeom prst="triangle">
              <a:avLst>
                <a:gd name="adj" fmla="val 515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Inhaltsplatzhalter 4"/>
          <p:cNvSpPr txBox="1">
            <a:spLocks/>
          </p:cNvSpPr>
          <p:nvPr/>
        </p:nvSpPr>
        <p:spPr>
          <a:xfrm>
            <a:off x="522107" y="2143397"/>
            <a:ext cx="83403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C80A14"/>
              </a:buClr>
              <a:buSzPct val="70000"/>
              <a:buFontTx/>
              <a:buNone/>
              <a:defRPr sz="2000" kern="1200" baseline="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4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6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400" b="1" dirty="0" smtClean="0"/>
              <a:t>Field emission </a:t>
            </a:r>
            <a:r>
              <a:rPr lang="en-US" sz="2400" dirty="0" smtClean="0"/>
              <a:t>because of a valve in a undefined state at the beam pipe</a:t>
            </a:r>
          </a:p>
          <a:p>
            <a:r>
              <a:rPr lang="en-US" sz="2400" dirty="0" smtClean="0"/>
              <a:t>Particles could float in N</a:t>
            </a:r>
            <a:r>
              <a:rPr lang="en-US" sz="1600" dirty="0" smtClean="0"/>
              <a:t>2</a:t>
            </a:r>
          </a:p>
          <a:p>
            <a:r>
              <a:rPr lang="en-US" sz="2400" dirty="0" smtClean="0"/>
              <a:t>atmosphere</a:t>
            </a:r>
          </a:p>
          <a:p>
            <a:r>
              <a:rPr lang="en-US" sz="2400" dirty="0" smtClean="0"/>
              <a:t>CM received </a:t>
            </a:r>
            <a:r>
              <a:rPr lang="en-US" sz="2400" b="1" dirty="0" smtClean="0"/>
              <a:t>refurbishment</a:t>
            </a:r>
          </a:p>
          <a:p>
            <a:r>
              <a:rPr lang="en-US" sz="2400" b="1" dirty="0" smtClean="0"/>
              <a:t>Re-Test </a:t>
            </a:r>
            <a:r>
              <a:rPr lang="en-US" sz="2400" dirty="0" smtClean="0"/>
              <a:t>in</a:t>
            </a:r>
            <a:r>
              <a:rPr lang="en-US" sz="2400" b="1" dirty="0" smtClean="0"/>
              <a:t> 2020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Site Acceptance – Cryomodule 2</a:t>
            </a:r>
            <a:endParaRPr lang="en-US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497" y="1341088"/>
            <a:ext cx="4985127" cy="28800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6225358" y="1058809"/>
            <a:ext cx="91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CAV010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2344946" y="1052736"/>
            <a:ext cx="91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CAV009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7391982" y="5949641"/>
            <a:ext cx="175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Valve movement</a:t>
            </a:r>
          </a:p>
          <a:p>
            <a:r>
              <a:rPr lang="en-US" dirty="0"/>
              <a:t>c</a:t>
            </a:r>
            <a:r>
              <a:rPr lang="en-US" dirty="0" smtClean="0"/>
              <a:t>aused particles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/>
          <a:srcRect l="4349"/>
          <a:stretch/>
        </p:blipFill>
        <p:spPr>
          <a:xfrm>
            <a:off x="107504" y="1324522"/>
            <a:ext cx="4750938" cy="2880000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H="1" flipV="1">
            <a:off x="5220072" y="5517232"/>
            <a:ext cx="1800200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15965" y="3777960"/>
            <a:ext cx="30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1350472" y="3772989"/>
            <a:ext cx="30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2160992" y="3779748"/>
            <a:ext cx="30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5" name="Textfeld 34"/>
          <p:cNvSpPr txBox="1"/>
          <p:nvPr/>
        </p:nvSpPr>
        <p:spPr>
          <a:xfrm>
            <a:off x="2905835" y="3777960"/>
            <a:ext cx="458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2335781" y="4063555"/>
            <a:ext cx="613693" cy="157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feld 37"/>
          <p:cNvSpPr txBox="1"/>
          <p:nvPr/>
        </p:nvSpPr>
        <p:spPr>
          <a:xfrm>
            <a:off x="3732405" y="3767728"/>
            <a:ext cx="458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4376129" y="3763556"/>
            <a:ext cx="458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4804662" y="3777960"/>
            <a:ext cx="30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2" name="Textfeld 61"/>
          <p:cNvSpPr txBox="1"/>
          <p:nvPr/>
        </p:nvSpPr>
        <p:spPr>
          <a:xfrm>
            <a:off x="5639169" y="3788256"/>
            <a:ext cx="30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3" name="Textfeld 62"/>
          <p:cNvSpPr txBox="1"/>
          <p:nvPr/>
        </p:nvSpPr>
        <p:spPr>
          <a:xfrm>
            <a:off x="6449689" y="3779748"/>
            <a:ext cx="305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4" name="Textfeld 63"/>
          <p:cNvSpPr txBox="1"/>
          <p:nvPr/>
        </p:nvSpPr>
        <p:spPr>
          <a:xfrm>
            <a:off x="7194532" y="3777960"/>
            <a:ext cx="458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65" name="Rechteck 64"/>
          <p:cNvSpPr/>
          <p:nvPr/>
        </p:nvSpPr>
        <p:spPr>
          <a:xfrm>
            <a:off x="6624478" y="4063555"/>
            <a:ext cx="613693" cy="157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feld 65"/>
          <p:cNvSpPr txBox="1"/>
          <p:nvPr/>
        </p:nvSpPr>
        <p:spPr>
          <a:xfrm>
            <a:off x="8021102" y="3782995"/>
            <a:ext cx="458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7" name="Textfeld 66"/>
          <p:cNvSpPr txBox="1"/>
          <p:nvPr/>
        </p:nvSpPr>
        <p:spPr>
          <a:xfrm>
            <a:off x="8664826" y="3778823"/>
            <a:ext cx="458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68" name="Textfeld 67"/>
          <p:cNvSpPr txBox="1"/>
          <p:nvPr/>
        </p:nvSpPr>
        <p:spPr>
          <a:xfrm>
            <a:off x="2130750" y="3973472"/>
            <a:ext cx="189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ACC</a:t>
            </a:r>
            <a:r>
              <a:rPr lang="en-US" dirty="0" smtClean="0"/>
              <a:t> in MV/m</a:t>
            </a:r>
            <a:endParaRPr lang="en-US" dirty="0"/>
          </a:p>
        </p:txBody>
      </p:sp>
      <p:sp>
        <p:nvSpPr>
          <p:cNvPr id="69" name="Textfeld 68"/>
          <p:cNvSpPr txBox="1"/>
          <p:nvPr/>
        </p:nvSpPr>
        <p:spPr>
          <a:xfrm>
            <a:off x="6221663" y="3992987"/>
            <a:ext cx="189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ACC</a:t>
            </a:r>
            <a:r>
              <a:rPr lang="en-US" dirty="0" smtClean="0"/>
              <a:t> in MV/m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105480" y="1108498"/>
            <a:ext cx="504056" cy="2593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feld 69"/>
              <p:cNvSpPr txBox="1"/>
              <p:nvPr/>
            </p:nvSpPr>
            <p:spPr>
              <a:xfrm>
                <a:off x="348046" y="2827489"/>
                <a:ext cx="2614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feld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6" y="2827489"/>
                <a:ext cx="261490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feld 70"/>
          <p:cNvSpPr txBox="1"/>
          <p:nvPr/>
        </p:nvSpPr>
        <p:spPr>
          <a:xfrm>
            <a:off x="416836" y="1987487"/>
            <a:ext cx="152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422463" y="1255276"/>
            <a:ext cx="152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203414" y="3568009"/>
            <a:ext cx="50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0.1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 rot="16200000">
                <a:off x="-678032" y="2229269"/>
                <a:ext cx="2131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Q</a:t>
                </a:r>
                <a:r>
                  <a:rPr lang="en-US" sz="1100" dirty="0" smtClean="0"/>
                  <a:t>0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78032" y="2229269"/>
                <a:ext cx="2131100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Gerade Verbindung mit Pfeil 73"/>
          <p:cNvCxnSpPr/>
          <p:nvPr/>
        </p:nvCxnSpPr>
        <p:spPr>
          <a:xfrm flipH="1">
            <a:off x="5791907" y="5650677"/>
            <a:ext cx="1228366" cy="1664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H="1">
            <a:off x="5043500" y="5658686"/>
            <a:ext cx="2517763" cy="49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46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4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03"/>
    </mc:Choice>
    <mc:Fallback xmlns="">
      <p:transition spd="slow" advTm="7650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4"/>
          <p:cNvSpPr txBox="1">
            <a:spLocks/>
          </p:cNvSpPr>
          <p:nvPr/>
        </p:nvSpPr>
        <p:spPr>
          <a:xfrm>
            <a:off x="522107" y="2143397"/>
            <a:ext cx="83403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C80A14"/>
              </a:buClr>
              <a:buSzPct val="70000"/>
              <a:buFontTx/>
              <a:buNone/>
              <a:defRPr sz="2000" kern="1200" baseline="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4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6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400" b="1" dirty="0" smtClean="0"/>
              <a:t>Increased performance </a:t>
            </a:r>
            <a:r>
              <a:rPr lang="en-US" sz="2400" dirty="0" smtClean="0"/>
              <a:t>close to design value</a:t>
            </a:r>
          </a:p>
          <a:p>
            <a:r>
              <a:rPr lang="en-US" sz="2400" dirty="0" smtClean="0"/>
              <a:t>Still some degradation with respect to vertical test</a:t>
            </a:r>
          </a:p>
          <a:p>
            <a:endParaRPr lang="en-US" sz="2400" dirty="0"/>
          </a:p>
          <a:p>
            <a:r>
              <a:rPr lang="en-US" sz="2400" dirty="0" smtClean="0">
                <a:sym typeface="Wingdings" panose="05000000000000000000" pitchFamily="2" charset="2"/>
              </a:rPr>
              <a:t> Module accepted as full cryogenic losses within specification</a:t>
            </a:r>
            <a:endParaRPr lang="en-US" sz="24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Site Acceptance – Cryomodule 2</a:t>
            </a:r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8" y="1340768"/>
            <a:ext cx="4472350" cy="2923271"/>
          </a:xfrm>
          <a:prstGeom prst="rect">
            <a:avLst/>
          </a:prstGeom>
        </p:spPr>
      </p:pic>
      <p:sp>
        <p:nvSpPr>
          <p:cNvPr id="54" name="Textfeld 53"/>
          <p:cNvSpPr txBox="1"/>
          <p:nvPr/>
        </p:nvSpPr>
        <p:spPr>
          <a:xfrm>
            <a:off x="2344946" y="1052736"/>
            <a:ext cx="91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CAV009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270" y="1274203"/>
            <a:ext cx="4386001" cy="2959334"/>
          </a:xfrm>
          <a:prstGeom prst="rect">
            <a:avLst/>
          </a:prstGeom>
        </p:spPr>
      </p:pic>
      <p:sp>
        <p:nvSpPr>
          <p:cNvPr id="47" name="Textfeld 46"/>
          <p:cNvSpPr txBox="1"/>
          <p:nvPr/>
        </p:nvSpPr>
        <p:spPr>
          <a:xfrm>
            <a:off x="6225358" y="1058809"/>
            <a:ext cx="91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CAV010</a:t>
            </a:r>
            <a:endParaRPr lang="en-US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50"/>
    </mc:Choice>
    <mc:Fallback xmlns="">
      <p:transition spd="slow" advTm="9855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hteck 54"/>
              <p:cNvSpPr/>
              <p:nvPr/>
            </p:nvSpPr>
            <p:spPr>
              <a:xfrm>
                <a:off x="395536" y="1009618"/>
                <a:ext cx="9278860" cy="6401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2800" b="1" dirty="0" err="1" smtClean="0">
                    <a:solidFill>
                      <a:srgbClr val="002060"/>
                    </a:solidFill>
                  </a:rPr>
                  <a:t>Cryomodule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production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endParaRPr lang="de-DE" sz="900" dirty="0" smtClean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2800" dirty="0" err="1" smtClean="0">
                    <a:solidFill>
                      <a:srgbClr val="002060"/>
                    </a:solidFill>
                  </a:rPr>
                  <a:t>Successful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„turn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key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“ CM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production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by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industry</a:t>
                </a:r>
                <a:endParaRPr lang="de-DE" sz="2800" dirty="0" smtClean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rgbClr val="002060"/>
                    </a:solidFill>
                  </a:rPr>
                  <a:t>CM1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with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 2x 12.5 MV/m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=1.2</m:t>
                    </m:r>
                    <m:r>
                      <a:rPr lang="de-DE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de-DE" sz="2800" b="0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rgbClr val="002060"/>
                    </a:solidFill>
                  </a:rPr>
                  <a:t>CM2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successfully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refurbished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and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accepted</a:t>
                </a:r>
                <a:endParaRPr lang="de-DE" sz="2800" dirty="0" smtClean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rgbClr val="002060"/>
                    </a:solidFill>
                  </a:rPr>
                  <a:t>CM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transport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under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vacuum</a:t>
                </a:r>
                <a:endParaRPr lang="de-DE" sz="28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2800" b="1" dirty="0" err="1">
                    <a:solidFill>
                      <a:srgbClr val="002060"/>
                    </a:solidFill>
                  </a:rPr>
                  <a:t>Cryomodule</a:t>
                </a:r>
                <a:r>
                  <a:rPr lang="de-DE" sz="2800" dirty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future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:</a:t>
                </a:r>
                <a:endParaRPr lang="de-DE" sz="2800" dirty="0">
                  <a:solidFill>
                    <a:srgbClr val="002060"/>
                  </a:solidFill>
                </a:endParaRPr>
              </a:p>
              <a:p>
                <a:endParaRPr lang="de-DE" sz="900" dirty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rgbClr val="002060"/>
                    </a:solidFill>
                  </a:rPr>
                  <a:t>Clean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integration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into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accelerator</a:t>
                </a:r>
                <a:endParaRPr lang="de-DE" sz="2800" dirty="0" smtClean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rgbClr val="002060"/>
                    </a:solidFill>
                  </a:rPr>
                  <a:t>Performance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tests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at final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position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and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with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beam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2800" dirty="0" err="1" smtClean="0">
                    <a:solidFill>
                      <a:srgbClr val="002060"/>
                    </a:solidFill>
                  </a:rPr>
                  <a:t>Refurbishment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of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a spare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module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</a:rPr>
                  <a:t>ongoing</a:t>
                </a:r>
                <a:r>
                  <a:rPr lang="de-DE" sz="2800" dirty="0" smtClean="0">
                    <a:solidFill>
                      <a:srgbClr val="002060"/>
                    </a:solidFill>
                  </a:rPr>
                  <a:t> </a:t>
                </a:r>
                <a:br>
                  <a:rPr lang="de-DE" sz="2800" dirty="0" smtClean="0">
                    <a:solidFill>
                      <a:srgbClr val="002060"/>
                    </a:solidFill>
                  </a:rPr>
                </a:br>
                <a:r>
                  <a:rPr lang="de-DE" sz="28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de-DE" sz="28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future</a:t>
                </a:r>
                <a:r>
                  <a:rPr lang="de-DE" sz="28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28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maintenance</a:t>
                </a:r>
                <a:r>
                  <a:rPr lang="de-DE" sz="28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de-DE" sz="28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hands</a:t>
                </a:r>
                <a:r>
                  <a:rPr lang="de-DE" sz="28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on </a:t>
                </a:r>
                <a:r>
                  <a:rPr lang="de-DE" sz="28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experience</a:t>
                </a:r>
                <a:endParaRPr lang="de-DE" sz="2800" dirty="0" smtClean="0">
                  <a:solidFill>
                    <a:srgbClr val="002060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de-DE" sz="2800" dirty="0">
                  <a:solidFill>
                    <a:srgbClr val="002060"/>
                  </a:solidFill>
                </a:endParaRPr>
              </a:p>
              <a:p>
                <a:endParaRPr lang="de-DE" sz="2800" dirty="0">
                  <a:solidFill>
                    <a:srgbClr val="002060"/>
                  </a:solidFill>
                </a:endParaRPr>
              </a:p>
              <a:p>
                <a:r>
                  <a:rPr lang="de-DE" sz="2800" dirty="0" smtClean="0">
                    <a:solidFill>
                      <a:srgbClr val="FF0000"/>
                    </a:solidFill>
                  </a:rPr>
                  <a:t> </a:t>
                </a:r>
                <a:endParaRPr lang="de-DE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5" name="Rechteck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09618"/>
                <a:ext cx="9278860" cy="6401753"/>
              </a:xfrm>
              <a:prstGeom prst="rect">
                <a:avLst/>
              </a:prstGeom>
              <a:blipFill>
                <a:blip r:embed="rId2"/>
                <a:stretch>
                  <a:fillRect l="-13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916"/>
    </mc:Choice>
    <mc:Fallback xmlns="">
      <p:transition spd="slow" advTm="19991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55" name="Rechteck 54"/>
          <p:cNvSpPr/>
          <p:nvPr/>
        </p:nvSpPr>
        <p:spPr>
          <a:xfrm>
            <a:off x="395536" y="1009618"/>
            <a:ext cx="874846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 smtClean="0">
                <a:solidFill>
                  <a:srgbClr val="002060"/>
                </a:solidFill>
              </a:rPr>
              <a:t>„Turn </a:t>
            </a:r>
            <a:r>
              <a:rPr lang="de-DE" sz="2800" b="1" dirty="0" err="1" smtClean="0">
                <a:solidFill>
                  <a:srgbClr val="002060"/>
                </a:solidFill>
              </a:rPr>
              <a:t>key</a:t>
            </a:r>
            <a:r>
              <a:rPr lang="de-DE" sz="2800" b="1" dirty="0" smtClean="0">
                <a:solidFill>
                  <a:srgbClr val="002060"/>
                </a:solidFill>
              </a:rPr>
              <a:t>“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experience</a:t>
            </a:r>
            <a:r>
              <a:rPr lang="de-DE" sz="2800" dirty="0" smtClean="0">
                <a:solidFill>
                  <a:srgbClr val="002060"/>
                </a:solidFill>
              </a:rPr>
              <a:t>:</a:t>
            </a:r>
            <a:endParaRPr lang="de-DE" sz="2800" dirty="0" smtClean="0">
              <a:solidFill>
                <a:srgbClr val="002060"/>
              </a:solidFill>
            </a:endParaRPr>
          </a:p>
          <a:p>
            <a:endParaRPr lang="de-DE" sz="9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2060"/>
                </a:solidFill>
              </a:rPr>
              <a:t>Need </a:t>
            </a:r>
            <a:r>
              <a:rPr lang="de-DE" sz="2800" dirty="0" err="1" smtClean="0">
                <a:solidFill>
                  <a:srgbClr val="002060"/>
                </a:solidFill>
              </a:rPr>
              <a:t>of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close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contact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to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vendor</a:t>
            </a:r>
            <a:endParaRPr lang="de-DE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rgbClr val="002060"/>
                </a:solidFill>
              </a:rPr>
              <a:t>Successful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project</a:t>
            </a:r>
            <a:r>
              <a:rPr lang="de-DE" sz="2800" dirty="0" smtClean="0">
                <a:solidFill>
                  <a:srgbClr val="002060"/>
                </a:solidFill>
              </a:rPr>
              <a:t> in </a:t>
            </a:r>
            <a:r>
              <a:rPr lang="de-DE" sz="2800" dirty="0" err="1" smtClean="0">
                <a:solidFill>
                  <a:srgbClr val="002060"/>
                </a:solidFill>
              </a:rPr>
              <a:t>the</a:t>
            </a:r>
            <a:r>
              <a:rPr lang="de-DE" sz="2800" dirty="0" smtClean="0">
                <a:solidFill>
                  <a:srgbClr val="002060"/>
                </a:solidFill>
              </a:rPr>
              <a:t> MESA </a:t>
            </a:r>
            <a:r>
              <a:rPr lang="de-DE" sz="2800" dirty="0" err="1" smtClean="0">
                <a:solidFill>
                  <a:srgbClr val="002060"/>
                </a:solidFill>
              </a:rPr>
              <a:t>case</a:t>
            </a:r>
            <a:endParaRPr lang="de-DE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2060"/>
                </a:solidFill>
              </a:rPr>
              <a:t>Modules </a:t>
            </a:r>
            <a:r>
              <a:rPr lang="de-DE" sz="2800" dirty="0" err="1" smtClean="0">
                <a:solidFill>
                  <a:srgbClr val="002060"/>
                </a:solidFill>
              </a:rPr>
              <a:t>and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cavities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might</a:t>
            </a:r>
            <a:r>
              <a:rPr lang="de-DE" sz="2800" dirty="0" smtClean="0">
                <a:solidFill>
                  <a:srgbClr val="002060"/>
                </a:solidFill>
              </a:rPr>
              <a:t> not </a:t>
            </a:r>
            <a:r>
              <a:rPr lang="de-DE" sz="2800" dirty="0" err="1" smtClean="0">
                <a:solidFill>
                  <a:srgbClr val="002060"/>
                </a:solidFill>
              </a:rPr>
              <a:t>be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the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ultimate</a:t>
            </a:r>
            <a:r>
              <a:rPr lang="de-DE" sz="2800" dirty="0" smtClean="0">
                <a:solidFill>
                  <a:srgbClr val="002060"/>
                </a:solidFill>
              </a:rPr>
              <a:t> ERL</a:t>
            </a:r>
            <a:br>
              <a:rPr lang="de-DE" sz="2800" dirty="0" smtClean="0">
                <a:solidFill>
                  <a:srgbClr val="002060"/>
                </a:solidFill>
              </a:rPr>
            </a:br>
            <a:r>
              <a:rPr lang="de-DE" sz="2800" dirty="0" err="1" smtClean="0">
                <a:solidFill>
                  <a:srgbClr val="002060"/>
                </a:solidFill>
              </a:rPr>
              <a:t>devices</a:t>
            </a:r>
            <a:r>
              <a:rPr lang="de-DE" sz="2800" dirty="0" smtClean="0">
                <a:solidFill>
                  <a:srgbClr val="002060"/>
                </a:solidFill>
              </a:rPr>
              <a:t> but </a:t>
            </a:r>
            <a:r>
              <a:rPr lang="de-DE" sz="2800" dirty="0" err="1" smtClean="0">
                <a:solidFill>
                  <a:srgbClr val="002060"/>
                </a:solidFill>
              </a:rPr>
              <a:t>good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compromise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for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universities</a:t>
            </a:r>
            <a:r>
              <a:rPr lang="de-DE" sz="2800" dirty="0" smtClean="0">
                <a:solidFill>
                  <a:srgbClr val="002060"/>
                </a:solidFill>
              </a:rPr>
              <a:t>/</a:t>
            </a:r>
            <a:r>
              <a:rPr lang="de-DE" sz="2800" dirty="0" err="1" smtClean="0">
                <a:solidFill>
                  <a:srgbClr val="002060"/>
                </a:solidFill>
              </a:rPr>
              <a:t>small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</a:rPr>
              <a:t>labs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2800" dirty="0" smtClean="0">
                <a:solidFill>
                  <a:srgbClr val="002060"/>
                </a:solidFill>
              </a:rPr>
              <a:t> </a:t>
            </a:r>
            <a:endParaRPr lang="de-DE" sz="2800" dirty="0">
              <a:solidFill>
                <a:srgbClr val="002060"/>
              </a:solidFill>
            </a:endParaRPr>
          </a:p>
          <a:p>
            <a:endParaRPr lang="de-DE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800" b="1" dirty="0" smtClean="0">
                <a:solidFill>
                  <a:srgbClr val="002060"/>
                </a:solidFill>
              </a:rPr>
              <a:t>HOM </a:t>
            </a:r>
            <a:r>
              <a:rPr lang="de-DE" sz="2800" dirty="0" err="1" smtClean="0">
                <a:solidFill>
                  <a:srgbClr val="002060"/>
                </a:solidFill>
              </a:rPr>
              <a:t>research</a:t>
            </a:r>
            <a:r>
              <a:rPr lang="de-DE" sz="2800" dirty="0" smtClean="0">
                <a:solidFill>
                  <a:srgbClr val="002060"/>
                </a:solidFill>
              </a:rPr>
              <a:t>:</a:t>
            </a:r>
            <a:endParaRPr lang="de-DE" sz="2800" dirty="0">
              <a:solidFill>
                <a:srgbClr val="002060"/>
              </a:solidFill>
            </a:endParaRPr>
          </a:p>
          <a:p>
            <a:endParaRPr lang="de-DE" sz="9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We would like to thank the Daresbury Laboratory for their generous </a:t>
            </a:r>
            <a:r>
              <a:rPr lang="en-US" sz="2800" dirty="0" smtClean="0">
                <a:solidFill>
                  <a:srgbClr val="002060"/>
                </a:solidFill>
              </a:rPr>
              <a:t>gift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Module and cavity preparation is ongoing, first tests in 2022</a:t>
            </a:r>
            <a:endParaRPr lang="de-DE" sz="2800" dirty="0">
              <a:solidFill>
                <a:srgbClr val="002060"/>
              </a:solidFill>
            </a:endParaRPr>
          </a:p>
          <a:p>
            <a:endParaRPr lang="de-DE" sz="2800" dirty="0">
              <a:solidFill>
                <a:srgbClr val="002060"/>
              </a:solidFill>
            </a:endParaRPr>
          </a:p>
          <a:p>
            <a:r>
              <a:rPr lang="de-DE" sz="2800" dirty="0" smtClean="0">
                <a:solidFill>
                  <a:srgbClr val="FF0000"/>
                </a:solidFill>
              </a:rPr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916"/>
    </mc:Choice>
    <mc:Fallback xmlns="">
      <p:transition spd="slow" advTm="1999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2897" t="1599" r="18594" b="5057"/>
          <a:stretch/>
        </p:blipFill>
        <p:spPr>
          <a:xfrm>
            <a:off x="0" y="-27384"/>
            <a:ext cx="9180512" cy="655272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B80EBBC-836F-4AA7-BC36-27A75A94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317" y="3933056"/>
            <a:ext cx="8229600" cy="1143000"/>
          </a:xfrm>
        </p:spPr>
        <p:txBody>
          <a:bodyPr/>
          <a:lstStyle/>
          <a:p>
            <a:r>
              <a:rPr lang="de-DE" sz="6600" dirty="0" smtClean="0"/>
              <a:t>M</a:t>
            </a:r>
            <a:r>
              <a:rPr lang="de-DE" sz="4000" dirty="0" smtClean="0"/>
              <a:t>ESA</a:t>
            </a:r>
            <a:r>
              <a:rPr lang="de-DE" sz="5400" dirty="0" smtClean="0"/>
              <a:t> </a:t>
            </a: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smtClean="0"/>
              <a:t> </a:t>
            </a:r>
            <a:r>
              <a:rPr lang="de-DE" sz="6600" dirty="0" smtClean="0"/>
              <a:t>E</a:t>
            </a:r>
            <a:r>
              <a:rPr lang="de-DE" sz="4000" dirty="0" smtClean="0"/>
              <a:t>nhanced</a:t>
            </a:r>
            <a:r>
              <a:rPr lang="de-DE" sz="4800" dirty="0" smtClean="0"/>
              <a:t> </a:t>
            </a:r>
            <a:r>
              <a:rPr lang="de-DE" sz="4800" dirty="0"/>
              <a:t/>
            </a:r>
            <a:br>
              <a:rPr lang="de-DE" sz="4800" dirty="0"/>
            </a:br>
            <a:r>
              <a:rPr lang="de-DE" sz="4800" dirty="0" smtClean="0"/>
              <a:t> </a:t>
            </a:r>
            <a:r>
              <a:rPr lang="de-DE" sz="6600" dirty="0" smtClean="0"/>
              <a:t>E</a:t>
            </a:r>
            <a:r>
              <a:rPr lang="de-DE" sz="4000" dirty="0" smtClean="0"/>
              <a:t>LBE-type</a:t>
            </a:r>
            <a:r>
              <a:rPr lang="de-DE" sz="4800" dirty="0" smtClean="0"/>
              <a:t> </a:t>
            </a:r>
            <a:br>
              <a:rPr lang="de-DE" sz="4800" dirty="0" smtClean="0"/>
            </a:br>
            <a:r>
              <a:rPr lang="de-DE" sz="4800" dirty="0" smtClean="0"/>
              <a:t> </a:t>
            </a:r>
            <a:r>
              <a:rPr lang="de-DE" sz="6600" dirty="0" smtClean="0"/>
              <a:t>C</a:t>
            </a:r>
            <a:r>
              <a:rPr lang="de-DE" sz="4000" dirty="0" smtClean="0"/>
              <a:t>ryomodules</a:t>
            </a:r>
            <a:endParaRPr lang="de-DE" sz="4000" dirty="0"/>
          </a:p>
        </p:txBody>
      </p:sp>
      <p:sp>
        <p:nvSpPr>
          <p:cNvPr id="14" name="Textfeld 13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1"/>
    </mc:Choice>
    <mc:Fallback xmlns="">
      <p:transition spd="slow" advTm="792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093" y="15368"/>
            <a:ext cx="8686800" cy="1143000"/>
          </a:xfrm>
        </p:spPr>
        <p:txBody>
          <a:bodyPr/>
          <a:lstStyle/>
          <a:p>
            <a:r>
              <a:rPr lang="en-US" dirty="0" smtClean="0"/>
              <a:t>MESA Enhanced ELBE-type Cryomodules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idx="1"/>
              </p:nvPr>
            </p:nvSpPr>
            <p:spPr>
              <a:xfrm>
                <a:off x="163996" y="1158368"/>
                <a:ext cx="8229600" cy="4525963"/>
              </a:xfrm>
            </p:spPr>
            <p:txBody>
              <a:bodyPr>
                <a:noAutofit/>
              </a:bodyPr>
              <a:lstStyle/>
              <a:p>
                <a:endParaRPr lang="en-US" sz="100" dirty="0" smtClean="0"/>
              </a:p>
              <a:p>
                <a:endParaRPr lang="en-US" sz="100" dirty="0"/>
              </a:p>
              <a:p>
                <a:endParaRPr lang="en-US" sz="100" dirty="0" smtClean="0"/>
              </a:p>
              <a:p>
                <a:endParaRPr lang="en-US" sz="100" dirty="0" smtClean="0"/>
              </a:p>
              <a:p>
                <a:endParaRPr lang="en-US" sz="100" dirty="0"/>
              </a:p>
              <a:p>
                <a:endParaRPr lang="en-US" sz="100" dirty="0" smtClean="0"/>
              </a:p>
              <a:p>
                <a:endParaRPr lang="en-US" sz="100" dirty="0"/>
              </a:p>
              <a:p>
                <a:endParaRPr lang="en-US" sz="100" dirty="0" smtClean="0"/>
              </a:p>
              <a:p>
                <a:endParaRPr lang="en-US" sz="100" dirty="0"/>
              </a:p>
              <a:p>
                <a:endParaRPr lang="en-US" sz="100" dirty="0" smtClean="0"/>
              </a:p>
              <a:p>
                <a:endParaRPr lang="en-US" sz="100" dirty="0"/>
              </a:p>
              <a:p>
                <a:endParaRPr lang="en-US" sz="100" dirty="0" smtClean="0"/>
              </a:p>
              <a:p>
                <a:endParaRPr lang="en-US" sz="100" dirty="0"/>
              </a:p>
              <a:p>
                <a:endParaRPr lang="en-US" sz="100" dirty="0" smtClean="0"/>
              </a:p>
              <a:p>
                <a:endParaRPr lang="en-US" sz="100" dirty="0"/>
              </a:p>
              <a:p>
                <a:endParaRPr lang="en-US" sz="100" dirty="0" smtClean="0"/>
              </a:p>
              <a:p>
                <a:endParaRPr lang="en-US" sz="100" dirty="0"/>
              </a:p>
              <a:p>
                <a:endParaRPr lang="en-US" sz="1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XFEL/</a:t>
                </a:r>
                <a:r>
                  <a:rPr lang="en-US" sz="2400" dirty="0" err="1" smtClean="0"/>
                  <a:t>Saclay</a:t>
                </a:r>
                <a:r>
                  <a:rPr lang="en-US" sz="2400" dirty="0" smtClean="0"/>
                  <a:t> Piezo tuner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BBU simulations ongoing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400" dirty="0" smtClean="0"/>
                  <a:t> mA)</a:t>
                </a:r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996" y="1158368"/>
                <a:ext cx="8229600" cy="4525963"/>
              </a:xfrm>
              <a:blipFill>
                <a:blip r:embed="rId5"/>
                <a:stretch>
                  <a:fillRect l="-370" b="-68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nhaltsplatzhalt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C80A14"/>
              </a:buClr>
              <a:buSzPct val="70000"/>
              <a:buFontTx/>
              <a:buNone/>
              <a:defRPr sz="2000" kern="1200" baseline="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4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6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3" b="40548"/>
          <a:stretch/>
        </p:blipFill>
        <p:spPr>
          <a:xfrm>
            <a:off x="1013410" y="1376371"/>
            <a:ext cx="7578165" cy="184999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3795" y="3413559"/>
            <a:ext cx="4297097" cy="1368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86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85214"/>
    </mc:Choice>
    <mc:Fallback xmlns="">
      <p:transition spd="slow" advTm="8521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5580112" y="1384211"/>
            <a:ext cx="3513993" cy="4851360"/>
            <a:chOff x="1418429" y="18175558"/>
            <a:chExt cx="9829051" cy="13569825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1"/>
            <a:stretch/>
          </p:blipFill>
          <p:spPr>
            <a:xfrm rot="5400000">
              <a:off x="-352776" y="20234822"/>
              <a:ext cx="13090509" cy="9145270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1418429" y="29937519"/>
              <a:ext cx="9542332" cy="18078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Cryomodule</a:t>
              </a:r>
              <a:r>
                <a:rPr lang="de-DE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(2 XFEL </a:t>
              </a:r>
              <a:r>
                <a:rPr lang="de-DE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Cavities</a:t>
              </a:r>
              <a:r>
                <a:rPr lang="de-DE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@ 12.5 MV/m)</a:t>
              </a:r>
              <a:endParaRPr lang="de-DE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 rot="16200000">
              <a:off x="-913116" y="20708519"/>
              <a:ext cx="6098988" cy="10330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LHe</a:t>
              </a:r>
              <a:r>
                <a:rPr lang="de-DE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/LN2 </a:t>
              </a:r>
              <a:r>
                <a:rPr lang="de-DE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supply</a:t>
              </a:r>
              <a:r>
                <a:rPr lang="de-DE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box </a:t>
              </a:r>
              <a:endParaRPr lang="de-DE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 rot="1479800">
              <a:off x="4846680" y="20068065"/>
              <a:ext cx="6400800" cy="10330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MCTL (</a:t>
              </a:r>
              <a:r>
                <a:rPr lang="de-DE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L</a:t>
              </a:r>
              <a:r>
                <a:rPr lang="de-DE" b="1" dirty="0" err="1">
                  <a:solidFill>
                    <a:srgbClr val="C00000"/>
                  </a:solidFill>
                  <a:latin typeface="Calibri" panose="020F0502020204030204" pitchFamily="34" charset="0"/>
                </a:rPr>
                <a:t>H</a:t>
              </a:r>
              <a:r>
                <a:rPr lang="de-DE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e</a:t>
              </a:r>
              <a:r>
                <a:rPr lang="de-DE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, </a:t>
              </a:r>
              <a:r>
                <a:rPr lang="de-DE" b="1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GHe</a:t>
              </a:r>
              <a:r>
                <a:rPr lang="de-DE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, LN2)</a:t>
              </a:r>
              <a:endParaRPr lang="de-DE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093" y="15368"/>
            <a:ext cx="8686800" cy="1143000"/>
          </a:xfrm>
        </p:spPr>
        <p:txBody>
          <a:bodyPr/>
          <a:lstStyle/>
          <a:p>
            <a:r>
              <a:rPr lang="en-US" dirty="0" smtClean="0"/>
              <a:t>MESA Enhanced ELBE-type Cryomodules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63996" y="987077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Concern: Heating of the HOM-Antenna</a:t>
            </a:r>
          </a:p>
          <a:p>
            <a:r>
              <a:rPr lang="en-US" sz="2400" dirty="0" smtClean="0"/>
              <a:t>Changes: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Sapphire windows at HOM feedthrough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Strip line in HOM cable for cooling</a:t>
            </a:r>
          </a:p>
          <a:p>
            <a:endParaRPr lang="en-US" sz="2400" dirty="0" smtClean="0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C80A14"/>
              </a:buClr>
              <a:buSzPct val="70000"/>
              <a:buFontTx/>
              <a:buNone/>
              <a:defRPr sz="2000" kern="1200" baseline="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4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6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1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2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7651" y="3730741"/>
            <a:ext cx="3375595" cy="190290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2867412"/>
            <a:ext cx="2442902" cy="3594011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3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23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80507"/>
    </mc:Choice>
    <mc:Fallback xmlns="">
      <p:transition spd="slow" advTm="8050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 dirty="0" smtClean="0"/>
              <a:t>HOM </a:t>
            </a:r>
            <a:r>
              <a:rPr lang="de-DE" dirty="0" err="1" smtClean="0"/>
              <a:t>Antenna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95760" y="1196258"/>
            <a:ext cx="8229600" cy="4525963"/>
          </a:xfrm>
        </p:spPr>
        <p:txBody>
          <a:bodyPr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pPr lvl="0">
              <a:buSzPct val="45000"/>
              <a:buFont typeface="StarSymbol"/>
              <a:buChar char="●"/>
            </a:pPr>
            <a:r>
              <a:rPr lang="de-DE" altLang="zh-CN" sz="2000" dirty="0"/>
              <a:t>Thermal </a:t>
            </a:r>
            <a:r>
              <a:rPr lang="de-DE" altLang="zh-CN" sz="2000" dirty="0" err="1"/>
              <a:t>calculations</a:t>
            </a:r>
            <a:r>
              <a:rPr lang="de-DE" altLang="zh-CN" sz="2000" dirty="0"/>
              <a:t> at HOM </a:t>
            </a:r>
            <a:r>
              <a:rPr lang="de-DE" altLang="zh-CN" sz="2000" dirty="0" err="1" smtClean="0"/>
              <a:t>antenna</a:t>
            </a:r>
            <a:r>
              <a:rPr lang="de-DE" altLang="zh-CN" sz="2000" dirty="0" smtClean="0"/>
              <a:t>:</a:t>
            </a:r>
            <a:endParaRPr lang="de-DE" altLang="zh-CN" sz="2000" dirty="0"/>
          </a:p>
          <a:p>
            <a:pPr lvl="1">
              <a:buNone/>
            </a:pPr>
            <a:r>
              <a:rPr lang="zh-CN" altLang="de-DE" sz="2000" dirty="0"/>
              <a:t>→ </a:t>
            </a:r>
            <a:r>
              <a:rPr lang="de-DE" altLang="zh-CN" sz="2000" dirty="0" err="1"/>
              <a:t>Provide</a:t>
            </a:r>
            <a:r>
              <a:rPr lang="de-DE" altLang="zh-CN" sz="2000" dirty="0"/>
              <a:t> </a:t>
            </a:r>
            <a:r>
              <a:rPr lang="de-DE" altLang="zh-CN" sz="2000" dirty="0" err="1"/>
              <a:t>optimised</a:t>
            </a:r>
            <a:r>
              <a:rPr lang="de-DE" altLang="zh-CN" sz="2000" dirty="0"/>
              <a:t> thermal </a:t>
            </a:r>
            <a:r>
              <a:rPr lang="de-DE" altLang="zh-CN" sz="2000" dirty="0" err="1"/>
              <a:t>connection</a:t>
            </a:r>
            <a:r>
              <a:rPr lang="de-DE" altLang="zh-CN" sz="2000" dirty="0"/>
              <a:t> design </a:t>
            </a:r>
            <a:r>
              <a:rPr lang="de-DE" altLang="zh-CN" sz="2000" dirty="0" err="1"/>
              <a:t>to</a:t>
            </a:r>
            <a:r>
              <a:rPr lang="de-DE" altLang="zh-CN" sz="2000" dirty="0"/>
              <a:t> RI</a:t>
            </a:r>
          </a:p>
          <a:p>
            <a:pPr lvl="1">
              <a:buNone/>
            </a:pPr>
            <a:r>
              <a:rPr lang="zh-CN" altLang="de-DE" sz="2000" dirty="0"/>
              <a:t>→ </a:t>
            </a:r>
            <a:r>
              <a:rPr lang="de-DE" altLang="zh-CN" sz="2000" dirty="0"/>
              <a:t>Limitation </a:t>
            </a:r>
            <a:r>
              <a:rPr lang="de-DE" altLang="zh-CN" sz="2000" dirty="0" err="1"/>
              <a:t>by</a:t>
            </a:r>
            <a:r>
              <a:rPr lang="de-DE" altLang="zh-CN" sz="2000" dirty="0"/>
              <a:t> </a:t>
            </a:r>
            <a:r>
              <a:rPr lang="de-DE" altLang="zh-CN" sz="2000" dirty="0" err="1"/>
              <a:t>heat</a:t>
            </a:r>
            <a:r>
              <a:rPr lang="de-DE" altLang="zh-CN" sz="2000" dirty="0"/>
              <a:t> </a:t>
            </a:r>
            <a:r>
              <a:rPr lang="de-DE" altLang="zh-CN" sz="2000" dirty="0" err="1"/>
              <a:t>input</a:t>
            </a:r>
            <a:r>
              <a:rPr lang="de-DE" altLang="zh-CN" sz="2000" dirty="0"/>
              <a:t> </a:t>
            </a:r>
            <a:r>
              <a:rPr lang="de-DE" altLang="zh-CN" sz="2000" dirty="0" err="1"/>
              <a:t>from</a:t>
            </a:r>
            <a:r>
              <a:rPr lang="de-DE" altLang="zh-CN" sz="2000" dirty="0"/>
              <a:t> </a:t>
            </a:r>
            <a:r>
              <a:rPr lang="de-DE" altLang="zh-CN" sz="2000" dirty="0" err="1"/>
              <a:t>cable</a:t>
            </a:r>
            <a:r>
              <a:rPr lang="de-DE" altLang="zh-CN" sz="2000" dirty="0"/>
              <a:t>, </a:t>
            </a:r>
            <a:r>
              <a:rPr lang="de-DE" altLang="zh-CN" sz="2000" dirty="0" err="1"/>
              <a:t>need</a:t>
            </a:r>
            <a:r>
              <a:rPr lang="de-DE" altLang="zh-CN" sz="2000" dirty="0"/>
              <a:t> </a:t>
            </a:r>
            <a:r>
              <a:rPr lang="de-DE" altLang="zh-CN" sz="2000" dirty="0" err="1"/>
              <a:t>for</a:t>
            </a:r>
            <a:r>
              <a:rPr lang="de-DE" altLang="zh-CN" sz="2000" dirty="0"/>
              <a:t> </a:t>
            </a:r>
            <a:r>
              <a:rPr lang="de-DE" altLang="zh-CN" sz="2000" dirty="0" err="1"/>
              <a:t>heat</a:t>
            </a:r>
            <a:r>
              <a:rPr lang="de-DE" altLang="zh-CN" sz="2000" dirty="0"/>
              <a:t> sink</a:t>
            </a:r>
          </a:p>
          <a:p>
            <a:pPr lvl="0">
              <a:buSzPct val="45000"/>
              <a:buFont typeface="StarSymbol"/>
              <a:buChar char="●"/>
            </a:pPr>
            <a:endParaRPr lang="zh-CN" altLang="de-DE" sz="2000" dirty="0"/>
          </a:p>
          <a:p>
            <a:pPr lvl="0">
              <a:buSzPct val="45000"/>
              <a:buFont typeface="StarSymbol"/>
              <a:buChar char="●"/>
            </a:pPr>
            <a:endParaRPr lang="zh-CN" alt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0" y="2420888"/>
            <a:ext cx="547344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 4"/>
          <p:cNvSpPr/>
          <p:nvPr/>
        </p:nvSpPr>
        <p:spPr>
          <a:xfrm>
            <a:off x="216000" y="3600000"/>
            <a:ext cx="3671999" cy="2520000"/>
          </a:xfrm>
          <a:custGeom>
            <a:avLst>
              <a:gd name="f0" fmla="val 26478"/>
              <a:gd name="f1" fmla="val -8148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FFFFFF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Only 1.25 W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heat deposition in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1.8 K LHe bath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per HOM coupler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in cryo budget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214120" y="3928417"/>
            <a:ext cx="497880" cy="3646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1.8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063999" y="2457097"/>
            <a:ext cx="624240" cy="3646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11.4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261279" y="2061097"/>
            <a:ext cx="666720" cy="3646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icrosoft YaHei" pitchFamily="2"/>
              </a:rPr>
              <a:t>T / K</a:t>
            </a:r>
          </a:p>
        </p:txBody>
      </p:sp>
      <p:sp>
        <p:nvSpPr>
          <p:cNvPr id="11" name="Freihandform 10"/>
          <p:cNvSpPr/>
          <p:nvPr/>
        </p:nvSpPr>
        <p:spPr>
          <a:xfrm>
            <a:off x="6943089" y="6120000"/>
            <a:ext cx="922319" cy="212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Picture: T. </a:t>
            </a:r>
            <a:r>
              <a:rPr lang="de-DE" b="0" i="1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Stengler</a:t>
            </a:r>
            <a:endParaRPr lang="de-DE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54F9C78-425E-E495-B3D7-7C811735C759}"/>
              </a:ext>
            </a:extLst>
          </p:cNvPr>
          <p:cNvSpPr txBox="1"/>
          <p:nvPr/>
        </p:nvSpPr>
        <p:spPr>
          <a:xfrm>
            <a:off x="7018089" y="4168941"/>
            <a:ext cx="1500591" cy="36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100 mW </a:t>
            </a:r>
            <a:r>
              <a:rPr lang="de-DE" dirty="0" err="1"/>
              <a:t>load</a:t>
            </a:r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BDCBE61-FFF9-9E8E-33CB-873535E8EE28}"/>
              </a:ext>
            </a:extLst>
          </p:cNvPr>
          <p:cNvCxnSpPr/>
          <p:nvPr/>
        </p:nvCxnSpPr>
        <p:spPr>
          <a:xfrm>
            <a:off x="8435775" y="4350852"/>
            <a:ext cx="456705" cy="8161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BB90F075-C0FD-5412-7E43-C7346B411D52}"/>
              </a:ext>
            </a:extLst>
          </p:cNvPr>
          <p:cNvSpPr txBox="1"/>
          <p:nvPr/>
        </p:nvSpPr>
        <p:spPr>
          <a:xfrm>
            <a:off x="6588224" y="170956"/>
            <a:ext cx="2742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/>
              <a:t>„</a:t>
            </a:r>
            <a:r>
              <a:rPr lang="en-GB" sz="1000" i="0" u="none" strike="noStrike" baseline="0" dirty="0" err="1">
                <a:latin typeface="LMSans10-Bold"/>
              </a:rPr>
              <a:t>Entwicklung</a:t>
            </a:r>
            <a:r>
              <a:rPr lang="en-GB" sz="1000" i="0" u="none" strike="noStrike" baseline="0" dirty="0">
                <a:latin typeface="LMSans10-Bold"/>
              </a:rPr>
              <a:t> </a:t>
            </a:r>
            <a:r>
              <a:rPr lang="en-GB" sz="1000" i="0" u="none" strike="noStrike" baseline="0" dirty="0" err="1">
                <a:latin typeface="LMSans10-Bold"/>
              </a:rPr>
              <a:t>eines</a:t>
            </a:r>
            <a:r>
              <a:rPr lang="en-GB" sz="1000" i="0" u="none" strike="noStrike" baseline="0" dirty="0">
                <a:latin typeface="LMSans10-Bold"/>
              </a:rPr>
              <a:t> </a:t>
            </a:r>
            <a:r>
              <a:rPr lang="en-GB" sz="1000" i="0" u="none" strike="noStrike" baseline="0" dirty="0" err="1">
                <a:latin typeface="LMSans10-Bold"/>
              </a:rPr>
              <a:t>supraleitenden</a:t>
            </a:r>
            <a:endParaRPr lang="en-GB" sz="1000" i="0" u="none" strike="noStrike" baseline="0" dirty="0">
              <a:latin typeface="LMSans10-Bold"/>
            </a:endParaRPr>
          </a:p>
          <a:p>
            <a:pPr algn="l"/>
            <a:r>
              <a:rPr lang="en-GB" sz="1000" i="0" u="none" strike="noStrike" baseline="0" dirty="0" err="1">
                <a:latin typeface="LMSans10-Bold"/>
              </a:rPr>
              <a:t>Beschleunigermoduls</a:t>
            </a:r>
            <a:r>
              <a:rPr lang="en-GB" sz="1000" i="0" u="none" strike="noStrike" baseline="0" dirty="0">
                <a:latin typeface="LMSans10-Bold"/>
              </a:rPr>
              <a:t> für den</a:t>
            </a:r>
          </a:p>
          <a:p>
            <a:pPr algn="l"/>
            <a:r>
              <a:rPr lang="en-GB" sz="1000" i="0" u="none" strike="noStrike" baseline="0" dirty="0" err="1">
                <a:latin typeface="LMSans10-Bold"/>
              </a:rPr>
              <a:t>rezirkulierenden</a:t>
            </a:r>
            <a:r>
              <a:rPr lang="en-GB" sz="1000" i="0" u="none" strike="noStrike" baseline="0" dirty="0">
                <a:latin typeface="LMSans10-Bold"/>
              </a:rPr>
              <a:t> </a:t>
            </a:r>
            <a:r>
              <a:rPr lang="en-GB" sz="1000" i="0" u="none" strike="noStrike" baseline="0" dirty="0" err="1">
                <a:latin typeface="LMSans10-Bold"/>
              </a:rPr>
              <a:t>Betrieb</a:t>
            </a:r>
            <a:r>
              <a:rPr lang="en-GB" sz="1000" i="0" u="none" strike="noStrike" baseline="0" dirty="0">
                <a:latin typeface="LMSans10-Bold"/>
              </a:rPr>
              <a:t> am Mainz</a:t>
            </a:r>
          </a:p>
          <a:p>
            <a:pPr algn="l"/>
            <a:r>
              <a:rPr lang="en-GB" sz="1000" i="0" u="none" strike="noStrike" baseline="0" dirty="0">
                <a:latin typeface="LMSans10-Bold"/>
              </a:rPr>
              <a:t>Energy-Recovering Superconducting</a:t>
            </a:r>
          </a:p>
          <a:p>
            <a:pPr algn="l"/>
            <a:r>
              <a:rPr lang="en-GB" sz="1000" i="0" u="none" strike="noStrike" baseline="0" dirty="0">
                <a:latin typeface="LMSans10-Bold"/>
              </a:rPr>
              <a:t>Accelerator (MESA) </a:t>
            </a:r>
            <a:r>
              <a:rPr lang="de-DE" sz="1000" dirty="0"/>
              <a:t>“, PhD. Thesis </a:t>
            </a:r>
            <a:r>
              <a:rPr lang="de-DE" sz="1000" dirty="0" err="1"/>
              <a:t>of</a:t>
            </a:r>
            <a:r>
              <a:rPr lang="de-DE" sz="1000" dirty="0"/>
              <a:t> T. </a:t>
            </a:r>
            <a:r>
              <a:rPr lang="de-DE" sz="1000" dirty="0" err="1"/>
              <a:t>Stengler</a:t>
            </a:r>
            <a:endParaRPr lang="en-GB" sz="1000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2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76"/>
    </mc:Choice>
    <mc:Fallback xmlns="">
      <p:transition spd="slow" advTm="8007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 dirty="0"/>
              <a:t>HOM </a:t>
            </a:r>
            <a:r>
              <a:rPr lang="de-DE" dirty="0" err="1"/>
              <a:t>Antenna</a:t>
            </a:r>
            <a:r>
              <a:rPr lang="de-DE" dirty="0"/>
              <a:t>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23" name="Inhaltsplatzhalter 14">
            <a:extLst>
              <a:ext uri="{FF2B5EF4-FFF2-40B4-BE49-F238E27FC236}">
                <a16:creationId xmlns:a16="http://schemas.microsoft.com/office/drawing/2014/main" id="{2CDE34EB-1AE0-B6A9-CED9-AE81A24E5A6D}"/>
              </a:ext>
            </a:extLst>
          </p:cNvPr>
          <p:cNvSpPr txBox="1">
            <a:spLocks/>
          </p:cNvSpPr>
          <p:nvPr/>
        </p:nvSpPr>
        <p:spPr>
          <a:xfrm>
            <a:off x="163271" y="1628800"/>
            <a:ext cx="8801217" cy="43513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32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Symbol" pitchFamily="18" charset="2"/>
              <a:buChar char="-"/>
              <a:defRPr sz="24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400" dirty="0" smtClean="0"/>
              <a:t>Goal:</a:t>
            </a:r>
          </a:p>
          <a:p>
            <a:pPr marL="0" indent="0">
              <a:buFont typeface="Arial" pitchFamily="34" charset="0"/>
              <a:buNone/>
            </a:pPr>
            <a:r>
              <a:rPr lang="de-DE" sz="2400" dirty="0" err="1" smtClean="0"/>
              <a:t>Reduce</a:t>
            </a:r>
            <a:r>
              <a:rPr lang="de-DE" sz="2400" dirty="0" smtClean="0"/>
              <a:t> </a:t>
            </a:r>
            <a:r>
              <a:rPr lang="de-DE" sz="2400" dirty="0" err="1" smtClean="0"/>
              <a:t>heating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HOM </a:t>
            </a:r>
            <a:r>
              <a:rPr lang="de-DE" sz="2400" dirty="0" err="1" smtClean="0"/>
              <a:t>Antenna</a:t>
            </a:r>
            <a:endParaRPr lang="de-DE" sz="24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de-DE" sz="2400" dirty="0" err="1" smtClean="0">
                <a:sym typeface="Wingdings" panose="05000000000000000000" pitchFamily="2" charset="2"/>
              </a:rPr>
              <a:t>Prevent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quench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of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whole</a:t>
            </a:r>
            <a:r>
              <a:rPr lang="de-DE" sz="2400" dirty="0" smtClean="0">
                <a:sym typeface="Wingdings" panose="05000000000000000000" pitchFamily="2" charset="2"/>
              </a:rPr>
              <a:t> CM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sz="2400" dirty="0" smtClean="0">
              <a:sym typeface="Wingdings" panose="05000000000000000000" pitchFamily="2" charset="2"/>
            </a:endParaRPr>
          </a:p>
          <a:p>
            <a:pPr marL="0" indent="0">
              <a:buFont typeface="Arial" pitchFamily="34" charset="0"/>
              <a:buNone/>
            </a:pPr>
            <a:r>
              <a:rPr lang="de-DE" sz="2400" dirty="0" err="1" smtClean="0">
                <a:sym typeface="Wingdings" panose="05000000000000000000" pitchFamily="2" charset="2"/>
              </a:rPr>
              <a:t>How</a:t>
            </a:r>
            <a:r>
              <a:rPr lang="de-DE" sz="2400" dirty="0" smtClean="0">
                <a:sym typeface="Wingdings" panose="05000000000000000000" pitchFamily="2" charset="2"/>
              </a:rPr>
              <a:t>: </a:t>
            </a:r>
            <a:r>
              <a:rPr lang="de-DE" sz="2400" dirty="0" err="1" smtClean="0"/>
              <a:t>Antenna</a:t>
            </a:r>
            <a:r>
              <a:rPr lang="de-DE" sz="2400" dirty="0" smtClean="0"/>
              <a:t> </a:t>
            </a:r>
            <a:r>
              <a:rPr lang="de-DE" sz="2400" dirty="0" err="1" smtClean="0"/>
              <a:t>coating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Nb3SN/</a:t>
            </a:r>
            <a:r>
              <a:rPr lang="de-DE" sz="2400" dirty="0" err="1" smtClean="0"/>
              <a:t>NbTiNon</a:t>
            </a:r>
            <a:r>
              <a:rPr lang="de-DE" sz="2400" dirty="0" smtClean="0"/>
              <a:t> </a:t>
            </a:r>
            <a:r>
              <a:rPr lang="de-DE" sz="2400" dirty="0" err="1" smtClean="0"/>
              <a:t>Nb</a:t>
            </a:r>
            <a:r>
              <a:rPr lang="de-DE" sz="2400" dirty="0" smtClean="0"/>
              <a:t>/</a:t>
            </a:r>
            <a:r>
              <a:rPr lang="de-DE" sz="2400" dirty="0" err="1" smtClean="0"/>
              <a:t>Cu</a:t>
            </a:r>
            <a:r>
              <a:rPr lang="de-DE" sz="2400" dirty="0" smtClean="0"/>
              <a:t> </a:t>
            </a:r>
            <a:r>
              <a:rPr lang="de-DE" sz="2400" dirty="0" err="1" smtClean="0"/>
              <a:t>Antennas</a:t>
            </a:r>
            <a:endParaRPr lang="de-DE" sz="2400" dirty="0" smtClean="0"/>
          </a:p>
          <a:p>
            <a:pPr marL="0" indent="0">
              <a:buFont typeface="Arial" pitchFamily="34" charset="0"/>
              <a:buNone/>
            </a:pPr>
            <a:endParaRPr lang="de-DE" sz="2400" dirty="0" smtClean="0"/>
          </a:p>
          <a:p>
            <a:pPr marL="0" indent="0">
              <a:buFont typeface="Arial" pitchFamily="34" charset="0"/>
              <a:buNone/>
            </a:pPr>
            <a:r>
              <a:rPr lang="de-DE" sz="2400" dirty="0" err="1" smtClean="0"/>
              <a:t>Ongoing</a:t>
            </a:r>
            <a:r>
              <a:rPr lang="de-DE" sz="2400" dirty="0" smtClean="0"/>
              <a:t> CST </a:t>
            </a:r>
            <a:br>
              <a:rPr lang="de-DE" sz="2400" dirty="0" smtClean="0"/>
            </a:br>
            <a:r>
              <a:rPr lang="de-DE" sz="2400" dirty="0" err="1" smtClean="0"/>
              <a:t>simulations</a:t>
            </a:r>
            <a:endParaRPr lang="de-D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4" name="Tabelle 22">
                <a:extLst>
                  <a:ext uri="{FF2B5EF4-FFF2-40B4-BE49-F238E27FC236}">
                    <a16:creationId xmlns:a16="http://schemas.microsoft.com/office/drawing/2014/main" id="{AF919FE7-7C2E-2329-89AD-A22ABD0D04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8336237"/>
                  </p:ext>
                </p:extLst>
              </p:nvPr>
            </p:nvGraphicFramePr>
            <p:xfrm>
              <a:off x="3059832" y="4136311"/>
              <a:ext cx="6010275" cy="18288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003425">
                      <a:extLst>
                        <a:ext uri="{9D8B030D-6E8A-4147-A177-3AD203B41FA5}">
                          <a16:colId xmlns:a16="http://schemas.microsoft.com/office/drawing/2014/main" val="4020972712"/>
                        </a:ext>
                      </a:extLst>
                    </a:gridCol>
                    <a:gridCol w="2003425">
                      <a:extLst>
                        <a:ext uri="{9D8B030D-6E8A-4147-A177-3AD203B41FA5}">
                          <a16:colId xmlns:a16="http://schemas.microsoft.com/office/drawing/2014/main" val="1309395224"/>
                        </a:ext>
                      </a:extLst>
                    </a:gridCol>
                    <a:gridCol w="2003425">
                      <a:extLst>
                        <a:ext uri="{9D8B030D-6E8A-4147-A177-3AD203B41FA5}">
                          <a16:colId xmlns:a16="http://schemas.microsoft.com/office/drawing/2014/main" val="3653209706"/>
                        </a:ext>
                      </a:extLst>
                    </a:gridCol>
                  </a:tblGrid>
                  <a:tr h="256222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Nb3Sn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55799"/>
                      </a:ext>
                    </a:extLst>
                  </a:tr>
                  <a:tr h="25622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i="0" dirty="0"/>
                            <a:t> [K]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9.2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18.3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2822881"/>
                      </a:ext>
                    </a:extLst>
                  </a:tr>
                  <a:tr h="25622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 panose="02040503050406030204" pitchFamily="18" charset="0"/>
                                    </a:rPr>
                                    <m:t>κ</m:t>
                                  </m:r>
                                </m:e>
                                <m:sub>
                                  <m:r>
                                    <a:rPr lang="de-DE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/>
                            <a:t>(0K)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8452840"/>
                      </a:ext>
                    </a:extLst>
                  </a:tr>
                  <a:tr h="25622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dirty="0"/>
                            <a:t>[nm]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30946"/>
                      </a:ext>
                    </a:extLst>
                  </a:tr>
                  <a:tr h="25622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/>
                            <a:t> [nm]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65-89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05673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4" name="Tabelle 22">
                <a:extLst>
                  <a:ext uri="{FF2B5EF4-FFF2-40B4-BE49-F238E27FC236}">
                    <a16:creationId xmlns:a16="http://schemas.microsoft.com/office/drawing/2014/main" id="{AF919FE7-7C2E-2329-89AD-A22ABD0D04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8336237"/>
                  </p:ext>
                </p:extLst>
              </p:nvPr>
            </p:nvGraphicFramePr>
            <p:xfrm>
              <a:off x="3059832" y="4136311"/>
              <a:ext cx="6010275" cy="18288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003425">
                      <a:extLst>
                        <a:ext uri="{9D8B030D-6E8A-4147-A177-3AD203B41FA5}">
                          <a16:colId xmlns:a16="http://schemas.microsoft.com/office/drawing/2014/main" val="4020972712"/>
                        </a:ext>
                      </a:extLst>
                    </a:gridCol>
                    <a:gridCol w="2003425">
                      <a:extLst>
                        <a:ext uri="{9D8B030D-6E8A-4147-A177-3AD203B41FA5}">
                          <a16:colId xmlns:a16="http://schemas.microsoft.com/office/drawing/2014/main" val="1309395224"/>
                        </a:ext>
                      </a:extLst>
                    </a:gridCol>
                    <a:gridCol w="2003425">
                      <a:extLst>
                        <a:ext uri="{9D8B030D-6E8A-4147-A177-3AD203B41FA5}">
                          <a16:colId xmlns:a16="http://schemas.microsoft.com/office/drawing/2014/main" val="365320970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Nb3Sn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557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04" t="-108333" r="-201520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9.2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18.3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28228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04" t="-204918" r="-20152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84528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04" t="-310000" r="-20152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3094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04" t="-410000" r="-20152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65-89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05673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Textfeld 34">
            <a:extLst>
              <a:ext uri="{FF2B5EF4-FFF2-40B4-BE49-F238E27FC236}">
                <a16:creationId xmlns:a16="http://schemas.microsoft.com/office/drawing/2014/main" id="{926405AF-5E08-BB5D-AAEA-4839EF794E3A}"/>
              </a:ext>
            </a:extLst>
          </p:cNvPr>
          <p:cNvSpPr txBox="1"/>
          <p:nvPr/>
        </p:nvSpPr>
        <p:spPr>
          <a:xfrm>
            <a:off x="3370680" y="5938478"/>
            <a:ext cx="475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effectLst/>
                <a:latin typeface="Arial" panose="020B0604020202020204" pitchFamily="34" charset="0"/>
              </a:rPr>
              <a:t>S. </a:t>
            </a:r>
            <a:r>
              <a:rPr lang="fr-FR" sz="1000" dirty="0" err="1">
                <a:effectLst/>
                <a:latin typeface="Arial" panose="020B0604020202020204" pitchFamily="34" charset="0"/>
              </a:rPr>
              <a:t>Keckert</a:t>
            </a:r>
            <a:r>
              <a:rPr lang="fr-FR" sz="1000" dirty="0">
                <a:effectLst/>
                <a:latin typeface="Arial" panose="020B0604020202020204" pitchFamily="34" charset="0"/>
              </a:rPr>
              <a:t> et al 2019 </a:t>
            </a:r>
            <a:r>
              <a:rPr lang="fr-FR" sz="1000" dirty="0" err="1">
                <a:effectLst/>
                <a:latin typeface="Arial" panose="020B0604020202020204" pitchFamily="34" charset="0"/>
              </a:rPr>
              <a:t>Supercond</a:t>
            </a:r>
            <a:r>
              <a:rPr lang="fr-FR" sz="1000" dirty="0">
                <a:effectLst/>
                <a:latin typeface="Arial" panose="020B0604020202020204" pitchFamily="34" charset="0"/>
              </a:rPr>
              <a:t>. </a:t>
            </a:r>
            <a:r>
              <a:rPr lang="fr-FR" sz="1000" dirty="0" err="1">
                <a:effectLst/>
                <a:latin typeface="Arial" panose="020B0604020202020204" pitchFamily="34" charset="0"/>
              </a:rPr>
              <a:t>Sci</a:t>
            </a:r>
            <a:r>
              <a:rPr lang="fr-FR" sz="1000" dirty="0">
                <a:effectLst/>
                <a:latin typeface="Arial" panose="020B0604020202020204" pitchFamily="34" charset="0"/>
              </a:rPr>
              <a:t>. </a:t>
            </a:r>
            <a:r>
              <a:rPr lang="fr-FR" sz="1000" dirty="0" err="1">
                <a:effectLst/>
                <a:latin typeface="Arial" panose="020B0604020202020204" pitchFamily="34" charset="0"/>
              </a:rPr>
              <a:t>Technol</a:t>
            </a:r>
            <a:r>
              <a:rPr lang="fr-FR" sz="1000" dirty="0">
                <a:effectLst/>
                <a:latin typeface="Arial" panose="020B0604020202020204" pitchFamily="34" charset="0"/>
              </a:rPr>
              <a:t>. 32 075004</a:t>
            </a:r>
            <a:endParaRPr lang="en-GB" sz="1000" dirty="0"/>
          </a:p>
        </p:txBody>
      </p:sp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61"/>
    </mc:Choice>
    <mc:Fallback xmlns="">
      <p:transition spd="slow" advTm="1096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 dirty="0"/>
              <a:t>HOM </a:t>
            </a:r>
            <a:r>
              <a:rPr lang="de-DE" dirty="0" err="1"/>
              <a:t>Antenna</a:t>
            </a:r>
            <a:r>
              <a:rPr lang="de-DE" dirty="0"/>
              <a:t>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E258C04-7336-1198-A729-35967B625ECB}"/>
              </a:ext>
            </a:extLst>
          </p:cNvPr>
          <p:cNvSpPr/>
          <p:nvPr/>
        </p:nvSpPr>
        <p:spPr>
          <a:xfrm>
            <a:off x="4280571" y="1859263"/>
            <a:ext cx="1162047" cy="3015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Coated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 err="1">
                <a:solidFill>
                  <a:schemeClr val="tx1"/>
                </a:solidFill>
              </a:rPr>
              <a:t>Antennas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CDE34EB-1AE0-B6A9-CED9-AE81A24E5A6D}"/>
              </a:ext>
            </a:extLst>
          </p:cNvPr>
          <p:cNvSpPr txBox="1">
            <a:spLocks/>
          </p:cNvSpPr>
          <p:nvPr/>
        </p:nvSpPr>
        <p:spPr>
          <a:xfrm>
            <a:off x="7092267" y="2427420"/>
            <a:ext cx="2771275" cy="24540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32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Symbol" pitchFamily="18" charset="2"/>
              <a:buChar char="-"/>
              <a:defRPr sz="24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400" dirty="0" err="1" smtClean="0"/>
              <a:t>Current</a:t>
            </a:r>
            <a:r>
              <a:rPr lang="de-DE" sz="2400" dirty="0" smtClean="0"/>
              <a:t> HOM </a:t>
            </a:r>
            <a:r>
              <a:rPr lang="de-DE" sz="2400" dirty="0" err="1" smtClean="0"/>
              <a:t>Antennas</a:t>
            </a:r>
            <a:r>
              <a:rPr lang="de-DE" sz="2400" dirty="0" smtClean="0"/>
              <a:t> </a:t>
            </a:r>
            <a:r>
              <a:rPr lang="de-DE" sz="2400" dirty="0" err="1" smtClean="0"/>
              <a:t>fulfill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ERL at 1 mA</a:t>
            </a:r>
          </a:p>
          <a:p>
            <a:pPr marL="0" indent="0">
              <a:buFont typeface="Arial" pitchFamily="34" charset="0"/>
              <a:buNone/>
            </a:pPr>
            <a:endParaRPr lang="de-DE" sz="2400" dirty="0" smtClean="0"/>
          </a:p>
          <a:p>
            <a:pPr marL="0" indent="0">
              <a:buFont typeface="Arial" pitchFamily="34" charset="0"/>
              <a:buNone/>
            </a:pPr>
            <a:r>
              <a:rPr lang="de-DE" sz="2400" dirty="0" smtClean="0"/>
              <a:t>10 mA </a:t>
            </a:r>
            <a:r>
              <a:rPr lang="de-DE" sz="2400" dirty="0" err="1" smtClean="0"/>
              <a:t>need</a:t>
            </a:r>
            <a:r>
              <a:rPr lang="de-DE" sz="2400" dirty="0" smtClean="0"/>
              <a:t> </a:t>
            </a:r>
            <a:r>
              <a:rPr lang="de-DE" sz="2400" dirty="0" err="1" smtClean="0"/>
              <a:t>improved</a:t>
            </a:r>
            <a:r>
              <a:rPr lang="de-DE" sz="2400" dirty="0" smtClean="0"/>
              <a:t> HOM </a:t>
            </a:r>
            <a:r>
              <a:rPr lang="de-DE" sz="2400" dirty="0" err="1" smtClean="0"/>
              <a:t>decoupling</a:t>
            </a:r>
            <a:endParaRPr lang="de-DE" sz="24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669622F-AE33-6BE9-BFAC-9AC53C1E0206}"/>
              </a:ext>
            </a:extLst>
          </p:cNvPr>
          <p:cNvCxnSpPr/>
          <p:nvPr/>
        </p:nvCxnSpPr>
        <p:spPr>
          <a:xfrm flipV="1">
            <a:off x="2051720" y="1340768"/>
            <a:ext cx="0" cy="40481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61518BD-0220-43FE-521B-9945249667AE}"/>
              </a:ext>
            </a:extLst>
          </p:cNvPr>
          <p:cNvCxnSpPr/>
          <p:nvPr/>
        </p:nvCxnSpPr>
        <p:spPr>
          <a:xfrm>
            <a:off x="1918370" y="5312693"/>
            <a:ext cx="45624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2813920-2F46-FB28-A239-7E9B30CC1DB4}"/>
              </a:ext>
            </a:extLst>
          </p:cNvPr>
          <p:cNvSpPr txBox="1"/>
          <p:nvPr/>
        </p:nvSpPr>
        <p:spPr>
          <a:xfrm>
            <a:off x="5623595" y="5398419"/>
            <a:ext cx="151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Beam </a:t>
            </a:r>
            <a:r>
              <a:rPr lang="de-DE" dirty="0" err="1"/>
              <a:t>current</a:t>
            </a:r>
            <a:endParaRPr lang="de-DE" dirty="0"/>
          </a:p>
          <a:p>
            <a:r>
              <a:rPr lang="de-DE" dirty="0"/>
              <a:t>[mA]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CF726A1-91FF-C3D3-3F0E-906B21FD5A86}"/>
              </a:ext>
            </a:extLst>
          </p:cNvPr>
          <p:cNvCxnSpPr>
            <a:cxnSpLocks/>
          </p:cNvCxnSpPr>
          <p:nvPr/>
        </p:nvCxnSpPr>
        <p:spPr>
          <a:xfrm flipV="1">
            <a:off x="3099470" y="5187282"/>
            <a:ext cx="0" cy="2508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8B5BFCB-61AF-FBAF-E9DD-04131EAFAF96}"/>
              </a:ext>
            </a:extLst>
          </p:cNvPr>
          <p:cNvCxnSpPr>
            <a:cxnSpLocks/>
          </p:cNvCxnSpPr>
          <p:nvPr/>
        </p:nvCxnSpPr>
        <p:spPr>
          <a:xfrm flipV="1">
            <a:off x="4861595" y="5206332"/>
            <a:ext cx="0" cy="2508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001CE4C-CB32-8095-8FF5-4E54BC64753D}"/>
              </a:ext>
            </a:extLst>
          </p:cNvPr>
          <p:cNvCxnSpPr>
            <a:cxnSpLocks/>
          </p:cNvCxnSpPr>
          <p:nvPr/>
        </p:nvCxnSpPr>
        <p:spPr>
          <a:xfrm>
            <a:off x="1985043" y="4007768"/>
            <a:ext cx="4648202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5DA552E-9102-0062-8B7C-6D7732DB83D9}"/>
              </a:ext>
            </a:extLst>
          </p:cNvPr>
          <p:cNvCxnSpPr>
            <a:cxnSpLocks/>
          </p:cNvCxnSpPr>
          <p:nvPr/>
        </p:nvCxnSpPr>
        <p:spPr>
          <a:xfrm>
            <a:off x="1985043" y="3140993"/>
            <a:ext cx="4648202" cy="0"/>
          </a:xfrm>
          <a:prstGeom prst="line">
            <a:avLst/>
          </a:prstGeom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5F3257DD-4FAA-1F4A-E210-B35CBE34ECA3}"/>
              </a:ext>
            </a:extLst>
          </p:cNvPr>
          <p:cNvCxnSpPr>
            <a:cxnSpLocks/>
          </p:cNvCxnSpPr>
          <p:nvPr/>
        </p:nvCxnSpPr>
        <p:spPr>
          <a:xfrm>
            <a:off x="1985043" y="1693193"/>
            <a:ext cx="4648202" cy="0"/>
          </a:xfrm>
          <a:prstGeom prst="line">
            <a:avLst/>
          </a:prstGeom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D004F30E-D802-1E01-1A2D-AD7917F7AD51}"/>
                  </a:ext>
                </a:extLst>
              </p:cNvPr>
              <p:cNvSpPr txBox="1"/>
              <p:nvPr/>
            </p:nvSpPr>
            <p:spPr>
              <a:xfrm>
                <a:off x="561062" y="3823102"/>
                <a:ext cx="1457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𝑁𝑏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=9.2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b="0" dirty="0"/>
              </a:p>
            </p:txBody>
          </p:sp>
        </mc:Choice>
        <mc:Fallback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D004F30E-D802-1E01-1A2D-AD7917F7A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62" y="3823102"/>
                <a:ext cx="14573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5AB5164-49BB-AB89-8499-229037AB1AC9}"/>
                  </a:ext>
                </a:extLst>
              </p:cNvPr>
              <p:cNvSpPr txBox="1"/>
              <p:nvPr/>
            </p:nvSpPr>
            <p:spPr>
              <a:xfrm>
                <a:off x="124420" y="2956327"/>
                <a:ext cx="1793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𝑁𝑏𝑇𝑖𝑁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=11.8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b="0" dirty="0"/>
              </a:p>
            </p:txBody>
          </p:sp>
        </mc:Choice>
        <mc:Fallback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5AB5164-49BB-AB89-8499-229037AB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0" y="2956327"/>
                <a:ext cx="17939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1D4B38B-6571-125B-8165-98107A072F35}"/>
                  </a:ext>
                </a:extLst>
              </p:cNvPr>
              <p:cNvSpPr txBox="1"/>
              <p:nvPr/>
            </p:nvSpPr>
            <p:spPr>
              <a:xfrm>
                <a:off x="106997" y="1508527"/>
                <a:ext cx="1793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𝑁𝑏</m:t>
                          </m:r>
                          <m:r>
                            <a:rPr lang="de-DE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=18.3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b="0" dirty="0"/>
              </a:p>
            </p:txBody>
          </p:sp>
        </mc:Choice>
        <mc:Fallback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1D4B38B-6571-125B-8165-98107A072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7" y="1508527"/>
                <a:ext cx="1793948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>
            <a:extLst>
              <a:ext uri="{FF2B5EF4-FFF2-40B4-BE49-F238E27FC236}">
                <a16:creationId xmlns:a16="http://schemas.microsoft.com/office/drawing/2014/main" id="{93BCEA74-0757-B7E7-E4C1-35BDB06C9F26}"/>
              </a:ext>
            </a:extLst>
          </p:cNvPr>
          <p:cNvSpPr txBox="1"/>
          <p:nvPr/>
        </p:nvSpPr>
        <p:spPr>
          <a:xfrm>
            <a:off x="2918495" y="5478763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4401ADB-8DF0-95DA-B041-D967690300AD}"/>
              </a:ext>
            </a:extLst>
          </p:cNvPr>
          <p:cNvSpPr txBox="1"/>
          <p:nvPr/>
        </p:nvSpPr>
        <p:spPr>
          <a:xfrm>
            <a:off x="4666331" y="5478763"/>
            <a:ext cx="44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D6E3C70-4BE6-3151-6CBE-D3ACA0742DD2}"/>
              </a:ext>
            </a:extLst>
          </p:cNvPr>
          <p:cNvSpPr/>
          <p:nvPr/>
        </p:nvSpPr>
        <p:spPr>
          <a:xfrm>
            <a:off x="2637510" y="4386443"/>
            <a:ext cx="923920" cy="524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Current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78B075C-F046-3969-3BD7-3763361CC3B6}"/>
              </a:ext>
            </a:extLst>
          </p:cNvPr>
          <p:cNvSpPr txBox="1"/>
          <p:nvPr/>
        </p:nvSpPr>
        <p:spPr>
          <a:xfrm>
            <a:off x="7138070" y="1354639"/>
            <a:ext cx="191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Expectation</a:t>
            </a:r>
            <a:endParaRPr lang="en-GB" sz="2800" dirty="0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26E3FBA2-EEB8-7619-037E-90056EBE426C}"/>
              </a:ext>
            </a:extLst>
          </p:cNvPr>
          <p:cNvCxnSpPr>
            <a:stCxn id="35" idx="1"/>
            <a:endCxn id="14" idx="3"/>
          </p:cNvCxnSpPr>
          <p:nvPr/>
        </p:nvCxnSpPr>
        <p:spPr>
          <a:xfrm flipH="1">
            <a:off x="5442618" y="1616249"/>
            <a:ext cx="1695452" cy="17506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4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61"/>
    </mc:Choice>
    <mc:Fallback xmlns="">
      <p:transition spd="slow" advTm="10966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 sz="2800" dirty="0" err="1" smtClean="0"/>
              <a:t>Refurbishment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a </a:t>
            </a:r>
            <a:r>
              <a:rPr lang="de-DE" sz="2800" dirty="0" err="1" smtClean="0"/>
              <a:t>decommisioned</a:t>
            </a:r>
            <a:r>
              <a:rPr lang="de-DE" sz="2800" dirty="0" smtClean="0"/>
              <a:t> ALICE </a:t>
            </a:r>
            <a:r>
              <a:rPr lang="de-DE" sz="2800" dirty="0" err="1" smtClean="0"/>
              <a:t>module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antenna</a:t>
            </a:r>
            <a:r>
              <a:rPr lang="de-DE" sz="2800" dirty="0" smtClean="0"/>
              <a:t> </a:t>
            </a:r>
            <a:r>
              <a:rPr lang="de-DE" sz="2800" dirty="0" err="1" smtClean="0"/>
              <a:t>research</a:t>
            </a:r>
            <a:r>
              <a:rPr lang="de-DE" sz="2800" dirty="0" smtClean="0"/>
              <a:t> (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dirty="0" err="1" smtClean="0"/>
              <a:t>future</a:t>
            </a:r>
            <a:r>
              <a:rPr lang="de-DE" sz="2800" dirty="0" smtClean="0"/>
              <a:t> spare </a:t>
            </a:r>
            <a:r>
              <a:rPr lang="de-DE" sz="2800" dirty="0" err="1" smtClean="0"/>
              <a:t>module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MESA)</a:t>
            </a:r>
            <a:endParaRPr lang="de-DE" sz="2800" dirty="0"/>
          </a:p>
        </p:txBody>
      </p:sp>
      <p:sp>
        <p:nvSpPr>
          <p:cNvPr id="22" name="Textfeld 21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693BCA6F-93AC-43D3-B9BB-461320920F50}"/>
              </a:ext>
            </a:extLst>
          </p:cNvPr>
          <p:cNvSpPr txBox="1">
            <a:spLocks/>
          </p:cNvSpPr>
          <p:nvPr/>
        </p:nvSpPr>
        <p:spPr>
          <a:xfrm>
            <a:off x="485775" y="1617043"/>
            <a:ext cx="3696299" cy="4351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32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80A14"/>
              </a:buClr>
              <a:buSzPct val="70000"/>
              <a:buFont typeface="Arial" pitchFamily="34" charset="0"/>
              <a:buChar char="►"/>
              <a:defRPr sz="28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Symbol" pitchFamily="18" charset="2"/>
              <a:buChar char="-"/>
              <a:defRPr sz="24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5064"/>
              </a:buClr>
              <a:buFont typeface="Arial" pitchFamily="34" charset="0"/>
              <a:buChar char="»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050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400" dirty="0" smtClean="0"/>
              <a:t>MESA Enhanced ELBE-type </a:t>
            </a:r>
            <a:r>
              <a:rPr lang="de-DE" sz="2400" dirty="0" err="1" smtClean="0"/>
              <a:t>Cryomodules</a:t>
            </a:r>
            <a:r>
              <a:rPr lang="de-DE" sz="2400" dirty="0" smtClean="0"/>
              <a:t> (MEEC):</a:t>
            </a:r>
            <a:endParaRPr lang="en-US" sz="2400" dirty="0" smtClean="0"/>
          </a:p>
          <a:p>
            <a:r>
              <a:rPr lang="en-US" sz="2400" dirty="0" smtClean="0"/>
              <a:t>Helium port (Joule-Thomson valve)</a:t>
            </a:r>
          </a:p>
          <a:p>
            <a:r>
              <a:rPr lang="en-US" sz="2400" dirty="0" smtClean="0"/>
              <a:t>Faster DESY/</a:t>
            </a:r>
            <a:r>
              <a:rPr lang="en-US" sz="2400" dirty="0" err="1" smtClean="0"/>
              <a:t>Saclay</a:t>
            </a:r>
            <a:r>
              <a:rPr lang="en-US" sz="2400" dirty="0" smtClean="0"/>
              <a:t> tuner (higher beam currents)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latin typeface="Wingdings" pitchFamily="2"/>
              </a:rPr>
              <a:t></a:t>
            </a:r>
            <a:r>
              <a:rPr lang="en-US" sz="2400" dirty="0" smtClean="0"/>
              <a:t> diameter of Helium tank changed</a:t>
            </a:r>
          </a:p>
          <a:p>
            <a:r>
              <a:rPr lang="en-US" sz="2400" dirty="0" smtClean="0"/>
              <a:t>New HOM antennas </a:t>
            </a:r>
          </a:p>
          <a:p>
            <a:r>
              <a:rPr lang="en-US" sz="2400" dirty="0" smtClean="0"/>
              <a:t>Cavity contamination leads to field emission    </a:t>
            </a:r>
            <a:r>
              <a:rPr lang="de-DE" sz="2400" dirty="0" smtClean="0"/>
              <a:t>@7 MV/m</a:t>
            </a:r>
          </a:p>
          <a:p>
            <a:endParaRPr lang="de-DE" sz="2400" dirty="0" smtClean="0"/>
          </a:p>
          <a:p>
            <a:pPr marL="0" indent="0">
              <a:buFont typeface="Arial" pitchFamily="34" charset="0"/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 Clean </a:t>
            </a:r>
            <a:r>
              <a:rPr lang="de-DE" sz="2400" dirty="0" err="1" smtClean="0">
                <a:sym typeface="Wingdings" panose="05000000000000000000" pitchFamily="2" charset="2"/>
              </a:rPr>
              <a:t>room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treatment</a:t>
            </a:r>
            <a:r>
              <a:rPr lang="de-DE" sz="2400" dirty="0" smtClean="0">
                <a:sym typeface="Wingdings" panose="05000000000000000000" pitchFamily="2" charset="2"/>
              </a:rPr>
              <a:t>!</a:t>
            </a:r>
            <a:endParaRPr lang="de-DE" sz="2400" dirty="0" smtClean="0"/>
          </a:p>
          <a:p>
            <a:endParaRPr lang="de-DE" sz="2400" dirty="0"/>
          </a:p>
        </p:txBody>
      </p:sp>
      <p:pic>
        <p:nvPicPr>
          <p:cNvPr id="38" name="Grafik 37" descr="Ein Bild, das drinnen, Metall, Maschine, silbern enthält.&#10;&#10;Automatisch generierte Beschreibung">
            <a:extLst>
              <a:ext uri="{FF2B5EF4-FFF2-40B4-BE49-F238E27FC236}">
                <a16:creationId xmlns:a16="http://schemas.microsoft.com/office/drawing/2014/main" id="{B0723F07-29ED-EC89-572F-D0B3C03C61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r="28958"/>
          <a:stretch/>
        </p:blipFill>
        <p:spPr>
          <a:xfrm>
            <a:off x="4632399" y="1224578"/>
            <a:ext cx="4438650" cy="5136265"/>
          </a:xfrm>
          <a:prstGeom prst="rect">
            <a:avLst/>
          </a:prstGeom>
        </p:spPr>
      </p:pic>
      <p:sp>
        <p:nvSpPr>
          <p:cNvPr id="40" name="Ellipse 39">
            <a:extLst>
              <a:ext uri="{FF2B5EF4-FFF2-40B4-BE49-F238E27FC236}">
                <a16:creationId xmlns:a16="http://schemas.microsoft.com/office/drawing/2014/main" id="{6CEB0F71-B3A0-6697-3A16-7C0902F522B7}"/>
              </a:ext>
            </a:extLst>
          </p:cNvPr>
          <p:cNvSpPr/>
          <p:nvPr/>
        </p:nvSpPr>
        <p:spPr>
          <a:xfrm>
            <a:off x="180376" y="4869160"/>
            <a:ext cx="3696299" cy="5060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8DBBD904-61BA-7DDB-A574-EDB18AF099AF}"/>
              </a:ext>
            </a:extLst>
          </p:cNvPr>
          <p:cNvSpPr/>
          <p:nvPr/>
        </p:nvSpPr>
        <p:spPr>
          <a:xfrm>
            <a:off x="6811279" y="2175455"/>
            <a:ext cx="1181101" cy="967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4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61"/>
    </mc:Choice>
    <mc:Fallback xmlns="">
      <p:transition spd="slow" advTm="109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1143000"/>
          </a:xfrm>
        </p:spPr>
        <p:txBody>
          <a:bodyPr/>
          <a:lstStyle/>
          <a:p>
            <a:r>
              <a:rPr lang="en-US" dirty="0" smtClean="0"/>
              <a:t>Production of </a:t>
            </a:r>
            <a:r>
              <a:rPr lang="en-US" dirty="0"/>
              <a:t>2 </a:t>
            </a:r>
            <a:r>
              <a:rPr lang="en-US" dirty="0" smtClean="0"/>
              <a:t>Cryomodules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4016" y="980728"/>
            <a:ext cx="8748464" cy="527585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2015: Ordered at RI Research Instruments GmbH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All changes incl.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Cryogenic Components </a:t>
            </a:r>
            <a:r>
              <a:rPr lang="en-US" dirty="0" smtClean="0"/>
              <a:t>(valve box, 2K heat exchanger and JT valve, transfer line)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Stand alone </a:t>
            </a:r>
            <a:r>
              <a:rPr lang="en-US" b="1" dirty="0" smtClean="0"/>
              <a:t>control system </a:t>
            </a:r>
            <a:r>
              <a:rPr lang="en-US" dirty="0" smtClean="0"/>
              <a:t>(and connectable to EPICS)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With expertise of DESY, HZDR and industry partners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Milestones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VT at DESY AMTF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FAT at Mainz</a:t>
            </a:r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SAT at Mainz</a:t>
            </a:r>
            <a:endParaRPr lang="en-US" dirty="0"/>
          </a:p>
          <a:p>
            <a:pPr marL="120015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20600" r="10625" b="32151"/>
          <a:stretch/>
        </p:blipFill>
        <p:spPr>
          <a:xfrm>
            <a:off x="3259360" y="4005064"/>
            <a:ext cx="5633120" cy="2347133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3.10.2022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dirty="0" err="1" smtClean="0"/>
              <a:t>Cryomodules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MESA, </a:t>
            </a:r>
            <a:r>
              <a:rPr lang="de-DE" b="1" dirty="0" smtClean="0"/>
              <a:t> </a:t>
            </a:r>
            <a:r>
              <a:rPr lang="de-DE" b="1" dirty="0" smtClean="0"/>
              <a:t>F. Hug</a:t>
            </a:r>
            <a:endParaRPr lang="de-DE" b="1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82659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3"/>
    </mc:Choice>
    <mc:Fallback xmlns="">
      <p:transition spd="slow" advTm="8579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SM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860</Words>
  <Application>Microsoft Office PowerPoint</Application>
  <PresentationFormat>Bildschirmpräsentation (4:3)</PresentationFormat>
  <Paragraphs>341</Paragraphs>
  <Slides>19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30" baseType="lpstr">
      <vt:lpstr>Microsoft YaHei</vt:lpstr>
      <vt:lpstr>Arial</vt:lpstr>
      <vt:lpstr>Calibri</vt:lpstr>
      <vt:lpstr>Cambria Math</vt:lpstr>
      <vt:lpstr>LMSans10-Bold</vt:lpstr>
      <vt:lpstr>Minion Pro</vt:lpstr>
      <vt:lpstr>StarSymbol</vt:lpstr>
      <vt:lpstr>Symbol</vt:lpstr>
      <vt:lpstr>Times New Roman</vt:lpstr>
      <vt:lpstr>Wingdings</vt:lpstr>
      <vt:lpstr>PRISMA</vt:lpstr>
      <vt:lpstr>Cryomodules for MESA</vt:lpstr>
      <vt:lpstr>MESA   Enhanced   ELBE-type   Cryomodules</vt:lpstr>
      <vt:lpstr>MESA Enhanced ELBE-type Cryomodules</vt:lpstr>
      <vt:lpstr>MESA Enhanced ELBE-type Cryomodules</vt:lpstr>
      <vt:lpstr>HOM Antenna simulations</vt:lpstr>
      <vt:lpstr>HOM Antenna simulations</vt:lpstr>
      <vt:lpstr>HOM Antenna simulations</vt:lpstr>
      <vt:lpstr>Refurbishment of a decommisioned ALICE module for antenna research (and as future spare module for MESA)</vt:lpstr>
      <vt:lpstr>Production of 2 Cryomodules</vt:lpstr>
      <vt:lpstr>Production of 2 Cryomodules</vt:lpstr>
      <vt:lpstr>Quality Control of Cavity Production by JGU</vt:lpstr>
      <vt:lpstr>Vertical Test Results @ DESY AMTF</vt:lpstr>
      <vt:lpstr>Site Acceptance Test at HIM</vt:lpstr>
      <vt:lpstr>RF Generator and Possible Gradients</vt:lpstr>
      <vt:lpstr>Site Acceptance – Cryomodule 1</vt:lpstr>
      <vt:lpstr>1st Site Acceptance – Cryomodule 2</vt:lpstr>
      <vt:lpstr>2nd Site Acceptance – Cryomodule 2</vt:lpstr>
      <vt:lpstr>Summary and Outlook</vt:lpstr>
      <vt:lpstr>Summary and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labs</dc:creator>
  <cp:lastModifiedBy>Florian Hug</cp:lastModifiedBy>
  <cp:revision>178</cp:revision>
  <cp:lastPrinted>2014-11-19T11:23:53Z</cp:lastPrinted>
  <dcterms:created xsi:type="dcterms:W3CDTF">2013-05-06T21:14:49Z</dcterms:created>
  <dcterms:modified xsi:type="dcterms:W3CDTF">2022-10-03T00:39:00Z</dcterms:modified>
</cp:coreProperties>
</file>