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30"/>
  </p:notesMasterIdLst>
  <p:sldIdLst>
    <p:sldId id="256" r:id="rId4"/>
    <p:sldId id="300" r:id="rId5"/>
    <p:sldId id="301" r:id="rId6"/>
    <p:sldId id="331" r:id="rId7"/>
    <p:sldId id="305" r:id="rId8"/>
    <p:sldId id="312" r:id="rId9"/>
    <p:sldId id="307" r:id="rId10"/>
    <p:sldId id="321" r:id="rId11"/>
    <p:sldId id="309" r:id="rId12"/>
    <p:sldId id="322" r:id="rId13"/>
    <p:sldId id="333" r:id="rId14"/>
    <p:sldId id="326" r:id="rId15"/>
    <p:sldId id="313" r:id="rId16"/>
    <p:sldId id="318" r:id="rId17"/>
    <p:sldId id="335" r:id="rId18"/>
    <p:sldId id="320" r:id="rId19"/>
    <p:sldId id="323" r:id="rId20"/>
    <p:sldId id="330" r:id="rId21"/>
    <p:sldId id="314" r:id="rId22"/>
    <p:sldId id="310" r:id="rId23"/>
    <p:sldId id="311" r:id="rId24"/>
    <p:sldId id="315" r:id="rId25"/>
    <p:sldId id="334" r:id="rId26"/>
    <p:sldId id="324" r:id="rId27"/>
    <p:sldId id="336" r:id="rId28"/>
    <p:sldId id="337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157" autoAdjust="0"/>
  </p:normalViewPr>
  <p:slideViewPr>
    <p:cSldViewPr>
      <p:cViewPr varScale="1">
        <p:scale>
          <a:sx n="100" d="100"/>
          <a:sy n="100" d="100"/>
        </p:scale>
        <p:origin x="974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0C50C-F46C-8A4B-8A41-6A6FBB958D92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3D443-CBAC-934A-8506-FB4DF260D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68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12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99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84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33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8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21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10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04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96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50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0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925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769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67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98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421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85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38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09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90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3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6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68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33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CEC55-F88B-4C0B-B379-E368D8BBB55B}" type="datetime1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ERL 2022 | ls936@cornell.edu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8">
            <a:extLst>
              <a:ext uri="{FF2B5EF4-FFF2-40B4-BE49-F238E27FC236}">
                <a16:creationId xmlns:a16="http://schemas.microsoft.com/office/drawing/2014/main" id="{DC0A9285-546C-824E-BB82-80DD4A7E5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72" y="2561844"/>
            <a:ext cx="4777596" cy="829533"/>
          </a:xfrm>
          <a:noFill/>
        </p:spPr>
        <p:txBody>
          <a:bodyPr lIns="182880" tIns="182880" rIns="182880" anchor="t">
            <a:normAutofit/>
          </a:bodyPr>
          <a:lstStyle>
            <a:lvl1pPr algn="l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03C8E5-147E-4644-A094-238B240D41BF}"/>
              </a:ext>
            </a:extLst>
          </p:cNvPr>
          <p:cNvSpPr/>
          <p:nvPr userDrawn="1"/>
        </p:nvSpPr>
        <p:spPr>
          <a:xfrm>
            <a:off x="0" y="0"/>
            <a:ext cx="9144000" cy="41148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70F22-3D51-8D47-9BDC-3F4D49D359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486150"/>
            <a:ext cx="4776788" cy="762000"/>
          </a:xfrm>
        </p:spPr>
        <p:txBody>
          <a:bodyPr lIns="182880" tIns="0" rIns="18288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78F9BD0-DFAF-8A2D-20F5-CF99F9FC1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72" y="16360"/>
            <a:ext cx="1564837" cy="4114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CE2F48-C62F-7316-42EE-99AB162D86FC}"/>
              </a:ext>
            </a:extLst>
          </p:cNvPr>
          <p:cNvSpPr/>
          <p:nvPr userDrawn="1"/>
        </p:nvSpPr>
        <p:spPr>
          <a:xfrm>
            <a:off x="7356037" y="8516"/>
            <a:ext cx="9144" cy="548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FDF8-1553-4D68-908E-6F2A27F612B0}" type="datetime1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ERL 2022 | ls936@cornell.edu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985433"/>
            <a:ext cx="9144000" cy="1491725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174D41-7CC7-7D41-8BF1-2412C5E93533}"/>
              </a:ext>
            </a:extLst>
          </p:cNvPr>
          <p:cNvSpPr/>
          <p:nvPr userDrawn="1"/>
        </p:nvSpPr>
        <p:spPr>
          <a:xfrm>
            <a:off x="0" y="0"/>
            <a:ext cx="9144000" cy="41148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59B75-688C-714C-A731-B1FA0FCA36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276350"/>
            <a:ext cx="9144000" cy="685800"/>
          </a:xfrm>
        </p:spPr>
        <p:txBody>
          <a:bodyPr anchor="ctr">
            <a:noAutofit/>
          </a:bodyPr>
          <a:lstStyle>
            <a:lvl1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377" rtl="0" eaLnBrk="1" latinLnBrk="0" hangingPunct="1">
              <a:spcBef>
                <a:spcPct val="0"/>
              </a:spcBef>
              <a:buNone/>
              <a:defRPr lang="en-US" sz="3200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7728EAB-4F1A-91A3-9FCD-3D7122837A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72" y="16360"/>
            <a:ext cx="1564837" cy="4114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82174C-963D-D5C2-41D8-0F8A828E729A}"/>
              </a:ext>
            </a:extLst>
          </p:cNvPr>
          <p:cNvSpPr/>
          <p:nvPr userDrawn="1"/>
        </p:nvSpPr>
        <p:spPr>
          <a:xfrm>
            <a:off x="7356037" y="8516"/>
            <a:ext cx="9144" cy="548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0F6C4-2AA3-46F9-8B0F-420B01158B3E}" type="datetime1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ERL 2022 | ls936@cornell.edu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3" y="1428750"/>
            <a:ext cx="8678863" cy="2884887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5750" y="800100"/>
            <a:ext cx="8677656" cy="514350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3ACDC8-27DC-0145-A868-75822BC87982}"/>
              </a:ext>
            </a:extLst>
          </p:cNvPr>
          <p:cNvSpPr/>
          <p:nvPr userDrawn="1"/>
        </p:nvSpPr>
        <p:spPr>
          <a:xfrm>
            <a:off x="0" y="0"/>
            <a:ext cx="9144000" cy="41148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BE3514-AAE5-DA85-A4E1-F6EE8C778E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72" y="16360"/>
            <a:ext cx="1564837" cy="4114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16DEA4-C750-FA68-49A2-6EC7F7FBFEFA}"/>
              </a:ext>
            </a:extLst>
          </p:cNvPr>
          <p:cNvSpPr/>
          <p:nvPr userDrawn="1"/>
        </p:nvSpPr>
        <p:spPr>
          <a:xfrm>
            <a:off x="7356037" y="8516"/>
            <a:ext cx="9144" cy="548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A42D-F94A-4C3E-AEBF-B033FF44E916}" type="datetime1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ERL 2022 | ls936@cornell.edu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3567547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287899" y="461820"/>
            <a:ext cx="8534400" cy="646331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289405" y="1200150"/>
            <a:ext cx="8534400" cy="1600200"/>
          </a:xfrm>
        </p:spPr>
        <p:txBody>
          <a:bodyPr numCol="2"/>
          <a:lstStyle/>
          <a:p>
            <a:pPr lvl="0"/>
            <a:r>
              <a:rPr lang="en-US" dirty="0"/>
              <a:t>Click to edit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375926-5564-7F41-982B-2CA540DB949F}"/>
              </a:ext>
            </a:extLst>
          </p:cNvPr>
          <p:cNvSpPr/>
          <p:nvPr userDrawn="1"/>
        </p:nvSpPr>
        <p:spPr>
          <a:xfrm>
            <a:off x="0" y="0"/>
            <a:ext cx="9144000" cy="41148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CB0402-D9EA-C84A-BBAD-7D05BA74691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87338" y="2876550"/>
            <a:ext cx="8535987" cy="17526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Graphic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A268C2-C04F-769F-059A-6A98A1F7B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72" y="16360"/>
            <a:ext cx="1564837" cy="4114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B2201C-92E8-FF1A-B5E3-F5B61B2A963B}"/>
              </a:ext>
            </a:extLst>
          </p:cNvPr>
          <p:cNvSpPr/>
          <p:nvPr userDrawn="1"/>
        </p:nvSpPr>
        <p:spPr>
          <a:xfrm>
            <a:off x="7356037" y="8516"/>
            <a:ext cx="9144" cy="548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BBD5-6488-4AA6-8C56-F123DB670706}" type="datetime1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ERL 2022 | ls936@cornell.edu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3567547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4800605" y="1085850"/>
            <a:ext cx="4050507" cy="36576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Graphic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287899" y="461818"/>
            <a:ext cx="6554707" cy="45258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289410" y="1085850"/>
            <a:ext cx="4358795" cy="3657600"/>
          </a:xfrm>
        </p:spPr>
        <p:txBody>
          <a:bodyPr numCol="1"/>
          <a:lstStyle/>
          <a:p>
            <a:pPr lvl="0"/>
            <a:r>
              <a:rPr lang="en-US" dirty="0"/>
              <a:t>Click to add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F9335A-E71C-3044-BC65-4FC387DA27B6}"/>
              </a:ext>
            </a:extLst>
          </p:cNvPr>
          <p:cNvSpPr/>
          <p:nvPr userDrawn="1"/>
        </p:nvSpPr>
        <p:spPr>
          <a:xfrm>
            <a:off x="0" y="0"/>
            <a:ext cx="9144000" cy="41148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BDE655-9499-9E86-E784-AA2F7F7A1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72" y="16360"/>
            <a:ext cx="1564837" cy="4114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E5D2EA-8D9B-0D4F-A172-EABD2DD28C69}"/>
              </a:ext>
            </a:extLst>
          </p:cNvPr>
          <p:cNvSpPr/>
          <p:nvPr userDrawn="1"/>
        </p:nvSpPr>
        <p:spPr>
          <a:xfrm>
            <a:off x="7356037" y="8516"/>
            <a:ext cx="9144" cy="548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69FBD-36CF-4E9F-9695-AE1504F3C794}" type="datetime1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ERL 2022 | ls936@cornell.edu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69785"/>
            <a:ext cx="7467600" cy="403957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838200" y="1123950"/>
            <a:ext cx="7467600" cy="344805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Graphic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D4C3B8-C72A-234F-801D-62CC4EFC1473}"/>
              </a:ext>
            </a:extLst>
          </p:cNvPr>
          <p:cNvSpPr/>
          <p:nvPr userDrawn="1"/>
        </p:nvSpPr>
        <p:spPr>
          <a:xfrm>
            <a:off x="0" y="0"/>
            <a:ext cx="9144000" cy="41148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B61D589-9174-52AE-2850-76FAE034AB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72" y="16360"/>
            <a:ext cx="1564837" cy="4114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31FCA7-C186-AC78-B15C-7F4E9CF37036}"/>
              </a:ext>
            </a:extLst>
          </p:cNvPr>
          <p:cNvSpPr/>
          <p:nvPr userDrawn="1"/>
        </p:nvSpPr>
        <p:spPr>
          <a:xfrm>
            <a:off x="7356037" y="8516"/>
            <a:ext cx="9144" cy="548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0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BCEA-A1B5-46BB-8CDF-CD366515FF41}" type="datetime1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ERL 2022 | ls936@cornell.edu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E419631-6A90-1D4B-9AC3-E03C8AA89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6" y="2197058"/>
            <a:ext cx="2498725" cy="679492"/>
          </a:xfrm>
          <a:noFill/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06357B-88AF-5E41-A0F9-506D230E0D01}"/>
              </a:ext>
            </a:extLst>
          </p:cNvPr>
          <p:cNvSpPr/>
          <p:nvPr userDrawn="1"/>
        </p:nvSpPr>
        <p:spPr>
          <a:xfrm>
            <a:off x="0" y="0"/>
            <a:ext cx="9144000" cy="41148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6CE1CE-DB71-AD1C-77F3-C8CA3C177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72" y="16360"/>
            <a:ext cx="1564837" cy="411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885E4A-996E-1FF4-607F-D650D0146666}"/>
              </a:ext>
            </a:extLst>
          </p:cNvPr>
          <p:cNvSpPr/>
          <p:nvPr userDrawn="1"/>
        </p:nvSpPr>
        <p:spPr>
          <a:xfrm>
            <a:off x="7356037" y="8516"/>
            <a:ext cx="9144" cy="548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1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10E31-CD32-4B8D-8282-71C423B65664}" type="datetime1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ERL 2022 | ls936@cornell.edu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65" r:id="rId5"/>
    <p:sldLayoutId id="2147483657" r:id="rId6"/>
    <p:sldLayoutId id="214748366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914377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8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2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57.png"/><Relationship Id="rId10" Type="http://schemas.openxmlformats.org/officeDocument/2006/relationships/image" Target="../media/image34.emf"/><Relationship Id="rId4" Type="http://schemas.openxmlformats.org/officeDocument/2006/relationships/image" Target="../media/image56.png"/><Relationship Id="rId9" Type="http://schemas.openxmlformats.org/officeDocument/2006/relationships/image" Target="../media/image5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gif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38EAB-C4AB-47FE-B660-A418D97AB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5" y="759303"/>
            <a:ext cx="7086605" cy="114484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Overview of Nb</a:t>
            </a:r>
            <a:r>
              <a:rPr lang="en-US" sz="2800" b="1" baseline="-25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Sn Cavity Progress</a:t>
            </a:r>
            <a:br>
              <a:rPr lang="en-US" sz="2800" b="1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2800" b="1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(for CW machines)  </a:t>
            </a:r>
            <a:endParaRPr lang="en-US" sz="4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3E3B4-D73F-4D52-9687-DD4BFB048D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517" y="2627921"/>
            <a:ext cx="8612953" cy="370169"/>
          </a:xfrm>
        </p:spPr>
        <p:txBody>
          <a:bodyPr/>
          <a:lstStyle/>
          <a:p>
            <a:pPr algn="ct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 Liana Shpani</a:t>
            </a:r>
            <a:endParaRPr lang="en-US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2C64D6F-5D8D-47F4-AC4B-FB87E973F8E5}"/>
              </a:ext>
            </a:extLst>
          </p:cNvPr>
          <p:cNvSpPr txBox="1">
            <a:spLocks/>
          </p:cNvSpPr>
          <p:nvPr/>
        </p:nvSpPr>
        <p:spPr>
          <a:xfrm>
            <a:off x="3191130" y="2277524"/>
            <a:ext cx="2761729" cy="325522"/>
          </a:xfrm>
          <a:prstGeom prst="rect">
            <a:avLst/>
          </a:prstGeom>
        </p:spPr>
        <p:txBody>
          <a:bodyPr vert="horz" lIns="182880" tIns="0" rIns="182880" bIns="0" rtlCol="0">
            <a:noAutofit/>
          </a:bodyPr>
          <a:lstStyle>
            <a:lvl1pPr marL="0" indent="0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October 5,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2F870A-9583-104D-A34B-79D02CD10474}"/>
              </a:ext>
            </a:extLst>
          </p:cNvPr>
          <p:cNvSpPr txBox="1"/>
          <p:nvPr/>
        </p:nvSpPr>
        <p:spPr>
          <a:xfrm>
            <a:off x="265517" y="3238669"/>
            <a:ext cx="76108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Thanks to:</a:t>
            </a:r>
            <a:r>
              <a:rPr lang="en-US" sz="140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 Posen and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Grigory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Eremeev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FNAL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Uttar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Pudasaini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JLab</a:t>
            </a:r>
          </a:p>
          <a:p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Kensei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Umemori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Hayato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Ito, KEK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Gabriel Gaitan, Matthias Liepe, Ryan Porter, Neil Stilin, Nicole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Verbonceour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Cornell University</a:t>
            </a:r>
          </a:p>
          <a:p>
            <a:r>
              <a:rPr lang="en-US" sz="1400" b="1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their significant contributions! 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AB5E0-20CD-FE1A-E63D-CDE526388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907AAA-277F-77F2-77C9-4B145EC5D051}"/>
              </a:ext>
            </a:extLst>
          </p:cNvPr>
          <p:cNvGrpSpPr/>
          <p:nvPr/>
        </p:nvGrpSpPr>
        <p:grpSpPr>
          <a:xfrm>
            <a:off x="6522676" y="2069205"/>
            <a:ext cx="2355794" cy="1057387"/>
            <a:chOff x="6522676" y="2206674"/>
            <a:chExt cx="2355794" cy="105738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46F2388-CB04-9AD3-4CC3-B2B917750FC1}"/>
                </a:ext>
              </a:extLst>
            </p:cNvPr>
            <p:cNvGrpSpPr/>
            <p:nvPr/>
          </p:nvGrpSpPr>
          <p:grpSpPr>
            <a:xfrm>
              <a:off x="6522676" y="2206674"/>
              <a:ext cx="2355794" cy="842494"/>
              <a:chOff x="3048000" y="3714297"/>
              <a:chExt cx="3024525" cy="1081650"/>
            </a:xfrm>
          </p:grpSpPr>
          <p:pic>
            <p:nvPicPr>
              <p:cNvPr id="9" name="Picture 8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1FDF5EDA-1DAB-E3A8-5BE8-D22BD1553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000" y="3851976"/>
                <a:ext cx="1942875" cy="80629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5C9D438-2DCC-F1C2-B733-389C264D6A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0875" y="3714297"/>
                <a:ext cx="1081650" cy="1081650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B756E3-642F-D8F8-E55A-377F041A8F43}"/>
                </a:ext>
              </a:extLst>
            </p:cNvPr>
            <p:cNvSpPr txBox="1"/>
            <p:nvPr/>
          </p:nvSpPr>
          <p:spPr>
            <a:xfrm>
              <a:off x="6759765" y="3002451"/>
              <a:ext cx="172034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Grant No. PHY-1549132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A16FBB-1C61-C75C-F203-F13E5B05B904}"/>
              </a:ext>
            </a:extLst>
          </p:cNvPr>
          <p:cNvGrpSpPr/>
          <p:nvPr/>
        </p:nvGrpSpPr>
        <p:grpSpPr>
          <a:xfrm>
            <a:off x="242652" y="2050994"/>
            <a:ext cx="1822935" cy="1104104"/>
            <a:chOff x="0" y="2150503"/>
            <a:chExt cx="1822935" cy="11041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9278F54-CB80-51F0-60D3-FEB138FEB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1240" y="2150503"/>
              <a:ext cx="842494" cy="84249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4DF7E7-F50B-2D08-1CFB-0AFD88B2A7E1}"/>
                </a:ext>
              </a:extLst>
            </p:cNvPr>
            <p:cNvSpPr txBox="1"/>
            <p:nvPr/>
          </p:nvSpPr>
          <p:spPr>
            <a:xfrm>
              <a:off x="0" y="2992997"/>
              <a:ext cx="18229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Grant No. DE-SC0008431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189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Stoichiometry and T</a:t>
            </a:r>
            <a:r>
              <a:rPr lang="en-US" sz="2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657013F-8D2D-95E3-CDFA-1214C88BB31D}"/>
              </a:ext>
            </a:extLst>
          </p:cNvPr>
          <p:cNvGrpSpPr/>
          <p:nvPr/>
        </p:nvGrpSpPr>
        <p:grpSpPr>
          <a:xfrm>
            <a:off x="484319" y="780533"/>
            <a:ext cx="2769656" cy="2619404"/>
            <a:chOff x="5472361" y="1186175"/>
            <a:chExt cx="2769656" cy="26194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0E38CFE-A133-FCBC-AEBD-E1C642A201B7}"/>
                </a:ext>
              </a:extLst>
            </p:cNvPr>
            <p:cNvGrpSpPr/>
            <p:nvPr/>
          </p:nvGrpSpPr>
          <p:grpSpPr>
            <a:xfrm>
              <a:off x="5472361" y="1609787"/>
              <a:ext cx="2769656" cy="2195792"/>
              <a:chOff x="5734780" y="924404"/>
              <a:chExt cx="2769656" cy="2195792"/>
            </a:xfrm>
          </p:grpSpPr>
          <p:pic>
            <p:nvPicPr>
              <p:cNvPr id="41" name="Picture 2" descr="http://iopscience.iop.org/0953-2048/30/3/033004/downloadHRFigure/figure/sustaa4e32f2">
                <a:extLst>
                  <a:ext uri="{FF2B5EF4-FFF2-40B4-BE49-F238E27FC236}">
                    <a16:creationId xmlns:a16="http://schemas.microsoft.com/office/drawing/2014/main" id="{F442EA28-DD5A-089B-B811-A315280444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2164" y="924404"/>
                <a:ext cx="2302272" cy="2195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27D0160-0B17-7971-740D-ED878BAF4D0A}"/>
                  </a:ext>
                </a:extLst>
              </p:cNvPr>
              <p:cNvSpPr txBox="1"/>
              <p:nvPr/>
            </p:nvSpPr>
            <p:spPr>
              <a:xfrm>
                <a:off x="5791200" y="1733550"/>
                <a:ext cx="10141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Nb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61A758A-4B81-F8E3-D1E4-B022495C95B8}"/>
                  </a:ext>
                </a:extLst>
              </p:cNvPr>
              <p:cNvSpPr txBox="1"/>
              <p:nvPr/>
            </p:nvSpPr>
            <p:spPr>
              <a:xfrm>
                <a:off x="5734780" y="2601280"/>
                <a:ext cx="9188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00FF"/>
                    </a:solidFill>
                  </a:rPr>
                  <a:t>Sn</a:t>
                </a: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8FBF6D6-988D-0397-97D2-068E10E35948}"/>
                </a:ext>
              </a:extLst>
            </p:cNvPr>
            <p:cNvSpPr txBox="1"/>
            <p:nvPr/>
          </p:nvSpPr>
          <p:spPr>
            <a:xfrm>
              <a:off x="6477000" y="1186175"/>
              <a:ext cx="1450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Nb</a:t>
              </a:r>
              <a:r>
                <a:rPr lang="en-US" sz="1400" b="1" baseline="-25000" dirty="0"/>
                <a:t>3</a:t>
              </a:r>
              <a:r>
                <a:rPr lang="en-US" sz="1400" b="1" dirty="0"/>
                <a:t>Sn Structure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EF807EE-145F-9C80-8793-179775D08C55}"/>
              </a:ext>
            </a:extLst>
          </p:cNvPr>
          <p:cNvGrpSpPr/>
          <p:nvPr/>
        </p:nvGrpSpPr>
        <p:grpSpPr>
          <a:xfrm>
            <a:off x="4192267" y="631227"/>
            <a:ext cx="4348850" cy="4087283"/>
            <a:chOff x="381000" y="540968"/>
            <a:chExt cx="4348850" cy="408728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D962425-F507-0C77-A178-55552BDB5AF3}"/>
                </a:ext>
              </a:extLst>
            </p:cNvPr>
            <p:cNvGrpSpPr/>
            <p:nvPr/>
          </p:nvGrpSpPr>
          <p:grpSpPr>
            <a:xfrm>
              <a:off x="381000" y="858438"/>
              <a:ext cx="4348850" cy="3769813"/>
              <a:chOff x="5076075" y="480020"/>
              <a:chExt cx="3691376" cy="3199879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907814B-9617-42E6-640D-7932887C840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076075" y="480020"/>
                <a:ext cx="3691376" cy="3093592"/>
                <a:chOff x="472577" y="1509885"/>
                <a:chExt cx="4758853" cy="3988201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1F729D4F-CFB0-7670-3CDD-504EC0CD31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lum bright="-20000" contrast="40000"/>
                </a:blip>
                <a:stretch>
                  <a:fillRect/>
                </a:stretch>
              </p:blipFill>
              <p:spPr>
                <a:xfrm>
                  <a:off x="472577" y="1509885"/>
                  <a:ext cx="4758853" cy="3988201"/>
                </a:xfrm>
                <a:prstGeom prst="rect">
                  <a:avLst/>
                </a:prstGeom>
              </p:spPr>
            </p:pic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0A91EAE6-8536-8FDF-503A-C343509CB6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76400" y="2476763"/>
                  <a:ext cx="17724" cy="2704837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418E437A-6E3E-C26A-6183-7B06D6AA2C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2000" y="3810000"/>
                  <a:ext cx="3073400" cy="0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6853CA3B-B37B-A5EE-0163-0A202FF16E4E}"/>
                    </a:ext>
                  </a:extLst>
                </p:cNvPr>
                <p:cNvCxnSpPr>
                  <a:cxnSpLocks/>
                  <a:endCxn id="52" idx="2"/>
                </p:cNvCxnSpPr>
                <p:nvPr/>
              </p:nvCxnSpPr>
              <p:spPr>
                <a:xfrm flipH="1" flipV="1">
                  <a:off x="2035751" y="2876166"/>
                  <a:ext cx="3870" cy="2305434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788936F0-D632-E066-E1B8-5FE85A2CAF00}"/>
                    </a:ext>
                  </a:extLst>
                </p:cNvPr>
                <p:cNvCxnSpPr/>
                <p:nvPr/>
              </p:nvCxnSpPr>
              <p:spPr>
                <a:xfrm>
                  <a:off x="1668780" y="5181600"/>
                  <a:ext cx="363220" cy="0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Arc 51">
                  <a:extLst>
                    <a:ext uri="{FF2B5EF4-FFF2-40B4-BE49-F238E27FC236}">
                      <a16:creationId xmlns:a16="http://schemas.microsoft.com/office/drawing/2014/main" id="{564284A8-81B5-9057-63E8-C757AC4C95A7}"/>
                    </a:ext>
                  </a:extLst>
                </p:cNvPr>
                <p:cNvSpPr/>
                <p:nvPr/>
              </p:nvSpPr>
              <p:spPr>
                <a:xfrm>
                  <a:off x="1132024" y="2148051"/>
                  <a:ext cx="903785" cy="1479975"/>
                </a:xfrm>
                <a:prstGeom prst="arc">
                  <a:avLst>
                    <a:gd name="adj1" fmla="val 16854969"/>
                    <a:gd name="adj2" fmla="val 21509690"/>
                  </a:avLst>
                </a:prstGeom>
                <a:ln>
                  <a:solidFill>
                    <a:srgbClr val="0070C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F4CC0EA-E13A-753C-7EA3-DC3923D4593C}"/>
                    </a:ext>
                  </a:extLst>
                </p:cNvPr>
                <p:cNvSpPr txBox="1"/>
                <p:nvPr/>
              </p:nvSpPr>
              <p:spPr>
                <a:xfrm rot="16200000">
                  <a:off x="1351382" y="3581772"/>
                  <a:ext cx="1023361" cy="43645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Nb</a:t>
                  </a:r>
                  <a:r>
                    <a:rPr lang="en-US" sz="1600" b="1" baseline="-25000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r>
                    <a:rPr lang="en-US" sz="1600" b="1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Sn</a:t>
                  </a:r>
                </a:p>
              </p:txBody>
            </p:sp>
            <p:sp>
              <p:nvSpPr>
                <p:cNvPr id="54" name="Arc 53">
                  <a:extLst>
                    <a:ext uri="{FF2B5EF4-FFF2-40B4-BE49-F238E27FC236}">
                      <a16:creationId xmlns:a16="http://schemas.microsoft.com/office/drawing/2014/main" id="{233508D7-88FF-A263-D75A-472678896D1E}"/>
                    </a:ext>
                  </a:extLst>
                </p:cNvPr>
                <p:cNvSpPr/>
                <p:nvPr/>
              </p:nvSpPr>
              <p:spPr>
                <a:xfrm>
                  <a:off x="1694123" y="1925665"/>
                  <a:ext cx="441789" cy="1356789"/>
                </a:xfrm>
                <a:prstGeom prst="arc">
                  <a:avLst>
                    <a:gd name="adj1" fmla="val 12203679"/>
                    <a:gd name="adj2" fmla="val 14719009"/>
                  </a:avLst>
                </a:prstGeom>
                <a:ln>
                  <a:solidFill>
                    <a:srgbClr val="0070C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8A25973-52DD-4FB8-2099-F35CDBF5ABA0}"/>
                  </a:ext>
                </a:extLst>
              </p:cNvPr>
              <p:cNvSpPr txBox="1"/>
              <p:nvPr/>
            </p:nvSpPr>
            <p:spPr>
              <a:xfrm>
                <a:off x="5681839" y="3457840"/>
                <a:ext cx="812813" cy="22205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100" b="1" u="sng" dirty="0">
                    <a:solidFill>
                      <a:srgbClr val="0070C0"/>
                    </a:solidFill>
                  </a:rPr>
                  <a:t>16 – 25% Sn</a:t>
                </a: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87346BB-B7E4-41C8-FF3F-9EDC53BF6A6C}"/>
                </a:ext>
              </a:extLst>
            </p:cNvPr>
            <p:cNvSpPr txBox="1"/>
            <p:nvPr/>
          </p:nvSpPr>
          <p:spPr>
            <a:xfrm>
              <a:off x="1573449" y="540968"/>
              <a:ext cx="22048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Nb</a:t>
              </a:r>
              <a:r>
                <a:rPr lang="en-US" sz="1400" b="1" baseline="-250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4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 Phase Diagram</a:t>
              </a:r>
              <a:endParaRPr lang="en-US" sz="1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960BCDEE-967C-04E5-3EB4-C1F59E7FF3D3}"/>
              </a:ext>
            </a:extLst>
          </p:cNvPr>
          <p:cNvSpPr txBox="1"/>
          <p:nvPr/>
        </p:nvSpPr>
        <p:spPr>
          <a:xfrm>
            <a:off x="384353" y="3606802"/>
            <a:ext cx="3588793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Must maintain stoichiometry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Tin-depleted Nb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Sn has a low T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Slide Number Placeholder 69">
            <a:extLst>
              <a:ext uri="{FF2B5EF4-FFF2-40B4-BE49-F238E27FC236}">
                <a16:creationId xmlns:a16="http://schemas.microsoft.com/office/drawing/2014/main" id="{A8B09EEA-5D61-8DCF-9CE8-14BCA50C9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Stoichiometry and T</a:t>
            </a:r>
            <a:r>
              <a:rPr lang="en-US" sz="2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657013F-8D2D-95E3-CDFA-1214C88BB31D}"/>
              </a:ext>
            </a:extLst>
          </p:cNvPr>
          <p:cNvGrpSpPr/>
          <p:nvPr/>
        </p:nvGrpSpPr>
        <p:grpSpPr>
          <a:xfrm>
            <a:off x="484319" y="780533"/>
            <a:ext cx="2769656" cy="2619404"/>
            <a:chOff x="5472361" y="1186175"/>
            <a:chExt cx="2769656" cy="26194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0E38CFE-A133-FCBC-AEBD-E1C642A201B7}"/>
                </a:ext>
              </a:extLst>
            </p:cNvPr>
            <p:cNvGrpSpPr/>
            <p:nvPr/>
          </p:nvGrpSpPr>
          <p:grpSpPr>
            <a:xfrm>
              <a:off x="5472361" y="1609787"/>
              <a:ext cx="2769656" cy="2195792"/>
              <a:chOff x="5734780" y="924404"/>
              <a:chExt cx="2769656" cy="2195792"/>
            </a:xfrm>
          </p:grpSpPr>
          <p:pic>
            <p:nvPicPr>
              <p:cNvPr id="41" name="Picture 2" descr="http://iopscience.iop.org/0953-2048/30/3/033004/downloadHRFigure/figure/sustaa4e32f2">
                <a:extLst>
                  <a:ext uri="{FF2B5EF4-FFF2-40B4-BE49-F238E27FC236}">
                    <a16:creationId xmlns:a16="http://schemas.microsoft.com/office/drawing/2014/main" id="{F442EA28-DD5A-089B-B811-A315280444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2164" y="924404"/>
                <a:ext cx="2302272" cy="2195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27D0160-0B17-7971-740D-ED878BAF4D0A}"/>
                  </a:ext>
                </a:extLst>
              </p:cNvPr>
              <p:cNvSpPr txBox="1"/>
              <p:nvPr/>
            </p:nvSpPr>
            <p:spPr>
              <a:xfrm>
                <a:off x="5791200" y="1733550"/>
                <a:ext cx="10141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Nb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61A758A-4B81-F8E3-D1E4-B022495C95B8}"/>
                  </a:ext>
                </a:extLst>
              </p:cNvPr>
              <p:cNvSpPr txBox="1"/>
              <p:nvPr/>
            </p:nvSpPr>
            <p:spPr>
              <a:xfrm>
                <a:off x="5734780" y="2601280"/>
                <a:ext cx="9188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00FF"/>
                    </a:solidFill>
                  </a:rPr>
                  <a:t>Sn</a:t>
                </a: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8FBF6D6-988D-0397-97D2-068E10E35948}"/>
                </a:ext>
              </a:extLst>
            </p:cNvPr>
            <p:cNvSpPr txBox="1"/>
            <p:nvPr/>
          </p:nvSpPr>
          <p:spPr>
            <a:xfrm>
              <a:off x="6477000" y="1186175"/>
              <a:ext cx="1450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Nb</a:t>
              </a:r>
              <a:r>
                <a:rPr lang="en-US" sz="1400" b="1" baseline="-25000" dirty="0"/>
                <a:t>3</a:t>
              </a:r>
              <a:r>
                <a:rPr lang="en-US" sz="1400" b="1" dirty="0"/>
                <a:t>Sn Structure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960BCDEE-967C-04E5-3EB4-C1F59E7FF3D3}"/>
              </a:ext>
            </a:extLst>
          </p:cNvPr>
          <p:cNvSpPr txBox="1"/>
          <p:nvPr/>
        </p:nvSpPr>
        <p:spPr>
          <a:xfrm>
            <a:off x="384353" y="3606802"/>
            <a:ext cx="3588793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Must maintain stoichiometry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Tin-depleted Nb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Sn has a low T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97273B-571B-32AC-0E1D-BD82CE0DB62B}"/>
              </a:ext>
            </a:extLst>
          </p:cNvPr>
          <p:cNvGrpSpPr/>
          <p:nvPr/>
        </p:nvGrpSpPr>
        <p:grpSpPr>
          <a:xfrm>
            <a:off x="5029200" y="431024"/>
            <a:ext cx="3461268" cy="4244293"/>
            <a:chOff x="284100" y="535452"/>
            <a:chExt cx="3461268" cy="424429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805CEE-4409-D9E6-D42D-C9B60628DE53}"/>
                </a:ext>
              </a:extLst>
            </p:cNvPr>
            <p:cNvSpPr/>
            <p:nvPr/>
          </p:nvSpPr>
          <p:spPr>
            <a:xfrm>
              <a:off x="1328548" y="535452"/>
              <a:ext cx="17526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4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vs. Tin Content 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07A12D4-A4AC-D588-4369-8A1407753CD7}"/>
                </a:ext>
              </a:extLst>
            </p:cNvPr>
            <p:cNvGrpSpPr/>
            <p:nvPr/>
          </p:nvGrpSpPr>
          <p:grpSpPr>
            <a:xfrm>
              <a:off x="284100" y="817643"/>
              <a:ext cx="3461268" cy="3962102"/>
              <a:chOff x="237570" y="827075"/>
              <a:chExt cx="3461268" cy="396210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88FAE2C-5E72-3103-E639-47A22B4101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005" r="2045" b="2974"/>
              <a:stretch/>
            </p:blipFill>
            <p:spPr>
              <a:xfrm>
                <a:off x="237570" y="827075"/>
                <a:ext cx="3461268" cy="3962102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D6EC860-3A64-5ACE-01E4-144B0EE72C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24200" y="1123950"/>
                <a:ext cx="0" cy="3352201"/>
              </a:xfrm>
              <a:prstGeom prst="line">
                <a:avLst/>
              </a:prstGeom>
              <a:ln w="38100">
                <a:solidFill>
                  <a:srgbClr val="00B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F6F134E-A479-E257-7B08-47D500387D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216" y="1285782"/>
                <a:ext cx="2496603" cy="0"/>
              </a:xfrm>
              <a:prstGeom prst="line">
                <a:avLst/>
              </a:prstGeom>
              <a:ln w="38100">
                <a:solidFill>
                  <a:srgbClr val="00B05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AA5F9AF-8862-E32B-06EE-1ED6F4EFD04B}"/>
              </a:ext>
            </a:extLst>
          </p:cNvPr>
          <p:cNvSpPr txBox="1"/>
          <p:nvPr/>
        </p:nvSpPr>
        <p:spPr>
          <a:xfrm>
            <a:off x="5409429" y="4722241"/>
            <a:ext cx="30810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Godeke, Supercond. Sci. Tech, 2006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3B5981-A1AB-102A-3CBD-A5B19D4A27D0}"/>
              </a:ext>
            </a:extLst>
          </p:cNvPr>
          <p:cNvGrpSpPr/>
          <p:nvPr/>
        </p:nvGrpSpPr>
        <p:grpSpPr>
          <a:xfrm>
            <a:off x="3392972" y="2013291"/>
            <a:ext cx="1558962" cy="762000"/>
            <a:chOff x="3657070" y="4171950"/>
            <a:chExt cx="1558962" cy="7620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245E5A0-2FBC-B1C2-69B5-6C37F5716835}"/>
                </a:ext>
              </a:extLst>
            </p:cNvPr>
            <p:cNvSpPr txBox="1"/>
            <p:nvPr/>
          </p:nvSpPr>
          <p:spPr>
            <a:xfrm>
              <a:off x="3857865" y="4269861"/>
              <a:ext cx="1149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to 25% target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0ED64E9-E01C-142A-84F2-662EF63AEC05}"/>
                </a:ext>
              </a:extLst>
            </p:cNvPr>
            <p:cNvSpPr/>
            <p:nvPr/>
          </p:nvSpPr>
          <p:spPr>
            <a:xfrm>
              <a:off x="3657070" y="4171950"/>
              <a:ext cx="1558962" cy="7620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502944C-1EA5-A410-86F9-0F09F4923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9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Challenges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7E5C5FAE-756D-5926-8CD0-58004D77B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9320" y="3852284"/>
            <a:ext cx="533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1825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684213" lvl="1" indent="-342900">
              <a:spcAft>
                <a:spcPts val="600"/>
              </a:spcAft>
              <a:buFont typeface=".Hiragino Kaku Gothic Interface W3"/>
              <a:buChar char="⇒"/>
            </a:pPr>
            <a:r>
              <a:rPr lang="en-US" b="1" dirty="0">
                <a:solidFill>
                  <a:srgbClr val="C00000"/>
                </a:solidFill>
              </a:rPr>
              <a:t>Need high quality Nb</a:t>
            </a:r>
            <a:r>
              <a:rPr lang="en-US" b="1" baseline="-25000" dirty="0">
                <a:solidFill>
                  <a:srgbClr val="C00000"/>
                </a:solidFill>
              </a:rPr>
              <a:t>3</a:t>
            </a:r>
            <a:r>
              <a:rPr lang="en-US" b="1" dirty="0">
                <a:solidFill>
                  <a:srgbClr val="C00000"/>
                </a:solidFill>
              </a:rPr>
              <a:t>Sn films!</a:t>
            </a:r>
            <a:endParaRPr lang="en-US" dirty="0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E3F89C5B-091E-5CDB-2AE6-8BF574F08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140" y="1245425"/>
            <a:ext cx="65428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 i="1" dirty="0">
                <a:solidFill>
                  <a:srgbClr val="00B050"/>
                </a:solidFill>
              </a:rPr>
              <a:t>Thin films help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29E58D-2900-2316-B88D-9BDBC7F13A21}"/>
              </a:ext>
            </a:extLst>
          </p:cNvPr>
          <p:cNvSpPr txBox="1"/>
          <p:nvPr/>
        </p:nvSpPr>
        <p:spPr>
          <a:xfrm>
            <a:off x="205740" y="1052381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Material is brittle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 thermal conductivity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Small coherence length </a:t>
            </a:r>
            <a:r>
              <a:rPr lang="el-GR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3-4 nm </a:t>
            </a:r>
          </a:p>
          <a:p>
            <a:pPr marL="742950" lvl="1" indent="-285750">
              <a:buFont typeface="Arial" panose="020B0604020202020204" pitchFamily="34" charset="0"/>
              <a:buChar char="→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Sensitive to small defects </a:t>
            </a:r>
          </a:p>
          <a:p>
            <a:pPr marL="742950" lvl="1" indent="-285750">
              <a:buFont typeface="Arial" panose="020B0604020202020204" pitchFamily="34" charset="0"/>
              <a:buChar char="→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Small first critical field B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00150" lvl="2" indent="-285750">
              <a:buFont typeface="Arial" panose="020B0604020202020204" pitchFamily="34" charset="0"/>
              <a:buChar char="→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Need to operate in the flux free metastable Meissner state</a:t>
            </a:r>
          </a:p>
        </p:txBody>
      </p:sp>
      <p:pic>
        <p:nvPicPr>
          <p:cNvPr id="4" name="Picture 3" descr="Chart, diagram, pie chart&#10;&#10;Description automatically generated">
            <a:extLst>
              <a:ext uri="{FF2B5EF4-FFF2-40B4-BE49-F238E27FC236}">
                <a16:creationId xmlns:a16="http://schemas.microsoft.com/office/drawing/2014/main" id="{3765A5F7-A26F-30D2-7E92-1AA03491DA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7" r="6387"/>
          <a:stretch/>
        </p:blipFill>
        <p:spPr>
          <a:xfrm>
            <a:off x="5204680" y="1186102"/>
            <a:ext cx="3733580" cy="2837692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F55A6024-4BA7-1BD0-40EA-9D0BB5C34E75}"/>
              </a:ext>
            </a:extLst>
          </p:cNvPr>
          <p:cNvSpPr/>
          <p:nvPr/>
        </p:nvSpPr>
        <p:spPr>
          <a:xfrm>
            <a:off x="2868357" y="1186102"/>
            <a:ext cx="494784" cy="45720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4589F43-2A6F-E30E-9CC7-247B4B29B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14" name="Google Shape;120;p2">
            <a:extLst>
              <a:ext uri="{FF2B5EF4-FFF2-40B4-BE49-F238E27FC236}">
                <a16:creationId xmlns:a16="http://schemas.microsoft.com/office/drawing/2014/main" id="{412A4A80-4CE7-B38D-84BE-4925457FF01C}"/>
              </a:ext>
            </a:extLst>
          </p:cNvPr>
          <p:cNvSpPr txBox="1"/>
          <p:nvPr/>
        </p:nvSpPr>
        <p:spPr>
          <a:xfrm>
            <a:off x="200382" y="1140609"/>
            <a:ext cx="435932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 Why Nb3Sn?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2.  How do we grow it? 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 State-of-the-art performance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just"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4.  Case Study: LCLS-II 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5.  Remaining Challenges </a:t>
            </a:r>
          </a:p>
          <a:p>
            <a:pPr marL="285750" marR="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8B4E58-F462-542D-04E8-C4999570A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5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Cornell Nb</a:t>
            </a:r>
            <a:r>
              <a:rPr lang="en-US" sz="2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Breakthrough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B88C2-78D2-B77E-515A-733170804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14</a:t>
            </a:fld>
            <a:endParaRPr lang="en-US"/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3E794FB9-886D-9E21-A028-4DC6C5033C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6" y="602034"/>
            <a:ext cx="8276863" cy="413642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3F583D3-31C4-FE6B-8B23-182F2D28065B}"/>
              </a:ext>
            </a:extLst>
          </p:cNvPr>
          <p:cNvSpPr/>
          <p:nvPr/>
        </p:nvSpPr>
        <p:spPr>
          <a:xfrm>
            <a:off x="4267200" y="970299"/>
            <a:ext cx="4114800" cy="30722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55B094-5EF8-0935-1B01-538997123723}"/>
              </a:ext>
            </a:extLst>
          </p:cNvPr>
          <p:cNvGrpSpPr/>
          <p:nvPr/>
        </p:nvGrpSpPr>
        <p:grpSpPr>
          <a:xfrm>
            <a:off x="4195006" y="1073703"/>
            <a:ext cx="4259188" cy="2941553"/>
            <a:chOff x="4294262" y="1100973"/>
            <a:chExt cx="4259188" cy="294155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24075FF-21CC-7A95-AFC0-ECFF57C885B3}"/>
                </a:ext>
              </a:extLst>
            </p:cNvPr>
            <p:cNvGrpSpPr/>
            <p:nvPr/>
          </p:nvGrpSpPr>
          <p:grpSpPr>
            <a:xfrm>
              <a:off x="4410307" y="1100973"/>
              <a:ext cx="3810000" cy="2634254"/>
              <a:chOff x="4419600" y="1096898"/>
              <a:chExt cx="3810000" cy="263425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CDA24F7-A369-04C2-84FC-13BE24964441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419600" y="1096898"/>
                <a:ext cx="3810000" cy="263425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1691DC8-C0CC-2580-2FDA-383EDCD9CC99}"/>
                  </a:ext>
                </a:extLst>
              </p:cNvPr>
              <p:cNvSpPr txBox="1"/>
              <p:nvPr/>
            </p:nvSpPr>
            <p:spPr>
              <a:xfrm>
                <a:off x="5181600" y="2980058"/>
                <a:ext cx="281940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First non-Nb accelerator cavities </a:t>
                </a:r>
                <a:r>
                  <a:rPr lang="en-US" sz="11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ever</a:t>
                </a:r>
                <a:r>
                  <a:rPr lang="en-US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that outperform Nb at usable gradients!</a:t>
                </a:r>
              </a:p>
              <a:p>
                <a:endParaRPr 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51D8E831-9B24-329C-88D1-B78038814AC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164831" y="1996525"/>
                <a:ext cx="2074169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itchFamily="-84" charset="0"/>
                    <a:ea typeface="ＭＳ Ｐゴシック" pitchFamily="-84" charset="-128"/>
                    <a:cs typeface="ＭＳ Ｐゴシック" pitchFamily="-84" charset="-128"/>
                  </a:defRPr>
                </a:lvl9pPr>
              </a:lstStyle>
              <a:p>
                <a:pPr>
                  <a:defRPr/>
                </a:pPr>
                <a:r>
                  <a:rPr lang="en-US" sz="1600" b="1" kern="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20× more efficient than Nb at 4.2 K!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401CC27-E227-4535-D1F0-041C65AFDC89}"/>
                </a:ext>
              </a:extLst>
            </p:cNvPr>
            <p:cNvSpPr/>
            <p:nvPr/>
          </p:nvSpPr>
          <p:spPr>
            <a:xfrm>
              <a:off x="4294262" y="3780916"/>
              <a:ext cx="425918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S. Posen et al., Applied Physics Letters 106, Issue 8 (2015). </a:t>
              </a:r>
            </a:p>
          </p:txBody>
        </p:sp>
      </p:grpSp>
      <p:sp>
        <p:nvSpPr>
          <p:cNvPr id="22" name="Arrow: Up 21">
            <a:extLst>
              <a:ext uri="{FF2B5EF4-FFF2-40B4-BE49-F238E27FC236}">
                <a16:creationId xmlns:a16="http://schemas.microsoft.com/office/drawing/2014/main" id="{94517126-44AB-4D64-456D-2B8037A5C7BF}"/>
              </a:ext>
            </a:extLst>
          </p:cNvPr>
          <p:cNvSpPr/>
          <p:nvPr/>
        </p:nvSpPr>
        <p:spPr>
          <a:xfrm>
            <a:off x="7187600" y="1842492"/>
            <a:ext cx="228600" cy="838200"/>
          </a:xfrm>
          <a:prstGeom prst="upArrow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2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2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Around the World </a:t>
            </a:r>
          </a:p>
        </p:txBody>
      </p:sp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3DB3C887-02A6-F21D-A30F-72D5D97652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592147"/>
            <a:ext cx="8305800" cy="4140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223CA9-3774-1BE4-683F-F307384BA049}"/>
              </a:ext>
            </a:extLst>
          </p:cNvPr>
          <p:cNvSpPr txBox="1"/>
          <p:nvPr/>
        </p:nvSpPr>
        <p:spPr>
          <a:xfrm flipH="1">
            <a:off x="5105400" y="4252259"/>
            <a:ext cx="327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many more!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B88C2-78D2-B77E-515A-733170804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5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State-of-the-Art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9EDE88-A51D-59B0-8969-9382A3486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1"/>
          <a:stretch/>
        </p:blipFill>
        <p:spPr>
          <a:xfrm>
            <a:off x="135498" y="851282"/>
            <a:ext cx="2939921" cy="2365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88FB4C-CF78-D260-07CA-E64A70376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46" y="484747"/>
            <a:ext cx="1607224" cy="401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DBFA1C-554D-8AAD-B62F-08FB79E0B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658" y="1004827"/>
            <a:ext cx="2824722" cy="2238772"/>
          </a:xfrm>
          <a:prstGeom prst="rect">
            <a:avLst/>
          </a:prstGeom>
        </p:spPr>
      </p:pic>
      <p:pic>
        <p:nvPicPr>
          <p:cNvPr id="8" name="Picture 6" descr="FermiLogo_RGB_NALBlue.png">
            <a:extLst>
              <a:ext uri="{FF2B5EF4-FFF2-40B4-BE49-F238E27FC236}">
                <a16:creationId xmlns:a16="http://schemas.microsoft.com/office/drawing/2014/main" id="{7CB804CF-EBEB-23BD-1BA1-D72A48989C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664" y="538166"/>
            <a:ext cx="1288520" cy="23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54D3B6-3DEB-4493-93B5-BDA432B48CA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216" y="1004827"/>
            <a:ext cx="2444848" cy="2299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FBF262-FBDD-BF56-1291-C358EEA3BFC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220" y="456232"/>
            <a:ext cx="1416889" cy="4588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2544DA-B036-B645-A9DE-A3D65CCA3ECA}"/>
              </a:ext>
            </a:extLst>
          </p:cNvPr>
          <p:cNvSpPr txBox="1"/>
          <p:nvPr/>
        </p:nvSpPr>
        <p:spPr>
          <a:xfrm>
            <a:off x="3554494" y="773995"/>
            <a:ext cx="3013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Posen, </a:t>
            </a:r>
            <a:r>
              <a:rPr lang="en-US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https://doi.org/10.1088/1361-6668/abc7f7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C8D61-5F9F-FBB3-F33C-404BC91501F8}"/>
              </a:ext>
            </a:extLst>
          </p:cNvPr>
          <p:cNvSpPr txBox="1"/>
          <p:nvPr/>
        </p:nvSpPr>
        <p:spPr>
          <a:xfrm>
            <a:off x="7047023" y="771208"/>
            <a:ext cx="2249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</a:t>
            </a:r>
            <a:r>
              <a:rPr lang="en-US" sz="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Pudasaini</a:t>
            </a:r>
            <a:r>
              <a:rPr lang="en-US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SRF’19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C92B7C4-ABD9-742D-886C-266F756105BB}"/>
                  </a:ext>
                </a:extLst>
              </p:cNvPr>
              <p:cNvSpPr txBox="1"/>
              <p:nvPr/>
            </p:nvSpPr>
            <p:spPr>
              <a:xfrm>
                <a:off x="135498" y="3313627"/>
                <a:ext cx="8551302" cy="1029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~4 K operation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en-US" sz="14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r>
                      <a:rPr lang="en-US" sz="1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1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sSup>
                      <m:sSupPr>
                        <m:ctrlPr>
                          <a:rPr lang="en-US" sz="14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400" b="1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e>
                      <m:sup>
                        <m:r>
                          <a:rPr lang="en-US" sz="1400" b="1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sup>
                    </m:sSup>
                    <m:r>
                      <a:rPr lang="en-US" sz="1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at typical CW operating fields achieved at all 3 labs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Current quench fields: </a:t>
                </a: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16-22 MV/m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(FNAL holds world record) 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Reproducible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performance! 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C92B7C4-ABD9-742D-886C-266F75610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98" y="3313627"/>
                <a:ext cx="8551302" cy="1029128"/>
              </a:xfrm>
              <a:prstGeom prst="rect">
                <a:avLst/>
              </a:prstGeom>
              <a:blipFill>
                <a:blip r:embed="rId9"/>
                <a:stretch>
                  <a:fillRect l="-71" b="-5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935BBD0-216C-B630-2973-F9C08E757886}"/>
              </a:ext>
            </a:extLst>
          </p:cNvPr>
          <p:cNvSpPr txBox="1"/>
          <p:nvPr/>
        </p:nvSpPr>
        <p:spPr>
          <a:xfrm>
            <a:off x="135498" y="4466834"/>
            <a:ext cx="472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(Note: Plots are for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single cell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cavities)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9AF84CC-6574-1B99-A3BD-9A2AA4FF9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R&amp;D at Cornell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3C8749-C41C-B7E6-8A2F-ABE05A5D9FB7}"/>
              </a:ext>
            </a:extLst>
          </p:cNvPr>
          <p:cNvGrpSpPr/>
          <p:nvPr/>
        </p:nvGrpSpPr>
        <p:grpSpPr>
          <a:xfrm>
            <a:off x="2447806" y="424531"/>
            <a:ext cx="3197287" cy="1783399"/>
            <a:chOff x="-548714" y="2318551"/>
            <a:chExt cx="3197287" cy="1783399"/>
          </a:xfrm>
        </p:grpSpPr>
        <p:pic>
          <p:nvPicPr>
            <p:cNvPr id="14" name="Picture 6" descr="A picture containing indoor, items, various, several&#10;&#10;Description automatically generated">
              <a:extLst>
                <a:ext uri="{FF2B5EF4-FFF2-40B4-BE49-F238E27FC236}">
                  <a16:creationId xmlns:a16="http://schemas.microsoft.com/office/drawing/2014/main" id="{C15D5EED-169F-EA40-2D37-56CE52548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515" y="2819804"/>
              <a:ext cx="1528828" cy="128214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D2C481-63DC-0094-418F-2B5C5599AA13}"/>
                </a:ext>
              </a:extLst>
            </p:cNvPr>
            <p:cNvSpPr txBox="1"/>
            <p:nvPr/>
          </p:nvSpPr>
          <p:spPr>
            <a:xfrm>
              <a:off x="-548714" y="2318551"/>
              <a:ext cx="31972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Sample studies to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improve nucleation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step of vapor diffusion 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AE7C30-32BD-E0FA-EC8E-593072821E31}"/>
              </a:ext>
            </a:extLst>
          </p:cNvPr>
          <p:cNvGrpSpPr/>
          <p:nvPr/>
        </p:nvGrpSpPr>
        <p:grpSpPr>
          <a:xfrm>
            <a:off x="5716318" y="2824470"/>
            <a:ext cx="4051016" cy="2053063"/>
            <a:chOff x="5716318" y="2790339"/>
            <a:chExt cx="4051016" cy="205306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F636D97-F289-9D4E-A961-D74263095E87}"/>
                </a:ext>
              </a:extLst>
            </p:cNvPr>
            <p:cNvGrpSpPr/>
            <p:nvPr/>
          </p:nvGrpSpPr>
          <p:grpSpPr>
            <a:xfrm>
              <a:off x="5791200" y="2790339"/>
              <a:ext cx="3976134" cy="1663998"/>
              <a:chOff x="5552440" y="2827008"/>
              <a:chExt cx="3976134" cy="166399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096101C-A11A-A9F7-7724-66091BCB92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4467"/>
              <a:stretch/>
            </p:blipFill>
            <p:spPr>
              <a:xfrm>
                <a:off x="5552440" y="3091404"/>
                <a:ext cx="3218417" cy="1399602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86149B-12C2-70ED-95E5-7F97DDA5743B}"/>
                  </a:ext>
                </a:extLst>
              </p:cNvPr>
              <p:cNvSpPr txBox="1"/>
              <p:nvPr/>
            </p:nvSpPr>
            <p:spPr>
              <a:xfrm>
                <a:off x="5552440" y="2827008"/>
                <a:ext cx="3976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Electrochemical deposition </a:t>
                </a: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8389CBF-0716-4917-E5A3-A51FC814C7B8}"/>
                </a:ext>
              </a:extLst>
            </p:cNvPr>
            <p:cNvSpPr txBox="1"/>
            <p:nvPr/>
          </p:nvSpPr>
          <p:spPr>
            <a:xfrm>
              <a:off x="5716318" y="4474070"/>
              <a:ext cx="336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Z. Sun et al., in Proc. 2021 International Conference on RF Superconductivity (SRF’21)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624DFF0-0F3B-102A-A45E-5B5AFE0347E9}"/>
              </a:ext>
            </a:extLst>
          </p:cNvPr>
          <p:cNvGrpSpPr/>
          <p:nvPr/>
        </p:nvGrpSpPr>
        <p:grpSpPr>
          <a:xfrm>
            <a:off x="5775821" y="432217"/>
            <a:ext cx="3976134" cy="2365045"/>
            <a:chOff x="5775821" y="432217"/>
            <a:chExt cx="3976134" cy="236504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8261E73-1FCA-3111-BD43-149DC0D3A282}"/>
                </a:ext>
              </a:extLst>
            </p:cNvPr>
            <p:cNvGrpSpPr/>
            <p:nvPr/>
          </p:nvGrpSpPr>
          <p:grpSpPr>
            <a:xfrm>
              <a:off x="5775821" y="432217"/>
              <a:ext cx="3976134" cy="1968505"/>
              <a:chOff x="5791200" y="531487"/>
              <a:chExt cx="3976134" cy="1968505"/>
            </a:xfrm>
          </p:grpSpPr>
          <p:pic>
            <p:nvPicPr>
              <p:cNvPr id="13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09F1C8D-9160-E6B0-80A6-7360637D98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9679" y="883031"/>
                <a:ext cx="2724494" cy="1616961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1ECCE87-354F-1784-7931-C8CB33178E42}"/>
                  </a:ext>
                </a:extLst>
              </p:cNvPr>
              <p:cNvSpPr txBox="1"/>
              <p:nvPr/>
            </p:nvSpPr>
            <p:spPr>
              <a:xfrm>
                <a:off x="5791200" y="531487"/>
                <a:ext cx="3976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Chemical Vapor Deposition </a:t>
                </a: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(CVD)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52C9D07-83AD-D073-4FDA-4F910D433D58}"/>
                </a:ext>
              </a:extLst>
            </p:cNvPr>
            <p:cNvSpPr txBox="1"/>
            <p:nvPr/>
          </p:nvSpPr>
          <p:spPr>
            <a:xfrm>
              <a:off x="5935910" y="2427930"/>
              <a:ext cx="336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G. Gaitan et al., in Proc. 2022 North American Particle Accelerator Conference (NAPAC 2022)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60810CC4-5E5E-4DE7-3F79-16A1F312F640}"/>
              </a:ext>
            </a:extLst>
          </p:cNvPr>
          <p:cNvSpPr txBox="1"/>
          <p:nvPr/>
        </p:nvSpPr>
        <p:spPr>
          <a:xfrm>
            <a:off x="2889226" y="2216127"/>
            <a:ext cx="2724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L. Shpani et al., in Proc. 2022 International Particle Accelerator Conference (IPAC 2022)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3AF4242-2A2E-75A6-0E24-5431BF40EC97}"/>
              </a:ext>
            </a:extLst>
          </p:cNvPr>
          <p:cNvGrpSpPr/>
          <p:nvPr/>
        </p:nvGrpSpPr>
        <p:grpSpPr>
          <a:xfrm>
            <a:off x="99367" y="531723"/>
            <a:ext cx="2724495" cy="2246381"/>
            <a:chOff x="99429" y="432217"/>
            <a:chExt cx="2724495" cy="22463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A9A402D-D9F0-C8F8-D4FC-85E58E0DF81A}"/>
                </a:ext>
              </a:extLst>
            </p:cNvPr>
            <p:cNvGrpSpPr/>
            <p:nvPr/>
          </p:nvGrpSpPr>
          <p:grpSpPr>
            <a:xfrm>
              <a:off x="375206" y="432217"/>
              <a:ext cx="2133600" cy="1834123"/>
              <a:chOff x="240043" y="441911"/>
              <a:chExt cx="2133600" cy="183412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F7E6837-3112-0253-DC07-C6763F9900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257" r="2035" b="9028"/>
              <a:stretch/>
            </p:blipFill>
            <p:spPr>
              <a:xfrm>
                <a:off x="574340" y="769859"/>
                <a:ext cx="1262264" cy="1506175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50A96C5-B67F-CB90-3DB0-6B1975424EA5}"/>
                  </a:ext>
                </a:extLst>
              </p:cNvPr>
              <p:cNvSpPr txBox="1"/>
              <p:nvPr/>
            </p:nvSpPr>
            <p:spPr>
              <a:xfrm>
                <a:off x="240043" y="441911"/>
                <a:ext cx="2133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Thin Film Cavity </a:t>
                </a: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A13DEE7-07B2-EF1D-45F2-AE89678F6FD9}"/>
                </a:ext>
              </a:extLst>
            </p:cNvPr>
            <p:cNvSpPr txBox="1"/>
            <p:nvPr/>
          </p:nvSpPr>
          <p:spPr>
            <a:xfrm>
              <a:off x="99429" y="2309266"/>
              <a:ext cx="27244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N. Verboncoeur et al., in Proc. 2022 International Particle Accelerator Conference (IPAC 2022)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B2A7B18-5C5A-22B6-BF2B-F1950F8759E8}"/>
              </a:ext>
            </a:extLst>
          </p:cNvPr>
          <p:cNvGrpSpPr/>
          <p:nvPr/>
        </p:nvGrpSpPr>
        <p:grpSpPr>
          <a:xfrm>
            <a:off x="345077" y="2896768"/>
            <a:ext cx="2192604" cy="1745908"/>
            <a:chOff x="333016" y="2852664"/>
            <a:chExt cx="2192604" cy="174590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EE9647-2BD9-F672-82AF-572A5F9C7F64}"/>
                </a:ext>
              </a:extLst>
            </p:cNvPr>
            <p:cNvSpPr txBox="1"/>
            <p:nvPr/>
          </p:nvSpPr>
          <p:spPr>
            <a:xfrm>
              <a:off x="333016" y="2852664"/>
              <a:ext cx="21926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 high field sample host cavity</a:t>
              </a:r>
            </a:p>
          </p:txBody>
        </p:sp>
        <p:pic>
          <p:nvPicPr>
            <p:cNvPr id="59" name="Picture 58" descr="Chart&#10;&#10;Description automatically generated">
              <a:extLst>
                <a:ext uri="{FF2B5EF4-FFF2-40B4-BE49-F238E27FC236}">
                  <a16:creationId xmlns:a16="http://schemas.microsoft.com/office/drawing/2014/main" id="{344707D3-3E21-709E-62E3-83A2A6AE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56941" y="3413131"/>
              <a:ext cx="1546227" cy="1185441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0A5DA15-5D2C-9D62-F5BF-870D4AB78D1E}"/>
              </a:ext>
            </a:extLst>
          </p:cNvPr>
          <p:cNvGrpSpPr/>
          <p:nvPr/>
        </p:nvGrpSpPr>
        <p:grpSpPr>
          <a:xfrm>
            <a:off x="2743777" y="2632286"/>
            <a:ext cx="2972541" cy="2449387"/>
            <a:chOff x="2679304" y="2670581"/>
            <a:chExt cx="2972541" cy="2449387"/>
          </a:xfrm>
        </p:grpSpPr>
        <p:pic>
          <p:nvPicPr>
            <p:cNvPr id="50" name="Picture 49" descr="Diagram&#10;&#10;Description automatically generated">
              <a:extLst>
                <a:ext uri="{FF2B5EF4-FFF2-40B4-BE49-F238E27FC236}">
                  <a16:creationId xmlns:a16="http://schemas.microsoft.com/office/drawing/2014/main" id="{4A698474-7154-A0B4-8634-D0F3F9BB0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563" y="3035597"/>
              <a:ext cx="2605861" cy="172305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26B4DEC-7F56-F8B1-D85A-04A6CF93FD6D}"/>
                </a:ext>
              </a:extLst>
            </p:cNvPr>
            <p:cNvSpPr txBox="1"/>
            <p:nvPr/>
          </p:nvSpPr>
          <p:spPr>
            <a:xfrm>
              <a:off x="2679304" y="2670581"/>
              <a:ext cx="27723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Nb</a:t>
              </a:r>
              <a:r>
                <a: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Sn Cryomodule R&amp;D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B4CA0CB-E730-6F4B-7DDA-DE8FB7718D66}"/>
                </a:ext>
              </a:extLst>
            </p:cNvPr>
            <p:cNvSpPr txBox="1"/>
            <p:nvPr/>
          </p:nvSpPr>
          <p:spPr>
            <a:xfrm>
              <a:off x="2725843" y="4750636"/>
              <a:ext cx="2926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N. Stilin et al., in Proc. 2022 International Particle Accelerator Conference (IPAC 2022)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Slide Number Placeholder 64">
            <a:extLst>
              <a:ext uri="{FF2B5EF4-FFF2-40B4-BE49-F238E27FC236}">
                <a16:creationId xmlns:a16="http://schemas.microsoft.com/office/drawing/2014/main" id="{DBC9A67A-0D31-7EC8-AF70-6921CCAFA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8749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R&amp;D outside of Cornell (Examples)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ECEE26-F617-1A59-2A6E-A6A8A996DD85}"/>
              </a:ext>
            </a:extLst>
          </p:cNvPr>
          <p:cNvGrpSpPr/>
          <p:nvPr/>
        </p:nvGrpSpPr>
        <p:grpSpPr>
          <a:xfrm>
            <a:off x="5245757" y="471232"/>
            <a:ext cx="3810000" cy="2244852"/>
            <a:chOff x="351021" y="2461979"/>
            <a:chExt cx="3810000" cy="2244852"/>
          </a:xfrm>
        </p:grpSpPr>
        <p:pic>
          <p:nvPicPr>
            <p:cNvPr id="21" name="Picture 20" descr="Chart, scatter chart&#10;&#10;Description automatically generated">
              <a:extLst>
                <a:ext uri="{FF2B5EF4-FFF2-40B4-BE49-F238E27FC236}">
                  <a16:creationId xmlns:a16="http://schemas.microsoft.com/office/drawing/2014/main" id="{A82A3345-3148-1B99-76E6-4EAD7B215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21" y="2814084"/>
              <a:ext cx="3810000" cy="189274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9D6F77-C6C9-6A9E-7319-49F608062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1284" y="2461979"/>
              <a:ext cx="1129473" cy="36576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063AEC6-E575-D839-52DB-9A61AD9BA3CA}"/>
              </a:ext>
            </a:extLst>
          </p:cNvPr>
          <p:cNvGrpSpPr/>
          <p:nvPr/>
        </p:nvGrpSpPr>
        <p:grpSpPr>
          <a:xfrm>
            <a:off x="4831927" y="2863137"/>
            <a:ext cx="3854873" cy="2174161"/>
            <a:chOff x="4820422" y="2889437"/>
            <a:chExt cx="3854873" cy="217416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D1B8499-4582-351D-90F1-4F3D4D557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0422" y="2889437"/>
              <a:ext cx="2743200" cy="2174161"/>
            </a:xfrm>
            <a:prstGeom prst="rect">
              <a:avLst/>
            </a:prstGeom>
          </p:spPr>
        </p:pic>
        <p:pic>
          <p:nvPicPr>
            <p:cNvPr id="22" name="Picture 6" descr="FermiLogo_RGB_NALBlue.png">
              <a:extLst>
                <a:ext uri="{FF2B5EF4-FFF2-40B4-BE49-F238E27FC236}">
                  <a16:creationId xmlns:a16="http://schemas.microsoft.com/office/drawing/2014/main" id="{37849D0C-0770-6D3D-1F8F-1C764ED52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526" y="3719628"/>
              <a:ext cx="1031769" cy="186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8848D0C-2A05-10BD-0E3E-B496E158FDEA}"/>
              </a:ext>
            </a:extLst>
          </p:cNvPr>
          <p:cNvSpPr txBox="1"/>
          <p:nvPr/>
        </p:nvSpPr>
        <p:spPr>
          <a:xfrm>
            <a:off x="88243" y="637166"/>
            <a:ext cx="4942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FNAL and JLab are working on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optimizing the coating process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surface roughness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achieve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thinner coatings.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KEK constructed a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1600" b="1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coating system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first results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obtained in 2021.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6A1A2989-82AA-883D-52E4-60E2D272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18</a:t>
            </a:fld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8DD224-552D-DC39-31EA-72E2B5DF88DF}"/>
              </a:ext>
            </a:extLst>
          </p:cNvPr>
          <p:cNvGrpSpPr/>
          <p:nvPr/>
        </p:nvGrpSpPr>
        <p:grpSpPr>
          <a:xfrm>
            <a:off x="381000" y="2523937"/>
            <a:ext cx="4115776" cy="1986207"/>
            <a:chOff x="196298" y="2454700"/>
            <a:chExt cx="4115776" cy="198620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49E546E-92EA-828A-16F1-0876AE660ADD}"/>
                </a:ext>
              </a:extLst>
            </p:cNvPr>
            <p:cNvGrpSpPr/>
            <p:nvPr/>
          </p:nvGrpSpPr>
          <p:grpSpPr>
            <a:xfrm>
              <a:off x="552258" y="2454700"/>
              <a:ext cx="3759816" cy="1986207"/>
              <a:chOff x="4332667" y="1828857"/>
              <a:chExt cx="3759816" cy="1986207"/>
            </a:xfrm>
          </p:grpSpPr>
          <p:pic>
            <p:nvPicPr>
              <p:cNvPr id="24" name="図 11" descr="グラフ, 散布図&#10;&#10;自動的に生成された説明">
                <a:extLst>
                  <a:ext uri="{FF2B5EF4-FFF2-40B4-BE49-F238E27FC236}">
                    <a16:creationId xmlns:a16="http://schemas.microsoft.com/office/drawing/2014/main" id="{9D62D2E5-2B1E-CAD6-F5EC-EFBA979425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2416" y="1828857"/>
                <a:ext cx="2810067" cy="1986207"/>
              </a:xfrm>
              <a:prstGeom prst="rect">
                <a:avLst/>
              </a:prstGeom>
            </p:spPr>
          </p:pic>
          <p:pic>
            <p:nvPicPr>
              <p:cNvPr id="25" name="Picture 24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30497048-8C60-57CA-75F9-E700D0C43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2667" y="2115401"/>
                <a:ext cx="553832" cy="553832"/>
              </a:xfrm>
              <a:prstGeom prst="rect">
                <a:avLst/>
              </a:prstGeom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1EEA99D-EF39-F912-57E3-54D80C4C1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6298" y="3421133"/>
              <a:ext cx="1310754" cy="655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352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14" name="Google Shape;120;p2">
            <a:extLst>
              <a:ext uri="{FF2B5EF4-FFF2-40B4-BE49-F238E27FC236}">
                <a16:creationId xmlns:a16="http://schemas.microsoft.com/office/drawing/2014/main" id="{412A4A80-4CE7-B38D-84BE-4925457FF01C}"/>
              </a:ext>
            </a:extLst>
          </p:cNvPr>
          <p:cNvSpPr txBox="1"/>
          <p:nvPr/>
        </p:nvSpPr>
        <p:spPr>
          <a:xfrm>
            <a:off x="200382" y="1140609"/>
            <a:ext cx="435932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 Why Nb3Sn?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2.  How do we grow it? 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3.  State-of-the-art performance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just"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4.  Case Study: LCLS-II 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5.  Remaining Challenges </a:t>
            </a:r>
          </a:p>
          <a:p>
            <a:pPr marL="285750" marR="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D4AB8B-4998-0C3F-D0C8-2F56A0396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9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14" name="Google Shape;120;p2">
            <a:extLst>
              <a:ext uri="{FF2B5EF4-FFF2-40B4-BE49-F238E27FC236}">
                <a16:creationId xmlns:a16="http://schemas.microsoft.com/office/drawing/2014/main" id="{412A4A80-4CE7-B38D-84BE-4925457FF01C}"/>
              </a:ext>
            </a:extLst>
          </p:cNvPr>
          <p:cNvSpPr txBox="1"/>
          <p:nvPr/>
        </p:nvSpPr>
        <p:spPr>
          <a:xfrm>
            <a:off x="200382" y="1140609"/>
            <a:ext cx="435932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1.  Why Nb</a:t>
            </a:r>
            <a:r>
              <a:rPr lang="en-US" baseline="-250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Sn?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2.  How do we grow it? 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3.  State-of-the-art performance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4.  Case Study: LCLS-II 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5.  Remaining Challenges </a:t>
            </a:r>
          </a:p>
          <a:p>
            <a:pPr marL="285750" marR="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A01E52-71B6-FF56-74CA-24F92FA3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6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Study: LCLS-II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10421F6-C5E6-7B3B-7A1D-D367E1A41DE7}"/>
              </a:ext>
            </a:extLst>
          </p:cNvPr>
          <p:cNvSpPr txBox="1"/>
          <p:nvPr/>
        </p:nvSpPr>
        <p:spPr>
          <a:xfrm>
            <a:off x="6647976" y="70297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Coating</a:t>
            </a:r>
            <a:endParaRPr lang="en-US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FE7808A-4845-8425-049A-2D34DD5489CF}"/>
              </a:ext>
            </a:extLst>
          </p:cNvPr>
          <p:cNvSpPr txBox="1"/>
          <p:nvPr/>
        </p:nvSpPr>
        <p:spPr>
          <a:xfrm>
            <a:off x="6743700" y="274305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Coating</a:t>
            </a:r>
            <a:endParaRPr lang="en-US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726A80-2939-126F-160C-4D00F4ED5CD2}"/>
              </a:ext>
            </a:extLst>
          </p:cNvPr>
          <p:cNvSpPr txBox="1"/>
          <p:nvPr/>
        </p:nvSpPr>
        <p:spPr>
          <a:xfrm>
            <a:off x="106002" y="595249"/>
            <a:ext cx="8961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LCLS-II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will be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first XFEL based 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4GeV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continuous wave superconducting RF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(CW-SRF)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accelerator technology.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FFB91F-1AF6-F871-1B48-6BE82D5EE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36" y="2033471"/>
            <a:ext cx="8054728" cy="25522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974E6B3-C793-019E-FE88-6324AB3840CB}"/>
                  </a:ext>
                </a:extLst>
              </p:cNvPr>
              <p:cNvSpPr txBox="1"/>
              <p:nvPr/>
            </p:nvSpPr>
            <p:spPr>
              <a:xfrm>
                <a:off x="762000" y="1191933"/>
                <a:ext cx="7852265" cy="12772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→"/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280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1.3 GHz cavities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1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𝑎𝑐𝑐</m:t>
                        </m:r>
                      </m:sub>
                    </m:sSub>
                    <m:r>
                      <a:rPr lang="en-US" sz="1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of 16 MV/m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→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Nitrogen-doped niobium SRF cavities can reach </a:t>
                </a: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=2.7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sup>
                    </m:sSup>
                  </m:oMath>
                </a14:m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→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Operates at </a:t>
                </a: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2K</a:t>
                </a:r>
              </a:p>
              <a:p>
                <a:pPr marL="285750" indent="-285750">
                  <a:buFont typeface="Arial" panose="020B0604020202020204" pitchFamily="34" charset="0"/>
                  <a:buChar char="→"/>
                </a:pP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974E6B3-C793-019E-FE88-6324AB384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91933"/>
                <a:ext cx="7852265" cy="1277273"/>
              </a:xfrm>
              <a:prstGeom prst="rect">
                <a:avLst/>
              </a:prstGeom>
              <a:blipFill>
                <a:blip r:embed="rId4"/>
                <a:stretch>
                  <a:fillRect l="-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4E2E91-FF7C-619E-9E13-E3C25A51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if we used Nb</a:t>
            </a:r>
            <a:r>
              <a:rPr lang="en-US" sz="2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instead? 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933F7B9-C379-3BBA-79F2-341E85D4E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21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F70FD1-9C6C-A9AA-65EF-B80F318809E5}"/>
              </a:ext>
            </a:extLst>
          </p:cNvPr>
          <p:cNvGrpSpPr/>
          <p:nvPr/>
        </p:nvGrpSpPr>
        <p:grpSpPr>
          <a:xfrm>
            <a:off x="0" y="590614"/>
            <a:ext cx="8995194" cy="4030761"/>
            <a:chOff x="-30739" y="791937"/>
            <a:chExt cx="8995194" cy="403076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10421F6-C5E6-7B3B-7A1D-D367E1A41DE7}"/>
                </a:ext>
              </a:extLst>
            </p:cNvPr>
            <p:cNvSpPr txBox="1"/>
            <p:nvPr/>
          </p:nvSpPr>
          <p:spPr>
            <a:xfrm>
              <a:off x="6612415" y="871746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Before Coating</a:t>
              </a:r>
              <a:endParaRPr lang="en-US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15AF01EA-A7DB-95F3-659E-C45A7292FF2D}"/>
                </a:ext>
              </a:extLst>
            </p:cNvPr>
            <p:cNvCxnSpPr>
              <a:cxnSpLocks/>
            </p:cNvCxnSpPr>
            <p:nvPr/>
          </p:nvCxnSpPr>
          <p:spPr>
            <a:xfrm>
              <a:off x="4480559" y="969814"/>
              <a:ext cx="0" cy="344814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17618C-AAEF-ADFE-F374-089AD12FB712}"/>
                </a:ext>
              </a:extLst>
            </p:cNvPr>
            <p:cNvSpPr txBox="1"/>
            <p:nvPr/>
          </p:nvSpPr>
          <p:spPr>
            <a:xfrm>
              <a:off x="6060439" y="871746"/>
              <a:ext cx="1866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Nb</a:t>
              </a:r>
              <a:r>
                <a:rPr lang="en-US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Sn at </a:t>
              </a:r>
              <a:r>
                <a:rPr lang="en-US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4.2K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C4AC4B-50B1-7E35-FB56-8EF597FEC43C}"/>
                </a:ext>
              </a:extLst>
            </p:cNvPr>
            <p:cNvSpPr txBox="1"/>
            <p:nvPr/>
          </p:nvSpPr>
          <p:spPr>
            <a:xfrm>
              <a:off x="955043" y="868174"/>
              <a:ext cx="26669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N-doped Nb at </a:t>
              </a:r>
              <a:r>
                <a:rPr lang="en-US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2K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D67514-985E-39D0-97A9-EBBF31370A05}"/>
                </a:ext>
              </a:extLst>
            </p:cNvPr>
            <p:cNvGrpSpPr/>
            <p:nvPr/>
          </p:nvGrpSpPr>
          <p:grpSpPr>
            <a:xfrm>
              <a:off x="-30739" y="1510045"/>
              <a:ext cx="3831591" cy="1357205"/>
              <a:chOff x="-35561" y="1417439"/>
              <a:chExt cx="3831591" cy="13572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D83A79FD-A119-90B1-623D-5190AA6EE2C8}"/>
                      </a:ext>
                    </a:extLst>
                  </p:cNvPr>
                  <p:cNvSpPr txBox="1"/>
                  <p:nvPr/>
                </p:nvSpPr>
                <p:spPr>
                  <a:xfrm>
                    <a:off x="328930" y="1417439"/>
                    <a:ext cx="3467100" cy="91864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𝑑𝑖𝑠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𝑐𝑎𝑣𝑖𝑡𝑖𝑒𝑠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𝑎𝑐𝑐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𝑐𝑒𝑙𝑙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D83A79FD-A119-90B1-623D-5190AA6EE2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930" y="1417439"/>
                    <a:ext cx="3467100" cy="91864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F8DF98A1-7166-CF4A-80D7-B580BAD35B0A}"/>
                      </a:ext>
                    </a:extLst>
                  </p:cNvPr>
                  <p:cNvSpPr txBox="1"/>
                  <p:nvPr/>
                </p:nvSpPr>
                <p:spPr>
                  <a:xfrm>
                    <a:off x="-35561" y="2405312"/>
                    <a:ext cx="34671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=2.65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𝑘𝑊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F8DF98A1-7166-CF4A-80D7-B580BAD35B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35561" y="2405312"/>
                    <a:ext cx="3467100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D83ECB-DDB2-33E0-241D-DC591D253D1F}"/>
                </a:ext>
              </a:extLst>
            </p:cNvPr>
            <p:cNvSpPr txBox="1"/>
            <p:nvPr/>
          </p:nvSpPr>
          <p:spPr>
            <a:xfrm>
              <a:off x="157938" y="3081750"/>
              <a:ext cx="40589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u="sng" dirty="0">
                  <a:latin typeface="Arial" panose="020B0604020202020204" pitchFamily="34" charset="0"/>
                  <a:cs typeface="Arial" panose="020B0604020202020204" pitchFamily="34" charset="0"/>
                </a:rPr>
                <a:t>1 W takes 800 W of wall power to cool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BC9CAB4-C51E-C324-DC32-3738CEFD64DA}"/>
                    </a:ext>
                  </a:extLst>
                </p:cNvPr>
                <p:cNvSpPr txBox="1"/>
                <p:nvPr/>
              </p:nvSpPr>
              <p:spPr>
                <a:xfrm>
                  <a:off x="453846" y="3782947"/>
                  <a:ext cx="34671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∴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𝒖𝒔𝒆𝒅</m:t>
                            </m:r>
                          </m:sub>
                        </m:s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𝑴𝑾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BC9CAB4-C51E-C324-DC32-3738CEFD64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846" y="3782947"/>
                  <a:ext cx="3467100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3628094-FAEF-9C37-BF33-6AB6207B2D29}"/>
                    </a:ext>
                  </a:extLst>
                </p:cNvPr>
                <p:cNvSpPr txBox="1"/>
                <p:nvPr/>
              </p:nvSpPr>
              <p:spPr>
                <a:xfrm>
                  <a:off x="4650232" y="1749311"/>
                  <a:ext cx="4251957" cy="8117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𝑑𝑖𝑠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3.58 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𝑘𝑊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for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1.19 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𝑘𝑊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for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=6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3628094-FAEF-9C37-BF33-6AB6207B2D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0232" y="1749311"/>
                  <a:ext cx="4251957" cy="81176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15863D-E920-32F2-B68E-3BE0E862F9D3}"/>
                </a:ext>
              </a:extLst>
            </p:cNvPr>
            <p:cNvSpPr txBox="1"/>
            <p:nvPr/>
          </p:nvSpPr>
          <p:spPr>
            <a:xfrm>
              <a:off x="4795062" y="3073566"/>
              <a:ext cx="40589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u="sng" dirty="0">
                  <a:latin typeface="Arial" panose="020B0604020202020204" pitchFamily="34" charset="0"/>
                  <a:cs typeface="Arial" panose="020B0604020202020204" pitchFamily="34" charset="0"/>
                </a:rPr>
                <a:t>1 W takes 200 W of wall power to cool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838AF84-8DEA-380E-81A5-52D293B972B9}"/>
                    </a:ext>
                  </a:extLst>
                </p:cNvPr>
                <p:cNvSpPr txBox="1"/>
                <p:nvPr/>
              </p:nvSpPr>
              <p:spPr>
                <a:xfrm>
                  <a:off x="4260375" y="3561732"/>
                  <a:ext cx="4704080" cy="8117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∴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𝒖𝒔𝒆𝒅</m:t>
                            </m:r>
                          </m:sub>
                        </m:s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𝟕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𝑴𝑾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𝐟𝐨𝐫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𝑀𝑊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for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=6 ×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838AF84-8DEA-380E-81A5-52D293B972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0375" y="3561732"/>
                  <a:ext cx="4704080" cy="81176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09E8855-F5A0-DE77-19B3-AB049DD915F4}"/>
                </a:ext>
              </a:extLst>
            </p:cNvPr>
            <p:cNvSpPr/>
            <p:nvPr/>
          </p:nvSpPr>
          <p:spPr>
            <a:xfrm>
              <a:off x="5941050" y="803087"/>
              <a:ext cx="1904996" cy="4924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74E448-6AC9-902F-CFFF-A601B038E185}"/>
                </a:ext>
              </a:extLst>
            </p:cNvPr>
            <p:cNvSpPr/>
            <p:nvPr/>
          </p:nvSpPr>
          <p:spPr>
            <a:xfrm>
              <a:off x="1054509" y="791937"/>
              <a:ext cx="2491329" cy="5036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7FE958-3515-758C-B7E5-70BD4BAC460D}"/>
                </a:ext>
              </a:extLst>
            </p:cNvPr>
            <p:cNvSpPr txBox="1"/>
            <p:nvPr/>
          </p:nvSpPr>
          <p:spPr>
            <a:xfrm>
              <a:off x="352451" y="4484144"/>
              <a:ext cx="36698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Using </a:t>
              </a:r>
              <a:r>
                <a:rPr lang="en-US" sz="1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2K superfluid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helium cryoplant.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C5543DA-A598-1E95-DE5B-FAE7959961BB}"/>
                </a:ext>
              </a:extLst>
            </p:cNvPr>
            <p:cNvSpPr txBox="1"/>
            <p:nvPr/>
          </p:nvSpPr>
          <p:spPr>
            <a:xfrm>
              <a:off x="4941264" y="4484144"/>
              <a:ext cx="36698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Using </a:t>
              </a:r>
              <a:r>
                <a:rPr lang="en-US" sz="1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4K atmospheric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cryoplant.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77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14" name="Google Shape;120;p2">
            <a:extLst>
              <a:ext uri="{FF2B5EF4-FFF2-40B4-BE49-F238E27FC236}">
                <a16:creationId xmlns:a16="http://schemas.microsoft.com/office/drawing/2014/main" id="{412A4A80-4CE7-B38D-84BE-4925457FF01C}"/>
              </a:ext>
            </a:extLst>
          </p:cNvPr>
          <p:cNvSpPr txBox="1"/>
          <p:nvPr/>
        </p:nvSpPr>
        <p:spPr>
          <a:xfrm>
            <a:off x="200382" y="1140609"/>
            <a:ext cx="435932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 Why Nb3Sn?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2.  How do we grow it? 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3.  State-of-the-art performance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just"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4.  Case Study: LCLS-II 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5.  Remaining Challenges </a:t>
            </a:r>
          </a:p>
          <a:p>
            <a:pPr marL="285750" marR="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4A04B7-BCD5-6A41-EC80-8195061E9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Transferring to Multicell Cavities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2CB6B7-98AA-4092-4E92-12C65A57882F}"/>
              </a:ext>
            </a:extLst>
          </p:cNvPr>
          <p:cNvGrpSpPr/>
          <p:nvPr/>
        </p:nvGrpSpPr>
        <p:grpSpPr>
          <a:xfrm>
            <a:off x="7452039" y="745975"/>
            <a:ext cx="1539560" cy="2747278"/>
            <a:chOff x="740047" y="1047750"/>
            <a:chExt cx="1914298" cy="3415981"/>
          </a:xfrm>
        </p:grpSpPr>
        <p:pic>
          <p:nvPicPr>
            <p:cNvPr id="2" name="Picture 2" descr="https://lh3.googleusercontent.com/1lAK_Kum6oCaWyKrpgCAvhOjlpxRnZ2n9xndVmzqBxydzfSG4czVJ1TIPaF5G-FbH06tFDxYdTO9Aq3kfjbsFLEes58GGBBdz09PNYoISdkwOFFn73Lu-abD959HlPveIwDCYhicSTg-MDTHoKNOqHLgaoTHB63hlgkfoLnsvmzx0nJLSoXTezCOV4l38h4GbUUg3DbvCkVwL5rLexqs8hahCdS0RYL_NzLzWdHxT0Q_5FsTcX2MTBhwkPbn-BkHarJSPkY3Zj6XnFxb4yJ0ORgIhVtBzuXMZ5wPVhIRYlOQ-t96wD3rFGGwRckPCCccbhxXSUpr5Auc0H8LKJ60KKw4KjbZFXOe1PCZFxXWGRjzRExl_HHAg11QgRp4IxOVHgGEpqpnhiX7L-V9kdTug6z-YNa8ORrkwjX9D8-MGOzdCVIiVTSPq7lhVpQC460u__XTe9FE9_WfwPa-B-dLyKlFrt9i2dn9SxDIOnoOMjlghYHx8SNJT11xrlBdmkABKPKdxTz6Q79aCBujh9pzgWn7dHYrFqIpuNidQ8Jfe0ngisOZRDuUCT0uyJSmn6M6VXnePXVS_joxlT3fnwYzeeGZ43qND7Kie9tUzgRL-1L0LInn3bANQzP2H3OWEdDeMVUVLrlMoPLoAunRBtrewyF4TsKnwn9OEfm5K1yUxaEtWcuOmF2fMT1b0pcSNMLZlg7AoG9FV3HtLSsSzPXTd9S4w9DUYdve0UIPAfTIv5ZzybFEbhw6QvjRqJg0w_c=w530-h942-no?authuser=0">
              <a:extLst>
                <a:ext uri="{FF2B5EF4-FFF2-40B4-BE49-F238E27FC236}">
                  <a16:creationId xmlns:a16="http://schemas.microsoft.com/office/drawing/2014/main" id="{E125BBF0-F953-69EF-26E3-93224A0003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047750"/>
              <a:ext cx="1578248" cy="2805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445B4C-AFCA-3859-3B5D-EB4B242433FD}"/>
                </a:ext>
              </a:extLst>
            </p:cNvPr>
            <p:cNvSpPr txBox="1"/>
            <p:nvPr/>
          </p:nvSpPr>
          <p:spPr>
            <a:xfrm>
              <a:off x="740047" y="3889694"/>
              <a:ext cx="1914298" cy="574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C75 cavity made from large grain Nb</a:t>
              </a:r>
            </a:p>
          </p:txBody>
        </p:sp>
      </p:grpSp>
      <p:pic>
        <p:nvPicPr>
          <p:cNvPr id="7" name="Picture 6" descr="Image preview">
            <a:extLst>
              <a:ext uri="{FF2B5EF4-FFF2-40B4-BE49-F238E27FC236}">
                <a16:creationId xmlns:a16="http://schemas.microsoft.com/office/drawing/2014/main" id="{C03F0B15-052E-4AC6-DC06-60C11C8B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61" y="1153473"/>
            <a:ext cx="3036399" cy="163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837CD1C4-BBD7-9D26-655A-89D714B93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65" y="1187420"/>
            <a:ext cx="2898884" cy="2195514"/>
          </a:xfrm>
          <a:prstGeom prst="rect">
            <a:avLst/>
          </a:prstGeom>
        </p:spPr>
      </p:pic>
      <p:pic>
        <p:nvPicPr>
          <p:cNvPr id="12" name="Picture 6" descr="FermiLogo_RGB_NALBlue.png">
            <a:extLst>
              <a:ext uri="{FF2B5EF4-FFF2-40B4-BE49-F238E27FC236}">
                <a16:creationId xmlns:a16="http://schemas.microsoft.com/office/drawing/2014/main" id="{45901A61-6D4C-1241-F8B8-4190B809F6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2242" y="584400"/>
            <a:ext cx="1193341" cy="2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625EC5-92D5-76A9-B20C-C206E3119B1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592" y="462896"/>
            <a:ext cx="1416889" cy="458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995BB1-6B57-ABAA-A886-AB855BEC1C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937" y="3498282"/>
            <a:ext cx="3245952" cy="104001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50588EC-0FAA-C326-8E90-C754C081C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23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40EF0C-244F-1B6D-E77A-A0A85EF1BBED}"/>
              </a:ext>
            </a:extLst>
          </p:cNvPr>
          <p:cNvGrpSpPr/>
          <p:nvPr/>
        </p:nvGrpSpPr>
        <p:grpSpPr>
          <a:xfrm>
            <a:off x="4114800" y="2899651"/>
            <a:ext cx="3110784" cy="1935958"/>
            <a:chOff x="5220539" y="3105150"/>
            <a:chExt cx="3110784" cy="19359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B894CA-9ABE-690B-CC1B-C9FA46383B6F}"/>
                </a:ext>
              </a:extLst>
            </p:cNvPr>
            <p:cNvPicPr/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955" r="29987" b="6306"/>
            <a:stretch/>
          </p:blipFill>
          <p:spPr bwMode="auto">
            <a:xfrm>
              <a:off x="5220539" y="3105150"/>
              <a:ext cx="2108310" cy="193595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AE233E-3C99-F358-AE57-0C4882E8A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810" r="70524"/>
            <a:stretch/>
          </p:blipFill>
          <p:spPr>
            <a:xfrm>
              <a:off x="7530979" y="3663113"/>
              <a:ext cx="800344" cy="63953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2F13441-1285-7C23-278B-EB2CF62D97BD}"/>
              </a:ext>
            </a:extLst>
          </p:cNvPr>
          <p:cNvSpPr txBox="1"/>
          <p:nvPr/>
        </p:nvSpPr>
        <p:spPr>
          <a:xfrm>
            <a:off x="6367404" y="4168815"/>
            <a:ext cx="2624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Cornell: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Multicell coating facility under development.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1A082A-F070-ACEE-76B5-49F5E96B0591}"/>
              </a:ext>
            </a:extLst>
          </p:cNvPr>
          <p:cNvSpPr txBox="1"/>
          <p:nvPr/>
        </p:nvSpPr>
        <p:spPr>
          <a:xfrm>
            <a:off x="4172453" y="835653"/>
            <a:ext cx="3332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5-cell 1.5GHz cavity coated and RF tested.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B8D813-5800-AF1C-FC4A-599ED60EC4D6}"/>
              </a:ext>
            </a:extLst>
          </p:cNvPr>
          <p:cNvSpPr txBox="1"/>
          <p:nvPr/>
        </p:nvSpPr>
        <p:spPr>
          <a:xfrm>
            <a:off x="4684705" y="1957491"/>
            <a:ext cx="21909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4K : 1E10 @ &gt;10 MV/m</a:t>
            </a:r>
          </a:p>
          <a:p>
            <a:r>
              <a:rPr lang="en-U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4EE226-FBCE-34A0-F84E-B2A6B52A6CA4}"/>
              </a:ext>
            </a:extLst>
          </p:cNvPr>
          <p:cNvSpPr txBox="1"/>
          <p:nvPr/>
        </p:nvSpPr>
        <p:spPr>
          <a:xfrm>
            <a:off x="5500120" y="1222722"/>
            <a:ext cx="1506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C75-RI-04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EA6957-B042-9AE5-6326-675FF3C22AAC}"/>
              </a:ext>
            </a:extLst>
          </p:cNvPr>
          <p:cNvSpPr txBox="1"/>
          <p:nvPr/>
        </p:nvSpPr>
        <p:spPr>
          <a:xfrm>
            <a:off x="343727" y="850628"/>
            <a:ext cx="3577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9-cell 1.3GHz cavities coated and RF tested.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1B2557-0C9B-BFD5-8204-E5FB99810B47}"/>
              </a:ext>
            </a:extLst>
          </p:cNvPr>
          <p:cNvSpPr txBox="1"/>
          <p:nvPr/>
        </p:nvSpPr>
        <p:spPr>
          <a:xfrm>
            <a:off x="2268336" y="2137047"/>
            <a:ext cx="1036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3047924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3657509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4267093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4876678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200" b="1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200" b="1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9x10</a:t>
            </a:r>
            <a:r>
              <a:rPr lang="en-US" sz="12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quench</a:t>
            </a:r>
          </a:p>
        </p:txBody>
      </p:sp>
    </p:spTree>
    <p:extLst>
      <p:ext uri="{BB962C8B-B14F-4D97-AF65-F5344CB8AC3E}">
        <p14:creationId xmlns:p14="http://schemas.microsoft.com/office/powerpoint/2010/main" val="17823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 Based Cryomodules 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8500536-4F53-9851-87C3-CE0CF572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24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B68CAB-717C-BEB0-6CA3-A9BF898358C5}"/>
              </a:ext>
            </a:extLst>
          </p:cNvPr>
          <p:cNvSpPr txBox="1"/>
          <p:nvPr/>
        </p:nvSpPr>
        <p:spPr>
          <a:xfrm>
            <a:off x="178259" y="638015"/>
            <a:ext cx="810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further challenge is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implementing multi-cell cavities in accelerator cryomodules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5C1248-3DD0-4BE5-F50A-2F41B2023E55}"/>
              </a:ext>
            </a:extLst>
          </p:cNvPr>
          <p:cNvGrpSpPr/>
          <p:nvPr/>
        </p:nvGrpSpPr>
        <p:grpSpPr>
          <a:xfrm>
            <a:off x="5105400" y="1144486"/>
            <a:ext cx="3846053" cy="3360999"/>
            <a:chOff x="5209040" y="1052096"/>
            <a:chExt cx="3846053" cy="33609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5809D8-C25F-9D78-00A1-171E782EA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9040" y="1575316"/>
              <a:ext cx="3846053" cy="85278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7D7919-CA44-427A-769B-D9A19D16B9D5}"/>
                </a:ext>
              </a:extLst>
            </p:cNvPr>
            <p:cNvGrpSpPr/>
            <p:nvPr/>
          </p:nvGrpSpPr>
          <p:grpSpPr>
            <a:xfrm>
              <a:off x="6400334" y="1953270"/>
              <a:ext cx="2055205" cy="1932777"/>
              <a:chOff x="6278414" y="1953270"/>
              <a:chExt cx="2055205" cy="193277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616317E-3A8D-43C1-95F3-FE26C8374D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78414" y="3136908"/>
                <a:ext cx="2055205" cy="749139"/>
              </a:xfrm>
              <a:prstGeom prst="rect">
                <a:avLst/>
              </a:prstGeom>
            </p:spPr>
          </p:pic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EFFEF44-12D5-C57C-0921-E0A62EEC816A}"/>
                  </a:ext>
                </a:extLst>
              </p:cNvPr>
              <p:cNvGrpSpPr/>
              <p:nvPr/>
            </p:nvGrpSpPr>
            <p:grpSpPr>
              <a:xfrm>
                <a:off x="6577304" y="1953270"/>
                <a:ext cx="1490630" cy="1271846"/>
                <a:chOff x="1698446" y="2329458"/>
                <a:chExt cx="2389067" cy="2038416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46DCA8F-EF94-2D43-7A95-76464AE96FA0}"/>
                    </a:ext>
                  </a:extLst>
                </p:cNvPr>
                <p:cNvSpPr/>
                <p:nvPr/>
              </p:nvSpPr>
              <p:spPr>
                <a:xfrm>
                  <a:off x="2001139" y="2329458"/>
                  <a:ext cx="830574" cy="395074"/>
                </a:xfrm>
                <a:prstGeom prst="rect">
                  <a:avLst/>
                </a:prstGeom>
                <a:noFill/>
                <a:ln w="412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C5C5270-4B0C-E5D7-7B38-2FFC09B578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98446" y="2738050"/>
                  <a:ext cx="302693" cy="1629824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C6D5AB9-ED0D-19BF-118E-92170A96F8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831714" y="2678422"/>
                  <a:ext cx="1255799" cy="1689452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77A8093-6967-C159-0833-58B7E7950FBD}"/>
                </a:ext>
              </a:extLst>
            </p:cNvPr>
            <p:cNvSpPr/>
            <p:nvPr/>
          </p:nvSpPr>
          <p:spPr>
            <a:xfrm>
              <a:off x="5638800" y="4043763"/>
              <a:ext cx="32051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G. </a:t>
              </a:r>
              <a:r>
                <a:rPr lang="en-US" sz="9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Eremeev</a:t>
              </a:r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al., Proceedings LINAC 2016 (MOPLR024) </a:t>
              </a:r>
            </a:p>
            <a:p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S. Pokharel et al., Proceedings IPAC 2022 (MOPOTK051) 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B8B5CD7-8DBF-9D3C-35F9-239C4BED747B}"/>
                </a:ext>
              </a:extLst>
            </p:cNvPr>
            <p:cNvSpPr/>
            <p:nvPr/>
          </p:nvSpPr>
          <p:spPr>
            <a:xfrm>
              <a:off x="5209040" y="1052096"/>
              <a:ext cx="37825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Nb</a:t>
              </a:r>
              <a:r>
                <a:rPr lang="en-US" sz="1400" b="1" baseline="-25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 cavities for Upgraded Injector Test Facility (UITF) at JLab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E1161D9-AD4B-F193-449C-E9B947C8A3B8}"/>
              </a:ext>
            </a:extLst>
          </p:cNvPr>
          <p:cNvSpPr txBox="1"/>
          <p:nvPr/>
        </p:nvSpPr>
        <p:spPr>
          <a:xfrm>
            <a:off x="470434" y="1415648"/>
            <a:ext cx="4571473" cy="337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Material is </a:t>
            </a:r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brittle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– sensitive to deforming</a:t>
            </a:r>
          </a:p>
          <a:p>
            <a:pPr>
              <a:lnSpc>
                <a:spcPct val="15000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Slow cooldown – need small temperature  gradient across cavity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4K operation challenges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Microphonics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nl-logo-1 – Sustainable Horizons Institute">
            <a:extLst>
              <a:ext uri="{FF2B5EF4-FFF2-40B4-BE49-F238E27FC236}">
                <a16:creationId xmlns:a16="http://schemas.microsoft.com/office/drawing/2014/main" id="{F671DE58-85B9-FD9E-FC38-64D5E82E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175" y="1281163"/>
            <a:ext cx="1157087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Conduction Cooled Cryomodules 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8500536-4F53-9851-87C3-CE0CF572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E7327E-DDB5-011A-B815-A7A8C0368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643" y="2802582"/>
            <a:ext cx="3005597" cy="1775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529B2A-20DC-16C2-155B-67F180004E0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51" y="992083"/>
            <a:ext cx="1486136" cy="1558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07D699-B449-FC61-CBAA-09AB25D59C86}"/>
              </a:ext>
            </a:extLst>
          </p:cNvPr>
          <p:cNvSpPr txBox="1"/>
          <p:nvPr/>
        </p:nvSpPr>
        <p:spPr>
          <a:xfrm>
            <a:off x="6675983" y="3524139"/>
            <a:ext cx="2069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3047924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3657509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4267093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4876678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FNAL Lead: Sam Posen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6411F1-92C9-1868-8A57-41C4EB7871BF}"/>
              </a:ext>
            </a:extLst>
          </p:cNvPr>
          <p:cNvSpPr txBox="1"/>
          <p:nvPr/>
        </p:nvSpPr>
        <p:spPr>
          <a:xfrm>
            <a:off x="5830648" y="466326"/>
            <a:ext cx="3013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Sn for Nuclear Physics (Collaboration ANL/FNAL/Radiabeam)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08D3855-64D9-F1FE-BAD6-236C3FBCF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38" y="968198"/>
            <a:ext cx="2677163" cy="1775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10C0CF-2C27-E239-B6F1-5D312A9B1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9945" y="823646"/>
            <a:ext cx="1936696" cy="1946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29E161-7198-45B8-73A2-0AF4E1AE22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772" t="547" r="1571" b="12684"/>
          <a:stretch/>
        </p:blipFill>
        <p:spPr>
          <a:xfrm>
            <a:off x="5051236" y="3033368"/>
            <a:ext cx="1599164" cy="185191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7088C3-8CC1-C2F3-DB95-A5630DF28B18}"/>
              </a:ext>
            </a:extLst>
          </p:cNvPr>
          <p:cNvSpPr txBox="1"/>
          <p:nvPr/>
        </p:nvSpPr>
        <p:spPr>
          <a:xfrm>
            <a:off x="6722661" y="4019413"/>
            <a:ext cx="22096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Sn for Industrial Accelerators 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(Collab. Euclid/FNAL/BNL)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0E9F96B4-A2A4-940D-B02C-26A389B6C2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54" y="466326"/>
            <a:ext cx="1359478" cy="424837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4904CE03-292F-E556-10FD-9219750E12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38" y="564254"/>
            <a:ext cx="960562" cy="259392"/>
          </a:xfrm>
          <a:prstGeom prst="rect">
            <a:avLst/>
          </a:prstGeom>
        </p:spPr>
      </p:pic>
      <p:pic>
        <p:nvPicPr>
          <p:cNvPr id="16" name="Picture 8" descr="Fermilab | Graphics Standards at Fermilab | Logo and usage">
            <a:extLst>
              <a:ext uri="{FF2B5EF4-FFF2-40B4-BE49-F238E27FC236}">
                <a16:creationId xmlns:a16="http://schemas.microsoft.com/office/drawing/2014/main" id="{09630D11-85EC-B6FE-6B3B-0DABC68B7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295" y="4523300"/>
            <a:ext cx="1130023" cy="24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Fermilab | Graphics Standards at Fermilab | Logo and usage">
            <a:extLst>
              <a:ext uri="{FF2B5EF4-FFF2-40B4-BE49-F238E27FC236}">
                <a16:creationId xmlns:a16="http://schemas.microsoft.com/office/drawing/2014/main" id="{B620A5EF-489F-455A-0818-71D2B96AD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9" y="3289006"/>
            <a:ext cx="1130023" cy="24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F6B1C7-F964-C5B6-9A43-4B0CC7429055}"/>
              </a:ext>
            </a:extLst>
          </p:cNvPr>
          <p:cNvSpPr txBox="1"/>
          <p:nvPr/>
        </p:nvSpPr>
        <p:spPr>
          <a:xfrm>
            <a:off x="7683299" y="1785971"/>
            <a:ext cx="1183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3047924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3657509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4267093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4876678" algn="l" defTabSz="609585" rtl="0" eaLnBrk="1" latinLnBrk="0" hangingPunct="1">
              <a:defRPr sz="32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Lead lab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PI: Mike Kelly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7F9737-21BC-C900-030A-A9B4EFCCECD5}"/>
              </a:ext>
            </a:extLst>
          </p:cNvPr>
          <p:cNvSpPr txBox="1"/>
          <p:nvPr/>
        </p:nvSpPr>
        <p:spPr>
          <a:xfrm>
            <a:off x="137498" y="3570305"/>
            <a:ext cx="1109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Wastewater Treatment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BE29514-4EAD-7DE7-5462-645F4B2BB840}"/>
              </a:ext>
            </a:extLst>
          </p:cNvPr>
          <p:cNvCxnSpPr>
            <a:cxnSpLocks/>
          </p:cNvCxnSpPr>
          <p:nvPr/>
        </p:nvCxnSpPr>
        <p:spPr>
          <a:xfrm>
            <a:off x="1172300" y="3801138"/>
            <a:ext cx="2774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E09101D-E9D5-B2D9-0031-90A260B594A9}"/>
              </a:ext>
            </a:extLst>
          </p:cNvPr>
          <p:cNvSpPr/>
          <p:nvPr/>
        </p:nvSpPr>
        <p:spPr>
          <a:xfrm>
            <a:off x="5316546" y="2550305"/>
            <a:ext cx="429117" cy="327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9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Takeaways </a:t>
            </a:r>
          </a:p>
        </p:txBody>
      </p:sp>
      <p:sp>
        <p:nvSpPr>
          <p:cNvPr id="2" name="Google Shape;120;p2">
            <a:extLst>
              <a:ext uri="{FF2B5EF4-FFF2-40B4-BE49-F238E27FC236}">
                <a16:creationId xmlns:a16="http://schemas.microsoft.com/office/drawing/2014/main" id="{C7D63EC8-1712-E5D1-09ED-438F78F4AD8F}"/>
              </a:ext>
            </a:extLst>
          </p:cNvPr>
          <p:cNvSpPr txBox="1"/>
          <p:nvPr/>
        </p:nvSpPr>
        <p:spPr>
          <a:xfrm>
            <a:off x="178259" y="514350"/>
            <a:ext cx="8287819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Nb</a:t>
            </a:r>
            <a:r>
              <a:rPr lang="en-US" baseline="-250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</a:t>
            </a:r>
            <a:r>
              <a:rPr lang="en-US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Sn is a </a:t>
            </a:r>
            <a:r>
              <a:rPr lang="en-US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high-potential material </a:t>
            </a:r>
            <a:r>
              <a:rPr lang="en-US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for next-generation SRF cavities</a:t>
            </a:r>
          </a:p>
          <a:p>
            <a:pPr marL="742950" lvl="1" indent="-285750" algn="just">
              <a:buClr>
                <a:schemeClr val="dk1"/>
              </a:buClr>
              <a:buSzPts val="1800"/>
              <a:buFont typeface="Arial" panose="020B0604020202020204" pitchFamily="34" charset="0"/>
              <a:buChar char="→"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Higher energy gain</a:t>
            </a:r>
          </a:p>
          <a:p>
            <a:pPr marL="742950" lvl="1" indent="-285750" algn="just">
              <a:buClr>
                <a:schemeClr val="dk1"/>
              </a:buClr>
              <a:buSzPts val="1800"/>
              <a:buFont typeface="Arial" panose="020B0604020202020204" pitchFamily="34" charset="0"/>
              <a:buChar char="→"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Lower cooling cost and complexity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Nb</a:t>
            </a:r>
            <a:r>
              <a:rPr lang="en-US" baseline="-250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</a:t>
            </a:r>
            <a:r>
              <a:rPr lang="en-US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Sn </a:t>
            </a:r>
            <a:r>
              <a:rPr lang="en-US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coating facilities are established </a:t>
            </a:r>
            <a:r>
              <a:rPr lang="en-US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around the World (Cornell, FNAL, JLab, KEK, etc.) 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Ongoing R&amp;D will </a:t>
            </a:r>
            <a:r>
              <a:rPr lang="en-US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improve Nb</a:t>
            </a:r>
            <a:r>
              <a:rPr lang="en-US" b="1" baseline="-250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</a:t>
            </a:r>
            <a:r>
              <a:rPr lang="en-US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Sn performance </a:t>
            </a:r>
            <a:r>
              <a:rPr lang="en-US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of Nb</a:t>
            </a:r>
            <a:r>
              <a:rPr lang="en-US" baseline="-250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</a:t>
            </a:r>
            <a:r>
              <a:rPr lang="en-US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Sn films</a:t>
            </a:r>
          </a:p>
          <a:p>
            <a:pPr marL="742950" lvl="1" indent="-285750" algn="just">
              <a:buClr>
                <a:schemeClr val="dk1"/>
              </a:buClr>
              <a:buSzPts val="1800"/>
              <a:buFont typeface="Arial" panose="020B0604020202020204" pitchFamily="34" charset="0"/>
              <a:buChar char="→"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Thinner films</a:t>
            </a:r>
          </a:p>
          <a:p>
            <a:pPr marL="742950" lvl="1" indent="-285750" algn="just">
              <a:buClr>
                <a:schemeClr val="dk1"/>
              </a:buClr>
              <a:buSzPts val="1800"/>
              <a:buFont typeface="Arial" panose="020B0604020202020204" pitchFamily="34" charset="0"/>
              <a:buChar char="→"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Reduced surface roughness 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Applications </a:t>
            </a:r>
            <a:r>
              <a:rPr lang="en-US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are at </a:t>
            </a:r>
            <a:r>
              <a:rPr lang="en-US" b="1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early stages</a:t>
            </a:r>
          </a:p>
          <a:p>
            <a:pPr marL="742950" lvl="1" indent="-285750" algn="just">
              <a:buClr>
                <a:schemeClr val="dk1"/>
              </a:buClr>
              <a:buSzPts val="1800"/>
              <a:buFont typeface="Arial" panose="020B0604020202020204" pitchFamily="34" charset="0"/>
              <a:buChar char="→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Multicell </a:t>
            </a:r>
            <a:r>
              <a:rPr lang="en-US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Nb</a:t>
            </a:r>
            <a:r>
              <a:rPr lang="en-US" baseline="-25000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</a:t>
            </a:r>
            <a:r>
              <a:rPr lang="en-US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Sn cavities </a:t>
            </a:r>
          </a:p>
          <a:p>
            <a:pPr marL="742950" lvl="1" indent="-285750" algn="just">
              <a:buClr>
                <a:schemeClr val="dk1"/>
              </a:buClr>
              <a:buSzPts val="1800"/>
              <a:buFont typeface="Arial" panose="020B0604020202020204" pitchFamily="34" charset="0"/>
              <a:buChar char="→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Prototype cryomodule </a:t>
            </a:r>
            <a:r>
              <a:rPr lang="en-US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testing </a:t>
            </a:r>
          </a:p>
          <a:p>
            <a:pPr marL="742950" lvl="1" indent="-285750" algn="just">
              <a:buClr>
                <a:schemeClr val="dk1"/>
              </a:buClr>
              <a:buSzPts val="1800"/>
              <a:buFont typeface="Arial" panose="020B0604020202020204" pitchFamily="34" charset="0"/>
              <a:buChar char="→"/>
            </a:pPr>
            <a:r>
              <a:rPr lang="en-US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Turn-key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compact cryomodules  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3BB065-52F1-A78E-7ECD-A03785979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26</a:t>
            </a:fld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DA5F57-D45B-8C84-194A-443A483CF574}"/>
              </a:ext>
            </a:extLst>
          </p:cNvPr>
          <p:cNvSpPr/>
          <p:nvPr/>
        </p:nvSpPr>
        <p:spPr>
          <a:xfrm>
            <a:off x="5562600" y="3333750"/>
            <a:ext cx="2133600" cy="10328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Stay tuned !</a:t>
            </a:r>
          </a:p>
        </p:txBody>
      </p:sp>
    </p:spTree>
    <p:extLst>
      <p:ext uri="{BB962C8B-B14F-4D97-AF65-F5344CB8AC3E}">
        <p14:creationId xmlns:p14="http://schemas.microsoft.com/office/powerpoint/2010/main" val="207086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14" name="Google Shape;120;p2">
            <a:extLst>
              <a:ext uri="{FF2B5EF4-FFF2-40B4-BE49-F238E27FC236}">
                <a16:creationId xmlns:a16="http://schemas.microsoft.com/office/drawing/2014/main" id="{412A4A80-4CE7-B38D-84BE-4925457FF01C}"/>
              </a:ext>
            </a:extLst>
          </p:cNvPr>
          <p:cNvSpPr txBox="1"/>
          <p:nvPr/>
        </p:nvSpPr>
        <p:spPr>
          <a:xfrm>
            <a:off x="200382" y="1140609"/>
            <a:ext cx="435932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1.  Why Nb</a:t>
            </a:r>
            <a:r>
              <a:rPr lang="en-US" baseline="-25000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</a:t>
            </a: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Sn?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2.  How do we grow it? 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3.  State-of-the-art performance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4.  Case Study: LCLS-II 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5.  Remaining Challenges </a:t>
            </a:r>
          </a:p>
          <a:p>
            <a:pPr marL="285750" marR="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96062-0B4B-613C-D787-CE0C46CD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 for Accelerators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AB27C3-685E-AE46-F370-63A6058ED479}"/>
              </a:ext>
            </a:extLst>
          </p:cNvPr>
          <p:cNvGrpSpPr/>
          <p:nvPr/>
        </p:nvGrpSpPr>
        <p:grpSpPr>
          <a:xfrm>
            <a:off x="4876800" y="492102"/>
            <a:ext cx="3988534" cy="1260447"/>
            <a:chOff x="-1353187" y="2238343"/>
            <a:chExt cx="11182987" cy="26691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6156A8-FDA2-D712-88C3-EDC6CB703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00732" y="2469126"/>
              <a:ext cx="10430532" cy="2438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DDECC5-2629-228F-E405-A4E3BC137AD3}"/>
                </a:ext>
              </a:extLst>
            </p:cNvPr>
            <p:cNvSpPr txBox="1"/>
            <p:nvPr/>
          </p:nvSpPr>
          <p:spPr>
            <a:xfrm>
              <a:off x="-1353187" y="4263118"/>
              <a:ext cx="11075249" cy="393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i="1" dirty="0">
                  <a:solidFill>
                    <a:schemeClr val="tx1"/>
                  </a:solidFill>
                  <a:latin typeface="+mj-lt"/>
                </a:rPr>
                <a:t>Slowed down by factor of approximately 4x10</a:t>
              </a:r>
              <a:r>
                <a:rPr lang="en-US" sz="1050" i="1" baseline="30000" dirty="0">
                  <a:solidFill>
                    <a:schemeClr val="tx1"/>
                  </a:solidFill>
                  <a:latin typeface="+mj-lt"/>
                </a:rPr>
                <a:t>9</a:t>
              </a:r>
            </a:p>
          </p:txBody>
        </p:sp>
        <p:sp>
          <p:nvSpPr>
            <p:cNvPr id="12" name="Down Arrow 9">
              <a:extLst>
                <a:ext uri="{FF2B5EF4-FFF2-40B4-BE49-F238E27FC236}">
                  <a16:creationId xmlns:a16="http://schemas.microsoft.com/office/drawing/2014/main" id="{517C9396-6E48-7DE6-CF4B-FBD1DB309070}"/>
                </a:ext>
              </a:extLst>
            </p:cNvPr>
            <p:cNvSpPr/>
            <p:nvPr/>
          </p:nvSpPr>
          <p:spPr>
            <a:xfrm>
              <a:off x="349758" y="2310384"/>
              <a:ext cx="323850" cy="609600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72DD22-6447-06A9-52C0-CE91B8AB12B1}"/>
                </a:ext>
              </a:extLst>
            </p:cNvPr>
            <p:cNvSpPr txBox="1"/>
            <p:nvPr/>
          </p:nvSpPr>
          <p:spPr>
            <a:xfrm>
              <a:off x="673608" y="2238343"/>
              <a:ext cx="8243927" cy="416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Input RF power at 1.3 GHz</a:t>
              </a:r>
              <a:endParaRPr lang="en-US" sz="1200" baseline="3000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B4FBB62-444C-AA99-3E85-C788AF744760}"/>
              </a:ext>
            </a:extLst>
          </p:cNvPr>
          <p:cNvSpPr txBox="1"/>
          <p:nvPr/>
        </p:nvSpPr>
        <p:spPr>
          <a:xfrm>
            <a:off x="135499" y="514350"/>
            <a:ext cx="1693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Goals: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2CF6B1-1B1C-D2AC-97AF-54E3C87E8361}"/>
              </a:ext>
            </a:extLst>
          </p:cNvPr>
          <p:cNvSpPr txBox="1"/>
          <p:nvPr/>
        </p:nvSpPr>
        <p:spPr>
          <a:xfrm>
            <a:off x="956957" y="699016"/>
            <a:ext cx="4724400" cy="66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Decrease accelerator length</a:t>
            </a:r>
          </a:p>
          <a:p>
            <a:pPr marL="800100" lvl="1" indent="-342900">
              <a:lnSpc>
                <a:spcPct val="150000"/>
              </a:lnSpc>
              <a:buFont typeface="Times" panose="02020603050405020304" pitchFamily="18" charset="0"/>
              <a:buChar char="→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Higher accelerating gradients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303165-8869-0576-3B42-AD7B9A242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28" y="1972190"/>
            <a:ext cx="4334438" cy="2553984"/>
          </a:xfrm>
          <a:prstGeom prst="rect">
            <a:avLst/>
          </a:prstGeom>
        </p:spPr>
      </p:pic>
      <p:sp>
        <p:nvSpPr>
          <p:cNvPr id="18" name="Arrow: Up 17">
            <a:extLst>
              <a:ext uri="{FF2B5EF4-FFF2-40B4-BE49-F238E27FC236}">
                <a16:creationId xmlns:a16="http://schemas.microsoft.com/office/drawing/2014/main" id="{85E6F190-7C86-1E6A-A40A-213654085E36}"/>
              </a:ext>
            </a:extLst>
          </p:cNvPr>
          <p:cNvSpPr/>
          <p:nvPr/>
        </p:nvSpPr>
        <p:spPr>
          <a:xfrm>
            <a:off x="1828800" y="1731100"/>
            <a:ext cx="152400" cy="840650"/>
          </a:xfrm>
          <a:prstGeom prst="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D937367-FB41-3F3E-7530-1F5CCD42A782}"/>
                  </a:ext>
                </a:extLst>
              </p:cNvPr>
              <p:cNvSpPr/>
              <p:nvPr/>
            </p:nvSpPr>
            <p:spPr>
              <a:xfrm>
                <a:off x="2023622" y="1902222"/>
                <a:ext cx="1832850" cy="63998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4A72C6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Need </a:t>
                </a:r>
                <a:r>
                  <a:rPr lang="en-US" sz="1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lower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surface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resistance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∝</m:t>
                    </m:r>
                    <m:f>
                      <m:fPr>
                        <m:ctrlP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𝑺</m:t>
                            </m:r>
                          </m:sub>
                        </m:sSub>
                      </m:den>
                    </m:f>
                  </m:oMath>
                </a14:m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D937367-FB41-3F3E-7530-1F5CCD42A7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622" y="1902222"/>
                <a:ext cx="1832850" cy="639983"/>
              </a:xfrm>
              <a:prstGeom prst="rect">
                <a:avLst/>
              </a:prstGeom>
              <a:blipFill>
                <a:blip r:embed="rId5"/>
                <a:stretch>
                  <a:fillRect l="-660" t="-935" r="-660"/>
                </a:stretch>
              </a:blipFill>
              <a:ln>
                <a:solidFill>
                  <a:srgbClr val="4A72C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30E77B0F-70AE-B18D-1F68-6093AC63456B}"/>
              </a:ext>
            </a:extLst>
          </p:cNvPr>
          <p:cNvSpPr/>
          <p:nvPr/>
        </p:nvSpPr>
        <p:spPr>
          <a:xfrm>
            <a:off x="1863213" y="3191392"/>
            <a:ext cx="2969998" cy="523220"/>
          </a:xfrm>
          <a:prstGeom prst="rect">
            <a:avLst/>
          </a:prstGeom>
          <a:solidFill>
            <a:srgbClr val="FFFFFF"/>
          </a:solidFill>
          <a:ln>
            <a:solidFill>
              <a:srgbClr val="4A72C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Need superconductors with 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fundamental flux-free 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limit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87F966F8-4F10-C067-4CDA-102922EAEE56}"/>
              </a:ext>
            </a:extLst>
          </p:cNvPr>
          <p:cNvSpPr/>
          <p:nvPr/>
        </p:nvSpPr>
        <p:spPr>
          <a:xfrm rot="5400000">
            <a:off x="3311350" y="2617584"/>
            <a:ext cx="152400" cy="840650"/>
          </a:xfrm>
          <a:prstGeom prst="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13DA8FE-3757-60B8-9230-A058E1E6F6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83"/>
          <a:stretch/>
        </p:blipFill>
        <p:spPr>
          <a:xfrm>
            <a:off x="5130423" y="1802551"/>
            <a:ext cx="3283651" cy="2613554"/>
          </a:xfrm>
          <a:prstGeom prst="rect">
            <a:avLst/>
          </a:prstGeom>
          <a:noFill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B69D1D3-E4B1-F3BB-EBA0-B18A9DE67CE3}"/>
              </a:ext>
            </a:extLst>
          </p:cNvPr>
          <p:cNvSpPr/>
          <p:nvPr/>
        </p:nvSpPr>
        <p:spPr>
          <a:xfrm>
            <a:off x="6553200" y="2456941"/>
            <a:ext cx="2438400" cy="523417"/>
          </a:xfrm>
          <a:prstGeom prst="rect">
            <a:avLst/>
          </a:prstGeom>
          <a:solidFill>
            <a:srgbClr val="FFFFFF"/>
          </a:solidFill>
          <a:ln>
            <a:solidFill>
              <a:srgbClr val="4A72C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Need superconductors with 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critical temperature </a:t>
            </a:r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6FFC2F14-DA74-52DF-D5E7-CF2A46407345}"/>
              </a:ext>
            </a:extLst>
          </p:cNvPr>
          <p:cNvSpPr/>
          <p:nvPr/>
        </p:nvSpPr>
        <p:spPr>
          <a:xfrm rot="5400000">
            <a:off x="7620337" y="2769925"/>
            <a:ext cx="152400" cy="840650"/>
          </a:xfrm>
          <a:prstGeom prst="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88CD116-10AE-2542-A9FD-00626ED59ED7}"/>
                  </a:ext>
                </a:extLst>
              </p:cNvPr>
              <p:cNvSpPr/>
              <p:nvPr/>
            </p:nvSpPr>
            <p:spPr>
              <a:xfrm>
                <a:off x="3766411" y="4444484"/>
                <a:ext cx="2133600" cy="566309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  <m:sub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𝑨𝑪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 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𝒄𝒐𝒐𝒍𝒊𝒏𝒈</m:t>
                          </m:r>
                        </m:sub>
                      </m:sSub>
                      <m:r>
                        <a:rPr lang="en-US" sz="1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∝</m:t>
                      </m:r>
                      <m:f>
                        <m:fPr>
                          <m:ctrlPr>
                            <a:rPr lang="en-US" sz="1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𝑪𝑶</m:t>
                          </m:r>
                          <m:sSup>
                            <m:sSupPr>
                              <m:ctrlPr>
                                <a:rPr lang="en-US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𝑷</m:t>
                              </m:r>
                            </m:e>
                            <m:sup>
                              <m:r>
                                <a:rPr lang="en-US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𝑻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sz="14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𝑻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88CD116-10AE-2542-A9FD-00626ED59E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6411" y="4444484"/>
                <a:ext cx="2133600" cy="56630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F7FCBA1-8C55-FF4C-A986-672C190E1D97}"/>
              </a:ext>
            </a:extLst>
          </p:cNvPr>
          <p:cNvSpPr txBox="1"/>
          <p:nvPr/>
        </p:nvSpPr>
        <p:spPr>
          <a:xfrm>
            <a:off x="8187043" y="487545"/>
            <a:ext cx="914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Animation created by Sam Posen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42308381-1AED-2FA9-1EC2-67A679554DC6}"/>
              </a:ext>
            </a:extLst>
          </p:cNvPr>
          <p:cNvSpPr/>
          <p:nvPr/>
        </p:nvSpPr>
        <p:spPr>
          <a:xfrm>
            <a:off x="6400800" y="3114050"/>
            <a:ext cx="152400" cy="152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9FADE431-5FC2-5A9E-AF9B-92D5E002D8F6}"/>
              </a:ext>
            </a:extLst>
          </p:cNvPr>
          <p:cNvSpPr/>
          <p:nvPr/>
        </p:nvSpPr>
        <p:spPr>
          <a:xfrm>
            <a:off x="7678595" y="3688877"/>
            <a:ext cx="152400" cy="152400"/>
          </a:xfrm>
          <a:prstGeom prst="star4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E62ABE-2CC2-087F-BA01-AE54AEF8BB6E}"/>
              </a:ext>
            </a:extLst>
          </p:cNvPr>
          <p:cNvSpPr txBox="1"/>
          <p:nvPr/>
        </p:nvSpPr>
        <p:spPr>
          <a:xfrm>
            <a:off x="956957" y="1361249"/>
            <a:ext cx="472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cooling power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95F96311-0E37-023A-BC19-2D28D5FC6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8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7" grpId="0" animBg="1"/>
      <p:bldP spid="28" grpId="0" animBg="1"/>
      <p:bldP spid="30" grpId="0" animBg="1"/>
      <p:bldP spid="7" grpId="0" animBg="1"/>
      <p:bldP spid="8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8DF8465-04DE-8265-2AB5-073527B993B4}"/>
              </a:ext>
            </a:extLst>
          </p:cNvPr>
          <p:cNvSpPr/>
          <p:nvPr/>
        </p:nvSpPr>
        <p:spPr>
          <a:xfrm>
            <a:off x="7227871" y="1581150"/>
            <a:ext cx="685800" cy="228596"/>
          </a:xfrm>
          <a:prstGeom prst="rect">
            <a:avLst/>
          </a:prstGeom>
          <a:solidFill>
            <a:srgbClr val="FFFF00"/>
          </a:solidFill>
          <a:ln w="19050"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01E625-9FFB-ADE8-76FB-0EE18CD58E0E}"/>
              </a:ext>
            </a:extLst>
          </p:cNvPr>
          <p:cNvSpPr/>
          <p:nvPr/>
        </p:nvSpPr>
        <p:spPr>
          <a:xfrm>
            <a:off x="4789472" y="1504954"/>
            <a:ext cx="380999" cy="914396"/>
          </a:xfrm>
          <a:prstGeom prst="rect">
            <a:avLst/>
          </a:prstGeom>
          <a:solidFill>
            <a:srgbClr val="FFFF00"/>
          </a:solidFill>
          <a:ln w="19050"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6FE1C15-BCE8-E16F-C48B-32CC37CEE3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71" y="666750"/>
            <a:ext cx="7032658" cy="19582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2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Sn: A Very Promising Material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AA5382C-2EFD-3B9C-4D22-B1B7C714154E}"/>
                  </a:ext>
                </a:extLst>
              </p:cNvPr>
              <p:cNvSpPr txBox="1"/>
              <p:nvPr/>
            </p:nvSpPr>
            <p:spPr>
              <a:xfrm>
                <a:off x="485400" y="2750093"/>
                <a:ext cx="74676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Higher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critical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742950" lvl="1" indent="-285750">
                  <a:buFont typeface="Arial" panose="020B0604020202020204" pitchFamily="34" charset="0"/>
                  <a:buChar char="→"/>
                </a:pP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lower losses </a:t>
                </a:r>
              </a:p>
              <a:p>
                <a:pPr marL="742950" lvl="1" indent="-285750">
                  <a:buFont typeface="Arial" panose="020B0604020202020204" pitchFamily="34" charset="0"/>
                  <a:buChar char="→"/>
                </a:pP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higher operating temperature</a:t>
                </a:r>
              </a:p>
              <a:p>
                <a:pPr marL="742950" lvl="1" indent="-285750">
                  <a:buFont typeface="Arial" panose="020B0604020202020204" pitchFamily="34" charset="0"/>
                  <a:buChar char="→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can operate at 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higher frequency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AA5382C-2EFD-3B9C-4D22-B1B7C7141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00" y="2750093"/>
                <a:ext cx="7467600" cy="1077218"/>
              </a:xfrm>
              <a:prstGeom prst="rect">
                <a:avLst/>
              </a:prstGeom>
              <a:blipFill>
                <a:blip r:embed="rId4"/>
                <a:stretch>
                  <a:fillRect l="-490" t="-1695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1580D29-F851-42E9-2709-461720B02256}"/>
                  </a:ext>
                </a:extLst>
              </p:cNvPr>
              <p:cNvSpPr txBox="1"/>
              <p:nvPr/>
            </p:nvSpPr>
            <p:spPr>
              <a:xfrm>
                <a:off x="518633" y="4018147"/>
                <a:ext cx="7467600" cy="595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Higher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superheating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𝒔𝒉</m:t>
                        </m:r>
                      </m:sub>
                    </m:sSub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higher accelerating gradients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𝑬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𝒂𝒄𝒄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𝒎𝒂𝒙</m:t>
                        </m:r>
                      </m:sub>
                    </m:sSub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∝</m:t>
                    </m:r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𝒔𝒉</m:t>
                        </m:r>
                      </m:sub>
                    </m:sSub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1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1580D29-F851-42E9-2709-461720B02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33" y="4018147"/>
                <a:ext cx="7467600" cy="595548"/>
              </a:xfrm>
              <a:prstGeom prst="rect">
                <a:avLst/>
              </a:prstGeom>
              <a:blipFill>
                <a:blip r:embed="rId5"/>
                <a:stretch>
                  <a:fillRect l="-408" t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C3F3E3B-C1F7-C6C6-39F3-0F95F99BAEEC}"/>
              </a:ext>
            </a:extLst>
          </p:cNvPr>
          <p:cNvGrpSpPr/>
          <p:nvPr/>
        </p:nvGrpSpPr>
        <p:grpSpPr>
          <a:xfrm>
            <a:off x="4882364" y="2853576"/>
            <a:ext cx="3341671" cy="874562"/>
            <a:chOff x="5281218" y="2952749"/>
            <a:chExt cx="3341671" cy="8745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5E37879-1487-C927-5049-4A8B7D56A81C}"/>
                    </a:ext>
                  </a:extLst>
                </p:cNvPr>
                <p:cNvSpPr txBox="1"/>
                <p:nvPr/>
              </p:nvSpPr>
              <p:spPr>
                <a:xfrm>
                  <a:off x="5281218" y="3152304"/>
                  <a:ext cx="3341671" cy="4754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𝑩𝑪𝑺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∝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𝒇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𝒄𝒐𝒏𝒔𝒕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.×</m:t>
                            </m:r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𝑪</m:t>
                                </m:r>
                              </m:sub>
                            </m:s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/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𝑻</m:t>
                            </m:r>
                          </m:sup>
                        </m:sSup>
                      </m:oMath>
                    </m:oMathPara>
                  </a14:m>
                  <a:endParaRPr lang="en-US" sz="2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5E37879-1487-C927-5049-4A8B7D56A8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1218" y="3152304"/>
                  <a:ext cx="3341671" cy="47545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1F71E2D-DD7D-C994-0875-FDD965684DFB}"/>
                </a:ext>
              </a:extLst>
            </p:cNvPr>
            <p:cNvSpPr/>
            <p:nvPr/>
          </p:nvSpPr>
          <p:spPr>
            <a:xfrm>
              <a:off x="5281218" y="2952749"/>
              <a:ext cx="3232681" cy="87456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9C38B-F923-9AE4-41F8-49601596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CC734B-C76C-59DF-DC43-6B247981BBED}"/>
              </a:ext>
            </a:extLst>
          </p:cNvPr>
          <p:cNvSpPr/>
          <p:nvPr/>
        </p:nvSpPr>
        <p:spPr>
          <a:xfrm>
            <a:off x="5486399" y="844805"/>
            <a:ext cx="2427271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51A84C-B034-13B9-A495-2B56884CA13D}"/>
                  </a:ext>
                </a:extLst>
              </p:cNvPr>
              <p:cNvSpPr txBox="1"/>
              <p:nvPr/>
            </p:nvSpPr>
            <p:spPr>
              <a:xfrm>
                <a:off x="5438434" y="757675"/>
                <a:ext cx="8317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(T)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51A84C-B034-13B9-A495-2B56884CA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434" y="757675"/>
                <a:ext cx="831703" cy="369332"/>
              </a:xfrm>
              <a:prstGeom prst="rect">
                <a:avLst/>
              </a:prstGeom>
              <a:blipFill>
                <a:blip r:embed="rId7"/>
                <a:stretch>
                  <a:fillRect t="-8197" r="-583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B11FEC-0684-9485-E1E0-9EAC39184075}"/>
                  </a:ext>
                </a:extLst>
              </p:cNvPr>
              <p:cNvSpPr txBox="1"/>
              <p:nvPr/>
            </p:nvSpPr>
            <p:spPr>
              <a:xfrm>
                <a:off x="6270137" y="757675"/>
                <a:ext cx="8317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(T)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B11FEC-0684-9485-E1E0-9EAC39184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0137" y="757675"/>
                <a:ext cx="831703" cy="369332"/>
              </a:xfrm>
              <a:prstGeom prst="rect">
                <a:avLst/>
              </a:prstGeom>
              <a:blipFill>
                <a:blip r:embed="rId8"/>
                <a:stretch>
                  <a:fillRect t="-8197" r="-588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F5992A-DC76-AB23-25AA-304483F1B21A}"/>
                  </a:ext>
                </a:extLst>
              </p:cNvPr>
              <p:cNvSpPr txBox="1"/>
              <p:nvPr/>
            </p:nvSpPr>
            <p:spPr>
              <a:xfrm>
                <a:off x="7140063" y="769671"/>
                <a:ext cx="8215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𝑠h</m:t>
                        </m:r>
                      </m:sub>
                    </m:sSub>
                  </m:oMath>
                </a14:m>
                <a:r>
                  <a:rPr lang="en-US" dirty="0"/>
                  <a:t>(T)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F5992A-DC76-AB23-25AA-304483F1B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063" y="769671"/>
                <a:ext cx="821572" cy="369332"/>
              </a:xfrm>
              <a:prstGeom prst="rect">
                <a:avLst/>
              </a:prstGeom>
              <a:blipFill>
                <a:blip r:embed="rId9"/>
                <a:stretch>
                  <a:fillRect t="-8197" r="-666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68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823144F-A438-A7FB-90DA-F0D387CEE892}"/>
              </a:ext>
            </a:extLst>
          </p:cNvPr>
          <p:cNvSpPr/>
          <p:nvPr/>
        </p:nvSpPr>
        <p:spPr>
          <a:xfrm>
            <a:off x="3645642" y="877151"/>
            <a:ext cx="752168" cy="514380"/>
          </a:xfrm>
          <a:prstGeom prst="rect">
            <a:avLst/>
          </a:prstGeom>
          <a:solidFill>
            <a:srgbClr val="FFFF00"/>
          </a:solidFill>
          <a:ln w="19050"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984558-F9E2-97B6-4D54-5592E9FEDFD0}"/>
              </a:ext>
            </a:extLst>
          </p:cNvPr>
          <p:cNvSpPr/>
          <p:nvPr/>
        </p:nvSpPr>
        <p:spPr>
          <a:xfrm>
            <a:off x="2640894" y="2038068"/>
            <a:ext cx="685800" cy="283160"/>
          </a:xfrm>
          <a:prstGeom prst="rect">
            <a:avLst/>
          </a:prstGeom>
          <a:solidFill>
            <a:srgbClr val="FFFF00"/>
          </a:solidFill>
          <a:ln w="19050"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F9A5D3-CE23-C942-2675-3E9F6633EBBB}"/>
              </a:ext>
            </a:extLst>
          </p:cNvPr>
          <p:cNvSpPr/>
          <p:nvPr/>
        </p:nvSpPr>
        <p:spPr>
          <a:xfrm>
            <a:off x="3645642" y="1742096"/>
            <a:ext cx="685800" cy="283160"/>
          </a:xfrm>
          <a:prstGeom prst="rect">
            <a:avLst/>
          </a:prstGeom>
          <a:solidFill>
            <a:srgbClr val="FFFF00"/>
          </a:solidFill>
          <a:ln w="19050"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2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Potential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69EE901B-B09B-D972-96A2-CD006B1A9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4903781"/>
                  </p:ext>
                </p:extLst>
              </p:nvPr>
            </p:nvGraphicFramePr>
            <p:xfrm>
              <a:off x="292842" y="564638"/>
              <a:ext cx="4288044" cy="1784759"/>
            </p:xfrm>
            <a:graphic>
              <a:graphicData uri="http://schemas.openxmlformats.org/drawingml/2006/table">
                <a:tbl>
                  <a:tblPr firstRow="1" firstCol="1">
                    <a:tableStyleId>{9D7B26C5-4107-4FEC-AEDC-1716B250A1EF}</a:tableStyleId>
                  </a:tblPr>
                  <a:tblGrid>
                    <a:gridCol w="2209800">
                      <a:extLst>
                        <a:ext uri="{9D8B030D-6E8A-4147-A177-3AD203B41FA5}">
                          <a16:colId xmlns:a16="http://schemas.microsoft.com/office/drawing/2014/main" val="1312307130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1428069799"/>
                        </a:ext>
                      </a:extLst>
                    </a:gridCol>
                    <a:gridCol w="1087644">
                      <a:extLst>
                        <a:ext uri="{9D8B030D-6E8A-4147-A177-3AD203B41FA5}">
                          <a16:colId xmlns:a16="http://schemas.microsoft.com/office/drawing/2014/main" val="2379192700"/>
                        </a:ext>
                      </a:extLst>
                    </a:gridCol>
                  </a:tblGrid>
                  <a:tr h="263058">
                    <a:tc>
                      <a:txBody>
                        <a:bodyPr/>
                        <a:lstStyle/>
                        <a:p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Nb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Nb</a:t>
                          </a:r>
                          <a:r>
                            <a:rPr lang="en-US" sz="1200" baseline="-25000" dirty="0"/>
                            <a:t>3</a:t>
                          </a:r>
                          <a:r>
                            <a:rPr lang="en-US" sz="1200" baseline="0" dirty="0"/>
                            <a:t>Sn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9127479"/>
                      </a:ext>
                    </a:extLst>
                  </a:tr>
                  <a:tr h="291239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Superheating Field </a:t>
                          </a:r>
                          <a:r>
                            <a:rPr lang="en-US" sz="1200" b="1" dirty="0"/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𝒔𝒉</m:t>
                                  </m:r>
                                </m:sub>
                              </m:sSub>
                              <m:r>
                                <a:rPr lang="en-US" sz="1200" b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240 mT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420 mT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898654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Max.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𝐄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𝐚𝐜𝐜</m:t>
                                  </m:r>
                                </m:sub>
                              </m:sSub>
                            </m:oMath>
                          </a14:m>
                          <a:endParaRPr lang="en-US" sz="1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55 MV/m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100 MV/m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6282076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Critical Temperature </a:t>
                          </a:r>
                          <a:r>
                            <a:rPr lang="en-US" sz="1200" b="1" dirty="0"/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sub>
                              </m:sSub>
                              <m:r>
                                <a:rPr lang="en-US" sz="1200" b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200" b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9 K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18 K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51019694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𝐐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/>
                            <a:t> at 4.2K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smtClean="0">
                                    <a:latin typeface="Cambria Math" panose="02040503050406030204" pitchFamily="18" charset="0"/>
                                  </a:rPr>
                                  <m:t>6 ×</m:t>
                                </m:r>
                                <m:sSup>
                                  <m:s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200" b="0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smtClean="0">
                                    <a:latin typeface="Cambria Math" panose="02040503050406030204" pitchFamily="18" charset="0"/>
                                  </a:rPr>
                                  <m:t>6 ×</m:t>
                                </m:r>
                                <m:sSup>
                                  <m:s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200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414882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𝐐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dirty="0"/>
                            <a:t> at 2K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smtClean="0">
                                    <a:latin typeface="Cambria Math" panose="02040503050406030204" pitchFamily="18" charset="0"/>
                                  </a:rPr>
                                  <m:t>3 ×</m:t>
                                </m:r>
                                <m:sSup>
                                  <m:s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200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&gt;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b="0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p>
                              </m:sSup>
                            </m:oMath>
                          </a14:m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80988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69EE901B-B09B-D972-96A2-CD006B1A9B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4903781"/>
                  </p:ext>
                </p:extLst>
              </p:nvPr>
            </p:nvGraphicFramePr>
            <p:xfrm>
              <a:off x="292842" y="564638"/>
              <a:ext cx="4288044" cy="1784759"/>
            </p:xfrm>
            <a:graphic>
              <a:graphicData uri="http://schemas.openxmlformats.org/drawingml/2006/table">
                <a:tbl>
                  <a:tblPr firstRow="1" firstCol="1">
                    <a:tableStyleId>{9D7B26C5-4107-4FEC-AEDC-1716B250A1EF}</a:tableStyleId>
                  </a:tblPr>
                  <a:tblGrid>
                    <a:gridCol w="2209800">
                      <a:extLst>
                        <a:ext uri="{9D8B030D-6E8A-4147-A177-3AD203B41FA5}">
                          <a16:colId xmlns:a16="http://schemas.microsoft.com/office/drawing/2014/main" val="1312307130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1428069799"/>
                        </a:ext>
                      </a:extLst>
                    </a:gridCol>
                    <a:gridCol w="1087644">
                      <a:extLst>
                        <a:ext uri="{9D8B030D-6E8A-4147-A177-3AD203B41FA5}">
                          <a16:colId xmlns:a16="http://schemas.microsoft.com/office/drawing/2014/main" val="2379192700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Nb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Nb</a:t>
                          </a:r>
                          <a:r>
                            <a:rPr lang="en-US" sz="1200" baseline="-25000" dirty="0"/>
                            <a:t>3</a:t>
                          </a:r>
                          <a:r>
                            <a:rPr lang="en-US" sz="1200" baseline="0" dirty="0"/>
                            <a:t>Sn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9127479"/>
                      </a:ext>
                    </a:extLst>
                  </a:tr>
                  <a:tr h="2912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95833" r="-94215" b="-422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240 mT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420 mT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898654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188000" r="-94215" b="-30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55 MV/m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100 MV/m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6282076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t="-282353" r="-9421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9 K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18 K</a:t>
                          </a:r>
                          <a:endParaRPr lang="en-US" sz="12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51019694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390000" r="-94215" b="-1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224074" t="-390000" r="-111111" b="-1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93296" t="-390000" r="-559" b="-10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414882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490000" r="-9421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224074" t="-490000" r="-111111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93296" t="-490000" r="-559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809889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FC698730-FA81-00C4-69CF-7B3EE0569B43}"/>
              </a:ext>
            </a:extLst>
          </p:cNvPr>
          <p:cNvGrpSpPr/>
          <p:nvPr/>
        </p:nvGrpSpPr>
        <p:grpSpPr>
          <a:xfrm>
            <a:off x="166713" y="837605"/>
            <a:ext cx="8857174" cy="1877365"/>
            <a:chOff x="254871" y="905259"/>
            <a:chExt cx="8857174" cy="18773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1B1D5F-4402-89D7-B26B-21889044D6BC}"/>
                </a:ext>
              </a:extLst>
            </p:cNvPr>
            <p:cNvSpPr txBox="1"/>
            <p:nvPr/>
          </p:nvSpPr>
          <p:spPr>
            <a:xfrm>
              <a:off x="254871" y="2460681"/>
              <a:ext cx="3703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i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en-US" sz="1200" i="1" kern="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1200" i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given for 1.3 GHz </a:t>
              </a:r>
              <a:r>
                <a:rPr lang="en-US" sz="1200" b="1" i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single-cell</a:t>
              </a:r>
              <a:r>
                <a:rPr lang="en-US" sz="1200" i="1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ILC-shape cavities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4EEBA07-9BB3-C85B-377A-B2E30A1E347D}"/>
                </a:ext>
              </a:extLst>
            </p:cNvPr>
            <p:cNvGrpSpPr/>
            <p:nvPr/>
          </p:nvGrpSpPr>
          <p:grpSpPr>
            <a:xfrm>
              <a:off x="4696082" y="905259"/>
              <a:ext cx="4415963" cy="1877365"/>
              <a:chOff x="4696082" y="905259"/>
              <a:chExt cx="4415963" cy="1877365"/>
            </a:xfrm>
          </p:grpSpPr>
          <p:sp>
            <p:nvSpPr>
              <p:cNvPr id="9" name="Right Brace 8">
                <a:extLst>
                  <a:ext uri="{FF2B5EF4-FFF2-40B4-BE49-F238E27FC236}">
                    <a16:creationId xmlns:a16="http://schemas.microsoft.com/office/drawing/2014/main" id="{6232E501-D4C5-2CF2-E75D-DCFC58D1F0B4}"/>
                  </a:ext>
                </a:extLst>
              </p:cNvPr>
              <p:cNvSpPr/>
              <p:nvPr/>
            </p:nvSpPr>
            <p:spPr>
              <a:xfrm>
                <a:off x="4696082" y="943954"/>
                <a:ext cx="419100" cy="523220"/>
              </a:xfrm>
              <a:prstGeom prst="rightBrac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ight Brace 9">
                <a:extLst>
                  <a:ext uri="{FF2B5EF4-FFF2-40B4-BE49-F238E27FC236}">
                    <a16:creationId xmlns:a16="http://schemas.microsoft.com/office/drawing/2014/main" id="{A75D1228-E55A-312C-A6A2-60B0D42DC70F}"/>
                  </a:ext>
                </a:extLst>
              </p:cNvPr>
              <p:cNvSpPr/>
              <p:nvPr/>
            </p:nvSpPr>
            <p:spPr>
              <a:xfrm>
                <a:off x="4696082" y="1547464"/>
                <a:ext cx="419100" cy="807732"/>
              </a:xfrm>
              <a:prstGeom prst="rightBrac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DFA49D9-CCD5-850B-4B98-D1D7A41F5A27}"/>
                  </a:ext>
                </a:extLst>
              </p:cNvPr>
              <p:cNvSpPr txBox="1"/>
              <p:nvPr/>
            </p:nvSpPr>
            <p:spPr>
              <a:xfrm>
                <a:off x="5199985" y="905259"/>
                <a:ext cx="31142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→"/>
                </a:pPr>
                <a:r>
                  <a:rPr lang="en-US" sz="16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Higher</a:t>
                </a:r>
                <a:r>
                  <a:rPr lang="en-US" sz="16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 gain </a:t>
                </a:r>
              </a:p>
              <a:p>
                <a:pPr marL="742950" lvl="1" indent="-285750">
                  <a:buFont typeface="Arial" panose="020B0604020202020204" pitchFamily="34" charset="0"/>
                  <a:buChar char="→"/>
                </a:pP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Shorter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accelerators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CC792D-D4B4-CE05-450C-7709D559129C}"/>
                  </a:ext>
                </a:extLst>
              </p:cNvPr>
              <p:cNvSpPr txBox="1"/>
              <p:nvPr/>
            </p:nvSpPr>
            <p:spPr>
              <a:xfrm>
                <a:off x="5199985" y="1459185"/>
                <a:ext cx="391206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→"/>
                </a:pPr>
                <a:r>
                  <a:rPr lang="en-US" sz="16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Lower cooling cost and complexity</a:t>
                </a:r>
              </a:p>
              <a:p>
                <a:pPr marL="742950" lvl="1" indent="-285750">
                  <a:buFont typeface="Arial" panose="020B0604020202020204" pitchFamily="34" charset="0"/>
                  <a:buChar char="→"/>
                </a:pP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4.2K operation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 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high cryo-efficiency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(!!) </a:t>
                </a:r>
              </a:p>
              <a:p>
                <a:pPr marL="742950" lvl="1" indent="-285750">
                  <a:buFont typeface="Arial" panose="020B0604020202020204" pitchFamily="34" charset="0"/>
                  <a:buChar char="→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No superfluid helium  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17D8740-1726-E07C-0B52-3FF5699A453B}"/>
              </a:ext>
            </a:extLst>
          </p:cNvPr>
          <p:cNvGrpSpPr/>
          <p:nvPr/>
        </p:nvGrpSpPr>
        <p:grpSpPr>
          <a:xfrm>
            <a:off x="120113" y="2561082"/>
            <a:ext cx="2777180" cy="2141042"/>
            <a:chOff x="6329619" y="2796395"/>
            <a:chExt cx="4540846" cy="350072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3D9DFB0-F235-2869-AB18-2ABD583DE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2287"/>
            <a:stretch/>
          </p:blipFill>
          <p:spPr>
            <a:xfrm>
              <a:off x="6329619" y="3027166"/>
              <a:ext cx="4540846" cy="3269952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A020CF-B2C6-BE0E-2623-9931AC2E9CF3}"/>
                </a:ext>
              </a:extLst>
            </p:cNvPr>
            <p:cNvSpPr txBox="1"/>
            <p:nvPr/>
          </p:nvSpPr>
          <p:spPr>
            <a:xfrm>
              <a:off x="7220035" y="2796395"/>
              <a:ext cx="3301051" cy="503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4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61AED5-1CEC-406D-6D6D-5535AC89E5EE}"/>
              </a:ext>
            </a:extLst>
          </p:cNvPr>
          <p:cNvCxnSpPr/>
          <p:nvPr/>
        </p:nvCxnSpPr>
        <p:spPr>
          <a:xfrm>
            <a:off x="635459" y="3181350"/>
            <a:ext cx="6096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3968F3E-0388-C71D-F4FD-4D2D2379C217}"/>
              </a:ext>
            </a:extLst>
          </p:cNvPr>
          <p:cNvSpPr txBox="1"/>
          <p:nvPr/>
        </p:nvSpPr>
        <p:spPr>
          <a:xfrm>
            <a:off x="567856" y="3572306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0B2BD2-F4DD-292D-193D-1BAD2DF777FD}"/>
              </a:ext>
            </a:extLst>
          </p:cNvPr>
          <p:cNvSpPr txBox="1"/>
          <p:nvPr/>
        </p:nvSpPr>
        <p:spPr>
          <a:xfrm>
            <a:off x="1172151" y="281192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~4K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85BC3FA-3241-13C6-A33F-C277E09A01BF}"/>
              </a:ext>
            </a:extLst>
          </p:cNvPr>
          <p:cNvCxnSpPr>
            <a:cxnSpLocks/>
          </p:cNvCxnSpPr>
          <p:nvPr/>
        </p:nvCxnSpPr>
        <p:spPr>
          <a:xfrm flipV="1">
            <a:off x="762000" y="3181350"/>
            <a:ext cx="66754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46F51B5-AD72-6FA8-D998-F926BFDB6233}"/>
              </a:ext>
            </a:extLst>
          </p:cNvPr>
          <p:cNvCxnSpPr>
            <a:cxnSpLocks/>
          </p:cNvCxnSpPr>
          <p:nvPr/>
        </p:nvCxnSpPr>
        <p:spPr>
          <a:xfrm flipH="1">
            <a:off x="1109582" y="3017812"/>
            <a:ext cx="166228" cy="1538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5EE863D1-4679-BDC5-9D9E-BDC3BAE79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6</a:t>
            </a:fld>
            <a:endParaRPr lang="en-US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02C24A50-60C9-892A-28E6-B87D5AD93BC9}"/>
              </a:ext>
            </a:extLst>
          </p:cNvPr>
          <p:cNvSpPr/>
          <p:nvPr/>
        </p:nvSpPr>
        <p:spPr>
          <a:xfrm rot="849217">
            <a:off x="5653979" y="3909696"/>
            <a:ext cx="1227399" cy="37598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Small Scale </a:t>
            </a:r>
          </a:p>
        </p:txBody>
      </p:sp>
      <p:pic>
        <p:nvPicPr>
          <p:cNvPr id="53" name="Picture 5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9A66A9B1-1D4E-E345-C85E-DA4B272E0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64" y="3875813"/>
            <a:ext cx="1390336" cy="1108440"/>
          </a:xfrm>
          <a:prstGeom prst="rect">
            <a:avLst/>
          </a:prstGeom>
        </p:spPr>
      </p:pic>
      <p:pic>
        <p:nvPicPr>
          <p:cNvPr id="55" name="Picture 54" descr="A picture containing indoor, toy, arranged&#10;&#10;Description automatically generated">
            <a:extLst>
              <a:ext uri="{FF2B5EF4-FFF2-40B4-BE49-F238E27FC236}">
                <a16:creationId xmlns:a16="http://schemas.microsoft.com/office/drawing/2014/main" id="{A8643629-8785-11FC-92E6-2C8825DE0A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94" y="2965808"/>
            <a:ext cx="2260063" cy="1426470"/>
          </a:xfrm>
          <a:prstGeom prst="rect">
            <a:avLst/>
          </a:prstGeom>
        </p:spPr>
      </p:pic>
      <p:pic>
        <p:nvPicPr>
          <p:cNvPr id="57" name="Picture 56" descr="A picture containing indoor, toy&#10;&#10;Description automatically generated">
            <a:extLst>
              <a:ext uri="{FF2B5EF4-FFF2-40B4-BE49-F238E27FC236}">
                <a16:creationId xmlns:a16="http://schemas.microsoft.com/office/drawing/2014/main" id="{8D47B322-36C0-BC2C-8DE7-C68C3FA22B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59" y="2566547"/>
            <a:ext cx="1743075" cy="1109544"/>
          </a:xfrm>
          <a:prstGeom prst="rect">
            <a:avLst/>
          </a:prstGeom>
        </p:spPr>
      </p:pic>
      <p:sp>
        <p:nvSpPr>
          <p:cNvPr id="58" name="Arrow: Right 57">
            <a:extLst>
              <a:ext uri="{FF2B5EF4-FFF2-40B4-BE49-F238E27FC236}">
                <a16:creationId xmlns:a16="http://schemas.microsoft.com/office/drawing/2014/main" id="{E9647679-D491-290D-377A-179EB43DD1B2}"/>
              </a:ext>
            </a:extLst>
          </p:cNvPr>
          <p:cNvSpPr/>
          <p:nvPr/>
        </p:nvSpPr>
        <p:spPr>
          <a:xfrm rot="20317930">
            <a:off x="5652951" y="3022601"/>
            <a:ext cx="1227399" cy="37598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Large Scale</a:t>
            </a:r>
          </a:p>
        </p:txBody>
      </p:sp>
    </p:spTree>
    <p:extLst>
      <p:ext uri="{BB962C8B-B14F-4D97-AF65-F5344CB8AC3E}">
        <p14:creationId xmlns:p14="http://schemas.microsoft.com/office/powerpoint/2010/main" val="42607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14" name="Google Shape;120;p2">
            <a:extLst>
              <a:ext uri="{FF2B5EF4-FFF2-40B4-BE49-F238E27FC236}">
                <a16:creationId xmlns:a16="http://schemas.microsoft.com/office/drawing/2014/main" id="{412A4A80-4CE7-B38D-84BE-4925457FF01C}"/>
              </a:ext>
            </a:extLst>
          </p:cNvPr>
          <p:cNvSpPr txBox="1"/>
          <p:nvPr/>
        </p:nvSpPr>
        <p:spPr>
          <a:xfrm>
            <a:off x="200382" y="1140609"/>
            <a:ext cx="435932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 Why Nb3Sn?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algn="just"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  How do we grow it? 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3.  State-of-the-art performance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4.  Case Study: LCLS-II </a:t>
            </a: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endParaRPr lang="en-US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5.  Remaining Challenges </a:t>
            </a:r>
          </a:p>
          <a:p>
            <a:pPr marL="285750" marR="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CCC771-F5B2-A7E2-1ABC-F0A44AB95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9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Vapor Diffusion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438B52-2F6E-3291-67D3-FCC808BA26AF}"/>
              </a:ext>
            </a:extLst>
          </p:cNvPr>
          <p:cNvGrpSpPr/>
          <p:nvPr/>
        </p:nvGrpSpPr>
        <p:grpSpPr>
          <a:xfrm>
            <a:off x="-108703" y="1005597"/>
            <a:ext cx="5123225" cy="3056711"/>
            <a:chOff x="-553745" y="2209800"/>
            <a:chExt cx="9998538" cy="45726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916B8CF-38E1-6EE3-6739-D6276D48A6CE}"/>
                </a:ext>
              </a:extLst>
            </p:cNvPr>
            <p:cNvGrpSpPr/>
            <p:nvPr/>
          </p:nvGrpSpPr>
          <p:grpSpPr>
            <a:xfrm>
              <a:off x="3200400" y="2209800"/>
              <a:ext cx="1143000" cy="3733800"/>
              <a:chOff x="1752600" y="2209800"/>
              <a:chExt cx="1143000" cy="3733800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ED5290A-405E-BE58-6B81-6D9C7318A30C}"/>
                  </a:ext>
                </a:extLst>
              </p:cNvPr>
              <p:cNvCxnSpPr/>
              <p:nvPr/>
            </p:nvCxnSpPr>
            <p:spPr>
              <a:xfrm>
                <a:off x="1752600" y="2209800"/>
                <a:ext cx="0" cy="3352800"/>
              </a:xfrm>
              <a:prstGeom prst="line">
                <a:avLst/>
              </a:prstGeom>
              <a:ln w="571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B8D71B7-35A0-0345-FCAB-4133E450788F}"/>
                  </a:ext>
                </a:extLst>
              </p:cNvPr>
              <p:cNvCxnSpPr/>
              <p:nvPr/>
            </p:nvCxnSpPr>
            <p:spPr>
              <a:xfrm>
                <a:off x="1752600" y="5562600"/>
                <a:ext cx="914400" cy="0"/>
              </a:xfrm>
              <a:prstGeom prst="line">
                <a:avLst/>
              </a:prstGeom>
              <a:ln w="571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69B06F3-24FA-0CF7-86C5-7146C9610195}"/>
                  </a:ext>
                </a:extLst>
              </p:cNvPr>
              <p:cNvCxnSpPr/>
              <p:nvPr/>
            </p:nvCxnSpPr>
            <p:spPr>
              <a:xfrm>
                <a:off x="2667000" y="5562600"/>
                <a:ext cx="0" cy="381000"/>
              </a:xfrm>
              <a:prstGeom prst="line">
                <a:avLst/>
              </a:prstGeom>
              <a:ln w="571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77BF219-D15C-3E83-19C1-D5D8193947F4}"/>
                  </a:ext>
                </a:extLst>
              </p:cNvPr>
              <p:cNvCxnSpPr/>
              <p:nvPr/>
            </p:nvCxnSpPr>
            <p:spPr>
              <a:xfrm>
                <a:off x="2667000" y="5943600"/>
                <a:ext cx="228600" cy="0"/>
              </a:xfrm>
              <a:prstGeom prst="line">
                <a:avLst/>
              </a:prstGeom>
              <a:ln w="571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0E7B15-08A3-F056-45C7-5CB175480702}"/>
                </a:ext>
              </a:extLst>
            </p:cNvPr>
            <p:cNvGrpSpPr/>
            <p:nvPr/>
          </p:nvGrpSpPr>
          <p:grpSpPr>
            <a:xfrm flipH="1">
              <a:off x="4343400" y="2209800"/>
              <a:ext cx="1143000" cy="3733800"/>
              <a:chOff x="1752600" y="2209800"/>
              <a:chExt cx="1143000" cy="37338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82C1305-91A8-595F-BC28-E9F11496DD21}"/>
                  </a:ext>
                </a:extLst>
              </p:cNvPr>
              <p:cNvCxnSpPr/>
              <p:nvPr/>
            </p:nvCxnSpPr>
            <p:spPr>
              <a:xfrm>
                <a:off x="1752600" y="2209800"/>
                <a:ext cx="0" cy="3352800"/>
              </a:xfrm>
              <a:prstGeom prst="line">
                <a:avLst/>
              </a:prstGeom>
              <a:ln w="571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0AE5B22-EEE9-D7A7-2B68-0427CC7F0215}"/>
                  </a:ext>
                </a:extLst>
              </p:cNvPr>
              <p:cNvCxnSpPr/>
              <p:nvPr/>
            </p:nvCxnSpPr>
            <p:spPr>
              <a:xfrm>
                <a:off x="1752600" y="5562600"/>
                <a:ext cx="914400" cy="0"/>
              </a:xfrm>
              <a:prstGeom prst="line">
                <a:avLst/>
              </a:prstGeom>
              <a:ln w="571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BFA38B6-0331-79F6-F34E-B5790ADDC539}"/>
                  </a:ext>
                </a:extLst>
              </p:cNvPr>
              <p:cNvCxnSpPr/>
              <p:nvPr/>
            </p:nvCxnSpPr>
            <p:spPr>
              <a:xfrm>
                <a:off x="2667000" y="5562600"/>
                <a:ext cx="0" cy="381000"/>
              </a:xfrm>
              <a:prstGeom prst="line">
                <a:avLst/>
              </a:prstGeom>
              <a:ln w="571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DAC670B-6347-A57A-1154-F1E51E1388D0}"/>
                  </a:ext>
                </a:extLst>
              </p:cNvPr>
              <p:cNvCxnSpPr/>
              <p:nvPr/>
            </p:nvCxnSpPr>
            <p:spPr>
              <a:xfrm>
                <a:off x="2667000" y="5943600"/>
                <a:ext cx="228600" cy="0"/>
              </a:xfrm>
              <a:prstGeom prst="line">
                <a:avLst/>
              </a:prstGeom>
              <a:ln w="571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3E83F2C-7320-C80F-E09D-8DD564BA36E6}"/>
                </a:ext>
              </a:extLst>
            </p:cNvPr>
            <p:cNvCxnSpPr/>
            <p:nvPr/>
          </p:nvCxnSpPr>
          <p:spPr>
            <a:xfrm>
              <a:off x="3200400" y="2209800"/>
              <a:ext cx="2286000" cy="0"/>
            </a:xfrm>
            <a:prstGeom prst="line">
              <a:avLst/>
            </a:prstGeom>
            <a:ln w="5715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0035B36-9FD9-303D-747B-77F592F24330}"/>
                </a:ext>
              </a:extLst>
            </p:cNvPr>
            <p:cNvCxnSpPr/>
            <p:nvPr/>
          </p:nvCxnSpPr>
          <p:spPr>
            <a:xfrm>
              <a:off x="3048000" y="2209800"/>
              <a:ext cx="0" cy="373380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7262FCE-9EB4-9372-CCE6-DCEF3FDF41E1}"/>
                </a:ext>
              </a:extLst>
            </p:cNvPr>
            <p:cNvCxnSpPr/>
            <p:nvPr/>
          </p:nvCxnSpPr>
          <p:spPr>
            <a:xfrm>
              <a:off x="5638800" y="2209800"/>
              <a:ext cx="0" cy="373380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FC41795-C77D-AE5C-B03C-9D6080FB292F}"/>
                </a:ext>
              </a:extLst>
            </p:cNvPr>
            <p:cNvCxnSpPr/>
            <p:nvPr/>
          </p:nvCxnSpPr>
          <p:spPr>
            <a:xfrm>
              <a:off x="4724400" y="5638800"/>
              <a:ext cx="0" cy="38100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1A030FE-497A-9078-8467-7BCA89491518}"/>
                </a:ext>
              </a:extLst>
            </p:cNvPr>
            <p:cNvCxnSpPr/>
            <p:nvPr/>
          </p:nvCxnSpPr>
          <p:spPr>
            <a:xfrm>
              <a:off x="3962400" y="5638800"/>
              <a:ext cx="0" cy="38100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0507EB-B1B6-9D0E-1C96-70FFCC276FCF}"/>
                </a:ext>
              </a:extLst>
            </p:cNvPr>
            <p:cNvSpPr/>
            <p:nvPr/>
          </p:nvSpPr>
          <p:spPr>
            <a:xfrm>
              <a:off x="4191000" y="5638800"/>
              <a:ext cx="304800" cy="304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6CB2255-C26C-B335-7AB9-386D29EE7FD7}"/>
                </a:ext>
              </a:extLst>
            </p:cNvPr>
            <p:cNvGrpSpPr/>
            <p:nvPr/>
          </p:nvGrpSpPr>
          <p:grpSpPr>
            <a:xfrm>
              <a:off x="4191000" y="2819400"/>
              <a:ext cx="1143000" cy="2389906"/>
              <a:chOff x="2514600" y="3352801"/>
              <a:chExt cx="838200" cy="1752598"/>
            </a:xfrm>
          </p:grpSpPr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69EED2C2-388C-9DA6-2133-49A90EF34E13}"/>
                  </a:ext>
                </a:extLst>
              </p:cNvPr>
              <p:cNvSpPr/>
              <p:nvPr/>
            </p:nvSpPr>
            <p:spPr>
              <a:xfrm>
                <a:off x="2514600" y="3886200"/>
                <a:ext cx="838200" cy="685800"/>
              </a:xfrm>
              <a:prstGeom prst="arc">
                <a:avLst>
                  <a:gd name="adj1" fmla="val 16200000"/>
                  <a:gd name="adj2" fmla="val 5506781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D5AE5F9-D9CD-357F-F86A-30A26BCFA8DE}"/>
                  </a:ext>
                </a:extLst>
              </p:cNvPr>
              <p:cNvCxnSpPr/>
              <p:nvPr/>
            </p:nvCxnSpPr>
            <p:spPr>
              <a:xfrm flipV="1">
                <a:off x="2933700" y="3352801"/>
                <a:ext cx="0" cy="533399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1EFA621-F1C2-3B0F-CAE1-516DC11ED341}"/>
                  </a:ext>
                </a:extLst>
              </p:cNvPr>
              <p:cNvCxnSpPr/>
              <p:nvPr/>
            </p:nvCxnSpPr>
            <p:spPr>
              <a:xfrm flipV="1">
                <a:off x="2933700" y="4572000"/>
                <a:ext cx="0" cy="533399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4EA905B-2C90-39E2-3716-AE2555D3F327}"/>
                </a:ext>
              </a:extLst>
            </p:cNvPr>
            <p:cNvGrpSpPr/>
            <p:nvPr/>
          </p:nvGrpSpPr>
          <p:grpSpPr>
            <a:xfrm flipH="1">
              <a:off x="3352800" y="2819400"/>
              <a:ext cx="1143000" cy="2389906"/>
              <a:chOff x="2514600" y="3352801"/>
              <a:chExt cx="838200" cy="1752598"/>
            </a:xfrm>
          </p:grpSpPr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9298B85F-478B-DD63-9931-2B39E738D813}"/>
                  </a:ext>
                </a:extLst>
              </p:cNvPr>
              <p:cNvSpPr/>
              <p:nvPr/>
            </p:nvSpPr>
            <p:spPr>
              <a:xfrm>
                <a:off x="2514600" y="3886200"/>
                <a:ext cx="838200" cy="685800"/>
              </a:xfrm>
              <a:prstGeom prst="arc">
                <a:avLst>
                  <a:gd name="adj1" fmla="val 16200000"/>
                  <a:gd name="adj2" fmla="val 5506781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1F7E7A3-964D-58EB-4B63-4435754DFD67}"/>
                  </a:ext>
                </a:extLst>
              </p:cNvPr>
              <p:cNvCxnSpPr/>
              <p:nvPr/>
            </p:nvCxnSpPr>
            <p:spPr>
              <a:xfrm flipV="1">
                <a:off x="2933700" y="3352801"/>
                <a:ext cx="0" cy="533399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AFFBB45-C0C5-2584-A1C4-155C70EB7104}"/>
                  </a:ext>
                </a:extLst>
              </p:cNvPr>
              <p:cNvCxnSpPr/>
              <p:nvPr/>
            </p:nvCxnSpPr>
            <p:spPr>
              <a:xfrm flipV="1">
                <a:off x="2933700" y="4572000"/>
                <a:ext cx="0" cy="533399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185CD0B-DB1E-3C96-E250-0BDC2EE0A0DA}"/>
                </a:ext>
              </a:extLst>
            </p:cNvPr>
            <p:cNvCxnSpPr>
              <a:stCxn id="13" idx="0"/>
            </p:cNvCxnSpPr>
            <p:nvPr/>
          </p:nvCxnSpPr>
          <p:spPr>
            <a:xfrm flipV="1">
              <a:off x="4343400" y="4876800"/>
              <a:ext cx="0" cy="762000"/>
            </a:xfrm>
            <a:prstGeom prst="straightConnector1">
              <a:avLst/>
            </a:prstGeom>
            <a:ln w="123825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7AF902-082E-43B2-A88A-C2435C93A91A}"/>
                </a:ext>
              </a:extLst>
            </p:cNvPr>
            <p:cNvCxnSpPr/>
            <p:nvPr/>
          </p:nvCxnSpPr>
          <p:spPr>
            <a:xfrm>
              <a:off x="3810000" y="5943600"/>
              <a:ext cx="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C6E7CA-72EC-1C87-A036-8F6E40B53F0F}"/>
                </a:ext>
              </a:extLst>
            </p:cNvPr>
            <p:cNvCxnSpPr/>
            <p:nvPr/>
          </p:nvCxnSpPr>
          <p:spPr>
            <a:xfrm>
              <a:off x="4876800" y="5943600"/>
              <a:ext cx="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A8CFCB-4D64-9CBC-83E9-1698E9968E65}"/>
                </a:ext>
              </a:extLst>
            </p:cNvPr>
            <p:cNvCxnSpPr/>
            <p:nvPr/>
          </p:nvCxnSpPr>
          <p:spPr>
            <a:xfrm flipH="1" flipV="1">
              <a:off x="3809999" y="6248399"/>
              <a:ext cx="1066801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1D241F-F479-9B41-C363-B9A46ED63F8B}"/>
                </a:ext>
              </a:extLst>
            </p:cNvPr>
            <p:cNvSpPr txBox="1"/>
            <p:nvPr/>
          </p:nvSpPr>
          <p:spPr>
            <a:xfrm>
              <a:off x="5474367" y="6248103"/>
              <a:ext cx="3441032" cy="534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Tin</a:t>
              </a:r>
              <a:r>
                <a:rPr lang="en-GB" sz="2000" dirty="0"/>
                <a:t> 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source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D100E00-5792-E8C6-3F53-40D9FB70A8F2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 flipV="1">
              <a:off x="4343399" y="6469932"/>
              <a:ext cx="1130969" cy="453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89660E-C17B-E784-6249-F7168D708E09}"/>
                </a:ext>
              </a:extLst>
            </p:cNvPr>
            <p:cNvCxnSpPr/>
            <p:nvPr/>
          </p:nvCxnSpPr>
          <p:spPr>
            <a:xfrm flipV="1">
              <a:off x="4343399" y="6248399"/>
              <a:ext cx="0" cy="22335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E878E8F-61FD-C1B9-2A67-AD15B3876302}"/>
                </a:ext>
              </a:extLst>
            </p:cNvPr>
            <p:cNvSpPr txBox="1"/>
            <p:nvPr/>
          </p:nvSpPr>
          <p:spPr>
            <a:xfrm>
              <a:off x="-104773" y="5496580"/>
              <a:ext cx="2800349" cy="534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Secondary</a:t>
              </a:r>
              <a:r>
                <a:rPr lang="en-GB" sz="2000" dirty="0"/>
                <a:t> 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heater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F972A8A-640E-CC05-CCDC-9A6616C340F5}"/>
                </a:ext>
              </a:extLst>
            </p:cNvPr>
            <p:cNvCxnSpPr>
              <a:stCxn id="24" idx="3"/>
            </p:cNvCxnSpPr>
            <p:nvPr/>
          </p:nvCxnSpPr>
          <p:spPr>
            <a:xfrm flipV="1">
              <a:off x="2695575" y="5758188"/>
              <a:ext cx="1228726" cy="5553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CBA5153-6DF0-BD80-6232-67D7F94C8EBC}"/>
                </a:ext>
              </a:extLst>
            </p:cNvPr>
            <p:cNvSpPr txBox="1"/>
            <p:nvPr/>
          </p:nvSpPr>
          <p:spPr>
            <a:xfrm>
              <a:off x="6396794" y="5793776"/>
              <a:ext cx="3047999" cy="534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Tin</a:t>
              </a:r>
              <a:r>
                <a:rPr lang="en-GB" sz="2000" dirty="0"/>
                <a:t> 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crucible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772BB55-209D-D5CE-7531-C0401CD7CAD5}"/>
                </a:ext>
              </a:extLst>
            </p:cNvPr>
            <p:cNvCxnSpPr>
              <a:cxnSpLocks/>
              <a:stCxn id="26" idx="1"/>
              <a:endCxn id="13" idx="3"/>
            </p:cNvCxnSpPr>
            <p:nvPr/>
          </p:nvCxnSpPr>
          <p:spPr>
            <a:xfrm flipH="1" flipV="1">
              <a:off x="4495800" y="5791200"/>
              <a:ext cx="1900993" cy="269737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E983D9-982C-7ACD-AE0D-1B86A118F9C8}"/>
                </a:ext>
              </a:extLst>
            </p:cNvPr>
            <p:cNvSpPr txBox="1"/>
            <p:nvPr/>
          </p:nvSpPr>
          <p:spPr>
            <a:xfrm>
              <a:off x="-553745" y="4927219"/>
              <a:ext cx="2929985" cy="534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Primary</a:t>
              </a:r>
              <a:r>
                <a:rPr lang="en-GB" sz="2000" dirty="0"/>
                <a:t> 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heater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A237D6D-2238-34FA-DF21-6415B2DA7133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 flipV="1">
              <a:off x="2376240" y="5188829"/>
              <a:ext cx="671762" cy="5551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3672478-F988-51D5-1424-9CE729C9BF0E}"/>
                </a:ext>
              </a:extLst>
            </p:cNvPr>
            <p:cNvSpPr txBox="1"/>
            <p:nvPr/>
          </p:nvSpPr>
          <p:spPr>
            <a:xfrm>
              <a:off x="50376" y="2762846"/>
              <a:ext cx="2466976" cy="41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Cavity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03951B7-BB0B-D3D8-34E6-7E55302FF314}"/>
                </a:ext>
              </a:extLst>
            </p:cNvPr>
            <p:cNvCxnSpPr>
              <a:cxnSpLocks/>
            </p:cNvCxnSpPr>
            <p:nvPr/>
          </p:nvCxnSpPr>
          <p:spPr>
            <a:xfrm>
              <a:off x="2370957" y="3074954"/>
              <a:ext cx="976562" cy="677704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A8BAB23-0596-49F0-B655-26062A7AF5CB}"/>
                </a:ext>
              </a:extLst>
            </p:cNvPr>
            <p:cNvSpPr/>
            <p:nvPr/>
          </p:nvSpPr>
          <p:spPr>
            <a:xfrm>
              <a:off x="3982453" y="5257800"/>
              <a:ext cx="208547" cy="304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DD1BB33-1338-41E0-C61E-7B3F67AF5956}"/>
                </a:ext>
              </a:extLst>
            </p:cNvPr>
            <p:cNvCxnSpPr/>
            <p:nvPr/>
          </p:nvCxnSpPr>
          <p:spPr>
            <a:xfrm flipV="1">
              <a:off x="4086726" y="4495800"/>
              <a:ext cx="0" cy="762000"/>
            </a:xfrm>
            <a:prstGeom prst="straightConnector1">
              <a:avLst/>
            </a:prstGeom>
            <a:ln w="123825">
              <a:solidFill>
                <a:srgbClr val="00B0F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CC29FC9-C567-6117-2FB2-E2E9DBF37285}"/>
                </a:ext>
              </a:extLst>
            </p:cNvPr>
            <p:cNvSpPr txBox="1"/>
            <p:nvPr/>
          </p:nvSpPr>
          <p:spPr>
            <a:xfrm>
              <a:off x="-375934" y="3850374"/>
              <a:ext cx="2752174" cy="69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Nucleation agent (SnCl</a:t>
              </a:r>
              <a:r>
                <a:rPr lang="en-GB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40FFE25-5C21-BB5D-B459-171254BCB055}"/>
                </a:ext>
              </a:extLst>
            </p:cNvPr>
            <p:cNvCxnSpPr>
              <a:cxnSpLocks/>
              <a:stCxn id="34" idx="3"/>
              <a:endCxn id="32" idx="1"/>
            </p:cNvCxnSpPr>
            <p:nvPr/>
          </p:nvCxnSpPr>
          <p:spPr>
            <a:xfrm>
              <a:off x="2376240" y="4199738"/>
              <a:ext cx="1606213" cy="1210462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C2BC457-B97F-6296-DEB1-99EAEE8D2A3C}"/>
              </a:ext>
            </a:extLst>
          </p:cNvPr>
          <p:cNvGrpSpPr/>
          <p:nvPr/>
        </p:nvGrpSpPr>
        <p:grpSpPr>
          <a:xfrm>
            <a:off x="6806068" y="686426"/>
            <a:ext cx="2142941" cy="3626032"/>
            <a:chOff x="123669" y="1210632"/>
            <a:chExt cx="2860083" cy="4876800"/>
          </a:xfrm>
        </p:grpSpPr>
        <p:pic>
          <p:nvPicPr>
            <p:cNvPr id="51" name="Picture 2" descr="\\SAMBA\accsrf\Sam\Pictures\CavityInsertAssembly\inserting to furnace for calibration\Copy of IMGP1150.JPG">
              <a:extLst>
                <a:ext uri="{FF2B5EF4-FFF2-40B4-BE49-F238E27FC236}">
                  <a16:creationId xmlns:a16="http://schemas.microsoft.com/office/drawing/2014/main" id="{91A854FD-E240-8F8B-E5BF-27B460663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752" y="1210632"/>
              <a:ext cx="2540000" cy="487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9D42827-502D-F2A9-890E-0E9C57F8D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669" y="4884650"/>
              <a:ext cx="2233612" cy="477016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UHV</a:t>
              </a: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en-US" sz="1600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Furnace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1F441AE-27F3-84E7-A2B0-E0031F4630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343" y="1884972"/>
              <a:ext cx="2008768" cy="755275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Coating chamber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7380F3C-DF3E-64F7-1C9E-A5BF2085A663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1219727" y="2640247"/>
              <a:ext cx="259398" cy="718800"/>
            </a:xfrm>
            <a:prstGeom prst="straightConnector1">
              <a:avLst/>
            </a:prstGeom>
            <a:ln w="57150" cmpd="sng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455CC820-4EE8-6C1D-5323-092EBB0148E3}"/>
                </a:ext>
              </a:extLst>
            </p:cNvPr>
            <p:cNvCxnSpPr/>
            <p:nvPr/>
          </p:nvCxnSpPr>
          <p:spPr>
            <a:xfrm>
              <a:off x="1240475" y="5354138"/>
              <a:ext cx="398678" cy="331075"/>
            </a:xfrm>
            <a:prstGeom prst="straightConnector1">
              <a:avLst/>
            </a:prstGeom>
            <a:ln w="57150" cmpd="sng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55" descr="../../../../../../Desktop/Screen%20Shot%202017-02-14%20at%206">
            <a:extLst>
              <a:ext uri="{FF2B5EF4-FFF2-40B4-BE49-F238E27FC236}">
                <a16:creationId xmlns:a16="http://schemas.microsoft.com/office/drawing/2014/main" id="{5AC07B67-B202-94D5-9EF2-F17C6F782343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00180" y="1077999"/>
            <a:ext cx="3432168" cy="234015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DE48C1DD-0FC9-260F-D1AE-B9FF3E955AC6}"/>
              </a:ext>
            </a:extLst>
          </p:cNvPr>
          <p:cNvSpPr/>
          <p:nvPr/>
        </p:nvSpPr>
        <p:spPr>
          <a:xfrm>
            <a:off x="7030607" y="4324350"/>
            <a:ext cx="1944261" cy="58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Posen and M. Liepe, Phys. Rev. ST </a:t>
            </a:r>
            <a:r>
              <a:rPr lang="en-US" sz="105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</a:t>
            </a:r>
            <a:r>
              <a:rPr lang="en-US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Beams 15, 112001 (2014).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86C99E0-7C91-F895-AFD7-0BE405D2FF1D}"/>
              </a:ext>
            </a:extLst>
          </p:cNvPr>
          <p:cNvSpPr/>
          <p:nvPr/>
        </p:nvSpPr>
        <p:spPr>
          <a:xfrm>
            <a:off x="160578" y="4250118"/>
            <a:ext cx="66445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“Wuppertal” configuration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i.e., with secondary heater for the tin source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F612DCD-3263-962F-A239-2676D90C0842}"/>
              </a:ext>
            </a:extLst>
          </p:cNvPr>
          <p:cNvSpPr/>
          <p:nvPr/>
        </p:nvSpPr>
        <p:spPr>
          <a:xfrm>
            <a:off x="3949272" y="724807"/>
            <a:ext cx="2133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Temperature Profile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EA41E0DA-BC1F-DBBA-6235-D5413AF7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33B4AC5-694E-E25B-8DFA-158AB9CF8F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82" b="96374" l="0" r="100000">
                        <a14:foregroundMark x1="593" y1="93702" x2="99407" y2="93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1472"/>
          <a:stretch/>
        </p:blipFill>
        <p:spPr>
          <a:xfrm>
            <a:off x="3228024" y="2420362"/>
            <a:ext cx="2687953" cy="21836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127572-0E4A-1E1B-2A2C-48328A0A330D}"/>
              </a:ext>
            </a:extLst>
          </p:cNvPr>
          <p:cNvSpPr txBox="1"/>
          <p:nvPr/>
        </p:nvSpPr>
        <p:spPr>
          <a:xfrm>
            <a:off x="2311859" y="2400860"/>
            <a:ext cx="1415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RF Surface</a:t>
            </a:r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9AA23FFE-7256-3745-0792-0E168C51E5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42" b="100000" l="0" r="100000">
                        <a14:foregroundMark x1="9181" y1="18702" x2="16584" y2="17271"/>
                        <a14:foregroundMark x1="82034" y1="25095" x2="99506" y2="2347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 b="21455"/>
          <a:stretch/>
        </p:blipFill>
        <p:spPr>
          <a:xfrm>
            <a:off x="265272" y="2419348"/>
            <a:ext cx="2687953" cy="218464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5E3BC-D96A-48B0-B7D4-7223BF1B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259" y="4767264"/>
            <a:ext cx="2133600" cy="273844"/>
          </a:xfrm>
        </p:spPr>
        <p:txBody>
          <a:bodyPr/>
          <a:lstStyle/>
          <a:p>
            <a:r>
              <a:rPr lang="en-US" dirty="0"/>
              <a:t>ERL 2022 | ls936@cornell.edu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9" y="23532"/>
            <a:ext cx="6417701" cy="36576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26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Coatings</a:t>
            </a:r>
          </a:p>
        </p:txBody>
      </p:sp>
      <p:pic>
        <p:nvPicPr>
          <p:cNvPr id="4" name="Picture 3" descr="\\SAMBA\accsrf\Sam\Pictures\ERL1-4\First Coating\Pre-Coating\IMGP1745.JPG">
            <a:extLst>
              <a:ext uri="{FF2B5EF4-FFF2-40B4-BE49-F238E27FC236}">
                <a16:creationId xmlns:a16="http://schemas.microsoft.com/office/drawing/2014/main" id="{03CB7EFD-1F57-CF8D-457F-A6DDFB745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0776" y="701719"/>
            <a:ext cx="2667000" cy="19261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\\SAMBA\accsrf\Sam\Pictures\ERL1-4\First Coating\Post-Coating\IMGP1781.JPG">
            <a:extLst>
              <a:ext uri="{FF2B5EF4-FFF2-40B4-BE49-F238E27FC236}">
                <a16:creationId xmlns:a16="http://schemas.microsoft.com/office/drawing/2014/main" id="{4D8095BA-05C7-00E6-EC32-7A949CA83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0776" y="2707258"/>
            <a:ext cx="2667000" cy="19011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DD400D-1B39-25A3-0E73-1C4C962B6D43}"/>
              </a:ext>
            </a:extLst>
          </p:cNvPr>
          <p:cNvGrpSpPr/>
          <p:nvPr/>
        </p:nvGrpSpPr>
        <p:grpSpPr>
          <a:xfrm>
            <a:off x="3478021" y="701719"/>
            <a:ext cx="2661317" cy="1517559"/>
            <a:chOff x="2825948" y="-670229"/>
            <a:chExt cx="3913207" cy="2362200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A40C208B-C195-F7F4-D1F6-BE78FEE19E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25948" y="-670229"/>
              <a:ext cx="369169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A1CD6F-1CA9-318E-341C-D62A51850AED}"/>
                </a:ext>
              </a:extLst>
            </p:cNvPr>
            <p:cNvCxnSpPr/>
            <p:nvPr/>
          </p:nvCxnSpPr>
          <p:spPr>
            <a:xfrm>
              <a:off x="5191524" y="1605361"/>
              <a:ext cx="121920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433CF6-AB1E-99E8-1191-EBDA1837A587}"/>
                </a:ext>
              </a:extLst>
            </p:cNvPr>
            <p:cNvSpPr txBox="1"/>
            <p:nvPr/>
          </p:nvSpPr>
          <p:spPr>
            <a:xfrm>
              <a:off x="5062755" y="1075074"/>
              <a:ext cx="1676400" cy="526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l-GR" sz="1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GB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D6695B9-3418-A98C-DFD3-AA7BACFB9E88}"/>
              </a:ext>
            </a:extLst>
          </p:cNvPr>
          <p:cNvCxnSpPr>
            <a:cxnSpLocks/>
          </p:cNvCxnSpPr>
          <p:nvPr/>
        </p:nvCxnSpPr>
        <p:spPr>
          <a:xfrm flipH="1">
            <a:off x="2001337" y="2627828"/>
            <a:ext cx="417525" cy="24809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63C789-BF30-1CB6-CD26-AF88F9B47651}"/>
              </a:ext>
            </a:extLst>
          </p:cNvPr>
          <p:cNvCxnSpPr>
            <a:cxnSpLocks/>
          </p:cNvCxnSpPr>
          <p:nvPr/>
        </p:nvCxnSpPr>
        <p:spPr>
          <a:xfrm>
            <a:off x="3604098" y="2595057"/>
            <a:ext cx="434172" cy="28086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B00840-A68B-E548-820B-BB95054C4935}"/>
              </a:ext>
            </a:extLst>
          </p:cNvPr>
          <p:cNvCxnSpPr>
            <a:cxnSpLocks/>
          </p:cNvCxnSpPr>
          <p:nvPr/>
        </p:nvCxnSpPr>
        <p:spPr>
          <a:xfrm>
            <a:off x="2418862" y="4476750"/>
            <a:ext cx="329063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6CAB37-BE1E-E7BE-3BA7-A4B645C83B1A}"/>
              </a:ext>
            </a:extLst>
          </p:cNvPr>
          <p:cNvCxnSpPr>
            <a:cxnSpLocks/>
          </p:cNvCxnSpPr>
          <p:nvPr/>
        </p:nvCxnSpPr>
        <p:spPr>
          <a:xfrm>
            <a:off x="1609248" y="2846357"/>
            <a:ext cx="0" cy="762000"/>
          </a:xfrm>
          <a:prstGeom prst="line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7CA7F17-787E-F83C-74F0-98C7B67D871B}"/>
              </a:ext>
            </a:extLst>
          </p:cNvPr>
          <p:cNvSpPr txBox="1"/>
          <p:nvPr/>
        </p:nvSpPr>
        <p:spPr>
          <a:xfrm>
            <a:off x="1531909" y="3088531"/>
            <a:ext cx="938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≈3 </a:t>
            </a:r>
            <a:r>
              <a:rPr lang="el-GR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GB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0299A6-A9AA-35CF-8508-41675FC5555F}"/>
              </a:ext>
            </a:extLst>
          </p:cNvPr>
          <p:cNvCxnSpPr>
            <a:cxnSpLocks/>
          </p:cNvCxnSpPr>
          <p:nvPr/>
        </p:nvCxnSpPr>
        <p:spPr>
          <a:xfrm>
            <a:off x="5410200" y="4476750"/>
            <a:ext cx="356091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59E101A7-C0B2-00D8-EA8C-55CDAB0BA1A8}"/>
              </a:ext>
            </a:extLst>
          </p:cNvPr>
          <p:cNvSpPr txBox="1">
            <a:spLocks/>
          </p:cNvSpPr>
          <p:nvPr/>
        </p:nvSpPr>
        <p:spPr>
          <a:xfrm>
            <a:off x="265272" y="711830"/>
            <a:ext cx="2840990" cy="1412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GB" sz="20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forms a </a:t>
            </a:r>
            <a:r>
              <a:rPr lang="en-GB" sz="2000" b="1" dirty="0">
                <a:solidFill>
                  <a:srgbClr val="11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polycrystalline</a:t>
            </a: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layer on the surface of the niobium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GB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D5C1A69-0D76-61CE-E754-CD3E705DF637}"/>
              </a:ext>
            </a:extLst>
          </p:cNvPr>
          <p:cNvSpPr txBox="1"/>
          <p:nvPr/>
        </p:nvSpPr>
        <p:spPr>
          <a:xfrm>
            <a:off x="4750045" y="4192435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l-GR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GB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A18E38-7A57-490D-19F3-80DFFB4A5C1E}"/>
              </a:ext>
            </a:extLst>
          </p:cNvPr>
          <p:cNvSpPr txBox="1"/>
          <p:nvPr/>
        </p:nvSpPr>
        <p:spPr>
          <a:xfrm>
            <a:off x="2246558" y="4199751"/>
            <a:ext cx="673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l-GR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GB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1084DBF-98D9-3ECC-F483-1C488FD12B5B}"/>
              </a:ext>
            </a:extLst>
          </p:cNvPr>
          <p:cNvSpPr txBox="1"/>
          <p:nvPr/>
        </p:nvSpPr>
        <p:spPr>
          <a:xfrm>
            <a:off x="2046721" y="3830871"/>
            <a:ext cx="505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Nb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A08784E-7652-3AFE-BA8F-BD5940342A35}"/>
              </a:ext>
            </a:extLst>
          </p:cNvPr>
          <p:cNvSpPr txBox="1"/>
          <p:nvPr/>
        </p:nvSpPr>
        <p:spPr>
          <a:xfrm>
            <a:off x="2001337" y="3026436"/>
            <a:ext cx="505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DBFD"/>
                </a:solidFill>
              </a:rPr>
              <a:t>Nb</a:t>
            </a:r>
            <a:r>
              <a:rPr lang="en-GB" b="1" baseline="-25000" dirty="0">
                <a:solidFill>
                  <a:srgbClr val="00DBFD"/>
                </a:solidFill>
              </a:rPr>
              <a:t>3</a:t>
            </a:r>
            <a:r>
              <a:rPr lang="en-GB" b="1" dirty="0">
                <a:solidFill>
                  <a:srgbClr val="00DBFD"/>
                </a:solidFill>
              </a:rPr>
              <a:t>Sn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10421F6-C5E6-7B3B-7A1D-D367E1A41DE7}"/>
              </a:ext>
            </a:extLst>
          </p:cNvPr>
          <p:cNvSpPr txBox="1"/>
          <p:nvPr/>
        </p:nvSpPr>
        <p:spPr>
          <a:xfrm>
            <a:off x="6647976" y="70297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Coating</a:t>
            </a:r>
            <a:endParaRPr lang="en-US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FE7808A-4845-8425-049A-2D34DD5489CF}"/>
              </a:ext>
            </a:extLst>
          </p:cNvPr>
          <p:cNvSpPr txBox="1"/>
          <p:nvPr/>
        </p:nvSpPr>
        <p:spPr>
          <a:xfrm>
            <a:off x="6743700" y="274305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Coating</a:t>
            </a:r>
            <a:endParaRPr lang="en-US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B4CF1-8242-E876-4859-2D9E71546916}"/>
              </a:ext>
            </a:extLst>
          </p:cNvPr>
          <p:cNvSpPr txBox="1"/>
          <p:nvPr/>
        </p:nvSpPr>
        <p:spPr>
          <a:xfrm>
            <a:off x="-136460" y="4244726"/>
            <a:ext cx="2151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(cross section)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813C27-F158-A21E-0A3F-7B0639C9BF5F}"/>
              </a:ext>
            </a:extLst>
          </p:cNvPr>
          <p:cNvSpPr txBox="1"/>
          <p:nvPr/>
        </p:nvSpPr>
        <p:spPr>
          <a:xfrm>
            <a:off x="3415598" y="1891190"/>
            <a:ext cx="953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(surface)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37C64C5-C7B0-959A-87EC-342DEB7B7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99102808-967D-7C45-B952-F50DCD98AF33}" vid="{CF8696D2-C8CE-2B49-849F-4350B18504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E48E5D017E1E4BAC6C235E437E8B81" ma:contentTypeVersion="1" ma:contentTypeDescription="Create a new document." ma:contentTypeScope="" ma:versionID="3614ce1bb16ec63bf293f189bde7aefe">
  <xsd:schema xmlns:xsd="http://www.w3.org/2001/XMLSchema" xmlns:xs="http://www.w3.org/2001/XMLSchema" xmlns:p="http://schemas.microsoft.com/office/2006/metadata/properties" xmlns:ns3="e4c1ce05-e5f0-4c81-a246-c4d1ac965303" targetNamespace="http://schemas.microsoft.com/office/2006/metadata/properties" ma:root="true" ma:fieldsID="4f49565d3251dd9cea50611ca027943f" ns3:_="">
    <xsd:import namespace="e4c1ce05-e5f0-4c81-a246-c4d1ac965303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c1ce05-e5f0-4c81-a246-c4d1ac96530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111076-6C93-404C-A722-C485E711B1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c1ce05-e5f0-4c81-a246-c4d1ac9653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769373-594B-497F-B29F-9AD96F02CA3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16080</TotalTime>
  <Words>1539</Words>
  <Application>Microsoft Office PowerPoint</Application>
  <PresentationFormat>On-screen Show (16:9)</PresentationFormat>
  <Paragraphs>346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.Hiragino Kaku Gothic Interface W3</vt:lpstr>
      <vt:lpstr>Arial</vt:lpstr>
      <vt:lpstr>Calibri</vt:lpstr>
      <vt:lpstr>Cambria Math</vt:lpstr>
      <vt:lpstr>Helvetica</vt:lpstr>
      <vt:lpstr>Noto Sans Symbols</vt:lpstr>
      <vt:lpstr>Times</vt:lpstr>
      <vt:lpstr>Wingdings</vt:lpstr>
      <vt:lpstr>Office Theme</vt:lpstr>
      <vt:lpstr>Overview of Nb3Sn Cavity Progress (for CW machines)  </vt:lpstr>
      <vt:lpstr>Outline</vt:lpstr>
      <vt:lpstr>Outline</vt:lpstr>
      <vt:lpstr>SRF for Accelerators </vt:lpstr>
      <vt:lpstr>Nb3Sn: A Very Promising Material  </vt:lpstr>
      <vt:lpstr>Nb3Sn Potential</vt:lpstr>
      <vt:lpstr>Outline</vt:lpstr>
      <vt:lpstr>Thermal Vapor Diffusion </vt:lpstr>
      <vt:lpstr>Nb3Sn Coatings</vt:lpstr>
      <vt:lpstr>Stoichiometry and TC</vt:lpstr>
      <vt:lpstr>Stoichiometry and TC</vt:lpstr>
      <vt:lpstr>Material Challenges</vt:lpstr>
      <vt:lpstr>Outline</vt:lpstr>
      <vt:lpstr>Cornell Nb3Sn Breakthrough Performance</vt:lpstr>
      <vt:lpstr>Nb3Sn Around the World </vt:lpstr>
      <vt:lpstr>State-of-the-Art </vt:lpstr>
      <vt:lpstr>Ongoing R&amp;D at Cornell</vt:lpstr>
      <vt:lpstr>Ongoing R&amp;D outside of Cornell (Examples)</vt:lpstr>
      <vt:lpstr>Outline</vt:lpstr>
      <vt:lpstr>Case Study: LCLS-II </vt:lpstr>
      <vt:lpstr>What if we used Nb3Sn instead?  </vt:lpstr>
      <vt:lpstr>Outline</vt:lpstr>
      <vt:lpstr>Transferring to Multicell Cavities</vt:lpstr>
      <vt:lpstr>Helium Based Cryomodules </vt:lpstr>
      <vt:lpstr>Conduction Cooled Cryomodules </vt:lpstr>
      <vt:lpstr>Key Takeaways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Clive D. Howard</dc:creator>
  <cp:lastModifiedBy>Liana Shpani</cp:lastModifiedBy>
  <cp:revision>475</cp:revision>
  <dcterms:created xsi:type="dcterms:W3CDTF">2020-01-14T16:59:52Z</dcterms:created>
  <dcterms:modified xsi:type="dcterms:W3CDTF">2022-10-05T02:32:02Z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0x010100E4E48E5D017E1E4BAC6C235E437E8B81</vt:lpwstr>
  </property>
</Properties>
</file>