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8" r:id="rId4"/>
  </p:sldMasterIdLst>
  <p:notesMasterIdLst>
    <p:notesMasterId r:id="rId29"/>
  </p:notesMasterIdLst>
  <p:handoutMasterIdLst>
    <p:handoutMasterId r:id="rId30"/>
  </p:handoutMasterIdLst>
  <p:sldIdLst>
    <p:sldId id="269" r:id="rId5"/>
    <p:sldId id="822" r:id="rId6"/>
    <p:sldId id="877" r:id="rId7"/>
    <p:sldId id="801" r:id="rId8"/>
    <p:sldId id="857" r:id="rId9"/>
    <p:sldId id="858" r:id="rId10"/>
    <p:sldId id="859" r:id="rId11"/>
    <p:sldId id="860" r:id="rId12"/>
    <p:sldId id="863" r:id="rId13"/>
    <p:sldId id="862" r:id="rId14"/>
    <p:sldId id="894" r:id="rId15"/>
    <p:sldId id="864" r:id="rId16"/>
    <p:sldId id="865" r:id="rId17"/>
    <p:sldId id="870" r:id="rId18"/>
    <p:sldId id="893" r:id="rId19"/>
    <p:sldId id="883" r:id="rId20"/>
    <p:sldId id="872" r:id="rId21"/>
    <p:sldId id="880" r:id="rId22"/>
    <p:sldId id="884" r:id="rId23"/>
    <p:sldId id="890" r:id="rId24"/>
    <p:sldId id="891" r:id="rId25"/>
    <p:sldId id="881" r:id="rId26"/>
    <p:sldId id="869" r:id="rId27"/>
    <p:sldId id="898" r:id="rId28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84BF4"/>
    <a:srgbClr val="000000"/>
    <a:srgbClr val="FFCC99"/>
    <a:srgbClr val="9D3431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8" autoAdjust="0"/>
    <p:restoredTop sz="94694" autoAdjust="0"/>
  </p:normalViewPr>
  <p:slideViewPr>
    <p:cSldViewPr snapToGrid="0">
      <p:cViewPr varScale="1">
        <p:scale>
          <a:sx n="121" d="100"/>
          <a:sy n="121" d="100"/>
        </p:scale>
        <p:origin x="24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774" y="-84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102C-49F5-1B4F-B512-6BE2DB4461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9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1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767" y="3210235"/>
            <a:ext cx="8033340" cy="2488815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41349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63" y="323958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14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6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7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8" name="Picture 17" descr="JLab_logo_white1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9" name="Picture 18" descr="cornell university 2.gi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Convener email:                                                                                                                    Presenter email: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Convener email:                                                                                                                    Presenter email: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Convener email:                                                                                                                    Presenter email: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Convener email:                                                                                                                    Presenter email: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Convener email:  rowen@SLAC.Stanford.EDU                                                                                                              Presenter email:  zhoufeng@SLAC.Stanford.EDU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56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Convener email:  rowen@SLAC.Stanford.EDU                                                                                                              Presenter email:  zhoufeng@SLAC.Stanford.EDU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03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9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7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536577"/>
            <a:ext cx="8008937" cy="2246313"/>
          </a:xfrm>
        </p:spPr>
        <p:txBody>
          <a:bodyPr anchor="b" anchorCtr="0">
            <a:noAutofit/>
          </a:bodyPr>
          <a:lstStyle>
            <a:lvl1pPr>
              <a:defRPr sz="3225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755013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1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97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Convener email:  rowen@SLAC.Stanford.EDU                                                                                                              Presenter email:  zhoufeng@SLAC.Stanford.EDU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94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Convener email:                                                                                                                    Presenter email: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5" r:id="rId6"/>
    <p:sldLayoutId id="2147484006" r:id="rId7"/>
    <p:sldLayoutId id="2147484008" r:id="rId8"/>
    <p:sldLayoutId id="2147484010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4" Type="http://schemas.openxmlformats.org/officeDocument/2006/relationships/image" Target="cid:image005.jpg@01D6BE88.7EB21CC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16030" y="3216342"/>
            <a:ext cx="7198259" cy="1640777"/>
          </a:xfrm>
        </p:spPr>
        <p:txBody>
          <a:bodyPr/>
          <a:lstStyle/>
          <a:p>
            <a:r>
              <a:rPr lang="en-CA" sz="2800" dirty="0"/>
              <a:t>Feng Zhou (SLAC)</a:t>
            </a:r>
          </a:p>
          <a:p>
            <a:r>
              <a:rPr lang="en-CA" sz="2800" dirty="0"/>
              <a:t>for the injector commissioning team</a:t>
            </a:r>
          </a:p>
          <a:p>
            <a:endParaRPr lang="en-CA" sz="2800" dirty="0"/>
          </a:p>
          <a:p>
            <a:r>
              <a:rPr lang="en-CA" sz="2800" dirty="0"/>
              <a:t>Presented at ERL22, Ithaca, 10/6 </a:t>
            </a:r>
          </a:p>
          <a:p>
            <a:endParaRPr lang="en-CA" sz="2800" dirty="0"/>
          </a:p>
          <a:p>
            <a:endParaRPr lang="en-CA" sz="1800" i="1" dirty="0"/>
          </a:p>
          <a:p>
            <a:r>
              <a:rPr lang="en-CA" sz="2800" i="1" dirty="0"/>
              <a:t> </a:t>
            </a:r>
          </a:p>
          <a:p>
            <a:endParaRPr lang="en-C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936076" y="5851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103" y="1146169"/>
            <a:ext cx="8458794" cy="1684735"/>
          </a:xfrm>
        </p:spPr>
        <p:txBody>
          <a:bodyPr/>
          <a:lstStyle/>
          <a:p>
            <a:r>
              <a:rPr lang="en-US" sz="4400" b="0" dirty="0"/>
              <a:t>Commissioning of LCLS-II Electron Source and Injector</a:t>
            </a:r>
          </a:p>
        </p:txBody>
      </p:sp>
    </p:spTree>
    <p:extLst>
      <p:ext uri="{BB962C8B-B14F-4D97-AF65-F5344CB8AC3E}">
        <p14:creationId xmlns:p14="http://schemas.microsoft.com/office/powerpoint/2010/main" val="428999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57CCC-8D62-0C40-932B-F6B90B52D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73D95A-7F9E-1D45-B601-3A16D2BA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r>
              <a:rPr lang="en-US" sz="2000" dirty="0"/>
              <a:t>Demonstrated up-to-1MHz e-Beam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472BC5-E46C-A241-AF61-1CF964EFEB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6717" y="1593936"/>
            <a:ext cx="3888951" cy="43473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LCLSII requires a bunch repetition rate up to 1MHz. The initial beam current will be kept &lt;30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A due to head load limitation in the beam dump at the end of 4 GeV SC </a:t>
            </a:r>
            <a:r>
              <a:rPr lang="en-US" dirty="0" err="1"/>
              <a:t>linac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Roll-off of the current at high rate was due to drop in the laser pulse energy as a result of component heating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FA31B-CB1E-FD40-A608-BA1751558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68" y="1603768"/>
            <a:ext cx="4929351" cy="42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6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9182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8798" y="363840"/>
            <a:ext cx="7886700" cy="5227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200" dirty="0"/>
              <a:t>Gun/buncher LLRF jitter met specifications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DBB7946-92AC-E74A-89FC-20ADCDBE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69" y="1316978"/>
            <a:ext cx="4279385" cy="202368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73DB25-1623-9444-BA3E-9669285E40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055" y="1312823"/>
            <a:ext cx="4332538" cy="2524565"/>
          </a:xfrm>
        </p:spPr>
        <p:txBody>
          <a:bodyPr>
            <a:normAutofit fontScale="92500"/>
          </a:bodyPr>
          <a:lstStyle/>
          <a:p>
            <a:r>
              <a:rPr lang="en-US" dirty="0"/>
              <a:t>Gun/buncher field amplitude/phase jitter is critical to limit beam arrival time jitter at the end of </a:t>
            </a:r>
            <a:r>
              <a:rPr lang="en-US" dirty="0" err="1"/>
              <a:t>linac</a:t>
            </a:r>
            <a:r>
              <a:rPr lang="en-US" dirty="0"/>
              <a:t>. Simulated specs for attaining fs level timing jitter after two-stage compression. All measurements met with specifications. </a:t>
            </a:r>
          </a:p>
          <a:p>
            <a:r>
              <a:rPr lang="en-US" dirty="0"/>
              <a:t> </a:t>
            </a:r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9F4D7B0-80B6-BC96-6BC7-D858DC4DC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304" y="3402165"/>
            <a:ext cx="4586350" cy="3487365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3721422-8CEA-7E07-D988-51ED84348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0" y="3428950"/>
            <a:ext cx="4265374" cy="3429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8FA59-27AE-9D13-9814-B5A8D3C8D8AB}"/>
              </a:ext>
            </a:extLst>
          </p:cNvPr>
          <p:cNvSpPr txBox="1"/>
          <p:nvPr/>
        </p:nvSpPr>
        <p:spPr>
          <a:xfrm>
            <a:off x="783066" y="3603935"/>
            <a:ext cx="108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&lt;0.01%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D606C-BBC5-611D-4F86-2B0B3CF9FE8C}"/>
              </a:ext>
            </a:extLst>
          </p:cNvPr>
          <p:cNvSpPr txBox="1"/>
          <p:nvPr/>
        </p:nvSpPr>
        <p:spPr>
          <a:xfrm>
            <a:off x="783065" y="5193624"/>
            <a:ext cx="108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&lt;0.03%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3A7C0-1D8F-05AE-A50E-E266AD372AF2}"/>
              </a:ext>
            </a:extLst>
          </p:cNvPr>
          <p:cNvSpPr txBox="1"/>
          <p:nvPr/>
        </p:nvSpPr>
        <p:spPr>
          <a:xfrm>
            <a:off x="6317247" y="3675327"/>
            <a:ext cx="108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&lt;0.04</a:t>
            </a:r>
            <a:r>
              <a:rPr lang="en-US" sz="1600" baseline="30000" dirty="0">
                <a:solidFill>
                  <a:srgbClr val="FF0000"/>
                </a:solidFill>
              </a:rPr>
              <a:t>o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31BCF-A4BD-C6F2-CD73-E3A3C1E30A01}"/>
              </a:ext>
            </a:extLst>
          </p:cNvPr>
          <p:cNvSpPr txBox="1"/>
          <p:nvPr/>
        </p:nvSpPr>
        <p:spPr>
          <a:xfrm>
            <a:off x="6442175" y="5282429"/>
            <a:ext cx="108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&lt;0.015</a:t>
            </a:r>
            <a:r>
              <a:rPr lang="en-US" sz="1600" baseline="30000" dirty="0">
                <a:solidFill>
                  <a:srgbClr val="FF0000"/>
                </a:solidFill>
              </a:rPr>
              <a:t>o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6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80014D-C1BF-C24B-901A-FD9662C0BD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1E11DB-194E-A84E-9E38-E6CE87F2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/>
              <a:t>Cs</a:t>
            </a:r>
            <a:r>
              <a:rPr lang="en-US" sz="2000" baseline="-25000" dirty="0"/>
              <a:t>2</a:t>
            </a:r>
            <a:r>
              <a:rPr lang="en-US" sz="2000" dirty="0"/>
              <a:t>Te Cathode QE Evolution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D96E29-0128-A345-AB1B-3462DF1040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82912"/>
            <a:ext cx="8427882" cy="50655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Initial QE &lt;0.5% due to a small leak in the transport container.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Three cathodes are used for e-source/injector commissioning</a:t>
            </a:r>
          </a:p>
          <a:p>
            <a:pPr marL="846900" lvl="2" indent="-34290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one was operated for 500 hours, and a QE crate near the cathode center was observed </a:t>
            </a:r>
          </a:p>
          <a:p>
            <a:pPr marL="846900" lvl="2" indent="-34290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one was operated for 200 hours, and slight QE decrease near the cathode center was observed</a:t>
            </a:r>
          </a:p>
          <a:p>
            <a:pPr marL="846900" lvl="2" indent="-342900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cathode already operates for 400 </a:t>
            </a:r>
            <a:r>
              <a:rPr lang="en-US" dirty="0" err="1"/>
              <a:t>hrs</a:t>
            </a:r>
            <a:r>
              <a:rPr lang="en-US" dirty="0"/>
              <a:t> and no obvious QE decrease is observed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Ion back-bombardment is unlikely the cause for the QE crate/decrease as beam operated at 10 Hz for most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9DFEE-4C1D-EA4C-802E-092829BDF6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38321" y="4463843"/>
            <a:ext cx="3106993" cy="2363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5E7B9-C1E0-C549-B8BC-20EE1F7705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6922077" y="4638993"/>
            <a:ext cx="1983084" cy="2032577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97682A0-BF9D-6D45-81EE-0C55A002F130}"/>
              </a:ext>
            </a:extLst>
          </p:cNvPr>
          <p:cNvSpPr txBox="1">
            <a:spLocks/>
          </p:cNvSpPr>
          <p:nvPr/>
        </p:nvSpPr>
        <p:spPr>
          <a:xfrm>
            <a:off x="454337" y="4874153"/>
            <a:ext cx="3549907" cy="13795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Instead, dark current is probably the cause for the QE crate or decrease. 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7444CE-8C74-A942-8310-BAE10FFBF77C}"/>
              </a:ext>
            </a:extLst>
          </p:cNvPr>
          <p:cNvSpPr/>
          <p:nvPr/>
        </p:nvSpPr>
        <p:spPr>
          <a:xfrm rot="-1800000">
            <a:off x="7741540" y="5381953"/>
            <a:ext cx="830523" cy="52417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4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557ACD-036B-2640-8678-538518ABE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4E213C-1363-EF4C-82A8-68C87DF0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1800" dirty="0">
                <a:solidFill>
                  <a:srgbClr val="9D3431"/>
                </a:solidFill>
              </a:rPr>
              <a:t>Gun </a:t>
            </a:r>
            <a:r>
              <a:rPr lang="en-US" sz="1800" dirty="0"/>
              <a:t>Dark Current </a:t>
            </a:r>
            <a:r>
              <a:rPr lang="en-US" sz="2000" dirty="0"/>
              <a:t>Measurement Before Cryomodule01 (CM01)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7D81C-EE44-6A43-88A3-BC10C534AD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369704"/>
            <a:ext cx="8108950" cy="24350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Gun dark current was 10 </a:t>
            </a:r>
            <a:r>
              <a:rPr lang="en-US" dirty="0" err="1"/>
              <a:t>nA</a:t>
            </a:r>
            <a:r>
              <a:rPr lang="en-US" dirty="0"/>
              <a:t> initially but grew to 2.5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A level after 700 hours of operations, but keeps unchanged since then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Dark current is transversely separated from the e-beam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field emission is likely near the rounded opening on the cathode nose where the E-field is enhanced by 24% relative to the cathode center.  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14FFB4-9EB0-BA4D-A5CD-F09E328B76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1" y="3950092"/>
            <a:ext cx="3780669" cy="2618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227DA-D062-7F4D-B3AB-7AD93AD1A2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24248" y="3556866"/>
            <a:ext cx="3862551" cy="2618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5F276-CCBC-8748-88B5-DA3FBB5C4C44}"/>
              </a:ext>
            </a:extLst>
          </p:cNvPr>
          <p:cNvSpPr txBox="1"/>
          <p:nvPr/>
        </p:nvSpPr>
        <p:spPr>
          <a:xfrm>
            <a:off x="3250268" y="449697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e-beam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0F412-3224-4B4B-8922-32D135CB30B5}"/>
              </a:ext>
            </a:extLst>
          </p:cNvPr>
          <p:cNvSpPr txBox="1"/>
          <p:nvPr/>
        </p:nvSpPr>
        <p:spPr>
          <a:xfrm>
            <a:off x="2317961" y="502065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dark current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898143-AF66-5346-9B65-A261D5A6CF49}"/>
              </a:ext>
            </a:extLst>
          </p:cNvPr>
          <p:cNvCxnSpPr/>
          <p:nvPr/>
        </p:nvCxnSpPr>
        <p:spPr>
          <a:xfrm>
            <a:off x="3136489" y="5432117"/>
            <a:ext cx="0" cy="34412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A5202C-3209-0C45-AA77-9B717842AF81}"/>
              </a:ext>
            </a:extLst>
          </p:cNvPr>
          <p:cNvCxnSpPr>
            <a:cxnSpLocks/>
          </p:cNvCxnSpPr>
          <p:nvPr/>
        </p:nvCxnSpPr>
        <p:spPr>
          <a:xfrm flipH="1">
            <a:off x="2212258" y="5407330"/>
            <a:ext cx="469570" cy="19685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09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DF8326-E960-6A4F-9A64-7B6E2CCD0E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60743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AE2339-32C6-E04B-8519-BD80F7EE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/>
              <a:t>Dark Current Analyses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AE7469-E06E-CB43-A3B4-E4B38E0D55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0893" y="1450060"/>
            <a:ext cx="3999127" cy="53976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Cathode nose is one of the sources for the field emission, which can transport downstream </a:t>
            </a:r>
          </a:p>
          <a:p>
            <a:pPr marL="846900" lvl="2" indent="-342900"/>
            <a:r>
              <a:rPr lang="en-US" dirty="0"/>
              <a:t>Dark current electrons lost on the mirror box may generate secondary electrons, which can back-propagate to the cathode.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Anode nose could be another source due to higher E-field. The primary dark current electrons can directly hit the cathode.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F31EC-59B6-6B43-A3C4-15B4EC07AB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45" y="974096"/>
            <a:ext cx="5073447" cy="313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x_x_Picture 1">
            <a:extLst>
              <a:ext uri="{FF2B5EF4-FFF2-40B4-BE49-F238E27FC236}">
                <a16:creationId xmlns:a16="http://schemas.microsoft.com/office/drawing/2014/main" id="{8E33BECA-03B7-3B45-9BFC-EF3D278E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24" y="4106133"/>
            <a:ext cx="4232105" cy="266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79F5F-8B35-904A-99AC-3D61F51A9F8C}"/>
              </a:ext>
            </a:extLst>
          </p:cNvPr>
          <p:cNvSpPr txBox="1"/>
          <p:nvPr/>
        </p:nvSpPr>
        <p:spPr>
          <a:xfrm>
            <a:off x="6420554" y="588390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C314E-FCD4-6944-9D5A-1AA52E08A1DC}"/>
              </a:ext>
            </a:extLst>
          </p:cNvPr>
          <p:cNvSpPr txBox="1"/>
          <p:nvPr/>
        </p:nvSpPr>
        <p:spPr>
          <a:xfrm>
            <a:off x="4429659" y="621224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7A771F-FA35-BA49-B094-A9DF5D767CC4}"/>
              </a:ext>
            </a:extLst>
          </p:cNvPr>
          <p:cNvSpPr/>
          <p:nvPr/>
        </p:nvSpPr>
        <p:spPr>
          <a:xfrm>
            <a:off x="4817809" y="3323300"/>
            <a:ext cx="108153" cy="13519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7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01B1D-190E-E4BE-4586-2A1472EC4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10595-7493-BB37-8CB7-FFA67273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is building an upgrade gun for spare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302F9A-706D-8B3F-C903-9DBD1AD266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1688" y="1380216"/>
            <a:ext cx="4524703" cy="506552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SLAC is building an upgraded gun as a spare. A few new features are implemented for the new gun performance improvements.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Implement elliptical shaped plug gap opening to reduce field enhancement and SS insert around the nose opening to reduce the field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Parts are being fabricated and the gun is expected to be ready in the Fall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C0DCE-703F-17F5-8DA0-C532EB2F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93" y="1597516"/>
            <a:ext cx="3302666" cy="43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8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B99D3-129C-CEB7-86D7-19328608F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5EE95-A44E-2E32-2FED-790C70E4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(4 weeks, July –August 2022)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34D7E5-A3A3-DC7E-333D-D5560AA289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8855" y="1296139"/>
            <a:ext cx="4338250" cy="32266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We spent 4 weeks for preliminary full-scale injector commissioning:  </a:t>
            </a:r>
          </a:p>
          <a:p>
            <a:pPr marL="522900" lvl="1" indent="-342900"/>
            <a:r>
              <a:rPr lang="en-US" dirty="0"/>
              <a:t>Commissioned beam through CM01 to COL0 dump</a:t>
            </a:r>
          </a:p>
          <a:p>
            <a:pPr marL="522900" lvl="1" indent="-342900"/>
            <a:r>
              <a:rPr lang="en-US" dirty="0"/>
              <a:t>Commissioned kicker and sent beam down to DIAG0 dump</a:t>
            </a:r>
          </a:p>
          <a:p>
            <a:pPr marL="522900" lvl="1" indent="-342900"/>
            <a:r>
              <a:rPr lang="en-US" dirty="0"/>
              <a:t>Commissioned Average Current Monitor (ACM) and long beam loss monitor (LBLMs) and completed safety certification </a:t>
            </a:r>
          </a:p>
          <a:p>
            <a:pPr marL="522900" lvl="1" indent="-342900"/>
            <a:r>
              <a:rPr lang="en-US" dirty="0"/>
              <a:t>Preliminarily optimized emittance 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3EF028-D0F6-8C56-CD9A-87B211A7E1EB}"/>
              </a:ext>
            </a:extLst>
          </p:cNvPr>
          <p:cNvGrpSpPr/>
          <p:nvPr/>
        </p:nvGrpSpPr>
        <p:grpSpPr>
          <a:xfrm>
            <a:off x="0" y="4414344"/>
            <a:ext cx="9112165" cy="2708323"/>
            <a:chOff x="0" y="1008992"/>
            <a:chExt cx="9112165" cy="3107730"/>
          </a:xfrm>
        </p:grpSpPr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7AB154-034B-CC94-B350-BB424CE3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08992"/>
              <a:ext cx="9112165" cy="31077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CB38D-6BD6-8D26-5A17-EFE376C6B73F}"/>
                </a:ext>
              </a:extLst>
            </p:cNvPr>
            <p:cNvSpPr txBox="1"/>
            <p:nvPr/>
          </p:nvSpPr>
          <p:spPr>
            <a:xfrm>
              <a:off x="2501462" y="2669628"/>
              <a:ext cx="388883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6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581C7-292F-0E7F-FD15-3D14F98155DE}"/>
                </a:ext>
              </a:extLst>
            </p:cNvPr>
            <p:cNvSpPr txBox="1"/>
            <p:nvPr/>
          </p:nvSpPr>
          <p:spPr>
            <a:xfrm>
              <a:off x="3888828" y="2585545"/>
              <a:ext cx="109307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7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3FE0FB-4D62-BCF3-6EE8-E0FCCA9E2E5C}"/>
                </a:ext>
              </a:extLst>
            </p:cNvPr>
            <p:cNvSpPr txBox="1"/>
            <p:nvPr/>
          </p:nvSpPr>
          <p:spPr>
            <a:xfrm>
              <a:off x="8029903" y="3142593"/>
              <a:ext cx="53624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54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3F6550-A39F-03C1-7E52-5302FE102E80}"/>
                </a:ext>
              </a:extLst>
            </p:cNvPr>
            <p:cNvSpPr/>
            <p:nvPr/>
          </p:nvSpPr>
          <p:spPr>
            <a:xfrm>
              <a:off x="0" y="1250731"/>
              <a:ext cx="1397876" cy="17867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AA3C2B-6450-7399-E21B-C0286A859DB8}"/>
                </a:ext>
              </a:extLst>
            </p:cNvPr>
            <p:cNvSpPr txBox="1"/>
            <p:nvPr/>
          </p:nvSpPr>
          <p:spPr>
            <a:xfrm rot="5400000">
              <a:off x="2075602" y="2887904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OTR0H04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9000EA-D80F-3226-AFFB-4555CBBFE731}"/>
                </a:ext>
              </a:extLst>
            </p:cNvPr>
            <p:cNvSpPr txBox="1"/>
            <p:nvPr/>
          </p:nvSpPr>
          <p:spPr>
            <a:xfrm rot="5400000">
              <a:off x="5103103" y="2793316"/>
              <a:ext cx="8819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ACM1/2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4EB3D7-B384-C61E-119C-720C6236284B}"/>
                </a:ext>
              </a:extLst>
            </p:cNvPr>
            <p:cNvSpPr txBox="1"/>
            <p:nvPr/>
          </p:nvSpPr>
          <p:spPr>
            <a:xfrm>
              <a:off x="1392521" y="1504833"/>
              <a:ext cx="7393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CM01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F6C946-3CDC-CA02-4B8A-1248E8AE6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65970"/>
              </p:ext>
            </p:extLst>
          </p:nvPr>
        </p:nvGraphicFramePr>
        <p:xfrm>
          <a:off x="4722987" y="1296139"/>
          <a:ext cx="4338251" cy="298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057">
                  <a:extLst>
                    <a:ext uri="{9D8B030D-6E8A-4147-A177-3AD203B41FA5}">
                      <a16:colId xmlns:a16="http://schemas.microsoft.com/office/drawing/2014/main" val="3918942387"/>
                    </a:ext>
                  </a:extLst>
                </a:gridCol>
                <a:gridCol w="1859194">
                  <a:extLst>
                    <a:ext uri="{9D8B030D-6E8A-4147-A177-3AD203B41FA5}">
                      <a16:colId xmlns:a16="http://schemas.microsoft.com/office/drawing/2014/main" val="3629827054"/>
                    </a:ext>
                  </a:extLst>
                </a:gridCol>
              </a:tblGrid>
              <a:tr h="468896">
                <a:tc>
                  <a:txBody>
                    <a:bodyPr/>
                    <a:lstStyle/>
                    <a:p>
                      <a:r>
                        <a:rPr lang="en-US" dirty="0"/>
                        <a:t>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Nominal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307344"/>
                  </a:ext>
                </a:extLst>
              </a:tr>
              <a:tr h="468896">
                <a:tc>
                  <a:txBody>
                    <a:bodyPr/>
                    <a:lstStyle/>
                    <a:p>
                      <a:r>
                        <a:rPr lang="en-US" dirty="0"/>
                        <a:t>Energy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&gt;90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99264"/>
                  </a:ext>
                </a:extLst>
              </a:tr>
              <a:tr h="468896">
                <a:tc>
                  <a:txBody>
                    <a:bodyPr/>
                    <a:lstStyle/>
                    <a:p>
                      <a:r>
                        <a:rPr lang="en-US" dirty="0"/>
                        <a:t>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20 - 100 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644555"/>
                  </a:ext>
                </a:extLst>
              </a:tr>
              <a:tr h="468896">
                <a:tc>
                  <a:txBody>
                    <a:bodyPr/>
                    <a:lstStyle/>
                    <a:p>
                      <a:r>
                        <a:rPr lang="en-US" dirty="0"/>
                        <a:t>Bunch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0.5 -1 mm rms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08912"/>
                  </a:ext>
                </a:extLst>
              </a:tr>
              <a:tr h="614162">
                <a:tc>
                  <a:txBody>
                    <a:bodyPr/>
                    <a:lstStyle/>
                    <a:p>
                      <a:r>
                        <a:rPr lang="en-US" dirty="0"/>
                        <a:t>Normalized emittance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 – 0.6 </a:t>
                      </a:r>
                      <a:r>
                        <a:rPr lang="en-US" dirty="0"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  <a:sym typeface="Symbol" pitchFamily="2" charset="2"/>
                        </a:rPr>
                        <a:t></a:t>
                      </a:r>
                      <a:r>
                        <a:rPr lang="en-US" dirty="0"/>
                        <a:t>m rms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019810"/>
                  </a:ext>
                </a:extLst>
              </a:tr>
              <a:tr h="468896">
                <a:tc>
                  <a:txBody>
                    <a:bodyPr/>
                    <a:lstStyle/>
                    <a:p>
                      <a:r>
                        <a:rPr lang="en-US" dirty="0"/>
                        <a:t>e-beam rate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Hz to 1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543223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2EB846-9765-FCC1-28A3-E496527E0206}"/>
              </a:ext>
            </a:extLst>
          </p:cNvPr>
          <p:cNvCxnSpPr>
            <a:cxnSpLocks/>
          </p:cNvCxnSpPr>
          <p:nvPr/>
        </p:nvCxnSpPr>
        <p:spPr>
          <a:xfrm>
            <a:off x="6264165" y="4856969"/>
            <a:ext cx="2186152" cy="0"/>
          </a:xfrm>
          <a:prstGeom prst="straightConnector1">
            <a:avLst/>
          </a:prstGeom>
          <a:ln w="38100">
            <a:solidFill>
              <a:srgbClr val="084B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C71CCA-BBBD-7A46-0D04-EECCF69C34D3}"/>
              </a:ext>
            </a:extLst>
          </p:cNvPr>
          <p:cNvSpPr txBox="1"/>
          <p:nvPr/>
        </p:nvSpPr>
        <p:spPr>
          <a:xfrm>
            <a:off x="6616163" y="4477127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To main </a:t>
            </a:r>
            <a:r>
              <a:rPr lang="en-US" dirty="0" err="1">
                <a:solidFill>
                  <a:srgbClr val="0000FF"/>
                </a:solidFill>
              </a:rPr>
              <a:t>linac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259BD-3459-E900-2C33-397EB77CFBC2}"/>
              </a:ext>
            </a:extLst>
          </p:cNvPr>
          <p:cNvSpPr txBox="1"/>
          <p:nvPr/>
        </p:nvSpPr>
        <p:spPr>
          <a:xfrm>
            <a:off x="171437" y="569719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e-source</a:t>
            </a:r>
          </a:p>
        </p:txBody>
      </p:sp>
    </p:spTree>
    <p:extLst>
      <p:ext uri="{BB962C8B-B14F-4D97-AF65-F5344CB8AC3E}">
        <p14:creationId xmlns:p14="http://schemas.microsoft.com/office/powerpoint/2010/main" val="247302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10C72-55F0-53DD-C34B-56020F7A0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C75DFB-122E-3853-7811-BBEC1374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Established First Beam through Full Scale Injector 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DEF553-3BD1-F3C0-604B-EAB2DDE52A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6993" y="1326298"/>
            <a:ext cx="5355021" cy="551068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~750 keV e-beam from the gun reached CM01 BPM with the aid of HOM BPMs w/ CM01 cavities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the beginning, roughly determined each cavity’s on-crest phase based on the charge transmission on the CM01 BPM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" dirty="0"/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Then, finely determined each cavity’s phase based on downstream energy BPM in the laser heater chicane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Ensured full beam through CM01 to end of beamline: </a:t>
            </a:r>
          </a:p>
          <a:p>
            <a:pPr marL="846900" lvl="2" indent="-342900"/>
            <a:r>
              <a:rPr lang="en-US" dirty="0"/>
              <a:t>No beam loss observed along the beamline with fast waveform of LBLMs</a:t>
            </a:r>
          </a:p>
          <a:p>
            <a:pPr marL="846900" lvl="2" indent="-342900"/>
            <a:r>
              <a:rPr lang="en-US" dirty="0"/>
              <a:t>Faraday cup signal on the end of beamline confirmed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4397E13-8B4B-326D-9211-5A4BEEAC7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86" y="1305279"/>
            <a:ext cx="3349439" cy="285545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6686C41-ADF9-C40E-8D0D-B4B3B19F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86" y="4253225"/>
            <a:ext cx="3349439" cy="2433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4C5AA-6E7B-1B89-7BC9-2098E0B6030C}"/>
              </a:ext>
            </a:extLst>
          </p:cNvPr>
          <p:cNvSpPr txBox="1"/>
          <p:nvPr/>
        </p:nvSpPr>
        <p:spPr>
          <a:xfrm>
            <a:off x="5766954" y="2751184"/>
            <a:ext cx="2167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HOM ‘BPMs’ in CM01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1C303-22A4-5DB0-F3BE-8FADCB445584}"/>
              </a:ext>
            </a:extLst>
          </p:cNvPr>
          <p:cNvSpPr txBox="1"/>
          <p:nvPr/>
        </p:nvSpPr>
        <p:spPr>
          <a:xfrm>
            <a:off x="5971337" y="4496169"/>
            <a:ext cx="2844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Beam loss on the beam stop </a:t>
            </a:r>
          </a:p>
        </p:txBody>
      </p:sp>
    </p:spTree>
    <p:extLst>
      <p:ext uri="{BB962C8B-B14F-4D97-AF65-F5344CB8AC3E}">
        <p14:creationId xmlns:p14="http://schemas.microsoft.com/office/powerpoint/2010/main" val="3482063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BCD01C-451C-5F0D-A8C6-42895F24B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7A6E3A-27A3-DECD-3D6B-F49CC290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ACMs and LBLMs certified for safety system </a:t>
            </a: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9B4DE7-5174-991D-B940-79DFFC6E86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0086" y="1304598"/>
            <a:ext cx="4540591" cy="529589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critical safety systems: </a:t>
            </a:r>
          </a:p>
          <a:p>
            <a:pPr marL="846900" lvl="2" indent="-342900"/>
            <a:r>
              <a:rPr lang="en-US" dirty="0"/>
              <a:t>ACM is to measure dark current and e-beam current. </a:t>
            </a:r>
          </a:p>
          <a:p>
            <a:pPr marL="846900" lvl="2" indent="-342900"/>
            <a:r>
              <a:rPr lang="en-US" dirty="0"/>
              <a:t>LBLM is to measure beam loss from dark current and e-beam. </a:t>
            </a:r>
          </a:p>
          <a:p>
            <a:pPr marL="846900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Completed ACM with burst modes up to 2000 bunches with 1-2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s of spacing: </a:t>
            </a:r>
          </a:p>
          <a:p>
            <a:pPr marL="846900" lvl="2" indent="-342900"/>
            <a:r>
              <a:rPr lang="en-US" dirty="0"/>
              <a:t>Tested 5 -250 </a:t>
            </a:r>
            <a:r>
              <a:rPr lang="en-US" dirty="0" err="1"/>
              <a:t>pC</a:t>
            </a:r>
            <a:r>
              <a:rPr lang="en-US" dirty="0"/>
              <a:t>, for ~100 different bursts </a:t>
            </a:r>
          </a:p>
          <a:p>
            <a:pPr marL="846900" lvl="2" indent="-342900"/>
            <a:r>
              <a:rPr lang="en-US" dirty="0"/>
              <a:t>Tested trips up to 250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A – tripped as expected</a:t>
            </a:r>
          </a:p>
          <a:p>
            <a:pPr marL="846900" lvl="2" indent="-342900"/>
            <a:endParaRPr lang="en-US" sz="200" dirty="0"/>
          </a:p>
          <a:p>
            <a:pPr marL="522900" lvl="1" indent="-342900"/>
            <a:r>
              <a:rPr lang="en-US" dirty="0"/>
              <a:t>Completed LBLM with a burst of 500 bunches with 2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s of spacing:</a:t>
            </a:r>
          </a:p>
          <a:p>
            <a:pPr marL="846900" lvl="2" indent="-342900"/>
            <a:r>
              <a:rPr lang="en-US" dirty="0"/>
              <a:t>Measured beam loss at thin/thick targets</a:t>
            </a:r>
          </a:p>
          <a:p>
            <a:pPr marL="846900" lvl="2" indent="-342900"/>
            <a:r>
              <a:rPr lang="en-US" dirty="0"/>
              <a:t>Tested trips </a:t>
            </a:r>
          </a:p>
          <a:p>
            <a:r>
              <a:rPr lang="en-US" dirty="0"/>
              <a:t>  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D1A3E2C-1083-038B-AA7F-B75F6333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285" y="3816340"/>
            <a:ext cx="3906331" cy="306530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C5B20C6-AFD9-D71D-D138-BE8F71A3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353" y="1166649"/>
            <a:ext cx="4099034" cy="2649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F2AA7E-9993-76DE-1D96-DB8AD3C32B5E}"/>
              </a:ext>
            </a:extLst>
          </p:cNvPr>
          <p:cNvSpPr txBox="1"/>
          <p:nvPr/>
        </p:nvSpPr>
        <p:spPr>
          <a:xfrm>
            <a:off x="5354120" y="1345208"/>
            <a:ext cx="3642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Example: </a:t>
            </a:r>
          </a:p>
          <a:p>
            <a:r>
              <a:rPr lang="en-US" sz="1600" i="1" dirty="0"/>
              <a:t>Burst mode with a number of bunches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C2960-88AB-89F6-41B9-632CD3DC97CF}"/>
              </a:ext>
            </a:extLst>
          </p:cNvPr>
          <p:cNvSpPr txBox="1"/>
          <p:nvPr/>
        </p:nvSpPr>
        <p:spPr>
          <a:xfrm>
            <a:off x="5590075" y="5174238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LBLM signals  </a:t>
            </a:r>
          </a:p>
        </p:txBody>
      </p:sp>
    </p:spTree>
    <p:extLst>
      <p:ext uri="{BB962C8B-B14F-4D97-AF65-F5344CB8AC3E}">
        <p14:creationId xmlns:p14="http://schemas.microsoft.com/office/powerpoint/2010/main" val="394607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C22E3-E05E-C21A-C15D-5E18F443E1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0DDD9D-0D24-AE68-7F17-5499C0B4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Preliminary Emittance Optimization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03656CD-C3BE-F456-BCE4-F861FA3D8659}"/>
              </a:ext>
            </a:extLst>
          </p:cNvPr>
          <p:cNvSpPr txBox="1">
            <a:spLocks/>
          </p:cNvSpPr>
          <p:nvPr/>
        </p:nvSpPr>
        <p:spPr>
          <a:xfrm>
            <a:off x="252132" y="1351548"/>
            <a:ext cx="4788566" cy="5690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Current laser parameters:</a:t>
            </a:r>
          </a:p>
          <a:p>
            <a:pPr marL="846900" lvl="2" indent="-342900" fontAlgn="auto"/>
            <a:r>
              <a:rPr lang="en-US" dirty="0"/>
              <a:t>~16 </a:t>
            </a:r>
            <a:r>
              <a:rPr lang="en-US" dirty="0" err="1"/>
              <a:t>ps</a:t>
            </a:r>
            <a:r>
              <a:rPr lang="en-US" dirty="0"/>
              <a:t> FWHM of Gaussian profile </a:t>
            </a:r>
          </a:p>
          <a:p>
            <a:pPr marL="846900" lvl="2" indent="-342900" fontAlgn="auto"/>
            <a:r>
              <a:rPr lang="en-US" dirty="0"/>
              <a:t>Not-decent-yet spatial profile  </a:t>
            </a:r>
          </a:p>
          <a:p>
            <a:pPr marL="846900" lvl="2" indent="-342900" fontAlgn="auto"/>
            <a:endParaRPr lang="en-US" sz="1000" dirty="0"/>
          </a:p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Characterized emittance at 50 pC with 80 MeV using one screen downstream of CM01:</a:t>
            </a:r>
          </a:p>
          <a:p>
            <a:pPr marL="846900" lvl="2" indent="-342900" fontAlgn="auto"/>
            <a:r>
              <a:rPr lang="en-US" dirty="0"/>
              <a:t>~10 knobs are preliminarily touched for initial emittance optimizations </a:t>
            </a:r>
          </a:p>
          <a:p>
            <a:pPr marL="846900" lvl="2" indent="-342900" fontAlgn="auto"/>
            <a:r>
              <a:rPr lang="en-US" dirty="0"/>
              <a:t>Has knocked down emittance to 0.5-0.8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m from 5-10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m for 50 pC. </a:t>
            </a:r>
          </a:p>
          <a:p>
            <a:pPr marL="846900" lvl="2" indent="-342900" fontAlgn="auto"/>
            <a:r>
              <a:rPr lang="en-US" dirty="0"/>
              <a:t>We have not started systematic optimization yet due to limited beam time. Plan to optimize emittance in the next few months. 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B786952E-56FC-90F9-A153-B7DE87DF397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156307" y="3667201"/>
            <a:ext cx="4134836" cy="2904058"/>
          </a:xfr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C9A1DD1-F14A-18C8-6DFF-24A02C245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007" y="1396112"/>
            <a:ext cx="3238647" cy="20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20A39-4488-4B19-B0F7-B3357B9DEFC6}"/>
              </a:ext>
            </a:extLst>
          </p:cNvPr>
          <p:cNvSpPr txBox="1"/>
          <p:nvPr/>
        </p:nvSpPr>
        <p:spPr>
          <a:xfrm>
            <a:off x="6175687" y="2604850"/>
            <a:ext cx="2144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Temporal laser profile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ADF301-07F4-2991-F083-C89C0107B68C}"/>
              </a:ext>
            </a:extLst>
          </p:cNvPr>
          <p:cNvSpPr/>
          <p:nvPr/>
        </p:nvSpPr>
        <p:spPr>
          <a:xfrm>
            <a:off x="5749159" y="4456387"/>
            <a:ext cx="1597572" cy="157655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A8C9EB-A5EC-54B9-6E0A-B609525D528B}"/>
              </a:ext>
            </a:extLst>
          </p:cNvPr>
          <p:cNvSpPr/>
          <p:nvPr/>
        </p:nvSpPr>
        <p:spPr>
          <a:xfrm>
            <a:off x="5743909" y="5827986"/>
            <a:ext cx="1597572" cy="157655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3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1B055-3C9F-8B4C-8E29-2C480306FE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7525" y="1529429"/>
            <a:ext cx="8108950" cy="467167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LCLSII injector layout and major parameters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Commissioning results</a:t>
            </a:r>
          </a:p>
          <a:p>
            <a:pPr marL="846900" lvl="2" indent="-342900"/>
            <a:r>
              <a:rPr lang="en-US" sz="2400" dirty="0"/>
              <a:t>1 MeV electron source (2018-2020)</a:t>
            </a:r>
          </a:p>
          <a:p>
            <a:pPr marL="846900" lvl="2" indent="-342900"/>
            <a:r>
              <a:rPr lang="en-US" sz="2400" dirty="0"/>
              <a:t>100 MeV injector (7/15 – 8/14, 2022)</a:t>
            </a:r>
          </a:p>
          <a:p>
            <a:pPr marL="846900" lvl="2" indent="-342900"/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Summary </a:t>
            </a:r>
          </a:p>
          <a:p>
            <a:pPr marL="342900" lvl="1" indent="0">
              <a:buNone/>
            </a:pPr>
            <a:r>
              <a:rPr lang="en-US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3F7533-C154-4144-BD6A-1ED12F17223C}"/>
              </a:ext>
            </a:extLst>
          </p:cNvPr>
          <p:cNvSpPr txBox="1">
            <a:spLocks/>
          </p:cNvSpPr>
          <p:nvPr/>
        </p:nvSpPr>
        <p:spPr>
          <a:xfrm>
            <a:off x="421614" y="449237"/>
            <a:ext cx="7886700" cy="6326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A4001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7697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D9A203-C7F0-4D7F-8F2F-FA94B6A41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1B444C-02B5-2932-8F8C-54DD2861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Dark Current Measurements and Mitigations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E0A1D2-FF28-C48C-519A-AB638898A2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564" y="1306644"/>
            <a:ext cx="6346673" cy="146808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Measured ~2.5 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sz="1900" dirty="0"/>
              <a:t>A of gun dark current before CM01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Dark current images are transversely separated from the e-beam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Use the newly installed collimators to remove &amp; measure dark current at 1 MeV energy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66E14-D26C-D917-91E5-F2EB9C6E9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8"/>
          <a:stretch/>
        </p:blipFill>
        <p:spPr>
          <a:xfrm>
            <a:off x="6667238" y="1461123"/>
            <a:ext cx="2414044" cy="5396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29847-F572-76BA-CC8E-D0EA7856D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42" y="3321268"/>
            <a:ext cx="3063143" cy="3536732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E25729-B3EB-1D1F-6111-27C2F8BF9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3" y="3321268"/>
            <a:ext cx="3318727" cy="3536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3641C-721B-44E9-C251-85F329D79972}"/>
              </a:ext>
            </a:extLst>
          </p:cNvPr>
          <p:cNvSpPr txBox="1"/>
          <p:nvPr/>
        </p:nvSpPr>
        <p:spPr>
          <a:xfrm>
            <a:off x="534451" y="3588601"/>
            <a:ext cx="252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Dark current with different aperture collimators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B3B394-1191-EC83-8C87-C3DA470A5CEF}"/>
              </a:ext>
            </a:extLst>
          </p:cNvPr>
          <p:cNvSpPr txBox="1"/>
          <p:nvPr/>
        </p:nvSpPr>
        <p:spPr>
          <a:xfrm rot="-5400000">
            <a:off x="424823" y="574654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12mm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D056F-C5BD-BA41-9F5D-69BB565FC3E2}"/>
              </a:ext>
            </a:extLst>
          </p:cNvPr>
          <p:cNvSpPr txBox="1"/>
          <p:nvPr/>
        </p:nvSpPr>
        <p:spPr>
          <a:xfrm rot="-5400000">
            <a:off x="892005" y="576348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16mm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66CB4-792D-3A57-110E-2723AEFD9B3E}"/>
              </a:ext>
            </a:extLst>
          </p:cNvPr>
          <p:cNvSpPr txBox="1"/>
          <p:nvPr/>
        </p:nvSpPr>
        <p:spPr>
          <a:xfrm rot="-5400000">
            <a:off x="1424044" y="5741298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20mm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E0945-C336-84B3-5988-42665651784F}"/>
              </a:ext>
            </a:extLst>
          </p:cNvPr>
          <p:cNvSpPr txBox="1"/>
          <p:nvPr/>
        </p:nvSpPr>
        <p:spPr>
          <a:xfrm rot="-5400000">
            <a:off x="1989576" y="5720276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24mm</a:t>
            </a:r>
          </a:p>
        </p:txBody>
      </p:sp>
    </p:spTree>
    <p:extLst>
      <p:ext uri="{BB962C8B-B14F-4D97-AF65-F5344CB8AC3E}">
        <p14:creationId xmlns:p14="http://schemas.microsoft.com/office/powerpoint/2010/main" val="6306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9EA40D-26ED-4E5D-7FB4-0774DA7C7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281C07-2A43-1835-9DA7-6A7A7BC2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Dark Current Mitigation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4E12B7-1BD8-BF05-FD2E-90996006A3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359197"/>
            <a:ext cx="8108950" cy="50655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Choosing collimator size: 1) no impact on e-beam quality, and 2) remove dark current as much as possible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now, collimator with 20 mm aperture is inserted at 1 MeV location. The dark current at downstream of CM01 is &lt;100 </a:t>
            </a:r>
            <a:r>
              <a:rPr lang="en-US" dirty="0" err="1"/>
              <a:t>nA</a:t>
            </a:r>
            <a:r>
              <a:rPr lang="en-US" dirty="0"/>
              <a:t> based on YAG screen and ACM measurements.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7F20E-4A9D-75C8-B232-B9F5CB8E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18" y="3249241"/>
            <a:ext cx="4293175" cy="321988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33E9772-7B10-7585-A9E4-3D964832F3E8}"/>
              </a:ext>
            </a:extLst>
          </p:cNvPr>
          <p:cNvSpPr txBox="1">
            <a:spLocks/>
          </p:cNvSpPr>
          <p:nvPr/>
        </p:nvSpPr>
        <p:spPr>
          <a:xfrm>
            <a:off x="451822" y="3438428"/>
            <a:ext cx="4791018" cy="283100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sz="1900" dirty="0"/>
              <a:t>Dark current transporting downstream CM01 strongly depends on the first solenoid strength – see image as an example 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sz="100" dirty="0"/>
          </a:p>
          <a:p>
            <a:pPr marL="342900" indent="-342900" fontAlgn="auto">
              <a:buFont typeface="Arial" pitchFamily="34" charset="0"/>
              <a:buChar char="•"/>
            </a:pPr>
            <a:r>
              <a:rPr lang="en-US" sz="1900" dirty="0"/>
              <a:t>An energy collimator is recently installed in the laser heater chicane. It is expected most leaked dark current to be further scraped away by the energy collimator.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2C33E0-EB24-2FE1-2309-178DF0E1D9FE}"/>
              </a:ext>
            </a:extLst>
          </p:cNvPr>
          <p:cNvSpPr txBox="1"/>
          <p:nvPr/>
        </p:nvSpPr>
        <p:spPr>
          <a:xfrm>
            <a:off x="5739670" y="3607362"/>
            <a:ext cx="3205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Dark current image at 80MeV with lower than nominal solenoid1 strength   </a:t>
            </a:r>
          </a:p>
        </p:txBody>
      </p:sp>
    </p:spTree>
    <p:extLst>
      <p:ext uri="{BB962C8B-B14F-4D97-AF65-F5344CB8AC3E}">
        <p14:creationId xmlns:p14="http://schemas.microsoft.com/office/powerpoint/2010/main" val="2077588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C22E3-E05E-C21A-C15D-5E18F443E1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0DDD9D-0D24-AE68-7F17-5499C0B4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</a:t>
            </a:r>
            <a:br>
              <a:rPr lang="en-US" dirty="0"/>
            </a:br>
            <a:r>
              <a:rPr lang="en-US" sz="2000" dirty="0"/>
              <a:t>Bunch Length Measurement Awaiting 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03656CD-C3BE-F456-BCE4-F861FA3D8659}"/>
              </a:ext>
            </a:extLst>
          </p:cNvPr>
          <p:cNvSpPr txBox="1">
            <a:spLocks/>
          </p:cNvSpPr>
          <p:nvPr/>
        </p:nvSpPr>
        <p:spPr>
          <a:xfrm>
            <a:off x="288257" y="1345028"/>
            <a:ext cx="4868015" cy="219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sz="1700" dirty="0"/>
              <a:t>Use RF zero-phasing to measure the bunch length through applying zero-crossing phase for the 8</a:t>
            </a:r>
            <a:r>
              <a:rPr lang="en-US" sz="1700" baseline="30000" dirty="0"/>
              <a:t>th</a:t>
            </a:r>
            <a:r>
              <a:rPr lang="en-US" sz="1700" dirty="0"/>
              <a:t> cavity of CM01</a:t>
            </a:r>
          </a:p>
          <a:p>
            <a:pPr marL="342900" indent="-342900" fontAlgn="auto">
              <a:buFont typeface="Arial" pitchFamily="34" charset="0"/>
              <a:buChar char="•"/>
            </a:pPr>
            <a:r>
              <a:rPr lang="en-US" sz="1700" dirty="0"/>
              <a:t>The beam is not seen on two OTR screens in DIAG0 due to OTR problem, resulting in no bunch length measurement this time</a:t>
            </a:r>
          </a:p>
          <a:p>
            <a:pPr marL="846900" lvl="2" indent="-342900" fontAlgn="auto"/>
            <a:r>
              <a:rPr lang="en-US" sz="1500" dirty="0"/>
              <a:t>OTR to be fixed during Oct downtime</a:t>
            </a:r>
          </a:p>
          <a:p>
            <a:pPr marL="342900" indent="-342900" fontAlgn="auto">
              <a:buFont typeface="Arial" pitchFamily="34" charset="0"/>
              <a:buChar char="•"/>
            </a:pPr>
            <a:r>
              <a:rPr lang="en-US" sz="1700" dirty="0"/>
              <a:t>Gap diode signal is observed for relative measurements but is not calibrated until the bunch length is measured with RF zero-phasing technique</a:t>
            </a:r>
          </a:p>
          <a:p>
            <a:pPr fontAlgn="auto"/>
            <a:endParaRPr lang="en-US" sz="1700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937836-3E31-17B7-F033-51520300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21" y="4176576"/>
            <a:ext cx="3567932" cy="2681424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B7CB148-0F67-BBD7-0863-6FA783C32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12" y="1156289"/>
            <a:ext cx="3574709" cy="2813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01694C-213D-F1BB-D7DE-D34EAD0A0D15}"/>
              </a:ext>
            </a:extLst>
          </p:cNvPr>
          <p:cNvSpPr txBox="1"/>
          <p:nvPr/>
        </p:nvSpPr>
        <p:spPr>
          <a:xfrm>
            <a:off x="6058082" y="1521607"/>
            <a:ext cx="2439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Emma, LCLSII TN-18-01</a:t>
            </a:r>
          </a:p>
        </p:txBody>
      </p:sp>
      <p:pic>
        <p:nvPicPr>
          <p:cNvPr id="16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0CCA43-9D33-2869-C544-E85DE7BCE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79" y="4992415"/>
            <a:ext cx="4624373" cy="1586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B33CCC-81EC-5287-8E7C-0B60E7F85D8C}"/>
              </a:ext>
            </a:extLst>
          </p:cNvPr>
          <p:cNvSpPr txBox="1"/>
          <p:nvPr/>
        </p:nvSpPr>
        <p:spPr>
          <a:xfrm>
            <a:off x="760396" y="5409323"/>
            <a:ext cx="114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Gap diode</a:t>
            </a:r>
          </a:p>
          <a:p>
            <a:r>
              <a:rPr lang="en-US" sz="1600" dirty="0"/>
              <a:t>Fisher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928B6-8FF9-AC33-D992-609EED63361E}"/>
              </a:ext>
            </a:extLst>
          </p:cNvPr>
          <p:cNvSpPr txBox="1"/>
          <p:nvPr/>
        </p:nvSpPr>
        <p:spPr>
          <a:xfrm>
            <a:off x="5504093" y="4786997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Measured diode signals </a:t>
            </a:r>
          </a:p>
        </p:txBody>
      </p:sp>
    </p:spTree>
    <p:extLst>
      <p:ext uri="{BB962C8B-B14F-4D97-AF65-F5344CB8AC3E}">
        <p14:creationId xmlns:p14="http://schemas.microsoft.com/office/powerpoint/2010/main" val="348025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ECF4F-1B45-4B4E-873D-960769C62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CE2867-FE0D-AC47-B953-1145EB6F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BAC7FE-33F1-264D-BCFC-D0C3BD3C4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34" y="1358517"/>
            <a:ext cx="8521748" cy="56834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Successfully commissioned LCLSII e-source – all goals achieved (2018-2020)</a:t>
            </a:r>
            <a:r>
              <a:rPr lang="en-US" dirty="0"/>
              <a:t>   </a:t>
            </a:r>
          </a:p>
          <a:p>
            <a:pPr lvl="2" indent="0">
              <a:buNone/>
            </a:pPr>
            <a:endParaRPr lang="en-US" sz="700" dirty="0"/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sz="2300" dirty="0"/>
              <a:t>Have made significant progress for 100 MeV injector commissioning in &lt;4 weeks (7/15 –8/14, 2022)  </a:t>
            </a:r>
          </a:p>
          <a:p>
            <a:pPr marL="846900" lvl="2" indent="-342900"/>
            <a:r>
              <a:rPr lang="en-US" dirty="0"/>
              <a:t>Commissioned full BL and ensured full charge transported </a:t>
            </a:r>
          </a:p>
          <a:p>
            <a:pPr marL="846900" lvl="2" indent="-342900"/>
            <a:r>
              <a:rPr lang="en-US" dirty="0"/>
              <a:t>Certified all safety systems</a:t>
            </a:r>
          </a:p>
          <a:p>
            <a:pPr marL="846900" lvl="2" indent="-342900"/>
            <a:r>
              <a:rPr lang="en-US" dirty="0"/>
              <a:t>Achieved ~0.5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m emittance (close to our design) with 50 pC</a:t>
            </a:r>
          </a:p>
          <a:p>
            <a:pPr marL="846900" lvl="2" indent="-342900"/>
            <a:r>
              <a:rPr lang="en-US" dirty="0"/>
              <a:t>Dark current is effectively mitigated  </a:t>
            </a:r>
          </a:p>
          <a:p>
            <a:pPr marL="846900" lvl="2" indent="-342900"/>
            <a:endParaRPr lang="en-US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Next-months plan</a:t>
            </a:r>
          </a:p>
          <a:p>
            <a:pPr marL="846900" lvl="2" indent="-342900"/>
            <a:r>
              <a:rPr lang="en-US" dirty="0"/>
              <a:t>Measure bunch length and calibrate gap diode signals</a:t>
            </a:r>
          </a:p>
          <a:p>
            <a:pPr marL="846900" lvl="2" indent="-342900"/>
            <a:r>
              <a:rPr lang="en-US" dirty="0"/>
              <a:t>Continue to improve emittance at the desired bunch length</a:t>
            </a:r>
          </a:p>
          <a:p>
            <a:pPr marL="846900" lvl="2" indent="-342900"/>
            <a:r>
              <a:rPr lang="en-US" dirty="0"/>
              <a:t>Continue to characterize/improve dark current   </a:t>
            </a:r>
          </a:p>
        </p:txBody>
      </p:sp>
    </p:spTree>
    <p:extLst>
      <p:ext uri="{BB962C8B-B14F-4D97-AF65-F5344CB8AC3E}">
        <p14:creationId xmlns:p14="http://schemas.microsoft.com/office/powerpoint/2010/main" val="2051375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87F2-1D6C-E849-8E4C-433717A7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2" y="430924"/>
            <a:ext cx="8497614" cy="458144"/>
          </a:xfrm>
        </p:spPr>
        <p:txBody>
          <a:bodyPr>
            <a:no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7EC7-4041-844E-9770-4B0849EE75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772" y="1434838"/>
            <a:ext cx="8308428" cy="528127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Heavily</a:t>
            </a:r>
            <a:r>
              <a:rPr lang="en-US" sz="2000" b="1" dirty="0"/>
              <a:t> involved in e-source and/or injector commissioning: </a:t>
            </a:r>
          </a:p>
          <a:p>
            <a:r>
              <a:rPr lang="en-US" dirty="0" err="1"/>
              <a:t>Adolphsen</a:t>
            </a:r>
            <a:r>
              <a:rPr lang="en-US" dirty="0"/>
              <a:t>, </a:t>
            </a:r>
            <a:r>
              <a:rPr lang="en-US" dirty="0" err="1"/>
              <a:t>Benwell</a:t>
            </a:r>
            <a:r>
              <a:rPr lang="en-US" dirty="0"/>
              <a:t>, </a:t>
            </a:r>
            <a:r>
              <a:rPr lang="en-US" sz="2000" dirty="0" err="1"/>
              <a:t>Bianchini</a:t>
            </a:r>
            <a:r>
              <a:rPr lang="en-US" dirty="0"/>
              <a:t>, </a:t>
            </a:r>
            <a:r>
              <a:rPr lang="en-US" dirty="0" err="1"/>
              <a:t>Brachmann</a:t>
            </a:r>
            <a:r>
              <a:rPr lang="en-US" dirty="0"/>
              <a:t>, </a:t>
            </a:r>
            <a:r>
              <a:rPr lang="en-US" sz="2000" dirty="0"/>
              <a:t>Brown, Cesar, </a:t>
            </a:r>
            <a:r>
              <a:rPr lang="en-US" sz="2000" dirty="0" err="1"/>
              <a:t>Colocho</a:t>
            </a:r>
            <a:r>
              <a:rPr lang="en-US" sz="2000" dirty="0"/>
              <a:t>, Ding, Dowell, Dunning, </a:t>
            </a:r>
            <a:r>
              <a:rPr lang="en-US" sz="2000" dirty="0" err="1"/>
              <a:t>Duris</a:t>
            </a:r>
            <a:r>
              <a:rPr lang="en-US" sz="2000" dirty="0"/>
              <a:t>, Fisher, </a:t>
            </a:r>
            <a:r>
              <a:rPr lang="en-US" sz="2000" dirty="0" err="1"/>
              <a:t>Gilevich</a:t>
            </a:r>
            <a:r>
              <a:rPr lang="en-US" sz="2000" dirty="0"/>
              <a:t>, G. Huang (LBNL), Jacobson, Liu,</a:t>
            </a:r>
            <a:r>
              <a:rPr lang="en-US" dirty="0"/>
              <a:t> Lou,</a:t>
            </a:r>
            <a:r>
              <a:rPr lang="en-US" sz="2000" dirty="0"/>
              <a:t> May, </a:t>
            </a:r>
            <a:r>
              <a:rPr lang="en-US" dirty="0" err="1"/>
              <a:t>Miahnahri</a:t>
            </a:r>
            <a:r>
              <a:rPr lang="en-US" sz="2000" dirty="0"/>
              <a:t>, Mock, </a:t>
            </a:r>
            <a:r>
              <a:rPr lang="en-US" dirty="0" err="1"/>
              <a:t>Neveu</a:t>
            </a:r>
            <a:r>
              <a:rPr lang="en-US" dirty="0"/>
              <a:t>, </a:t>
            </a:r>
            <a:r>
              <a:rPr lang="en-US" sz="2000" dirty="0" err="1"/>
              <a:t>Sannibale</a:t>
            </a:r>
            <a:r>
              <a:rPr lang="en-US" sz="2000" dirty="0"/>
              <a:t> (LBNL),</a:t>
            </a:r>
            <a:r>
              <a:rPr lang="en-US" dirty="0"/>
              <a:t> </a:t>
            </a:r>
            <a:r>
              <a:rPr lang="en-US" sz="2000" dirty="0" err="1"/>
              <a:t>Schmerge</a:t>
            </a:r>
            <a:r>
              <a:rPr lang="en-US" sz="2000" dirty="0"/>
              <a:t>, </a:t>
            </a:r>
            <a:r>
              <a:rPr lang="en-US" sz="2000" dirty="0" err="1"/>
              <a:t>Sudar</a:t>
            </a:r>
            <a:r>
              <a:rPr lang="en-US" sz="2000" dirty="0"/>
              <a:t>, </a:t>
            </a:r>
            <a:r>
              <a:rPr lang="en-US" sz="2000" dirty="0" err="1"/>
              <a:t>Vecchione</a:t>
            </a:r>
            <a:r>
              <a:rPr lang="en-US" sz="2000" dirty="0"/>
              <a:t>, Welch, Zhang, Zimmer, </a:t>
            </a:r>
            <a:r>
              <a:rPr lang="en-US" i="1" dirty="0"/>
              <a:t>et al </a:t>
            </a:r>
            <a:endParaRPr lang="en-US" sz="2000" i="1" dirty="0"/>
          </a:p>
          <a:p>
            <a:endParaRPr lang="en-US" dirty="0"/>
          </a:p>
          <a:p>
            <a:r>
              <a:rPr lang="en-US" b="1" dirty="0"/>
              <a:t>Physics and engineer support: </a:t>
            </a:r>
          </a:p>
          <a:p>
            <a:r>
              <a:rPr lang="en-US" dirty="0" err="1"/>
              <a:t>Alverson</a:t>
            </a:r>
            <a:r>
              <a:rPr lang="en-US" dirty="0"/>
              <a:t>, Balakrishnan, </a:t>
            </a:r>
            <a:r>
              <a:rPr lang="en-US" dirty="0" err="1"/>
              <a:t>Beuker</a:t>
            </a:r>
            <a:r>
              <a:rPr lang="en-US" dirty="0"/>
              <a:t>, Bohler, Bong, Edelen, </a:t>
            </a:r>
            <a:r>
              <a:rPr lang="en-US" dirty="0" err="1"/>
              <a:t>Hoobler</a:t>
            </a:r>
            <a:r>
              <a:rPr lang="en-US" dirty="0"/>
              <a:t>, X. Huang, Lam, Maxwell, </a:t>
            </a:r>
            <a:r>
              <a:rPr lang="en-US" dirty="0" err="1"/>
              <a:t>Sapozhnikov</a:t>
            </a:r>
            <a:r>
              <a:rPr lang="en-US" dirty="0"/>
              <a:t>, Sikora, Woodley </a:t>
            </a:r>
            <a:r>
              <a:rPr lang="en-US" i="1" dirty="0"/>
              <a:t>et al</a:t>
            </a:r>
          </a:p>
          <a:p>
            <a:endParaRPr lang="en-US" dirty="0"/>
          </a:p>
          <a:p>
            <a:r>
              <a:rPr lang="en-US" b="1" dirty="0"/>
              <a:t>SRF team support for CM01: </a:t>
            </a:r>
          </a:p>
          <a:p>
            <a:r>
              <a:rPr lang="en-US" dirty="0"/>
              <a:t>Aderhold, Gonnella, Nelson, Porter, Zacarias</a:t>
            </a:r>
          </a:p>
          <a:p>
            <a:endParaRPr lang="en-US" dirty="0"/>
          </a:p>
          <a:p>
            <a:r>
              <a:rPr lang="en-US" b="1" dirty="0"/>
              <a:t>MFD support: </a:t>
            </a:r>
            <a:r>
              <a:rPr lang="en-US" dirty="0"/>
              <a:t>Vac shop technicians and Engineers, and metrology engineers </a:t>
            </a:r>
            <a:r>
              <a:rPr lang="en-US" i="1" dirty="0"/>
              <a:t>et al</a:t>
            </a:r>
          </a:p>
          <a:p>
            <a:endParaRPr lang="en-US" dirty="0"/>
          </a:p>
          <a:p>
            <a:r>
              <a:rPr lang="en-US" b="1" dirty="0"/>
              <a:t>LCLSII Project team for installation </a:t>
            </a:r>
          </a:p>
          <a:p>
            <a:endParaRPr lang="en-US" b="1" dirty="0"/>
          </a:p>
          <a:p>
            <a:r>
              <a:rPr lang="en-US" b="1" dirty="0"/>
              <a:t>INFN LASA for providing cathodes for e-source commissioning </a:t>
            </a:r>
          </a:p>
          <a:p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2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2928D089-0A19-EC52-69E5-8B5B3EDFE1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9" y="3687210"/>
            <a:ext cx="8694663" cy="31077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11281-4AE4-83D8-3669-BBD6CF1387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E35E3B-870E-8292-27EE-8BF477D0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LCLSII Electron Source &amp; Injector Schematic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181E90-6761-5A9F-A655-1302F1F75890}"/>
              </a:ext>
            </a:extLst>
          </p:cNvPr>
          <p:cNvCxnSpPr/>
          <p:nvPr/>
        </p:nvCxnSpPr>
        <p:spPr>
          <a:xfrm>
            <a:off x="2695903" y="6495393"/>
            <a:ext cx="5081752" cy="0"/>
          </a:xfrm>
          <a:prstGeom prst="straightConnector1">
            <a:avLst/>
          </a:prstGeom>
          <a:ln w="34925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7684004-2702-6150-A4FF-7D9A38651CF6}"/>
              </a:ext>
            </a:extLst>
          </p:cNvPr>
          <p:cNvSpPr txBox="1"/>
          <p:nvPr/>
        </p:nvSpPr>
        <p:spPr>
          <a:xfrm>
            <a:off x="4669490" y="613358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1MeV e-source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C1B701-8FB4-C4A8-9B50-C06B4E7A5F84}"/>
              </a:ext>
            </a:extLst>
          </p:cNvPr>
          <p:cNvGrpSpPr/>
          <p:nvPr/>
        </p:nvGrpSpPr>
        <p:grpSpPr>
          <a:xfrm>
            <a:off x="0" y="1008992"/>
            <a:ext cx="9112165" cy="3107730"/>
            <a:chOff x="0" y="1008992"/>
            <a:chExt cx="9112165" cy="3107730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EF22A0B-BAE5-4757-C279-C3E6BEAC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8992"/>
              <a:ext cx="9112165" cy="310773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F6F9042-DFE5-0073-C9CA-BEBBD44E94F8}"/>
                </a:ext>
              </a:extLst>
            </p:cNvPr>
            <p:cNvSpPr txBox="1"/>
            <p:nvPr/>
          </p:nvSpPr>
          <p:spPr>
            <a:xfrm>
              <a:off x="2501462" y="2669628"/>
              <a:ext cx="388883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6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E72D80-1904-0C21-A6B8-18004419811D}"/>
                </a:ext>
              </a:extLst>
            </p:cNvPr>
            <p:cNvSpPr txBox="1"/>
            <p:nvPr/>
          </p:nvSpPr>
          <p:spPr>
            <a:xfrm>
              <a:off x="3888828" y="2585545"/>
              <a:ext cx="109307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72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FC4F88-8E34-A9D7-47EE-D153F63DE9AB}"/>
                </a:ext>
              </a:extLst>
            </p:cNvPr>
            <p:cNvSpPr txBox="1"/>
            <p:nvPr/>
          </p:nvSpPr>
          <p:spPr>
            <a:xfrm>
              <a:off x="8029903" y="3142593"/>
              <a:ext cx="53624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54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9D897CC-5EC7-B831-BCAF-3EAC17E33172}"/>
                </a:ext>
              </a:extLst>
            </p:cNvPr>
            <p:cNvSpPr/>
            <p:nvPr/>
          </p:nvSpPr>
          <p:spPr>
            <a:xfrm>
              <a:off x="0" y="1250731"/>
              <a:ext cx="1397876" cy="17867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D335343F-9FE0-22E3-F2AF-44AD968A06F3}"/>
                </a:ext>
              </a:extLst>
            </p:cNvPr>
            <p:cNvCxnSpPr/>
            <p:nvPr/>
          </p:nvCxnSpPr>
          <p:spPr>
            <a:xfrm>
              <a:off x="878231" y="3044373"/>
              <a:ext cx="914400" cy="914400"/>
            </a:xfrm>
            <a:prstGeom prst="bentConnector3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0B31B7-E271-E561-1934-AD6E2F940EBE}"/>
                </a:ext>
              </a:extLst>
            </p:cNvPr>
            <p:cNvSpPr txBox="1"/>
            <p:nvPr/>
          </p:nvSpPr>
          <p:spPr>
            <a:xfrm rot="5400000">
              <a:off x="2075602" y="2887904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OTR0H04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4DA462-1341-5F6D-1F7E-7763078892AA}"/>
                </a:ext>
              </a:extLst>
            </p:cNvPr>
            <p:cNvSpPr txBox="1"/>
            <p:nvPr/>
          </p:nvSpPr>
          <p:spPr>
            <a:xfrm rot="5400000">
              <a:off x="5103103" y="2793316"/>
              <a:ext cx="8819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ACM1/2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D4164E-AC63-6274-5E60-BA15B35A1DED}"/>
                </a:ext>
              </a:extLst>
            </p:cNvPr>
            <p:cNvSpPr txBox="1"/>
            <p:nvPr/>
          </p:nvSpPr>
          <p:spPr>
            <a:xfrm>
              <a:off x="1392521" y="1504833"/>
              <a:ext cx="7393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CM01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5B1DE65-20FE-7F7E-1B49-CDA6F6850B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176" y="1400727"/>
              <a:ext cx="7910437" cy="12901"/>
            </a:xfrm>
            <a:prstGeom prst="straightConnector1">
              <a:avLst/>
            </a:prstGeom>
            <a:ln w="34925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FF10A9-2B65-D762-A81E-6B2DD3B3EB31}"/>
                </a:ext>
              </a:extLst>
            </p:cNvPr>
            <p:cNvSpPr txBox="1"/>
            <p:nvPr/>
          </p:nvSpPr>
          <p:spPr>
            <a:xfrm>
              <a:off x="3802504" y="1032999"/>
              <a:ext cx="2358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100MeV injector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370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265" y="319014"/>
            <a:ext cx="8318948" cy="58629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>
                <a:solidFill>
                  <a:srgbClr val="9D3431"/>
                </a:solidFill>
              </a:rPr>
              <a:t>(~2 years, 2018 - 2020)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BFA4C1-619C-8049-8D8F-C8DDF399FF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9958" y="1342854"/>
            <a:ext cx="4729903" cy="23602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E-source BL was built by LBNL</a:t>
            </a: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Laser was manufactured by Amplitude (France): </a:t>
            </a:r>
          </a:p>
          <a:p>
            <a:pPr marL="664020" lvl="2" indent="-251460"/>
            <a:r>
              <a:rPr lang="en-US" sz="1700" dirty="0"/>
              <a:t>Oscillator operates at 46.43 MHz</a:t>
            </a:r>
          </a:p>
          <a:p>
            <a:pPr marL="664020" lvl="2" indent="-251460"/>
            <a:r>
              <a:rPr lang="en-US" sz="1700" dirty="0"/>
              <a:t>Can select pulse rate up to 1 MHz</a:t>
            </a:r>
          </a:p>
          <a:p>
            <a:pPr marL="664020" lvl="2" indent="-251460"/>
            <a:endParaRPr lang="en-US" sz="400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ED5130D-DD11-7407-1176-22BB6141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714" y="3809272"/>
            <a:ext cx="3674129" cy="2508979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109DBB56-3B1E-196A-8DFD-33F5E2087CAD}"/>
              </a:ext>
            </a:extLst>
          </p:cNvPr>
          <p:cNvSpPr txBox="1">
            <a:spLocks/>
          </p:cNvSpPr>
          <p:nvPr/>
        </p:nvSpPr>
        <p:spPr>
          <a:xfrm>
            <a:off x="188934" y="3164560"/>
            <a:ext cx="4970780" cy="3537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4020" lvl="2" indent="-251460" fontAlgn="auto">
              <a:spcAft>
                <a:spcPts val="0"/>
              </a:spcAft>
            </a:pPr>
            <a:endParaRPr lang="en-US" sz="400" dirty="0"/>
          </a:p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Addressed a number of severe problems during the 2-year commissioning:</a:t>
            </a:r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Severe gun contaminations</a:t>
            </a:r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Broken frequency tuners for gun &amp; buncher </a:t>
            </a:r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Gun WG damaged and oxidized inner conductors</a:t>
            </a:r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Difficult cathode exchange in the </a:t>
            </a:r>
            <a:r>
              <a:rPr lang="en-US" sz="1700" dirty="0" err="1"/>
              <a:t>loadlock</a:t>
            </a:r>
            <a:endParaRPr lang="en-US" sz="1700" dirty="0"/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Suitcase problems  </a:t>
            </a:r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Difficult access to the gun and LEB</a:t>
            </a:r>
          </a:p>
          <a:p>
            <a:pPr marL="664020" lvl="2" indent="-251460" fontAlgn="auto">
              <a:spcAft>
                <a:spcPts val="0"/>
              </a:spcAft>
            </a:pPr>
            <a:r>
              <a:rPr lang="en-US" sz="1700" dirty="0"/>
              <a:t>Poor solenoids mover (not fixed yet)</a:t>
            </a:r>
          </a:p>
        </p:txBody>
      </p:sp>
      <p:pic>
        <p:nvPicPr>
          <p:cNvPr id="14" name="Picture 13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D73B161A-828C-1B5D-22E3-C5D572D59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12" y="1616496"/>
            <a:ext cx="2207392" cy="1875888"/>
          </a:xfrm>
          <a:prstGeom prst="rect">
            <a:avLst/>
          </a:prstGeom>
        </p:spPr>
      </p:pic>
      <p:pic>
        <p:nvPicPr>
          <p:cNvPr id="16" name="Picture 15" descr="A picture containing indoor, white goods, orange&#10;&#10;Description automatically generated">
            <a:extLst>
              <a:ext uri="{FF2B5EF4-FFF2-40B4-BE49-F238E27FC236}">
                <a16:creationId xmlns:a16="http://schemas.microsoft.com/office/drawing/2014/main" id="{2E64B486-1F5A-A212-FBDA-09819B4B7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575" y="1616979"/>
            <a:ext cx="1965654" cy="18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1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3B012-6929-AC4C-9C8F-C0DF24C42F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28D46-6B16-C742-B7F4-46E65BB7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/>
              <a:t>Gun Contaminated &amp; Revived Eventually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8BEBD2-720C-274A-900F-0B2358750C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4986" y="1397165"/>
            <a:ext cx="4393588" cy="56144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Multipacting due to significant hydrocarbons prevented feeding RF power &gt;600 W to the gun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Baking at up to 190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C </a:t>
            </a:r>
            <a:r>
              <a:rPr lang="en-US" dirty="0"/>
              <a:t>for &gt;10 days did not improve the hydrocarbons.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12 NEGs were identified the source of the contaminations. Special  activation of all NEGs improved hydrocarbons, which allows to feed nominal 80 kW peak power into the gun body.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Gun vacuum is now in 8e-10 Torr with nominal CW RF power.   </a:t>
            </a:r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5ACAA485-DA29-3940-AD03-CD08C2BB08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82" y="1485353"/>
            <a:ext cx="3704604" cy="2543503"/>
          </a:xfrm>
          <a:prstGeom prst="rect">
            <a:avLst/>
          </a:prstGeom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A4F87746-C044-2B41-9476-09F8E925EC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93" y="4193627"/>
            <a:ext cx="3817663" cy="2415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D7B0E-95E0-0B4B-A72E-9E82191D6A78}"/>
              </a:ext>
            </a:extLst>
          </p:cNvPr>
          <p:cNvSpPr txBox="1"/>
          <p:nvPr/>
        </p:nvSpPr>
        <p:spPr>
          <a:xfrm>
            <a:off x="5623035" y="1535644"/>
            <a:ext cx="304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 RGA without RF due to gun contamination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C8B3D-EF8B-1C47-AF51-DB931261A8C4}"/>
              </a:ext>
            </a:extLst>
          </p:cNvPr>
          <p:cNvSpPr txBox="1"/>
          <p:nvPr/>
        </p:nvSpPr>
        <p:spPr>
          <a:xfrm>
            <a:off x="5623035" y="4286443"/>
            <a:ext cx="30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RGA with nominal CW RF power after gun revive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CDF3E-A05F-3125-CF41-BA9C831EA079}"/>
              </a:ext>
            </a:extLst>
          </p:cNvPr>
          <p:cNvSpPr txBox="1"/>
          <p:nvPr/>
        </p:nvSpPr>
        <p:spPr>
          <a:xfrm>
            <a:off x="4918842" y="1292769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-5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3A56D-726B-30BA-5179-B23AFEC2E8AF}"/>
              </a:ext>
            </a:extLst>
          </p:cNvPr>
          <p:cNvSpPr txBox="1"/>
          <p:nvPr/>
        </p:nvSpPr>
        <p:spPr>
          <a:xfrm>
            <a:off x="4914865" y="4030780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-9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8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824B61-4478-454B-89F1-E37B6548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>
                <a:solidFill>
                  <a:srgbClr val="9D3431"/>
                </a:solidFill>
              </a:rPr>
              <a:t>R</a:t>
            </a:r>
            <a:r>
              <a:rPr lang="en-US" sz="2000" dirty="0"/>
              <a:t>eliable 24/7 Gun &amp; Buncher CW Operation   </a:t>
            </a:r>
          </a:p>
        </p:txBody>
      </p:sp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A189BD1-1FE7-8D4C-254D-2F102CA6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9" y="1378043"/>
            <a:ext cx="7299696" cy="53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2DB7A-C624-8D41-B5F4-34C58B2BE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3233A-4271-A446-AFD8-5FB1FAD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/>
              <a:t>Gun Energy Measurement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C33C7B-DA37-A949-98CD-F4DE3BADA9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6571" y="1344575"/>
            <a:ext cx="4755931" cy="5243038"/>
          </a:xfrm>
        </p:spPr>
        <p:txBody>
          <a:bodyPr>
            <a:normAutofit/>
          </a:bodyPr>
          <a:lstStyle/>
          <a:p>
            <a:r>
              <a:rPr lang="en-US" sz="2300" dirty="0"/>
              <a:t>Multi-ways for energy measurements within 10% difference for same input power to the gun: </a:t>
            </a:r>
          </a:p>
          <a:p>
            <a:pPr marL="522900" lvl="1" indent="-342900"/>
            <a:r>
              <a:rPr lang="en-US" sz="1900" b="1" i="1" dirty="0"/>
              <a:t>Slope of beam position vs. corrector field strength </a:t>
            </a:r>
          </a:p>
          <a:p>
            <a:pPr marL="522900" lvl="1" indent="-342900"/>
            <a:r>
              <a:rPr lang="en-US" sz="1900" dirty="0"/>
              <a:t>RF probes signal </a:t>
            </a:r>
          </a:p>
          <a:p>
            <a:pPr marL="522900" lvl="1" indent="-342900"/>
            <a:r>
              <a:rPr lang="en-US" sz="1900" dirty="0"/>
              <a:t>Measured input RF power </a:t>
            </a:r>
          </a:p>
          <a:p>
            <a:pPr marL="522900" lvl="1" indent="-342900"/>
            <a:r>
              <a:rPr lang="en-US" sz="1900" dirty="0"/>
              <a:t>Measure time-of-flight between two  BPMs after gun</a:t>
            </a:r>
          </a:p>
          <a:p>
            <a:pPr marL="522900" lvl="1" indent="-342900"/>
            <a:r>
              <a:rPr lang="en-US" sz="1900" dirty="0"/>
              <a:t>Measure the minimum beam size of 1pC with the solenoid </a:t>
            </a:r>
          </a:p>
          <a:p>
            <a:pPr marL="522900" lvl="1" indent="-342900"/>
            <a:endParaRPr lang="en-US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9D58E3A-E789-F343-917B-541A458419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02" y="3824124"/>
            <a:ext cx="3882158" cy="2963777"/>
          </a:xfrm>
          <a:prstGeom prst="rect">
            <a:avLst/>
          </a:prstGeom>
        </p:spPr>
      </p:pic>
      <p:pic>
        <p:nvPicPr>
          <p:cNvPr id="7" name="Picture 2" descr="C:\Users\zhoufeng\Desktop\gunenergy.png">
            <a:extLst>
              <a:ext uri="{FF2B5EF4-FFF2-40B4-BE49-F238E27FC236}">
                <a16:creationId xmlns:a16="http://schemas.microsoft.com/office/drawing/2014/main" id="{EC743BAF-8007-4940-945B-FF889092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18" y="1212009"/>
            <a:ext cx="3482764" cy="262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B585A-92CB-1449-910B-9BB59D4FF1D8}"/>
              </a:ext>
            </a:extLst>
          </p:cNvPr>
          <p:cNvSpPr txBox="1"/>
          <p:nvPr/>
        </p:nvSpPr>
        <p:spPr>
          <a:xfrm>
            <a:off x="6017906" y="2918596"/>
            <a:ext cx="225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slope of beam position vs. corrector strength </a:t>
            </a:r>
          </a:p>
        </p:txBody>
      </p:sp>
    </p:spTree>
    <p:extLst>
      <p:ext uri="{BB962C8B-B14F-4D97-AF65-F5344CB8AC3E}">
        <p14:creationId xmlns:p14="http://schemas.microsoft.com/office/powerpoint/2010/main" val="400292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9FB70AF0-5515-8959-4CCD-412778C0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814" y="1095497"/>
            <a:ext cx="4056964" cy="33535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DFC4C-561B-CD42-8F32-CF34F8E7F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001E98-4970-124F-AFA9-015486DC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/>
              <a:t>Buncher Energy &amp; Phase Measurements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1AA132B-1AE1-6348-804C-DE8560F856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2" y="4496612"/>
            <a:ext cx="3827535" cy="2299783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D23DE281-977B-0847-9038-32FDFD2C135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28" y="4534224"/>
            <a:ext cx="3619401" cy="2262171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86C37AE-33A5-3944-A912-18F9B9B45B7B}"/>
              </a:ext>
            </a:extLst>
          </p:cNvPr>
          <p:cNvSpPr txBox="1">
            <a:spLocks/>
          </p:cNvSpPr>
          <p:nvPr/>
        </p:nvSpPr>
        <p:spPr>
          <a:xfrm>
            <a:off x="436181" y="1338174"/>
            <a:ext cx="4570614" cy="31584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sz="1800" dirty="0"/>
              <a:t>Measured beam energy vs. </a:t>
            </a:r>
            <a:r>
              <a:rPr lang="en-US" sz="1800" dirty="0" err="1"/>
              <a:t>buncher</a:t>
            </a:r>
            <a:r>
              <a:rPr lang="en-US" sz="1800" dirty="0"/>
              <a:t> phase for given gun energy/phase</a:t>
            </a: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sz="1800" dirty="0"/>
              <a:t>The inferred gun energy and buncher energy are 785 keV and 212 keV respectively, which agree well with expectation for given power.</a:t>
            </a: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sz="1800" dirty="0"/>
              <a:t>Beam size with zero-crossing phase for bunching is much larger than </a:t>
            </a:r>
            <a:r>
              <a:rPr lang="en-US" sz="1800" dirty="0" err="1"/>
              <a:t>debunching</a:t>
            </a:r>
            <a:r>
              <a:rPr lang="en-US" sz="1800" dirty="0"/>
              <a:t> due to the space charge effect. </a:t>
            </a:r>
          </a:p>
          <a:p>
            <a:pPr marL="342900" indent="-342900" fontAlgn="auto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 fontAlgn="auto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CB006-3B49-EA4A-AFC2-7C154D1D494B}"/>
              </a:ext>
            </a:extLst>
          </p:cNvPr>
          <p:cNvSpPr txBox="1"/>
          <p:nvPr/>
        </p:nvSpPr>
        <p:spPr>
          <a:xfrm>
            <a:off x="5266832" y="4640826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B: zero-crossing for bunching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A18EF-C1EB-E146-A592-F09E3676FBDE}"/>
              </a:ext>
            </a:extLst>
          </p:cNvPr>
          <p:cNvSpPr txBox="1"/>
          <p:nvPr/>
        </p:nvSpPr>
        <p:spPr>
          <a:xfrm>
            <a:off x="1378452" y="4556017"/>
            <a:ext cx="3139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A: zero-crossing for </a:t>
            </a:r>
            <a:r>
              <a:rPr lang="en-US" sz="1600" dirty="0" err="1">
                <a:solidFill>
                  <a:srgbClr val="FFFF00"/>
                </a:solidFill>
              </a:rPr>
              <a:t>debunching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CE076-E615-4540-9945-A07AF372D1BE}"/>
              </a:ext>
            </a:extLst>
          </p:cNvPr>
          <p:cNvCxnSpPr>
            <a:cxnSpLocks/>
          </p:cNvCxnSpPr>
          <p:nvPr/>
        </p:nvCxnSpPr>
        <p:spPr>
          <a:xfrm flipH="1" flipV="1">
            <a:off x="7351049" y="2585545"/>
            <a:ext cx="301640" cy="1887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6D4A2D-579A-2842-B7DA-5023E973D049}"/>
              </a:ext>
            </a:extLst>
          </p:cNvPr>
          <p:cNvCxnSpPr>
            <a:cxnSpLocks/>
          </p:cNvCxnSpPr>
          <p:nvPr/>
        </p:nvCxnSpPr>
        <p:spPr>
          <a:xfrm flipV="1">
            <a:off x="4668090" y="2585545"/>
            <a:ext cx="1045320" cy="1911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1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DC695-3332-1747-9A54-3A50D76114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775E9-884F-D542-9D16-5D044F79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3431"/>
                </a:solidFill>
              </a:rPr>
              <a:t>LCLS-II Electron Source Commissioning </a:t>
            </a:r>
            <a:br>
              <a:rPr lang="en-US" dirty="0">
                <a:solidFill>
                  <a:srgbClr val="9D3431"/>
                </a:solidFill>
              </a:rPr>
            </a:br>
            <a:r>
              <a:rPr lang="en-US" sz="2000" dirty="0"/>
              <a:t>Intrinsic Cs</a:t>
            </a:r>
            <a:r>
              <a:rPr lang="en-US" sz="2000" baseline="-25000" dirty="0"/>
              <a:t>2</a:t>
            </a:r>
            <a:r>
              <a:rPr lang="en-US" sz="2000" dirty="0"/>
              <a:t>Te Emittance Met Expectation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EAA545-D239-D141-AA0B-43F85A4585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430392"/>
            <a:ext cx="8108950" cy="17159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Cs</a:t>
            </a:r>
            <a:r>
              <a:rPr lang="en-US" baseline="-25000" dirty="0"/>
              <a:t>2</a:t>
            </a:r>
            <a:r>
              <a:rPr lang="en-US" dirty="0"/>
              <a:t>Te cathodes were produced by INFN/LASA during e-source commissioning – thanks LASA!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Used solenoid to measure the intrinsic emittance at the gun energy with &lt;1 pC charge. 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96A3F24-7D63-4A46-A43E-83CEC918CE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34" y="2646028"/>
            <a:ext cx="5015172" cy="3863994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136E053-D7D1-FC46-9962-AE3D82458779}"/>
              </a:ext>
            </a:extLst>
          </p:cNvPr>
          <p:cNvSpPr txBox="1">
            <a:spLocks/>
          </p:cNvSpPr>
          <p:nvPr/>
        </p:nvSpPr>
        <p:spPr>
          <a:xfrm>
            <a:off x="451822" y="3051287"/>
            <a:ext cx="3486912" cy="35087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b="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Measured emittance is 1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dirty="0"/>
              <a:t>m/mm-rms, which agree well with the expected intrinsic emittance given 4.84 eV of UV laser energy and 3.2-3.5 eV of work function for Cs</a:t>
            </a:r>
            <a:r>
              <a:rPr lang="en-US" baseline="-25000" dirty="0"/>
              <a:t>2</a:t>
            </a:r>
            <a:r>
              <a:rPr lang="en-US" dirty="0"/>
              <a:t>Te. 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sz="300" dirty="0"/>
          </a:p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SLAC has grown cathodes starting 2020</a:t>
            </a:r>
          </a:p>
        </p:txBody>
      </p:sp>
    </p:spTree>
    <p:extLst>
      <p:ext uri="{BB962C8B-B14F-4D97-AF65-F5344CB8AC3E}">
        <p14:creationId xmlns:p14="http://schemas.microsoft.com/office/powerpoint/2010/main" val="249150198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oc_x0020_Type xmlns="a350330f-84e9-4a77-8fe8-47561737f693">1. Dry Run Presentation</Doc_x0020_Type>
    <Speaker xmlns="a350330f-84e9-4a77-8fe8-47561737f693" xsi:nil="true"/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A6A2341F02940B1C75D5C516AE53F" ma:contentTypeVersion="45" ma:contentTypeDescription="Create a new document." ma:contentTypeScope="" ma:versionID="7df8dee6a85071859f671f56bb8d5385">
  <xsd:schema xmlns:xsd="http://www.w3.org/2001/XMLSchema" xmlns:xs="http://www.w3.org/2001/XMLSchema" xmlns:p="http://schemas.microsoft.com/office/2006/metadata/properties" xmlns:ns2="a350330f-84e9-4a77-8fe8-47561737f693" xmlns:ns3="891c90e7-7d13-43f3-b940-a07d68e13b76" xmlns:ns4="http://schemas.microsoft.com/sharepoint/v4" targetNamespace="http://schemas.microsoft.com/office/2006/metadata/properties" ma:root="true" ma:fieldsID="3107df33c4144bc075a6736f9659ccd2" ns2:_="" ns3:_="" ns4:_="">
    <xsd:import namespace="a350330f-84e9-4a77-8fe8-47561737f693"/>
    <xsd:import namespace="891c90e7-7d13-43f3-b940-a07d68e13b76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peaker" minOccurs="0"/>
                <xsd:element ref="ns2:Doc_x0020_Typ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50330f-84e9-4a77-8fe8-47561737f693" elementFormDefault="qualified">
    <xsd:import namespace="http://schemas.microsoft.com/office/2006/documentManagement/types"/>
    <xsd:import namespace="http://schemas.microsoft.com/office/infopath/2007/PartnerControls"/>
    <xsd:element name="Speaker" ma:index="8" nillable="true" ma:displayName="Speaker" ma:internalName="Speaker" ma:readOnly="false">
      <xsd:simpleType>
        <xsd:restriction base="dms:Text">
          <xsd:maxLength value="255"/>
        </xsd:restriction>
      </xsd:simpleType>
    </xsd:element>
    <xsd:element name="Doc_x0020_Type" ma:index="9" nillable="true" ma:displayName="Doc Type" ma:default="1. Dry Run Presentation" ma:format="Dropdown" ma:internalName="Doc_x0020_Type" ma:readOnly="false">
      <xsd:simpleType>
        <xsd:union memberTypes="dms:Text">
          <xsd:simpleType>
            <xsd:restriction base="dms:Choice">
              <xsd:enumeration value="1. Dry Run Presentation"/>
              <xsd:enumeration value="2. Background Documents"/>
              <xsd:enumeration value="3. Presentation Template"/>
              <xsd:enumeration value="4. Presentations Ready for Review"/>
              <xsd:enumeration value="5. Questions From Various Subcommittees"/>
            </xsd:restriction>
          </xsd:simpleType>
        </xsd:un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91c90e7-7d13-43f3-b940-a07d68e13b76"/>
    <ds:schemaRef ds:uri="http://schemas.microsoft.com/office/2006/documentManagement/types"/>
    <ds:schemaRef ds:uri="http://schemas.openxmlformats.org/package/2006/metadata/core-properties"/>
    <ds:schemaRef ds:uri="http://schemas.microsoft.com/sharepoint/v4"/>
    <ds:schemaRef ds:uri="http://purl.org/dc/dcmitype/"/>
    <ds:schemaRef ds:uri="a350330f-84e9-4a77-8fe8-47561737f69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46982C-AB50-4150-B0A7-F82B84A2E5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50330f-84e9-4a77-8fe8-47561737f693"/>
    <ds:schemaRef ds:uri="891c90e7-7d13-43f3-b940-a07d68e13b76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79301</TotalTime>
  <Words>1915</Words>
  <Application>Microsoft Macintosh PowerPoint</Application>
  <PresentationFormat>On-screen Show (4:3)</PresentationFormat>
  <Paragraphs>244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1_blank</vt:lpstr>
      <vt:lpstr>Commissioning of LCLS-II Electron Source and Injector</vt:lpstr>
      <vt:lpstr>PowerPoint Presentation</vt:lpstr>
      <vt:lpstr>LCLSII Electron Source &amp; Injector Schematic </vt:lpstr>
      <vt:lpstr>LCLS-II Electron Source Commissioning (~2 years, 2018 - 2020) </vt:lpstr>
      <vt:lpstr>LCLS-II Electron Source Commissioning  Gun Contaminated &amp; Revived Eventually  </vt:lpstr>
      <vt:lpstr>LCLS-II Electron Source Commissioning  Reliable 24/7 Gun &amp; Buncher CW Operation   </vt:lpstr>
      <vt:lpstr>LCLS-II Electron Source Commissioning  Gun Energy Measurement</vt:lpstr>
      <vt:lpstr>LCLS-II Electron Source Commissioning  Buncher Energy &amp; Phase Measurements</vt:lpstr>
      <vt:lpstr>LCLS-II Electron Source Commissioning  Intrinsic Cs2Te Emittance Met Expectation </vt:lpstr>
      <vt:lpstr>LCLS-II Electron Source Commissioning Demonstrated up-to-1MHz e-Beam Operation</vt:lpstr>
      <vt:lpstr>LCLS-II Electron Source Commissioning  Gun/buncher LLRF jitter met specifications </vt:lpstr>
      <vt:lpstr>LCLS-II Electron Source Commissioning  Cs2Te Cathode QE Evolution</vt:lpstr>
      <vt:lpstr>LCLS-II Electron Source Commissioning  Gun Dark Current Measurement Before Cryomodule01 (CM01)</vt:lpstr>
      <vt:lpstr>LCLS-II Electron Source Commissioning  Dark Current Analyses </vt:lpstr>
      <vt:lpstr>SLAC is building an upgrade gun for spare </vt:lpstr>
      <vt:lpstr>100 MeV Injector Commissioning  (4 weeks, July –August 2022) </vt:lpstr>
      <vt:lpstr>100 MeV Injector Commissioning  Established First Beam through Full Scale Injector  </vt:lpstr>
      <vt:lpstr>100 MeV Injector Commissioning  ACMs and LBLMs certified for safety system </vt:lpstr>
      <vt:lpstr>100 MeV Injector Commissioning  Preliminary Emittance Optimization</vt:lpstr>
      <vt:lpstr>100 MeV Injector Commissioning  Dark Current Measurements and Mitigations</vt:lpstr>
      <vt:lpstr>100 MeV Injector Commissioning  Dark Current Mitigation</vt:lpstr>
      <vt:lpstr>100 MeV Injector Commissioning  Bunch Length Measurement Awaiting  </vt:lpstr>
      <vt:lpstr>Summary</vt:lpstr>
      <vt:lpstr>Acknowledgements</vt:lpstr>
    </vt:vector>
  </TitlesOfParts>
  <Company>SLAC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PowerPoint Template</dc:title>
  <dc:creator>FACET</dc:creator>
  <cp:lastModifiedBy>Zhou, Feng</cp:lastModifiedBy>
  <cp:revision>3117</cp:revision>
  <cp:lastPrinted>2009-07-27T17:31:51Z</cp:lastPrinted>
  <dcterms:created xsi:type="dcterms:W3CDTF">2009-11-23T23:38:17Z</dcterms:created>
  <dcterms:modified xsi:type="dcterms:W3CDTF">2022-10-04T12:16:29Z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0x010100497A6A2341F02940B1C75D5C516AE53F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_dlc_DocIdItemGuid">
    <vt:lpwstr>c60d9011-2e8e-4be0-ae33-f390fdd3c08f</vt:lpwstr>
  </property>
  <property fmtid="{D5CDD505-2E9C-101B-9397-08002B2CF9AE}" pid="8" name="Organization Unit">
    <vt:lpwstr>40;#LCLS-2|5fa05ef5-bcb1-47c1-a006-b66d0ac2220e</vt:lpwstr>
  </property>
  <property fmtid="{D5CDD505-2E9C-101B-9397-08002B2CF9AE}" pid="9" name="Document Type">
    <vt:lpwstr>105;#Templates|09abdf3f-5dae-474d-8c44-157bf154b270</vt:lpwstr>
  </property>
  <property fmtid="{D5CDD505-2E9C-101B-9397-08002B2CF9AE}" pid="10" name="Document Sub Type">
    <vt:lpwstr>11;#Templates|09abdf3f-5dae-474d-8c44-157bf154b270</vt:lpwstr>
  </property>
  <property fmtid="{D5CDD505-2E9C-101B-9397-08002B2CF9AE}" pid="11" name="Title1">
    <vt:lpwstr/>
  </property>
  <property fmtid="{D5CDD505-2E9C-101B-9397-08002B2CF9AE}" pid="12" name="URL">
    <vt:lpwstr/>
  </property>
  <property fmtid="{D5CDD505-2E9C-101B-9397-08002B2CF9AE}" pid="13" name="Collaborators">
    <vt:lpwstr/>
  </property>
  <property fmtid="{D5CDD505-2E9C-101B-9397-08002B2CF9AE}" pid="14" name="Associated Policy">
    <vt:lpwstr>--</vt:lpwstr>
  </property>
  <property fmtid="{D5CDD505-2E9C-101B-9397-08002B2CF9AE}" pid="15" name="CDMS_Area">
    <vt:lpwstr>--</vt:lpwstr>
  </property>
  <property fmtid="{D5CDD505-2E9C-101B-9397-08002B2CF9AE}" pid="16" name="Lock and Tag">
    <vt:bool>false</vt:bool>
  </property>
  <property fmtid="{D5CDD505-2E9C-101B-9397-08002B2CF9AE}" pid="17" name="Retention Action">
    <vt:lpwstr>--</vt:lpwstr>
  </property>
  <property fmtid="{D5CDD505-2E9C-101B-9397-08002B2CF9AE}" pid="18" name="Utilization">
    <vt:lpwstr>Principal</vt:lpwstr>
  </property>
  <property fmtid="{D5CDD505-2E9C-101B-9397-08002B2CF9AE}" pid="19" name="Document Specialists">
    <vt:lpwstr/>
  </property>
  <property fmtid="{D5CDD505-2E9C-101B-9397-08002B2CF9AE}" pid="20" name="Other Collaborators">
    <vt:lpwstr/>
  </property>
  <property fmtid="{D5CDD505-2E9C-101B-9397-08002B2CF9AE}" pid="21" name="Reviewers">
    <vt:lpwstr/>
  </property>
  <property fmtid="{D5CDD505-2E9C-101B-9397-08002B2CF9AE}" pid="22" name="Tier">
    <vt:lpwstr>Tier 3</vt:lpwstr>
  </property>
  <property fmtid="{D5CDD505-2E9C-101B-9397-08002B2CF9AE}" pid="23" name="Rescinded">
    <vt:bool>false</vt:bool>
  </property>
  <property fmtid="{D5CDD505-2E9C-101B-9397-08002B2CF9AE}" pid="24" name="Form">
    <vt:bool>false</vt:bool>
  </property>
</Properties>
</file>