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3"/>
  </p:notesMasterIdLst>
  <p:sldIdLst>
    <p:sldId id="256" r:id="rId2"/>
    <p:sldId id="340" r:id="rId3"/>
    <p:sldId id="338" r:id="rId4"/>
    <p:sldId id="299" r:id="rId5"/>
    <p:sldId id="300" r:id="rId6"/>
    <p:sldId id="301" r:id="rId7"/>
    <p:sldId id="302" r:id="rId8"/>
    <p:sldId id="320" r:id="rId9"/>
    <p:sldId id="341" r:id="rId10"/>
    <p:sldId id="303" r:id="rId11"/>
    <p:sldId id="305" r:id="rId12"/>
    <p:sldId id="306" r:id="rId13"/>
    <p:sldId id="332" r:id="rId14"/>
    <p:sldId id="334" r:id="rId15"/>
    <p:sldId id="335" r:id="rId16"/>
    <p:sldId id="336" r:id="rId17"/>
    <p:sldId id="328" r:id="rId18"/>
    <p:sldId id="342" r:id="rId19"/>
    <p:sldId id="343" r:id="rId20"/>
    <p:sldId id="345" r:id="rId21"/>
    <p:sldId id="34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guide id="3" pos="3940" userDrawn="1">
          <p15:clr>
            <a:srgbClr val="A4A3A4"/>
          </p15:clr>
        </p15:guide>
        <p15:guide id="4" pos="4040" userDrawn="1">
          <p15:clr>
            <a:srgbClr val="A4A3A4"/>
          </p15:clr>
        </p15:guide>
        <p15:guide id="5" pos="4140" userDrawn="1">
          <p15:clr>
            <a:srgbClr val="A4A3A4"/>
          </p15:clr>
        </p15:guide>
        <p15:guide id="6" pos="4240" userDrawn="1">
          <p15:clr>
            <a:srgbClr val="A4A3A4"/>
          </p15:clr>
        </p15:guide>
        <p15:guide id="7" pos="43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F6D8"/>
    <a:srgbClr val="D1E589"/>
    <a:srgbClr val="6695FF"/>
    <a:srgbClr val="FFCD34"/>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593"/>
    <p:restoredTop sz="95574"/>
  </p:normalViewPr>
  <p:slideViewPr>
    <p:cSldViewPr snapToGrid="0" snapToObjects="1">
      <p:cViewPr>
        <p:scale>
          <a:sx n="100" d="100"/>
          <a:sy n="100" d="100"/>
        </p:scale>
        <p:origin x="824" y="144"/>
      </p:cViewPr>
      <p:guideLst>
        <p:guide pos="3840"/>
        <p:guide orient="horz" pos="2160"/>
        <p:guide pos="3940"/>
        <p:guide pos="4040"/>
        <p:guide pos="4140"/>
        <p:guide pos="4240"/>
        <p:guide pos="43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10/3/22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16</a:t>
            </a:fld>
            <a:endParaRPr lang="en-US"/>
          </a:p>
        </p:txBody>
      </p:sp>
    </p:spTree>
    <p:extLst>
      <p:ext uri="{BB962C8B-B14F-4D97-AF65-F5344CB8AC3E}">
        <p14:creationId xmlns:p14="http://schemas.microsoft.com/office/powerpoint/2010/main" val="832542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20</a:t>
            </a:fld>
            <a:endParaRPr lang="en-US"/>
          </a:p>
        </p:txBody>
      </p:sp>
    </p:spTree>
    <p:extLst>
      <p:ext uri="{BB962C8B-B14F-4D97-AF65-F5344CB8AC3E}">
        <p14:creationId xmlns:p14="http://schemas.microsoft.com/office/powerpoint/2010/main" val="30521581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8" name="Picture 7">
            <a:extLst>
              <a:ext uri="{FF2B5EF4-FFF2-40B4-BE49-F238E27FC236}">
                <a16:creationId xmlns:a16="http://schemas.microsoft.com/office/drawing/2014/main" id="{A1CCAF04-6C30-614D-8071-3CC683E9765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6083" y="5755088"/>
            <a:ext cx="3238500" cy="4191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6ACFED41-9DB8-3441-9E99-88FCE31DC29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60339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B0BC717A-FCD7-0D46-A097-931C02281585}"/>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811919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FA0D-AA3C-664A-87D2-78DEA605D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5DD7F-359B-0241-A0E1-CB4146394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94FE3B0-EE83-EE47-9729-1EF195304D10}"/>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81660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785AC-BC0C-8F4E-B552-D8A6AD40EE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59A820-91F6-F544-8B07-61605B067C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FAE437-C75F-3A40-9104-1FFF2D5E7948}"/>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066097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7" name="Picture 6">
            <a:extLst>
              <a:ext uri="{FF2B5EF4-FFF2-40B4-BE49-F238E27FC236}">
                <a16:creationId xmlns:a16="http://schemas.microsoft.com/office/drawing/2014/main" id="{E64EB6B9-C6AF-7F40-9A3F-E71E87EB2DF9}"/>
              </a:ext>
            </a:extLst>
          </p:cNvPr>
          <p:cNvPicPr>
            <a:picLocks noChangeAspect="1"/>
          </p:cNvPicPr>
          <p:nvPr userDrawn="1"/>
        </p:nvPicPr>
        <p:blipFill>
          <a:blip r:embed="rId3"/>
          <a:stretch>
            <a:fillRect/>
          </a:stretch>
        </p:blipFill>
        <p:spPr>
          <a:xfrm>
            <a:off x="8386083" y="5742910"/>
            <a:ext cx="3238500" cy="419100"/>
          </a:xfrm>
          <a:prstGeom prst="rect">
            <a:avLst/>
          </a:prstGeom>
        </p:spPr>
      </p:pic>
    </p:spTree>
    <p:extLst>
      <p:ext uri="{BB962C8B-B14F-4D97-AF65-F5344CB8AC3E}">
        <p14:creationId xmlns:p14="http://schemas.microsoft.com/office/powerpoint/2010/main" val="3440654292"/>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794568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4223687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1724543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5715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0960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630614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571500"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57150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57150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60960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60960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24E88283-FA1D-D040-8AFC-1D07DFC302AA}"/>
              </a:ext>
            </a:extLst>
          </p:cNvPr>
          <p:cNvSpPr>
            <a:spLocks noGrp="1"/>
          </p:cNvSpPr>
          <p:nvPr>
            <p:ph type="sldNum" sz="quarter" idx="10"/>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573931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33593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91252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571500" y="365125"/>
            <a:ext cx="11049000" cy="1325563"/>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571500" y="1825625"/>
            <a:ext cx="11049000" cy="4207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7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9.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g"/></Relationships>
</file>

<file path=ppt/slides/_rels/slide1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8" Type="http://schemas.openxmlformats.org/officeDocument/2006/relationships/image" Target="../media/image41.tiff"/><Relationship Id="rId3" Type="http://schemas.openxmlformats.org/officeDocument/2006/relationships/image" Target="../media/image37.jpeg"/><Relationship Id="rId7"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9.png"/><Relationship Id="rId5" Type="http://schemas.openxmlformats.org/officeDocument/2006/relationships/image" Target="../media/image39.jpe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46.emf"/></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9.xml"/><Relationship Id="rId5" Type="http://schemas.openxmlformats.org/officeDocument/2006/relationships/image" Target="../media/image20.png"/><Relationship Id="rId4" Type="http://schemas.openxmlformats.org/officeDocument/2006/relationships/image" Target="../media/image19.svg"/></Relationships>
</file>

<file path=ppt/slides/_rels/slide9.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512CF1F-EDAE-36C2-D3BA-96C433D3D1FE}"/>
              </a:ext>
            </a:extLst>
          </p:cNvPr>
          <p:cNvSpPr>
            <a:spLocks noGrp="1"/>
          </p:cNvSpPr>
          <p:nvPr>
            <p:ph type="ctrTitle"/>
          </p:nvPr>
        </p:nvSpPr>
        <p:spPr>
          <a:xfrm>
            <a:off x="554449" y="2455270"/>
            <a:ext cx="11637551" cy="1947460"/>
          </a:xfrm>
        </p:spPr>
        <p:txBody>
          <a:bodyPr>
            <a:normAutofit/>
          </a:bodyPr>
          <a:lstStyle/>
          <a:p>
            <a:r>
              <a:rPr lang="en-US" sz="2400" b="0" dirty="0"/>
              <a:t>66</a:t>
            </a:r>
            <a:r>
              <a:rPr lang="en-US" sz="2400" b="0" baseline="30000" dirty="0"/>
              <a:t>th</a:t>
            </a:r>
            <a:r>
              <a:rPr lang="en-US" sz="2400" b="0" dirty="0"/>
              <a:t> ICFA Advanced Beam Dynamics Workshop on Energy Recovery </a:t>
            </a:r>
            <a:r>
              <a:rPr lang="en-US" sz="2400" b="0" dirty="0" err="1"/>
              <a:t>Linacs</a:t>
            </a:r>
            <a:endParaRPr lang="en-US" b="0" dirty="0"/>
          </a:p>
        </p:txBody>
      </p:sp>
      <p:sp>
        <p:nvSpPr>
          <p:cNvPr id="10" name="Rectangle 9">
            <a:extLst>
              <a:ext uri="{FF2B5EF4-FFF2-40B4-BE49-F238E27FC236}">
                <a16:creationId xmlns:a16="http://schemas.microsoft.com/office/drawing/2014/main" id="{BD36C899-0E2F-26C3-3CB8-578FA147193D}"/>
              </a:ext>
            </a:extLst>
          </p:cNvPr>
          <p:cNvSpPr/>
          <p:nvPr/>
        </p:nvSpPr>
        <p:spPr>
          <a:xfrm>
            <a:off x="554449" y="2967335"/>
            <a:ext cx="11016745" cy="1754326"/>
          </a:xfrm>
          <a:prstGeom prst="rect">
            <a:avLst/>
          </a:prstGeom>
        </p:spPr>
        <p:txBody>
          <a:bodyPr wrap="square">
            <a:spAutoFit/>
          </a:bodyPr>
          <a:lstStyle/>
          <a:p>
            <a:r>
              <a:rPr lang="en-US" sz="3600" b="1" i="0" u="none" strike="noStrike" dirty="0">
                <a:solidFill>
                  <a:srgbClr val="FFFFFF"/>
                </a:solidFill>
                <a:effectLst/>
                <a:latin typeface="Helvetica" pitchFamily="2" charset="0"/>
              </a:rPr>
              <a:t>Low frequency 113 MHz SRF gun with room temperature photocathode for Coherent electron Cooling experiment (</a:t>
            </a:r>
            <a:r>
              <a:rPr lang="en-US" sz="3600" b="1" i="0" u="none" strike="noStrike" dirty="0" err="1">
                <a:solidFill>
                  <a:srgbClr val="FFFFFF"/>
                </a:solidFill>
                <a:effectLst/>
                <a:latin typeface="Helvetica" pitchFamily="2" charset="0"/>
              </a:rPr>
              <a:t>CeC</a:t>
            </a:r>
            <a:r>
              <a:rPr lang="en-US" sz="3600" b="1" i="0" u="none" strike="noStrike" dirty="0">
                <a:solidFill>
                  <a:srgbClr val="FFFFFF"/>
                </a:solidFill>
                <a:effectLst/>
                <a:latin typeface="Helvetica" pitchFamily="2" charset="0"/>
              </a:rPr>
              <a:t>-X)</a:t>
            </a:r>
            <a:endParaRPr lang="en-US" sz="1100" dirty="0"/>
          </a:p>
        </p:txBody>
      </p:sp>
      <p:cxnSp>
        <p:nvCxnSpPr>
          <p:cNvPr id="11" name="Straight Connector 10">
            <a:extLst>
              <a:ext uri="{FF2B5EF4-FFF2-40B4-BE49-F238E27FC236}">
                <a16:creationId xmlns:a16="http://schemas.microsoft.com/office/drawing/2014/main" id="{55955906-C929-B035-0414-F0963046F7B5}"/>
              </a:ext>
            </a:extLst>
          </p:cNvPr>
          <p:cNvCxnSpPr>
            <a:cxnSpLocks/>
          </p:cNvCxnSpPr>
          <p:nvPr/>
        </p:nvCxnSpPr>
        <p:spPr>
          <a:xfrm flipV="1">
            <a:off x="680484" y="2967335"/>
            <a:ext cx="10711416" cy="978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2EFEF43-4CAE-900C-ABEC-8CCD53F38A16}"/>
              </a:ext>
            </a:extLst>
          </p:cNvPr>
          <p:cNvSpPr txBox="1"/>
          <p:nvPr/>
        </p:nvSpPr>
        <p:spPr>
          <a:xfrm>
            <a:off x="680484" y="5033671"/>
            <a:ext cx="5809604" cy="400110"/>
          </a:xfrm>
          <a:prstGeom prst="rect">
            <a:avLst/>
          </a:prstGeom>
          <a:noFill/>
        </p:spPr>
        <p:txBody>
          <a:bodyPr wrap="none" rtlCol="0">
            <a:spAutoFit/>
          </a:bodyPr>
          <a:lstStyle/>
          <a:p>
            <a:r>
              <a:rPr lang="en-US" sz="2000" dirty="0">
                <a:solidFill>
                  <a:schemeClr val="bg1"/>
                </a:solidFill>
              </a:rPr>
              <a:t>Irina Petrushina (SBU) on behalf of the </a:t>
            </a:r>
            <a:r>
              <a:rPr lang="en-US" sz="2000" dirty="0" err="1">
                <a:solidFill>
                  <a:schemeClr val="bg1"/>
                </a:solidFill>
              </a:rPr>
              <a:t>CeC</a:t>
            </a:r>
            <a:r>
              <a:rPr lang="en-US" sz="2000" dirty="0">
                <a:solidFill>
                  <a:schemeClr val="bg1"/>
                </a:solidFill>
              </a:rPr>
              <a:t> team</a:t>
            </a:r>
          </a:p>
        </p:txBody>
      </p:sp>
      <p:pic>
        <p:nvPicPr>
          <p:cNvPr id="3" name="Picture 2">
            <a:extLst>
              <a:ext uri="{FF2B5EF4-FFF2-40B4-BE49-F238E27FC236}">
                <a16:creationId xmlns:a16="http://schemas.microsoft.com/office/drawing/2014/main" id="{020830DC-597B-7E16-7D8A-737368B0A3F7}"/>
              </a:ext>
            </a:extLst>
          </p:cNvPr>
          <p:cNvPicPr>
            <a:picLocks noChangeAspect="1"/>
          </p:cNvPicPr>
          <p:nvPr/>
        </p:nvPicPr>
        <p:blipFill>
          <a:blip r:embed="rId2"/>
          <a:stretch>
            <a:fillRect/>
          </a:stretch>
        </p:blipFill>
        <p:spPr>
          <a:xfrm>
            <a:off x="8581139" y="76476"/>
            <a:ext cx="3103378" cy="524219"/>
          </a:xfrm>
          <a:prstGeom prst="rect">
            <a:avLst/>
          </a:prstGeom>
        </p:spPr>
      </p:pic>
    </p:spTree>
    <p:extLst>
      <p:ext uri="{BB962C8B-B14F-4D97-AF65-F5344CB8AC3E}">
        <p14:creationId xmlns:p14="http://schemas.microsoft.com/office/powerpoint/2010/main" val="224675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5F9281-DAFE-C7D6-1FF3-047B7FBADE8C}"/>
              </a:ext>
            </a:extLst>
          </p:cNvPr>
          <p:cNvSpPr>
            <a:spLocks noGrp="1"/>
          </p:cNvSpPr>
          <p:nvPr>
            <p:ph type="sldNum" sz="quarter" idx="4"/>
          </p:nvPr>
        </p:nvSpPr>
        <p:spPr/>
        <p:txBody>
          <a:bodyPr/>
          <a:lstStyle/>
          <a:p>
            <a:fld id="{933A556B-7C63-244D-9B7C-B0EA8042B330}" type="slidenum">
              <a:rPr lang="en-US" smtClean="0"/>
              <a:pPr/>
              <a:t>10</a:t>
            </a:fld>
            <a:endParaRPr lang="en-US" sz="1000" dirty="0"/>
          </a:p>
        </p:txBody>
      </p:sp>
      <p:pic>
        <p:nvPicPr>
          <p:cNvPr id="3" name="Picture 2">
            <a:extLst>
              <a:ext uri="{FF2B5EF4-FFF2-40B4-BE49-F238E27FC236}">
                <a16:creationId xmlns:a16="http://schemas.microsoft.com/office/drawing/2014/main" id="{BFB6AEDE-1438-908E-B172-1E043FD8E71E}"/>
              </a:ext>
            </a:extLst>
          </p:cNvPr>
          <p:cNvPicPr>
            <a:picLocks noChangeAspect="1"/>
          </p:cNvPicPr>
          <p:nvPr/>
        </p:nvPicPr>
        <p:blipFill rotWithShape="1">
          <a:blip r:embed="rId2"/>
          <a:srcRect t="558" b="379"/>
          <a:stretch/>
        </p:blipFill>
        <p:spPr>
          <a:xfrm>
            <a:off x="458290" y="527925"/>
            <a:ext cx="10945967" cy="5608593"/>
          </a:xfrm>
          <a:prstGeom prst="rect">
            <a:avLst/>
          </a:prstGeom>
        </p:spPr>
      </p:pic>
      <p:sp>
        <p:nvSpPr>
          <p:cNvPr id="4" name="TextBox 3">
            <a:extLst>
              <a:ext uri="{FF2B5EF4-FFF2-40B4-BE49-F238E27FC236}">
                <a16:creationId xmlns:a16="http://schemas.microsoft.com/office/drawing/2014/main" id="{2A1D355D-2D5B-B319-113E-05D9E2FCB495}"/>
              </a:ext>
            </a:extLst>
          </p:cNvPr>
          <p:cNvSpPr txBox="1"/>
          <p:nvPr/>
        </p:nvSpPr>
        <p:spPr>
          <a:xfrm>
            <a:off x="242047" y="0"/>
            <a:ext cx="4762842" cy="461665"/>
          </a:xfrm>
          <a:prstGeom prst="rect">
            <a:avLst/>
          </a:prstGeom>
          <a:noFill/>
        </p:spPr>
        <p:txBody>
          <a:bodyPr wrap="none" rtlCol="0">
            <a:spAutoFit/>
          </a:bodyPr>
          <a:lstStyle/>
          <a:p>
            <a:r>
              <a:rPr lang="en-US" sz="2400" b="1" dirty="0">
                <a:solidFill>
                  <a:schemeClr val="accent1"/>
                </a:solidFill>
              </a:rPr>
              <a:t>Multipacting – issue of the past</a:t>
            </a:r>
          </a:p>
        </p:txBody>
      </p:sp>
    </p:spTree>
    <p:extLst>
      <p:ext uri="{BB962C8B-B14F-4D97-AF65-F5344CB8AC3E}">
        <p14:creationId xmlns:p14="http://schemas.microsoft.com/office/powerpoint/2010/main" val="38705552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0918E3-62FC-EE51-99BD-494085620F2F}"/>
              </a:ext>
            </a:extLst>
          </p:cNvPr>
          <p:cNvSpPr>
            <a:spLocks noGrp="1"/>
          </p:cNvSpPr>
          <p:nvPr>
            <p:ph type="sldNum" sz="quarter" idx="4"/>
          </p:nvPr>
        </p:nvSpPr>
        <p:spPr/>
        <p:txBody>
          <a:bodyPr/>
          <a:lstStyle/>
          <a:p>
            <a:fld id="{933A556B-7C63-244D-9B7C-B0EA8042B330}" type="slidenum">
              <a:rPr lang="en-US" smtClean="0"/>
              <a:pPr/>
              <a:t>11</a:t>
            </a:fld>
            <a:endParaRPr lang="en-US" sz="1000" dirty="0"/>
          </a:p>
        </p:txBody>
      </p:sp>
      <p:pic>
        <p:nvPicPr>
          <p:cNvPr id="3" name="Picture 2">
            <a:extLst>
              <a:ext uri="{FF2B5EF4-FFF2-40B4-BE49-F238E27FC236}">
                <a16:creationId xmlns:a16="http://schemas.microsoft.com/office/drawing/2014/main" id="{37A704D9-BB1D-5300-5897-0DF6D7306001}"/>
              </a:ext>
            </a:extLst>
          </p:cNvPr>
          <p:cNvPicPr>
            <a:picLocks noChangeAspect="1"/>
          </p:cNvPicPr>
          <p:nvPr/>
        </p:nvPicPr>
        <p:blipFill rotWithShape="1">
          <a:blip r:embed="rId2"/>
          <a:srcRect l="-1" t="1" r="-123" b="353"/>
          <a:stretch/>
        </p:blipFill>
        <p:spPr>
          <a:xfrm>
            <a:off x="254558" y="520590"/>
            <a:ext cx="11553129" cy="5456140"/>
          </a:xfrm>
          <a:prstGeom prst="rect">
            <a:avLst/>
          </a:prstGeom>
        </p:spPr>
      </p:pic>
      <p:sp>
        <p:nvSpPr>
          <p:cNvPr id="4" name="Rectangle 3">
            <a:extLst>
              <a:ext uri="{FF2B5EF4-FFF2-40B4-BE49-F238E27FC236}">
                <a16:creationId xmlns:a16="http://schemas.microsoft.com/office/drawing/2014/main" id="{32C40814-6328-1C4E-1723-A56F70F52500}"/>
              </a:ext>
            </a:extLst>
          </p:cNvPr>
          <p:cNvSpPr/>
          <p:nvPr/>
        </p:nvSpPr>
        <p:spPr>
          <a:xfrm>
            <a:off x="254558" y="19169"/>
            <a:ext cx="7650877" cy="461665"/>
          </a:xfrm>
          <a:prstGeom prst="rect">
            <a:avLst/>
          </a:prstGeom>
        </p:spPr>
        <p:txBody>
          <a:bodyPr wrap="none">
            <a:spAutoFit/>
          </a:bodyPr>
          <a:lstStyle/>
          <a:p>
            <a:r>
              <a:rPr lang="en-US" sz="2400" b="1" dirty="0">
                <a:solidFill>
                  <a:schemeClr val="accent1"/>
                </a:solidFill>
              </a:rPr>
              <a:t>Example of Cavity Turn On Attempt with Strong MP</a:t>
            </a:r>
          </a:p>
        </p:txBody>
      </p:sp>
    </p:spTree>
    <p:extLst>
      <p:ext uri="{BB962C8B-B14F-4D97-AF65-F5344CB8AC3E}">
        <p14:creationId xmlns:p14="http://schemas.microsoft.com/office/powerpoint/2010/main" val="6951217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FD7ABDD-2B89-DE91-D3E3-531D55E58E16}"/>
              </a:ext>
            </a:extLst>
          </p:cNvPr>
          <p:cNvSpPr>
            <a:spLocks noGrp="1"/>
          </p:cNvSpPr>
          <p:nvPr>
            <p:ph type="sldNum" sz="quarter" idx="4"/>
          </p:nvPr>
        </p:nvSpPr>
        <p:spPr/>
        <p:txBody>
          <a:bodyPr/>
          <a:lstStyle/>
          <a:p>
            <a:fld id="{933A556B-7C63-244D-9B7C-B0EA8042B330}" type="slidenum">
              <a:rPr lang="en-US" smtClean="0"/>
              <a:pPr/>
              <a:t>12</a:t>
            </a:fld>
            <a:endParaRPr lang="en-US" sz="1000" dirty="0"/>
          </a:p>
        </p:txBody>
      </p:sp>
      <p:pic>
        <p:nvPicPr>
          <p:cNvPr id="3" name="Picture 2">
            <a:extLst>
              <a:ext uri="{FF2B5EF4-FFF2-40B4-BE49-F238E27FC236}">
                <a16:creationId xmlns:a16="http://schemas.microsoft.com/office/drawing/2014/main" id="{96A60336-A37A-4CAA-9E5D-2710F7BCD6D1}"/>
              </a:ext>
            </a:extLst>
          </p:cNvPr>
          <p:cNvPicPr>
            <a:picLocks noChangeAspect="1"/>
          </p:cNvPicPr>
          <p:nvPr/>
        </p:nvPicPr>
        <p:blipFill>
          <a:blip r:embed="rId2"/>
          <a:stretch>
            <a:fillRect/>
          </a:stretch>
        </p:blipFill>
        <p:spPr>
          <a:xfrm>
            <a:off x="1137310" y="934497"/>
            <a:ext cx="9546732" cy="1664109"/>
          </a:xfrm>
          <a:prstGeom prst="rect">
            <a:avLst/>
          </a:prstGeom>
        </p:spPr>
      </p:pic>
      <p:sp>
        <p:nvSpPr>
          <p:cNvPr id="4" name="Rectangle 3">
            <a:extLst>
              <a:ext uri="{FF2B5EF4-FFF2-40B4-BE49-F238E27FC236}">
                <a16:creationId xmlns:a16="http://schemas.microsoft.com/office/drawing/2014/main" id="{44DB1FD7-C70C-F03E-9CBF-37D4FBC9F0EC}"/>
              </a:ext>
            </a:extLst>
          </p:cNvPr>
          <p:cNvSpPr/>
          <p:nvPr/>
        </p:nvSpPr>
        <p:spPr>
          <a:xfrm>
            <a:off x="254558" y="4636"/>
            <a:ext cx="3557384" cy="461665"/>
          </a:xfrm>
          <a:prstGeom prst="rect">
            <a:avLst/>
          </a:prstGeom>
        </p:spPr>
        <p:txBody>
          <a:bodyPr wrap="none">
            <a:spAutoFit/>
          </a:bodyPr>
          <a:lstStyle/>
          <a:p>
            <a:r>
              <a:rPr lang="en-US" sz="2400" b="1" dirty="0">
                <a:solidFill>
                  <a:schemeClr val="accent1"/>
                </a:solidFill>
              </a:rPr>
              <a:t>Performance Summary</a:t>
            </a:r>
          </a:p>
        </p:txBody>
      </p:sp>
      <p:pic>
        <p:nvPicPr>
          <p:cNvPr id="5" name="Picture 4">
            <a:extLst>
              <a:ext uri="{FF2B5EF4-FFF2-40B4-BE49-F238E27FC236}">
                <a16:creationId xmlns:a16="http://schemas.microsoft.com/office/drawing/2014/main" id="{CE0BB072-8163-F435-6624-926C03FDF921}"/>
              </a:ext>
            </a:extLst>
          </p:cNvPr>
          <p:cNvPicPr>
            <a:picLocks noChangeAspect="1"/>
          </p:cNvPicPr>
          <p:nvPr/>
        </p:nvPicPr>
        <p:blipFill>
          <a:blip r:embed="rId3"/>
          <a:stretch>
            <a:fillRect/>
          </a:stretch>
        </p:blipFill>
        <p:spPr>
          <a:xfrm>
            <a:off x="375385" y="3203741"/>
            <a:ext cx="4896851" cy="2804611"/>
          </a:xfrm>
          <a:prstGeom prst="rect">
            <a:avLst/>
          </a:prstGeom>
        </p:spPr>
      </p:pic>
      <p:sp>
        <p:nvSpPr>
          <p:cNvPr id="6" name="TextBox 5">
            <a:extLst>
              <a:ext uri="{FF2B5EF4-FFF2-40B4-BE49-F238E27FC236}">
                <a16:creationId xmlns:a16="http://schemas.microsoft.com/office/drawing/2014/main" id="{CFB529C7-9B03-23F2-8847-8CDA9D61B1C5}"/>
              </a:ext>
            </a:extLst>
          </p:cNvPr>
          <p:cNvSpPr txBox="1"/>
          <p:nvPr/>
        </p:nvSpPr>
        <p:spPr>
          <a:xfrm>
            <a:off x="375385" y="500761"/>
            <a:ext cx="7500771" cy="400110"/>
          </a:xfrm>
          <a:prstGeom prst="rect">
            <a:avLst/>
          </a:prstGeom>
          <a:noFill/>
        </p:spPr>
        <p:txBody>
          <a:bodyPr wrap="none" rtlCol="0">
            <a:spAutoFit/>
          </a:bodyPr>
          <a:lstStyle/>
          <a:p>
            <a:r>
              <a:rPr lang="en-US" sz="2000" b="1" dirty="0">
                <a:solidFill>
                  <a:schemeClr val="accent2"/>
                </a:solidFill>
              </a:rPr>
              <a:t>Good emittance, long cathode lifetime, high bunch charge!</a:t>
            </a:r>
          </a:p>
        </p:txBody>
      </p:sp>
      <p:pic>
        <p:nvPicPr>
          <p:cNvPr id="8" name="Picture 7" descr="Graphical user interface, application&#10;&#10;Description automatically generated">
            <a:extLst>
              <a:ext uri="{FF2B5EF4-FFF2-40B4-BE49-F238E27FC236}">
                <a16:creationId xmlns:a16="http://schemas.microsoft.com/office/drawing/2014/main" id="{D8AFABDD-1C4E-F7A3-BE88-84E2A04020F0}"/>
              </a:ext>
            </a:extLst>
          </p:cNvPr>
          <p:cNvPicPr>
            <a:picLocks noChangeAspect="1"/>
          </p:cNvPicPr>
          <p:nvPr/>
        </p:nvPicPr>
        <p:blipFill rotWithShape="1">
          <a:blip r:embed="rId4"/>
          <a:srcRect l="56697" t="22097"/>
          <a:stretch/>
        </p:blipFill>
        <p:spPr>
          <a:xfrm>
            <a:off x="8605921" y="3352573"/>
            <a:ext cx="2603680" cy="2804611"/>
          </a:xfrm>
          <a:prstGeom prst="rect">
            <a:avLst/>
          </a:prstGeom>
        </p:spPr>
      </p:pic>
      <p:pic>
        <p:nvPicPr>
          <p:cNvPr id="10" name="Picture 9" descr="Graphical user interface, application&#10;&#10;Description automatically generated">
            <a:extLst>
              <a:ext uri="{FF2B5EF4-FFF2-40B4-BE49-F238E27FC236}">
                <a16:creationId xmlns:a16="http://schemas.microsoft.com/office/drawing/2014/main" id="{AACB1486-EFD4-6BE8-7723-6B2ABA1C655A}"/>
              </a:ext>
            </a:extLst>
          </p:cNvPr>
          <p:cNvPicPr>
            <a:picLocks noChangeAspect="1"/>
          </p:cNvPicPr>
          <p:nvPr/>
        </p:nvPicPr>
        <p:blipFill rotWithShape="1">
          <a:blip r:embed="rId5"/>
          <a:srcRect l="53484" t="20934"/>
          <a:stretch/>
        </p:blipFill>
        <p:spPr>
          <a:xfrm>
            <a:off x="5713466" y="3352573"/>
            <a:ext cx="2768322" cy="2804611"/>
          </a:xfrm>
          <a:prstGeom prst="rect">
            <a:avLst/>
          </a:prstGeom>
        </p:spPr>
      </p:pic>
      <p:sp>
        <p:nvSpPr>
          <p:cNvPr id="11" name="TextBox 10">
            <a:extLst>
              <a:ext uri="{FF2B5EF4-FFF2-40B4-BE49-F238E27FC236}">
                <a16:creationId xmlns:a16="http://schemas.microsoft.com/office/drawing/2014/main" id="{1840F1DE-A5FA-8150-B1E3-2EE3B9AA79DA}"/>
              </a:ext>
            </a:extLst>
          </p:cNvPr>
          <p:cNvSpPr txBox="1"/>
          <p:nvPr/>
        </p:nvSpPr>
        <p:spPr>
          <a:xfrm>
            <a:off x="6491499" y="2837061"/>
            <a:ext cx="3980577" cy="369332"/>
          </a:xfrm>
          <a:prstGeom prst="rect">
            <a:avLst/>
          </a:prstGeom>
          <a:noFill/>
        </p:spPr>
        <p:txBody>
          <a:bodyPr wrap="none" rtlCol="0">
            <a:spAutoFit/>
          </a:bodyPr>
          <a:lstStyle/>
          <a:p>
            <a:r>
              <a:rPr lang="en-US" b="1" dirty="0">
                <a:solidFill>
                  <a:schemeClr val="accent2"/>
                </a:solidFill>
              </a:rPr>
              <a:t>QE map after 1 month of operation</a:t>
            </a:r>
          </a:p>
        </p:txBody>
      </p:sp>
      <p:sp>
        <p:nvSpPr>
          <p:cNvPr id="12" name="TextBox 11">
            <a:extLst>
              <a:ext uri="{FF2B5EF4-FFF2-40B4-BE49-F238E27FC236}">
                <a16:creationId xmlns:a16="http://schemas.microsoft.com/office/drawing/2014/main" id="{F91BA60B-00A9-E014-6CE1-9D9758FB430D}"/>
              </a:ext>
            </a:extLst>
          </p:cNvPr>
          <p:cNvSpPr txBox="1"/>
          <p:nvPr/>
        </p:nvSpPr>
        <p:spPr>
          <a:xfrm>
            <a:off x="6491499" y="6131706"/>
            <a:ext cx="915635" cy="369332"/>
          </a:xfrm>
          <a:prstGeom prst="rect">
            <a:avLst/>
          </a:prstGeom>
          <a:noFill/>
        </p:spPr>
        <p:txBody>
          <a:bodyPr wrap="none" rtlCol="0">
            <a:spAutoFit/>
          </a:bodyPr>
          <a:lstStyle/>
          <a:p>
            <a:r>
              <a:rPr lang="en-US" b="1" dirty="0">
                <a:solidFill>
                  <a:schemeClr val="accent3"/>
                </a:solidFill>
              </a:rPr>
              <a:t>Before</a:t>
            </a:r>
          </a:p>
        </p:txBody>
      </p:sp>
      <p:sp>
        <p:nvSpPr>
          <p:cNvPr id="13" name="TextBox 12">
            <a:extLst>
              <a:ext uri="{FF2B5EF4-FFF2-40B4-BE49-F238E27FC236}">
                <a16:creationId xmlns:a16="http://schemas.microsoft.com/office/drawing/2014/main" id="{2891E066-0249-7E2D-711B-9DA7E76E160D}"/>
              </a:ext>
            </a:extLst>
          </p:cNvPr>
          <p:cNvSpPr txBox="1"/>
          <p:nvPr/>
        </p:nvSpPr>
        <p:spPr>
          <a:xfrm>
            <a:off x="9367848" y="6131706"/>
            <a:ext cx="723275" cy="369332"/>
          </a:xfrm>
          <a:prstGeom prst="rect">
            <a:avLst/>
          </a:prstGeom>
          <a:noFill/>
        </p:spPr>
        <p:txBody>
          <a:bodyPr wrap="none" rtlCol="0">
            <a:spAutoFit/>
          </a:bodyPr>
          <a:lstStyle/>
          <a:p>
            <a:r>
              <a:rPr lang="en-US" b="1" dirty="0">
                <a:solidFill>
                  <a:schemeClr val="accent3"/>
                </a:solidFill>
              </a:rPr>
              <a:t>After</a:t>
            </a:r>
          </a:p>
        </p:txBody>
      </p:sp>
    </p:spTree>
    <p:extLst>
      <p:ext uri="{BB962C8B-B14F-4D97-AF65-F5344CB8AC3E}">
        <p14:creationId xmlns:p14="http://schemas.microsoft.com/office/powerpoint/2010/main" val="7492184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different&#10;&#10;Description automatically generated">
            <a:extLst>
              <a:ext uri="{FF2B5EF4-FFF2-40B4-BE49-F238E27FC236}">
                <a16:creationId xmlns:a16="http://schemas.microsoft.com/office/drawing/2014/main" id="{211D02C2-BE4C-E145-C3D1-3818D6300F70}"/>
              </a:ext>
            </a:extLst>
          </p:cNvPr>
          <p:cNvPicPr>
            <a:picLocks noChangeAspect="1"/>
          </p:cNvPicPr>
          <p:nvPr/>
        </p:nvPicPr>
        <p:blipFill>
          <a:blip r:embed="rId2"/>
          <a:stretch>
            <a:fillRect/>
          </a:stretch>
        </p:blipFill>
        <p:spPr>
          <a:xfrm>
            <a:off x="786903" y="2605624"/>
            <a:ext cx="6835355" cy="1994334"/>
          </a:xfrm>
          <a:prstGeom prst="rect">
            <a:avLst/>
          </a:prstGeom>
        </p:spPr>
      </p:pic>
      <p:sp>
        <p:nvSpPr>
          <p:cNvPr id="2" name="Slide Number Placeholder 1">
            <a:extLst>
              <a:ext uri="{FF2B5EF4-FFF2-40B4-BE49-F238E27FC236}">
                <a16:creationId xmlns:a16="http://schemas.microsoft.com/office/drawing/2014/main" id="{9B84D104-86B8-84EE-E77A-F721867A11B4}"/>
              </a:ext>
            </a:extLst>
          </p:cNvPr>
          <p:cNvSpPr>
            <a:spLocks noGrp="1"/>
          </p:cNvSpPr>
          <p:nvPr>
            <p:ph type="sldNum" sz="quarter" idx="4"/>
          </p:nvPr>
        </p:nvSpPr>
        <p:spPr/>
        <p:txBody>
          <a:bodyPr/>
          <a:lstStyle/>
          <a:p>
            <a:fld id="{933A556B-7C63-244D-9B7C-B0EA8042B330}" type="slidenum">
              <a:rPr lang="en-US" smtClean="0"/>
              <a:pPr/>
              <a:t>13</a:t>
            </a:fld>
            <a:endParaRPr lang="en-US" sz="1000" dirty="0"/>
          </a:p>
        </p:txBody>
      </p:sp>
      <p:pic>
        <p:nvPicPr>
          <p:cNvPr id="14" name="Picture 13" descr="Diagram&#10;&#10;Description automatically generated">
            <a:extLst>
              <a:ext uri="{FF2B5EF4-FFF2-40B4-BE49-F238E27FC236}">
                <a16:creationId xmlns:a16="http://schemas.microsoft.com/office/drawing/2014/main" id="{04872023-0431-68E7-D429-7C5B026F9551}"/>
              </a:ext>
            </a:extLst>
          </p:cNvPr>
          <p:cNvPicPr>
            <a:picLocks noChangeAspect="1"/>
          </p:cNvPicPr>
          <p:nvPr/>
        </p:nvPicPr>
        <p:blipFill>
          <a:blip r:embed="rId3"/>
          <a:stretch>
            <a:fillRect/>
          </a:stretch>
        </p:blipFill>
        <p:spPr>
          <a:xfrm>
            <a:off x="7987420" y="0"/>
            <a:ext cx="4122153" cy="4342504"/>
          </a:xfrm>
          <a:prstGeom prst="rect">
            <a:avLst/>
          </a:prstGeom>
        </p:spPr>
      </p:pic>
      <p:pic>
        <p:nvPicPr>
          <p:cNvPr id="16" name="Picture 15" descr="A picture containing text, gear&#10;&#10;Description automatically generated">
            <a:extLst>
              <a:ext uri="{FF2B5EF4-FFF2-40B4-BE49-F238E27FC236}">
                <a16:creationId xmlns:a16="http://schemas.microsoft.com/office/drawing/2014/main" id="{83C1B36D-C3B1-FEE4-8A67-FA5F4B8E8C21}"/>
              </a:ext>
            </a:extLst>
          </p:cNvPr>
          <p:cNvPicPr>
            <a:picLocks noChangeAspect="1"/>
          </p:cNvPicPr>
          <p:nvPr/>
        </p:nvPicPr>
        <p:blipFill>
          <a:blip r:embed="rId4"/>
          <a:stretch>
            <a:fillRect/>
          </a:stretch>
        </p:blipFill>
        <p:spPr>
          <a:xfrm>
            <a:off x="7987420" y="4633713"/>
            <a:ext cx="3329623" cy="2069870"/>
          </a:xfrm>
          <a:prstGeom prst="rect">
            <a:avLst/>
          </a:prstGeom>
        </p:spPr>
      </p:pic>
      <p:pic>
        <p:nvPicPr>
          <p:cNvPr id="18" name="Picture 17" descr="A picture containing building material&#10;&#10;Description automatically generated">
            <a:extLst>
              <a:ext uri="{FF2B5EF4-FFF2-40B4-BE49-F238E27FC236}">
                <a16:creationId xmlns:a16="http://schemas.microsoft.com/office/drawing/2014/main" id="{3291F932-5E4D-0E5B-772F-3C2CFCE13069}"/>
              </a:ext>
            </a:extLst>
          </p:cNvPr>
          <p:cNvPicPr>
            <a:picLocks noChangeAspect="1"/>
          </p:cNvPicPr>
          <p:nvPr/>
        </p:nvPicPr>
        <p:blipFill>
          <a:blip r:embed="rId5"/>
          <a:stretch>
            <a:fillRect/>
          </a:stretch>
        </p:blipFill>
        <p:spPr>
          <a:xfrm>
            <a:off x="2114062" y="4616836"/>
            <a:ext cx="3043927" cy="2069870"/>
          </a:xfrm>
          <a:prstGeom prst="rect">
            <a:avLst/>
          </a:prstGeom>
        </p:spPr>
      </p:pic>
      <p:pic>
        <p:nvPicPr>
          <p:cNvPr id="20" name="Picture 19" descr="A picture containing accessory&#10;&#10;Description automatically generated">
            <a:extLst>
              <a:ext uri="{FF2B5EF4-FFF2-40B4-BE49-F238E27FC236}">
                <a16:creationId xmlns:a16="http://schemas.microsoft.com/office/drawing/2014/main" id="{456E7798-9413-14E1-F205-EADA832EDF74}"/>
              </a:ext>
            </a:extLst>
          </p:cNvPr>
          <p:cNvPicPr>
            <a:picLocks noChangeAspect="1"/>
          </p:cNvPicPr>
          <p:nvPr/>
        </p:nvPicPr>
        <p:blipFill>
          <a:blip r:embed="rId6"/>
          <a:stretch>
            <a:fillRect/>
          </a:stretch>
        </p:blipFill>
        <p:spPr>
          <a:xfrm>
            <a:off x="5157989" y="4650592"/>
            <a:ext cx="2714817" cy="2036113"/>
          </a:xfrm>
          <a:prstGeom prst="rect">
            <a:avLst/>
          </a:prstGeom>
        </p:spPr>
      </p:pic>
      <p:sp>
        <p:nvSpPr>
          <p:cNvPr id="3" name="Rectangle 2">
            <a:extLst>
              <a:ext uri="{FF2B5EF4-FFF2-40B4-BE49-F238E27FC236}">
                <a16:creationId xmlns:a16="http://schemas.microsoft.com/office/drawing/2014/main" id="{A67EA84F-409E-E65D-5537-25530EA756BC}"/>
              </a:ext>
            </a:extLst>
          </p:cNvPr>
          <p:cNvSpPr/>
          <p:nvPr/>
        </p:nvSpPr>
        <p:spPr>
          <a:xfrm>
            <a:off x="254558" y="-7335"/>
            <a:ext cx="4847802" cy="461665"/>
          </a:xfrm>
          <a:prstGeom prst="rect">
            <a:avLst/>
          </a:prstGeom>
        </p:spPr>
        <p:txBody>
          <a:bodyPr wrap="none">
            <a:spAutoFit/>
          </a:bodyPr>
          <a:lstStyle/>
          <a:p>
            <a:r>
              <a:rPr lang="en-US" sz="2400" b="1" dirty="0">
                <a:solidFill>
                  <a:schemeClr val="accent1"/>
                </a:solidFill>
              </a:rPr>
              <a:t>Reality of an SRF gun operation</a:t>
            </a:r>
          </a:p>
        </p:txBody>
      </p:sp>
      <p:sp>
        <p:nvSpPr>
          <p:cNvPr id="5" name="TextBox 4">
            <a:extLst>
              <a:ext uri="{FF2B5EF4-FFF2-40B4-BE49-F238E27FC236}">
                <a16:creationId xmlns:a16="http://schemas.microsoft.com/office/drawing/2014/main" id="{1EB76475-6942-0EEB-2FE4-246FCA9294D4}"/>
              </a:ext>
            </a:extLst>
          </p:cNvPr>
          <p:cNvSpPr txBox="1"/>
          <p:nvPr/>
        </p:nvSpPr>
        <p:spPr>
          <a:xfrm>
            <a:off x="254559" y="454330"/>
            <a:ext cx="7855772" cy="2585323"/>
          </a:xfrm>
          <a:prstGeom prst="rect">
            <a:avLst/>
          </a:prstGeom>
          <a:noFill/>
        </p:spPr>
        <p:txBody>
          <a:bodyPr wrap="square" rtlCol="0">
            <a:spAutoFit/>
          </a:bodyPr>
          <a:lstStyle/>
          <a:p>
            <a:pPr marL="285750" indent="-285750">
              <a:buFont typeface="Arial" panose="020B0604020202020204" pitchFamily="34" charset="0"/>
              <a:buChar char="•"/>
            </a:pPr>
            <a:r>
              <a:rPr lang="en-US" dirty="0"/>
              <a:t>Run 2021: the gun showed signs of significant </a:t>
            </a:r>
            <a:r>
              <a:rPr lang="en-US" b="1" dirty="0">
                <a:solidFill>
                  <a:schemeClr val="accent1"/>
                </a:solidFill>
                <a:highlight>
                  <a:srgbClr val="F0F6D8"/>
                </a:highlight>
              </a:rPr>
              <a:t>performance degradation</a:t>
            </a:r>
            <a:r>
              <a:rPr lang="en-US" dirty="0"/>
              <a:t>: decay of the cathode QE, new low-level MP, increased radiation and </a:t>
            </a:r>
            <a:r>
              <a:rPr lang="en-US" dirty="0" err="1"/>
              <a:t>LHe</a:t>
            </a:r>
            <a:r>
              <a:rPr lang="en-US" dirty="0"/>
              <a:t> consumption. </a:t>
            </a:r>
          </a:p>
          <a:p>
            <a:endParaRPr lang="en-US" dirty="0"/>
          </a:p>
          <a:p>
            <a:pPr marL="285750" indent="-285750">
              <a:buFont typeface="Arial" panose="020B0604020202020204" pitchFamily="34" charset="0"/>
              <a:buChar char="•"/>
            </a:pPr>
            <a:r>
              <a:rPr lang="en-US" dirty="0"/>
              <a:t>The reported behavior indicated </a:t>
            </a:r>
            <a:r>
              <a:rPr lang="en-US" b="1" dirty="0">
                <a:solidFill>
                  <a:schemeClr val="accent1"/>
                </a:solidFill>
                <a:highlight>
                  <a:srgbClr val="F0F6D8"/>
                </a:highlight>
              </a:rPr>
              <a:t>damage to the cathode delivery system</a:t>
            </a:r>
            <a:r>
              <a:rPr lang="en-US" b="1" dirty="0">
                <a:solidFill>
                  <a:schemeClr val="accent1"/>
                </a:solidFill>
              </a:rPr>
              <a:t> </a:t>
            </a:r>
            <a:r>
              <a:rPr lang="en-US" dirty="0"/>
              <a:t>and the inevitable presence of the </a:t>
            </a:r>
            <a:r>
              <a:rPr lang="en-US" b="1" dirty="0">
                <a:solidFill>
                  <a:schemeClr val="accent1"/>
                </a:solidFill>
                <a:highlight>
                  <a:srgbClr val="F0F6D8"/>
                </a:highlight>
              </a:rPr>
              <a:t>cavity surface contamination</a:t>
            </a:r>
            <a:r>
              <a:rPr lang="en-US" dirty="0"/>
              <a: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449994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9608B1-D07C-23DE-C6D7-9467FD715B35}"/>
              </a:ext>
            </a:extLst>
          </p:cNvPr>
          <p:cNvSpPr>
            <a:spLocks noGrp="1"/>
          </p:cNvSpPr>
          <p:nvPr>
            <p:ph type="sldNum" sz="quarter" idx="4"/>
          </p:nvPr>
        </p:nvSpPr>
        <p:spPr/>
        <p:txBody>
          <a:bodyPr/>
          <a:lstStyle/>
          <a:p>
            <a:fld id="{933A556B-7C63-244D-9B7C-B0EA8042B330}" type="slidenum">
              <a:rPr lang="en-US" smtClean="0"/>
              <a:pPr/>
              <a:t>14</a:t>
            </a:fld>
            <a:endParaRPr lang="en-US" sz="1000" dirty="0"/>
          </a:p>
        </p:txBody>
      </p:sp>
      <p:sp>
        <p:nvSpPr>
          <p:cNvPr id="3" name="Rectangle 2">
            <a:extLst>
              <a:ext uri="{FF2B5EF4-FFF2-40B4-BE49-F238E27FC236}">
                <a16:creationId xmlns:a16="http://schemas.microsoft.com/office/drawing/2014/main" id="{97A65738-014E-CEF0-BA7B-10B799E96436}"/>
              </a:ext>
            </a:extLst>
          </p:cNvPr>
          <p:cNvSpPr/>
          <p:nvPr/>
        </p:nvSpPr>
        <p:spPr>
          <a:xfrm>
            <a:off x="254558" y="5917"/>
            <a:ext cx="4676280" cy="461665"/>
          </a:xfrm>
          <a:prstGeom prst="rect">
            <a:avLst/>
          </a:prstGeom>
        </p:spPr>
        <p:txBody>
          <a:bodyPr wrap="none">
            <a:spAutoFit/>
          </a:bodyPr>
          <a:lstStyle/>
          <a:p>
            <a:r>
              <a:rPr lang="en-US" sz="2400" b="1" dirty="0">
                <a:solidFill>
                  <a:schemeClr val="accent1"/>
                </a:solidFill>
              </a:rPr>
              <a:t>He Conditioning to the rescue!</a:t>
            </a:r>
          </a:p>
        </p:txBody>
      </p:sp>
      <p:pic>
        <p:nvPicPr>
          <p:cNvPr id="5" name="Picture 4">
            <a:extLst>
              <a:ext uri="{FF2B5EF4-FFF2-40B4-BE49-F238E27FC236}">
                <a16:creationId xmlns:a16="http://schemas.microsoft.com/office/drawing/2014/main" id="{14804665-328C-B862-DCE5-C3F7A04D9B88}"/>
              </a:ext>
            </a:extLst>
          </p:cNvPr>
          <p:cNvPicPr>
            <a:picLocks noChangeAspect="1"/>
          </p:cNvPicPr>
          <p:nvPr/>
        </p:nvPicPr>
        <p:blipFill>
          <a:blip r:embed="rId2"/>
          <a:stretch>
            <a:fillRect/>
          </a:stretch>
        </p:blipFill>
        <p:spPr>
          <a:xfrm>
            <a:off x="623984" y="661029"/>
            <a:ext cx="5548216" cy="3172441"/>
          </a:xfrm>
          <a:prstGeom prst="rect">
            <a:avLst/>
          </a:prstGeom>
        </p:spPr>
      </p:pic>
      <p:pic>
        <p:nvPicPr>
          <p:cNvPr id="7" name="Picture 6">
            <a:extLst>
              <a:ext uri="{FF2B5EF4-FFF2-40B4-BE49-F238E27FC236}">
                <a16:creationId xmlns:a16="http://schemas.microsoft.com/office/drawing/2014/main" id="{F90C72DB-B791-28E7-9C31-2BE4865908E1}"/>
              </a:ext>
            </a:extLst>
          </p:cNvPr>
          <p:cNvPicPr>
            <a:picLocks noChangeAspect="1"/>
          </p:cNvPicPr>
          <p:nvPr/>
        </p:nvPicPr>
        <p:blipFill>
          <a:blip r:embed="rId3"/>
          <a:stretch>
            <a:fillRect/>
          </a:stretch>
        </p:blipFill>
        <p:spPr>
          <a:xfrm>
            <a:off x="6400802" y="661029"/>
            <a:ext cx="5548214" cy="3210860"/>
          </a:xfrm>
          <a:prstGeom prst="rect">
            <a:avLst/>
          </a:prstGeom>
        </p:spPr>
      </p:pic>
      <p:sp>
        <p:nvSpPr>
          <p:cNvPr id="8" name="TextBox 7">
            <a:extLst>
              <a:ext uri="{FF2B5EF4-FFF2-40B4-BE49-F238E27FC236}">
                <a16:creationId xmlns:a16="http://schemas.microsoft.com/office/drawing/2014/main" id="{C63C5553-283A-C240-177C-ED76D45203CA}"/>
              </a:ext>
            </a:extLst>
          </p:cNvPr>
          <p:cNvSpPr txBox="1"/>
          <p:nvPr/>
        </p:nvSpPr>
        <p:spPr>
          <a:xfrm>
            <a:off x="623984" y="4165646"/>
            <a:ext cx="11130694" cy="1754326"/>
          </a:xfrm>
          <a:prstGeom prst="rect">
            <a:avLst/>
          </a:prstGeom>
          <a:noFill/>
        </p:spPr>
        <p:txBody>
          <a:bodyPr wrap="square" rtlCol="0">
            <a:spAutoFit/>
          </a:bodyPr>
          <a:lstStyle/>
          <a:p>
            <a:pPr marL="285750" indent="-285750" algn="just">
              <a:buFont typeface="Arial" panose="020B0604020202020204" pitchFamily="34" charset="0"/>
              <a:buChar char="•"/>
            </a:pPr>
            <a:r>
              <a:rPr lang="en-US" dirty="0"/>
              <a:t>After a couple of days of He conditioning, the cavity reached the all-time highest voltage: </a:t>
            </a:r>
            <a:r>
              <a:rPr lang="en-US" b="1" dirty="0">
                <a:solidFill>
                  <a:schemeClr val="accent1"/>
                </a:solidFill>
                <a:highlight>
                  <a:srgbClr val="F0F6D8"/>
                </a:highlight>
              </a:rPr>
              <a:t>1.5 MV CW and 1.7 MV pulsed</a:t>
            </a:r>
            <a:r>
              <a:rPr lang="en-US" dirty="0"/>
              <a:t>. </a:t>
            </a:r>
          </a:p>
          <a:p>
            <a:pPr marL="285750" indent="-285750" algn="just">
              <a:buFont typeface="Arial" panose="020B0604020202020204" pitchFamily="34" charset="0"/>
              <a:buChar char="•"/>
            </a:pPr>
            <a:r>
              <a:rPr lang="en-US" dirty="0"/>
              <a:t>The </a:t>
            </a:r>
            <a:r>
              <a:rPr lang="en-US" b="1" dirty="0">
                <a:solidFill>
                  <a:schemeClr val="accent1"/>
                </a:solidFill>
                <a:highlight>
                  <a:srgbClr val="F0F6D8"/>
                </a:highlight>
              </a:rPr>
              <a:t>radiation level at the </a:t>
            </a:r>
            <a:r>
              <a:rPr lang="en-US" b="1" dirty="0" err="1">
                <a:solidFill>
                  <a:schemeClr val="accent1"/>
                </a:solidFill>
                <a:highlight>
                  <a:srgbClr val="F0F6D8"/>
                </a:highlight>
              </a:rPr>
              <a:t>CeC</a:t>
            </a:r>
            <a:r>
              <a:rPr lang="en-US" b="1" dirty="0">
                <a:solidFill>
                  <a:schemeClr val="accent1"/>
                </a:solidFill>
                <a:highlight>
                  <a:srgbClr val="F0F6D8"/>
                </a:highlight>
              </a:rPr>
              <a:t> operational level of 1.25 MV CW improved dramatically</a:t>
            </a:r>
            <a:r>
              <a:rPr lang="en-US" dirty="0"/>
              <a:t> and reduced to ~380 </a:t>
            </a:r>
            <a:r>
              <a:rPr lang="en-US" dirty="0" err="1"/>
              <a:t>mR</a:t>
            </a:r>
            <a:r>
              <a:rPr lang="en-US" dirty="0"/>
              <a:t>/</a:t>
            </a:r>
            <a:r>
              <a:rPr lang="en-US" dirty="0" err="1"/>
              <a:t>hr</a:t>
            </a:r>
            <a:r>
              <a:rPr lang="en-US" dirty="0"/>
              <a:t>, ~2 g/sec </a:t>
            </a:r>
            <a:r>
              <a:rPr lang="en-US" dirty="0" err="1"/>
              <a:t>LHe</a:t>
            </a:r>
            <a:r>
              <a:rPr lang="en-US" dirty="0"/>
              <a:t> consumption </a:t>
            </a:r>
          </a:p>
          <a:p>
            <a:pPr marL="285750" indent="-285750" algn="just">
              <a:buFont typeface="Arial" panose="020B0604020202020204" pitchFamily="34" charset="0"/>
              <a:buChar char="•"/>
            </a:pPr>
            <a:r>
              <a:rPr lang="en-US" dirty="0"/>
              <a:t>The CW voltage limit is defined by the maximum available </a:t>
            </a:r>
            <a:r>
              <a:rPr lang="en-US" dirty="0" err="1"/>
              <a:t>LHe</a:t>
            </a:r>
            <a:r>
              <a:rPr lang="en-US" dirty="0"/>
              <a:t> consumption of 8 g/sec. A quench-like limit occurs at 1.7 MV in pulsed mode as indicated by the steep drop of the cavity voltage.</a:t>
            </a:r>
          </a:p>
        </p:txBody>
      </p:sp>
    </p:spTree>
    <p:extLst>
      <p:ext uri="{BB962C8B-B14F-4D97-AF65-F5344CB8AC3E}">
        <p14:creationId xmlns:p14="http://schemas.microsoft.com/office/powerpoint/2010/main" val="1699940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589631-02B7-3591-0D74-D8218AE29479}"/>
              </a:ext>
            </a:extLst>
          </p:cNvPr>
          <p:cNvSpPr>
            <a:spLocks noGrp="1"/>
          </p:cNvSpPr>
          <p:nvPr>
            <p:ph type="sldNum" sz="quarter" idx="4"/>
          </p:nvPr>
        </p:nvSpPr>
        <p:spPr/>
        <p:txBody>
          <a:bodyPr/>
          <a:lstStyle/>
          <a:p>
            <a:fld id="{933A556B-7C63-244D-9B7C-B0EA8042B330}" type="slidenum">
              <a:rPr lang="en-US" smtClean="0"/>
              <a:pPr/>
              <a:t>15</a:t>
            </a:fld>
            <a:endParaRPr lang="en-US" sz="1000" dirty="0"/>
          </a:p>
        </p:txBody>
      </p:sp>
      <p:sp>
        <p:nvSpPr>
          <p:cNvPr id="5" name="Rectangle 4">
            <a:extLst>
              <a:ext uri="{FF2B5EF4-FFF2-40B4-BE49-F238E27FC236}">
                <a16:creationId xmlns:a16="http://schemas.microsoft.com/office/drawing/2014/main" id="{A916F382-6BD2-633A-097E-2271E9E3D0B2}"/>
              </a:ext>
            </a:extLst>
          </p:cNvPr>
          <p:cNvSpPr/>
          <p:nvPr/>
        </p:nvSpPr>
        <p:spPr>
          <a:xfrm>
            <a:off x="254558" y="5917"/>
            <a:ext cx="3722494" cy="461665"/>
          </a:xfrm>
          <a:prstGeom prst="rect">
            <a:avLst/>
          </a:prstGeom>
        </p:spPr>
        <p:txBody>
          <a:bodyPr wrap="none">
            <a:spAutoFit/>
          </a:bodyPr>
          <a:lstStyle/>
          <a:p>
            <a:r>
              <a:rPr lang="en-US" sz="2400" b="1" dirty="0">
                <a:solidFill>
                  <a:schemeClr val="accent1"/>
                </a:solidFill>
              </a:rPr>
              <a:t>Unfortunate Incident #2:</a:t>
            </a:r>
          </a:p>
        </p:txBody>
      </p:sp>
      <p:sp>
        <p:nvSpPr>
          <p:cNvPr id="8" name="TextBox 7">
            <a:extLst>
              <a:ext uri="{FF2B5EF4-FFF2-40B4-BE49-F238E27FC236}">
                <a16:creationId xmlns:a16="http://schemas.microsoft.com/office/drawing/2014/main" id="{4C9255ED-D39E-C893-F553-86D30AF5EE70}"/>
              </a:ext>
            </a:extLst>
          </p:cNvPr>
          <p:cNvSpPr txBox="1"/>
          <p:nvPr/>
        </p:nvSpPr>
        <p:spPr>
          <a:xfrm>
            <a:off x="254558" y="373026"/>
            <a:ext cx="11937442" cy="2031325"/>
          </a:xfrm>
          <a:prstGeom prst="rect">
            <a:avLst/>
          </a:prstGeom>
          <a:noFill/>
        </p:spPr>
        <p:txBody>
          <a:bodyPr wrap="square">
            <a:spAutoFit/>
          </a:bodyPr>
          <a:lstStyle/>
          <a:p>
            <a:pPr marL="285750" indent="-285750" algn="just">
              <a:buFont typeface="Arial" panose="020B0604020202020204" pitchFamily="34" charset="0"/>
              <a:buChar char="•"/>
            </a:pPr>
            <a:r>
              <a:rPr lang="en-US" dirty="0"/>
              <a:t>February 2022: during a mundane cathode exchange, it was found that the </a:t>
            </a:r>
            <a:r>
              <a:rPr lang="en-US" b="1" dirty="0">
                <a:solidFill>
                  <a:schemeClr val="accent1"/>
                </a:solidFill>
                <a:highlight>
                  <a:srgbClr val="F0F6D8"/>
                </a:highlight>
              </a:rPr>
              <a:t>cathode puck wasn’t fully engaged with the end effector of the cathode manipulator</a:t>
            </a:r>
            <a:r>
              <a:rPr lang="en-US" dirty="0"/>
              <a:t> once the old cathode was extracted.</a:t>
            </a:r>
          </a:p>
          <a:p>
            <a:pPr marL="285750" indent="-285750" algn="just">
              <a:buFont typeface="Arial" panose="020B0604020202020204" pitchFamily="34" charset="0"/>
              <a:buChar char="•"/>
            </a:pPr>
            <a:r>
              <a:rPr lang="en-US" dirty="0"/>
              <a:t>The cathode was installed, but the </a:t>
            </a:r>
            <a:r>
              <a:rPr lang="en-US" b="1" dirty="0">
                <a:solidFill>
                  <a:schemeClr val="accent1"/>
                </a:solidFill>
                <a:highlight>
                  <a:srgbClr val="F0F6D8"/>
                </a:highlight>
              </a:rPr>
              <a:t>cavity demonstrated an immediate performance degradation.</a:t>
            </a:r>
          </a:p>
          <a:p>
            <a:pPr marL="285750" indent="-285750" algn="just">
              <a:buFont typeface="Arial" panose="020B0604020202020204" pitchFamily="34" charset="0"/>
              <a:buChar char="•"/>
            </a:pPr>
            <a:r>
              <a:rPr lang="en-US" dirty="0" err="1"/>
              <a:t>HeC</a:t>
            </a:r>
            <a:r>
              <a:rPr lang="en-US" dirty="0"/>
              <a:t> procedure was highly successful and resulted not only in the </a:t>
            </a:r>
            <a:r>
              <a:rPr lang="en-US" b="1" dirty="0">
                <a:solidFill>
                  <a:schemeClr val="accent1"/>
                </a:solidFill>
                <a:highlight>
                  <a:srgbClr val="F0F6D8"/>
                </a:highlight>
              </a:rPr>
              <a:t>complete cavity recovery</a:t>
            </a:r>
            <a:r>
              <a:rPr lang="en-US" dirty="0"/>
              <a:t>, but also in an </a:t>
            </a:r>
            <a:r>
              <a:rPr lang="en-US" b="1" dirty="0">
                <a:solidFill>
                  <a:schemeClr val="accent1"/>
                </a:solidFill>
                <a:highlight>
                  <a:srgbClr val="F0F6D8"/>
                </a:highlight>
              </a:rPr>
              <a:t>all-time low X-ray radiation</a:t>
            </a:r>
            <a:r>
              <a:rPr lang="en-US" dirty="0"/>
              <a:t> from the cavity (~250 </a:t>
            </a:r>
            <a:r>
              <a:rPr lang="en-US" dirty="0" err="1"/>
              <a:t>mR</a:t>
            </a:r>
            <a:r>
              <a:rPr lang="en-US" dirty="0"/>
              <a:t>/</a:t>
            </a:r>
            <a:r>
              <a:rPr lang="en-US" dirty="0" err="1"/>
              <a:t>hr</a:t>
            </a:r>
            <a:r>
              <a:rPr lang="en-US" dirty="0"/>
              <a:t>, compared to ~380 </a:t>
            </a:r>
            <a:r>
              <a:rPr lang="en-US" dirty="0" err="1"/>
              <a:t>mR</a:t>
            </a:r>
            <a:r>
              <a:rPr lang="en-US" dirty="0"/>
              <a:t>/</a:t>
            </a:r>
            <a:r>
              <a:rPr lang="en-US" dirty="0" err="1"/>
              <a:t>hr</a:t>
            </a:r>
            <a:r>
              <a:rPr lang="en-US" dirty="0"/>
              <a:t> before the incident and ~750 </a:t>
            </a:r>
            <a:r>
              <a:rPr lang="en-US" dirty="0" err="1"/>
              <a:t>mR</a:t>
            </a:r>
            <a:r>
              <a:rPr lang="en-US" dirty="0"/>
              <a:t>/</a:t>
            </a:r>
            <a:r>
              <a:rPr lang="en-US" dirty="0" err="1"/>
              <a:t>hr</a:t>
            </a:r>
            <a:r>
              <a:rPr lang="en-US" dirty="0"/>
              <a:t> right after the incident) at the operational voltage of 1.25 MV.</a:t>
            </a:r>
          </a:p>
          <a:p>
            <a:pPr marL="285750" indent="-285750" algn="just">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A85C8D61-82BE-3938-E382-9650CAF2F9E7}"/>
              </a:ext>
            </a:extLst>
          </p:cNvPr>
          <p:cNvPicPr>
            <a:picLocks noChangeAspect="1"/>
          </p:cNvPicPr>
          <p:nvPr/>
        </p:nvPicPr>
        <p:blipFill>
          <a:blip r:embed="rId2"/>
          <a:stretch>
            <a:fillRect/>
          </a:stretch>
        </p:blipFill>
        <p:spPr>
          <a:xfrm>
            <a:off x="2209800" y="2140940"/>
            <a:ext cx="9144000" cy="4739560"/>
          </a:xfrm>
          <a:prstGeom prst="rect">
            <a:avLst/>
          </a:prstGeom>
        </p:spPr>
      </p:pic>
      <p:sp>
        <p:nvSpPr>
          <p:cNvPr id="6" name="Rounded Rectangle 5">
            <a:extLst>
              <a:ext uri="{FF2B5EF4-FFF2-40B4-BE49-F238E27FC236}">
                <a16:creationId xmlns:a16="http://schemas.microsoft.com/office/drawing/2014/main" id="{B2046002-857D-298A-87C6-64FA41766CB8}"/>
              </a:ext>
            </a:extLst>
          </p:cNvPr>
          <p:cNvSpPr/>
          <p:nvPr/>
        </p:nvSpPr>
        <p:spPr>
          <a:xfrm>
            <a:off x="2095500" y="2408580"/>
            <a:ext cx="1207847" cy="4292600"/>
          </a:xfrm>
          <a:prstGeom prst="round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C77E9785-B423-1D1F-3F22-D1EBEE24CF89}"/>
              </a:ext>
            </a:extLst>
          </p:cNvPr>
          <p:cNvSpPr/>
          <p:nvPr/>
        </p:nvSpPr>
        <p:spPr>
          <a:xfrm>
            <a:off x="10991177" y="2408580"/>
            <a:ext cx="337224" cy="4292600"/>
          </a:xfrm>
          <a:prstGeom prst="round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51876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weapon, object&#10;&#10;Description automatically generated">
            <a:extLst>
              <a:ext uri="{FF2B5EF4-FFF2-40B4-BE49-F238E27FC236}">
                <a16:creationId xmlns:a16="http://schemas.microsoft.com/office/drawing/2014/main" id="{17C97802-FBD9-D0E3-3AF3-0C054E7E9C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8815" y="3573860"/>
            <a:ext cx="3197654" cy="1400807"/>
          </a:xfrm>
          <a:prstGeom prst="rect">
            <a:avLst/>
          </a:prstGeom>
        </p:spPr>
      </p:pic>
      <p:sp>
        <p:nvSpPr>
          <p:cNvPr id="2" name="Slide Number Placeholder 1">
            <a:extLst>
              <a:ext uri="{FF2B5EF4-FFF2-40B4-BE49-F238E27FC236}">
                <a16:creationId xmlns:a16="http://schemas.microsoft.com/office/drawing/2014/main" id="{7C9608B1-D07C-23DE-C6D7-9467FD715B35}"/>
              </a:ext>
            </a:extLst>
          </p:cNvPr>
          <p:cNvSpPr>
            <a:spLocks noGrp="1"/>
          </p:cNvSpPr>
          <p:nvPr>
            <p:ph type="sldNum" sz="quarter" idx="4"/>
          </p:nvPr>
        </p:nvSpPr>
        <p:spPr/>
        <p:txBody>
          <a:bodyPr/>
          <a:lstStyle/>
          <a:p>
            <a:fld id="{933A556B-7C63-244D-9B7C-B0EA8042B330}" type="slidenum">
              <a:rPr lang="en-US" smtClean="0"/>
              <a:pPr/>
              <a:t>16</a:t>
            </a:fld>
            <a:endParaRPr lang="en-US" sz="1000" dirty="0"/>
          </a:p>
        </p:txBody>
      </p:sp>
      <p:sp>
        <p:nvSpPr>
          <p:cNvPr id="3" name="Rectangle 2">
            <a:extLst>
              <a:ext uri="{FF2B5EF4-FFF2-40B4-BE49-F238E27FC236}">
                <a16:creationId xmlns:a16="http://schemas.microsoft.com/office/drawing/2014/main" id="{97A65738-014E-CEF0-BA7B-10B799E96436}"/>
              </a:ext>
            </a:extLst>
          </p:cNvPr>
          <p:cNvSpPr/>
          <p:nvPr/>
        </p:nvSpPr>
        <p:spPr>
          <a:xfrm>
            <a:off x="254558" y="58925"/>
            <a:ext cx="4404411" cy="461665"/>
          </a:xfrm>
          <a:prstGeom prst="rect">
            <a:avLst/>
          </a:prstGeom>
        </p:spPr>
        <p:txBody>
          <a:bodyPr wrap="none">
            <a:spAutoFit/>
          </a:bodyPr>
          <a:lstStyle/>
          <a:p>
            <a:r>
              <a:rPr lang="en-US" sz="2400" b="1" dirty="0">
                <a:solidFill>
                  <a:schemeClr val="accent1"/>
                </a:solidFill>
              </a:rPr>
              <a:t>BNL SRF Gun – what’s next?</a:t>
            </a:r>
          </a:p>
        </p:txBody>
      </p:sp>
      <p:sp>
        <p:nvSpPr>
          <p:cNvPr id="6" name="TextBox 5">
            <a:extLst>
              <a:ext uri="{FF2B5EF4-FFF2-40B4-BE49-F238E27FC236}">
                <a16:creationId xmlns:a16="http://schemas.microsoft.com/office/drawing/2014/main" id="{9375416F-8211-0BEA-F942-8BCC6D5B0797}"/>
              </a:ext>
            </a:extLst>
          </p:cNvPr>
          <p:cNvSpPr txBox="1"/>
          <p:nvPr/>
        </p:nvSpPr>
        <p:spPr>
          <a:xfrm>
            <a:off x="313750" y="514549"/>
            <a:ext cx="11436815" cy="1323439"/>
          </a:xfrm>
          <a:prstGeom prst="rect">
            <a:avLst/>
          </a:prstGeom>
          <a:noFill/>
        </p:spPr>
        <p:txBody>
          <a:bodyPr wrap="square" rtlCol="0">
            <a:spAutoFit/>
          </a:bodyPr>
          <a:lstStyle/>
          <a:p>
            <a:pPr marL="285750" indent="-285750">
              <a:buClr>
                <a:schemeClr val="accent1"/>
              </a:buClr>
              <a:buFont typeface="Wingdings" pitchFamily="2" charset="2"/>
              <a:buChar char="Ø"/>
            </a:pPr>
            <a:r>
              <a:rPr lang="en-US" sz="2000" dirty="0"/>
              <a:t>Demonstration of a reliable </a:t>
            </a:r>
            <a:r>
              <a:rPr lang="en-US" sz="2000" b="1" dirty="0">
                <a:solidFill>
                  <a:schemeClr val="accent1"/>
                </a:solidFill>
                <a:highlight>
                  <a:srgbClr val="F0F6D8"/>
                </a:highlight>
              </a:rPr>
              <a:t>operation of the SRF gun with 1-3 mA (Phase I) and 30-100 mA (Phase II). </a:t>
            </a:r>
          </a:p>
          <a:p>
            <a:pPr marL="285750" indent="-285750">
              <a:buClr>
                <a:schemeClr val="accent1"/>
              </a:buClr>
              <a:buFont typeface="Wingdings" pitchFamily="2" charset="2"/>
              <a:buChar char="Ø"/>
            </a:pPr>
            <a:r>
              <a:rPr lang="en-US" sz="2000" dirty="0"/>
              <a:t>Generation of </a:t>
            </a:r>
            <a:r>
              <a:rPr lang="en-US" sz="2000" b="1" dirty="0">
                <a:solidFill>
                  <a:schemeClr val="accent1"/>
                </a:solidFill>
                <a:highlight>
                  <a:srgbClr val="F0F6D8"/>
                </a:highlight>
              </a:rPr>
              <a:t>polarized electron beams from the SRF gun.</a:t>
            </a:r>
          </a:p>
          <a:p>
            <a:pPr marL="285750" indent="-285750">
              <a:buClr>
                <a:schemeClr val="accent1"/>
              </a:buClr>
              <a:buFont typeface="Wingdings" pitchFamily="2" charset="2"/>
              <a:buChar char="Ø"/>
            </a:pPr>
            <a:r>
              <a:rPr lang="en-US" sz="2000" dirty="0"/>
              <a:t>Development of the </a:t>
            </a:r>
            <a:r>
              <a:rPr lang="en-US" sz="2000" b="1" i="1" dirty="0">
                <a:solidFill>
                  <a:schemeClr val="accent1"/>
                </a:solidFill>
                <a:highlight>
                  <a:srgbClr val="F0F6D8"/>
                </a:highlight>
              </a:rPr>
              <a:t>in-situ</a:t>
            </a:r>
            <a:r>
              <a:rPr lang="en-US" sz="2000" b="1" dirty="0">
                <a:solidFill>
                  <a:schemeClr val="accent1"/>
                </a:solidFill>
                <a:highlight>
                  <a:srgbClr val="F0F6D8"/>
                </a:highlight>
              </a:rPr>
              <a:t> cavity restoration techniques.</a:t>
            </a:r>
          </a:p>
        </p:txBody>
      </p:sp>
      <p:pic>
        <p:nvPicPr>
          <p:cNvPr id="8" name="Picture 7">
            <a:extLst>
              <a:ext uri="{FF2B5EF4-FFF2-40B4-BE49-F238E27FC236}">
                <a16:creationId xmlns:a16="http://schemas.microsoft.com/office/drawing/2014/main" id="{C6ABF8B5-A614-B672-96C0-AC0F8517D97D}"/>
              </a:ext>
            </a:extLst>
          </p:cNvPr>
          <p:cNvPicPr>
            <a:picLocks noChangeAspect="1"/>
          </p:cNvPicPr>
          <p:nvPr/>
        </p:nvPicPr>
        <p:blipFill>
          <a:blip r:embed="rId4"/>
          <a:stretch>
            <a:fillRect/>
          </a:stretch>
        </p:blipFill>
        <p:spPr>
          <a:xfrm>
            <a:off x="2792069" y="6172476"/>
            <a:ext cx="1866900" cy="469900"/>
          </a:xfrm>
          <a:prstGeom prst="rect">
            <a:avLst/>
          </a:prstGeom>
          <a:solidFill>
            <a:schemeClr val="bg1"/>
          </a:solidFill>
        </p:spPr>
      </p:pic>
      <p:pic>
        <p:nvPicPr>
          <p:cNvPr id="9" name="Picture 8" descr="Logo&#10;&#10;Description automatically generated">
            <a:extLst>
              <a:ext uri="{FF2B5EF4-FFF2-40B4-BE49-F238E27FC236}">
                <a16:creationId xmlns:a16="http://schemas.microsoft.com/office/drawing/2014/main" id="{D2ACA41A-A6BB-81D7-C19C-7A995BCAEB8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1488" y="6217945"/>
            <a:ext cx="2029023" cy="433280"/>
          </a:xfrm>
          <a:prstGeom prst="rect">
            <a:avLst/>
          </a:prstGeom>
        </p:spPr>
      </p:pic>
      <p:pic>
        <p:nvPicPr>
          <p:cNvPr id="10" name="Picture 9">
            <a:extLst>
              <a:ext uri="{FF2B5EF4-FFF2-40B4-BE49-F238E27FC236}">
                <a16:creationId xmlns:a16="http://schemas.microsoft.com/office/drawing/2014/main" id="{7D28E02D-4C44-B205-81BD-7E68B9EB59AF}"/>
              </a:ext>
            </a:extLst>
          </p:cNvPr>
          <p:cNvPicPr>
            <a:picLocks noChangeAspect="1"/>
          </p:cNvPicPr>
          <p:nvPr/>
        </p:nvPicPr>
        <p:blipFill>
          <a:blip r:embed="rId6"/>
          <a:stretch>
            <a:fillRect/>
          </a:stretch>
        </p:blipFill>
        <p:spPr>
          <a:xfrm>
            <a:off x="7830407" y="6172476"/>
            <a:ext cx="3103378" cy="524219"/>
          </a:xfrm>
          <a:prstGeom prst="rect">
            <a:avLst/>
          </a:prstGeom>
        </p:spPr>
      </p:pic>
      <p:sp>
        <p:nvSpPr>
          <p:cNvPr id="12" name="TextBox 11">
            <a:extLst>
              <a:ext uri="{FF2B5EF4-FFF2-40B4-BE49-F238E27FC236}">
                <a16:creationId xmlns:a16="http://schemas.microsoft.com/office/drawing/2014/main" id="{46B029D0-E762-913E-2352-B91EB62431A5}"/>
              </a:ext>
            </a:extLst>
          </p:cNvPr>
          <p:cNvSpPr txBox="1"/>
          <p:nvPr/>
        </p:nvSpPr>
        <p:spPr>
          <a:xfrm>
            <a:off x="2172358" y="1938915"/>
            <a:ext cx="8456886" cy="369332"/>
          </a:xfrm>
          <a:prstGeom prst="rect">
            <a:avLst/>
          </a:prstGeom>
          <a:noFill/>
        </p:spPr>
        <p:txBody>
          <a:bodyPr wrap="square">
            <a:spAutoFit/>
          </a:bodyPr>
          <a:lstStyle/>
          <a:p>
            <a:r>
              <a:rPr lang="en-US" sz="1800" b="1" dirty="0">
                <a:solidFill>
                  <a:srgbClr val="FF0000"/>
                </a:solidFill>
                <a:effectLst/>
                <a:ea typeface="Times New Roman" panose="02020603050405020304" pitchFamily="18" charset="0"/>
              </a:rPr>
              <a:t>In Run 22, Preliminary test of 0.25 mA average current were successful</a:t>
            </a:r>
            <a:r>
              <a:rPr lang="en-US" b="1" dirty="0">
                <a:solidFill>
                  <a:srgbClr val="FF0000"/>
                </a:solidFill>
                <a:ea typeface="Times New Roman" panose="02020603050405020304" pitchFamily="18" charset="0"/>
              </a:rPr>
              <a:t>!!</a:t>
            </a:r>
            <a:endParaRPr lang="en-US" b="1" dirty="0">
              <a:solidFill>
                <a:srgbClr val="FF0000"/>
              </a:solidFill>
            </a:endParaRPr>
          </a:p>
        </p:txBody>
      </p:sp>
      <p:sp>
        <p:nvSpPr>
          <p:cNvPr id="14" name="TextBox 13">
            <a:extLst>
              <a:ext uri="{FF2B5EF4-FFF2-40B4-BE49-F238E27FC236}">
                <a16:creationId xmlns:a16="http://schemas.microsoft.com/office/drawing/2014/main" id="{733FD828-526E-22C9-8674-46D20AB77D68}"/>
              </a:ext>
            </a:extLst>
          </p:cNvPr>
          <p:cNvSpPr txBox="1"/>
          <p:nvPr/>
        </p:nvSpPr>
        <p:spPr>
          <a:xfrm>
            <a:off x="441435" y="2657817"/>
            <a:ext cx="11309130" cy="1200329"/>
          </a:xfrm>
          <a:prstGeom prst="rect">
            <a:avLst/>
          </a:prstGeom>
          <a:noFill/>
        </p:spPr>
        <p:txBody>
          <a:bodyPr wrap="square">
            <a:spAutoFit/>
          </a:bodyPr>
          <a:lstStyle/>
          <a:p>
            <a:pPr marL="342900" marR="0" indent="-342900" algn="just">
              <a:spcBef>
                <a:spcPts val="0"/>
              </a:spcBef>
              <a:spcAft>
                <a:spcPts val="0"/>
              </a:spcAft>
              <a:buFont typeface="+mj-lt"/>
              <a:buAutoNum type="arabicPeriod"/>
            </a:pPr>
            <a:r>
              <a:rPr lang="en-US" dirty="0">
                <a:solidFill>
                  <a:srgbClr val="000000"/>
                </a:solidFill>
                <a:ea typeface="Times New Roman" panose="02020603050405020304" pitchFamily="18" charset="0"/>
              </a:rPr>
              <a:t>New Fundamental Power Coupler (FPC) c</a:t>
            </a:r>
            <a:r>
              <a:rPr lang="en-US" dirty="0">
                <a:solidFill>
                  <a:srgbClr val="000000"/>
                </a:solidFill>
                <a:effectLst/>
                <a:ea typeface="Times New Roman" panose="02020603050405020304" pitchFamily="18" charset="0"/>
              </a:rPr>
              <a:t>apable of delivering 100 kW power and the test stand.</a:t>
            </a:r>
          </a:p>
          <a:p>
            <a:pPr marL="342900" lvl="0" indent="-342900">
              <a:buFont typeface="+mj-lt"/>
              <a:buAutoNum type="arabicPeriod"/>
            </a:pPr>
            <a:r>
              <a:rPr lang="en-US" dirty="0"/>
              <a:t>Procurement and installation of 100 kW CW RF.</a:t>
            </a:r>
          </a:p>
          <a:p>
            <a:pPr marL="342900" lvl="0" indent="-342900">
              <a:buFont typeface="+mj-lt"/>
              <a:buAutoNum type="arabicPeriod"/>
            </a:pPr>
            <a:r>
              <a:rPr lang="en-US" dirty="0"/>
              <a:t>Assembly and tests of 100 kW FPC and supporting accessories.</a:t>
            </a:r>
          </a:p>
          <a:p>
            <a:pPr marL="342900" lvl="0" indent="-342900">
              <a:buFont typeface="+mj-lt"/>
              <a:buAutoNum type="arabicPeriod"/>
            </a:pPr>
            <a:r>
              <a:rPr lang="en-US" dirty="0"/>
              <a:t>Procurement and tests of the cavity tuner.</a:t>
            </a:r>
          </a:p>
        </p:txBody>
      </p:sp>
      <p:pic>
        <p:nvPicPr>
          <p:cNvPr id="17" name="Picture 16" descr="A close-up of a machine&#10;&#10;Description automatically generated with medium confidence">
            <a:extLst>
              <a:ext uri="{FF2B5EF4-FFF2-40B4-BE49-F238E27FC236}">
                <a16:creationId xmlns:a16="http://schemas.microsoft.com/office/drawing/2014/main" id="{EC59F335-C5F5-2A1A-28C5-03468857A22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70759" y="4275145"/>
            <a:ext cx="3249741" cy="1621586"/>
          </a:xfrm>
          <a:prstGeom prst="rect">
            <a:avLst/>
          </a:prstGeom>
          <a:noFill/>
        </p:spPr>
      </p:pic>
      <p:pic>
        <p:nvPicPr>
          <p:cNvPr id="19" name="Picture 18">
            <a:extLst>
              <a:ext uri="{FF2B5EF4-FFF2-40B4-BE49-F238E27FC236}">
                <a16:creationId xmlns:a16="http://schemas.microsoft.com/office/drawing/2014/main" id="{0C6AD211-B66A-7628-17A1-3DA619E9D89B}"/>
              </a:ext>
            </a:extLst>
          </p:cNvPr>
          <p:cNvPicPr>
            <a:picLocks noChangeAspect="1"/>
          </p:cNvPicPr>
          <p:nvPr/>
        </p:nvPicPr>
        <p:blipFill>
          <a:blip r:embed="rId8"/>
          <a:stretch>
            <a:fillRect/>
          </a:stretch>
        </p:blipFill>
        <p:spPr>
          <a:xfrm>
            <a:off x="441435" y="3776859"/>
            <a:ext cx="5203991" cy="2340159"/>
          </a:xfrm>
          <a:prstGeom prst="rect">
            <a:avLst/>
          </a:prstGeom>
        </p:spPr>
      </p:pic>
      <p:sp>
        <p:nvSpPr>
          <p:cNvPr id="20" name="TextBox 19">
            <a:extLst>
              <a:ext uri="{FF2B5EF4-FFF2-40B4-BE49-F238E27FC236}">
                <a16:creationId xmlns:a16="http://schemas.microsoft.com/office/drawing/2014/main" id="{18672656-B06D-FBBF-71D2-ABA781D73B61}"/>
              </a:ext>
            </a:extLst>
          </p:cNvPr>
          <p:cNvSpPr txBox="1"/>
          <p:nvPr/>
        </p:nvSpPr>
        <p:spPr>
          <a:xfrm>
            <a:off x="255199" y="2319021"/>
            <a:ext cx="4403770" cy="369332"/>
          </a:xfrm>
          <a:prstGeom prst="rect">
            <a:avLst/>
          </a:prstGeom>
          <a:noFill/>
        </p:spPr>
        <p:txBody>
          <a:bodyPr wrap="none" rtlCol="0">
            <a:spAutoFit/>
          </a:bodyPr>
          <a:lstStyle/>
          <a:p>
            <a:r>
              <a:rPr lang="en-US" b="1" dirty="0">
                <a:solidFill>
                  <a:schemeClr val="accent1"/>
                </a:solidFill>
              </a:rPr>
              <a:t>Significant modifications are required:</a:t>
            </a:r>
          </a:p>
        </p:txBody>
      </p:sp>
    </p:spTree>
    <p:extLst>
      <p:ext uri="{BB962C8B-B14F-4D97-AF65-F5344CB8AC3E}">
        <p14:creationId xmlns:p14="http://schemas.microsoft.com/office/powerpoint/2010/main" val="32407970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68D230-C02C-31AD-5C85-FF2F9908767F}"/>
              </a:ext>
            </a:extLst>
          </p:cNvPr>
          <p:cNvSpPr>
            <a:spLocks noGrp="1"/>
          </p:cNvSpPr>
          <p:nvPr>
            <p:ph type="sldNum" sz="quarter" idx="4"/>
          </p:nvPr>
        </p:nvSpPr>
        <p:spPr/>
        <p:txBody>
          <a:bodyPr/>
          <a:lstStyle/>
          <a:p>
            <a:fld id="{933A556B-7C63-244D-9B7C-B0EA8042B330}" type="slidenum">
              <a:rPr lang="en-US" smtClean="0">
                <a:solidFill>
                  <a:schemeClr val="accent1"/>
                </a:solidFill>
              </a:rPr>
              <a:pPr/>
              <a:t>17</a:t>
            </a:fld>
            <a:endParaRPr lang="en-US" dirty="0">
              <a:solidFill>
                <a:schemeClr val="accent1"/>
              </a:solidFill>
            </a:endParaRPr>
          </a:p>
        </p:txBody>
      </p:sp>
      <p:sp>
        <p:nvSpPr>
          <p:cNvPr id="5" name="TextBox 4">
            <a:extLst>
              <a:ext uri="{FF2B5EF4-FFF2-40B4-BE49-F238E27FC236}">
                <a16:creationId xmlns:a16="http://schemas.microsoft.com/office/drawing/2014/main" id="{D46D03DF-8088-F070-7575-2A7542721A84}"/>
              </a:ext>
            </a:extLst>
          </p:cNvPr>
          <p:cNvSpPr txBox="1"/>
          <p:nvPr/>
        </p:nvSpPr>
        <p:spPr>
          <a:xfrm>
            <a:off x="225705" y="404678"/>
            <a:ext cx="4259499" cy="523220"/>
          </a:xfrm>
          <a:prstGeom prst="rect">
            <a:avLst/>
          </a:prstGeom>
          <a:noFill/>
        </p:spPr>
        <p:txBody>
          <a:bodyPr wrap="none" rtlCol="0">
            <a:spAutoFit/>
          </a:bodyPr>
          <a:lstStyle/>
          <a:p>
            <a:r>
              <a:rPr lang="en-US" sz="2800" b="1" dirty="0">
                <a:solidFill>
                  <a:schemeClr val="accent1"/>
                </a:solidFill>
              </a:rPr>
              <a:t>Thank you for listening!</a:t>
            </a:r>
          </a:p>
        </p:txBody>
      </p:sp>
      <p:sp>
        <p:nvSpPr>
          <p:cNvPr id="4" name="TextBox 3">
            <a:extLst>
              <a:ext uri="{FF2B5EF4-FFF2-40B4-BE49-F238E27FC236}">
                <a16:creationId xmlns:a16="http://schemas.microsoft.com/office/drawing/2014/main" id="{72D6BFC7-4E9D-A5AD-F0A8-411B62BF2CDE}"/>
              </a:ext>
            </a:extLst>
          </p:cNvPr>
          <p:cNvSpPr txBox="1"/>
          <p:nvPr/>
        </p:nvSpPr>
        <p:spPr>
          <a:xfrm>
            <a:off x="3780049" y="2286246"/>
            <a:ext cx="8054141" cy="1354217"/>
          </a:xfrm>
          <a:prstGeom prst="rect">
            <a:avLst/>
          </a:prstGeom>
          <a:noFill/>
        </p:spPr>
        <p:txBody>
          <a:bodyPr wrap="square">
            <a:spAutoFit/>
          </a:bodyPr>
          <a:lstStyle/>
          <a:p>
            <a:r>
              <a:rPr lang="en-US" sz="1600" b="1" dirty="0" err="1">
                <a:solidFill>
                  <a:schemeClr val="accent3"/>
                </a:solidFill>
                <a:effectLst/>
              </a:rPr>
              <a:t>CeC</a:t>
            </a:r>
            <a:r>
              <a:rPr lang="en-US" sz="1600" b="1" dirty="0">
                <a:solidFill>
                  <a:schemeClr val="accent3"/>
                </a:solidFill>
                <a:effectLst/>
              </a:rPr>
              <a:t> team: </a:t>
            </a:r>
            <a:r>
              <a:rPr lang="en-US" sz="1600" dirty="0">
                <a:solidFill>
                  <a:schemeClr val="accent3"/>
                </a:solidFill>
                <a:effectLst/>
              </a:rPr>
              <a:t>V.N. Litvinenko, I. </a:t>
            </a:r>
            <a:r>
              <a:rPr lang="en-US" sz="1600" dirty="0" err="1">
                <a:solidFill>
                  <a:schemeClr val="accent3"/>
                </a:solidFill>
                <a:effectLst/>
              </a:rPr>
              <a:t>Pinayev</a:t>
            </a:r>
            <a:r>
              <a:rPr lang="en-US" sz="1600" dirty="0">
                <a:solidFill>
                  <a:schemeClr val="accent3"/>
                </a:solidFill>
                <a:effectLst/>
              </a:rPr>
              <a:t>, G. Wang, Y. Jing, J. Ma, K. Shih, Y.H. Wu </a:t>
            </a:r>
            <a:endParaRPr lang="en-US" sz="1600" dirty="0">
              <a:solidFill>
                <a:schemeClr val="accent3"/>
              </a:solidFill>
            </a:endParaRPr>
          </a:p>
          <a:p>
            <a:r>
              <a:rPr lang="en-US" sz="1600" b="1" dirty="0">
                <a:solidFill>
                  <a:schemeClr val="accent3"/>
                </a:solidFill>
                <a:effectLst/>
              </a:rPr>
              <a:t>LLRF group: </a:t>
            </a:r>
            <a:r>
              <a:rPr lang="en-US" sz="1600" dirty="0">
                <a:solidFill>
                  <a:schemeClr val="accent3"/>
                </a:solidFill>
                <a:effectLst/>
              </a:rPr>
              <a:t>G. Narayan, F. Severino, T. Hayes, K. Smith </a:t>
            </a:r>
          </a:p>
          <a:p>
            <a:r>
              <a:rPr lang="en-US" sz="1600" dirty="0">
                <a:solidFill>
                  <a:schemeClr val="accent3"/>
                </a:solidFill>
              </a:rPr>
              <a:t>J. </a:t>
            </a:r>
            <a:r>
              <a:rPr lang="en-US" sz="1600" dirty="0" err="1">
                <a:solidFill>
                  <a:schemeClr val="accent3"/>
                </a:solidFill>
              </a:rPr>
              <a:t>Tuozzolo</a:t>
            </a:r>
            <a:r>
              <a:rPr lang="en-US" sz="1600" dirty="0">
                <a:solidFill>
                  <a:schemeClr val="accent3"/>
                </a:solidFill>
              </a:rPr>
              <a:t>, J.C. Brutus, P. </a:t>
            </a:r>
            <a:r>
              <a:rPr lang="en-US" sz="1600" dirty="0" err="1">
                <a:solidFill>
                  <a:schemeClr val="accent3"/>
                </a:solidFill>
              </a:rPr>
              <a:t>Inacker</a:t>
            </a:r>
            <a:r>
              <a:rPr lang="en-US" sz="1600" dirty="0">
                <a:solidFill>
                  <a:schemeClr val="accent3"/>
                </a:solidFill>
              </a:rPr>
              <a:t>, D. </a:t>
            </a:r>
            <a:r>
              <a:rPr lang="en-US" sz="1600" dirty="0" err="1">
                <a:solidFill>
                  <a:schemeClr val="accent3"/>
                </a:solidFill>
              </a:rPr>
              <a:t>Kayran</a:t>
            </a:r>
            <a:r>
              <a:rPr lang="en-US" sz="1600" dirty="0">
                <a:solidFill>
                  <a:schemeClr val="accent3"/>
                </a:solidFill>
              </a:rPr>
              <a:t>, L. </a:t>
            </a:r>
            <a:r>
              <a:rPr lang="en-US" sz="1600" dirty="0" err="1">
                <a:solidFill>
                  <a:schemeClr val="accent3"/>
                </a:solidFill>
              </a:rPr>
              <a:t>Cultrera</a:t>
            </a:r>
            <a:r>
              <a:rPr lang="en-US" sz="1600" dirty="0">
                <a:solidFill>
                  <a:schemeClr val="accent3"/>
                </a:solidFill>
              </a:rPr>
              <a:t>, G. Mahler, M. Mapes, T. Rao, J. </a:t>
            </a:r>
            <a:r>
              <a:rPr lang="en-US" sz="1600" dirty="0" err="1">
                <a:solidFill>
                  <a:schemeClr val="accent3"/>
                </a:solidFill>
              </a:rPr>
              <a:t>Skaritka</a:t>
            </a:r>
            <a:r>
              <a:rPr lang="en-US" sz="1600" dirty="0">
                <a:solidFill>
                  <a:schemeClr val="accent3"/>
                </a:solidFill>
              </a:rPr>
              <a:t>, Y. Than, E. Wang, B. Xiao, T. Xin, A. </a:t>
            </a:r>
            <a:r>
              <a:rPr lang="en-US" sz="1600" dirty="0" err="1">
                <a:solidFill>
                  <a:schemeClr val="accent3"/>
                </a:solidFill>
              </a:rPr>
              <a:t>Zaltsman</a:t>
            </a:r>
            <a:r>
              <a:rPr lang="en-US" sz="1600" dirty="0">
                <a:solidFill>
                  <a:schemeClr val="accent3"/>
                </a:solidFill>
              </a:rPr>
              <a:t>. </a:t>
            </a:r>
          </a:p>
          <a:p>
            <a:endParaRPr lang="en-US" sz="1600" b="1" dirty="0">
              <a:solidFill>
                <a:schemeClr val="accent3"/>
              </a:solidFill>
            </a:endParaRPr>
          </a:p>
        </p:txBody>
      </p:sp>
      <p:sp>
        <p:nvSpPr>
          <p:cNvPr id="6" name="TextBox 5">
            <a:extLst>
              <a:ext uri="{FF2B5EF4-FFF2-40B4-BE49-F238E27FC236}">
                <a16:creationId xmlns:a16="http://schemas.microsoft.com/office/drawing/2014/main" id="{35872AC2-8EEA-6D35-3D17-C3BCF12F54A4}"/>
              </a:ext>
            </a:extLst>
          </p:cNvPr>
          <p:cNvSpPr txBox="1"/>
          <p:nvPr/>
        </p:nvSpPr>
        <p:spPr>
          <a:xfrm>
            <a:off x="225705" y="1755250"/>
            <a:ext cx="2922595" cy="523220"/>
          </a:xfrm>
          <a:prstGeom prst="rect">
            <a:avLst/>
          </a:prstGeom>
          <a:noFill/>
        </p:spPr>
        <p:txBody>
          <a:bodyPr wrap="none" rtlCol="0">
            <a:spAutoFit/>
          </a:bodyPr>
          <a:lstStyle/>
          <a:p>
            <a:r>
              <a:rPr lang="en-US" sz="2800" b="1" dirty="0">
                <a:solidFill>
                  <a:schemeClr val="bg1"/>
                </a:solidFill>
              </a:rPr>
              <a:t>Special thanks:</a:t>
            </a:r>
          </a:p>
        </p:txBody>
      </p:sp>
      <p:pic>
        <p:nvPicPr>
          <p:cNvPr id="8" name="Picture 7">
            <a:extLst>
              <a:ext uri="{FF2B5EF4-FFF2-40B4-BE49-F238E27FC236}">
                <a16:creationId xmlns:a16="http://schemas.microsoft.com/office/drawing/2014/main" id="{5475A847-CE17-C972-56CF-69DE7E4E6E04}"/>
              </a:ext>
            </a:extLst>
          </p:cNvPr>
          <p:cNvPicPr>
            <a:picLocks noChangeAspect="1"/>
          </p:cNvPicPr>
          <p:nvPr/>
        </p:nvPicPr>
        <p:blipFill>
          <a:blip r:embed="rId2"/>
          <a:stretch>
            <a:fillRect/>
          </a:stretch>
        </p:blipFill>
        <p:spPr>
          <a:xfrm>
            <a:off x="1116336" y="2429954"/>
            <a:ext cx="2189497" cy="691420"/>
          </a:xfrm>
          <a:prstGeom prst="rect">
            <a:avLst/>
          </a:prstGeom>
        </p:spPr>
      </p:pic>
      <p:sp>
        <p:nvSpPr>
          <p:cNvPr id="9" name="TextBox 8">
            <a:extLst>
              <a:ext uri="{FF2B5EF4-FFF2-40B4-BE49-F238E27FC236}">
                <a16:creationId xmlns:a16="http://schemas.microsoft.com/office/drawing/2014/main" id="{E46FB6D7-45A2-232C-AD71-153E044E9B44}"/>
              </a:ext>
            </a:extLst>
          </p:cNvPr>
          <p:cNvSpPr txBox="1"/>
          <p:nvPr/>
        </p:nvSpPr>
        <p:spPr>
          <a:xfrm>
            <a:off x="3780048" y="3574213"/>
            <a:ext cx="8054141" cy="338554"/>
          </a:xfrm>
          <a:prstGeom prst="rect">
            <a:avLst/>
          </a:prstGeom>
          <a:noFill/>
        </p:spPr>
        <p:txBody>
          <a:bodyPr wrap="square">
            <a:spAutoFit/>
          </a:bodyPr>
          <a:lstStyle/>
          <a:p>
            <a:r>
              <a:rPr lang="en-US" sz="1600" dirty="0">
                <a:solidFill>
                  <a:schemeClr val="accent2"/>
                </a:solidFill>
                <a:effectLst/>
              </a:rPr>
              <a:t>C. Boulware, T. Grimm</a:t>
            </a:r>
            <a:endParaRPr lang="en-US" sz="1400" dirty="0">
              <a:solidFill>
                <a:schemeClr val="accent2"/>
              </a:solidFill>
            </a:endParaRPr>
          </a:p>
        </p:txBody>
      </p:sp>
      <p:pic>
        <p:nvPicPr>
          <p:cNvPr id="1026" name="Picture 2">
            <a:extLst>
              <a:ext uri="{FF2B5EF4-FFF2-40B4-BE49-F238E27FC236}">
                <a16:creationId xmlns:a16="http://schemas.microsoft.com/office/drawing/2014/main" id="{15EAC614-1923-1583-AAE9-722077D6F0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336" y="3388205"/>
            <a:ext cx="2189497" cy="60382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Logo&#10;&#10;Description automatically generated">
            <a:extLst>
              <a:ext uri="{FF2B5EF4-FFF2-40B4-BE49-F238E27FC236}">
                <a16:creationId xmlns:a16="http://schemas.microsoft.com/office/drawing/2014/main" id="{1C20D814-CCDF-4B9E-8446-34038EC44C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6336" y="4258858"/>
            <a:ext cx="2211133" cy="472168"/>
          </a:xfrm>
          <a:prstGeom prst="rect">
            <a:avLst/>
          </a:prstGeom>
        </p:spPr>
      </p:pic>
      <p:sp>
        <p:nvSpPr>
          <p:cNvPr id="11" name="TextBox 10">
            <a:extLst>
              <a:ext uri="{FF2B5EF4-FFF2-40B4-BE49-F238E27FC236}">
                <a16:creationId xmlns:a16="http://schemas.microsoft.com/office/drawing/2014/main" id="{26925F94-7E4F-3950-3BB8-F7D667515259}"/>
              </a:ext>
            </a:extLst>
          </p:cNvPr>
          <p:cNvSpPr txBox="1"/>
          <p:nvPr/>
        </p:nvSpPr>
        <p:spPr>
          <a:xfrm>
            <a:off x="3780048" y="4152262"/>
            <a:ext cx="8411952" cy="830997"/>
          </a:xfrm>
          <a:prstGeom prst="rect">
            <a:avLst/>
          </a:prstGeom>
          <a:noFill/>
        </p:spPr>
        <p:txBody>
          <a:bodyPr wrap="square">
            <a:spAutoFit/>
          </a:bodyPr>
          <a:lstStyle/>
          <a:p>
            <a:r>
              <a:rPr lang="en-US" sz="1600" dirty="0">
                <a:solidFill>
                  <a:schemeClr val="accent3"/>
                </a:solidFill>
                <a:effectLst/>
              </a:rPr>
              <a:t>S. </a:t>
            </a:r>
            <a:r>
              <a:rPr lang="en-US" sz="1600" dirty="0" err="1">
                <a:solidFill>
                  <a:schemeClr val="accent3"/>
                </a:solidFill>
                <a:effectLst/>
              </a:rPr>
              <a:t>Belomestnykh</a:t>
            </a:r>
            <a:r>
              <a:rPr lang="en-US" sz="1600" dirty="0">
                <a:solidFill>
                  <a:schemeClr val="accent3"/>
                </a:solidFill>
                <a:effectLst/>
              </a:rPr>
              <a:t>, V. Yakovlev, S. </a:t>
            </a:r>
            <a:r>
              <a:rPr lang="en-US" sz="1600" dirty="0" err="1">
                <a:solidFill>
                  <a:schemeClr val="accent3"/>
                </a:solidFill>
                <a:effectLst/>
              </a:rPr>
              <a:t>Kazakov</a:t>
            </a:r>
            <a:r>
              <a:rPr lang="en-US" sz="1600" dirty="0">
                <a:solidFill>
                  <a:schemeClr val="accent3"/>
                </a:solidFill>
                <a:effectLst/>
              </a:rPr>
              <a:t>, J. </a:t>
            </a:r>
            <a:r>
              <a:rPr lang="en-US" sz="1600" dirty="0" err="1">
                <a:solidFill>
                  <a:schemeClr val="accent3"/>
                </a:solidFill>
                <a:effectLst/>
              </a:rPr>
              <a:t>Helsper</a:t>
            </a:r>
            <a:r>
              <a:rPr lang="en-US" sz="1600" dirty="0">
                <a:solidFill>
                  <a:schemeClr val="accent3"/>
                </a:solidFill>
                <a:effectLst/>
              </a:rPr>
              <a:t>, T. </a:t>
            </a:r>
            <a:r>
              <a:rPr lang="en-US" sz="1600" dirty="0" err="1">
                <a:solidFill>
                  <a:schemeClr val="accent3"/>
                </a:solidFill>
              </a:rPr>
              <a:t>Khabiboulline</a:t>
            </a:r>
            <a:r>
              <a:rPr lang="en-US" sz="1600" dirty="0">
                <a:solidFill>
                  <a:schemeClr val="accent3"/>
                </a:solidFill>
              </a:rPr>
              <a:t>, Yu. </a:t>
            </a:r>
            <a:r>
              <a:rPr lang="en-US" sz="1600" dirty="0" err="1">
                <a:solidFill>
                  <a:schemeClr val="accent3"/>
                </a:solidFill>
              </a:rPr>
              <a:t>Pischalnikov</a:t>
            </a:r>
            <a:r>
              <a:rPr lang="en-US" sz="1600" dirty="0">
                <a:solidFill>
                  <a:schemeClr val="accent3"/>
                </a:solidFill>
              </a:rPr>
              <a:t>, Yu. </a:t>
            </a:r>
            <a:r>
              <a:rPr lang="en-US" sz="1600" dirty="0" err="1">
                <a:solidFill>
                  <a:schemeClr val="accent3"/>
                </a:solidFill>
              </a:rPr>
              <a:t>Orlov</a:t>
            </a:r>
            <a:r>
              <a:rPr lang="en-US" sz="1600" dirty="0">
                <a:solidFill>
                  <a:schemeClr val="accent3"/>
                </a:solidFill>
              </a:rPr>
              <a:t>, M. </a:t>
            </a:r>
            <a:r>
              <a:rPr lang="en-US" sz="1600" dirty="0" err="1">
                <a:solidFill>
                  <a:schemeClr val="accent3"/>
                </a:solidFill>
              </a:rPr>
              <a:t>Martinello</a:t>
            </a:r>
            <a:r>
              <a:rPr lang="en-US" sz="1600" dirty="0">
                <a:solidFill>
                  <a:schemeClr val="accent3"/>
                </a:solidFill>
              </a:rPr>
              <a:t>, P. </a:t>
            </a:r>
            <a:r>
              <a:rPr lang="en-US" sz="1600" dirty="0" err="1">
                <a:solidFill>
                  <a:schemeClr val="accent3"/>
                </a:solidFill>
              </a:rPr>
              <a:t>Berrutti</a:t>
            </a:r>
            <a:r>
              <a:rPr lang="en-US" sz="1600" dirty="0">
                <a:solidFill>
                  <a:schemeClr val="accent3"/>
                </a:solidFill>
              </a:rPr>
              <a:t> </a:t>
            </a:r>
          </a:p>
          <a:p>
            <a:endParaRPr lang="en-US" sz="1600" dirty="0">
              <a:solidFill>
                <a:schemeClr val="accent3"/>
              </a:solidFill>
            </a:endParaRPr>
          </a:p>
        </p:txBody>
      </p:sp>
      <p:pic>
        <p:nvPicPr>
          <p:cNvPr id="12" name="Picture 11">
            <a:extLst>
              <a:ext uri="{FF2B5EF4-FFF2-40B4-BE49-F238E27FC236}">
                <a16:creationId xmlns:a16="http://schemas.microsoft.com/office/drawing/2014/main" id="{1FF0F07E-F315-60A5-8176-953F51763576}"/>
              </a:ext>
            </a:extLst>
          </p:cNvPr>
          <p:cNvPicPr>
            <a:picLocks noChangeAspect="1"/>
          </p:cNvPicPr>
          <p:nvPr/>
        </p:nvPicPr>
        <p:blipFill>
          <a:blip r:embed="rId5"/>
          <a:stretch>
            <a:fillRect/>
          </a:stretch>
        </p:blipFill>
        <p:spPr>
          <a:xfrm>
            <a:off x="1116336" y="4997857"/>
            <a:ext cx="2189496" cy="551098"/>
          </a:xfrm>
          <a:prstGeom prst="rect">
            <a:avLst/>
          </a:prstGeom>
          <a:solidFill>
            <a:schemeClr val="bg1"/>
          </a:solidFill>
        </p:spPr>
      </p:pic>
      <p:sp>
        <p:nvSpPr>
          <p:cNvPr id="13" name="TextBox 12">
            <a:extLst>
              <a:ext uri="{FF2B5EF4-FFF2-40B4-BE49-F238E27FC236}">
                <a16:creationId xmlns:a16="http://schemas.microsoft.com/office/drawing/2014/main" id="{D39750F8-A2F8-F600-5ED6-B3BC88540719}"/>
              </a:ext>
            </a:extLst>
          </p:cNvPr>
          <p:cNvSpPr txBox="1"/>
          <p:nvPr/>
        </p:nvSpPr>
        <p:spPr>
          <a:xfrm>
            <a:off x="3780048" y="5076826"/>
            <a:ext cx="8054141" cy="338554"/>
          </a:xfrm>
          <a:prstGeom prst="rect">
            <a:avLst/>
          </a:prstGeom>
          <a:noFill/>
        </p:spPr>
        <p:txBody>
          <a:bodyPr wrap="square">
            <a:spAutoFit/>
          </a:bodyPr>
          <a:lstStyle/>
          <a:p>
            <a:r>
              <a:rPr lang="en-US" sz="1600" dirty="0">
                <a:solidFill>
                  <a:schemeClr val="accent2"/>
                </a:solidFill>
                <a:effectLst/>
              </a:rPr>
              <a:t>R. Suleiman, J. </a:t>
            </a:r>
            <a:r>
              <a:rPr lang="en-US" sz="1600" dirty="0" err="1">
                <a:solidFill>
                  <a:schemeClr val="accent2"/>
                </a:solidFill>
                <a:effectLst/>
              </a:rPr>
              <a:t>Grames</a:t>
            </a:r>
            <a:r>
              <a:rPr lang="en-US" sz="1600" dirty="0">
                <a:solidFill>
                  <a:schemeClr val="accent2"/>
                </a:solidFill>
                <a:effectLst/>
              </a:rPr>
              <a:t>, M. </a:t>
            </a:r>
            <a:r>
              <a:rPr lang="en-US" sz="1600" dirty="0" err="1">
                <a:solidFill>
                  <a:schemeClr val="accent2"/>
                </a:solidFill>
                <a:effectLst/>
              </a:rPr>
              <a:t>Poelker</a:t>
            </a:r>
            <a:r>
              <a:rPr lang="en-US" sz="1600" dirty="0">
                <a:solidFill>
                  <a:schemeClr val="accent2"/>
                </a:solidFill>
                <a:effectLst/>
              </a:rPr>
              <a:t>, E. </a:t>
            </a:r>
            <a:r>
              <a:rPr lang="en-US" sz="1600" dirty="0" err="1">
                <a:solidFill>
                  <a:schemeClr val="accent2"/>
                </a:solidFill>
                <a:effectLst/>
              </a:rPr>
              <a:t>Voutier</a:t>
            </a:r>
            <a:endParaRPr lang="en-US" sz="1400" dirty="0">
              <a:solidFill>
                <a:schemeClr val="accent2"/>
              </a:solidFill>
            </a:endParaRPr>
          </a:p>
        </p:txBody>
      </p:sp>
    </p:spTree>
    <p:extLst>
      <p:ext uri="{BB962C8B-B14F-4D97-AF65-F5344CB8AC3E}">
        <p14:creationId xmlns:p14="http://schemas.microsoft.com/office/powerpoint/2010/main" val="30462541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68D230-C02C-31AD-5C85-FF2F9908767F}"/>
              </a:ext>
            </a:extLst>
          </p:cNvPr>
          <p:cNvSpPr>
            <a:spLocks noGrp="1"/>
          </p:cNvSpPr>
          <p:nvPr>
            <p:ph type="sldNum" sz="quarter" idx="4"/>
          </p:nvPr>
        </p:nvSpPr>
        <p:spPr/>
        <p:txBody>
          <a:bodyPr/>
          <a:lstStyle/>
          <a:p>
            <a:fld id="{933A556B-7C63-244D-9B7C-B0EA8042B330}" type="slidenum">
              <a:rPr lang="en-US" smtClean="0"/>
              <a:pPr/>
              <a:t>18</a:t>
            </a:fld>
            <a:endParaRPr lang="en-US" dirty="0"/>
          </a:p>
        </p:txBody>
      </p:sp>
      <p:sp>
        <p:nvSpPr>
          <p:cNvPr id="5" name="TextBox 4">
            <a:extLst>
              <a:ext uri="{FF2B5EF4-FFF2-40B4-BE49-F238E27FC236}">
                <a16:creationId xmlns:a16="http://schemas.microsoft.com/office/drawing/2014/main" id="{D46D03DF-8088-F070-7575-2A7542721A84}"/>
              </a:ext>
            </a:extLst>
          </p:cNvPr>
          <p:cNvSpPr txBox="1"/>
          <p:nvPr/>
        </p:nvSpPr>
        <p:spPr>
          <a:xfrm>
            <a:off x="596766" y="1915427"/>
            <a:ext cx="1604927" cy="523220"/>
          </a:xfrm>
          <a:prstGeom prst="rect">
            <a:avLst/>
          </a:prstGeom>
          <a:noFill/>
        </p:spPr>
        <p:txBody>
          <a:bodyPr wrap="none" rtlCol="0">
            <a:spAutoFit/>
          </a:bodyPr>
          <a:lstStyle/>
          <a:p>
            <a:r>
              <a:rPr lang="en-US" sz="2800" b="1" dirty="0">
                <a:solidFill>
                  <a:schemeClr val="bg2"/>
                </a:solidFill>
              </a:rPr>
              <a:t>Back-up</a:t>
            </a:r>
          </a:p>
        </p:txBody>
      </p:sp>
    </p:spTree>
    <p:extLst>
      <p:ext uri="{BB962C8B-B14F-4D97-AF65-F5344CB8AC3E}">
        <p14:creationId xmlns:p14="http://schemas.microsoft.com/office/powerpoint/2010/main" val="34525139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3D0126-590E-2403-5162-4E13C2D34A9A}"/>
              </a:ext>
            </a:extLst>
          </p:cNvPr>
          <p:cNvSpPr>
            <a:spLocks noGrp="1"/>
          </p:cNvSpPr>
          <p:nvPr>
            <p:ph type="sldNum" sz="quarter" idx="4"/>
          </p:nvPr>
        </p:nvSpPr>
        <p:spPr/>
        <p:txBody>
          <a:bodyPr/>
          <a:lstStyle/>
          <a:p>
            <a:fld id="{933A556B-7C63-244D-9B7C-B0EA8042B330}" type="slidenum">
              <a:rPr lang="en-US" smtClean="0"/>
              <a:pPr/>
              <a:t>19</a:t>
            </a:fld>
            <a:endParaRPr lang="en-US" sz="1000" dirty="0"/>
          </a:p>
        </p:txBody>
      </p:sp>
      <p:sp>
        <p:nvSpPr>
          <p:cNvPr id="3" name="Rectangle 2">
            <a:extLst>
              <a:ext uri="{FF2B5EF4-FFF2-40B4-BE49-F238E27FC236}">
                <a16:creationId xmlns:a16="http://schemas.microsoft.com/office/drawing/2014/main" id="{E6EDA6C8-9B63-5C89-4E66-37298F7A0319}"/>
              </a:ext>
            </a:extLst>
          </p:cNvPr>
          <p:cNvSpPr/>
          <p:nvPr/>
        </p:nvSpPr>
        <p:spPr>
          <a:xfrm>
            <a:off x="254558" y="58925"/>
            <a:ext cx="2754280" cy="461665"/>
          </a:xfrm>
          <a:prstGeom prst="rect">
            <a:avLst/>
          </a:prstGeom>
        </p:spPr>
        <p:txBody>
          <a:bodyPr wrap="none">
            <a:spAutoFit/>
          </a:bodyPr>
          <a:lstStyle/>
          <a:p>
            <a:r>
              <a:rPr lang="en-US" sz="2400" b="1" dirty="0" err="1">
                <a:solidFill>
                  <a:schemeClr val="accent1"/>
                </a:solidFill>
              </a:rPr>
              <a:t>CeC</a:t>
            </a:r>
            <a:r>
              <a:rPr lang="en-US" sz="2400" b="1" dirty="0">
                <a:solidFill>
                  <a:schemeClr val="accent1"/>
                </a:solidFill>
              </a:rPr>
              <a:t> laser system</a:t>
            </a:r>
          </a:p>
        </p:txBody>
      </p:sp>
      <p:pic>
        <p:nvPicPr>
          <p:cNvPr id="4" name="Picture 3">
            <a:extLst>
              <a:ext uri="{FF2B5EF4-FFF2-40B4-BE49-F238E27FC236}">
                <a16:creationId xmlns:a16="http://schemas.microsoft.com/office/drawing/2014/main" id="{B88E07AB-370A-6BA9-EAB7-883F3C72CE7A}"/>
              </a:ext>
            </a:extLst>
          </p:cNvPr>
          <p:cNvPicPr>
            <a:picLocks noChangeAspect="1"/>
          </p:cNvPicPr>
          <p:nvPr/>
        </p:nvPicPr>
        <p:blipFill>
          <a:blip r:embed="rId2"/>
          <a:stretch>
            <a:fillRect/>
          </a:stretch>
        </p:blipFill>
        <p:spPr>
          <a:xfrm>
            <a:off x="1329292" y="520590"/>
            <a:ext cx="10074965" cy="5486367"/>
          </a:xfrm>
          <a:prstGeom prst="rect">
            <a:avLst/>
          </a:prstGeom>
        </p:spPr>
      </p:pic>
    </p:spTree>
    <p:extLst>
      <p:ext uri="{BB962C8B-B14F-4D97-AF65-F5344CB8AC3E}">
        <p14:creationId xmlns:p14="http://schemas.microsoft.com/office/powerpoint/2010/main" val="4023148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417BCB-5A2D-4FA0-30EA-8F8410163464}"/>
              </a:ext>
            </a:extLst>
          </p:cNvPr>
          <p:cNvSpPr>
            <a:spLocks noGrp="1"/>
          </p:cNvSpPr>
          <p:nvPr>
            <p:ph type="sldNum" sz="quarter" idx="4"/>
          </p:nvPr>
        </p:nvSpPr>
        <p:spPr/>
        <p:txBody>
          <a:bodyPr/>
          <a:lstStyle/>
          <a:p>
            <a:fld id="{933A556B-7C63-244D-9B7C-B0EA8042B330}" type="slidenum">
              <a:rPr lang="en-US" smtClean="0"/>
              <a:pPr/>
              <a:t>2</a:t>
            </a:fld>
            <a:endParaRPr lang="en-US" sz="1000" dirty="0"/>
          </a:p>
        </p:txBody>
      </p:sp>
      <p:sp>
        <p:nvSpPr>
          <p:cNvPr id="3" name="TextBox 2">
            <a:extLst>
              <a:ext uri="{FF2B5EF4-FFF2-40B4-BE49-F238E27FC236}">
                <a16:creationId xmlns:a16="http://schemas.microsoft.com/office/drawing/2014/main" id="{3EF58263-1E33-6A27-E58C-DA3069440658}"/>
              </a:ext>
            </a:extLst>
          </p:cNvPr>
          <p:cNvSpPr txBox="1"/>
          <p:nvPr/>
        </p:nvSpPr>
        <p:spPr>
          <a:xfrm>
            <a:off x="242047" y="0"/>
            <a:ext cx="1721946" cy="461665"/>
          </a:xfrm>
          <a:prstGeom prst="rect">
            <a:avLst/>
          </a:prstGeom>
          <a:noFill/>
        </p:spPr>
        <p:txBody>
          <a:bodyPr wrap="none" rtlCol="0">
            <a:spAutoFit/>
          </a:bodyPr>
          <a:lstStyle/>
          <a:p>
            <a:r>
              <a:rPr lang="en-US" sz="2400" b="1" dirty="0">
                <a:solidFill>
                  <a:schemeClr val="accent1"/>
                </a:solidFill>
              </a:rPr>
              <a:t>Motivation</a:t>
            </a:r>
          </a:p>
        </p:txBody>
      </p:sp>
      <p:sp>
        <p:nvSpPr>
          <p:cNvPr id="6" name="TextBox 5">
            <a:extLst>
              <a:ext uri="{FF2B5EF4-FFF2-40B4-BE49-F238E27FC236}">
                <a16:creationId xmlns:a16="http://schemas.microsoft.com/office/drawing/2014/main" id="{D1321FE3-0AFC-7751-83A7-CC295E3F51E9}"/>
              </a:ext>
            </a:extLst>
          </p:cNvPr>
          <p:cNvSpPr txBox="1"/>
          <p:nvPr/>
        </p:nvSpPr>
        <p:spPr>
          <a:xfrm>
            <a:off x="1103020" y="575965"/>
            <a:ext cx="10146553" cy="1631216"/>
          </a:xfrm>
          <a:prstGeom prst="rect">
            <a:avLst/>
          </a:prstGeom>
          <a:noFill/>
        </p:spPr>
        <p:txBody>
          <a:bodyPr wrap="square">
            <a:spAutoFit/>
          </a:bodyPr>
          <a:lstStyle/>
          <a:p>
            <a:pPr algn="just"/>
            <a:r>
              <a:rPr lang="en-US" sz="2000" b="1" dirty="0">
                <a:solidFill>
                  <a:schemeClr val="accent1"/>
                </a:solidFill>
                <a:effectLst/>
                <a:highlight>
                  <a:srgbClr val="F0F6D8"/>
                </a:highlight>
              </a:rPr>
              <a:t>The most critical component of an ERL is the electron injector</a:t>
            </a:r>
            <a:r>
              <a:rPr lang="en-US" sz="2000" dirty="0">
                <a:effectLst/>
              </a:rPr>
              <a:t>, as it determines the limits for important beam parameters, such as temporal structure, bunch charge, and transverse and longitudinal emittance, which are critical for many applications. The </a:t>
            </a:r>
            <a:r>
              <a:rPr lang="en-US" sz="2000" b="1" dirty="0">
                <a:solidFill>
                  <a:schemeClr val="accent1"/>
                </a:solidFill>
                <a:effectLst/>
                <a:highlight>
                  <a:srgbClr val="F0F6D8"/>
                </a:highlight>
              </a:rPr>
              <a:t>technological challenge within the injector is the electron gun</a:t>
            </a:r>
            <a:r>
              <a:rPr lang="en-US" sz="2000" dirty="0">
                <a:effectLst/>
              </a:rPr>
              <a:t>. </a:t>
            </a:r>
          </a:p>
          <a:p>
            <a:pPr algn="just"/>
            <a:endParaRPr lang="en-US" sz="2000" dirty="0"/>
          </a:p>
        </p:txBody>
      </p:sp>
      <p:sp>
        <p:nvSpPr>
          <p:cNvPr id="7" name="TextBox 6">
            <a:extLst>
              <a:ext uri="{FF2B5EF4-FFF2-40B4-BE49-F238E27FC236}">
                <a16:creationId xmlns:a16="http://schemas.microsoft.com/office/drawing/2014/main" id="{BCC222D5-B3C2-10AF-E37D-844A553F58A4}"/>
              </a:ext>
            </a:extLst>
          </p:cNvPr>
          <p:cNvSpPr txBox="1"/>
          <p:nvPr/>
        </p:nvSpPr>
        <p:spPr>
          <a:xfrm>
            <a:off x="4217147" y="2207181"/>
            <a:ext cx="2986715" cy="461665"/>
          </a:xfrm>
          <a:prstGeom prst="rect">
            <a:avLst/>
          </a:prstGeom>
          <a:noFill/>
        </p:spPr>
        <p:txBody>
          <a:bodyPr wrap="none" rtlCol="0">
            <a:spAutoFit/>
          </a:bodyPr>
          <a:lstStyle/>
          <a:p>
            <a:r>
              <a:rPr lang="en-US" sz="2400" b="1" dirty="0">
                <a:solidFill>
                  <a:schemeClr val="accent1"/>
                </a:solidFill>
              </a:rPr>
              <a:t>SRF electron guns </a:t>
            </a:r>
          </a:p>
        </p:txBody>
      </p:sp>
      <p:sp>
        <p:nvSpPr>
          <p:cNvPr id="15" name="TextBox 14">
            <a:extLst>
              <a:ext uri="{FF2B5EF4-FFF2-40B4-BE49-F238E27FC236}">
                <a16:creationId xmlns:a16="http://schemas.microsoft.com/office/drawing/2014/main" id="{863DCE95-94C6-685C-BF29-96AB2923D584}"/>
              </a:ext>
            </a:extLst>
          </p:cNvPr>
          <p:cNvSpPr txBox="1"/>
          <p:nvPr/>
        </p:nvSpPr>
        <p:spPr>
          <a:xfrm>
            <a:off x="503583" y="2967211"/>
            <a:ext cx="5592417" cy="2585323"/>
          </a:xfrm>
          <a:prstGeom prst="rect">
            <a:avLst/>
          </a:prstGeom>
          <a:noFill/>
        </p:spPr>
        <p:txBody>
          <a:bodyPr wrap="square" rtlCol="0">
            <a:spAutoFit/>
          </a:bodyPr>
          <a:lstStyle/>
          <a:p>
            <a:r>
              <a:rPr lang="en-US" sz="1800" b="1" dirty="0">
                <a:solidFill>
                  <a:srgbClr val="AFD13A"/>
                </a:solidFill>
                <a:effectLst/>
                <a:latin typeface="Arial" panose="020B0604020202020204" pitchFamily="34" charset="0"/>
              </a:rPr>
              <a:t>+ </a:t>
            </a:r>
            <a:r>
              <a:rPr lang="en-US" sz="1800" b="1" dirty="0">
                <a:effectLst/>
                <a:latin typeface="Arial" panose="020B0604020202020204" pitchFamily="34" charset="0"/>
              </a:rPr>
              <a:t>Good vacuum </a:t>
            </a:r>
            <a:r>
              <a:rPr lang="en-US" sz="1800" dirty="0">
                <a:solidFill>
                  <a:srgbClr val="1E1C1C"/>
                </a:solidFill>
                <a:effectLst/>
                <a:latin typeface="ArialMT"/>
              </a:rPr>
              <a:t>inside Nb cavity at 2K/4K. </a:t>
            </a:r>
          </a:p>
          <a:p>
            <a:r>
              <a:rPr lang="en-US" sz="1800" b="1" dirty="0">
                <a:solidFill>
                  <a:srgbClr val="AFD13A"/>
                </a:solidFill>
                <a:effectLst/>
                <a:latin typeface="Arial" panose="020B0604020202020204" pitchFamily="34" charset="0"/>
              </a:rPr>
              <a:t>+ </a:t>
            </a:r>
            <a:r>
              <a:rPr lang="en-US" sz="1800" b="1" dirty="0">
                <a:effectLst/>
                <a:latin typeface="Arial" panose="020B0604020202020204" pitchFamily="34" charset="0"/>
              </a:rPr>
              <a:t>High accelerating gradients.</a:t>
            </a:r>
            <a:br>
              <a:rPr lang="en-US" sz="1800" b="1" dirty="0">
                <a:effectLst/>
                <a:latin typeface="Arial" panose="020B0604020202020204" pitchFamily="34" charset="0"/>
              </a:rPr>
            </a:br>
            <a:r>
              <a:rPr lang="en-US" sz="1800" b="1" dirty="0">
                <a:solidFill>
                  <a:srgbClr val="AFD13A"/>
                </a:solidFill>
                <a:effectLst/>
                <a:latin typeface="Arial" panose="020B0604020202020204" pitchFamily="34" charset="0"/>
              </a:rPr>
              <a:t>+ </a:t>
            </a:r>
            <a:r>
              <a:rPr lang="en-US" sz="1800" b="1" dirty="0">
                <a:effectLst/>
                <a:latin typeface="Arial" panose="020B0604020202020204" pitchFamily="34" charset="0"/>
              </a:rPr>
              <a:t>CW operation. </a:t>
            </a:r>
          </a:p>
          <a:p>
            <a:r>
              <a:rPr lang="en-US" sz="1800" b="1" dirty="0">
                <a:solidFill>
                  <a:srgbClr val="AFD13A"/>
                </a:solidFill>
                <a:effectLst/>
                <a:latin typeface="Arial" panose="020B0604020202020204" pitchFamily="34" charset="0"/>
              </a:rPr>
              <a:t>+ </a:t>
            </a:r>
            <a:r>
              <a:rPr lang="en-US" sz="1800" b="1" dirty="0">
                <a:effectLst/>
                <a:latin typeface="Arial" panose="020B0604020202020204" pitchFamily="34" charset="0"/>
              </a:rPr>
              <a:t>High cathode field and exit energy reduce the </a:t>
            </a:r>
            <a:r>
              <a:rPr lang="en-US" sz="1800" dirty="0">
                <a:effectLst/>
                <a:latin typeface="Arial" panose="020B0604020202020204" pitchFamily="34" charset="0"/>
              </a:rPr>
              <a:t>impact of </a:t>
            </a:r>
            <a:r>
              <a:rPr lang="en-US" sz="1800" b="1" dirty="0">
                <a:effectLst/>
                <a:latin typeface="Arial" panose="020B0604020202020204" pitchFamily="34" charset="0"/>
              </a:rPr>
              <a:t>space charge.</a:t>
            </a:r>
          </a:p>
          <a:p>
            <a:r>
              <a:rPr lang="en-US" sz="1800" b="1" dirty="0">
                <a:solidFill>
                  <a:srgbClr val="AFD13A"/>
                </a:solidFill>
                <a:effectLst/>
                <a:latin typeface="Arial" panose="020B0604020202020204" pitchFamily="34" charset="0"/>
              </a:rPr>
              <a:t>+ </a:t>
            </a:r>
            <a:r>
              <a:rPr lang="en-US" sz="1800" b="1" dirty="0">
                <a:effectLst/>
                <a:latin typeface="Arial" panose="020B0604020202020204" pitchFamily="34" charset="0"/>
              </a:rPr>
              <a:t>RF field at the cathode can provide additional focusing.</a:t>
            </a:r>
          </a:p>
          <a:p>
            <a:r>
              <a:rPr lang="en-US" sz="1800" b="1" dirty="0">
                <a:solidFill>
                  <a:srgbClr val="AFD13A"/>
                </a:solidFill>
                <a:effectLst/>
                <a:latin typeface="Arial" panose="020B0604020202020204" pitchFamily="34" charset="0"/>
              </a:rPr>
              <a:t>+ </a:t>
            </a:r>
            <a:r>
              <a:rPr lang="en-US" sz="1800" dirty="0">
                <a:effectLst/>
                <a:latin typeface="Arial" panose="020B0604020202020204" pitchFamily="34" charset="0"/>
              </a:rPr>
              <a:t>Confinement to a </a:t>
            </a:r>
            <a:r>
              <a:rPr lang="en-US" sz="1800" b="1" dirty="0">
                <a:effectLst/>
                <a:latin typeface="Arial" panose="020B0604020202020204" pitchFamily="34" charset="0"/>
              </a:rPr>
              <a:t>single technology.</a:t>
            </a:r>
            <a:endParaRPr lang="en-US" dirty="0">
              <a:effectLst/>
            </a:endParaRPr>
          </a:p>
          <a:p>
            <a:endParaRPr lang="en-US" dirty="0"/>
          </a:p>
        </p:txBody>
      </p:sp>
      <p:sp>
        <p:nvSpPr>
          <p:cNvPr id="18" name="TextBox 17">
            <a:extLst>
              <a:ext uri="{FF2B5EF4-FFF2-40B4-BE49-F238E27FC236}">
                <a16:creationId xmlns:a16="http://schemas.microsoft.com/office/drawing/2014/main" id="{3A4D4E4A-370A-446E-2094-605424FC482F}"/>
              </a:ext>
            </a:extLst>
          </p:cNvPr>
          <p:cNvSpPr txBox="1"/>
          <p:nvPr/>
        </p:nvSpPr>
        <p:spPr>
          <a:xfrm>
            <a:off x="6414052" y="2979187"/>
            <a:ext cx="5524499" cy="2031325"/>
          </a:xfrm>
          <a:prstGeom prst="rect">
            <a:avLst/>
          </a:prstGeom>
          <a:noFill/>
        </p:spPr>
        <p:txBody>
          <a:bodyPr wrap="square">
            <a:spAutoFit/>
          </a:bodyPr>
          <a:lstStyle/>
          <a:p>
            <a:r>
              <a:rPr lang="en-US" sz="1800" b="1" dirty="0">
                <a:solidFill>
                  <a:srgbClr val="B52366"/>
                </a:solidFill>
                <a:effectLst/>
                <a:latin typeface="Arial" panose="020B0604020202020204" pitchFamily="34" charset="0"/>
              </a:rPr>
              <a:t>? </a:t>
            </a:r>
            <a:r>
              <a:rPr lang="en-US" sz="1800" b="1" dirty="0">
                <a:effectLst/>
                <a:latin typeface="Arial" panose="020B0604020202020204" pitchFamily="34" charset="0"/>
              </a:rPr>
              <a:t>Are high-QE photocathodes compatible </a:t>
            </a:r>
            <a:r>
              <a:rPr lang="en-US" sz="1800" dirty="0">
                <a:effectLst/>
                <a:latin typeface="ArialMT"/>
              </a:rPr>
              <a:t>with the SRF environment?</a:t>
            </a:r>
            <a:br>
              <a:rPr lang="en-US" sz="1800" dirty="0">
                <a:effectLst/>
                <a:latin typeface="ArialMT"/>
              </a:rPr>
            </a:br>
            <a:r>
              <a:rPr lang="en-US" sz="1800" b="1" dirty="0">
                <a:solidFill>
                  <a:srgbClr val="B52366"/>
                </a:solidFill>
                <a:effectLst/>
                <a:latin typeface="Arial" panose="020B0604020202020204" pitchFamily="34" charset="0"/>
              </a:rPr>
              <a:t>? </a:t>
            </a:r>
            <a:r>
              <a:rPr lang="en-US" sz="1800" b="1" dirty="0">
                <a:effectLst/>
                <a:latin typeface="Arial" panose="020B0604020202020204" pitchFamily="34" charset="0"/>
              </a:rPr>
              <a:t>Can high-QE cathodes survive </a:t>
            </a:r>
            <a:r>
              <a:rPr lang="en-US" sz="1800" dirty="0">
                <a:effectLst/>
                <a:latin typeface="ArialMT"/>
              </a:rPr>
              <a:t>in an SRF cavity?</a:t>
            </a:r>
          </a:p>
          <a:p>
            <a:r>
              <a:rPr lang="en-US" b="1" dirty="0">
                <a:solidFill>
                  <a:schemeClr val="accent5"/>
                </a:solidFill>
                <a:latin typeface="ArialMT"/>
              </a:rPr>
              <a:t>?</a:t>
            </a:r>
            <a:r>
              <a:rPr lang="en-US" dirty="0">
                <a:latin typeface="ArialMT"/>
              </a:rPr>
              <a:t> </a:t>
            </a:r>
            <a:r>
              <a:rPr lang="en-US" b="1" dirty="0">
                <a:latin typeface="ArialMT"/>
              </a:rPr>
              <a:t>Risk of cavity contamination</a:t>
            </a:r>
            <a:br>
              <a:rPr lang="en-US" sz="1800" dirty="0">
                <a:effectLst/>
                <a:latin typeface="ArialMT"/>
              </a:rPr>
            </a:br>
            <a:r>
              <a:rPr lang="en-US" sz="1800" b="1" dirty="0">
                <a:solidFill>
                  <a:srgbClr val="B52366"/>
                </a:solidFill>
                <a:effectLst/>
                <a:latin typeface="Arial" panose="020B0604020202020204" pitchFamily="34" charset="0"/>
              </a:rPr>
              <a:t>? </a:t>
            </a:r>
            <a:r>
              <a:rPr lang="en-US" sz="1800" b="1" dirty="0">
                <a:effectLst/>
                <a:latin typeface="Arial" panose="020B0604020202020204" pitchFamily="34" charset="0"/>
              </a:rPr>
              <a:t>Multipacting</a:t>
            </a:r>
          </a:p>
          <a:p>
            <a:r>
              <a:rPr lang="en-US" b="1" dirty="0">
                <a:solidFill>
                  <a:srgbClr val="B52366"/>
                </a:solidFill>
                <a:latin typeface="Arial" panose="020B0604020202020204" pitchFamily="34" charset="0"/>
              </a:rPr>
              <a:t>? </a:t>
            </a:r>
            <a:r>
              <a:rPr lang="en-US" b="1" dirty="0">
                <a:latin typeface="Arial" panose="020B0604020202020204" pitchFamily="34" charset="0"/>
              </a:rPr>
              <a:t>Dark current</a:t>
            </a:r>
            <a:endParaRPr lang="en-US" dirty="0">
              <a:effectLst/>
            </a:endParaRPr>
          </a:p>
        </p:txBody>
      </p:sp>
      <p:sp>
        <p:nvSpPr>
          <p:cNvPr id="19" name="TextBox 18">
            <a:extLst>
              <a:ext uri="{FF2B5EF4-FFF2-40B4-BE49-F238E27FC236}">
                <a16:creationId xmlns:a16="http://schemas.microsoft.com/office/drawing/2014/main" id="{56060BBC-4A12-8ED2-1E42-6549640B84A0}"/>
              </a:ext>
            </a:extLst>
          </p:cNvPr>
          <p:cNvSpPr txBox="1"/>
          <p:nvPr/>
        </p:nvSpPr>
        <p:spPr>
          <a:xfrm>
            <a:off x="2138973" y="5637161"/>
            <a:ext cx="8074646" cy="400110"/>
          </a:xfrm>
          <a:prstGeom prst="rect">
            <a:avLst/>
          </a:prstGeom>
          <a:noFill/>
        </p:spPr>
        <p:txBody>
          <a:bodyPr wrap="none" rtlCol="0">
            <a:spAutoFit/>
          </a:bodyPr>
          <a:lstStyle/>
          <a:p>
            <a:r>
              <a:rPr lang="en-US" sz="2000" b="1" dirty="0">
                <a:solidFill>
                  <a:schemeClr val="accent2"/>
                </a:solidFill>
              </a:rPr>
              <a:t>More operational experience needed to answer these questions! </a:t>
            </a:r>
          </a:p>
        </p:txBody>
      </p:sp>
      <p:sp>
        <p:nvSpPr>
          <p:cNvPr id="21" name="TextBox 20">
            <a:extLst>
              <a:ext uri="{FF2B5EF4-FFF2-40B4-BE49-F238E27FC236}">
                <a16:creationId xmlns:a16="http://schemas.microsoft.com/office/drawing/2014/main" id="{A4504A1A-C2CE-867E-62DE-84DF8DD0E273}"/>
              </a:ext>
            </a:extLst>
          </p:cNvPr>
          <p:cNvSpPr txBox="1"/>
          <p:nvPr/>
        </p:nvSpPr>
        <p:spPr>
          <a:xfrm>
            <a:off x="3405809" y="6522009"/>
            <a:ext cx="8693426" cy="338554"/>
          </a:xfrm>
          <a:prstGeom prst="rect">
            <a:avLst/>
          </a:prstGeom>
          <a:noFill/>
        </p:spPr>
        <p:txBody>
          <a:bodyPr wrap="square">
            <a:spAutoFit/>
          </a:bodyPr>
          <a:lstStyle/>
          <a:p>
            <a:r>
              <a:rPr lang="en-US" sz="1600" b="0" i="0" u="none" strike="noStrike" dirty="0">
                <a:solidFill>
                  <a:srgbClr val="222222"/>
                </a:solidFill>
                <a:effectLst/>
                <a:latin typeface="Arial" panose="020B0604020202020204" pitchFamily="34" charset="0"/>
              </a:rPr>
              <a:t>C. </a:t>
            </a:r>
            <a:r>
              <a:rPr lang="en-US" sz="1600" b="0" i="0" u="none" strike="noStrike" dirty="0" err="1">
                <a:solidFill>
                  <a:srgbClr val="222222"/>
                </a:solidFill>
                <a:effectLst/>
                <a:latin typeface="Arial" panose="020B0604020202020204" pitchFamily="34" charset="0"/>
              </a:rPr>
              <a:t>Adolphsen</a:t>
            </a:r>
            <a:r>
              <a:rPr lang="en-US" sz="1600" b="0" i="0" u="none" strike="noStrike" dirty="0">
                <a:solidFill>
                  <a:srgbClr val="222222"/>
                </a:solidFill>
                <a:effectLst/>
                <a:latin typeface="Arial" panose="020B0604020202020204" pitchFamily="34" charset="0"/>
              </a:rPr>
              <a:t>, et al. "The Development of Energy-Recovery </a:t>
            </a:r>
            <a:r>
              <a:rPr lang="en-US" sz="1600" b="0" i="0" u="none" strike="noStrike" dirty="0" err="1">
                <a:solidFill>
                  <a:srgbClr val="222222"/>
                </a:solidFill>
                <a:effectLst/>
                <a:latin typeface="Arial" panose="020B0604020202020204" pitchFamily="34" charset="0"/>
              </a:rPr>
              <a:t>Linacs</a:t>
            </a:r>
            <a:r>
              <a:rPr lang="en-US" sz="1600" b="0" i="0" u="none" strike="noStrike" dirty="0">
                <a:solidFill>
                  <a:srgbClr val="222222"/>
                </a:solidFill>
                <a:effectLst/>
                <a:latin typeface="Arial" panose="020B0604020202020204" pitchFamily="34" charset="0"/>
              </a:rPr>
              <a:t>." </a:t>
            </a:r>
            <a:r>
              <a:rPr lang="en-US" sz="1600" b="0" i="1" u="none" strike="noStrike" dirty="0">
                <a:solidFill>
                  <a:srgbClr val="222222"/>
                </a:solidFill>
                <a:effectLst/>
                <a:latin typeface="Arial" panose="020B0604020202020204" pitchFamily="34" charset="0"/>
              </a:rPr>
              <a:t>arXiv:2207.02095</a:t>
            </a:r>
            <a:r>
              <a:rPr lang="en-US" sz="1600" b="0" i="0" u="none" strike="noStrike" dirty="0">
                <a:solidFill>
                  <a:srgbClr val="222222"/>
                </a:solidFill>
                <a:effectLst/>
                <a:latin typeface="Arial" panose="020B0604020202020204" pitchFamily="34" charset="0"/>
              </a:rPr>
              <a:t> (2022).</a:t>
            </a:r>
            <a:endParaRPr lang="en-US" sz="1600" dirty="0"/>
          </a:p>
        </p:txBody>
      </p:sp>
    </p:spTree>
    <p:extLst>
      <p:ext uri="{BB962C8B-B14F-4D97-AF65-F5344CB8AC3E}">
        <p14:creationId xmlns:p14="http://schemas.microsoft.com/office/powerpoint/2010/main" val="33137370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3D0126-590E-2403-5162-4E13C2D34A9A}"/>
              </a:ext>
            </a:extLst>
          </p:cNvPr>
          <p:cNvSpPr>
            <a:spLocks noGrp="1"/>
          </p:cNvSpPr>
          <p:nvPr>
            <p:ph type="sldNum" sz="quarter" idx="4"/>
          </p:nvPr>
        </p:nvSpPr>
        <p:spPr/>
        <p:txBody>
          <a:bodyPr/>
          <a:lstStyle/>
          <a:p>
            <a:fld id="{933A556B-7C63-244D-9B7C-B0EA8042B330}" type="slidenum">
              <a:rPr lang="en-US" smtClean="0"/>
              <a:pPr/>
              <a:t>20</a:t>
            </a:fld>
            <a:endParaRPr lang="en-US" sz="1000" dirty="0"/>
          </a:p>
        </p:txBody>
      </p:sp>
      <p:sp>
        <p:nvSpPr>
          <p:cNvPr id="3" name="Rectangle 2">
            <a:extLst>
              <a:ext uri="{FF2B5EF4-FFF2-40B4-BE49-F238E27FC236}">
                <a16:creationId xmlns:a16="http://schemas.microsoft.com/office/drawing/2014/main" id="{E6EDA6C8-9B63-5C89-4E66-37298F7A0319}"/>
              </a:ext>
            </a:extLst>
          </p:cNvPr>
          <p:cNvSpPr/>
          <p:nvPr/>
        </p:nvSpPr>
        <p:spPr>
          <a:xfrm>
            <a:off x="254558" y="58925"/>
            <a:ext cx="4147289" cy="461665"/>
          </a:xfrm>
          <a:prstGeom prst="rect">
            <a:avLst/>
          </a:prstGeom>
        </p:spPr>
        <p:txBody>
          <a:bodyPr wrap="none">
            <a:spAutoFit/>
          </a:bodyPr>
          <a:lstStyle/>
          <a:p>
            <a:r>
              <a:rPr lang="en-US" sz="2400" b="1" dirty="0">
                <a:solidFill>
                  <a:schemeClr val="accent1"/>
                </a:solidFill>
              </a:rPr>
              <a:t>He Conditioning procedure</a:t>
            </a:r>
          </a:p>
        </p:txBody>
      </p:sp>
      <p:pic>
        <p:nvPicPr>
          <p:cNvPr id="5" name="Picture 4" descr="A picture containing projector&#10;&#10;Description automatically generated">
            <a:extLst>
              <a:ext uri="{FF2B5EF4-FFF2-40B4-BE49-F238E27FC236}">
                <a16:creationId xmlns:a16="http://schemas.microsoft.com/office/drawing/2014/main" id="{2E4E6B02-5721-B227-2CBC-FE31219115EB}"/>
              </a:ext>
            </a:extLst>
          </p:cNvPr>
          <p:cNvPicPr>
            <a:picLocks noChangeAspect="1"/>
          </p:cNvPicPr>
          <p:nvPr/>
        </p:nvPicPr>
        <p:blipFill>
          <a:blip r:embed="rId3"/>
          <a:stretch>
            <a:fillRect/>
          </a:stretch>
        </p:blipFill>
        <p:spPr>
          <a:xfrm>
            <a:off x="7543439" y="4712198"/>
            <a:ext cx="3860818" cy="2145802"/>
          </a:xfrm>
          <a:prstGeom prst="rect">
            <a:avLst/>
          </a:prstGeom>
        </p:spPr>
      </p:pic>
      <p:pic>
        <p:nvPicPr>
          <p:cNvPr id="7" name="Picture 6">
            <a:extLst>
              <a:ext uri="{FF2B5EF4-FFF2-40B4-BE49-F238E27FC236}">
                <a16:creationId xmlns:a16="http://schemas.microsoft.com/office/drawing/2014/main" id="{C93EA0F1-7856-C9B5-4825-BE883952859C}"/>
              </a:ext>
            </a:extLst>
          </p:cNvPr>
          <p:cNvPicPr>
            <a:picLocks noChangeAspect="1"/>
          </p:cNvPicPr>
          <p:nvPr/>
        </p:nvPicPr>
        <p:blipFill>
          <a:blip r:embed="rId4"/>
          <a:stretch>
            <a:fillRect/>
          </a:stretch>
        </p:blipFill>
        <p:spPr>
          <a:xfrm>
            <a:off x="6830356" y="-861391"/>
            <a:ext cx="5299364" cy="6858000"/>
          </a:xfrm>
          <a:prstGeom prst="rect">
            <a:avLst/>
          </a:prstGeom>
        </p:spPr>
      </p:pic>
      <p:sp>
        <p:nvSpPr>
          <p:cNvPr id="9" name="TextBox 8">
            <a:extLst>
              <a:ext uri="{FF2B5EF4-FFF2-40B4-BE49-F238E27FC236}">
                <a16:creationId xmlns:a16="http://schemas.microsoft.com/office/drawing/2014/main" id="{FE05B63E-9EF8-8AAA-B9CE-E38FB46A2F1B}"/>
              </a:ext>
            </a:extLst>
          </p:cNvPr>
          <p:cNvSpPr txBox="1"/>
          <p:nvPr/>
        </p:nvSpPr>
        <p:spPr>
          <a:xfrm>
            <a:off x="254558" y="524291"/>
            <a:ext cx="6711994" cy="5632311"/>
          </a:xfrm>
          <a:prstGeom prst="rect">
            <a:avLst/>
          </a:prstGeom>
          <a:noFill/>
        </p:spPr>
        <p:txBody>
          <a:bodyPr wrap="square">
            <a:spAutoFit/>
          </a:bodyPr>
          <a:lstStyle/>
          <a:p>
            <a:pPr marL="285750" indent="-285750" algn="just">
              <a:buFont typeface="Arial" panose="020B0604020202020204" pitchFamily="34" charset="0"/>
              <a:buChar char="•"/>
            </a:pPr>
            <a:r>
              <a:rPr lang="en-US" dirty="0"/>
              <a:t>With all valves closed and the cathode puck retracted, the gun voltage must be brought up well above MP levels (baseline of 700-750 kV). </a:t>
            </a:r>
          </a:p>
          <a:p>
            <a:pPr marL="285750" indent="-285750" algn="just">
              <a:buFont typeface="Arial" panose="020B0604020202020204" pitchFamily="34" charset="0"/>
              <a:buChar char="•"/>
            </a:pPr>
            <a:r>
              <a:rPr lang="en-US" dirty="0"/>
              <a:t>The protection mechanism for monitoring the cavity voltage is then enabled to prevent the cavity from falling into MP.</a:t>
            </a:r>
          </a:p>
          <a:p>
            <a:pPr marL="285750" indent="-285750" algn="just">
              <a:buFont typeface="Arial" panose="020B0604020202020204" pitchFamily="34" charset="0"/>
              <a:buChar char="•"/>
            </a:pPr>
            <a:r>
              <a:rPr lang="en-US" dirty="0"/>
              <a:t>The pulsing with 10 Hz repetition and pulse width of 1-2 </a:t>
            </a:r>
            <a:r>
              <a:rPr lang="en-US" dirty="0" err="1"/>
              <a:t>ms</a:t>
            </a:r>
            <a:r>
              <a:rPr lang="en-US" dirty="0"/>
              <a:t> is introduced on top of the baseline.</a:t>
            </a:r>
          </a:p>
          <a:p>
            <a:pPr marL="285750" indent="-285750" algn="just">
              <a:buFont typeface="Arial" panose="020B0604020202020204" pitchFamily="34" charset="0"/>
              <a:buChar char="•"/>
            </a:pPr>
            <a:r>
              <a:rPr lang="en-US" dirty="0"/>
              <a:t>The He leak valve is opened to introduce He into the cavity at a ~2-5x10</a:t>
            </a:r>
            <a:r>
              <a:rPr lang="en-US" baseline="30000" dirty="0"/>
              <a:t>-6 </a:t>
            </a:r>
            <a:r>
              <a:rPr lang="en-US" dirty="0"/>
              <a:t>Torr. </a:t>
            </a:r>
          </a:p>
          <a:p>
            <a:pPr marL="285750" indent="-285750" algn="just">
              <a:buFont typeface="Arial" panose="020B0604020202020204" pitchFamily="34" charset="0"/>
              <a:buChar char="•"/>
            </a:pPr>
            <a:r>
              <a:rPr lang="en-US" dirty="0"/>
              <a:t>Gradually increase the peak cavity voltage that can be achieved through either increase of the pulse length of the pulsing event or increase  of the baseline level. </a:t>
            </a:r>
          </a:p>
          <a:p>
            <a:pPr marL="285750" indent="-285750" algn="just">
              <a:buFont typeface="Arial" panose="020B0604020202020204" pitchFamily="34" charset="0"/>
              <a:buChar char="•"/>
            </a:pPr>
            <a:r>
              <a:rPr lang="en-US" dirty="0"/>
              <a:t>Increase the pulse width in the steps of ~0.5 </a:t>
            </a:r>
            <a:r>
              <a:rPr lang="en-US" dirty="0" err="1"/>
              <a:t>ms</a:t>
            </a:r>
            <a:r>
              <a:rPr lang="en-US" dirty="0"/>
              <a:t>, stay at each level for an extended period of time (10-15 mins) and simultaneously monitor the gun voltage behavior, radiation levels, mass flow of liquid He, pressure in the gun cavity, and gauges of the ion pumps providing the pressure levels of the He used for conditioning.  </a:t>
            </a:r>
          </a:p>
          <a:p>
            <a:pPr marL="285750" indent="-285750" algn="just">
              <a:buFont typeface="Arial" panose="020B0604020202020204" pitchFamily="34" charset="0"/>
              <a:buChar char="•"/>
            </a:pPr>
            <a:r>
              <a:rPr lang="en-US" dirty="0"/>
              <a:t>During the </a:t>
            </a:r>
            <a:r>
              <a:rPr lang="en-US" dirty="0" err="1"/>
              <a:t>HeC</a:t>
            </a:r>
            <a:r>
              <a:rPr lang="en-US" dirty="0"/>
              <a:t>, He and the loose debris are being constantly pumped out of the cavity by a turbo pump. </a:t>
            </a:r>
          </a:p>
        </p:txBody>
      </p:sp>
    </p:spTree>
    <p:extLst>
      <p:ext uri="{BB962C8B-B14F-4D97-AF65-F5344CB8AC3E}">
        <p14:creationId xmlns:p14="http://schemas.microsoft.com/office/powerpoint/2010/main" val="20596068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0BB2E82-E849-716B-17CD-8F24B0941DF5}"/>
              </a:ext>
            </a:extLst>
          </p:cNvPr>
          <p:cNvSpPr>
            <a:spLocks noGrp="1"/>
          </p:cNvSpPr>
          <p:nvPr>
            <p:ph type="sldNum" sz="quarter" idx="4"/>
          </p:nvPr>
        </p:nvSpPr>
        <p:spPr/>
        <p:txBody>
          <a:bodyPr/>
          <a:lstStyle/>
          <a:p>
            <a:fld id="{933A556B-7C63-244D-9B7C-B0EA8042B330}" type="slidenum">
              <a:rPr lang="en-US" smtClean="0"/>
              <a:pPr/>
              <a:t>21</a:t>
            </a:fld>
            <a:endParaRPr lang="en-US" sz="1000" dirty="0"/>
          </a:p>
        </p:txBody>
      </p:sp>
      <p:pic>
        <p:nvPicPr>
          <p:cNvPr id="3" name="Picture 2">
            <a:extLst>
              <a:ext uri="{FF2B5EF4-FFF2-40B4-BE49-F238E27FC236}">
                <a16:creationId xmlns:a16="http://schemas.microsoft.com/office/drawing/2014/main" id="{723B9214-C6AD-5FE0-C95A-33E6F3F535EC}"/>
              </a:ext>
            </a:extLst>
          </p:cNvPr>
          <p:cNvPicPr>
            <a:picLocks noChangeAspect="1"/>
          </p:cNvPicPr>
          <p:nvPr/>
        </p:nvPicPr>
        <p:blipFill>
          <a:blip r:embed="rId2"/>
          <a:stretch>
            <a:fillRect/>
          </a:stretch>
        </p:blipFill>
        <p:spPr>
          <a:xfrm>
            <a:off x="478925" y="1103970"/>
            <a:ext cx="8048089" cy="4962293"/>
          </a:xfrm>
          <a:prstGeom prst="rect">
            <a:avLst/>
          </a:prstGeom>
        </p:spPr>
      </p:pic>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72C6F16C-8C10-A2C4-5B90-5F2941F01595}"/>
                  </a:ext>
                </a:extLst>
              </p:cNvPr>
              <p:cNvSpPr txBox="1"/>
              <p:nvPr/>
            </p:nvSpPr>
            <p:spPr>
              <a:xfrm>
                <a:off x="8971156" y="2191214"/>
                <a:ext cx="2042867" cy="64113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𝜀</m:t>
                          </m:r>
                        </m:e>
                        <m:sub>
                          <m:r>
                            <a:rPr lang="en-US" b="0" i="1" smtClean="0">
                              <a:latin typeface="Cambria Math" panose="02040503050406030204" pitchFamily="18" charset="0"/>
                            </a:rPr>
                            <m:t>𝑛</m:t>
                          </m:r>
                        </m:sub>
                      </m:sSub>
                      <m:r>
                        <a:rPr lang="en-US" i="1" smtClean="0">
                          <a:latin typeface="Cambria Math" panose="02040503050406030204" pitchFamily="18" charset="0"/>
                          <a:ea typeface="Cambria Math" panose="02040503050406030204" pitchFamily="18" charset="0"/>
                        </a:rPr>
                        <m:t>∝</m:t>
                      </m:r>
                      <m:f>
                        <m:fPr>
                          <m:ctrlPr>
                            <a:rPr lang="en-US" i="1" smtClean="0">
                              <a:latin typeface="Cambria Math" panose="02040503050406030204" pitchFamily="18" charset="0"/>
                              <a:ea typeface="Cambria Math" panose="02040503050406030204" pitchFamily="18" charset="0"/>
                            </a:rPr>
                          </m:ctrlPr>
                        </m:fPr>
                        <m:num>
                          <m:rad>
                            <m:radPr>
                              <m:degHide m:val="on"/>
                              <m:ctrlPr>
                                <a:rPr lang="en-US" i="1" smtClean="0">
                                  <a:latin typeface="Cambria Math" panose="02040503050406030204" pitchFamily="18" charset="0"/>
                                  <a:ea typeface="Cambria Math" panose="02040503050406030204" pitchFamily="18" charset="0"/>
                                </a:rPr>
                              </m:ctrlPr>
                            </m:radPr>
                            <m:deg/>
                            <m:e>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𝐸</m:t>
                                  </m:r>
                                </m:e>
                                <m:sub>
                                  <m:r>
                                    <a:rPr lang="en-US" b="0" i="1" smtClean="0">
                                      <a:latin typeface="Cambria Math" panose="02040503050406030204" pitchFamily="18" charset="0"/>
                                      <a:ea typeface="Cambria Math" panose="02040503050406030204" pitchFamily="18" charset="0"/>
                                    </a:rPr>
                                    <m:t>𝑀𝑇𝐸</m:t>
                                  </m:r>
                                </m:sub>
                              </m:sSub>
                            </m:e>
                          </m:rad>
                        </m:num>
                        <m:den>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𝐸</m:t>
                              </m:r>
                            </m:e>
                            <m:sub>
                              <m:r>
                                <a:rPr lang="en-US" b="0" i="1" smtClean="0">
                                  <a:latin typeface="Cambria Math" panose="02040503050406030204" pitchFamily="18" charset="0"/>
                                  <a:ea typeface="Cambria Math" panose="02040503050406030204" pitchFamily="18" charset="0"/>
                                </a:rPr>
                                <m:t>𝑒𝑚</m:t>
                              </m:r>
                            </m:sub>
                          </m:sSub>
                        </m:den>
                      </m:f>
                      <m:sSup>
                        <m:sSupPr>
                          <m:ctrlPr>
                            <a:rPr lang="en-US" i="1" smtClean="0">
                              <a:latin typeface="Cambria Math" panose="02040503050406030204" pitchFamily="18" charset="0"/>
                              <a:ea typeface="Cambria Math" panose="02040503050406030204" pitchFamily="18" charset="0"/>
                            </a:rPr>
                          </m:ctrlPr>
                        </m:sSupPr>
                        <m:e>
                          <m:d>
                            <m:dPr>
                              <m:ctrlPr>
                                <a:rPr lang="en-US" i="1" smtClean="0">
                                  <a:latin typeface="Cambria Math" panose="02040503050406030204" pitchFamily="18" charset="0"/>
                                  <a:ea typeface="Cambria Math" panose="02040503050406030204" pitchFamily="18" charset="0"/>
                                </a:rPr>
                              </m:ctrlPr>
                            </m:dPr>
                            <m:e>
                              <m:f>
                                <m:fPr>
                                  <m:ctrlPr>
                                    <a:rPr lang="en-US"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𝑞</m:t>
                                  </m:r>
                                </m:num>
                                <m:den>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𝑡</m:t>
                                  </m:r>
                                </m:den>
                              </m:f>
                            </m:e>
                          </m:d>
                        </m:e>
                        <m:sup>
                          <m:f>
                            <m:fPr>
                              <m:type m:val="lin"/>
                              <m:ctrlPr>
                                <a:rPr lang="en-US"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2</m:t>
                              </m:r>
                            </m:num>
                            <m:den>
                              <m:r>
                                <a:rPr lang="en-US" b="0" i="1" smtClean="0">
                                  <a:latin typeface="Cambria Math" panose="02040503050406030204" pitchFamily="18" charset="0"/>
                                  <a:ea typeface="Cambria Math" panose="02040503050406030204" pitchFamily="18" charset="0"/>
                                </a:rPr>
                                <m:t>3</m:t>
                              </m:r>
                            </m:den>
                          </m:f>
                        </m:sup>
                      </m:sSup>
                    </m:oMath>
                  </m:oMathPara>
                </a14:m>
                <a:endParaRPr lang="en-US" dirty="0"/>
              </a:p>
            </p:txBody>
          </p:sp>
        </mc:Choice>
        <mc:Fallback>
          <p:sp>
            <p:nvSpPr>
              <p:cNvPr id="4" name="TextBox 3">
                <a:extLst>
                  <a:ext uri="{FF2B5EF4-FFF2-40B4-BE49-F238E27FC236}">
                    <a16:creationId xmlns:a16="http://schemas.microsoft.com/office/drawing/2014/main" id="{72C6F16C-8C10-A2C4-5B90-5F2941F01595}"/>
                  </a:ext>
                </a:extLst>
              </p:cNvPr>
              <p:cNvSpPr txBox="1">
                <a:spLocks noRot="1" noChangeAspect="1" noMove="1" noResize="1" noEditPoints="1" noAdjustHandles="1" noChangeArrowheads="1" noChangeShapeType="1" noTextEdit="1"/>
              </p:cNvSpPr>
              <p:nvPr/>
            </p:nvSpPr>
            <p:spPr>
              <a:xfrm>
                <a:off x="8971156" y="2191214"/>
                <a:ext cx="2042867" cy="641138"/>
              </a:xfrm>
              <a:prstGeom prst="rect">
                <a:avLst/>
              </a:prstGeom>
              <a:blipFill>
                <a:blip r:embed="rId3"/>
                <a:stretch>
                  <a:fillRect l="-1235" t="-46154" r="-3704" b="-19231"/>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4931133B-7848-7BC2-5E74-2212841B6527}"/>
              </a:ext>
            </a:extLst>
          </p:cNvPr>
          <p:cNvSpPr/>
          <p:nvPr/>
        </p:nvSpPr>
        <p:spPr>
          <a:xfrm>
            <a:off x="254558" y="58925"/>
            <a:ext cx="5596404" cy="461665"/>
          </a:xfrm>
          <a:prstGeom prst="rect">
            <a:avLst/>
          </a:prstGeom>
        </p:spPr>
        <p:txBody>
          <a:bodyPr wrap="none">
            <a:spAutoFit/>
          </a:bodyPr>
          <a:lstStyle/>
          <a:p>
            <a:r>
              <a:rPr lang="en-US" sz="2400" b="1" dirty="0">
                <a:solidFill>
                  <a:schemeClr val="accent1"/>
                </a:solidFill>
              </a:rPr>
              <a:t>Emittance measurements 2018&amp;2019</a:t>
            </a:r>
          </a:p>
        </p:txBody>
      </p:sp>
    </p:spTree>
    <p:extLst>
      <p:ext uri="{BB962C8B-B14F-4D97-AF65-F5344CB8AC3E}">
        <p14:creationId xmlns:p14="http://schemas.microsoft.com/office/powerpoint/2010/main" val="17527565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9B3D966-B47E-D172-0353-068091D20F1F}"/>
              </a:ext>
            </a:extLst>
          </p:cNvPr>
          <p:cNvPicPr>
            <a:picLocks noChangeAspect="1"/>
          </p:cNvPicPr>
          <p:nvPr/>
        </p:nvPicPr>
        <p:blipFill>
          <a:blip r:embed="rId2"/>
          <a:stretch>
            <a:fillRect/>
          </a:stretch>
        </p:blipFill>
        <p:spPr>
          <a:xfrm>
            <a:off x="4076554" y="3962282"/>
            <a:ext cx="7372085" cy="2303776"/>
          </a:xfrm>
          <a:prstGeom prst="rect">
            <a:avLst/>
          </a:prstGeom>
        </p:spPr>
      </p:pic>
      <p:sp>
        <p:nvSpPr>
          <p:cNvPr id="2" name="Slide Number Placeholder 1">
            <a:extLst>
              <a:ext uri="{FF2B5EF4-FFF2-40B4-BE49-F238E27FC236}">
                <a16:creationId xmlns:a16="http://schemas.microsoft.com/office/drawing/2014/main" id="{F8417BCB-5A2D-4FA0-30EA-8F8410163464}"/>
              </a:ext>
            </a:extLst>
          </p:cNvPr>
          <p:cNvSpPr>
            <a:spLocks noGrp="1"/>
          </p:cNvSpPr>
          <p:nvPr>
            <p:ph type="sldNum" sz="quarter" idx="4"/>
          </p:nvPr>
        </p:nvSpPr>
        <p:spPr/>
        <p:txBody>
          <a:bodyPr/>
          <a:lstStyle/>
          <a:p>
            <a:fld id="{933A556B-7C63-244D-9B7C-B0EA8042B330}" type="slidenum">
              <a:rPr lang="en-US" smtClean="0"/>
              <a:pPr/>
              <a:t>3</a:t>
            </a:fld>
            <a:endParaRPr lang="en-US" sz="1000" dirty="0"/>
          </a:p>
        </p:txBody>
      </p:sp>
      <p:sp>
        <p:nvSpPr>
          <p:cNvPr id="3" name="TextBox 2">
            <a:extLst>
              <a:ext uri="{FF2B5EF4-FFF2-40B4-BE49-F238E27FC236}">
                <a16:creationId xmlns:a16="http://schemas.microsoft.com/office/drawing/2014/main" id="{3EF58263-1E33-6A27-E58C-DA3069440658}"/>
              </a:ext>
            </a:extLst>
          </p:cNvPr>
          <p:cNvSpPr txBox="1"/>
          <p:nvPr/>
        </p:nvSpPr>
        <p:spPr>
          <a:xfrm>
            <a:off x="242047" y="0"/>
            <a:ext cx="3665619" cy="461665"/>
          </a:xfrm>
          <a:prstGeom prst="rect">
            <a:avLst/>
          </a:prstGeom>
          <a:noFill/>
        </p:spPr>
        <p:txBody>
          <a:bodyPr wrap="none" rtlCol="0">
            <a:spAutoFit/>
          </a:bodyPr>
          <a:lstStyle/>
          <a:p>
            <a:r>
              <a:rPr lang="en-US" sz="2400" b="1" dirty="0">
                <a:solidFill>
                  <a:schemeClr val="accent1"/>
                </a:solidFill>
              </a:rPr>
              <a:t>BNL SRF gun for </a:t>
            </a:r>
            <a:r>
              <a:rPr lang="en-US" sz="2400" b="1" dirty="0" err="1">
                <a:solidFill>
                  <a:schemeClr val="accent1"/>
                </a:solidFill>
              </a:rPr>
              <a:t>CeC</a:t>
            </a:r>
            <a:r>
              <a:rPr lang="en-US" sz="2400" b="1" dirty="0">
                <a:solidFill>
                  <a:schemeClr val="accent1"/>
                </a:solidFill>
              </a:rPr>
              <a:t>-X</a:t>
            </a:r>
          </a:p>
        </p:txBody>
      </p:sp>
      <p:pic>
        <p:nvPicPr>
          <p:cNvPr id="4" name="Picture 3">
            <a:extLst>
              <a:ext uri="{FF2B5EF4-FFF2-40B4-BE49-F238E27FC236}">
                <a16:creationId xmlns:a16="http://schemas.microsoft.com/office/drawing/2014/main" id="{82B9A8DE-F301-A5BE-825C-398CCD19C918}"/>
              </a:ext>
            </a:extLst>
          </p:cNvPr>
          <p:cNvPicPr>
            <a:picLocks noChangeAspect="1"/>
          </p:cNvPicPr>
          <p:nvPr/>
        </p:nvPicPr>
        <p:blipFill>
          <a:blip r:embed="rId3"/>
          <a:stretch>
            <a:fillRect/>
          </a:stretch>
        </p:blipFill>
        <p:spPr>
          <a:xfrm>
            <a:off x="1076704" y="3646679"/>
            <a:ext cx="2678688" cy="2467212"/>
          </a:xfrm>
          <a:prstGeom prst="rect">
            <a:avLst/>
          </a:prstGeom>
        </p:spPr>
      </p:pic>
      <p:sp>
        <p:nvSpPr>
          <p:cNvPr id="8" name="Content Placeholder 3">
            <a:extLst>
              <a:ext uri="{FF2B5EF4-FFF2-40B4-BE49-F238E27FC236}">
                <a16:creationId xmlns:a16="http://schemas.microsoft.com/office/drawing/2014/main" id="{6727F866-3384-553F-2FF8-A010C063C204}"/>
              </a:ext>
            </a:extLst>
          </p:cNvPr>
          <p:cNvSpPr txBox="1">
            <a:spLocks/>
          </p:cNvSpPr>
          <p:nvPr/>
        </p:nvSpPr>
        <p:spPr>
          <a:xfrm>
            <a:off x="188956" y="482558"/>
            <a:ext cx="6610816" cy="33599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1800" dirty="0"/>
              <a:t>The QWR cavity was developed by </a:t>
            </a:r>
            <a:r>
              <a:rPr lang="en-US" sz="1800" dirty="0" err="1"/>
              <a:t>Niowave</a:t>
            </a:r>
            <a:r>
              <a:rPr lang="en-US" sz="1800" dirty="0"/>
              <a:t> and BNL under the support of the DOE Small Business Innovation Research (SBIR) and Small Business Technology Transfer (STTR) program. </a:t>
            </a:r>
          </a:p>
          <a:p>
            <a:pPr algn="just"/>
            <a:r>
              <a:rPr lang="en-US" sz="1800" dirty="0"/>
              <a:t>The cavity was built and configured as an SRF gun with a room temperature CsK</a:t>
            </a:r>
            <a:r>
              <a:rPr lang="en-US" sz="1800" baseline="-25000" dirty="0"/>
              <a:t>2</a:t>
            </a:r>
            <a:r>
              <a:rPr lang="en-US" sz="1800" dirty="0"/>
              <a:t>Sb photocathode for the </a:t>
            </a:r>
            <a:r>
              <a:rPr lang="en-US" sz="1800" dirty="0" err="1"/>
              <a:t>CeC</a:t>
            </a:r>
            <a:r>
              <a:rPr lang="en-US" sz="1800" dirty="0"/>
              <a:t> experiment.</a:t>
            </a:r>
          </a:p>
          <a:p>
            <a:pPr algn="just"/>
            <a:r>
              <a:rPr lang="en-US" sz="1800" dirty="0"/>
              <a:t>The first electron beam from the SRF photoelectron gun with 3 </a:t>
            </a:r>
            <a:r>
              <a:rPr lang="en-US" sz="1800" dirty="0" err="1"/>
              <a:t>nC</a:t>
            </a:r>
            <a:r>
              <a:rPr lang="en-US" sz="1800" dirty="0"/>
              <a:t> charge per bunch was generated in June 2015. </a:t>
            </a:r>
          </a:p>
          <a:p>
            <a:pPr algn="just"/>
            <a:r>
              <a:rPr lang="en-US" sz="1800" dirty="0"/>
              <a:t>The goal of the </a:t>
            </a:r>
            <a:r>
              <a:rPr lang="en-US" sz="1800" dirty="0" err="1"/>
              <a:t>CeC</a:t>
            </a:r>
            <a:r>
              <a:rPr lang="en-US" sz="1800" dirty="0"/>
              <a:t>-X is to demonstrate cooling of a single hadron bunch circulating in RHIC.</a:t>
            </a:r>
          </a:p>
        </p:txBody>
      </p:sp>
      <p:graphicFrame>
        <p:nvGraphicFramePr>
          <p:cNvPr id="10" name="Content Placeholder 3">
            <a:extLst>
              <a:ext uri="{FF2B5EF4-FFF2-40B4-BE49-F238E27FC236}">
                <a16:creationId xmlns:a16="http://schemas.microsoft.com/office/drawing/2014/main" id="{2A6D7BC6-9C78-2BAB-FB65-D4A39DECA50E}"/>
              </a:ext>
            </a:extLst>
          </p:cNvPr>
          <p:cNvGraphicFramePr>
            <a:graphicFrameLocks/>
          </p:cNvGraphicFramePr>
          <p:nvPr>
            <p:extLst>
              <p:ext uri="{D42A27DB-BD31-4B8C-83A1-F6EECF244321}">
                <p14:modId xmlns:p14="http://schemas.microsoft.com/office/powerpoint/2010/main" val="3812694690"/>
              </p:ext>
            </p:extLst>
          </p:nvPr>
        </p:nvGraphicFramePr>
        <p:xfrm>
          <a:off x="7001053" y="461665"/>
          <a:ext cx="4838700" cy="3337560"/>
        </p:xfrm>
        <a:graphic>
          <a:graphicData uri="http://schemas.openxmlformats.org/drawingml/2006/table">
            <a:tbl>
              <a:tblPr firstRow="1" bandRow="1">
                <a:tableStyleId>{5C22544A-7EE6-4342-B048-85BDC9FD1C3A}</a:tableStyleId>
              </a:tblPr>
              <a:tblGrid>
                <a:gridCol w="3429000">
                  <a:extLst>
                    <a:ext uri="{9D8B030D-6E8A-4147-A177-3AD203B41FA5}">
                      <a16:colId xmlns:a16="http://schemas.microsoft.com/office/drawing/2014/main" val="2660475558"/>
                    </a:ext>
                  </a:extLst>
                </a:gridCol>
                <a:gridCol w="1409700">
                  <a:extLst>
                    <a:ext uri="{9D8B030D-6E8A-4147-A177-3AD203B41FA5}">
                      <a16:colId xmlns:a16="http://schemas.microsoft.com/office/drawing/2014/main" val="2446764327"/>
                    </a:ext>
                  </a:extLst>
                </a:gridCol>
              </a:tblGrid>
              <a:tr h="370840">
                <a:tc>
                  <a:txBody>
                    <a:bodyPr/>
                    <a:lstStyle/>
                    <a:p>
                      <a:r>
                        <a:rPr lang="en-US" sz="1600" dirty="0"/>
                        <a:t>Parameter</a:t>
                      </a:r>
                    </a:p>
                  </a:txBody>
                  <a:tcPr/>
                </a:tc>
                <a:tc>
                  <a:txBody>
                    <a:bodyPr/>
                    <a:lstStyle/>
                    <a:p>
                      <a:pPr algn="ctr"/>
                      <a:r>
                        <a:rPr lang="en-US" sz="1600" dirty="0"/>
                        <a:t>Value</a:t>
                      </a:r>
                    </a:p>
                  </a:txBody>
                  <a:tcPr anchor="ctr"/>
                </a:tc>
                <a:extLst>
                  <a:ext uri="{0D108BD9-81ED-4DB2-BD59-A6C34878D82A}">
                    <a16:rowId xmlns:a16="http://schemas.microsoft.com/office/drawing/2014/main" val="1092737855"/>
                  </a:ext>
                </a:extLst>
              </a:tr>
              <a:tr h="370840">
                <a:tc>
                  <a:txBody>
                    <a:bodyPr/>
                    <a:lstStyle/>
                    <a:p>
                      <a:r>
                        <a:rPr lang="en-US" sz="1600" dirty="0"/>
                        <a:t>Frequency [MHz]</a:t>
                      </a:r>
                    </a:p>
                  </a:txBody>
                  <a:tcPr/>
                </a:tc>
                <a:tc>
                  <a:txBody>
                    <a:bodyPr/>
                    <a:lstStyle/>
                    <a:p>
                      <a:pPr algn="ctr"/>
                      <a:r>
                        <a:rPr lang="en-US" sz="1600" dirty="0"/>
                        <a:t>112</a:t>
                      </a:r>
                    </a:p>
                  </a:txBody>
                  <a:tcPr anchor="ctr"/>
                </a:tc>
                <a:extLst>
                  <a:ext uri="{0D108BD9-81ED-4DB2-BD59-A6C34878D82A}">
                    <a16:rowId xmlns:a16="http://schemas.microsoft.com/office/drawing/2014/main" val="3685581277"/>
                  </a:ext>
                </a:extLst>
              </a:tr>
              <a:tr h="370840">
                <a:tc>
                  <a:txBody>
                    <a:bodyPr/>
                    <a:lstStyle/>
                    <a:p>
                      <a:r>
                        <a:rPr lang="en-US" sz="1600" dirty="0"/>
                        <a:t>R/Q (linac definition) [</a:t>
                      </a:r>
                      <a:r>
                        <a:rPr lang="en-US" sz="1600" dirty="0">
                          <a:latin typeface="Symbol" pitchFamily="2" charset="2"/>
                        </a:rPr>
                        <a:t>W</a:t>
                      </a:r>
                      <a:r>
                        <a:rPr lang="en-US" sz="1600" dirty="0"/>
                        <a:t>]</a:t>
                      </a:r>
                    </a:p>
                  </a:txBody>
                  <a:tcPr/>
                </a:tc>
                <a:tc>
                  <a:txBody>
                    <a:bodyPr/>
                    <a:lstStyle/>
                    <a:p>
                      <a:pPr algn="ctr"/>
                      <a:r>
                        <a:rPr lang="en-US" sz="1600" dirty="0"/>
                        <a:t>126</a:t>
                      </a:r>
                      <a:endParaRPr lang="en-US" sz="1600" dirty="0">
                        <a:latin typeface="Symbol" pitchFamily="2" charset="2"/>
                      </a:endParaRPr>
                    </a:p>
                  </a:txBody>
                  <a:tcPr anchor="ctr"/>
                </a:tc>
                <a:extLst>
                  <a:ext uri="{0D108BD9-81ED-4DB2-BD59-A6C34878D82A}">
                    <a16:rowId xmlns:a16="http://schemas.microsoft.com/office/drawing/2014/main" val="1241841891"/>
                  </a:ext>
                </a:extLst>
              </a:tr>
              <a:tr h="370840">
                <a:tc>
                  <a:txBody>
                    <a:bodyPr/>
                    <a:lstStyle/>
                    <a:p>
                      <a:r>
                        <a:rPr lang="en-US" sz="1600" dirty="0"/>
                        <a:t>Geometry factor [</a:t>
                      </a:r>
                      <a:r>
                        <a:rPr lang="en-US" sz="1600" dirty="0">
                          <a:latin typeface="Symbol" pitchFamily="2" charset="2"/>
                        </a:rPr>
                        <a:t>W</a:t>
                      </a:r>
                      <a:r>
                        <a:rPr lang="en-US" sz="1600"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38.2</a:t>
                      </a:r>
                      <a:endParaRPr lang="en-US" sz="1600" dirty="0">
                        <a:latin typeface="Symbol" pitchFamily="2" charset="2"/>
                      </a:endParaRPr>
                    </a:p>
                  </a:txBody>
                  <a:tcPr anchor="ctr"/>
                </a:tc>
                <a:extLst>
                  <a:ext uri="{0D108BD9-81ED-4DB2-BD59-A6C34878D82A}">
                    <a16:rowId xmlns:a16="http://schemas.microsoft.com/office/drawing/2014/main" val="2066809424"/>
                  </a:ext>
                </a:extLst>
              </a:tr>
              <a:tr h="370840">
                <a:tc>
                  <a:txBody>
                    <a:bodyPr/>
                    <a:lstStyle/>
                    <a:p>
                      <a:r>
                        <a:rPr lang="en-US" sz="1600" dirty="0"/>
                        <a:t>Quality factor Q</a:t>
                      </a:r>
                      <a:r>
                        <a:rPr lang="en-US" sz="1600" baseline="-25000" dirty="0"/>
                        <a:t>0 </a:t>
                      </a:r>
                      <a:r>
                        <a:rPr lang="en-US" sz="1600" dirty="0"/>
                        <a:t>w/o cathode insert</a:t>
                      </a:r>
                    </a:p>
                  </a:txBody>
                  <a:tcPr/>
                </a:tc>
                <a:tc>
                  <a:txBody>
                    <a:bodyPr/>
                    <a:lstStyle/>
                    <a:p>
                      <a:pPr algn="ctr"/>
                      <a:r>
                        <a:rPr lang="en-US" sz="1600" dirty="0"/>
                        <a:t> &gt; 3.5×10</a:t>
                      </a:r>
                      <a:r>
                        <a:rPr lang="en-US" sz="1600" baseline="30000" dirty="0"/>
                        <a:t>9</a:t>
                      </a:r>
                    </a:p>
                  </a:txBody>
                  <a:tcPr anchor="ctr"/>
                </a:tc>
                <a:extLst>
                  <a:ext uri="{0D108BD9-81ED-4DB2-BD59-A6C34878D82A}">
                    <a16:rowId xmlns:a16="http://schemas.microsoft.com/office/drawing/2014/main" val="2571276171"/>
                  </a:ext>
                </a:extLst>
              </a:tr>
              <a:tr h="370840">
                <a:tc>
                  <a:txBody>
                    <a:bodyPr/>
                    <a:lstStyle/>
                    <a:p>
                      <a:r>
                        <a:rPr lang="en-US" sz="1600" dirty="0"/>
                        <a:t>Operating temperature [K]</a:t>
                      </a:r>
                    </a:p>
                  </a:txBody>
                  <a:tcPr/>
                </a:tc>
                <a:tc>
                  <a:txBody>
                    <a:bodyPr/>
                    <a:lstStyle/>
                    <a:p>
                      <a:pPr algn="ctr"/>
                      <a:r>
                        <a:rPr lang="en-US" sz="1600" dirty="0"/>
                        <a:t>4.5</a:t>
                      </a:r>
                    </a:p>
                  </a:txBody>
                  <a:tcPr anchor="ctr"/>
                </a:tc>
                <a:extLst>
                  <a:ext uri="{0D108BD9-81ED-4DB2-BD59-A6C34878D82A}">
                    <a16:rowId xmlns:a16="http://schemas.microsoft.com/office/drawing/2014/main" val="3888313426"/>
                  </a:ext>
                </a:extLst>
              </a:tr>
              <a:tr h="370840">
                <a:tc>
                  <a:txBody>
                    <a:bodyPr/>
                    <a:lstStyle/>
                    <a:p>
                      <a:r>
                        <a:rPr lang="en-US" sz="1600" dirty="0" err="1"/>
                        <a:t>E</a:t>
                      </a:r>
                      <a:r>
                        <a:rPr lang="en-US" sz="1600" baseline="-25000" dirty="0" err="1"/>
                        <a:t>pk</a:t>
                      </a:r>
                      <a:r>
                        <a:rPr lang="en-US" sz="1600" dirty="0"/>
                        <a:t>/</a:t>
                      </a:r>
                      <a:r>
                        <a:rPr lang="en-US" sz="1600" dirty="0" err="1"/>
                        <a:t>V</a:t>
                      </a:r>
                      <a:r>
                        <a:rPr lang="en-US" sz="1600" baseline="-25000" dirty="0" err="1"/>
                        <a:t>acc</a:t>
                      </a:r>
                      <a:r>
                        <a:rPr lang="en-US" sz="1600" dirty="0"/>
                        <a:t> [m</a:t>
                      </a:r>
                      <a:r>
                        <a:rPr lang="en-US" sz="1600" baseline="30000" dirty="0"/>
                        <a:t>-1</a:t>
                      </a:r>
                      <a:r>
                        <a:rPr lang="en-US" sz="1600" dirty="0"/>
                        <a:t>]</a:t>
                      </a:r>
                    </a:p>
                  </a:txBody>
                  <a:tcPr/>
                </a:tc>
                <a:tc>
                  <a:txBody>
                    <a:bodyPr/>
                    <a:lstStyle/>
                    <a:p>
                      <a:pPr algn="ctr"/>
                      <a:r>
                        <a:rPr lang="en-US" sz="1600" dirty="0"/>
                        <a:t>19.1</a:t>
                      </a:r>
                      <a:endParaRPr lang="en-US" sz="1600" baseline="30000" dirty="0"/>
                    </a:p>
                  </a:txBody>
                  <a:tcPr anchor="ctr"/>
                </a:tc>
                <a:extLst>
                  <a:ext uri="{0D108BD9-81ED-4DB2-BD59-A6C34878D82A}">
                    <a16:rowId xmlns:a16="http://schemas.microsoft.com/office/drawing/2014/main" val="3054701446"/>
                  </a:ext>
                </a:extLst>
              </a:tr>
              <a:tr h="370840">
                <a:tc>
                  <a:txBody>
                    <a:bodyPr/>
                    <a:lstStyle/>
                    <a:p>
                      <a:r>
                        <a:rPr lang="en-US" sz="1600" dirty="0" err="1"/>
                        <a:t>B</a:t>
                      </a:r>
                      <a:r>
                        <a:rPr lang="en-US" sz="1600" baseline="-25000" dirty="0" err="1"/>
                        <a:t>pk</a:t>
                      </a:r>
                      <a:r>
                        <a:rPr lang="en-US" sz="1600" dirty="0"/>
                        <a:t>/</a:t>
                      </a:r>
                      <a:r>
                        <a:rPr lang="en-US" sz="1600" dirty="0" err="1"/>
                        <a:t>V</a:t>
                      </a:r>
                      <a:r>
                        <a:rPr lang="en-US" sz="1600" baseline="-25000" dirty="0" err="1"/>
                        <a:t>acc</a:t>
                      </a:r>
                      <a:r>
                        <a:rPr lang="en-US" sz="1600" dirty="0"/>
                        <a:t> [</a:t>
                      </a:r>
                      <a:r>
                        <a:rPr lang="en-US" sz="1600" dirty="0" err="1"/>
                        <a:t>mT</a:t>
                      </a:r>
                      <a:r>
                        <a:rPr lang="en-US" sz="1600" dirty="0"/>
                        <a:t>/MV]</a:t>
                      </a:r>
                    </a:p>
                  </a:txBody>
                  <a:tcPr/>
                </a:tc>
                <a:tc>
                  <a:txBody>
                    <a:bodyPr/>
                    <a:lstStyle/>
                    <a:p>
                      <a:pPr algn="ctr"/>
                      <a:r>
                        <a:rPr lang="en-US" sz="1600" dirty="0"/>
                        <a:t>36.4</a:t>
                      </a:r>
                    </a:p>
                  </a:txBody>
                  <a:tcPr anchor="ctr"/>
                </a:tc>
                <a:extLst>
                  <a:ext uri="{0D108BD9-81ED-4DB2-BD59-A6C34878D82A}">
                    <a16:rowId xmlns:a16="http://schemas.microsoft.com/office/drawing/2014/main" val="1614899135"/>
                  </a:ext>
                </a:extLst>
              </a:tr>
              <a:tr h="370840">
                <a:tc>
                  <a:txBody>
                    <a:bodyPr/>
                    <a:lstStyle/>
                    <a:p>
                      <a:r>
                        <a:rPr lang="en-US" sz="1600" dirty="0"/>
                        <a:t>Operating voltage [MV]</a:t>
                      </a:r>
                    </a:p>
                  </a:txBody>
                  <a:tcPr/>
                </a:tc>
                <a:tc>
                  <a:txBody>
                    <a:bodyPr/>
                    <a:lstStyle/>
                    <a:p>
                      <a:pPr algn="ctr"/>
                      <a:r>
                        <a:rPr lang="en-US" sz="1600" dirty="0"/>
                        <a:t>2</a:t>
                      </a:r>
                    </a:p>
                  </a:txBody>
                  <a:tcPr anchor="ctr"/>
                </a:tc>
                <a:extLst>
                  <a:ext uri="{0D108BD9-81ED-4DB2-BD59-A6C34878D82A}">
                    <a16:rowId xmlns:a16="http://schemas.microsoft.com/office/drawing/2014/main" val="174653149"/>
                  </a:ext>
                </a:extLst>
              </a:tr>
            </a:tbl>
          </a:graphicData>
        </a:graphic>
      </p:graphicFrame>
      <p:sp>
        <p:nvSpPr>
          <p:cNvPr id="11" name="TextBox 10">
            <a:extLst>
              <a:ext uri="{FF2B5EF4-FFF2-40B4-BE49-F238E27FC236}">
                <a16:creationId xmlns:a16="http://schemas.microsoft.com/office/drawing/2014/main" id="{EBFBCADC-A632-6C7B-B037-9EA281CBD61B}"/>
              </a:ext>
            </a:extLst>
          </p:cNvPr>
          <p:cNvSpPr txBox="1"/>
          <p:nvPr/>
        </p:nvSpPr>
        <p:spPr>
          <a:xfrm>
            <a:off x="7001053" y="31784"/>
            <a:ext cx="2262158" cy="369332"/>
          </a:xfrm>
          <a:prstGeom prst="rect">
            <a:avLst/>
          </a:prstGeom>
          <a:noFill/>
        </p:spPr>
        <p:txBody>
          <a:bodyPr wrap="none" rtlCol="0">
            <a:spAutoFit/>
          </a:bodyPr>
          <a:lstStyle/>
          <a:p>
            <a:r>
              <a:rPr lang="en-US" b="1" dirty="0">
                <a:solidFill>
                  <a:schemeClr val="accent1"/>
                </a:solidFill>
              </a:rPr>
              <a:t>Design parameters</a:t>
            </a:r>
          </a:p>
        </p:txBody>
      </p:sp>
      <p:sp>
        <p:nvSpPr>
          <p:cNvPr id="12" name="TextBox 11">
            <a:extLst>
              <a:ext uri="{FF2B5EF4-FFF2-40B4-BE49-F238E27FC236}">
                <a16:creationId xmlns:a16="http://schemas.microsoft.com/office/drawing/2014/main" id="{E2B6C616-16A5-3FAD-86AF-2AC5A9ADB008}"/>
              </a:ext>
            </a:extLst>
          </p:cNvPr>
          <p:cNvSpPr txBox="1"/>
          <p:nvPr/>
        </p:nvSpPr>
        <p:spPr>
          <a:xfrm>
            <a:off x="6746764" y="6432414"/>
            <a:ext cx="4657493" cy="338554"/>
          </a:xfrm>
          <a:prstGeom prst="rect">
            <a:avLst/>
          </a:prstGeom>
          <a:noFill/>
        </p:spPr>
        <p:txBody>
          <a:bodyPr wrap="none" rtlCol="0">
            <a:spAutoFit/>
          </a:bodyPr>
          <a:lstStyle/>
          <a:p>
            <a:r>
              <a:rPr lang="en-US" sz="1600" dirty="0"/>
              <a:t>T. Xin et al., Rev. Sci. </a:t>
            </a:r>
            <a:r>
              <a:rPr lang="en-US" sz="1600" dirty="0" err="1"/>
              <a:t>Instrum</a:t>
            </a:r>
            <a:r>
              <a:rPr lang="en-US" sz="1600" dirty="0"/>
              <a:t>. </a:t>
            </a:r>
            <a:r>
              <a:rPr lang="en-US" sz="1600" b="1" dirty="0"/>
              <a:t>87</a:t>
            </a:r>
            <a:r>
              <a:rPr lang="en-US" sz="1600" dirty="0"/>
              <a:t>, 093303 (2016)</a:t>
            </a:r>
          </a:p>
        </p:txBody>
      </p:sp>
    </p:spTree>
    <p:extLst>
      <p:ext uri="{BB962C8B-B14F-4D97-AF65-F5344CB8AC3E}">
        <p14:creationId xmlns:p14="http://schemas.microsoft.com/office/powerpoint/2010/main" val="12213946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7890B5-D228-58D5-841F-731D0ED839C6}"/>
              </a:ext>
            </a:extLst>
          </p:cNvPr>
          <p:cNvSpPr>
            <a:spLocks noGrp="1"/>
          </p:cNvSpPr>
          <p:nvPr>
            <p:ph type="sldNum" sz="quarter" idx="4"/>
          </p:nvPr>
        </p:nvSpPr>
        <p:spPr/>
        <p:txBody>
          <a:bodyPr/>
          <a:lstStyle/>
          <a:p>
            <a:fld id="{933A556B-7C63-244D-9B7C-B0EA8042B330}" type="slidenum">
              <a:rPr lang="en-US" smtClean="0"/>
              <a:pPr/>
              <a:t>4</a:t>
            </a:fld>
            <a:endParaRPr lang="en-US" sz="1000" dirty="0"/>
          </a:p>
        </p:txBody>
      </p:sp>
      <p:sp>
        <p:nvSpPr>
          <p:cNvPr id="4" name="TextBox 3">
            <a:extLst>
              <a:ext uri="{FF2B5EF4-FFF2-40B4-BE49-F238E27FC236}">
                <a16:creationId xmlns:a16="http://schemas.microsoft.com/office/drawing/2014/main" id="{FDC6ECB6-7482-E087-8735-87C82755907E}"/>
              </a:ext>
            </a:extLst>
          </p:cNvPr>
          <p:cNvSpPr txBox="1"/>
          <p:nvPr/>
        </p:nvSpPr>
        <p:spPr>
          <a:xfrm>
            <a:off x="242047" y="0"/>
            <a:ext cx="7663316" cy="461665"/>
          </a:xfrm>
          <a:prstGeom prst="rect">
            <a:avLst/>
          </a:prstGeom>
          <a:noFill/>
        </p:spPr>
        <p:txBody>
          <a:bodyPr wrap="none" rtlCol="0">
            <a:spAutoFit/>
          </a:bodyPr>
          <a:lstStyle/>
          <a:p>
            <a:r>
              <a:rPr lang="en-US" sz="2400" b="1" dirty="0">
                <a:solidFill>
                  <a:schemeClr val="accent1"/>
                </a:solidFill>
              </a:rPr>
              <a:t>113 MHz SRF gun with warm CsK</a:t>
            </a:r>
            <a:r>
              <a:rPr lang="en-US" sz="2400" b="1" baseline="-25000" dirty="0">
                <a:solidFill>
                  <a:schemeClr val="accent1"/>
                </a:solidFill>
              </a:rPr>
              <a:t>2</a:t>
            </a:r>
            <a:r>
              <a:rPr lang="en-US" sz="2400" b="1" dirty="0">
                <a:solidFill>
                  <a:schemeClr val="accent1"/>
                </a:solidFill>
              </a:rPr>
              <a:t>Sb photocathode</a:t>
            </a:r>
          </a:p>
        </p:txBody>
      </p:sp>
      <p:graphicFrame>
        <p:nvGraphicFramePr>
          <p:cNvPr id="8" name="Table 7">
            <a:extLst>
              <a:ext uri="{FF2B5EF4-FFF2-40B4-BE49-F238E27FC236}">
                <a16:creationId xmlns:a16="http://schemas.microsoft.com/office/drawing/2014/main" id="{112AC660-DC23-3C5B-03FD-BF1F3F8405BA}"/>
              </a:ext>
            </a:extLst>
          </p:cNvPr>
          <p:cNvGraphicFramePr>
            <a:graphicFrameLocks noGrp="1"/>
          </p:cNvGraphicFramePr>
          <p:nvPr>
            <p:extLst>
              <p:ext uri="{D42A27DB-BD31-4B8C-83A1-F6EECF244321}">
                <p14:modId xmlns:p14="http://schemas.microsoft.com/office/powerpoint/2010/main" val="306292681"/>
              </p:ext>
            </p:extLst>
          </p:nvPr>
        </p:nvGraphicFramePr>
        <p:xfrm>
          <a:off x="3127513" y="5257152"/>
          <a:ext cx="8276744" cy="1280160"/>
        </p:xfrm>
        <a:graphic>
          <a:graphicData uri="http://schemas.openxmlformats.org/drawingml/2006/table">
            <a:tbl>
              <a:tblPr firstRow="1" firstCol="1" bandRow="1">
                <a:tableStyleId>{5C22544A-7EE6-4342-B048-85BDC9FD1C3A}</a:tableStyleId>
              </a:tblPr>
              <a:tblGrid>
                <a:gridCol w="2660742">
                  <a:extLst>
                    <a:ext uri="{9D8B030D-6E8A-4147-A177-3AD203B41FA5}">
                      <a16:colId xmlns:a16="http://schemas.microsoft.com/office/drawing/2014/main" val="3239992839"/>
                    </a:ext>
                  </a:extLst>
                </a:gridCol>
                <a:gridCol w="823035">
                  <a:extLst>
                    <a:ext uri="{9D8B030D-6E8A-4147-A177-3AD203B41FA5}">
                      <a16:colId xmlns:a16="http://schemas.microsoft.com/office/drawing/2014/main" val="1984445846"/>
                    </a:ext>
                  </a:extLst>
                </a:gridCol>
                <a:gridCol w="823035">
                  <a:extLst>
                    <a:ext uri="{9D8B030D-6E8A-4147-A177-3AD203B41FA5}">
                      <a16:colId xmlns:a16="http://schemas.microsoft.com/office/drawing/2014/main" val="2412631437"/>
                    </a:ext>
                  </a:extLst>
                </a:gridCol>
                <a:gridCol w="2275448">
                  <a:extLst>
                    <a:ext uri="{9D8B030D-6E8A-4147-A177-3AD203B41FA5}">
                      <a16:colId xmlns:a16="http://schemas.microsoft.com/office/drawing/2014/main" val="3798387696"/>
                    </a:ext>
                  </a:extLst>
                </a:gridCol>
                <a:gridCol w="790760">
                  <a:extLst>
                    <a:ext uri="{9D8B030D-6E8A-4147-A177-3AD203B41FA5}">
                      <a16:colId xmlns:a16="http://schemas.microsoft.com/office/drawing/2014/main" val="4109655982"/>
                    </a:ext>
                  </a:extLst>
                </a:gridCol>
                <a:gridCol w="903724">
                  <a:extLst>
                    <a:ext uri="{9D8B030D-6E8A-4147-A177-3AD203B41FA5}">
                      <a16:colId xmlns:a16="http://schemas.microsoft.com/office/drawing/2014/main" val="865928261"/>
                    </a:ext>
                  </a:extLst>
                </a:gridCol>
              </a:tblGrid>
              <a:tr h="0">
                <a:tc>
                  <a:txBody>
                    <a:bodyPr/>
                    <a:lstStyle/>
                    <a:p>
                      <a:pPr marL="0" marR="0" algn="ctr"/>
                      <a:r>
                        <a:rPr lang="en-US" sz="1400" cap="small" dirty="0">
                          <a:solidFill>
                            <a:schemeClr val="accent1"/>
                          </a:solidFill>
                          <a:effectLst/>
                        </a:rPr>
                        <a:t>Parameter</a:t>
                      </a:r>
                      <a:endParaRPr lang="en-US" sz="1600" dirty="0">
                        <a:solidFill>
                          <a:schemeClr val="accent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0" marR="0" algn="ctr"/>
                      <a:r>
                        <a:rPr lang="en-US" sz="1400" cap="small">
                          <a:solidFill>
                            <a:schemeClr val="accent1"/>
                          </a:solidFill>
                          <a:effectLst/>
                        </a:rPr>
                        <a:t>Units</a:t>
                      </a:r>
                      <a:endParaRPr lang="en-US" sz="1600">
                        <a:solidFill>
                          <a:schemeClr val="accent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0" marR="0" algn="ctr"/>
                      <a:r>
                        <a:rPr lang="en-US" sz="1400" cap="small">
                          <a:solidFill>
                            <a:schemeClr val="accent1"/>
                          </a:solidFill>
                          <a:effectLst/>
                        </a:rPr>
                        <a:t>Value</a:t>
                      </a:r>
                      <a:endParaRPr lang="en-US" sz="1600">
                        <a:solidFill>
                          <a:schemeClr val="accent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0" marR="0" algn="ctr"/>
                      <a:r>
                        <a:rPr lang="en-US" sz="1400" cap="small" dirty="0">
                          <a:solidFill>
                            <a:schemeClr val="accent1"/>
                          </a:solidFill>
                          <a:effectLst/>
                        </a:rPr>
                        <a:t>Parameter</a:t>
                      </a:r>
                      <a:endParaRPr lang="en-US" sz="1600" dirty="0">
                        <a:solidFill>
                          <a:schemeClr val="accent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0" marR="0" algn="ctr"/>
                      <a:r>
                        <a:rPr lang="en-US" sz="1400" cap="small">
                          <a:solidFill>
                            <a:schemeClr val="accent1"/>
                          </a:solidFill>
                          <a:effectLst/>
                        </a:rPr>
                        <a:t>Units</a:t>
                      </a:r>
                      <a:endParaRPr lang="en-US" sz="1600">
                        <a:solidFill>
                          <a:schemeClr val="accent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0" marR="0" algn="ctr"/>
                      <a:r>
                        <a:rPr lang="en-US" sz="1400" cap="small">
                          <a:solidFill>
                            <a:schemeClr val="accent1"/>
                          </a:solidFill>
                          <a:effectLst/>
                        </a:rPr>
                        <a:t>Value</a:t>
                      </a:r>
                      <a:endParaRPr lang="en-US" sz="1600">
                        <a:solidFill>
                          <a:schemeClr val="accent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9953462"/>
                  </a:ext>
                </a:extLst>
              </a:tr>
              <a:tr h="0">
                <a:tc>
                  <a:txBody>
                    <a:bodyPr/>
                    <a:lstStyle/>
                    <a:p>
                      <a:pPr marL="0" marR="0" algn="just"/>
                      <a:r>
                        <a:rPr lang="en-US" sz="1400" dirty="0">
                          <a:solidFill>
                            <a:schemeClr val="accent1"/>
                          </a:solidFill>
                          <a:effectLst/>
                        </a:rPr>
                        <a:t>Gun voltage</a:t>
                      </a:r>
                      <a:endParaRPr lang="en-US" sz="1600" dirty="0">
                        <a:solidFill>
                          <a:schemeClr val="accent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r>
                        <a:rPr lang="en-US" sz="1400" dirty="0">
                          <a:solidFill>
                            <a:schemeClr val="tx1"/>
                          </a:solidFill>
                          <a:effectLst/>
                        </a:rPr>
                        <a:t>MV</a:t>
                      </a:r>
                      <a:endParaRPr lang="en-US"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r>
                        <a:rPr lang="en-US" sz="1400">
                          <a:solidFill>
                            <a:schemeClr val="tx1"/>
                          </a:solidFill>
                          <a:effectLst/>
                        </a:rPr>
                        <a:t>1.25</a:t>
                      </a:r>
                      <a:endParaRPr lang="en-US" sz="16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r>
                        <a:rPr lang="en-US" sz="1400" b="1" dirty="0">
                          <a:solidFill>
                            <a:schemeClr val="accent1"/>
                          </a:solidFill>
                          <a:effectLst/>
                        </a:rPr>
                        <a:t>RF amplifier power</a:t>
                      </a:r>
                      <a:endParaRPr lang="en-US" sz="1600" b="1" dirty="0">
                        <a:solidFill>
                          <a:schemeClr val="accent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r>
                        <a:rPr lang="en-US" sz="1400">
                          <a:solidFill>
                            <a:schemeClr val="tx1"/>
                          </a:solidFill>
                          <a:effectLst/>
                        </a:rPr>
                        <a:t>kW</a:t>
                      </a:r>
                      <a:endParaRPr lang="en-US" sz="16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r>
                        <a:rPr lang="en-US" sz="1400">
                          <a:solidFill>
                            <a:schemeClr val="tx1"/>
                          </a:solidFill>
                          <a:effectLst/>
                        </a:rPr>
                        <a:t>4</a:t>
                      </a:r>
                      <a:endParaRPr lang="en-US" sz="16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6405461"/>
                  </a:ext>
                </a:extLst>
              </a:tr>
              <a:tr h="0">
                <a:tc>
                  <a:txBody>
                    <a:bodyPr/>
                    <a:lstStyle/>
                    <a:p>
                      <a:pPr marL="0" marR="0" algn="just"/>
                      <a:r>
                        <a:rPr lang="en-US" sz="1400" dirty="0">
                          <a:solidFill>
                            <a:schemeClr val="accent1"/>
                          </a:solidFill>
                          <a:effectLst/>
                        </a:rPr>
                        <a:t>Laser rep-rate</a:t>
                      </a:r>
                      <a:endParaRPr lang="en-US" sz="1600" dirty="0">
                        <a:solidFill>
                          <a:schemeClr val="accent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r>
                        <a:rPr lang="en-US" sz="1400" dirty="0">
                          <a:solidFill>
                            <a:schemeClr val="tx1"/>
                          </a:solidFill>
                          <a:effectLst/>
                        </a:rPr>
                        <a:t>kHz</a:t>
                      </a:r>
                      <a:endParaRPr lang="en-US"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r>
                        <a:rPr lang="en-US" sz="1400">
                          <a:solidFill>
                            <a:schemeClr val="tx1"/>
                          </a:solidFill>
                          <a:effectLst/>
                        </a:rPr>
                        <a:t>78</a:t>
                      </a:r>
                      <a:endParaRPr lang="en-US" sz="16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r>
                        <a:rPr lang="en-US" sz="1400" b="1" dirty="0">
                          <a:solidFill>
                            <a:schemeClr val="accent1"/>
                          </a:solidFill>
                          <a:effectLst/>
                        </a:rPr>
                        <a:t>FPC design, power limit</a:t>
                      </a:r>
                      <a:endParaRPr lang="en-US" sz="1600" b="1" dirty="0">
                        <a:solidFill>
                          <a:schemeClr val="accent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r>
                        <a:rPr lang="en-US" sz="1400">
                          <a:solidFill>
                            <a:schemeClr val="tx1"/>
                          </a:solidFill>
                          <a:effectLst/>
                        </a:rPr>
                        <a:t>kW</a:t>
                      </a:r>
                      <a:endParaRPr lang="en-US" sz="16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r>
                        <a:rPr lang="en-US" sz="1400">
                          <a:solidFill>
                            <a:schemeClr val="tx1"/>
                          </a:solidFill>
                          <a:effectLst/>
                        </a:rPr>
                        <a:t>5</a:t>
                      </a:r>
                      <a:endParaRPr lang="en-US" sz="16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26322105"/>
                  </a:ext>
                </a:extLst>
              </a:tr>
              <a:tr h="0">
                <a:tc>
                  <a:txBody>
                    <a:bodyPr/>
                    <a:lstStyle/>
                    <a:p>
                      <a:pPr marL="0" marR="0" algn="just"/>
                      <a:r>
                        <a:rPr lang="en-US" sz="1400">
                          <a:solidFill>
                            <a:schemeClr val="accent1"/>
                          </a:solidFill>
                          <a:effectLst/>
                        </a:rPr>
                        <a:t>Laser power at the cathode</a:t>
                      </a:r>
                      <a:endParaRPr lang="en-US" sz="1600">
                        <a:solidFill>
                          <a:schemeClr val="accent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r>
                        <a:rPr lang="en-US" sz="1400" dirty="0" err="1">
                          <a:solidFill>
                            <a:schemeClr val="tx1"/>
                          </a:solidFill>
                          <a:effectLst/>
                        </a:rPr>
                        <a:t>mW</a:t>
                      </a:r>
                      <a:endParaRPr lang="en-US"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r>
                        <a:rPr lang="en-US" sz="1400" dirty="0">
                          <a:solidFill>
                            <a:schemeClr val="tx1"/>
                          </a:solidFill>
                          <a:effectLst/>
                        </a:rPr>
                        <a:t>30</a:t>
                      </a:r>
                      <a:endParaRPr lang="en-US"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r>
                        <a:rPr lang="en-US" sz="1400" b="1" dirty="0">
                          <a:solidFill>
                            <a:schemeClr val="accent1"/>
                          </a:solidFill>
                          <a:effectLst/>
                        </a:rPr>
                        <a:t>Charge per bunch</a:t>
                      </a:r>
                      <a:endParaRPr lang="en-US" sz="1600" b="1" dirty="0">
                        <a:solidFill>
                          <a:schemeClr val="accent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r>
                        <a:rPr lang="en-US" sz="1400" dirty="0" err="1">
                          <a:solidFill>
                            <a:schemeClr val="tx1"/>
                          </a:solidFill>
                          <a:effectLst/>
                        </a:rPr>
                        <a:t>nC</a:t>
                      </a:r>
                      <a:endParaRPr lang="en-US"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r>
                        <a:rPr lang="en-US" sz="1400">
                          <a:solidFill>
                            <a:schemeClr val="tx1"/>
                          </a:solidFill>
                          <a:effectLst/>
                        </a:rPr>
                        <a:t>1-2</a:t>
                      </a:r>
                      <a:endParaRPr lang="en-US" sz="16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14214450"/>
                  </a:ext>
                </a:extLst>
              </a:tr>
              <a:tr h="0">
                <a:tc>
                  <a:txBody>
                    <a:bodyPr/>
                    <a:lstStyle/>
                    <a:p>
                      <a:pPr marL="0" marR="0" algn="just"/>
                      <a:r>
                        <a:rPr lang="en-US" sz="1400" dirty="0">
                          <a:solidFill>
                            <a:schemeClr val="accent1"/>
                          </a:solidFill>
                          <a:effectLst/>
                        </a:rPr>
                        <a:t>Laser wavelength</a:t>
                      </a:r>
                      <a:endParaRPr lang="en-US" sz="1600" dirty="0">
                        <a:solidFill>
                          <a:schemeClr val="accent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r>
                        <a:rPr lang="en-US" sz="1400">
                          <a:solidFill>
                            <a:schemeClr val="tx1"/>
                          </a:solidFill>
                          <a:effectLst/>
                        </a:rPr>
                        <a:t>nm</a:t>
                      </a:r>
                      <a:endParaRPr lang="en-US" sz="16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r>
                        <a:rPr lang="en-US" sz="1400" dirty="0">
                          <a:solidFill>
                            <a:schemeClr val="tx1"/>
                          </a:solidFill>
                          <a:effectLst/>
                        </a:rPr>
                        <a:t>532</a:t>
                      </a:r>
                      <a:endParaRPr lang="en-US"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r>
                        <a:rPr lang="en-US" sz="1400" b="1" dirty="0">
                          <a:solidFill>
                            <a:schemeClr val="accent1"/>
                          </a:solidFill>
                          <a:effectLst/>
                        </a:rPr>
                        <a:t>Average current</a:t>
                      </a:r>
                      <a:endParaRPr lang="en-US" sz="1600" b="1" dirty="0">
                        <a:solidFill>
                          <a:schemeClr val="accent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r>
                        <a:rPr lang="en-US" sz="1400" dirty="0">
                          <a:solidFill>
                            <a:schemeClr val="tx1"/>
                          </a:solidFill>
                          <a:effectLst/>
                        </a:rPr>
                        <a:t>mA</a:t>
                      </a:r>
                      <a:endParaRPr lang="en-US"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r>
                        <a:rPr lang="en-US" sz="1400" dirty="0">
                          <a:solidFill>
                            <a:schemeClr val="tx1"/>
                          </a:solidFill>
                          <a:effectLst/>
                        </a:rPr>
                        <a:t>&lt;0.15</a:t>
                      </a:r>
                      <a:endParaRPr lang="en-US"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83291511"/>
                  </a:ext>
                </a:extLst>
              </a:tr>
              <a:tr h="0">
                <a:tc>
                  <a:txBody>
                    <a:bodyPr/>
                    <a:lstStyle/>
                    <a:p>
                      <a:pPr marL="0" marR="0" algn="just"/>
                      <a:r>
                        <a:rPr lang="en-US" sz="1400" dirty="0">
                          <a:solidFill>
                            <a:schemeClr val="accent1"/>
                          </a:solidFill>
                          <a:effectLst/>
                        </a:rPr>
                        <a:t>CsK</a:t>
                      </a:r>
                      <a:r>
                        <a:rPr lang="en-US" sz="1400" baseline="-25000" dirty="0">
                          <a:solidFill>
                            <a:schemeClr val="accent1"/>
                          </a:solidFill>
                          <a:effectLst/>
                        </a:rPr>
                        <a:t>2</a:t>
                      </a:r>
                      <a:r>
                        <a:rPr lang="en-US" sz="1400" dirty="0">
                          <a:solidFill>
                            <a:schemeClr val="accent1"/>
                          </a:solidFill>
                          <a:effectLst/>
                        </a:rPr>
                        <a:t>Sb cathode QE</a:t>
                      </a:r>
                      <a:endParaRPr lang="en-US" sz="1600" dirty="0">
                        <a:solidFill>
                          <a:schemeClr val="accent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marL="0" marR="0" algn="ctr"/>
                      <a:r>
                        <a:rPr lang="en-US" sz="1400">
                          <a:solidFill>
                            <a:schemeClr val="tx1"/>
                          </a:solidFill>
                          <a:effectLst/>
                        </a:rPr>
                        <a:t>%</a:t>
                      </a:r>
                      <a:endParaRPr lang="en-US" sz="16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marL="0" marR="0" algn="ctr"/>
                      <a:r>
                        <a:rPr lang="en-US" sz="1400" dirty="0">
                          <a:solidFill>
                            <a:schemeClr val="tx1"/>
                          </a:solidFill>
                          <a:effectLst/>
                        </a:rPr>
                        <a:t>1-5</a:t>
                      </a:r>
                      <a:endParaRPr lang="en-US"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marL="0" marR="0" algn="just"/>
                      <a:r>
                        <a:rPr lang="en-US" sz="1400" dirty="0">
                          <a:solidFill>
                            <a:schemeClr val="tx1"/>
                          </a:solidFill>
                          <a:effectLst/>
                        </a:rPr>
                        <a:t> </a:t>
                      </a:r>
                      <a:endParaRPr lang="en-US"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marL="0" marR="0" algn="ctr"/>
                      <a:r>
                        <a:rPr lang="en-US" sz="1400" dirty="0">
                          <a:solidFill>
                            <a:schemeClr val="tx1"/>
                          </a:solidFill>
                          <a:effectLst/>
                        </a:rPr>
                        <a:t> </a:t>
                      </a:r>
                      <a:endParaRPr lang="en-US"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marL="0" marR="0" algn="ctr"/>
                      <a:r>
                        <a:rPr lang="en-US" sz="1400" dirty="0">
                          <a:solidFill>
                            <a:schemeClr val="tx1"/>
                          </a:solidFill>
                          <a:effectLst/>
                        </a:rPr>
                        <a:t> </a:t>
                      </a:r>
                      <a:endParaRPr lang="en-US"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3325169787"/>
                  </a:ext>
                </a:extLst>
              </a:tr>
            </a:tbl>
          </a:graphicData>
        </a:graphic>
      </p:graphicFrame>
      <p:sp>
        <p:nvSpPr>
          <p:cNvPr id="12" name="TextBox 11">
            <a:extLst>
              <a:ext uri="{FF2B5EF4-FFF2-40B4-BE49-F238E27FC236}">
                <a16:creationId xmlns:a16="http://schemas.microsoft.com/office/drawing/2014/main" id="{5F6BD86A-09A9-1948-C458-A4E565D37CED}"/>
              </a:ext>
            </a:extLst>
          </p:cNvPr>
          <p:cNvSpPr txBox="1"/>
          <p:nvPr/>
        </p:nvSpPr>
        <p:spPr>
          <a:xfrm>
            <a:off x="5738192" y="4802111"/>
            <a:ext cx="3578737" cy="369332"/>
          </a:xfrm>
          <a:prstGeom prst="rect">
            <a:avLst/>
          </a:prstGeom>
          <a:noFill/>
        </p:spPr>
        <p:txBody>
          <a:bodyPr wrap="none" rtlCol="0">
            <a:spAutoFit/>
          </a:bodyPr>
          <a:lstStyle/>
          <a:p>
            <a:r>
              <a:rPr lang="en-US" b="1" dirty="0">
                <a:solidFill>
                  <a:schemeClr val="accent1"/>
                </a:solidFill>
              </a:rPr>
              <a:t>Typical operational parameters</a:t>
            </a:r>
          </a:p>
        </p:txBody>
      </p:sp>
      <p:grpSp>
        <p:nvGrpSpPr>
          <p:cNvPr id="15" name="Group 14">
            <a:extLst>
              <a:ext uri="{FF2B5EF4-FFF2-40B4-BE49-F238E27FC236}">
                <a16:creationId xmlns:a16="http://schemas.microsoft.com/office/drawing/2014/main" id="{C7F86B56-A052-2A41-5A36-D4BAAB84DF55}"/>
              </a:ext>
            </a:extLst>
          </p:cNvPr>
          <p:cNvGrpSpPr/>
          <p:nvPr/>
        </p:nvGrpSpPr>
        <p:grpSpPr>
          <a:xfrm>
            <a:off x="411168" y="1347322"/>
            <a:ext cx="8613563" cy="3369080"/>
            <a:chOff x="358159" y="1811582"/>
            <a:chExt cx="8613563" cy="3369080"/>
          </a:xfrm>
        </p:grpSpPr>
        <p:pic>
          <p:nvPicPr>
            <p:cNvPr id="3" name="Picture 2">
              <a:extLst>
                <a:ext uri="{FF2B5EF4-FFF2-40B4-BE49-F238E27FC236}">
                  <a16:creationId xmlns:a16="http://schemas.microsoft.com/office/drawing/2014/main" id="{87A714D9-B340-7154-0E3A-159833E108C2}"/>
                </a:ext>
              </a:extLst>
            </p:cNvPr>
            <p:cNvPicPr>
              <a:picLocks noChangeAspect="1"/>
            </p:cNvPicPr>
            <p:nvPr/>
          </p:nvPicPr>
          <p:blipFill rotWithShape="1">
            <a:blip r:embed="rId2"/>
            <a:srcRect l="3123" t="37978" r="23857" b="1722"/>
            <a:stretch/>
          </p:blipFill>
          <p:spPr>
            <a:xfrm>
              <a:off x="358159" y="1811582"/>
              <a:ext cx="8501159" cy="3369080"/>
            </a:xfrm>
            <a:prstGeom prst="rect">
              <a:avLst/>
            </a:prstGeom>
          </p:spPr>
        </p:pic>
        <p:sp>
          <p:nvSpPr>
            <p:cNvPr id="14" name="Rectangle 13">
              <a:extLst>
                <a:ext uri="{FF2B5EF4-FFF2-40B4-BE49-F238E27FC236}">
                  <a16:creationId xmlns:a16="http://schemas.microsoft.com/office/drawing/2014/main" id="{8500F7B2-477F-6A15-5CA6-7CBCEFAE88EA}"/>
                </a:ext>
              </a:extLst>
            </p:cNvPr>
            <p:cNvSpPr/>
            <p:nvPr/>
          </p:nvSpPr>
          <p:spPr>
            <a:xfrm>
              <a:off x="5685183" y="1811582"/>
              <a:ext cx="3286539" cy="1223166"/>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a:extLst>
              <a:ext uri="{FF2B5EF4-FFF2-40B4-BE49-F238E27FC236}">
                <a16:creationId xmlns:a16="http://schemas.microsoft.com/office/drawing/2014/main" id="{48CDFE75-C4A2-C037-DF68-E728BE33A5BF}"/>
              </a:ext>
            </a:extLst>
          </p:cNvPr>
          <p:cNvPicPr>
            <a:picLocks noChangeAspect="1"/>
          </p:cNvPicPr>
          <p:nvPr/>
        </p:nvPicPr>
        <p:blipFill rotWithShape="1">
          <a:blip r:embed="rId2"/>
          <a:srcRect l="49135" b="39699"/>
          <a:stretch/>
        </p:blipFill>
        <p:spPr>
          <a:xfrm>
            <a:off x="6856625" y="405910"/>
            <a:ext cx="4763875" cy="2710298"/>
          </a:xfrm>
          <a:prstGeom prst="rect">
            <a:avLst/>
          </a:prstGeom>
        </p:spPr>
      </p:pic>
    </p:spTree>
    <p:extLst>
      <p:ext uri="{BB962C8B-B14F-4D97-AF65-F5344CB8AC3E}">
        <p14:creationId xmlns:p14="http://schemas.microsoft.com/office/powerpoint/2010/main" val="1757704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BA57DC-D2E0-1A77-80A3-167FC4AA8D0E}"/>
              </a:ext>
            </a:extLst>
          </p:cNvPr>
          <p:cNvSpPr>
            <a:spLocks noGrp="1"/>
          </p:cNvSpPr>
          <p:nvPr>
            <p:ph type="sldNum" sz="quarter" idx="4"/>
          </p:nvPr>
        </p:nvSpPr>
        <p:spPr/>
        <p:txBody>
          <a:bodyPr/>
          <a:lstStyle/>
          <a:p>
            <a:fld id="{933A556B-7C63-244D-9B7C-B0EA8042B330}" type="slidenum">
              <a:rPr lang="en-US" smtClean="0"/>
              <a:pPr/>
              <a:t>5</a:t>
            </a:fld>
            <a:endParaRPr lang="en-US" sz="1000" dirty="0"/>
          </a:p>
        </p:txBody>
      </p:sp>
      <p:pic>
        <p:nvPicPr>
          <p:cNvPr id="3" name="Picture 2">
            <a:extLst>
              <a:ext uri="{FF2B5EF4-FFF2-40B4-BE49-F238E27FC236}">
                <a16:creationId xmlns:a16="http://schemas.microsoft.com/office/drawing/2014/main" id="{9121B871-DB0E-1B57-4EB9-D7B052FA00D3}"/>
              </a:ext>
            </a:extLst>
          </p:cNvPr>
          <p:cNvPicPr>
            <a:picLocks noChangeAspect="1"/>
          </p:cNvPicPr>
          <p:nvPr/>
        </p:nvPicPr>
        <p:blipFill>
          <a:blip r:embed="rId2"/>
          <a:stretch>
            <a:fillRect/>
          </a:stretch>
        </p:blipFill>
        <p:spPr>
          <a:xfrm>
            <a:off x="277317" y="614179"/>
            <a:ext cx="11782305" cy="5629641"/>
          </a:xfrm>
          <a:prstGeom prst="rect">
            <a:avLst/>
          </a:prstGeom>
        </p:spPr>
      </p:pic>
      <p:sp>
        <p:nvSpPr>
          <p:cNvPr id="4" name="TextBox 3">
            <a:extLst>
              <a:ext uri="{FF2B5EF4-FFF2-40B4-BE49-F238E27FC236}">
                <a16:creationId xmlns:a16="http://schemas.microsoft.com/office/drawing/2014/main" id="{7B8B09DD-CA47-51C4-1418-421FBDA72780}"/>
              </a:ext>
            </a:extLst>
          </p:cNvPr>
          <p:cNvSpPr txBox="1"/>
          <p:nvPr/>
        </p:nvSpPr>
        <p:spPr>
          <a:xfrm>
            <a:off x="242047" y="0"/>
            <a:ext cx="3946914" cy="461665"/>
          </a:xfrm>
          <a:prstGeom prst="rect">
            <a:avLst/>
          </a:prstGeom>
          <a:noFill/>
        </p:spPr>
        <p:txBody>
          <a:bodyPr wrap="none" rtlCol="0">
            <a:spAutoFit/>
          </a:bodyPr>
          <a:lstStyle/>
          <a:p>
            <a:r>
              <a:rPr lang="en-US" sz="2400" b="1" dirty="0">
                <a:solidFill>
                  <a:schemeClr val="accent1"/>
                </a:solidFill>
              </a:rPr>
              <a:t>Cathode insertion system</a:t>
            </a:r>
          </a:p>
        </p:txBody>
      </p:sp>
    </p:spTree>
    <p:extLst>
      <p:ext uri="{BB962C8B-B14F-4D97-AF65-F5344CB8AC3E}">
        <p14:creationId xmlns:p14="http://schemas.microsoft.com/office/powerpoint/2010/main" val="1503267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1FBF4D-5607-6F68-50C0-A6BC8A78251D}"/>
              </a:ext>
            </a:extLst>
          </p:cNvPr>
          <p:cNvSpPr>
            <a:spLocks noGrp="1"/>
          </p:cNvSpPr>
          <p:nvPr>
            <p:ph type="sldNum" sz="quarter" idx="4"/>
          </p:nvPr>
        </p:nvSpPr>
        <p:spPr/>
        <p:txBody>
          <a:bodyPr/>
          <a:lstStyle/>
          <a:p>
            <a:fld id="{933A556B-7C63-244D-9B7C-B0EA8042B330}" type="slidenum">
              <a:rPr lang="en-US" smtClean="0"/>
              <a:pPr/>
              <a:t>6</a:t>
            </a:fld>
            <a:endParaRPr lang="en-US" sz="1000" dirty="0"/>
          </a:p>
        </p:txBody>
      </p:sp>
      <p:pic>
        <p:nvPicPr>
          <p:cNvPr id="3" name="Picture 2">
            <a:extLst>
              <a:ext uri="{FF2B5EF4-FFF2-40B4-BE49-F238E27FC236}">
                <a16:creationId xmlns:a16="http://schemas.microsoft.com/office/drawing/2014/main" id="{88EADE64-F583-D5E1-8161-4493683D2D4C}"/>
              </a:ext>
            </a:extLst>
          </p:cNvPr>
          <p:cNvPicPr>
            <a:picLocks noChangeAspect="1"/>
          </p:cNvPicPr>
          <p:nvPr/>
        </p:nvPicPr>
        <p:blipFill>
          <a:blip r:embed="rId2"/>
          <a:stretch>
            <a:fillRect/>
          </a:stretch>
        </p:blipFill>
        <p:spPr>
          <a:xfrm>
            <a:off x="387295" y="787860"/>
            <a:ext cx="6698311" cy="2746620"/>
          </a:xfrm>
          <a:prstGeom prst="rect">
            <a:avLst/>
          </a:prstGeom>
        </p:spPr>
      </p:pic>
      <p:sp>
        <p:nvSpPr>
          <p:cNvPr id="4" name="TextBox 3">
            <a:extLst>
              <a:ext uri="{FF2B5EF4-FFF2-40B4-BE49-F238E27FC236}">
                <a16:creationId xmlns:a16="http://schemas.microsoft.com/office/drawing/2014/main" id="{39B0AE15-E7C8-DEE6-D37E-0B9A94B52FED}"/>
              </a:ext>
            </a:extLst>
          </p:cNvPr>
          <p:cNvSpPr txBox="1"/>
          <p:nvPr/>
        </p:nvSpPr>
        <p:spPr>
          <a:xfrm>
            <a:off x="242047" y="0"/>
            <a:ext cx="7902741" cy="461665"/>
          </a:xfrm>
          <a:prstGeom prst="rect">
            <a:avLst/>
          </a:prstGeom>
          <a:noFill/>
        </p:spPr>
        <p:txBody>
          <a:bodyPr wrap="none" rtlCol="0">
            <a:spAutoFit/>
          </a:bodyPr>
          <a:lstStyle/>
          <a:p>
            <a:r>
              <a:rPr lang="en-US" sz="2400" b="1" dirty="0">
                <a:solidFill>
                  <a:schemeClr val="accent1"/>
                </a:solidFill>
              </a:rPr>
              <a:t>Fundamental Power Coupler (FPC)/ Frequency Tuner</a:t>
            </a:r>
          </a:p>
        </p:txBody>
      </p:sp>
      <p:sp>
        <p:nvSpPr>
          <p:cNvPr id="5" name="Rectangle 4">
            <a:extLst>
              <a:ext uri="{FF2B5EF4-FFF2-40B4-BE49-F238E27FC236}">
                <a16:creationId xmlns:a16="http://schemas.microsoft.com/office/drawing/2014/main" id="{A71255F8-F52D-47B2-ED67-54F2450BD74D}"/>
              </a:ext>
            </a:extLst>
          </p:cNvPr>
          <p:cNvSpPr/>
          <p:nvPr/>
        </p:nvSpPr>
        <p:spPr>
          <a:xfrm>
            <a:off x="387295" y="4093939"/>
            <a:ext cx="11710075" cy="2308324"/>
          </a:xfrm>
          <a:prstGeom prst="rect">
            <a:avLst/>
          </a:prstGeom>
        </p:spPr>
        <p:txBody>
          <a:bodyPr wrap="square">
            <a:spAutoFit/>
          </a:bodyPr>
          <a:lstStyle/>
          <a:p>
            <a:pPr marL="285750" indent="-285750" algn="just">
              <a:buFont typeface="Arial" panose="020B0604020202020204" pitchFamily="34" charset="0"/>
              <a:buChar char="•"/>
            </a:pPr>
            <a:r>
              <a:rPr lang="en-US" dirty="0"/>
              <a:t>Movable fundamental power coupler serves </a:t>
            </a:r>
            <a:r>
              <a:rPr lang="en-US" b="1" dirty="0">
                <a:solidFill>
                  <a:schemeClr val="accent1"/>
                </a:solidFill>
                <a:highlight>
                  <a:srgbClr val="F0F6D8"/>
                </a:highlight>
              </a:rPr>
              <a:t>two purposes: Fine frequency tuning (full range of 4.5 kHz) &amp; Coupling adjustment.</a:t>
            </a:r>
          </a:p>
          <a:p>
            <a:pPr marL="285750" indent="-285750" algn="just">
              <a:buFont typeface="Arial" panose="020B0604020202020204" pitchFamily="34" charset="0"/>
              <a:buChar char="•"/>
            </a:pPr>
            <a:r>
              <a:rPr lang="en-US" dirty="0"/>
              <a:t>The center conductor and RF windows are water-cooled. The outer conductor copper coated bellows are air-cooled. </a:t>
            </a:r>
          </a:p>
          <a:p>
            <a:pPr marL="285750" indent="-285750" algn="just">
              <a:buFont typeface="Arial" panose="020B0604020202020204" pitchFamily="34" charset="0"/>
              <a:buChar char="•"/>
            </a:pPr>
            <a:r>
              <a:rPr lang="en-US" dirty="0"/>
              <a:t>The center conductor is gold-plated to reduce heat radiated into the SRF cavity.</a:t>
            </a:r>
          </a:p>
          <a:p>
            <a:pPr marL="285750" indent="-285750" algn="just">
              <a:buFont typeface="Arial" panose="020B0604020202020204" pitchFamily="34" charset="0"/>
              <a:buChar char="•"/>
            </a:pPr>
            <a:r>
              <a:rPr lang="en-US" sz="1800" dirty="0"/>
              <a:t>Two manual coarse tuners provided 80 kHz tuning range to match the harmonic of the RHIC revolution frequency.</a:t>
            </a:r>
          </a:p>
          <a:p>
            <a:pPr marL="285750" indent="-285750" algn="just">
              <a:buFont typeface="Arial" panose="020B0604020202020204" pitchFamily="34" charset="0"/>
              <a:buChar char="•"/>
            </a:pPr>
            <a:endParaRPr lang="en-US" dirty="0"/>
          </a:p>
        </p:txBody>
      </p:sp>
      <p:pic>
        <p:nvPicPr>
          <p:cNvPr id="6" name="Picture 5">
            <a:extLst>
              <a:ext uri="{FF2B5EF4-FFF2-40B4-BE49-F238E27FC236}">
                <a16:creationId xmlns:a16="http://schemas.microsoft.com/office/drawing/2014/main" id="{CD50529A-D360-7AA3-730B-44A30726636C}"/>
              </a:ext>
            </a:extLst>
          </p:cNvPr>
          <p:cNvPicPr>
            <a:picLocks noChangeAspect="1"/>
          </p:cNvPicPr>
          <p:nvPr/>
        </p:nvPicPr>
        <p:blipFill>
          <a:blip r:embed="rId3"/>
          <a:stretch>
            <a:fillRect/>
          </a:stretch>
        </p:blipFill>
        <p:spPr>
          <a:xfrm>
            <a:off x="7085606" y="904492"/>
            <a:ext cx="5011764" cy="2629988"/>
          </a:xfrm>
          <a:prstGeom prst="rect">
            <a:avLst/>
          </a:prstGeom>
        </p:spPr>
      </p:pic>
    </p:spTree>
    <p:extLst>
      <p:ext uri="{BB962C8B-B14F-4D97-AF65-F5344CB8AC3E}">
        <p14:creationId xmlns:p14="http://schemas.microsoft.com/office/powerpoint/2010/main" val="1773354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6B31B7-AFB5-D997-C05F-C8D8548C133F}"/>
              </a:ext>
            </a:extLst>
          </p:cNvPr>
          <p:cNvSpPr>
            <a:spLocks noGrp="1"/>
          </p:cNvSpPr>
          <p:nvPr>
            <p:ph type="sldNum" sz="quarter" idx="4"/>
          </p:nvPr>
        </p:nvSpPr>
        <p:spPr/>
        <p:txBody>
          <a:bodyPr/>
          <a:lstStyle/>
          <a:p>
            <a:fld id="{933A556B-7C63-244D-9B7C-B0EA8042B330}" type="slidenum">
              <a:rPr lang="en-US" smtClean="0"/>
              <a:pPr/>
              <a:t>7</a:t>
            </a:fld>
            <a:endParaRPr lang="en-US" sz="1000" dirty="0"/>
          </a:p>
        </p:txBody>
      </p:sp>
      <p:sp>
        <p:nvSpPr>
          <p:cNvPr id="3" name="TextBox 2">
            <a:extLst>
              <a:ext uri="{FF2B5EF4-FFF2-40B4-BE49-F238E27FC236}">
                <a16:creationId xmlns:a16="http://schemas.microsoft.com/office/drawing/2014/main" id="{E47A05F5-F7DD-39F0-68F8-FCD85F36549D}"/>
              </a:ext>
            </a:extLst>
          </p:cNvPr>
          <p:cNvSpPr txBox="1"/>
          <p:nvPr/>
        </p:nvSpPr>
        <p:spPr>
          <a:xfrm>
            <a:off x="242047" y="0"/>
            <a:ext cx="3347391" cy="461665"/>
          </a:xfrm>
          <a:prstGeom prst="rect">
            <a:avLst/>
          </a:prstGeom>
          <a:noFill/>
        </p:spPr>
        <p:txBody>
          <a:bodyPr wrap="none" rtlCol="0">
            <a:spAutoFit/>
          </a:bodyPr>
          <a:lstStyle/>
          <a:p>
            <a:r>
              <a:rPr lang="en-US" sz="2400" b="1" dirty="0">
                <a:solidFill>
                  <a:schemeClr val="accent1"/>
                </a:solidFill>
              </a:rPr>
              <a:t>Cathode Stalk Design</a:t>
            </a:r>
          </a:p>
        </p:txBody>
      </p:sp>
      <p:pic>
        <p:nvPicPr>
          <p:cNvPr id="4" name="Picture 3">
            <a:extLst>
              <a:ext uri="{FF2B5EF4-FFF2-40B4-BE49-F238E27FC236}">
                <a16:creationId xmlns:a16="http://schemas.microsoft.com/office/drawing/2014/main" id="{A13E208E-EFCB-3352-9ED3-F975973572CD}"/>
              </a:ext>
            </a:extLst>
          </p:cNvPr>
          <p:cNvPicPr>
            <a:picLocks noChangeAspect="1"/>
          </p:cNvPicPr>
          <p:nvPr/>
        </p:nvPicPr>
        <p:blipFill>
          <a:blip r:embed="rId2"/>
          <a:stretch>
            <a:fillRect/>
          </a:stretch>
        </p:blipFill>
        <p:spPr>
          <a:xfrm>
            <a:off x="2007714" y="1546935"/>
            <a:ext cx="9396543" cy="5134785"/>
          </a:xfrm>
          <a:prstGeom prst="rect">
            <a:avLst/>
          </a:prstGeom>
        </p:spPr>
      </p:pic>
      <p:sp>
        <p:nvSpPr>
          <p:cNvPr id="5" name="Rectangle 4">
            <a:extLst>
              <a:ext uri="{FF2B5EF4-FFF2-40B4-BE49-F238E27FC236}">
                <a16:creationId xmlns:a16="http://schemas.microsoft.com/office/drawing/2014/main" id="{EC1B2AE2-D96C-7322-F0DB-0FD4CC44A8FA}"/>
              </a:ext>
            </a:extLst>
          </p:cNvPr>
          <p:cNvSpPr/>
          <p:nvPr/>
        </p:nvSpPr>
        <p:spPr>
          <a:xfrm>
            <a:off x="374808" y="461665"/>
            <a:ext cx="12012825" cy="1754326"/>
          </a:xfrm>
          <a:prstGeom prst="rect">
            <a:avLst/>
          </a:prstGeom>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rPr>
              <a:t>The stalk is shorted at one end and is approximately half wavelength long.</a:t>
            </a:r>
          </a:p>
          <a:p>
            <a:pPr marL="285750" indent="-285750">
              <a:buFont typeface="Arial" panose="020B0604020202020204" pitchFamily="34" charset="0"/>
              <a:buChar char="•"/>
            </a:pPr>
            <a:r>
              <a:rPr lang="en-US" dirty="0">
                <a:latin typeface="Arial" panose="020B0604020202020204" pitchFamily="34" charset="0"/>
              </a:rPr>
              <a:t>A step from the short creates an impedance transformer → reduces RF losses in the stalk from ∼65 W to ∼25 W.</a:t>
            </a:r>
          </a:p>
          <a:p>
            <a:pPr marL="285750" indent="-285750">
              <a:buFont typeface="Arial" panose="020B0604020202020204" pitchFamily="34" charset="0"/>
              <a:buChar char="•"/>
            </a:pPr>
            <a:r>
              <a:rPr lang="en-US" dirty="0">
                <a:latin typeface="Arial" panose="020B0604020202020204" pitchFamily="34" charset="0"/>
              </a:rPr>
              <a:t>The gold plating reduces radiation heat load from the stalk.</a:t>
            </a:r>
            <a:br>
              <a:rPr lang="en-US" dirty="0"/>
            </a:br>
            <a:endParaRPr lang="en-US" dirty="0"/>
          </a:p>
          <a:p>
            <a:br>
              <a:rPr lang="en-US" dirty="0"/>
            </a:br>
            <a:endParaRPr lang="en-US" dirty="0"/>
          </a:p>
        </p:txBody>
      </p:sp>
    </p:spTree>
    <p:extLst>
      <p:ext uri="{BB962C8B-B14F-4D97-AF65-F5344CB8AC3E}">
        <p14:creationId xmlns:p14="http://schemas.microsoft.com/office/powerpoint/2010/main" val="14901584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B40941C-1C42-36A8-D1F1-01E5D1619DB0}"/>
              </a:ext>
            </a:extLst>
          </p:cNvPr>
          <p:cNvPicPr>
            <a:picLocks noChangeAspect="1"/>
          </p:cNvPicPr>
          <p:nvPr/>
        </p:nvPicPr>
        <p:blipFill>
          <a:blip r:embed="rId2"/>
          <a:stretch>
            <a:fillRect/>
          </a:stretch>
        </p:blipFill>
        <p:spPr>
          <a:xfrm>
            <a:off x="6865756" y="2671376"/>
            <a:ext cx="4186624" cy="4186624"/>
          </a:xfrm>
          <a:prstGeom prst="rect">
            <a:avLst/>
          </a:prstGeom>
        </p:spPr>
      </p:pic>
      <p:sp>
        <p:nvSpPr>
          <p:cNvPr id="2" name="Slide Number Placeholder 1">
            <a:extLst>
              <a:ext uri="{FF2B5EF4-FFF2-40B4-BE49-F238E27FC236}">
                <a16:creationId xmlns:a16="http://schemas.microsoft.com/office/drawing/2014/main" id="{A7EB3F21-0630-8610-40BA-06EB1F842893}"/>
              </a:ext>
            </a:extLst>
          </p:cNvPr>
          <p:cNvSpPr>
            <a:spLocks noGrp="1"/>
          </p:cNvSpPr>
          <p:nvPr>
            <p:ph type="sldNum" sz="quarter" idx="4"/>
          </p:nvPr>
        </p:nvSpPr>
        <p:spPr/>
        <p:txBody>
          <a:bodyPr/>
          <a:lstStyle/>
          <a:p>
            <a:fld id="{933A556B-7C63-244D-9B7C-B0EA8042B330}" type="slidenum">
              <a:rPr lang="en-US" smtClean="0"/>
              <a:pPr/>
              <a:t>8</a:t>
            </a:fld>
            <a:endParaRPr lang="en-US" sz="1000" dirty="0"/>
          </a:p>
        </p:txBody>
      </p:sp>
      <p:sp>
        <p:nvSpPr>
          <p:cNvPr id="3" name="TextBox 2">
            <a:extLst>
              <a:ext uri="{FF2B5EF4-FFF2-40B4-BE49-F238E27FC236}">
                <a16:creationId xmlns:a16="http://schemas.microsoft.com/office/drawing/2014/main" id="{D632C93E-75D0-6088-8AD7-77C8B90B10B9}"/>
              </a:ext>
            </a:extLst>
          </p:cNvPr>
          <p:cNvSpPr txBox="1"/>
          <p:nvPr/>
        </p:nvSpPr>
        <p:spPr>
          <a:xfrm>
            <a:off x="242047" y="0"/>
            <a:ext cx="8808822" cy="461665"/>
          </a:xfrm>
          <a:prstGeom prst="rect">
            <a:avLst/>
          </a:prstGeom>
          <a:noFill/>
        </p:spPr>
        <p:txBody>
          <a:bodyPr wrap="none" rtlCol="0">
            <a:spAutoFit/>
          </a:bodyPr>
          <a:lstStyle/>
          <a:p>
            <a:r>
              <a:rPr lang="en-US" sz="2400" b="1" dirty="0">
                <a:solidFill>
                  <a:schemeClr val="accent1"/>
                </a:solidFill>
              </a:rPr>
              <a:t>Controlling cathode recess        initial focusing of the beam</a:t>
            </a:r>
          </a:p>
        </p:txBody>
      </p:sp>
      <p:pic>
        <p:nvPicPr>
          <p:cNvPr id="5" name="Graphic 4" descr="Arrow Right with solid fill">
            <a:extLst>
              <a:ext uri="{FF2B5EF4-FFF2-40B4-BE49-F238E27FC236}">
                <a16:creationId xmlns:a16="http://schemas.microsoft.com/office/drawing/2014/main" id="{2AE958FF-7AAB-835C-19B1-0BFF18F1F3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93018" y="-33863"/>
            <a:ext cx="557463" cy="557463"/>
          </a:xfrm>
          <a:prstGeom prst="rect">
            <a:avLst/>
          </a:prstGeom>
        </p:spPr>
      </p:pic>
      <p:pic>
        <p:nvPicPr>
          <p:cNvPr id="7" name="Picture 6">
            <a:extLst>
              <a:ext uri="{FF2B5EF4-FFF2-40B4-BE49-F238E27FC236}">
                <a16:creationId xmlns:a16="http://schemas.microsoft.com/office/drawing/2014/main" id="{0A5684DF-9A53-43ED-4043-5BC4EB5FACDA}"/>
              </a:ext>
            </a:extLst>
          </p:cNvPr>
          <p:cNvPicPr>
            <a:picLocks noChangeAspect="1"/>
          </p:cNvPicPr>
          <p:nvPr/>
        </p:nvPicPr>
        <p:blipFill>
          <a:blip r:embed="rId5"/>
          <a:stretch>
            <a:fillRect/>
          </a:stretch>
        </p:blipFill>
        <p:spPr>
          <a:xfrm>
            <a:off x="286981" y="663479"/>
            <a:ext cx="5950831" cy="5494635"/>
          </a:xfrm>
          <a:prstGeom prst="rect">
            <a:avLst/>
          </a:prstGeom>
        </p:spPr>
      </p:pic>
      <p:sp>
        <p:nvSpPr>
          <p:cNvPr id="6" name="TextBox 5">
            <a:extLst>
              <a:ext uri="{FF2B5EF4-FFF2-40B4-BE49-F238E27FC236}">
                <a16:creationId xmlns:a16="http://schemas.microsoft.com/office/drawing/2014/main" id="{C83CDB70-C1F8-E64C-F95B-96B1598F9CF5}"/>
              </a:ext>
            </a:extLst>
          </p:cNvPr>
          <p:cNvSpPr txBox="1"/>
          <p:nvPr/>
        </p:nvSpPr>
        <p:spPr>
          <a:xfrm>
            <a:off x="6220888" y="412359"/>
            <a:ext cx="5971112" cy="2308324"/>
          </a:xfrm>
          <a:prstGeom prst="rect">
            <a:avLst/>
          </a:prstGeom>
          <a:noFill/>
        </p:spPr>
        <p:txBody>
          <a:bodyPr wrap="square">
            <a:spAutoFit/>
          </a:bodyPr>
          <a:lstStyle/>
          <a:p>
            <a:pPr algn="just"/>
            <a:r>
              <a:rPr lang="en-US" b="1" dirty="0"/>
              <a:t>Procedure:</a:t>
            </a:r>
          </a:p>
          <a:p>
            <a:pPr marL="285750" indent="-285750" algn="just">
              <a:buFont typeface="Arial" panose="020B0604020202020204" pitchFamily="34" charset="0"/>
              <a:buChar char="•"/>
            </a:pPr>
            <a:r>
              <a:rPr lang="en-US" dirty="0"/>
              <a:t>Scan laser spot position at the cathode and measure electron beam position on the nearest profile monitor – find </a:t>
            </a:r>
            <a:r>
              <a:rPr lang="en-US" b="1" dirty="0">
                <a:solidFill>
                  <a:schemeClr val="accent1"/>
                </a:solidFill>
                <a:highlight>
                  <a:srgbClr val="F0F6D8"/>
                </a:highlight>
              </a:rPr>
              <a:t>experimental value</a:t>
            </a:r>
            <a:r>
              <a:rPr lang="en-US" dirty="0"/>
              <a:t> of </a:t>
            </a:r>
            <a:r>
              <a:rPr lang="en-US" b="1" dirty="0">
                <a:solidFill>
                  <a:schemeClr val="accent1"/>
                </a:solidFill>
                <a:highlight>
                  <a:srgbClr val="F0F6D8"/>
                </a:highlight>
              </a:rPr>
              <a:t>magnification.</a:t>
            </a:r>
          </a:p>
          <a:p>
            <a:pPr marL="285750" indent="-285750" algn="just">
              <a:buFont typeface="Arial" panose="020B0604020202020204" pitchFamily="34" charset="0"/>
              <a:buChar char="•"/>
            </a:pPr>
            <a:r>
              <a:rPr lang="en-US" dirty="0"/>
              <a:t>Perform </a:t>
            </a:r>
            <a:r>
              <a:rPr lang="en-US" b="1" dirty="0">
                <a:solidFill>
                  <a:schemeClr val="accent1"/>
                </a:solidFill>
                <a:highlight>
                  <a:srgbClr val="F0F6D8"/>
                </a:highlight>
              </a:rPr>
              <a:t>simulations for various values of the cathode recess</a:t>
            </a:r>
            <a:r>
              <a:rPr lang="en-US" dirty="0"/>
              <a:t> and determine magnification for each recess.</a:t>
            </a:r>
          </a:p>
          <a:p>
            <a:pPr marL="285750" indent="-285750" algn="just">
              <a:buFont typeface="Arial" panose="020B0604020202020204" pitchFamily="34" charset="0"/>
              <a:buChar char="•"/>
            </a:pPr>
            <a:r>
              <a:rPr lang="en-US" dirty="0"/>
              <a:t>Determine the cathode position.</a:t>
            </a:r>
          </a:p>
        </p:txBody>
      </p:sp>
    </p:spTree>
    <p:extLst>
      <p:ext uri="{BB962C8B-B14F-4D97-AF65-F5344CB8AC3E}">
        <p14:creationId xmlns:p14="http://schemas.microsoft.com/office/powerpoint/2010/main" val="24093891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6D8588-8CB0-809B-2819-CE4CBC9C392C}"/>
              </a:ext>
            </a:extLst>
          </p:cNvPr>
          <p:cNvSpPr>
            <a:spLocks noGrp="1"/>
          </p:cNvSpPr>
          <p:nvPr>
            <p:ph type="sldNum" sz="quarter" idx="4"/>
          </p:nvPr>
        </p:nvSpPr>
        <p:spPr/>
        <p:txBody>
          <a:bodyPr/>
          <a:lstStyle/>
          <a:p>
            <a:fld id="{933A556B-7C63-244D-9B7C-B0EA8042B330}" type="slidenum">
              <a:rPr lang="en-US" smtClean="0"/>
              <a:pPr/>
              <a:t>9</a:t>
            </a:fld>
            <a:endParaRPr lang="en-US" sz="1000" dirty="0"/>
          </a:p>
        </p:txBody>
      </p:sp>
      <p:pic>
        <p:nvPicPr>
          <p:cNvPr id="3" name="Picture 2">
            <a:extLst>
              <a:ext uri="{FF2B5EF4-FFF2-40B4-BE49-F238E27FC236}">
                <a16:creationId xmlns:a16="http://schemas.microsoft.com/office/drawing/2014/main" id="{C27D6F3F-5146-15CC-903D-5E74FB054767}"/>
              </a:ext>
            </a:extLst>
          </p:cNvPr>
          <p:cNvPicPr>
            <a:picLocks noChangeAspect="1"/>
          </p:cNvPicPr>
          <p:nvPr/>
        </p:nvPicPr>
        <p:blipFill>
          <a:blip r:embed="rId2"/>
          <a:stretch>
            <a:fillRect/>
          </a:stretch>
        </p:blipFill>
        <p:spPr>
          <a:xfrm>
            <a:off x="362815" y="2236894"/>
            <a:ext cx="11466370" cy="3972957"/>
          </a:xfrm>
          <a:prstGeom prst="rect">
            <a:avLst/>
          </a:prstGeom>
        </p:spPr>
      </p:pic>
      <p:sp>
        <p:nvSpPr>
          <p:cNvPr id="4" name="TextBox 3">
            <a:extLst>
              <a:ext uri="{FF2B5EF4-FFF2-40B4-BE49-F238E27FC236}">
                <a16:creationId xmlns:a16="http://schemas.microsoft.com/office/drawing/2014/main" id="{F7263C3D-68DB-19AF-D766-54E7A053006E}"/>
              </a:ext>
            </a:extLst>
          </p:cNvPr>
          <p:cNvSpPr txBox="1"/>
          <p:nvPr/>
        </p:nvSpPr>
        <p:spPr>
          <a:xfrm>
            <a:off x="242047" y="0"/>
            <a:ext cx="8760732" cy="461665"/>
          </a:xfrm>
          <a:prstGeom prst="rect">
            <a:avLst/>
          </a:prstGeom>
          <a:noFill/>
        </p:spPr>
        <p:txBody>
          <a:bodyPr wrap="none" rtlCol="0">
            <a:spAutoFit/>
          </a:bodyPr>
          <a:lstStyle/>
          <a:p>
            <a:r>
              <a:rPr lang="en-US" sz="2400" b="1" dirty="0">
                <a:solidFill>
                  <a:schemeClr val="accent1"/>
                </a:solidFill>
              </a:rPr>
              <a:t>Issues with multipacting during the first years of operation</a:t>
            </a:r>
          </a:p>
        </p:txBody>
      </p:sp>
      <p:sp>
        <p:nvSpPr>
          <p:cNvPr id="5" name="TextBox 4">
            <a:extLst>
              <a:ext uri="{FF2B5EF4-FFF2-40B4-BE49-F238E27FC236}">
                <a16:creationId xmlns:a16="http://schemas.microsoft.com/office/drawing/2014/main" id="{3B5A8D7A-1107-5A71-3920-2277BF822ABA}"/>
              </a:ext>
            </a:extLst>
          </p:cNvPr>
          <p:cNvSpPr txBox="1"/>
          <p:nvPr/>
        </p:nvSpPr>
        <p:spPr>
          <a:xfrm>
            <a:off x="362815" y="749115"/>
            <a:ext cx="6378161" cy="1200329"/>
          </a:xfrm>
          <a:prstGeom prst="rect">
            <a:avLst/>
          </a:prstGeom>
          <a:noFill/>
        </p:spPr>
        <p:txBody>
          <a:bodyPr wrap="square">
            <a:spAutoFit/>
          </a:bodyPr>
          <a:lstStyle/>
          <a:p>
            <a:pPr marL="285750" indent="-285750" algn="just">
              <a:buFont typeface="Arial" panose="020B0604020202020204" pitchFamily="34" charset="0"/>
              <a:buChar char="•"/>
            </a:pPr>
            <a:r>
              <a:rPr lang="en-US" dirty="0"/>
              <a:t>Strong presence of multipacting was observed during the first years of operation.</a:t>
            </a:r>
          </a:p>
          <a:p>
            <a:pPr marL="285750" indent="-285750" algn="just">
              <a:buFont typeface="Arial" panose="020B0604020202020204" pitchFamily="34" charset="0"/>
              <a:buChar char="•"/>
            </a:pPr>
            <a:r>
              <a:rPr lang="en-US" dirty="0"/>
              <a:t>Multipacting caused almost immediate death of the cathode QE. </a:t>
            </a:r>
          </a:p>
        </p:txBody>
      </p:sp>
      <p:pic>
        <p:nvPicPr>
          <p:cNvPr id="6" name="Picture 5">
            <a:extLst>
              <a:ext uri="{FF2B5EF4-FFF2-40B4-BE49-F238E27FC236}">
                <a16:creationId xmlns:a16="http://schemas.microsoft.com/office/drawing/2014/main" id="{B9B7D7CF-C54F-B0CB-F763-76B5BA041F05}"/>
              </a:ext>
            </a:extLst>
          </p:cNvPr>
          <p:cNvPicPr>
            <a:picLocks noChangeAspect="1"/>
          </p:cNvPicPr>
          <p:nvPr/>
        </p:nvPicPr>
        <p:blipFill>
          <a:blip r:embed="rId3"/>
          <a:stretch>
            <a:fillRect/>
          </a:stretch>
        </p:blipFill>
        <p:spPr>
          <a:xfrm>
            <a:off x="7607406" y="568409"/>
            <a:ext cx="3796851" cy="2319876"/>
          </a:xfrm>
          <a:prstGeom prst="rect">
            <a:avLst/>
          </a:prstGeom>
        </p:spPr>
      </p:pic>
    </p:spTree>
    <p:extLst>
      <p:ext uri="{BB962C8B-B14F-4D97-AF65-F5344CB8AC3E}">
        <p14:creationId xmlns:p14="http://schemas.microsoft.com/office/powerpoint/2010/main" val="2771246864"/>
      </p:ext>
    </p:extLst>
  </p:cSld>
  <p:clrMapOvr>
    <a:masterClrMapping/>
  </p:clrMapOvr>
</p:sld>
</file>

<file path=ppt/theme/theme1.xml><?xml version="1.0" encoding="utf-8"?>
<a:theme xmlns:a="http://schemas.openxmlformats.org/drawingml/2006/main" name="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L_PPT_Template_2021_Widescreen_Compressed_060121" id="{12E83E08-87E0-F644-89EB-87DEB220AE0B}" vid="{EBE5DD67-AF26-1345-A97E-9F8C3AF25A6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BNL</Template>
  <TotalTime>63533</TotalTime>
  <Words>1513</Words>
  <Application>Microsoft Macintosh PowerPoint</Application>
  <PresentationFormat>Widescreen</PresentationFormat>
  <Paragraphs>169</Paragraphs>
  <Slides>21</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ArialMT</vt:lpstr>
      <vt:lpstr>Calibri</vt:lpstr>
      <vt:lpstr>Cambria Math</vt:lpstr>
      <vt:lpstr>Helvetica</vt:lpstr>
      <vt:lpstr>Symbol</vt:lpstr>
      <vt:lpstr>Wingdings</vt:lpstr>
      <vt:lpstr>BNL</vt:lpstr>
      <vt:lpstr>66th ICFA Advanced Beam Dynamics Workshop on Energy Recovery Linacs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Coherent electron Cooling</dc:title>
  <dc:subject/>
  <dc:creator>Irina  Petrushina</dc:creator>
  <cp:keywords/>
  <dc:description/>
  <cp:lastModifiedBy>Irina  Petrushina</cp:lastModifiedBy>
  <cp:revision>114</cp:revision>
  <dcterms:created xsi:type="dcterms:W3CDTF">2021-08-25T15:10:47Z</dcterms:created>
  <dcterms:modified xsi:type="dcterms:W3CDTF">2022-10-04T01:35:22Z</dcterms:modified>
  <cp:category/>
</cp:coreProperties>
</file>