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4"/>
  </p:notesMasterIdLst>
  <p:handoutMasterIdLst>
    <p:handoutMasterId r:id="rId25"/>
  </p:handoutMasterIdLst>
  <p:sldIdLst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80" r:id="rId18"/>
    <p:sldId id="277" r:id="rId19"/>
    <p:sldId id="282" r:id="rId20"/>
    <p:sldId id="278" r:id="rId21"/>
    <p:sldId id="279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5DEA-279A-468E-B7F7-0AC576454E6B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CEC44-FE89-4A88-9CB8-F085A0D7F6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678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DD52-D5C1-4B10-BD3E-9B7F0DA95317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 err="1" smtClean="0"/>
              <a:t>Erl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4FEE5-A909-456C-85C2-61DC0F496C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47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89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57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17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D4BC3C-9DA1-41F2-B082-D7CA10F4AF19}" type="datetime1">
              <a:rPr lang="en-US" smtClean="0"/>
              <a:t>10/5/2022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ERL workshop, Cornell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llipse 13"/>
          <p:cNvSpPr/>
          <p:nvPr userDrawn="1"/>
        </p:nvSpPr>
        <p:spPr>
          <a:xfrm rot="20947518">
            <a:off x="109592" y="164894"/>
            <a:ext cx="1993692" cy="1058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6288"/>
          <a:stretch/>
        </p:blipFill>
        <p:spPr>
          <a:xfrm>
            <a:off x="71902" y="718146"/>
            <a:ext cx="846279" cy="4660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08" y="281852"/>
            <a:ext cx="1010145" cy="6101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E3602F-F131-0C4F-9881-9C6BA266F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27800"/>
          <a:stretch/>
        </p:blipFill>
        <p:spPr>
          <a:xfrm>
            <a:off x="26363" y="25887"/>
            <a:ext cx="1030695" cy="5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6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547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500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451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69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616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76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33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948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940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881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24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6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06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0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93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685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28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13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46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185DB-F966-4EE5-814C-A02B09864684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67A53-CA7C-457C-822B-42387EF33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70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DCC1-8C16-430E-9557-046A0A8360D5}" type="datetimeFigureOut">
              <a:rPr lang="fr-FR" smtClean="0"/>
              <a:t>05/10/2022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8F113-4DBB-4D9F-AA83-96CFE10ECF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0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tiff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iff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tiff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dx.doi.org/10.18429/JACoW-IPAC2019-TUPTS066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2.tiff"/><Relationship Id="rId7" Type="http://schemas.openxmlformats.org/officeDocument/2006/relationships/image" Target="../media/image5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openxmlformats.org/officeDocument/2006/relationships/image" Target="../media/image6.png"/><Relationship Id="rId4" Type="http://schemas.openxmlformats.org/officeDocument/2006/relationships/image" Target="../media/image13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573" y="5169691"/>
            <a:ext cx="1402903" cy="9229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51DB28-B142-9047-A9A6-B0E7385A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78" y="5142943"/>
            <a:ext cx="1293321" cy="9764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CDC574-CC3A-2F40-89B3-5E47EE821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998" y="5152737"/>
            <a:ext cx="1243912" cy="10357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A772CF-66FA-A649-80C7-60A9C6696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529" y="5152737"/>
            <a:ext cx="1504544" cy="993411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83C674EA-DBA2-9E44-8FB6-7624B472FE96}"/>
              </a:ext>
            </a:extLst>
          </p:cNvPr>
          <p:cNvSpPr txBox="1">
            <a:spLocks/>
          </p:cNvSpPr>
          <p:nvPr/>
        </p:nvSpPr>
        <p:spPr>
          <a:xfrm>
            <a:off x="88900" y="777612"/>
            <a:ext cx="12103099" cy="2078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rgbClr val="0432FF"/>
                </a:solidFill>
                <a:latin typeface="+mn-lt"/>
              </a:rPr>
              <a:t>PERLE </a:t>
            </a:r>
            <a:r>
              <a:rPr lang="fr-FR" sz="4000" dirty="0" err="1" smtClean="0">
                <a:solidFill>
                  <a:srgbClr val="0432FF"/>
                </a:solidFill>
                <a:latin typeface="+mn-lt"/>
              </a:rPr>
              <a:t>photogun</a:t>
            </a:r>
            <a:r>
              <a:rPr lang="fr-FR" sz="4000" dirty="0" smtClean="0">
                <a:solidFill>
                  <a:srgbClr val="0432FF"/>
                </a:solidFill>
                <a:latin typeface="+mn-lt"/>
              </a:rPr>
              <a:t> and </a:t>
            </a:r>
            <a:r>
              <a:rPr lang="fr-FR" sz="4000" dirty="0" err="1" smtClean="0">
                <a:solidFill>
                  <a:srgbClr val="0432FF"/>
                </a:solidFill>
                <a:latin typeface="+mn-lt"/>
              </a:rPr>
              <a:t>LHeC</a:t>
            </a:r>
            <a:r>
              <a:rPr lang="fr-FR" sz="4000" dirty="0" smtClean="0">
                <a:solidFill>
                  <a:srgbClr val="0432FF"/>
                </a:solidFill>
                <a:latin typeface="+mn-lt"/>
              </a:rPr>
              <a:t> </a:t>
            </a:r>
            <a:r>
              <a:rPr lang="fr-FR" sz="4000" dirty="0" err="1" smtClean="0">
                <a:solidFill>
                  <a:srgbClr val="0432FF"/>
                </a:solidFill>
                <a:latin typeface="+mn-lt"/>
              </a:rPr>
              <a:t>requirements</a:t>
            </a:r>
            <a:r>
              <a:rPr lang="fr-FR" sz="4000" dirty="0" smtClean="0">
                <a:solidFill>
                  <a:srgbClr val="0432FF"/>
                </a:solidFill>
                <a:latin typeface="+mn-lt"/>
              </a:rPr>
              <a:t>  </a:t>
            </a:r>
            <a:endParaRPr lang="fr-FR" sz="40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AB310E-E73E-7447-8791-83E48AB137EB}"/>
              </a:ext>
            </a:extLst>
          </p:cNvPr>
          <p:cNvSpPr/>
          <p:nvPr/>
        </p:nvSpPr>
        <p:spPr>
          <a:xfrm>
            <a:off x="550676" y="2468017"/>
            <a:ext cx="1109133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>
                <a:solidFill>
                  <a:srgbClr val="0432FF"/>
                </a:solidFill>
              </a:rPr>
              <a:t>M. </a:t>
            </a:r>
            <a:r>
              <a:rPr lang="fr-FR" sz="2000" b="1" i="1" dirty="0" err="1">
                <a:solidFill>
                  <a:srgbClr val="0432FF"/>
                </a:solidFill>
              </a:rPr>
              <a:t>Baylac</a:t>
            </a:r>
            <a:r>
              <a:rPr lang="fr-FR" sz="2000" b="1" i="1" dirty="0">
                <a:solidFill>
                  <a:srgbClr val="0432FF"/>
                </a:solidFill>
              </a:rPr>
              <a:t>, CNRS – LPSC, Grenoble - France </a:t>
            </a:r>
          </a:p>
          <a:p>
            <a:pPr algn="ctr"/>
            <a:r>
              <a:rPr lang="fr-FR" sz="2000" b="1" i="1" dirty="0">
                <a:solidFill>
                  <a:srgbClr val="0432FF"/>
                </a:solidFill>
              </a:rPr>
              <a:t>B. </a:t>
            </a:r>
            <a:r>
              <a:rPr lang="fr-FR" sz="2000" b="1" i="1" dirty="0" err="1">
                <a:solidFill>
                  <a:srgbClr val="0432FF"/>
                </a:solidFill>
              </a:rPr>
              <a:t>Militsyn</a:t>
            </a:r>
            <a:r>
              <a:rPr lang="fr-FR" sz="2000" b="1" i="1" dirty="0">
                <a:solidFill>
                  <a:srgbClr val="0432FF"/>
                </a:solidFill>
              </a:rPr>
              <a:t>, STFC, </a:t>
            </a:r>
            <a:r>
              <a:rPr lang="fr-FR" sz="2000" b="1" i="1" dirty="0" err="1">
                <a:solidFill>
                  <a:srgbClr val="0432FF"/>
                </a:solidFill>
              </a:rPr>
              <a:t>Daresbury</a:t>
            </a:r>
            <a:r>
              <a:rPr lang="fr-FR" sz="2000" b="1" i="1" dirty="0">
                <a:solidFill>
                  <a:srgbClr val="0432FF"/>
                </a:solidFill>
              </a:rPr>
              <a:t> – UK</a:t>
            </a:r>
          </a:p>
          <a:p>
            <a:pPr algn="ctr"/>
            <a:endParaRPr lang="fr-FR" b="1" i="1" dirty="0"/>
          </a:p>
          <a:p>
            <a:pPr algn="ctr"/>
            <a:endParaRPr lang="fr-FR" b="1" i="1" dirty="0"/>
          </a:p>
          <a:p>
            <a:pPr algn="ctr"/>
            <a:r>
              <a:rPr lang="fr-FR" b="1" i="1" dirty="0"/>
              <a:t>D. </a:t>
            </a:r>
            <a:r>
              <a:rPr lang="fr-FR" b="1" i="1" dirty="0" err="1"/>
              <a:t>Reynet</a:t>
            </a:r>
            <a:r>
              <a:rPr lang="fr-FR" b="1" i="1" dirty="0"/>
              <a:t>, A. Gallas, W. </a:t>
            </a:r>
            <a:r>
              <a:rPr lang="fr-FR" b="1" i="1" dirty="0" err="1"/>
              <a:t>Kaabi</a:t>
            </a:r>
            <a:r>
              <a:rPr lang="fr-FR" b="1" i="1" dirty="0"/>
              <a:t> , CNRS – </a:t>
            </a:r>
            <a:r>
              <a:rPr lang="fr-FR" b="1" i="1" dirty="0" err="1"/>
              <a:t>IJCLab</a:t>
            </a:r>
            <a:r>
              <a:rPr lang="fr-FR" b="1" i="1" dirty="0"/>
              <a:t>, Orsay - France </a:t>
            </a:r>
          </a:p>
          <a:p>
            <a:pPr algn="ctr"/>
            <a:r>
              <a:rPr lang="fr-FR" b="1" i="1" dirty="0"/>
              <a:t>E. </a:t>
            </a:r>
            <a:r>
              <a:rPr lang="fr-FR" b="1" i="1" dirty="0" err="1"/>
              <a:t>Labussière</a:t>
            </a:r>
            <a:r>
              <a:rPr lang="fr-FR" b="1" i="1" dirty="0"/>
              <a:t>, CNRS – LPSC, Grenoble - France </a:t>
            </a:r>
          </a:p>
          <a:p>
            <a:pPr algn="ctr"/>
            <a:r>
              <a:rPr lang="fr-FR" b="1" i="1" dirty="0"/>
              <a:t>B. </a:t>
            </a:r>
            <a:r>
              <a:rPr lang="fr-FR" b="1" i="1" dirty="0" err="1"/>
              <a:t>Fell</a:t>
            </a:r>
            <a:r>
              <a:rPr lang="fr-FR" b="1" i="1" dirty="0"/>
              <a:t>, L. Jones, K. </a:t>
            </a:r>
            <a:r>
              <a:rPr lang="fr-FR" b="1" i="1" dirty="0" err="1"/>
              <a:t>Middleman</a:t>
            </a:r>
            <a:r>
              <a:rPr lang="fr-FR" b="1" i="1" dirty="0"/>
              <a:t>, </a:t>
            </a:r>
            <a:r>
              <a:rPr lang="fr-FR" b="1" i="1" dirty="0" err="1"/>
              <a:t>T</a:t>
            </a:r>
            <a:r>
              <a:rPr lang="fr-FR" b="1" i="1" dirty="0"/>
              <a:t>. </a:t>
            </a:r>
            <a:r>
              <a:rPr lang="fr-FR" b="1" i="1" dirty="0" err="1"/>
              <a:t>Noakes</a:t>
            </a:r>
            <a:r>
              <a:rPr lang="fr-FR" b="1" i="1" dirty="0"/>
              <a:t>, R. </a:t>
            </a:r>
            <a:r>
              <a:rPr lang="fr-FR" b="1" i="1" dirty="0" smtClean="0"/>
              <a:t>Smith, </a:t>
            </a:r>
            <a:r>
              <a:rPr lang="fr-FR" b="1" i="1" dirty="0"/>
              <a:t>STFC, </a:t>
            </a:r>
            <a:r>
              <a:rPr lang="fr-FR" b="1" i="1" dirty="0" err="1"/>
              <a:t>Daresbury</a:t>
            </a:r>
            <a:r>
              <a:rPr lang="fr-FR" b="1" i="1" dirty="0"/>
              <a:t> – UK</a:t>
            </a:r>
          </a:p>
          <a:p>
            <a:pPr algn="ctr"/>
            <a:r>
              <a:rPr lang="fr-FR" b="1" i="1" dirty="0"/>
              <a:t>B. </a:t>
            </a:r>
            <a:r>
              <a:rPr lang="fr-FR" b="1" i="1" dirty="0" err="1"/>
              <a:t>Hounsell</a:t>
            </a:r>
            <a:r>
              <a:rPr lang="fr-FR" b="1" i="1" dirty="0"/>
              <a:t>, M. Klein, </a:t>
            </a:r>
            <a:r>
              <a:rPr lang="fr-FR" b="1" i="1" dirty="0" err="1"/>
              <a:t>University</a:t>
            </a:r>
            <a:r>
              <a:rPr lang="fr-FR" b="1" i="1" dirty="0"/>
              <a:t> of Liverpool (UK)</a:t>
            </a:r>
          </a:p>
        </p:txBody>
      </p:sp>
      <p:sp>
        <p:nvSpPr>
          <p:cNvPr id="14" name="Ellipse 13"/>
          <p:cNvSpPr/>
          <p:nvPr/>
        </p:nvSpPr>
        <p:spPr>
          <a:xfrm>
            <a:off x="667502" y="276219"/>
            <a:ext cx="1387848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8100" y="42149"/>
            <a:ext cx="1168400" cy="1227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1" y="207216"/>
            <a:ext cx="1447799" cy="87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Gun installation site (igloo</a:t>
            </a:r>
            <a:r>
              <a:rPr lang="fr-FR" sz="2800" dirty="0" smtClean="0">
                <a:solidFill>
                  <a:srgbClr val="0432FF"/>
                </a:solidFill>
                <a:latin typeface="+mn-lt"/>
              </a:rPr>
              <a:t>)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8F1C71-C4E1-694E-9454-3F8602E29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"/>
          <a:stretch/>
        </p:blipFill>
        <p:spPr>
          <a:xfrm>
            <a:off x="88901" y="1695878"/>
            <a:ext cx="6523546" cy="30636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DF43CB-C0F3-3F41-81F6-67D3B10141F6}"/>
              </a:ext>
            </a:extLst>
          </p:cNvPr>
          <p:cNvSpPr/>
          <p:nvPr/>
        </p:nvSpPr>
        <p:spPr>
          <a:xfrm>
            <a:off x="25401" y="1164100"/>
            <a:ext cx="122681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Igloo </a:t>
            </a:r>
            <a:r>
              <a:rPr lang="fr-FR" sz="2200" dirty="0" smtClean="0"/>
              <a:t>: </a:t>
            </a:r>
            <a:r>
              <a:rPr lang="fr-FR" sz="2200" dirty="0" err="1" smtClean="0"/>
              <a:t>fully</a:t>
            </a:r>
            <a:r>
              <a:rPr lang="fr-FR" sz="2200" dirty="0" smtClean="0"/>
              <a:t> </a:t>
            </a:r>
            <a:r>
              <a:rPr lang="fr-FR" sz="2200" dirty="0" err="1"/>
              <a:t>equiped</a:t>
            </a:r>
            <a:r>
              <a:rPr lang="fr-FR" sz="2200" dirty="0"/>
              <a:t> bunker (radioprotection, crane, </a:t>
            </a:r>
            <a:r>
              <a:rPr lang="fr-FR" sz="2200" dirty="0" err="1"/>
              <a:t>electrical</a:t>
            </a:r>
            <a:r>
              <a:rPr lang="fr-FR" sz="2200" dirty="0"/>
              <a:t> power, </a:t>
            </a:r>
            <a:r>
              <a:rPr lang="fr-FR" sz="2200" dirty="0" err="1"/>
              <a:t>compressed</a:t>
            </a:r>
            <a:r>
              <a:rPr lang="fr-FR" sz="2200" dirty="0"/>
              <a:t> air </a:t>
            </a:r>
            <a:r>
              <a:rPr lang="fr-FR" sz="2200" dirty="0" smtClean="0"/>
              <a:t>…) + control </a:t>
            </a:r>
            <a:r>
              <a:rPr lang="fr-FR" sz="2200" dirty="0"/>
              <a:t>room 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A235AC-4589-2044-AE2E-C9EBB613C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7" r="4035"/>
          <a:stretch/>
        </p:blipFill>
        <p:spPr>
          <a:xfrm>
            <a:off x="1602238" y="4584767"/>
            <a:ext cx="3292917" cy="1716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C6F574-58BD-0F4E-A4A5-77504DB0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39" y="1695877"/>
            <a:ext cx="4084861" cy="30636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50EC25-5BC7-7F4A-B318-F9B55D939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41553" y="3732442"/>
            <a:ext cx="2935519" cy="2201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DB4A25-C885-664A-AE53-E6DD96493BB6}"/>
              </a:ext>
            </a:extLst>
          </p:cNvPr>
          <p:cNvSpPr/>
          <p:nvPr/>
        </p:nvSpPr>
        <p:spPr>
          <a:xfrm>
            <a:off x="9584131" y="5258228"/>
            <a:ext cx="155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rgbClr val="FF0000"/>
                </a:solidFill>
              </a:rPr>
              <a:t>February</a:t>
            </a:r>
            <a:r>
              <a:rPr lang="fr-FR" b="1" i="1" dirty="0">
                <a:solidFill>
                  <a:srgbClr val="FF0000"/>
                </a:solidFill>
              </a:rPr>
              <a:t> 2022</a:t>
            </a:r>
            <a:endParaRPr lang="fr-FR" i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432FF"/>
                </a:solidFill>
                <a:latin typeface="+mn-lt"/>
              </a:rPr>
              <a:t>Equipment </a:t>
            </a:r>
            <a:r>
              <a:rPr lang="en-US" sz="2800" dirty="0">
                <a:solidFill>
                  <a:srgbClr val="0432FF"/>
                </a:solidFill>
                <a:latin typeface="+mn-lt"/>
              </a:rPr>
              <a:t>transferred to the </a:t>
            </a:r>
            <a:r>
              <a:rPr lang="en-US" sz="2800" dirty="0" smtClean="0">
                <a:solidFill>
                  <a:srgbClr val="0432FF"/>
                </a:solidFill>
                <a:latin typeface="+mn-lt"/>
              </a:rPr>
              <a:t>igloo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20CB7C-F04C-6D41-9354-01A5912B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68" y="1236663"/>
            <a:ext cx="3531953" cy="26489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80557A-E8FE-B149-9427-A2A851563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69" y="3955967"/>
            <a:ext cx="3531953" cy="26489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6D1276-FA6D-654E-BA61-A9DFE4C5E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5" t="19653" r="10563"/>
          <a:stretch/>
        </p:blipFill>
        <p:spPr>
          <a:xfrm>
            <a:off x="3862029" y="1241027"/>
            <a:ext cx="8180103" cy="38074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3B1B5D-2282-1B44-B09A-F84F83BCB181}"/>
              </a:ext>
            </a:extLst>
          </p:cNvPr>
          <p:cNvSpPr/>
          <p:nvPr/>
        </p:nvSpPr>
        <p:spPr>
          <a:xfrm>
            <a:off x="5280219" y="5631360"/>
            <a:ext cx="1319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March 2022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75C4C1-5D7B-C845-8888-896BC6FE5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294" y="5078800"/>
            <a:ext cx="1453978" cy="1210659"/>
          </a:xfrm>
          <a:prstGeom prst="rect">
            <a:avLst/>
          </a:prstGeom>
        </p:spPr>
      </p:pic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High Voltage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vessel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</a:t>
            </a:r>
            <a:r>
              <a:rPr lang="fr-FR" sz="2800" dirty="0" smtClean="0">
                <a:solidFill>
                  <a:srgbClr val="0432FF"/>
                </a:solidFill>
                <a:latin typeface="+mn-lt"/>
              </a:rPr>
              <a:t>installation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A30C1-3637-6046-A33B-02E4CDDCEAA1}"/>
              </a:ext>
            </a:extLst>
          </p:cNvPr>
          <p:cNvSpPr/>
          <p:nvPr/>
        </p:nvSpPr>
        <p:spPr>
          <a:xfrm>
            <a:off x="4826504" y="6044176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rgbClr val="FF0000"/>
                </a:solidFill>
              </a:rPr>
              <a:t>June</a:t>
            </a:r>
            <a:r>
              <a:rPr lang="fr-FR" b="1" i="1" dirty="0">
                <a:solidFill>
                  <a:srgbClr val="FF0000"/>
                </a:solidFill>
              </a:rPr>
              <a:t> 2022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727183-10F5-7144-9E4D-AA00E67A2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836" y="1519702"/>
            <a:ext cx="2477742" cy="33036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9B6DE3-4A5B-9B4D-9C40-7575EAA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937" y="2105835"/>
            <a:ext cx="2854962" cy="38066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77946F-86A9-EB4C-968A-F3853AE03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41" y="1494680"/>
            <a:ext cx="2477217" cy="33029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AF5729-87A3-B149-9AE7-0D9BC15F8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845" y="3146158"/>
            <a:ext cx="3688391" cy="27662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B3E03B-4EC9-DE44-A8AE-E3DF118DB386}"/>
              </a:ext>
            </a:extLst>
          </p:cNvPr>
          <p:cNvSpPr/>
          <p:nvPr/>
        </p:nvSpPr>
        <p:spPr>
          <a:xfrm>
            <a:off x="2341483" y="1140897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Lift up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9189BB-95B6-2F45-9F7E-ECFA0C8E2886}"/>
              </a:ext>
            </a:extLst>
          </p:cNvPr>
          <p:cNvSpPr/>
          <p:nvPr/>
        </p:nvSpPr>
        <p:spPr>
          <a:xfrm>
            <a:off x="8364845" y="2523288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432FF"/>
                </a:solidFill>
              </a:rPr>
              <a:t>Opening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8455F0-464D-9A48-BE8B-21B1FBEB6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749" y="5067866"/>
            <a:ext cx="1453978" cy="1210659"/>
          </a:xfrm>
          <a:prstGeom prst="rect">
            <a:avLst/>
          </a:prstGeom>
        </p:spPr>
      </p:pic>
      <p:sp>
        <p:nvSpPr>
          <p:cNvPr id="16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  <a:latin typeface="+mn-lt"/>
              </a:rPr>
              <a:t>High Voltage </a:t>
            </a:r>
            <a:r>
              <a:rPr lang="en-US" sz="2800" dirty="0" smtClean="0">
                <a:solidFill>
                  <a:srgbClr val="0432FF"/>
                </a:solidFill>
                <a:latin typeface="+mn-lt"/>
              </a:rPr>
              <a:t>assembly 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80977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5BEE28-60DC-DE48-A5E5-20EE71D7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4" y="1325563"/>
            <a:ext cx="3208168" cy="42775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EECD0A-1B8A-4B4D-8A2C-87D58EF2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35" y="1097981"/>
            <a:ext cx="3529127" cy="47055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30056F-C98C-3B48-B400-552704FA0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80" y="1325563"/>
            <a:ext cx="3208168" cy="42775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E8DB6F-2B45-9348-BA84-115CC4014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11" b="30532"/>
          <a:stretch/>
        </p:blipFill>
        <p:spPr>
          <a:xfrm>
            <a:off x="8793022" y="5507757"/>
            <a:ext cx="3342129" cy="12973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A2A065-8D3B-2043-8E6C-3F8CCCF58F73}"/>
              </a:ext>
            </a:extLst>
          </p:cNvPr>
          <p:cNvSpPr/>
          <p:nvPr/>
        </p:nvSpPr>
        <p:spPr>
          <a:xfrm>
            <a:off x="4898964" y="5901252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July 2022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DFDB18-8CC3-2E40-B117-C51D20F9B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8388" y="4116065"/>
            <a:ext cx="1453978" cy="1210659"/>
          </a:xfrm>
          <a:prstGeom prst="rect">
            <a:avLst/>
          </a:prstGeom>
        </p:spPr>
      </p:pic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High Voltage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conditioning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 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84A133-569B-D347-867B-777F28399EFC}"/>
              </a:ext>
            </a:extLst>
          </p:cNvPr>
          <p:cNvSpPr/>
          <p:nvPr/>
        </p:nvSpPr>
        <p:spPr>
          <a:xfrm>
            <a:off x="12701" y="1626138"/>
            <a:ext cx="121919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HV </a:t>
            </a:r>
            <a:r>
              <a:rPr lang="fr-FR" sz="2000" b="1" dirty="0" err="1"/>
              <a:t>vessel</a:t>
            </a:r>
            <a:r>
              <a:rPr lang="fr-FR" sz="2000" b="1" dirty="0"/>
              <a:t> </a:t>
            </a:r>
            <a:r>
              <a:rPr lang="fr-FR" sz="2000" b="1" dirty="0" err="1"/>
              <a:t>tightness</a:t>
            </a:r>
            <a:r>
              <a:rPr lang="fr-FR" sz="2000" b="1" dirty="0"/>
              <a:t> </a:t>
            </a:r>
            <a:r>
              <a:rPr lang="fr-FR" sz="2000" b="1" dirty="0" err="1"/>
              <a:t>checked</a:t>
            </a:r>
            <a:r>
              <a:rPr lang="fr-FR" sz="2000" b="1" dirty="0"/>
              <a:t> </a:t>
            </a:r>
            <a:r>
              <a:rPr lang="fr-FR" sz="2000" b="1" dirty="0" err="1"/>
              <a:t>under</a:t>
            </a:r>
            <a:r>
              <a:rPr lang="fr-FR" sz="2000" b="1" dirty="0"/>
              <a:t> </a:t>
            </a:r>
            <a:r>
              <a:rPr lang="fr-FR" sz="2000" b="1" dirty="0" err="1"/>
              <a:t>primary</a:t>
            </a:r>
            <a:r>
              <a:rPr lang="fr-FR" sz="2000" b="1" dirty="0"/>
              <a:t> vacuum </a:t>
            </a:r>
            <a:r>
              <a:rPr lang="fr-FR" sz="2000" b="1" dirty="0" smtClean="0"/>
              <a:t>(</a:t>
            </a:r>
            <a:r>
              <a:rPr lang="fr-FR" sz="2000" b="1" dirty="0" err="1" smtClean="0"/>
              <a:t>underway</a:t>
            </a:r>
            <a:r>
              <a:rPr lang="fr-FR" sz="2000" b="1" dirty="0" smtClean="0"/>
              <a:t>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/>
              <a:t>Then</a:t>
            </a:r>
            <a:r>
              <a:rPr lang="fr-FR" sz="2000" b="1" dirty="0" smtClean="0"/>
              <a:t> HV </a:t>
            </a:r>
            <a:r>
              <a:rPr lang="fr-FR" sz="2000" b="1" dirty="0" err="1" smtClean="0"/>
              <a:t>vessel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will</a:t>
            </a:r>
            <a:r>
              <a:rPr lang="fr-FR" sz="2000" b="1" dirty="0" smtClean="0"/>
              <a:t> have to </a:t>
            </a:r>
            <a:r>
              <a:rPr lang="fr-FR" sz="2000" b="1" dirty="0" err="1" smtClean="0"/>
              <a:t>be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loaded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SF6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SF6 system </a:t>
            </a:r>
            <a:r>
              <a:rPr lang="fr-FR" sz="2000" b="1" dirty="0" err="1" smtClean="0"/>
              <a:t>procurement</a:t>
            </a:r>
            <a:endParaRPr lang="fr-FR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Call </a:t>
            </a:r>
            <a:r>
              <a:rPr lang="fr-FR" sz="2000" dirty="0"/>
              <a:t>for tender </a:t>
            </a:r>
            <a:r>
              <a:rPr lang="fr-FR" sz="2000" dirty="0" err="1"/>
              <a:t>expected</a:t>
            </a:r>
            <a:r>
              <a:rPr lang="fr-FR" sz="2000" dirty="0"/>
              <a:t> </a:t>
            </a:r>
            <a:r>
              <a:rPr lang="fr-FR" sz="2000" dirty="0" err="1"/>
              <a:t>early</a:t>
            </a:r>
            <a:r>
              <a:rPr lang="fr-FR" sz="2000" dirty="0"/>
              <a:t> </a:t>
            </a:r>
            <a:r>
              <a:rPr lang="fr-FR" sz="2000" dirty="0" smtClean="0"/>
              <a:t>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 smtClean="0"/>
              <a:t>Investigate</a:t>
            </a:r>
            <a:r>
              <a:rPr lang="fr-FR" sz="2000" dirty="0" smtClean="0"/>
              <a:t> solution </a:t>
            </a:r>
            <a:r>
              <a:rPr lang="fr-FR" sz="2000" dirty="0" err="1" smtClean="0"/>
              <a:t>with</a:t>
            </a:r>
            <a:r>
              <a:rPr lang="fr-FR" sz="2000" dirty="0" smtClean="0"/>
              <a:t> 3M</a:t>
            </a:r>
            <a:r>
              <a:rPr lang="fr-FR" sz="2000" dirty="0"/>
              <a:t>™ </a:t>
            </a:r>
            <a:r>
              <a:rPr lang="fr-FR" sz="2000" dirty="0" err="1"/>
              <a:t>Novec</a:t>
            </a:r>
            <a:r>
              <a:rPr lang="fr-FR" sz="2000" dirty="0" smtClean="0"/>
              <a:t>™ (</a:t>
            </a:r>
            <a:r>
              <a:rPr lang="fr-FR" sz="2000" dirty="0" err="1" smtClean="0"/>
              <a:t>environment</a:t>
            </a:r>
            <a:r>
              <a:rPr lang="fr-FR" sz="2000" dirty="0" smtClean="0"/>
              <a:t> </a:t>
            </a:r>
            <a:r>
              <a:rPr lang="fr-FR" sz="2000" dirty="0" err="1" smtClean="0"/>
              <a:t>friendly</a:t>
            </a:r>
            <a:r>
              <a:rPr lang="fr-FR" sz="2000" dirty="0" smtClean="0"/>
              <a:t>) 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Next</a:t>
            </a:r>
            <a:r>
              <a:rPr lang="fr-FR" sz="2000" b="1" dirty="0"/>
              <a:t> </a:t>
            </a:r>
            <a:r>
              <a:rPr lang="fr-FR" sz="2000" b="1" dirty="0" err="1"/>
              <a:t>steps</a:t>
            </a:r>
            <a:endParaRPr lang="fr-FR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Preliminary</a:t>
            </a:r>
            <a:r>
              <a:rPr lang="fr-FR" sz="2000" dirty="0"/>
              <a:t> tests </a:t>
            </a:r>
            <a:r>
              <a:rPr lang="fr-FR" sz="2000" dirty="0" err="1"/>
              <a:t>limited</a:t>
            </a:r>
            <a:r>
              <a:rPr lang="fr-FR" sz="2000" dirty="0"/>
              <a:t> at </a:t>
            </a:r>
            <a:r>
              <a:rPr lang="fr-FR" sz="2000" dirty="0" err="1"/>
              <a:t>low</a:t>
            </a:r>
            <a:r>
              <a:rPr lang="fr-FR" sz="2000" dirty="0"/>
              <a:t> voltage (&lt; 30 kV) by french </a:t>
            </a:r>
            <a:r>
              <a:rPr lang="fr-FR" sz="2000" dirty="0" err="1"/>
              <a:t>regulations</a:t>
            </a:r>
            <a:endParaRPr lang="fr-FR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HVPS </a:t>
            </a:r>
            <a:r>
              <a:rPr lang="fr-FR" sz="2000" dirty="0" smtClean="0"/>
              <a:t>to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tested</a:t>
            </a:r>
            <a:r>
              <a:rPr lang="fr-FR" sz="2000" dirty="0" smtClean="0"/>
              <a:t> up to </a:t>
            </a:r>
            <a:r>
              <a:rPr lang="fr-FR" sz="2000" dirty="0"/>
              <a:t>30 kV in </a:t>
            </a:r>
            <a:r>
              <a:rPr lang="fr-FR" sz="2000" dirty="0" err="1"/>
              <a:t>Oct-Nov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Permit </a:t>
            </a:r>
            <a:r>
              <a:rPr lang="fr-FR" sz="2000" dirty="0" err="1"/>
              <a:t>from</a:t>
            </a:r>
            <a:r>
              <a:rPr lang="fr-FR" sz="2000" dirty="0"/>
              <a:t> Nuclear </a:t>
            </a:r>
            <a:r>
              <a:rPr lang="fr-FR" sz="2000" dirty="0" err="1"/>
              <a:t>Safety</a:t>
            </a:r>
            <a:r>
              <a:rPr lang="fr-FR" sz="2000" dirty="0"/>
              <a:t> </a:t>
            </a:r>
            <a:r>
              <a:rPr lang="fr-FR" sz="2000" dirty="0" err="1"/>
              <a:t>Authorization</a:t>
            </a:r>
            <a:r>
              <a:rPr lang="fr-FR" sz="2000" dirty="0"/>
              <a:t> (ASN) </a:t>
            </a:r>
            <a:r>
              <a:rPr lang="fr-FR" sz="2000" dirty="0" err="1"/>
              <a:t>required</a:t>
            </a:r>
            <a:r>
              <a:rPr lang="fr-FR" sz="2000" dirty="0"/>
              <a:t> for </a:t>
            </a:r>
            <a:r>
              <a:rPr lang="fr-FR" sz="2000" dirty="0" err="1"/>
              <a:t>operation</a:t>
            </a:r>
            <a:r>
              <a:rPr lang="fr-FR" sz="2000" dirty="0"/>
              <a:t> at high voltage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Nuclear </a:t>
            </a:r>
            <a:r>
              <a:rPr lang="fr-FR" sz="2000" dirty="0" err="1"/>
              <a:t>safety</a:t>
            </a:r>
            <a:r>
              <a:rPr lang="fr-FR" sz="2000" dirty="0"/>
              <a:t> file </a:t>
            </a:r>
            <a:r>
              <a:rPr lang="fr-FR" sz="2000" dirty="0" err="1"/>
              <a:t>being</a:t>
            </a:r>
            <a:r>
              <a:rPr lang="fr-FR" sz="2000" dirty="0"/>
              <a:t> </a:t>
            </a:r>
            <a:r>
              <a:rPr lang="fr-FR" sz="2000" dirty="0" err="1"/>
              <a:t>prepared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Permit </a:t>
            </a:r>
            <a:r>
              <a:rPr lang="fr-FR" sz="2000" b="1" dirty="0" err="1">
                <a:solidFill>
                  <a:srgbClr val="0070C0"/>
                </a:solidFill>
              </a:rPr>
              <a:t>expected</a:t>
            </a:r>
            <a:r>
              <a:rPr lang="fr-FR" sz="2000" b="1" dirty="0">
                <a:solidFill>
                  <a:srgbClr val="0070C0"/>
                </a:solidFill>
              </a:rPr>
              <a:t> by </a:t>
            </a:r>
            <a:r>
              <a:rPr lang="fr-FR" sz="2000" b="1" dirty="0" err="1">
                <a:solidFill>
                  <a:srgbClr val="0070C0"/>
                </a:solidFill>
              </a:rPr>
              <a:t>mid</a:t>
            </a:r>
            <a:r>
              <a:rPr lang="fr-FR" sz="2000" b="1" dirty="0">
                <a:solidFill>
                  <a:srgbClr val="0070C0"/>
                </a:solidFill>
              </a:rPr>
              <a:t> 2023 </a:t>
            </a:r>
            <a:r>
              <a:rPr lang="fr-FR" sz="2000" b="1" dirty="0">
                <a:solidFill>
                  <a:srgbClr val="0070C0"/>
                </a:solidFill>
                <a:sym typeface="Wingdings" pitchFamily="2" charset="2"/>
              </a:rPr>
              <a:t> </a:t>
            </a:r>
            <a:r>
              <a:rPr lang="fr-FR" sz="2000" b="1" dirty="0">
                <a:solidFill>
                  <a:srgbClr val="0070C0"/>
                </a:solidFill>
              </a:rPr>
              <a:t>HV </a:t>
            </a:r>
            <a:r>
              <a:rPr lang="en-US" sz="2000" b="1" dirty="0">
                <a:solidFill>
                  <a:srgbClr val="0070C0"/>
                </a:solidFill>
              </a:rPr>
              <a:t>conditioning</a:t>
            </a:r>
            <a:r>
              <a:rPr lang="fr-FR" sz="2000" b="1" dirty="0">
                <a:solidFill>
                  <a:srgbClr val="0070C0"/>
                </a:solidFill>
              </a:rPr>
              <a:t> to </a:t>
            </a:r>
            <a:r>
              <a:rPr lang="fr-FR" sz="2000" b="1" dirty="0" err="1">
                <a:solidFill>
                  <a:srgbClr val="0070C0"/>
                </a:solidFill>
              </a:rPr>
              <a:t>follow</a:t>
            </a:r>
            <a:endParaRPr lang="fr-FR" sz="2000" b="1" dirty="0">
              <a:solidFill>
                <a:srgbClr val="0070C0"/>
              </a:solidFill>
            </a:endParaRPr>
          </a:p>
          <a:p>
            <a:endParaRPr lang="fr-FR" sz="20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b="1" dirty="0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7BB4C64-AAA5-C0D3-C15C-6C9ADA90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2770" y="818414"/>
            <a:ext cx="3150214" cy="41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A2A065-8D3B-2043-8E6C-3F8CCCF58F73}"/>
              </a:ext>
            </a:extLst>
          </p:cNvPr>
          <p:cNvSpPr/>
          <p:nvPr/>
        </p:nvSpPr>
        <p:spPr>
          <a:xfrm>
            <a:off x="9029801" y="4542389"/>
            <a:ext cx="1222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rgbClr val="FF0000"/>
                </a:solidFill>
              </a:rPr>
              <a:t>September</a:t>
            </a:r>
            <a:endParaRPr lang="fr-F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100" dirty="0" smtClean="0">
                <a:solidFill>
                  <a:srgbClr val="0432FF"/>
                </a:solidFill>
                <a:latin typeface="+mn-lt"/>
              </a:rPr>
              <a:t>Laser</a:t>
            </a:r>
            <a:endParaRPr lang="fr-FR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3444704-1CF3-B942-BB00-4C18F834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4" y="1081373"/>
            <a:ext cx="11988798" cy="498096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Multi-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alkali </a:t>
            </a:r>
            <a:r>
              <a:rPr lang="fr-FR" sz="2000" b="1" dirty="0">
                <a:solidFill>
                  <a:srgbClr val="0432FF"/>
                </a:solidFill>
              </a:rPr>
              <a:t>antimonide photocathodes </a:t>
            </a:r>
            <a:r>
              <a:rPr lang="fr-FR" sz="2000" b="1" dirty="0" err="1">
                <a:solidFill>
                  <a:srgbClr val="0432FF"/>
                </a:solidFill>
              </a:rPr>
              <a:t>require</a:t>
            </a:r>
            <a:r>
              <a:rPr lang="fr-FR" sz="2000" b="1" dirty="0">
                <a:solidFill>
                  <a:srgbClr val="0432FF"/>
                </a:solidFill>
              </a:rPr>
              <a:t> green laser 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5 W on photocathode </a:t>
            </a:r>
          </a:p>
          <a:p>
            <a:pPr marL="457200" lvl="1"/>
            <a:r>
              <a:rPr lang="fr-FR" sz="2000" dirty="0" smtClean="0">
                <a:sym typeface="Wingdings" pitchFamily="2" charset="2"/>
              </a:rPr>
              <a:t>	 </a:t>
            </a:r>
            <a:r>
              <a:rPr lang="fr-FR" sz="2000" dirty="0">
                <a:sym typeface="Wingdings" pitchFamily="2" charset="2"/>
              </a:rPr>
              <a:t>10 to 20 W </a:t>
            </a:r>
            <a:r>
              <a:rPr lang="fr-FR" sz="2000" dirty="0" smtClean="0">
                <a:sym typeface="Wingdings" pitchFamily="2" charset="2"/>
              </a:rPr>
              <a:t>laser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smtClean="0"/>
              <a:t>IR </a:t>
            </a:r>
            <a:r>
              <a:rPr lang="fr-FR" sz="2000" dirty="0"/>
              <a:t>laser (1030 nm)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frequency</a:t>
            </a:r>
            <a:r>
              <a:rPr lang="fr-FR" sz="2000" dirty="0"/>
              <a:t> </a:t>
            </a:r>
            <a:r>
              <a:rPr lang="fr-FR" sz="2000" dirty="0" err="1" smtClean="0"/>
              <a:t>doubling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smtClean="0"/>
              <a:t>Pulse </a:t>
            </a:r>
            <a:r>
              <a:rPr lang="fr-FR" sz="2000" b="0" dirty="0"/>
              <a:t>duration : 35 </a:t>
            </a:r>
            <a:r>
              <a:rPr lang="fr-FR" sz="2000" b="0" dirty="0" err="1"/>
              <a:t>ps</a:t>
            </a:r>
            <a:r>
              <a:rPr lang="fr-FR" sz="2000" b="0" dirty="0"/>
              <a:t> (3,5 </a:t>
            </a:r>
            <a:r>
              <a:rPr lang="fr-FR" sz="2000" b="0" dirty="0" err="1"/>
              <a:t>ps</a:t>
            </a:r>
            <a:r>
              <a:rPr lang="fr-FR" sz="2000" b="0" dirty="0"/>
              <a:t> </a:t>
            </a:r>
            <a:r>
              <a:rPr lang="fr-FR" sz="2000" b="0" dirty="0" err="1"/>
              <a:t>rise</a:t>
            </a:r>
            <a:r>
              <a:rPr lang="fr-FR" sz="2000" b="0" dirty="0"/>
              <a:t>/</a:t>
            </a:r>
            <a:r>
              <a:rPr lang="fr-FR" sz="2000" b="0" dirty="0" err="1"/>
              <a:t>fall</a:t>
            </a:r>
            <a:r>
              <a:rPr lang="fr-FR" sz="2000" b="0" dirty="0"/>
              <a:t> time</a:t>
            </a:r>
            <a:r>
              <a:rPr lang="fr-FR" sz="2000" b="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err="1"/>
              <a:t>Operation</a:t>
            </a:r>
            <a:r>
              <a:rPr lang="fr-FR" sz="2000" b="0" dirty="0"/>
              <a:t> 10-40 MHz </a:t>
            </a:r>
            <a:endParaRPr lang="fr-FR" sz="2000" b="0" dirty="0" smtClean="0"/>
          </a:p>
          <a:p>
            <a:pPr marL="1260363" lvl="2" indent="-285750">
              <a:buFont typeface="Arial" panose="020B0604020202020204" pitchFamily="34" charset="0"/>
              <a:buChar char="•"/>
            </a:pPr>
            <a:r>
              <a:rPr lang="fr-FR" sz="1774" b="0" dirty="0" err="1" smtClean="0"/>
              <a:t>Reduced</a:t>
            </a:r>
            <a:r>
              <a:rPr lang="fr-FR" sz="1774" b="0" dirty="0" smtClean="0"/>
              <a:t> </a:t>
            </a:r>
            <a:r>
              <a:rPr lang="fr-FR" sz="1774" b="0" dirty="0" err="1" smtClean="0"/>
              <a:t>rep</a:t>
            </a:r>
            <a:r>
              <a:rPr lang="fr-FR" sz="1774" b="0" dirty="0" smtClean="0"/>
              <a:t> rate due to power </a:t>
            </a:r>
            <a:r>
              <a:rPr lang="fr-FR" sz="1774" b="0" dirty="0" err="1" smtClean="0"/>
              <a:t>limit</a:t>
            </a:r>
            <a:r>
              <a:rPr lang="fr-FR" sz="1774" b="0" dirty="0" smtClean="0"/>
              <a:t> of HVPS  </a:t>
            </a:r>
            <a:endParaRPr lang="fr-FR" sz="1774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57150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</a:rPr>
              <a:t>Procurement underway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err="1"/>
              <a:t>Identified</a:t>
            </a:r>
            <a:r>
              <a:rPr lang="fr-FR" sz="2000" b="0" dirty="0"/>
              <a:t> </a:t>
            </a:r>
            <a:r>
              <a:rPr lang="fr-FR" sz="2000" b="0" dirty="0" err="1"/>
              <a:t>potential</a:t>
            </a:r>
            <a:r>
              <a:rPr lang="fr-FR" sz="2000" b="0" dirty="0"/>
              <a:t> </a:t>
            </a:r>
            <a:r>
              <a:rPr lang="fr-FR" sz="2000" b="0" dirty="0" err="1"/>
              <a:t>vendor</a:t>
            </a:r>
            <a:endParaRPr lang="fr-FR" sz="20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b="0" dirty="0" err="1"/>
              <a:t>Aim</a:t>
            </a:r>
            <a:r>
              <a:rPr lang="fr-FR" sz="2000" b="0" dirty="0"/>
              <a:t> for a 10 W laser for initial </a:t>
            </a:r>
            <a:r>
              <a:rPr lang="fr-FR" sz="2000" b="0" dirty="0" smtClean="0"/>
              <a:t>tests</a:t>
            </a:r>
          </a:p>
          <a:p>
            <a:pPr marL="1260363" lvl="2" indent="-285750">
              <a:buFont typeface="Arial" panose="020B0604020202020204" pitchFamily="34" charset="0"/>
              <a:buChar char="•"/>
            </a:pPr>
            <a:r>
              <a:rPr lang="fr-FR" sz="1774" b="0" dirty="0" err="1" smtClean="0"/>
              <a:t>upgradable</a:t>
            </a:r>
            <a:r>
              <a:rPr lang="fr-FR" sz="1774" b="0" dirty="0" smtClean="0"/>
              <a:t> </a:t>
            </a:r>
            <a:r>
              <a:rPr lang="fr-FR" sz="1774" b="0" dirty="0"/>
              <a:t>to 20 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Call for tender </a:t>
            </a:r>
            <a:r>
              <a:rPr lang="fr-FR" sz="2000" dirty="0" err="1"/>
              <a:t>expected</a:t>
            </a:r>
            <a:r>
              <a:rPr lang="fr-FR" sz="2000" dirty="0"/>
              <a:t> </a:t>
            </a:r>
            <a:r>
              <a:rPr lang="fr-FR" sz="2000" dirty="0" err="1"/>
              <a:t>before</a:t>
            </a:r>
            <a:r>
              <a:rPr lang="fr-FR" sz="2000" dirty="0"/>
              <a:t> end of </a:t>
            </a:r>
            <a:r>
              <a:rPr lang="fr-FR" sz="2000" dirty="0" smtClean="0"/>
              <a:t>2022</a:t>
            </a:r>
            <a:endParaRPr lang="fr-FR" sz="2000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A719B24-41E9-114C-B6D9-5CE8EDC6F6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113560"/>
              </p:ext>
            </p:extLst>
          </p:nvPr>
        </p:nvGraphicFramePr>
        <p:xfrm>
          <a:off x="6322339" y="2300218"/>
          <a:ext cx="5798263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6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 wavelength,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500-550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</a:t>
                      </a:r>
                      <a:r>
                        <a:rPr lang="en-GB" sz="1400" baseline="0" dirty="0"/>
                        <a:t> pulse repetition rate, MHz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Energy in the single pulse at photocathode </a:t>
                      </a:r>
                      <a:r>
                        <a:rPr lang="en-GB" sz="1400" dirty="0" err="1"/>
                        <a:t>Qe</a:t>
                      </a:r>
                      <a:r>
                        <a:rPr lang="en-GB" sz="1400" dirty="0"/>
                        <a:t>=1%, µJ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Average laser power at photocathode </a:t>
                      </a:r>
                      <a:r>
                        <a:rPr lang="en-GB" sz="1400" dirty="0" err="1"/>
                        <a:t>Qe</a:t>
                      </a:r>
                      <a:r>
                        <a:rPr lang="en-GB" sz="1400" dirty="0"/>
                        <a:t>=1%,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</a:t>
                      </a:r>
                      <a:r>
                        <a:rPr lang="en-GB" sz="1400" baseline="0" dirty="0"/>
                        <a:t> duration, </a:t>
                      </a:r>
                      <a:r>
                        <a:rPr lang="en-GB" sz="1400" baseline="0" dirty="0" err="1"/>
                        <a:t>ps</a:t>
                      </a:r>
                      <a:r>
                        <a:rPr lang="en-GB" sz="1400" baseline="0" dirty="0"/>
                        <a:t> FWHM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 rise time, </a:t>
                      </a:r>
                      <a:r>
                        <a:rPr lang="en-GB" sz="1400" dirty="0" err="1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pulse fall time, </a:t>
                      </a:r>
                      <a:r>
                        <a:rPr lang="en-GB" sz="1400" dirty="0" err="1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Spot diameter on the photocathode surface,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strike="noStrike" baseline="0" dirty="0"/>
                        <a:t>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spot shape on the photocathode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Flat 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Laser operation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CW/Train-pulsed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177591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Train length, µs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100/TBC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692427"/>
                  </a:ext>
                </a:extLst>
              </a:tr>
              <a:tr h="265453">
                <a:tc>
                  <a:txBody>
                    <a:bodyPr/>
                    <a:lstStyle/>
                    <a:p>
                      <a:r>
                        <a:rPr lang="en-GB" sz="1400" dirty="0"/>
                        <a:t>Train repetition rate,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10/TBC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04813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5C0BE25-F5F3-9443-9187-1DE8F6445181}"/>
              </a:ext>
            </a:extLst>
          </p:cNvPr>
          <p:cNvSpPr/>
          <p:nvPr/>
        </p:nvSpPr>
        <p:spPr>
          <a:xfrm>
            <a:off x="7356831" y="1973196"/>
            <a:ext cx="4151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0432FF"/>
                </a:solidFill>
              </a:rPr>
              <a:t>Laser </a:t>
            </a:r>
            <a:r>
              <a:rPr lang="fr-FR" sz="1600" dirty="0" err="1">
                <a:solidFill>
                  <a:srgbClr val="0432FF"/>
                </a:solidFill>
              </a:rPr>
              <a:t>specs</a:t>
            </a:r>
            <a:r>
              <a:rPr lang="fr-FR" sz="1600" dirty="0">
                <a:solidFill>
                  <a:srgbClr val="0432FF"/>
                </a:solidFill>
              </a:rPr>
              <a:t> for 20 mA Sb-</a:t>
            </a:r>
            <a:r>
              <a:rPr lang="fr-FR" sz="1600" dirty="0" err="1">
                <a:solidFill>
                  <a:srgbClr val="0432FF"/>
                </a:solidFill>
              </a:rPr>
              <a:t>based</a:t>
            </a:r>
            <a:r>
              <a:rPr lang="fr-FR" sz="1600" dirty="0">
                <a:solidFill>
                  <a:srgbClr val="0432FF"/>
                </a:solidFill>
              </a:rPr>
              <a:t> photocathodes </a:t>
            </a:r>
            <a:endParaRPr lang="fr-FR" sz="1600" dirty="0"/>
          </a:p>
        </p:txBody>
      </p:sp>
      <p:sp>
        <p:nvSpPr>
          <p:cNvPr id="9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0432FF"/>
                </a:solidFill>
                <a:latin typeface="+mn-lt"/>
              </a:rPr>
              <a:t>ALICE gun commissioning </a:t>
            </a:r>
            <a:endParaRPr lang="en-US" sz="1800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3444704-1CF3-B942-BB00-4C18F834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7" y="1447801"/>
            <a:ext cx="11988798" cy="5207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rgbClr val="0432FF"/>
                </a:solidFill>
                <a:sym typeface="Wingdings" pitchFamily="2" charset="2"/>
              </a:rPr>
              <a:t>Next</a:t>
            </a:r>
            <a:r>
              <a:rPr lang="fr-FR" sz="2000" dirty="0" smtClean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steps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itchFamily="2" charset="2"/>
              </a:rPr>
              <a:t>Gun </a:t>
            </a:r>
            <a:r>
              <a:rPr lang="fr-FR" sz="2000" dirty="0" err="1">
                <a:sym typeface="Wingdings" pitchFamily="2" charset="2"/>
              </a:rPr>
              <a:t>fully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 smtClean="0">
                <a:sym typeface="Wingdings" pitchFamily="2" charset="2"/>
              </a:rPr>
              <a:t>assembled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smtClean="0">
                <a:sym typeface="Wingdings" pitchFamily="2" charset="2"/>
              </a:rPr>
              <a:t> and</a:t>
            </a:r>
            <a:r>
              <a:rPr lang="fr-FR" sz="2000" dirty="0" smtClean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under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smtClean="0">
                <a:sym typeface="Wingdings" pitchFamily="2" charset="2"/>
              </a:rPr>
              <a:t>vacuum</a:t>
            </a:r>
            <a:endParaRPr lang="fr-FR" sz="2000" dirty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itchFamily="2" charset="2"/>
              </a:rPr>
              <a:t>SF6 system </a:t>
            </a:r>
            <a:r>
              <a:rPr lang="fr-FR" sz="2000" dirty="0" err="1" smtClean="0">
                <a:sym typeface="Wingdings" pitchFamily="2" charset="2"/>
              </a:rPr>
              <a:t>procurement</a:t>
            </a:r>
            <a:endParaRPr lang="fr-FR" sz="2000" dirty="0" smtClean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itchFamily="2" charset="2"/>
              </a:rPr>
              <a:t>Laser and </a:t>
            </a:r>
            <a:r>
              <a:rPr lang="fr-FR" sz="2000" dirty="0" err="1">
                <a:sym typeface="Wingdings" pitchFamily="2" charset="2"/>
              </a:rPr>
              <a:t>optical</a:t>
            </a:r>
            <a:r>
              <a:rPr lang="fr-FR" sz="2000" dirty="0">
                <a:sym typeface="Wingdings" pitchFamily="2" charset="2"/>
              </a:rPr>
              <a:t> system </a:t>
            </a:r>
            <a:r>
              <a:rPr lang="fr-FR" sz="2000" dirty="0" err="1">
                <a:sym typeface="Wingdings" pitchFamily="2" charset="2"/>
              </a:rPr>
              <a:t>procurement</a:t>
            </a:r>
            <a:r>
              <a:rPr lang="fr-FR" sz="2000" dirty="0">
                <a:sym typeface="Wingdings" pitchFamily="2" charset="2"/>
              </a:rPr>
              <a:t> and installation 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sym typeface="Wingdings" pitchFamily="2" charset="2"/>
              </a:rPr>
              <a:t>Obtain</a:t>
            </a:r>
            <a:r>
              <a:rPr lang="fr-FR" sz="2000" dirty="0">
                <a:sym typeface="Wingdings" pitchFamily="2" charset="2"/>
              </a:rPr>
              <a:t> permit </a:t>
            </a:r>
            <a:r>
              <a:rPr lang="fr-FR" sz="2000" dirty="0" err="1">
                <a:sym typeface="Wingdings" pitchFamily="2" charset="2"/>
              </a:rPr>
              <a:t>from</a:t>
            </a:r>
            <a:r>
              <a:rPr lang="fr-FR" sz="2000" dirty="0">
                <a:sym typeface="Wingdings" pitchFamily="2" charset="2"/>
              </a:rPr>
              <a:t> the French nuclear </a:t>
            </a:r>
            <a:r>
              <a:rPr lang="fr-FR" sz="2000" dirty="0" err="1">
                <a:sym typeface="Wingdings" pitchFamily="2" charset="2"/>
              </a:rPr>
              <a:t>safety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authority</a:t>
            </a:r>
            <a:r>
              <a:rPr lang="fr-FR" sz="2000" dirty="0">
                <a:sym typeface="Wingdings" pitchFamily="2" charset="2"/>
              </a:rPr>
              <a:t> (ASN)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itchFamily="2" charset="2"/>
              </a:rPr>
              <a:t>HV </a:t>
            </a:r>
            <a:r>
              <a:rPr lang="en-US" sz="2000" dirty="0" smtClean="0">
                <a:sym typeface="Wingdings" pitchFamily="2" charset="2"/>
              </a:rPr>
              <a:t>conditioning</a:t>
            </a:r>
            <a:r>
              <a:rPr lang="fr-FR" sz="2000" dirty="0" smtClean="0">
                <a:sym typeface="Wingdings" pitchFamily="2" charset="2"/>
              </a:rPr>
              <a:t> </a:t>
            </a:r>
            <a:r>
              <a:rPr lang="fr-FR" sz="2000" dirty="0">
                <a:sym typeface="Wingdings" pitchFamily="2" charset="2"/>
              </a:rPr>
              <a:t>for </a:t>
            </a:r>
            <a:r>
              <a:rPr lang="fr-FR" sz="2000" dirty="0" err="1">
                <a:sym typeface="Wingdings" pitchFamily="2" charset="2"/>
              </a:rPr>
              <a:t>operation</a:t>
            </a:r>
            <a:r>
              <a:rPr lang="fr-FR" sz="2000" dirty="0">
                <a:sym typeface="Wingdings" pitchFamily="2" charset="2"/>
              </a:rPr>
              <a:t> at 350 kV 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ym typeface="Wingdings" pitchFamily="2" charset="2"/>
              </a:rPr>
              <a:t>Initial </a:t>
            </a:r>
            <a:r>
              <a:rPr lang="fr-FR" sz="2000" dirty="0" err="1">
                <a:sym typeface="Wingdings" pitchFamily="2" charset="2"/>
              </a:rPr>
              <a:t>functional</a:t>
            </a:r>
            <a:r>
              <a:rPr lang="fr-FR" sz="2000" dirty="0">
                <a:sym typeface="Wingdings" pitchFamily="2" charset="2"/>
              </a:rPr>
              <a:t> tests </a:t>
            </a:r>
            <a:r>
              <a:rPr lang="fr-FR" sz="2000" dirty="0" err="1">
                <a:sym typeface="Wingdings" pitchFamily="2" charset="2"/>
              </a:rPr>
              <a:t>with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smtClean="0">
                <a:sym typeface="Wingdings" pitchFamily="2" charset="2"/>
              </a:rPr>
              <a:t>a </a:t>
            </a:r>
            <a:r>
              <a:rPr lang="fr-FR" sz="2000" dirty="0" err="1" smtClean="0">
                <a:sym typeface="Wingdings" pitchFamily="2" charset="2"/>
              </a:rPr>
              <a:t>robust</a:t>
            </a:r>
            <a:r>
              <a:rPr lang="fr-FR" sz="2000" dirty="0" smtClean="0">
                <a:sym typeface="Wingdings" pitchFamily="2" charset="2"/>
              </a:rPr>
              <a:t> </a:t>
            </a:r>
            <a:r>
              <a:rPr lang="fr-FR" sz="2000" dirty="0">
                <a:sym typeface="Wingdings" pitchFamily="2" charset="2"/>
              </a:rPr>
              <a:t>photocathode (vent-</a:t>
            </a:r>
            <a:r>
              <a:rPr lang="fr-FR" sz="2000" dirty="0" err="1">
                <a:sym typeface="Wingdings" pitchFamily="2" charset="2"/>
              </a:rPr>
              <a:t>bake</a:t>
            </a:r>
            <a:r>
              <a:rPr lang="fr-FR" sz="2000" dirty="0">
                <a:sym typeface="Wingdings" pitchFamily="2" charset="2"/>
              </a:rPr>
              <a:t> gun)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sz="2400" b="1" dirty="0" err="1">
                <a:solidFill>
                  <a:srgbClr val="FF0000"/>
                </a:solidFill>
              </a:rPr>
              <a:t>Aim</a:t>
            </a:r>
            <a:r>
              <a:rPr lang="fr-FR" sz="2400" b="1" dirty="0">
                <a:solidFill>
                  <a:srgbClr val="FF0000"/>
                </a:solidFill>
              </a:rPr>
              <a:t> at first </a:t>
            </a:r>
            <a:r>
              <a:rPr lang="fr-FR" sz="2400" b="1" dirty="0" err="1">
                <a:solidFill>
                  <a:srgbClr val="FF0000"/>
                </a:solidFill>
              </a:rPr>
              <a:t>functional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tests by </a:t>
            </a:r>
            <a:r>
              <a:rPr lang="fr-FR" sz="2400" b="1" dirty="0" err="1" smtClean="0">
                <a:solidFill>
                  <a:srgbClr val="FF0000"/>
                </a:solidFill>
              </a:rPr>
              <a:t>spring</a:t>
            </a:r>
            <a:r>
              <a:rPr lang="fr-FR" sz="2400" b="1" dirty="0" smtClean="0">
                <a:solidFill>
                  <a:srgbClr val="FF0000"/>
                </a:solidFill>
              </a:rPr>
              <a:t> 2024</a:t>
            </a:r>
            <a:endParaRPr lang="fr-FR" sz="2000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fr-FR" sz="1800" dirty="0">
                <a:sym typeface="Wingdings" pitchFamily="2" charset="2"/>
              </a:rPr>
              <a:t> </a:t>
            </a:r>
          </a:p>
        </p:txBody>
      </p:sp>
      <p:sp>
        <p:nvSpPr>
          <p:cNvPr id="8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Gun </a:t>
            </a:r>
            <a:r>
              <a:rPr lang="fr-FR" sz="2800" dirty="0" smtClean="0">
                <a:solidFill>
                  <a:srgbClr val="0432FF"/>
                </a:solidFill>
                <a:latin typeface="+mn-lt"/>
              </a:rPr>
              <a:t>upgrade – 1/2</a:t>
            </a:r>
            <a:endParaRPr lang="fr-FR" sz="1800" dirty="0">
              <a:latin typeface="+mn-lt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5BAD4F5-65B8-9344-AF47-A7F65E10E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2" y="2229732"/>
            <a:ext cx="3534685" cy="2383261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D92DD1D-A6DB-854A-A81C-27AC6F2F2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27" y="2464488"/>
            <a:ext cx="5131927" cy="3503395"/>
          </a:xfr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5CE49FF4-C571-904E-8FB2-0575AD7DCCFE}"/>
              </a:ext>
            </a:extLst>
          </p:cNvPr>
          <p:cNvGrpSpPr/>
          <p:nvPr/>
        </p:nvGrpSpPr>
        <p:grpSpPr>
          <a:xfrm>
            <a:off x="7675987" y="4223653"/>
            <a:ext cx="4516013" cy="2211500"/>
            <a:chOff x="591399" y="2899558"/>
            <a:chExt cx="4516013" cy="2211500"/>
          </a:xfrm>
        </p:grpSpPr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A8820789-5AC4-9746-949C-8F42859DE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5051" y="3148917"/>
              <a:ext cx="992361" cy="46166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>
                  <a:latin typeface="+mj-lt"/>
                </a:rPr>
                <a:t>Inconel</a:t>
              </a:r>
            </a:p>
            <a:p>
              <a:pPr algn="ctr"/>
              <a:r>
                <a:rPr lang="en-GB" sz="1200" i="1" dirty="0">
                  <a:latin typeface="+mj-lt"/>
                </a:rPr>
                <a:t>spring</a:t>
              </a:r>
            </a:p>
          </p:txBody>
        </p: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A8C9977E-74A2-DE4E-959C-A55E5F6FA7FD}"/>
                </a:ext>
              </a:extLst>
            </p:cNvPr>
            <p:cNvGrpSpPr/>
            <p:nvPr/>
          </p:nvGrpSpPr>
          <p:grpSpPr>
            <a:xfrm>
              <a:off x="591399" y="2899558"/>
              <a:ext cx="4296140" cy="2211500"/>
              <a:chOff x="578588" y="2921555"/>
              <a:chExt cx="4296140" cy="2211500"/>
            </a:xfrm>
          </p:grpSpPr>
          <p:pic>
            <p:nvPicPr>
              <p:cNvPr id="9" name="Picture 18" descr="IMG_0818_cropped">
                <a:extLst>
                  <a:ext uri="{FF2B5EF4-FFF2-40B4-BE49-F238E27FC236}">
                    <a16:creationId xmlns:a16="http://schemas.microsoft.com/office/drawing/2014/main" id="{D14ED0C8-08B2-FA46-A249-3E6AE0660D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40785" y="3386442"/>
                <a:ext cx="1663937" cy="13479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2E5CEA3-4216-7240-9414-38819B813AA6}"/>
                  </a:ext>
                </a:extLst>
              </p:cNvPr>
              <p:cNvSpPr/>
              <p:nvPr/>
            </p:nvSpPr>
            <p:spPr>
              <a:xfrm>
                <a:off x="4053927" y="4449318"/>
                <a:ext cx="82080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 i="1" dirty="0">
                    <a:latin typeface="+mj-lt"/>
                  </a:rPr>
                  <a:t>Titanium </a:t>
                </a:r>
              </a:p>
              <a:p>
                <a:pPr algn="ctr"/>
                <a:r>
                  <a:rPr lang="en-GB" sz="1200" i="1" dirty="0">
                    <a:latin typeface="+mj-lt"/>
                  </a:rPr>
                  <a:t>base plate</a:t>
                </a:r>
              </a:p>
            </p:txBody>
          </p:sp>
          <p:sp>
            <p:nvSpPr>
              <p:cNvPr id="11" name="Text Box 19">
                <a:extLst>
                  <a:ext uri="{FF2B5EF4-FFF2-40B4-BE49-F238E27FC236}">
                    <a16:creationId xmlns:a16="http://schemas.microsoft.com/office/drawing/2014/main" id="{E6FF65B0-9D0E-9F48-B7E4-6B2495C61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588" y="4856056"/>
                <a:ext cx="2817612" cy="27699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i="1" dirty="0">
                    <a:latin typeface="+mj-lt"/>
                  </a:rPr>
                  <a:t>Molybdenum plug</a:t>
                </a:r>
              </a:p>
            </p:txBody>
          </p:sp>
          <p:cxnSp>
            <p:nvCxnSpPr>
              <p:cNvPr id="12" name="Straight Arrow Connector 14">
                <a:extLst>
                  <a:ext uri="{FF2B5EF4-FFF2-40B4-BE49-F238E27FC236}">
                    <a16:creationId xmlns:a16="http://schemas.microsoft.com/office/drawing/2014/main" id="{26A1ECA7-11FF-304B-9B9F-6A169F56023D}"/>
                  </a:ext>
                </a:extLst>
              </p:cNvPr>
              <p:cNvCxnSpPr/>
              <p:nvPr/>
            </p:nvCxnSpPr>
            <p:spPr>
              <a:xfrm>
                <a:off x="1987394" y="3349584"/>
                <a:ext cx="605219" cy="36457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5">
                <a:extLst>
                  <a:ext uri="{FF2B5EF4-FFF2-40B4-BE49-F238E27FC236}">
                    <a16:creationId xmlns:a16="http://schemas.microsoft.com/office/drawing/2014/main" id="{003B3B70-EC15-C84E-AF99-85C5CF258070}"/>
                  </a:ext>
                </a:extLst>
              </p:cNvPr>
              <p:cNvCxnSpPr>
                <a:cxnSpLocks/>
                <a:stCxn id="11" idx="0"/>
              </p:cNvCxnSpPr>
              <p:nvPr/>
            </p:nvCxnSpPr>
            <p:spPr>
              <a:xfrm flipV="1">
                <a:off x="1987394" y="4019136"/>
                <a:ext cx="944362" cy="8369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6">
                <a:extLst>
                  <a:ext uri="{FF2B5EF4-FFF2-40B4-BE49-F238E27FC236}">
                    <a16:creationId xmlns:a16="http://schemas.microsoft.com/office/drawing/2014/main" id="{40F8DA2D-DAD6-B849-A9F9-895478386A3A}"/>
                  </a:ext>
                </a:extLst>
              </p:cNvPr>
              <p:cNvCxnSpPr/>
              <p:nvPr/>
            </p:nvCxnSpPr>
            <p:spPr>
              <a:xfrm rot="10800000" flipV="1">
                <a:off x="3364724" y="3386443"/>
                <a:ext cx="843455" cy="3389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7">
                <a:extLst>
                  <a:ext uri="{FF2B5EF4-FFF2-40B4-BE49-F238E27FC236}">
                    <a16:creationId xmlns:a16="http://schemas.microsoft.com/office/drawing/2014/main" id="{57F9CC4A-F5A6-6142-8BE3-C8CD58045B4E}"/>
                  </a:ext>
                </a:extLst>
              </p:cNvPr>
              <p:cNvCxnSpPr>
                <a:stCxn id="10" idx="0"/>
              </p:cNvCxnSpPr>
              <p:nvPr/>
            </p:nvCxnSpPr>
            <p:spPr>
              <a:xfrm flipH="1" flipV="1">
                <a:off x="3497272" y="4093278"/>
                <a:ext cx="967056" cy="3560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9">
                <a:extLst>
                  <a:ext uri="{FF2B5EF4-FFF2-40B4-BE49-F238E27FC236}">
                    <a16:creationId xmlns:a16="http://schemas.microsoft.com/office/drawing/2014/main" id="{2BF58697-B203-1748-B07B-43C1B5F34B85}"/>
                  </a:ext>
                </a:extLst>
              </p:cNvPr>
              <p:cNvCxnSpPr/>
              <p:nvPr/>
            </p:nvCxnSpPr>
            <p:spPr>
              <a:xfrm flipH="1">
                <a:off x="3099011" y="3073158"/>
                <a:ext cx="297188" cy="7750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A1D876-8513-9640-8D38-1B39CD70043E}"/>
                  </a:ext>
                </a:extLst>
              </p:cNvPr>
              <p:cNvSpPr/>
              <p:nvPr/>
            </p:nvSpPr>
            <p:spPr>
              <a:xfrm>
                <a:off x="2996758" y="2921555"/>
                <a:ext cx="138749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GB" sz="1200" i="1" dirty="0">
                    <a:latin typeface="+mj-lt"/>
                  </a:rPr>
                  <a:t>Photocathode layer</a:t>
                </a:r>
              </a:p>
            </p:txBody>
          </p:sp>
        </p:grp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758B3675-2923-C940-82C5-CF833F2B8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671" y="2464488"/>
            <a:ext cx="1453978" cy="12106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FC1472-64F1-1D4E-9DB4-05A72B0DCF14}"/>
              </a:ext>
            </a:extLst>
          </p:cNvPr>
          <p:cNvSpPr/>
          <p:nvPr/>
        </p:nvSpPr>
        <p:spPr>
          <a:xfrm>
            <a:off x="163414" y="1163542"/>
            <a:ext cx="120285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Design by STFC of a gun upgrade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Implementation of a load-lock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Photocathodes can be interchanged without gun venting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Photocathodes of different types can be installed in the load-lock </a:t>
            </a:r>
            <a:r>
              <a:rPr lang="en-GB" dirty="0" smtClean="0"/>
              <a:t>gun 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9E205D-57C9-7E4F-A253-07E6684293D0}"/>
              </a:ext>
            </a:extLst>
          </p:cNvPr>
          <p:cNvSpPr/>
          <p:nvPr/>
        </p:nvSpPr>
        <p:spPr>
          <a:xfrm>
            <a:off x="8528527" y="4374683"/>
            <a:ext cx="14977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200" i="1" dirty="0">
                <a:latin typeface="+mj-lt"/>
              </a:rPr>
              <a:t>Kovar cathode holder</a:t>
            </a:r>
          </a:p>
        </p:txBody>
      </p:sp>
      <p:cxnSp>
        <p:nvCxnSpPr>
          <p:cNvPr id="23" name="Straight Arrow Connector 16">
            <a:extLst>
              <a:ext uri="{FF2B5EF4-FFF2-40B4-BE49-F238E27FC236}">
                <a16:creationId xmlns:a16="http://schemas.microsoft.com/office/drawing/2014/main" id="{07214163-D214-9B46-8C6F-C9B9B2C90D80}"/>
              </a:ext>
            </a:extLst>
          </p:cNvPr>
          <p:cNvCxnSpPr>
            <a:cxnSpLocks/>
          </p:cNvCxnSpPr>
          <p:nvPr/>
        </p:nvCxnSpPr>
        <p:spPr>
          <a:xfrm flipH="1">
            <a:off x="4550462" y="3806291"/>
            <a:ext cx="2732469" cy="564088"/>
          </a:xfrm>
          <a:prstGeom prst="straightConnector1">
            <a:avLst/>
          </a:prstGeom>
          <a:ln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6">
            <a:extLst>
              <a:ext uri="{FF2B5EF4-FFF2-40B4-BE49-F238E27FC236}">
                <a16:creationId xmlns:a16="http://schemas.microsoft.com/office/drawing/2014/main" id="{63B2D653-B67D-AD46-BDDC-AC0560ADE6AD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986470" y="3822024"/>
            <a:ext cx="1351714" cy="1540492"/>
          </a:xfrm>
          <a:prstGeom prst="straightConnector1">
            <a:avLst/>
          </a:prstGeom>
          <a:ln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5AD2F80-9180-D944-9EE9-0F1ADC6444AE}"/>
              </a:ext>
            </a:extLst>
          </p:cNvPr>
          <p:cNvSpPr/>
          <p:nvPr/>
        </p:nvSpPr>
        <p:spPr>
          <a:xfrm>
            <a:off x="108469" y="5961564"/>
            <a:ext cx="7054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432FF"/>
                </a:solidFill>
              </a:rPr>
              <a:t>B.L. </a:t>
            </a:r>
            <a:r>
              <a:rPr lang="fr-FR" sz="1400" i="1" dirty="0" err="1">
                <a:solidFill>
                  <a:srgbClr val="0432FF"/>
                </a:solidFill>
              </a:rPr>
              <a:t>Militsyn</a:t>
            </a:r>
            <a:r>
              <a:rPr lang="fr-FR" sz="1400" i="1" dirty="0">
                <a:solidFill>
                  <a:srgbClr val="0432FF"/>
                </a:solidFill>
              </a:rPr>
              <a:t> et al, DESIGN OF AN UPGRADE TO THE ALICE PHOTOCATHODE ELECTRON GUN - MOPC073 </a:t>
            </a:r>
            <a:r>
              <a:rPr lang="fr-FR" sz="1400" i="1" dirty="0" err="1">
                <a:solidFill>
                  <a:srgbClr val="0432FF"/>
                </a:solidFill>
              </a:rPr>
              <a:t>Proceedings</a:t>
            </a:r>
            <a:r>
              <a:rPr lang="fr-FR" sz="1400" i="1" dirty="0">
                <a:solidFill>
                  <a:srgbClr val="0432FF"/>
                </a:solidFill>
              </a:rPr>
              <a:t> of EPAC08, </a:t>
            </a:r>
            <a:r>
              <a:rPr lang="fr-FR" sz="1400" i="1" dirty="0" err="1">
                <a:solidFill>
                  <a:srgbClr val="0432FF"/>
                </a:solidFill>
              </a:rPr>
              <a:t>Genoa</a:t>
            </a:r>
            <a:r>
              <a:rPr lang="fr-FR" sz="1400" i="1" dirty="0">
                <a:solidFill>
                  <a:srgbClr val="0432FF"/>
                </a:solidFill>
              </a:rPr>
              <a:t>, </a:t>
            </a:r>
            <a:r>
              <a:rPr lang="fr-FR" sz="1400" i="1" dirty="0" err="1">
                <a:solidFill>
                  <a:srgbClr val="0432FF"/>
                </a:solidFill>
              </a:rPr>
              <a:t>Italy</a:t>
            </a:r>
            <a:r>
              <a:rPr lang="fr-FR" sz="1400" i="1" dirty="0">
                <a:solidFill>
                  <a:srgbClr val="0432FF"/>
                </a:solidFill>
              </a:rPr>
              <a:t>, 2008</a:t>
            </a:r>
          </a:p>
        </p:txBody>
      </p:sp>
      <p:sp>
        <p:nvSpPr>
          <p:cNvPr id="26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Gun </a:t>
            </a:r>
            <a:r>
              <a:rPr lang="fr-FR" sz="2800" dirty="0" smtClean="0">
                <a:solidFill>
                  <a:srgbClr val="0432FF"/>
                </a:solidFill>
                <a:latin typeface="+mn-lt"/>
              </a:rPr>
              <a:t>upgrade – 2/2</a:t>
            </a:r>
            <a:endParaRPr lang="fr-FR" sz="1800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8B3675-2923-C940-82C5-CF833F2B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222" y="1987855"/>
            <a:ext cx="1254076" cy="104421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1E61D7-031F-FD41-B3E7-C365599E63EF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1472-64F1-1D4E-9DB4-05A72B0DCF14}"/>
              </a:ext>
            </a:extLst>
          </p:cNvPr>
          <p:cNvSpPr/>
          <p:nvPr/>
        </p:nvSpPr>
        <p:spPr>
          <a:xfrm>
            <a:off x="163414" y="1452555"/>
            <a:ext cx="1202858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Electrodes re-design for high bunch charge</a:t>
            </a:r>
          </a:p>
          <a:p>
            <a:pPr marL="1200150" lvl="3" indent="-285750">
              <a:buFont typeface="Arial" panose="020B0604020202020204" pitchFamily="34" charset="0"/>
              <a:buChar char="•"/>
            </a:pPr>
            <a:r>
              <a:rPr lang="en-GB" dirty="0"/>
              <a:t>Optimization of the electrode geometry with many-objective genetic algorithm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 smtClean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432FF"/>
              </a:solidFill>
            </a:endParaRPr>
          </a:p>
          <a:p>
            <a:endParaRPr lang="en-GB" sz="2000" b="1" dirty="0" smtClean="0">
              <a:solidFill>
                <a:srgbClr val="0432FF"/>
              </a:solidFill>
            </a:endParaRPr>
          </a:p>
          <a:p>
            <a:endParaRPr lang="en-GB" sz="2000" b="1" dirty="0" smtClean="0">
              <a:solidFill>
                <a:srgbClr val="0432FF"/>
              </a:solidFill>
            </a:endParaRPr>
          </a:p>
          <a:p>
            <a:endParaRPr lang="en-GB" sz="2000" b="1" dirty="0">
              <a:solidFill>
                <a:srgbClr val="0432FF"/>
              </a:solidFill>
            </a:endParaRPr>
          </a:p>
          <a:p>
            <a:endParaRPr lang="en-GB" sz="2000" b="1" dirty="0">
              <a:solidFill>
                <a:srgbClr val="0432FF"/>
              </a:solidFill>
            </a:endParaRPr>
          </a:p>
          <a:p>
            <a:endParaRPr lang="en-GB" sz="2000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Anode biasing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To </a:t>
            </a:r>
            <a:r>
              <a:rPr lang="fr-FR" dirty="0" err="1"/>
              <a:t>reduce</a:t>
            </a:r>
            <a:r>
              <a:rPr lang="fr-FR" dirty="0"/>
              <a:t> ion back </a:t>
            </a:r>
            <a:r>
              <a:rPr lang="fr-FR" dirty="0" err="1"/>
              <a:t>bombardment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the photocathode </a:t>
            </a:r>
            <a:r>
              <a:rPr lang="fr-FR" dirty="0" err="1"/>
              <a:t>lifetime</a:t>
            </a:r>
            <a:r>
              <a:rPr lang="fr-FR" dirty="0"/>
              <a:t> </a:t>
            </a:r>
            <a:endParaRPr lang="fr-F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en-GB" sz="2000" b="1" dirty="0" smtClean="0"/>
              <a:t>+ Injector </a:t>
            </a:r>
            <a:r>
              <a:rPr lang="en-GB" sz="2000" b="1" dirty="0"/>
              <a:t>optimization (beam transport</a:t>
            </a:r>
            <a:r>
              <a:rPr lang="en-GB" sz="2000" b="1" dirty="0" smtClean="0"/>
              <a:t>)</a:t>
            </a:r>
            <a:endParaRPr lang="en-GB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BE7CA4-792D-6C40-AC60-4E0716FE8D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DAB30-2408-4642-90D8-C78CAB6DD178}"/>
              </a:ext>
            </a:extLst>
          </p:cNvPr>
          <p:cNvSpPr/>
          <p:nvPr/>
        </p:nvSpPr>
        <p:spPr>
          <a:xfrm>
            <a:off x="-59097" y="4452556"/>
            <a:ext cx="11986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err="1">
                <a:solidFill>
                  <a:srgbClr val="0432FF"/>
                </a:solidFill>
              </a:rPr>
              <a:t>Re</a:t>
            </a:r>
            <a:r>
              <a:rPr lang="fr-FR" sz="1400" i="1" dirty="0">
                <a:solidFill>
                  <a:srgbClr val="0432FF"/>
                </a:solidFill>
              </a:rPr>
              <a:t>-optimisation of the ALICE Gun Upgrade Design for the 500-pC </a:t>
            </a:r>
            <a:r>
              <a:rPr lang="fr-FR" sz="1400" i="1" dirty="0" err="1">
                <a:solidFill>
                  <a:srgbClr val="0432FF"/>
                </a:solidFill>
              </a:rPr>
              <a:t>Bunch</a:t>
            </a:r>
            <a:r>
              <a:rPr lang="fr-FR" sz="1400" i="1" dirty="0">
                <a:solidFill>
                  <a:srgbClr val="0432FF"/>
                </a:solidFill>
              </a:rPr>
              <a:t> Charge </a:t>
            </a:r>
            <a:r>
              <a:rPr lang="fr-FR" sz="1400" i="1" dirty="0" err="1">
                <a:solidFill>
                  <a:srgbClr val="0432FF"/>
                </a:solidFill>
              </a:rPr>
              <a:t>Requirements</a:t>
            </a:r>
            <a:r>
              <a:rPr lang="fr-FR" sz="1400" i="1" dirty="0">
                <a:solidFill>
                  <a:srgbClr val="0432FF"/>
                </a:solidFill>
              </a:rPr>
              <a:t> of PERLE. 10th International </a:t>
            </a:r>
            <a:r>
              <a:rPr lang="fr-FR" sz="1400" i="1" dirty="0" err="1">
                <a:solidFill>
                  <a:srgbClr val="0432FF"/>
                </a:solidFill>
              </a:rPr>
              <a:t>Particle</a:t>
            </a:r>
            <a:r>
              <a:rPr lang="fr-FR" sz="1400" i="1" dirty="0">
                <a:solidFill>
                  <a:srgbClr val="0432FF"/>
                </a:solidFill>
              </a:rPr>
              <a:t> Accelerator </a:t>
            </a:r>
            <a:r>
              <a:rPr lang="fr-FR" sz="1400" i="1" dirty="0" err="1">
                <a:solidFill>
                  <a:srgbClr val="0432FF"/>
                </a:solidFill>
              </a:rPr>
              <a:t>Conference</a:t>
            </a:r>
            <a:r>
              <a:rPr lang="fr-FR" sz="1400" i="1" dirty="0">
                <a:solidFill>
                  <a:srgbClr val="0432FF"/>
                </a:solidFill>
              </a:rPr>
              <a:t>, May 2019, Melbourne, </a:t>
            </a:r>
            <a:r>
              <a:rPr lang="fr-FR" sz="1400" i="1" dirty="0" err="1">
                <a:solidFill>
                  <a:srgbClr val="0432FF"/>
                </a:solidFill>
              </a:rPr>
              <a:t>Australia</a:t>
            </a:r>
            <a:r>
              <a:rPr lang="fr-FR" sz="1400" i="1" dirty="0">
                <a:solidFill>
                  <a:srgbClr val="0432FF"/>
                </a:solidFill>
              </a:rPr>
              <a:t>. pp.TUPTS066, </a:t>
            </a:r>
            <a:r>
              <a:rPr lang="fr-FR" sz="1400" i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⟨10.18429/JACoW-IPAC2019-TUPTS066⟩</a:t>
            </a:r>
            <a:r>
              <a:rPr lang="fr-FR" sz="1400" i="1" dirty="0">
                <a:solidFill>
                  <a:srgbClr val="0432FF"/>
                </a:solidFill>
              </a:rPr>
              <a:t>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1D2EECA-28E1-8B4E-91CD-23AA17803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787" y="2289654"/>
            <a:ext cx="4731415" cy="18177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49FC29-65AE-A24F-9357-0C057B5205A4}"/>
              </a:ext>
            </a:extLst>
          </p:cNvPr>
          <p:cNvSpPr/>
          <p:nvPr/>
        </p:nvSpPr>
        <p:spPr>
          <a:xfrm>
            <a:off x="5846125" y="4066758"/>
            <a:ext cx="2708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432FF"/>
                </a:solidFill>
              </a:rPr>
              <a:t>Electrodes </a:t>
            </a:r>
            <a:r>
              <a:rPr lang="fr-FR" sz="1400" b="1" dirty="0" err="1">
                <a:solidFill>
                  <a:srgbClr val="0432FF"/>
                </a:solidFill>
              </a:rPr>
              <a:t>geometry</a:t>
            </a:r>
            <a:r>
              <a:rPr lang="fr-FR" sz="1400" b="1" dirty="0">
                <a:solidFill>
                  <a:srgbClr val="0432FF"/>
                </a:solidFill>
              </a:rPr>
              <a:t> </a:t>
            </a:r>
            <a:r>
              <a:rPr lang="fr-FR" sz="1400" b="1" dirty="0" err="1">
                <a:solidFill>
                  <a:srgbClr val="0432FF"/>
                </a:solidFill>
              </a:rPr>
              <a:t>re-optimized</a:t>
            </a:r>
            <a:endParaRPr lang="fr-FR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5932EB-55A6-7845-A402-582E3E879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021" y="2289654"/>
            <a:ext cx="3326291" cy="18769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EE58D8-B213-CC46-8C4A-CBDC6F029FCA}"/>
              </a:ext>
            </a:extLst>
          </p:cNvPr>
          <p:cNvSpPr/>
          <p:nvPr/>
        </p:nvSpPr>
        <p:spPr>
          <a:xfrm>
            <a:off x="73815" y="2966513"/>
            <a:ext cx="2786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rgbClr val="0432FF"/>
                </a:solidFill>
              </a:rPr>
              <a:t>PhD </a:t>
            </a:r>
            <a:r>
              <a:rPr lang="fr-FR" sz="1400" i="1" dirty="0" err="1">
                <a:solidFill>
                  <a:srgbClr val="0432FF"/>
                </a:solidFill>
              </a:rPr>
              <a:t>thesis</a:t>
            </a:r>
            <a:r>
              <a:rPr lang="fr-FR" sz="1400" i="1" dirty="0">
                <a:solidFill>
                  <a:srgbClr val="0432FF"/>
                </a:solidFill>
              </a:rPr>
              <a:t> of Ben </a:t>
            </a:r>
            <a:r>
              <a:rPr lang="fr-FR" sz="1400" i="1" dirty="0" err="1">
                <a:solidFill>
                  <a:srgbClr val="0432FF"/>
                </a:solidFill>
              </a:rPr>
              <a:t>Hounsell</a:t>
            </a:r>
            <a:r>
              <a:rPr lang="fr-FR" sz="1400" i="1" dirty="0">
                <a:solidFill>
                  <a:srgbClr val="0432FF"/>
                </a:solidFill>
              </a:rPr>
              <a:t>, </a:t>
            </a:r>
            <a:endParaRPr lang="fr-FR" sz="1400" i="1" dirty="0" smtClean="0">
              <a:solidFill>
                <a:srgbClr val="0432FF"/>
              </a:solidFill>
            </a:endParaRPr>
          </a:p>
          <a:p>
            <a:pPr algn="just"/>
            <a:r>
              <a:rPr lang="fr-FR" sz="1400" i="1" dirty="0" err="1" smtClean="0">
                <a:solidFill>
                  <a:srgbClr val="0432FF"/>
                </a:solidFill>
              </a:rPr>
              <a:t>univ</a:t>
            </a:r>
            <a:r>
              <a:rPr lang="fr-FR" sz="1400" i="1" dirty="0">
                <a:solidFill>
                  <a:srgbClr val="0432FF"/>
                </a:solidFill>
              </a:rPr>
              <a:t>. </a:t>
            </a:r>
            <a:r>
              <a:rPr lang="fr-FR" sz="1400" i="1" dirty="0" smtClean="0">
                <a:solidFill>
                  <a:srgbClr val="0432FF"/>
                </a:solidFill>
              </a:rPr>
              <a:t>Liverpool</a:t>
            </a:r>
            <a:endParaRPr lang="fr-FR" sz="1400" i="1" dirty="0">
              <a:solidFill>
                <a:srgbClr val="0432FF"/>
              </a:solidFill>
            </a:endParaRPr>
          </a:p>
        </p:txBody>
      </p:sp>
      <p:sp>
        <p:nvSpPr>
          <p:cNvPr id="14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A772CF-66FA-A649-80C7-60A9C6696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1222" y="3358829"/>
            <a:ext cx="1224849" cy="80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Summary and </a:t>
            </a:r>
            <a:r>
              <a:rPr lang="fr-FR" sz="2800" dirty="0" err="1" smtClean="0">
                <a:solidFill>
                  <a:srgbClr val="0432FF"/>
                </a:solidFill>
                <a:latin typeface="+mn-lt"/>
              </a:rPr>
              <a:t>outlook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3444704-1CF3-B942-BB00-4C18F834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2" y="1485878"/>
            <a:ext cx="11988798" cy="351925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PERLE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is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tailored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for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technology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developments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using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LHeC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parameters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and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produce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physics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>
                <a:solidFill>
                  <a:srgbClr val="0432FF"/>
                </a:solidFill>
                <a:sym typeface="Wingdings" pitchFamily="2" charset="2"/>
              </a:rPr>
              <a:t>experiments</a:t>
            </a:r>
            <a:r>
              <a:rPr lang="fr-FR" sz="2000" dirty="0">
                <a:solidFill>
                  <a:srgbClr val="0432FF"/>
                </a:solidFill>
                <a:sym typeface="Wingdings" pitchFamily="2" charset="2"/>
              </a:rPr>
              <a:t> 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rgbClr val="0432FF"/>
                </a:solidFill>
                <a:sym typeface="Wingdings" pitchFamily="2" charset="2"/>
              </a:rPr>
              <a:t>Photogun</a:t>
            </a:r>
            <a:r>
              <a:rPr lang="fr-FR" sz="2000" b="1" dirty="0" smtClean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: </a:t>
            </a:r>
            <a:r>
              <a:rPr lang="fr-FR" sz="2000" b="1" dirty="0" smtClean="0">
                <a:solidFill>
                  <a:srgbClr val="0432FF"/>
                </a:solidFill>
                <a:sym typeface="Wingdings" pitchFamily="2" charset="2"/>
              </a:rPr>
              <a:t>R&amp;D </a:t>
            </a:r>
            <a:r>
              <a:rPr lang="fr-FR" sz="2000" b="1" dirty="0" err="1">
                <a:solidFill>
                  <a:srgbClr val="0432FF"/>
                </a:solidFill>
                <a:sym typeface="Wingdings" pitchFamily="2" charset="2"/>
              </a:rPr>
              <a:t>endeavor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dirty="0" err="1" smtClean="0">
                <a:solidFill>
                  <a:srgbClr val="0432FF"/>
                </a:solidFill>
                <a:sym typeface="Wingdings" pitchFamily="2" charset="2"/>
              </a:rPr>
              <a:t>towards</a:t>
            </a:r>
            <a:r>
              <a:rPr lang="fr-FR" sz="2000" b="1" dirty="0" smtClean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high </a:t>
            </a:r>
            <a:r>
              <a:rPr lang="fr-FR" sz="2000" b="1" dirty="0" err="1" smtClean="0">
                <a:solidFill>
                  <a:srgbClr val="0432FF"/>
                </a:solidFill>
                <a:sym typeface="Wingdings" pitchFamily="2" charset="2"/>
              </a:rPr>
              <a:t>current</a:t>
            </a:r>
            <a:r>
              <a:rPr lang="fr-FR" sz="2000" b="1" dirty="0" smtClean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b="1" dirty="0" err="1" smtClean="0">
                <a:solidFill>
                  <a:srgbClr val="0432FF"/>
                </a:solidFill>
                <a:sym typeface="Wingdings" pitchFamily="2" charset="2"/>
              </a:rPr>
              <a:t>beams</a:t>
            </a:r>
            <a:r>
              <a:rPr lang="fr-FR" sz="2000" b="1" dirty="0" smtClean="0">
                <a:solidFill>
                  <a:srgbClr val="0432FF"/>
                </a:solidFill>
                <a:sym typeface="Wingdings" pitchFamily="2" charset="2"/>
              </a:rPr>
              <a:t> </a:t>
            </a:r>
            <a:endParaRPr lang="fr-FR" sz="2000" b="1" dirty="0">
              <a:solidFill>
                <a:srgbClr val="0432FF"/>
              </a:solidFill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0432FF"/>
              </a:solidFill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ALICE gun </a:t>
            </a:r>
            <a:r>
              <a:rPr lang="fr-FR" sz="2000" b="1" dirty="0" err="1">
                <a:solidFill>
                  <a:srgbClr val="0432FF"/>
                </a:solidFill>
                <a:sym typeface="Wingdings" pitchFamily="2" charset="2"/>
              </a:rPr>
              <a:t>being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fr-FR" sz="2000" b="1" dirty="0" err="1">
                <a:solidFill>
                  <a:srgbClr val="0432FF"/>
                </a:solidFill>
                <a:sym typeface="Wingdings" pitchFamily="2" charset="2"/>
              </a:rPr>
              <a:t>re-commissionned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 in </a:t>
            </a:r>
            <a:r>
              <a:rPr lang="fr-FR" sz="2000" b="1" dirty="0" err="1">
                <a:solidFill>
                  <a:srgbClr val="0432FF"/>
                </a:solidFill>
                <a:sym typeface="Wingdings" pitchFamily="2" charset="2"/>
              </a:rPr>
              <a:t>IJCLab</a:t>
            </a:r>
            <a:r>
              <a:rPr lang="fr-FR" sz="2000" b="1" dirty="0">
                <a:solidFill>
                  <a:srgbClr val="0432FF"/>
                </a:solidFill>
                <a:sym typeface="Wingdings" pitchFamily="2" charset="2"/>
              </a:rPr>
              <a:t> 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sym typeface="Wingdings" pitchFamily="2" charset="2"/>
              </a:rPr>
              <a:t>Exciting</a:t>
            </a:r>
            <a:r>
              <a:rPr lang="fr-FR" sz="2000" dirty="0">
                <a:sym typeface="Wingdings" pitchFamily="2" charset="2"/>
              </a:rPr>
              <a:t> time of </a:t>
            </a:r>
            <a:r>
              <a:rPr lang="fr-FR" sz="2000" dirty="0" err="1">
                <a:sym typeface="Wingdings" pitchFamily="2" charset="2"/>
              </a:rPr>
              <a:t>assembly</a:t>
            </a:r>
            <a:r>
              <a:rPr lang="fr-FR" sz="2000" dirty="0">
                <a:sym typeface="Wingdings" pitchFamily="2" charset="2"/>
              </a:rPr>
              <a:t> startup 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dirty="0" err="1" smtClean="0">
                <a:sym typeface="Wingdings" pitchFamily="2" charset="2"/>
              </a:rPr>
              <a:t>Special</a:t>
            </a:r>
            <a:r>
              <a:rPr lang="fr-FR" sz="2000" dirty="0" smtClean="0">
                <a:sym typeface="Wingdings" pitchFamily="2" charset="2"/>
              </a:rPr>
              <a:t> </a:t>
            </a:r>
            <a:r>
              <a:rPr lang="fr-FR" sz="2000" dirty="0" err="1" smtClean="0">
                <a:sym typeface="Wingdings" pitchFamily="2" charset="2"/>
              </a:rPr>
              <a:t>thanks</a:t>
            </a:r>
            <a:r>
              <a:rPr lang="fr-FR" sz="2000" dirty="0" smtClean="0">
                <a:sym typeface="Wingdings" pitchFamily="2" charset="2"/>
              </a:rPr>
              <a:t> to </a:t>
            </a:r>
            <a:r>
              <a:rPr lang="fr-FR" sz="2000" dirty="0" err="1" smtClean="0">
                <a:sym typeface="Wingdings" pitchFamily="2" charset="2"/>
              </a:rPr>
              <a:t>our</a:t>
            </a:r>
            <a:r>
              <a:rPr lang="fr-FR" sz="2000" dirty="0" smtClean="0">
                <a:sym typeface="Wingdings" pitchFamily="2" charset="2"/>
              </a:rPr>
              <a:t> STFC </a:t>
            </a:r>
            <a:r>
              <a:rPr lang="fr-FR" sz="2000" dirty="0" err="1" smtClean="0">
                <a:sym typeface="Wingdings" pitchFamily="2" charset="2"/>
              </a:rPr>
              <a:t>Daresbury</a:t>
            </a:r>
            <a:r>
              <a:rPr lang="fr-FR" sz="2000" dirty="0" smtClean="0">
                <a:sym typeface="Wingdings" pitchFamily="2" charset="2"/>
              </a:rPr>
              <a:t> </a:t>
            </a:r>
            <a:r>
              <a:rPr lang="fr-FR" sz="2000" dirty="0" err="1" smtClean="0">
                <a:sym typeface="Wingdings" pitchFamily="2" charset="2"/>
              </a:rPr>
              <a:t>colleagues</a:t>
            </a:r>
            <a:r>
              <a:rPr lang="fr-FR" sz="2000" dirty="0" smtClean="0">
                <a:sym typeface="Wingdings" pitchFamily="2" charset="2"/>
              </a:rPr>
              <a:t> for constant support and help 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000" dirty="0">
              <a:sym typeface="Wingdings" pitchFamily="2" charset="2"/>
            </a:endParaRPr>
          </a:p>
        </p:txBody>
      </p:sp>
      <p:sp>
        <p:nvSpPr>
          <p:cNvPr id="8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9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The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LHeC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concept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8F821A-7A65-7642-A0B2-C50EB29A2AA0}"/>
              </a:ext>
            </a:extLst>
          </p:cNvPr>
          <p:cNvSpPr txBox="1"/>
          <p:nvPr/>
        </p:nvSpPr>
        <p:spPr>
          <a:xfrm>
            <a:off x="126312" y="1352341"/>
            <a:ext cx="119709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Future </a:t>
            </a:r>
            <a:r>
              <a:rPr lang="fr-FR" b="1" dirty="0" err="1"/>
              <a:t>particle</a:t>
            </a:r>
            <a:r>
              <a:rPr lang="fr-FR" b="1" dirty="0"/>
              <a:t> </a:t>
            </a:r>
            <a:r>
              <a:rPr lang="fr-FR" b="1" dirty="0" err="1"/>
              <a:t>physics</a:t>
            </a:r>
            <a:r>
              <a:rPr lang="fr-FR" b="1" dirty="0"/>
              <a:t> </a:t>
            </a:r>
            <a:r>
              <a:rPr lang="fr-FR" b="1" dirty="0" smtClean="0"/>
              <a:t>impose </a:t>
            </a:r>
            <a:r>
              <a:rPr lang="fr-FR" b="1" dirty="0" err="1"/>
              <a:t>strong</a:t>
            </a:r>
            <a:r>
              <a:rPr lang="fr-FR" b="1" dirty="0"/>
              <a:t> challenges on </a:t>
            </a:r>
            <a:r>
              <a:rPr lang="fr-FR" b="1" dirty="0" err="1"/>
              <a:t>accelerators</a:t>
            </a:r>
            <a:r>
              <a:rPr lang="fr-FR" b="1" dirty="0"/>
              <a:t> and </a:t>
            </a:r>
            <a:r>
              <a:rPr lang="fr-FR" b="1" dirty="0" err="1" smtClean="0"/>
              <a:t>require</a:t>
            </a:r>
            <a:r>
              <a:rPr lang="fr-FR" b="1" dirty="0" smtClean="0"/>
              <a:t> </a:t>
            </a:r>
            <a:r>
              <a:rPr lang="fr-FR" b="1" dirty="0"/>
              <a:t>a </a:t>
            </a:r>
            <a:r>
              <a:rPr lang="fr-FR" b="1" dirty="0" err="1"/>
              <a:t>variety</a:t>
            </a:r>
            <a:r>
              <a:rPr lang="fr-FR" b="1" dirty="0"/>
              <a:t> of </a:t>
            </a:r>
            <a:r>
              <a:rPr lang="fr-FR" b="1" dirty="0" err="1"/>
              <a:t>accelerator</a:t>
            </a:r>
            <a:r>
              <a:rPr lang="fr-FR" b="1" dirty="0"/>
              <a:t> R&amp;D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432FF"/>
                </a:solidFill>
              </a:rPr>
              <a:t>Energy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Recovery</a:t>
            </a:r>
            <a:r>
              <a:rPr lang="fr-FR" dirty="0">
                <a:solidFill>
                  <a:srgbClr val="0432FF"/>
                </a:solidFill>
              </a:rPr>
              <a:t> Linacs </a:t>
            </a:r>
            <a:r>
              <a:rPr lang="fr-FR" dirty="0" err="1">
                <a:solidFill>
                  <a:srgbClr val="0432FF"/>
                </a:solidFill>
              </a:rPr>
              <a:t>offer</a:t>
            </a:r>
            <a:r>
              <a:rPr lang="fr-FR" dirty="0">
                <a:solidFill>
                  <a:srgbClr val="0432FF"/>
                </a:solidFill>
              </a:rPr>
              <a:t> one of the main options for </a:t>
            </a:r>
            <a:r>
              <a:rPr lang="fr-FR" dirty="0" err="1">
                <a:solidFill>
                  <a:srgbClr val="0432FF"/>
                </a:solidFill>
              </a:rPr>
              <a:t>energy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frontier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colliders</a:t>
            </a:r>
            <a:r>
              <a:rPr lang="fr-FR" dirty="0">
                <a:solidFill>
                  <a:srgbClr val="0432FF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To probe 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inelastic</a:t>
            </a:r>
            <a:r>
              <a:rPr lang="fr-FR" b="1" dirty="0"/>
              <a:t> </a:t>
            </a:r>
            <a:r>
              <a:rPr lang="fr-FR" b="1" dirty="0" err="1"/>
              <a:t>scattering</a:t>
            </a:r>
            <a:r>
              <a:rPr lang="fr-FR" b="1" dirty="0"/>
              <a:t> at high </a:t>
            </a:r>
            <a:r>
              <a:rPr lang="fr-FR" b="1" dirty="0" err="1"/>
              <a:t>energy</a:t>
            </a:r>
            <a:r>
              <a:rPr lang="fr-FR" dirty="0"/>
              <a:t> and to </a:t>
            </a:r>
            <a:r>
              <a:rPr lang="fr-FR" b="1" dirty="0" err="1"/>
              <a:t>study</a:t>
            </a:r>
            <a:r>
              <a:rPr lang="fr-FR" b="1" dirty="0"/>
              <a:t> the </a:t>
            </a:r>
            <a:r>
              <a:rPr lang="fr-FR" b="1" dirty="0" err="1"/>
              <a:t>Higgs</a:t>
            </a:r>
            <a:r>
              <a:rPr lang="fr-FR" b="1" dirty="0"/>
              <a:t> boson</a:t>
            </a:r>
            <a:r>
              <a:rPr lang="fr-FR" dirty="0"/>
              <a:t>, </a:t>
            </a:r>
            <a:r>
              <a:rPr lang="fr-FR" dirty="0" err="1"/>
              <a:t>LHeC</a:t>
            </a:r>
            <a:r>
              <a:rPr lang="fr-FR" dirty="0"/>
              <a:t> proposes a high </a:t>
            </a:r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collider</a:t>
            </a:r>
            <a:r>
              <a:rPr lang="fr-FR" dirty="0"/>
              <a:t> </a:t>
            </a:r>
            <a:r>
              <a:rPr lang="fr-FR" dirty="0" smtClean="0"/>
              <a:t>  at CERN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>
                <a:solidFill>
                  <a:srgbClr val="0432FF"/>
                </a:solidFill>
              </a:rPr>
              <a:t>the LHC protons and an intense </a:t>
            </a:r>
            <a:r>
              <a:rPr lang="fr-FR" dirty="0" err="1">
                <a:solidFill>
                  <a:srgbClr val="0432FF"/>
                </a:solidFill>
              </a:rPr>
              <a:t>electron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>
                <a:solidFill>
                  <a:srgbClr val="0432FF"/>
                </a:solidFill>
              </a:rPr>
              <a:t>beam</a:t>
            </a:r>
            <a:endParaRPr lang="fr-FR" dirty="0">
              <a:solidFill>
                <a:srgbClr val="0432FF"/>
              </a:solidFill>
            </a:endParaRP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 the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, </a:t>
            </a:r>
            <a:r>
              <a:rPr lang="fr-FR" dirty="0">
                <a:solidFill>
                  <a:srgbClr val="0432FF"/>
                </a:solidFill>
              </a:rPr>
              <a:t>the </a:t>
            </a:r>
            <a:r>
              <a:rPr lang="fr-FR" b="1" dirty="0">
                <a:solidFill>
                  <a:srgbClr val="0432FF"/>
                </a:solidFill>
              </a:rPr>
              <a:t>ERL scenario </a:t>
            </a:r>
            <a:r>
              <a:rPr lang="fr-FR" dirty="0">
                <a:solidFill>
                  <a:srgbClr val="0432FF"/>
                </a:solidFill>
              </a:rPr>
              <a:t>has </a:t>
            </a:r>
            <a:r>
              <a:rPr lang="fr-FR" dirty="0" err="1">
                <a:solidFill>
                  <a:srgbClr val="0432FF"/>
                </a:solidFill>
              </a:rPr>
              <a:t>many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dirty="0" err="1" smtClean="0">
                <a:solidFill>
                  <a:srgbClr val="0432FF"/>
                </a:solidFill>
              </a:rPr>
              <a:t>advantages</a:t>
            </a:r>
            <a:endParaRPr lang="fr-FR" dirty="0">
              <a:solidFill>
                <a:srgbClr val="0432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luminosity</a:t>
            </a:r>
            <a:r>
              <a:rPr lang="fr-FR" dirty="0"/>
              <a:t>,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interference</a:t>
            </a:r>
            <a:r>
              <a:rPr lang="fr-FR" dirty="0"/>
              <a:t> for installation </a:t>
            </a:r>
            <a:r>
              <a:rPr lang="fr-FR" dirty="0" err="1"/>
              <a:t>next</a:t>
            </a:r>
            <a:r>
              <a:rPr lang="fr-FR" dirty="0"/>
              <a:t> to LHC, </a:t>
            </a:r>
            <a:r>
              <a:rPr lang="fr-FR" dirty="0" smtClean="0"/>
              <a:t>						</a:t>
            </a:r>
            <a:r>
              <a:rPr lang="fr-FR" dirty="0"/>
              <a:t>							machine size,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consumption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concept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to the FCC-eh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The ERL - ring </a:t>
            </a:r>
            <a:r>
              <a:rPr lang="fr-FR" b="1" dirty="0" err="1"/>
              <a:t>collider</a:t>
            </a:r>
            <a:r>
              <a:rPr lang="fr-FR" b="1" dirty="0"/>
              <a:t> concept of </a:t>
            </a:r>
            <a:r>
              <a:rPr lang="fr-FR" b="1" dirty="0" err="1"/>
              <a:t>LHeC</a:t>
            </a:r>
            <a:r>
              <a:rPr lang="fr-FR" b="1" dirty="0"/>
              <a:t> </a:t>
            </a:r>
            <a:r>
              <a:rPr lang="fr-FR" b="1" dirty="0" err="1"/>
              <a:t>based</a:t>
            </a:r>
            <a:r>
              <a:rPr lang="fr-FR" b="1" dirty="0"/>
              <a:t>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synchronous</a:t>
            </a:r>
            <a:r>
              <a:rPr lang="fr-FR" dirty="0"/>
              <a:t> </a:t>
            </a:r>
            <a:r>
              <a:rPr lang="fr-FR" dirty="0" err="1"/>
              <a:t>operation</a:t>
            </a:r>
            <a:r>
              <a:rPr lang="fr-FR" dirty="0"/>
              <a:t> of HL – LHC and 50 </a:t>
            </a:r>
            <a:r>
              <a:rPr lang="fr-FR" dirty="0" err="1"/>
              <a:t>GeV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beams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circumference</a:t>
            </a:r>
            <a:r>
              <a:rPr lang="fr-FR" dirty="0"/>
              <a:t> of e- ring about 1/5 of </a:t>
            </a:r>
            <a:r>
              <a:rPr lang="fr-FR" dirty="0" err="1"/>
              <a:t>that</a:t>
            </a:r>
            <a:r>
              <a:rPr lang="fr-FR" dirty="0"/>
              <a:t> of LHC (5.3 km)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0432FF"/>
                </a:solidFill>
              </a:rPr>
              <a:t>luminosity</a:t>
            </a:r>
            <a:r>
              <a:rPr lang="fr-FR" dirty="0">
                <a:solidFill>
                  <a:srgbClr val="0432FF"/>
                </a:solidFill>
              </a:rPr>
              <a:t> of 10</a:t>
            </a:r>
            <a:r>
              <a:rPr lang="fr-FR" baseline="30000" dirty="0">
                <a:solidFill>
                  <a:srgbClr val="0432FF"/>
                </a:solidFill>
              </a:rPr>
              <a:t>34</a:t>
            </a:r>
            <a:r>
              <a:rPr lang="fr-FR" dirty="0">
                <a:solidFill>
                  <a:srgbClr val="0432FF"/>
                </a:solidFill>
              </a:rPr>
              <a:t> cm</a:t>
            </a:r>
            <a:r>
              <a:rPr lang="fr-FR" baseline="30000" dirty="0">
                <a:solidFill>
                  <a:srgbClr val="0432FF"/>
                </a:solidFill>
              </a:rPr>
              <a:t>-2</a:t>
            </a:r>
            <a:r>
              <a:rPr lang="fr-FR" dirty="0">
                <a:solidFill>
                  <a:srgbClr val="0432FF"/>
                </a:solidFill>
              </a:rPr>
              <a:t>.s</a:t>
            </a:r>
            <a:r>
              <a:rPr lang="fr-FR" baseline="30000" dirty="0">
                <a:solidFill>
                  <a:srgbClr val="0432FF"/>
                </a:solidFill>
              </a:rPr>
              <a:t>-1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	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98B029-0DEF-934C-8034-56264AA1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082" y="2574083"/>
            <a:ext cx="4832765" cy="31897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284C89-B0FA-6045-A0AD-2404FCC82FB4}"/>
              </a:ext>
            </a:extLst>
          </p:cNvPr>
          <p:cNvSpPr/>
          <p:nvPr/>
        </p:nvSpPr>
        <p:spPr>
          <a:xfrm>
            <a:off x="8655458" y="3999692"/>
            <a:ext cx="1544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432FF"/>
                </a:solidFill>
              </a:rPr>
              <a:t>LHeC</a:t>
            </a:r>
            <a:r>
              <a:rPr lang="en-US" sz="1600" dirty="0">
                <a:solidFill>
                  <a:srgbClr val="0432FF"/>
                </a:solidFill>
              </a:rPr>
              <a:t> ERL design</a:t>
            </a:r>
            <a:endParaRPr lang="fr-FR" sz="1600" dirty="0">
              <a:solidFill>
                <a:srgbClr val="0432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500F88-3C65-E44A-996E-1E5D4F72B894}"/>
              </a:ext>
            </a:extLst>
          </p:cNvPr>
          <p:cNvSpPr/>
          <p:nvPr/>
        </p:nvSpPr>
        <p:spPr>
          <a:xfrm>
            <a:off x="-37071" y="6126891"/>
            <a:ext cx="12344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432FF"/>
                </a:solidFill>
              </a:rPr>
              <a:t>The Large Hadron–Electron </a:t>
            </a:r>
            <a:r>
              <a:rPr lang="fr-FR" sz="1400" i="1" dirty="0" err="1">
                <a:solidFill>
                  <a:srgbClr val="0432FF"/>
                </a:solidFill>
              </a:rPr>
              <a:t>Collider</a:t>
            </a:r>
            <a:r>
              <a:rPr lang="fr-FR" sz="1400" i="1" dirty="0">
                <a:solidFill>
                  <a:srgbClr val="0432FF"/>
                </a:solidFill>
              </a:rPr>
              <a:t> at the HL-LHC, P. </a:t>
            </a:r>
            <a:r>
              <a:rPr lang="fr-FR" sz="1400" i="1" dirty="0" err="1">
                <a:solidFill>
                  <a:srgbClr val="0432FF"/>
                </a:solidFill>
              </a:rPr>
              <a:t>Agostini</a:t>
            </a:r>
            <a:r>
              <a:rPr lang="fr-FR" sz="1400" i="1" dirty="0">
                <a:solidFill>
                  <a:srgbClr val="0432FF"/>
                </a:solidFill>
              </a:rPr>
              <a:t> et al., </a:t>
            </a:r>
            <a:r>
              <a:rPr lang="fr-FR" sz="1400" i="1" dirty="0" err="1">
                <a:solidFill>
                  <a:srgbClr val="0432FF"/>
                </a:solidFill>
              </a:rPr>
              <a:t>J.Phys.G</a:t>
            </a:r>
            <a:r>
              <a:rPr lang="fr-FR" sz="1400" i="1" dirty="0">
                <a:solidFill>
                  <a:srgbClr val="0432FF"/>
                </a:solidFill>
              </a:rPr>
              <a:t> 48 (2021) 11, 110501, https://</a:t>
            </a:r>
            <a:r>
              <a:rPr lang="fr-FR" sz="1400" i="1" dirty="0" err="1">
                <a:solidFill>
                  <a:srgbClr val="0432FF"/>
                </a:solidFill>
              </a:rPr>
              <a:t>doi.org</a:t>
            </a:r>
            <a:r>
              <a:rPr lang="fr-FR" sz="1400" i="1" dirty="0">
                <a:solidFill>
                  <a:srgbClr val="0432FF"/>
                </a:solidFill>
              </a:rPr>
              <a:t>/10.48550/arXiv.2007.14491</a:t>
            </a:r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Photocathodes for </a:t>
            </a:r>
            <a:r>
              <a:rPr lang="fr-FR" sz="2800" dirty="0" smtClean="0">
                <a:solidFill>
                  <a:srgbClr val="0432FF"/>
                </a:solidFill>
                <a:latin typeface="+mn-lt"/>
              </a:rPr>
              <a:t>PERLE</a:t>
            </a:r>
            <a:endParaRPr lang="fr-FR" sz="1800" dirty="0">
              <a:latin typeface="+mn-lt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3444704-1CF3-B942-BB00-4C18F834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4" y="1491328"/>
            <a:ext cx="12278366" cy="451577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432FF"/>
                </a:solidFill>
              </a:rPr>
              <a:t>Photocathodes of interest </a:t>
            </a:r>
            <a:r>
              <a:rPr lang="fr-FR" sz="1800" b="1" dirty="0">
                <a:solidFill>
                  <a:srgbClr val="0432FF"/>
                </a:solidFill>
              </a:rPr>
              <a:t>to PERLE for production of high </a:t>
            </a:r>
            <a:r>
              <a:rPr lang="fr-FR" sz="1800" b="1" dirty="0" err="1">
                <a:solidFill>
                  <a:srgbClr val="0432FF"/>
                </a:solidFill>
              </a:rPr>
              <a:t>bunch</a:t>
            </a:r>
            <a:r>
              <a:rPr lang="fr-FR" sz="1800" b="1" dirty="0">
                <a:solidFill>
                  <a:srgbClr val="0432FF"/>
                </a:solidFill>
              </a:rPr>
              <a:t> charge, </a:t>
            </a:r>
            <a:r>
              <a:rPr lang="fr-FR" sz="1800" b="1" dirty="0" err="1">
                <a:solidFill>
                  <a:srgbClr val="0432FF"/>
                </a:solidFill>
              </a:rPr>
              <a:t>unpolarized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beam</a:t>
            </a:r>
            <a:r>
              <a:rPr lang="fr-FR" sz="1800" b="1" dirty="0">
                <a:solidFill>
                  <a:srgbClr val="0432FF"/>
                </a:solidFill>
              </a:rPr>
              <a:t> : « green » photocathodes</a:t>
            </a:r>
            <a:endParaRPr lang="en-GB" sz="1800" b="1" dirty="0">
              <a:solidFill>
                <a:srgbClr val="0432FF"/>
              </a:solidFill>
            </a:endParaRP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Sb-based photocathodes such as Cs</a:t>
            </a:r>
            <a:r>
              <a:rPr lang="en-GB" sz="1800" baseline="-25000" dirty="0"/>
              <a:t>3</a:t>
            </a:r>
            <a:r>
              <a:rPr lang="en-GB" sz="1800" dirty="0"/>
              <a:t>Sb, Cs</a:t>
            </a:r>
            <a:r>
              <a:rPr lang="en-GB" sz="1800" baseline="-25000" dirty="0"/>
              <a:t>2</a:t>
            </a:r>
            <a:r>
              <a:rPr lang="en-GB" sz="1800" dirty="0"/>
              <a:t>KSb, Na</a:t>
            </a:r>
            <a:r>
              <a:rPr lang="en-GB" sz="1800" baseline="-25000" dirty="0"/>
              <a:t>2</a:t>
            </a:r>
            <a:r>
              <a:rPr lang="en-GB" sz="1800" dirty="0"/>
              <a:t>KSb, </a:t>
            </a:r>
            <a:r>
              <a:rPr lang="en-GB" sz="1800" dirty="0" err="1"/>
              <a:t>CsNaKSb</a:t>
            </a:r>
            <a:r>
              <a:rPr lang="en-GB" sz="1800" dirty="0"/>
              <a:t> : (multi)-alkali </a:t>
            </a:r>
            <a:r>
              <a:rPr lang="en-GB" sz="1800" dirty="0" err="1"/>
              <a:t>antimonide</a:t>
            </a:r>
            <a:r>
              <a:rPr lang="en-GB" sz="1800" dirty="0"/>
              <a:t> 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Many advantages : widely used for PMT industry, robust for high average current, powerful laser systems are available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Technology under development for accelerator applications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en-GB" sz="1800" dirty="0"/>
              <a:t>Optimisation of deposition procedure to obtain high QE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en-GB" sz="1800" dirty="0"/>
              <a:t>Characterisation of lifetime at high average current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en-GB" sz="1800" dirty="0"/>
              <a:t>Measurement of Mean Transverse Energy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432FF"/>
                </a:solidFill>
              </a:rPr>
              <a:t>GaAs based photocathode for delivery of polarized electrons, at a later stage 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Very sensitive to operational vacuum and as result have low charge lifetime, typically  in the range of 100’s C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Major efforts are concentrated on improving operational performance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Potential shortage of supplying vendors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800" dirty="0">
              <a:sym typeface="Wingdings" pitchFamily="2" charset="2"/>
            </a:endParaRPr>
          </a:p>
        </p:txBody>
      </p:sp>
      <p:sp>
        <p:nvSpPr>
          <p:cNvPr id="8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  <a:latin typeface="+mn-lt"/>
              </a:rPr>
              <a:t>Energy Recovery </a:t>
            </a:r>
            <a:r>
              <a:rPr lang="en-US" sz="2800" dirty="0" err="1">
                <a:solidFill>
                  <a:srgbClr val="0432FF"/>
                </a:solidFill>
                <a:latin typeface="+mn-lt"/>
              </a:rPr>
              <a:t>Linac</a:t>
            </a:r>
            <a:r>
              <a:rPr lang="en-US" sz="28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rgbClr val="0432FF"/>
                </a:solidFill>
                <a:latin typeface="+mn-lt"/>
              </a:rPr>
              <a:t>ALICE</a:t>
            </a:r>
            <a:endParaRPr lang="fr-FR" sz="18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E1EC2-6532-4A40-A77C-A1D3B8B2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3207"/>
          <a:stretch/>
        </p:blipFill>
        <p:spPr bwMode="auto">
          <a:xfrm>
            <a:off x="4622617" y="2108263"/>
            <a:ext cx="6908983" cy="248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E431A5-131D-A04F-9211-8D20CCD1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78" y="5145691"/>
            <a:ext cx="1453978" cy="1210659"/>
          </a:xfrm>
          <a:prstGeom prst="rect">
            <a:avLst/>
          </a:prstGeom>
        </p:spPr>
      </p:pic>
      <p:sp>
        <p:nvSpPr>
          <p:cNvPr id="8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25F70486-5320-8C49-A552-B38D51780F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4" r="3165"/>
          <a:stretch/>
        </p:blipFill>
        <p:spPr bwMode="auto">
          <a:xfrm>
            <a:off x="566670" y="2170050"/>
            <a:ext cx="3878147" cy="291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79A59B9C-0CA0-9A43-A05B-1B72CF8672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690821"/>
              </p:ext>
            </p:extLst>
          </p:nvPr>
        </p:nvGraphicFramePr>
        <p:xfrm>
          <a:off x="5209007" y="4561181"/>
          <a:ext cx="5585993" cy="2233268"/>
        </p:xfrm>
        <a:graphic>
          <a:graphicData uri="http://schemas.openxmlformats.org/drawingml/2006/table">
            <a:tbl>
              <a:tblPr/>
              <a:tblGrid>
                <a:gridCol w="2270237">
                  <a:extLst>
                    <a:ext uri="{9D8B030D-6E8A-4147-A177-3AD203B41FA5}">
                      <a16:colId xmlns:a16="http://schemas.microsoft.com/office/drawing/2014/main" val="2367083150"/>
                    </a:ext>
                  </a:extLst>
                </a:gridCol>
                <a:gridCol w="971225">
                  <a:extLst>
                    <a:ext uri="{9D8B030D-6E8A-4147-A177-3AD203B41FA5}">
                      <a16:colId xmlns:a16="http://schemas.microsoft.com/office/drawing/2014/main" val="2597410028"/>
                    </a:ext>
                  </a:extLst>
                </a:gridCol>
                <a:gridCol w="1197628">
                  <a:extLst>
                    <a:ext uri="{9D8B030D-6E8A-4147-A177-3AD203B41FA5}">
                      <a16:colId xmlns:a16="http://schemas.microsoft.com/office/drawing/2014/main" val="664565040"/>
                    </a:ext>
                  </a:extLst>
                </a:gridCol>
                <a:gridCol w="1146903">
                  <a:extLst>
                    <a:ext uri="{9D8B030D-6E8A-4147-A177-3AD203B41FA5}">
                      <a16:colId xmlns:a16="http://schemas.microsoft.com/office/drawing/2014/main" val="1812368028"/>
                    </a:ext>
                  </a:extLst>
                </a:gridCol>
              </a:tblGrid>
              <a:tr h="255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Parameter​</a:t>
                      </a:r>
                      <a:endParaRPr lang="en-GB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Design​</a:t>
                      </a:r>
                      <a:endParaRPr lang="en-GB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Operating​</a:t>
                      </a:r>
                      <a:endParaRPr lang="en-GB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Units​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93515"/>
                  </a:ext>
                </a:extLst>
              </a:tr>
              <a:tr h="255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Bunch charge​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20 - 80​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80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912503"/>
                  </a:ext>
                </a:extLst>
              </a:tr>
              <a:tr h="255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Gun energy​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230 </a:t>
                      </a:r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</a:t>
                      </a:r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325​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kV​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780978"/>
                  </a:ext>
                </a:extLst>
              </a:tr>
              <a:tr h="255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 energy​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8.35​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MeV​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05309"/>
                  </a:ext>
                </a:extLst>
              </a:tr>
              <a:tr h="255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Linac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energy​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MeV​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825625"/>
                  </a:ext>
                </a:extLst>
              </a:tr>
              <a:tr h="255589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Repetition rate​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81.25​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16.25 - 81.25​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MHz​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24211"/>
                  </a:ext>
                </a:extLst>
              </a:tr>
              <a:tr h="40446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within </a:t>
                      </a:r>
                      <a:r>
                        <a:rPr lang="en-GB" sz="14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macropulse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 to 6.5​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6.5​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9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190422"/>
                  </a:ext>
                </a:extLst>
              </a:tr>
            </a:tbl>
          </a:graphicData>
        </a:graphic>
      </p:graphicFrame>
      <p:sp>
        <p:nvSpPr>
          <p:cNvPr id="11" name="TextBox 9">
            <a:extLst>
              <a:ext uri="{FF2B5EF4-FFF2-40B4-BE49-F238E27FC236}">
                <a16:creationId xmlns:a16="http://schemas.microsoft.com/office/drawing/2014/main" id="{FA53300C-D7FD-4045-9628-60A69B82AC1F}"/>
              </a:ext>
            </a:extLst>
          </p:cNvPr>
          <p:cNvSpPr txBox="1"/>
          <p:nvPr/>
        </p:nvSpPr>
        <p:spPr>
          <a:xfrm>
            <a:off x="113978" y="1246730"/>
            <a:ext cx="11652010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Accelerator and Laser in Combined Experiment (ALICE) : first ERL in Europe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built </a:t>
            </a:r>
            <a:r>
              <a:rPr lang="en-GB" sz="2000" dirty="0" smtClean="0"/>
              <a:t>and operated at </a:t>
            </a:r>
            <a:r>
              <a:rPr lang="en-GB" sz="2000" dirty="0"/>
              <a:t>Daresbury </a:t>
            </a:r>
            <a:r>
              <a:rPr lang="en-GB" sz="2000" dirty="0" smtClean="0"/>
              <a:t>(UK) as </a:t>
            </a:r>
            <a:r>
              <a:rPr lang="en-GB" sz="2000" dirty="0"/>
              <a:t>a test facility for ERL based </a:t>
            </a:r>
            <a:r>
              <a:rPr lang="en-GB" sz="2000" dirty="0" smtClean="0"/>
              <a:t>FEL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606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An ERL for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LHeC</a:t>
            </a:r>
            <a:endParaRPr lang="fr-FR" sz="280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CB232-E3E6-7547-93DA-4D2F35385EC1}"/>
              </a:ext>
            </a:extLst>
          </p:cNvPr>
          <p:cNvSpPr/>
          <p:nvPr/>
        </p:nvSpPr>
        <p:spPr>
          <a:xfrm>
            <a:off x="-37071" y="6203091"/>
            <a:ext cx="12344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432FF"/>
                </a:solidFill>
              </a:rPr>
              <a:t>The Large Hadron–Electron </a:t>
            </a:r>
            <a:r>
              <a:rPr lang="fr-FR" sz="1400" i="1" dirty="0" err="1">
                <a:solidFill>
                  <a:srgbClr val="0432FF"/>
                </a:solidFill>
              </a:rPr>
              <a:t>Collider</a:t>
            </a:r>
            <a:r>
              <a:rPr lang="fr-FR" sz="1400" i="1" dirty="0">
                <a:solidFill>
                  <a:srgbClr val="0432FF"/>
                </a:solidFill>
              </a:rPr>
              <a:t> at the HL-LHC, P. </a:t>
            </a:r>
            <a:r>
              <a:rPr lang="fr-FR" sz="1400" i="1" dirty="0" err="1">
                <a:solidFill>
                  <a:srgbClr val="0432FF"/>
                </a:solidFill>
              </a:rPr>
              <a:t>Agostini</a:t>
            </a:r>
            <a:r>
              <a:rPr lang="fr-FR" sz="1400" i="1" dirty="0">
                <a:solidFill>
                  <a:srgbClr val="0432FF"/>
                </a:solidFill>
              </a:rPr>
              <a:t> et al., </a:t>
            </a:r>
            <a:r>
              <a:rPr lang="fr-FR" sz="1400" i="1" dirty="0" err="1">
                <a:solidFill>
                  <a:srgbClr val="0432FF"/>
                </a:solidFill>
              </a:rPr>
              <a:t>J.Phys.G</a:t>
            </a:r>
            <a:r>
              <a:rPr lang="fr-FR" sz="1400" i="1" dirty="0">
                <a:solidFill>
                  <a:srgbClr val="0432FF"/>
                </a:solidFill>
              </a:rPr>
              <a:t> 48 (2021) 11, 110501, https://</a:t>
            </a:r>
            <a:r>
              <a:rPr lang="fr-FR" sz="1400" i="1" dirty="0" err="1">
                <a:solidFill>
                  <a:srgbClr val="0432FF"/>
                </a:solidFill>
              </a:rPr>
              <a:t>doi.org</a:t>
            </a:r>
            <a:r>
              <a:rPr lang="fr-FR" sz="1400" i="1" dirty="0">
                <a:solidFill>
                  <a:srgbClr val="0432FF"/>
                </a:solidFill>
              </a:rPr>
              <a:t>/10.48550/arXiv.2007.14491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644DB5-2F1E-5B47-8739-CB94306541F4}"/>
              </a:ext>
            </a:extLst>
          </p:cNvPr>
          <p:cNvGrpSpPr/>
          <p:nvPr/>
        </p:nvGrpSpPr>
        <p:grpSpPr>
          <a:xfrm>
            <a:off x="6669032" y="833109"/>
            <a:ext cx="5638296" cy="5153832"/>
            <a:chOff x="5455160" y="1108958"/>
            <a:chExt cx="6325602" cy="5292904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907DB50-D716-1B41-8CF3-454160F9D9D0}"/>
                </a:ext>
              </a:extLst>
            </p:cNvPr>
            <p:cNvGrpSpPr/>
            <p:nvPr/>
          </p:nvGrpSpPr>
          <p:grpSpPr>
            <a:xfrm>
              <a:off x="5455160" y="1108958"/>
              <a:ext cx="6325602" cy="5292904"/>
              <a:chOff x="5455160" y="1108958"/>
              <a:chExt cx="6325602" cy="529290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631A328F-02C1-CB44-B1F5-A5D5526D91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7547"/>
              <a:stretch/>
            </p:blipFill>
            <p:spPr>
              <a:xfrm>
                <a:off x="5455160" y="1392652"/>
                <a:ext cx="6325602" cy="500921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997C8DB-89B5-9947-A6CE-530AD1BCB9E9}"/>
                  </a:ext>
                </a:extLst>
              </p:cNvPr>
              <p:cNvSpPr/>
              <p:nvPr/>
            </p:nvSpPr>
            <p:spPr>
              <a:xfrm>
                <a:off x="8002659" y="1108958"/>
                <a:ext cx="19577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432FF"/>
                    </a:solidFill>
                  </a:rPr>
                  <a:t>LHeC</a:t>
                </a:r>
                <a:r>
                  <a:rPr lang="en-US" sz="1600" dirty="0">
                    <a:solidFill>
                      <a:srgbClr val="0432FF"/>
                    </a:solidFill>
                  </a:rPr>
                  <a:t> ERL parameters</a:t>
                </a:r>
                <a:endParaRPr lang="fr-FR" sz="1600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81DFD2A-D35A-9248-9AEA-B8716C17040E}"/>
                  </a:ext>
                </a:extLst>
              </p:cNvPr>
              <p:cNvSpPr/>
              <p:nvPr/>
            </p:nvSpPr>
            <p:spPr>
              <a:xfrm>
                <a:off x="10625194" y="2604091"/>
                <a:ext cx="758394" cy="45123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0F82F7C-F59F-E645-8880-A102F40C7866}"/>
                  </a:ext>
                </a:extLst>
              </p:cNvPr>
              <p:cNvSpPr/>
              <p:nvPr/>
            </p:nvSpPr>
            <p:spPr>
              <a:xfrm>
                <a:off x="10829492" y="2190838"/>
                <a:ext cx="356388" cy="32563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BE787A4-8E3E-3D4E-B073-1779D8C83B3D}"/>
                </a:ext>
              </a:extLst>
            </p:cNvPr>
            <p:cNvSpPr/>
            <p:nvPr/>
          </p:nvSpPr>
          <p:spPr>
            <a:xfrm>
              <a:off x="10645239" y="3591272"/>
              <a:ext cx="673549" cy="32563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7B40E743-A597-B54E-9126-1B3B6B61FB44}"/>
              </a:ext>
            </a:extLst>
          </p:cNvPr>
          <p:cNvSpPr txBox="1"/>
          <p:nvPr/>
        </p:nvSpPr>
        <p:spPr>
          <a:xfrm>
            <a:off x="34075" y="1314211"/>
            <a:ext cx="69692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ERL </a:t>
            </a:r>
            <a:r>
              <a:rPr lang="fr-FR" sz="2000" b="1" dirty="0" err="1">
                <a:solidFill>
                  <a:srgbClr val="0432FF"/>
                </a:solidFill>
              </a:rPr>
              <a:t>specifications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3-pass </a:t>
            </a:r>
            <a:r>
              <a:rPr lang="fr-FR" dirty="0" err="1"/>
              <a:t>acceleration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E</a:t>
            </a:r>
            <a:r>
              <a:rPr lang="fr-FR" baseline="-25000" dirty="0" err="1"/>
              <a:t>maximum</a:t>
            </a:r>
            <a:r>
              <a:rPr lang="fr-FR" dirty="0"/>
              <a:t> = 50 </a:t>
            </a:r>
            <a:r>
              <a:rPr lang="fr-FR" dirty="0" err="1"/>
              <a:t>GeV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RF </a:t>
            </a:r>
            <a:r>
              <a:rPr lang="fr-FR" dirty="0" err="1"/>
              <a:t>frequency</a:t>
            </a:r>
            <a:r>
              <a:rPr lang="fr-FR" dirty="0"/>
              <a:t> : </a:t>
            </a:r>
            <a:r>
              <a:rPr lang="fr-FR" dirty="0" smtClean="0"/>
              <a:t>802 </a:t>
            </a:r>
            <a:r>
              <a:rPr lang="fr-FR" dirty="0"/>
              <a:t>MHz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I = 20 mA </a:t>
            </a:r>
          </a:p>
          <a:p>
            <a:pPr lvl="1"/>
            <a:r>
              <a:rPr lang="fr-FR" dirty="0"/>
              <a:t>	(6 x 20 mA = 120 mA </a:t>
            </a:r>
            <a:r>
              <a:rPr lang="fr-FR" dirty="0" err="1"/>
              <a:t>load</a:t>
            </a:r>
            <a:r>
              <a:rPr lang="fr-FR" dirty="0"/>
              <a:t> of the </a:t>
            </a:r>
            <a:r>
              <a:rPr lang="fr-FR" dirty="0" err="1"/>
              <a:t>cavities</a:t>
            </a:r>
            <a:r>
              <a:rPr lang="fr-FR" dirty="0"/>
              <a:t>)</a:t>
            </a:r>
          </a:p>
          <a:p>
            <a:pPr lvl="1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432FF"/>
                </a:solidFill>
              </a:rPr>
              <a:t>Different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beam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specifications</a:t>
            </a:r>
            <a:r>
              <a:rPr lang="fr-FR" sz="2000" b="1" dirty="0">
                <a:solidFill>
                  <a:srgbClr val="0432FF"/>
                </a:solidFill>
              </a:rPr>
              <a:t> for </a:t>
            </a:r>
            <a:r>
              <a:rPr lang="fr-FR" sz="2000" b="1" dirty="0" err="1">
                <a:solidFill>
                  <a:srgbClr val="0432FF"/>
                </a:solidFill>
              </a:rPr>
              <a:t>intensity</a:t>
            </a:r>
            <a:r>
              <a:rPr lang="fr-FR" sz="2000" b="1" dirty="0">
                <a:solidFill>
                  <a:srgbClr val="0432FF"/>
                </a:solidFill>
              </a:rPr>
              <a:t> and </a:t>
            </a:r>
            <a:r>
              <a:rPr lang="fr-FR" sz="2000" b="1" dirty="0" err="1">
                <a:solidFill>
                  <a:srgbClr val="0432FF"/>
                </a:solidFill>
              </a:rPr>
              <a:t>polarization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ym typeface="Wingdings" pitchFamily="2" charset="2"/>
              </a:rPr>
              <a:t>I = 20 mA (</a:t>
            </a:r>
            <a:r>
              <a:rPr lang="fr-FR" b="1" dirty="0"/>
              <a:t>Q </a:t>
            </a:r>
            <a:r>
              <a:rPr lang="fr-FR" b="1" baseline="-25000" dirty="0" err="1"/>
              <a:t>bunch</a:t>
            </a:r>
            <a:r>
              <a:rPr lang="fr-FR" b="1" dirty="0"/>
              <a:t> = 500 </a:t>
            </a:r>
            <a:r>
              <a:rPr lang="fr-FR" b="1" dirty="0" err="1"/>
              <a:t>pC</a:t>
            </a:r>
            <a:r>
              <a:rPr lang="fr-FR" b="1" dirty="0"/>
              <a:t>)</a:t>
            </a:r>
            <a:r>
              <a:rPr lang="fr-FR" b="1" dirty="0">
                <a:sym typeface="Wingdings" pitchFamily="2" charset="2"/>
              </a:rPr>
              <a:t>, </a:t>
            </a:r>
            <a:r>
              <a:rPr lang="fr-FR" b="1" dirty="0" err="1">
                <a:sym typeface="Wingdings" pitchFamily="2" charset="2"/>
              </a:rPr>
              <a:t>unpolarized</a:t>
            </a:r>
            <a:r>
              <a:rPr lang="fr-FR" b="1" dirty="0">
                <a:sym typeface="Wingdings" pitchFamily="2" charset="2"/>
              </a:rPr>
              <a:t> </a:t>
            </a:r>
            <a:r>
              <a:rPr lang="fr-FR" b="1" dirty="0" err="1">
                <a:sym typeface="Wingdings" pitchFamily="2" charset="2"/>
              </a:rPr>
              <a:t>beam</a:t>
            </a:r>
            <a:endParaRPr lang="fr-FR" b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ym typeface="Wingdings" pitchFamily="2" charset="2"/>
              </a:rPr>
              <a:t>Desirable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polarized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beam</a:t>
            </a:r>
            <a:r>
              <a:rPr lang="fr-FR" dirty="0">
                <a:sym typeface="Wingdings" pitchFamily="2" charset="2"/>
              </a:rPr>
              <a:t> (P=+/-0.9), </a:t>
            </a:r>
            <a:r>
              <a:rPr lang="fr-FR" dirty="0" err="1">
                <a:sym typeface="Wingdings" pitchFamily="2" charset="2"/>
              </a:rPr>
              <a:t>with</a:t>
            </a:r>
            <a:r>
              <a:rPr lang="fr-FR" dirty="0">
                <a:sym typeface="Wingdings" pitchFamily="2" charset="2"/>
              </a:rPr>
              <a:t> max possible </a:t>
            </a:r>
            <a:r>
              <a:rPr lang="fr-FR" dirty="0" err="1">
                <a:sym typeface="Wingdings" pitchFamily="2" charset="2"/>
              </a:rPr>
              <a:t>current</a:t>
            </a:r>
            <a:endParaRPr lang="fr-FR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ym typeface="Wingdings" pitchFamily="2" charset="2"/>
              </a:rPr>
              <a:t>Ultimately</a:t>
            </a:r>
            <a:r>
              <a:rPr lang="fr-FR" dirty="0">
                <a:sym typeface="Wingdings" pitchFamily="2" charset="2"/>
              </a:rPr>
              <a:t>, positrons </a:t>
            </a:r>
            <a:r>
              <a:rPr lang="fr-FR" dirty="0" err="1">
                <a:sym typeface="Wingdings" pitchFamily="2" charset="2"/>
              </a:rPr>
              <a:t>considered</a:t>
            </a:r>
            <a:r>
              <a:rPr lang="fr-FR" dirty="0">
                <a:sym typeface="Wingdings" pitchFamily="2" charset="2"/>
              </a:rPr>
              <a:t> at </a:t>
            </a:r>
            <a:r>
              <a:rPr lang="fr-FR" dirty="0" err="1">
                <a:sym typeface="Wingdings" pitchFamily="2" charset="2"/>
              </a:rPr>
              <a:t>low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intensity</a:t>
            </a:r>
            <a:r>
              <a:rPr lang="fr-FR" dirty="0">
                <a:sym typeface="Wingdings" pitchFamily="2" charset="2"/>
              </a:rPr>
              <a:t> 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Electron source </a:t>
            </a:r>
            <a:r>
              <a:rPr lang="fr-FR" sz="2000" b="1" dirty="0" err="1" smtClean="0">
                <a:solidFill>
                  <a:srgbClr val="0432FF"/>
                </a:solidFill>
              </a:rPr>
              <a:t>requirements</a:t>
            </a:r>
            <a:endParaRPr lang="fr-FR" sz="2000" b="1" dirty="0">
              <a:solidFill>
                <a:srgbClr val="0432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High </a:t>
            </a:r>
            <a:r>
              <a:rPr lang="fr-FR" dirty="0" err="1"/>
              <a:t>intensity</a:t>
            </a:r>
            <a:r>
              <a:rPr lang="fr-FR" dirty="0"/>
              <a:t>,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emittance</a:t>
            </a:r>
            <a:r>
              <a:rPr lang="fr-FR" dirty="0"/>
              <a:t> and future </a:t>
            </a:r>
            <a:r>
              <a:rPr lang="fr-FR" dirty="0" err="1"/>
              <a:t>polarization</a:t>
            </a:r>
            <a:endParaRPr lang="fr-FR" dirty="0">
              <a:sym typeface="Wingdings" pitchFamily="2" charset="2"/>
            </a:endParaRPr>
          </a:p>
          <a:p>
            <a:pPr lvl="1"/>
            <a:r>
              <a:rPr lang="fr-FR" dirty="0">
                <a:sym typeface="Wingdings" pitchFamily="2" charset="2"/>
              </a:rPr>
              <a:t>	 DC </a:t>
            </a:r>
            <a:r>
              <a:rPr lang="fr-FR" dirty="0" err="1">
                <a:sym typeface="Wingdings" pitchFamily="2" charset="2"/>
              </a:rPr>
              <a:t>photogun</a:t>
            </a:r>
            <a:endParaRPr lang="fr-FR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ym typeface="Wingdings" pitchFamily="2" charset="2"/>
              </a:rPr>
              <a:t>Load</a:t>
            </a:r>
            <a:r>
              <a:rPr lang="fr-FR" dirty="0">
                <a:sym typeface="Wingdings" pitchFamily="2" charset="2"/>
              </a:rPr>
              <a:t>-lock for photocathode </a:t>
            </a:r>
            <a:r>
              <a:rPr lang="fr-FR" dirty="0" err="1">
                <a:sym typeface="Wingdings" pitchFamily="2" charset="2"/>
              </a:rPr>
              <a:t>loading</a:t>
            </a:r>
            <a:endParaRPr lang="fr-FR" dirty="0">
              <a:sym typeface="Wingdings" pitchFamily="2" charset="2"/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7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On the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pathway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to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LHeC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: PERLE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81AA9F-9CDB-4B42-AA83-5A87BC57D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0" t="7643" r="10116" b="6291"/>
          <a:stretch/>
        </p:blipFill>
        <p:spPr>
          <a:xfrm>
            <a:off x="1494502" y="2354332"/>
            <a:ext cx="6492906" cy="40693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B44A7C-31DD-1545-AC64-91BED02E9CE1}"/>
              </a:ext>
            </a:extLst>
          </p:cNvPr>
          <p:cNvSpPr txBox="1"/>
          <p:nvPr/>
        </p:nvSpPr>
        <p:spPr>
          <a:xfrm>
            <a:off x="208023" y="1154611"/>
            <a:ext cx="950234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432FF"/>
                </a:solidFill>
              </a:rPr>
              <a:t>Several</a:t>
            </a:r>
            <a:r>
              <a:rPr lang="fr-FR" sz="2000" b="1" dirty="0">
                <a:solidFill>
                  <a:srgbClr val="0432FF"/>
                </a:solidFill>
              </a:rPr>
              <a:t> R&amp;D </a:t>
            </a:r>
            <a:r>
              <a:rPr lang="fr-FR" sz="2000" b="1" dirty="0" err="1">
                <a:solidFill>
                  <a:srgbClr val="0432FF"/>
                </a:solidFill>
              </a:rPr>
              <a:t>required</a:t>
            </a:r>
            <a:r>
              <a:rPr lang="fr-FR" sz="2000" b="1" dirty="0">
                <a:solidFill>
                  <a:srgbClr val="0432FF"/>
                </a:solidFill>
              </a:rPr>
              <a:t> on the </a:t>
            </a:r>
            <a:r>
              <a:rPr lang="fr-FR" sz="2000" b="1" dirty="0" err="1">
                <a:solidFill>
                  <a:srgbClr val="0432FF"/>
                </a:solidFill>
              </a:rPr>
              <a:t>pathway</a:t>
            </a:r>
            <a:r>
              <a:rPr lang="fr-FR" sz="2000" b="1" dirty="0">
                <a:solidFill>
                  <a:srgbClr val="0432FF"/>
                </a:solidFill>
              </a:rPr>
              <a:t> to the </a:t>
            </a:r>
            <a:r>
              <a:rPr lang="fr-FR" sz="2000" b="1" dirty="0" err="1">
                <a:solidFill>
                  <a:srgbClr val="0432FF"/>
                </a:solidFill>
              </a:rPr>
              <a:t>LHeC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realization</a:t>
            </a:r>
            <a:endParaRPr lang="fr-FR" sz="2000" b="1" dirty="0">
              <a:solidFill>
                <a:srgbClr val="0432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Multi-</a:t>
            </a:r>
            <a:r>
              <a:rPr lang="fr-FR" dirty="0" err="1" smtClean="0"/>
              <a:t>turn</a:t>
            </a:r>
            <a:r>
              <a:rPr lang="fr-FR" dirty="0" smtClean="0"/>
              <a:t> high </a:t>
            </a:r>
            <a:r>
              <a:rPr lang="fr-FR" dirty="0"/>
              <a:t>power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recovery</a:t>
            </a:r>
            <a:r>
              <a:rPr lang="fr-FR" dirty="0"/>
              <a:t>,  high </a:t>
            </a:r>
            <a:r>
              <a:rPr lang="fr-FR" dirty="0" err="1"/>
              <a:t>bunch</a:t>
            </a:r>
            <a:r>
              <a:rPr lang="fr-FR" dirty="0"/>
              <a:t> charge,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PERLE </a:t>
            </a:r>
            <a:r>
              <a:rPr lang="fr-FR" sz="2000" b="1" dirty="0" err="1">
                <a:solidFill>
                  <a:srgbClr val="0432FF"/>
                </a:solidFill>
              </a:rPr>
              <a:t>is</a:t>
            </a:r>
            <a:r>
              <a:rPr lang="fr-FR" sz="2000" b="1" dirty="0">
                <a:solidFill>
                  <a:srgbClr val="0432FF"/>
                </a:solidFill>
              </a:rPr>
              <a:t> an ERL </a:t>
            </a:r>
            <a:r>
              <a:rPr lang="fr-FR" sz="2000" b="1" dirty="0" err="1">
                <a:solidFill>
                  <a:srgbClr val="0432FF"/>
                </a:solidFill>
              </a:rPr>
              <a:t>technology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development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 smtClean="0">
                <a:solidFill>
                  <a:srgbClr val="0432FF"/>
                </a:solidFill>
              </a:rPr>
              <a:t>facility</a:t>
            </a:r>
            <a:r>
              <a:rPr lang="fr-FR" sz="2000" b="1" dirty="0" smtClean="0">
                <a:solidFill>
                  <a:srgbClr val="0432FF"/>
                </a:solidFill>
              </a:rPr>
              <a:t> </a:t>
            </a:r>
            <a:r>
              <a:rPr lang="fr-FR" sz="2000" b="1" dirty="0" err="1" smtClean="0">
                <a:solidFill>
                  <a:srgbClr val="0432FF"/>
                </a:solidFill>
              </a:rPr>
              <a:t>using</a:t>
            </a:r>
            <a:r>
              <a:rPr lang="fr-FR" sz="2000" b="1" dirty="0" smtClean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LHeC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parameters</a:t>
            </a:r>
            <a:r>
              <a:rPr lang="fr-FR" sz="2000" b="1" dirty="0">
                <a:solidFill>
                  <a:srgbClr val="0432FF"/>
                </a:solidFill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2 linacs (four 5-cells 801.58 MHz SC </a:t>
            </a:r>
            <a:r>
              <a:rPr lang="fr-FR" dirty="0" err="1">
                <a:sym typeface="Wingdings" pitchFamily="2" charset="2"/>
              </a:rPr>
              <a:t>cavities</a:t>
            </a:r>
            <a:r>
              <a:rPr lang="fr-FR" dirty="0">
                <a:sym typeface="Wingdings" pitchFamily="2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3 </a:t>
            </a:r>
            <a:r>
              <a:rPr lang="fr-FR" dirty="0" err="1">
                <a:sym typeface="Wingdings" pitchFamily="2" charset="2"/>
              </a:rPr>
              <a:t>turns</a:t>
            </a:r>
            <a:r>
              <a:rPr lang="fr-FR" dirty="0">
                <a:sym typeface="Wingdings" pitchFamily="2" charset="2"/>
              </a:rPr>
              <a:t> (164 MeV/</a:t>
            </a:r>
            <a:r>
              <a:rPr lang="fr-FR" dirty="0" err="1">
                <a:sym typeface="Wingdings" pitchFamily="2" charset="2"/>
              </a:rPr>
              <a:t>turn</a:t>
            </a:r>
            <a:r>
              <a:rPr lang="fr-FR" dirty="0">
                <a:sym typeface="Wingdings" pitchFamily="2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Maximum </a:t>
            </a:r>
            <a:r>
              <a:rPr lang="fr-FR" dirty="0" err="1">
                <a:sym typeface="Wingdings" pitchFamily="2" charset="2"/>
              </a:rPr>
              <a:t>beam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energy</a:t>
            </a:r>
            <a:r>
              <a:rPr lang="fr-FR" dirty="0">
                <a:sym typeface="Wingdings" pitchFamily="2" charset="2"/>
              </a:rPr>
              <a:t> : 500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ym typeface="Wingdings" pitchFamily="2" charset="2"/>
              </a:rPr>
              <a:t>Beam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current</a:t>
            </a:r>
            <a:r>
              <a:rPr lang="fr-FR" dirty="0">
                <a:sym typeface="Wingdings" pitchFamily="2" charset="2"/>
              </a:rPr>
              <a:t> : 20 </a:t>
            </a:r>
            <a:r>
              <a:rPr lang="fr-FR" dirty="0" smtClean="0">
                <a:sym typeface="Wingdings" pitchFamily="2" charset="2"/>
              </a:rPr>
              <a:t>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ym typeface="Wingdings" pitchFamily="2" charset="2"/>
            </a:endParaRPr>
          </a:p>
          <a:p>
            <a:pPr lvl="1"/>
            <a:endParaRPr lang="fr-FR" sz="2400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F863552-8995-4B4C-A0B4-7F233EA8BA4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168348" y="4860633"/>
            <a:ext cx="3282886" cy="77879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F50BA177-F9D4-B84C-9C68-05BEB55ACEA1}"/>
              </a:ext>
            </a:extLst>
          </p:cNvPr>
          <p:cNvGrpSpPr/>
          <p:nvPr/>
        </p:nvGrpSpPr>
        <p:grpSpPr>
          <a:xfrm>
            <a:off x="8451234" y="3697356"/>
            <a:ext cx="3566034" cy="2326554"/>
            <a:chOff x="7430816" y="3975652"/>
            <a:chExt cx="3566034" cy="23265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4A147D-EDDE-CA4F-804F-24AEE10B78FD}"/>
                </a:ext>
              </a:extLst>
            </p:cNvPr>
            <p:cNvSpPr/>
            <p:nvPr/>
          </p:nvSpPr>
          <p:spPr>
            <a:xfrm>
              <a:off x="7430816" y="3975652"/>
              <a:ext cx="3566034" cy="2326554"/>
            </a:xfrm>
            <a:prstGeom prst="rect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CB0552-B102-CA4F-895B-F7E19CF4C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152" t="14943" r="11522" b="6110"/>
            <a:stretch/>
          </p:blipFill>
          <p:spPr>
            <a:xfrm>
              <a:off x="7599712" y="4240696"/>
              <a:ext cx="3339657" cy="186855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9FC3D1-EE3F-8549-BE72-BCC5C37120CF}"/>
                </a:ext>
              </a:extLst>
            </p:cNvPr>
            <p:cNvSpPr/>
            <p:nvPr/>
          </p:nvSpPr>
          <p:spPr>
            <a:xfrm>
              <a:off x="9571383" y="5983987"/>
              <a:ext cx="139801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 err="1">
                  <a:solidFill>
                    <a:srgbClr val="0432FF"/>
                  </a:solidFill>
                </a:rPr>
                <a:t>Injector</a:t>
              </a:r>
              <a:r>
                <a:rPr lang="fr-FR" sz="1400" b="1" dirty="0">
                  <a:solidFill>
                    <a:srgbClr val="0432FF"/>
                  </a:solidFill>
                </a:rPr>
                <a:t> (7 MeV)</a:t>
              </a:r>
              <a:endParaRPr lang="fr-FR" sz="14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7FAF913-82A3-F34F-BE4A-14A174EC422F}"/>
              </a:ext>
            </a:extLst>
          </p:cNvPr>
          <p:cNvSpPr/>
          <p:nvPr/>
        </p:nvSpPr>
        <p:spPr>
          <a:xfrm>
            <a:off x="2223053" y="3654623"/>
            <a:ext cx="12554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432FF"/>
                </a:solidFill>
              </a:rPr>
              <a:t>dump (7 MeV)</a:t>
            </a:r>
            <a:endParaRPr lang="fr-FR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F976DA-7A76-E145-801A-657CA4502256}"/>
              </a:ext>
            </a:extLst>
          </p:cNvPr>
          <p:cNvSpPr/>
          <p:nvPr/>
        </p:nvSpPr>
        <p:spPr>
          <a:xfrm rot="19587234">
            <a:off x="4764409" y="3814964"/>
            <a:ext cx="1122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432FF"/>
                </a:solidFill>
              </a:rPr>
              <a:t>∆E = 82 MeV</a:t>
            </a:r>
            <a:endParaRPr lang="fr-FR" sz="1400" dirty="0"/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EE1ACE97-1055-1345-AC6A-F2C1411436A2}"/>
              </a:ext>
            </a:extLst>
          </p:cNvPr>
          <p:cNvSpPr txBox="1"/>
          <p:nvPr/>
        </p:nvSpPr>
        <p:spPr>
          <a:xfrm>
            <a:off x="927652" y="4991030"/>
            <a:ext cx="1047297" cy="3181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0396" tIns="40396" rIns="40396" bIns="40396" numCol="1" anchor="t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sz="1400" b="1" dirty="0">
                <a:solidFill>
                  <a:srgbClr val="0432FF"/>
                </a:solidFill>
              </a:rPr>
              <a:t>D</a:t>
            </a:r>
            <a:r>
              <a:rPr sz="1400" b="1" dirty="0">
                <a:solidFill>
                  <a:srgbClr val="0432FF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C = </a:t>
            </a:r>
            <a:r>
              <a:rPr sz="1400" b="1" dirty="0" err="1">
                <a:solidFill>
                  <a:srgbClr val="0432FF"/>
                </a:solidFill>
              </a:rPr>
              <a:t>l</a:t>
            </a:r>
            <a:r>
              <a:rPr sz="1400" b="1" baseline="-25000" dirty="0" err="1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RF</a:t>
            </a:r>
            <a:r>
              <a:rPr sz="1400" b="1" dirty="0">
                <a:solidFill>
                  <a:srgbClr val="0432FF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/2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6F4D323-701D-0E44-AF44-583B3350DF62}"/>
              </a:ext>
            </a:extLst>
          </p:cNvPr>
          <p:cNvSpPr txBox="1"/>
          <p:nvPr/>
        </p:nvSpPr>
        <p:spPr>
          <a:xfrm>
            <a:off x="2699442" y="6233309"/>
            <a:ext cx="98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432FF"/>
                </a:solidFill>
                <a:latin typeface="+mn-lt"/>
              </a:rPr>
              <a:t>Arcs 2:4:6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1A6AD1-8221-FA40-825D-B6C04B095CBD}"/>
              </a:ext>
            </a:extLst>
          </p:cNvPr>
          <p:cNvSpPr txBox="1"/>
          <p:nvPr/>
        </p:nvSpPr>
        <p:spPr>
          <a:xfrm>
            <a:off x="7861075" y="2504197"/>
            <a:ext cx="98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432FF"/>
                </a:solidFill>
                <a:latin typeface="+mn-lt"/>
              </a:rPr>
              <a:t>Arcs </a:t>
            </a:r>
            <a:r>
              <a:rPr lang="fr-FR" sz="1400" b="1" dirty="0">
                <a:solidFill>
                  <a:srgbClr val="0432FF"/>
                </a:solidFill>
              </a:rPr>
              <a:t>1:3:5</a:t>
            </a:r>
            <a:endParaRPr lang="fr-FR" sz="1400" b="1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PERLE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" y="1092978"/>
            <a:ext cx="7030993" cy="42299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0432FF"/>
                </a:solidFill>
              </a:rPr>
              <a:t>Powerful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Energy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Recovery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err="1">
                <a:solidFill>
                  <a:srgbClr val="0432FF"/>
                </a:solidFill>
              </a:rPr>
              <a:t>Linac</a:t>
            </a:r>
            <a:r>
              <a:rPr lang="fr-FR" sz="1800" b="1" dirty="0">
                <a:solidFill>
                  <a:srgbClr val="0432FF"/>
                </a:solidFill>
              </a:rPr>
              <a:t> for </a:t>
            </a:r>
            <a:r>
              <a:rPr lang="fr-FR" sz="1800" b="1" dirty="0" err="1">
                <a:solidFill>
                  <a:srgbClr val="0432FF"/>
                </a:solidFill>
              </a:rPr>
              <a:t>Experiment</a:t>
            </a:r>
            <a:r>
              <a:rPr lang="fr-FR" sz="1800" b="1" dirty="0">
                <a:solidFill>
                  <a:srgbClr val="0432FF"/>
                </a:solidFill>
              </a:rPr>
              <a:t> </a:t>
            </a:r>
            <a:r>
              <a:rPr lang="fr-FR" sz="1800" b="1" dirty="0" smtClean="0">
                <a:solidFill>
                  <a:srgbClr val="0432FF"/>
                </a:solidFill>
              </a:rPr>
              <a:t>(10 MW)</a:t>
            </a:r>
            <a:endParaRPr lang="fr-FR" sz="1600" b="0" dirty="0"/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600" b="0" dirty="0"/>
              <a:t>key part of the </a:t>
            </a:r>
            <a:r>
              <a:rPr lang="fr-FR" sz="1600" b="0" dirty="0" err="1"/>
              <a:t>European</a:t>
            </a:r>
            <a:r>
              <a:rPr lang="fr-FR" sz="1600" b="0" dirty="0"/>
              <a:t> ERL roadmap </a:t>
            </a:r>
            <a:r>
              <a:rPr lang="fr-FR" sz="1600" b="0" dirty="0" smtClean="0"/>
              <a:t>: </a:t>
            </a:r>
            <a:r>
              <a:rPr lang="fr-FR" sz="1600" b="0" dirty="0" err="1"/>
              <a:t>p</a:t>
            </a:r>
            <a:r>
              <a:rPr lang="fr-FR" sz="1600" b="0" dirty="0" err="1" smtClean="0"/>
              <a:t>resentation</a:t>
            </a:r>
            <a:r>
              <a:rPr lang="fr-FR" sz="1600" b="0" dirty="0" smtClean="0"/>
              <a:t> </a:t>
            </a:r>
            <a:r>
              <a:rPr lang="fr-FR" sz="1600" b="0" dirty="0"/>
              <a:t>by A. </a:t>
            </a:r>
            <a:r>
              <a:rPr lang="fr-FR" sz="1600" b="0" dirty="0" smtClean="0"/>
              <a:t>HUTTON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432FF"/>
                </a:solidFill>
              </a:rPr>
              <a:t>Goals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600" b="0" dirty="0" err="1"/>
              <a:t>Investigate</a:t>
            </a:r>
            <a:r>
              <a:rPr lang="fr-FR" sz="1600" b="0" dirty="0"/>
              <a:t> high power ERL and test technologies for </a:t>
            </a:r>
            <a:r>
              <a:rPr lang="fr-FR" sz="1600" b="0" dirty="0" err="1"/>
              <a:t>LHeC</a:t>
            </a:r>
            <a:endParaRPr lang="fr-FR" sz="1600" b="0" dirty="0"/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600" b="0" dirty="0" err="1"/>
              <a:t>Conduct</a:t>
            </a:r>
            <a:r>
              <a:rPr lang="fr-FR" sz="1600" b="0" dirty="0"/>
              <a:t> </a:t>
            </a:r>
            <a:r>
              <a:rPr lang="fr-FR" sz="1600" b="0" dirty="0" err="1"/>
              <a:t>physics</a:t>
            </a:r>
            <a:r>
              <a:rPr lang="fr-FR" sz="1600" b="0" dirty="0"/>
              <a:t> </a:t>
            </a:r>
            <a:r>
              <a:rPr lang="fr-FR" sz="1600" b="0" dirty="0" err="1"/>
              <a:t>experiments</a:t>
            </a:r>
            <a:r>
              <a:rPr lang="fr-FR" sz="1600" b="0" dirty="0"/>
              <a:t> </a:t>
            </a:r>
            <a:endParaRPr lang="fr-FR" sz="1600" b="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1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 smtClean="0">
                <a:solidFill>
                  <a:srgbClr val="0432FF"/>
                </a:solidFill>
              </a:rPr>
              <a:t>Within</a:t>
            </a:r>
            <a:r>
              <a:rPr lang="fr-FR" sz="1800" dirty="0" smtClean="0">
                <a:solidFill>
                  <a:srgbClr val="0432FF"/>
                </a:solidFill>
              </a:rPr>
              <a:t> </a:t>
            </a:r>
            <a:r>
              <a:rPr lang="fr-FR" sz="1800" dirty="0">
                <a:solidFill>
                  <a:srgbClr val="0432FF"/>
                </a:solidFill>
              </a:rPr>
              <a:t>an international </a:t>
            </a:r>
            <a:r>
              <a:rPr lang="fr-FR" sz="1800" dirty="0" smtClean="0">
                <a:solidFill>
                  <a:srgbClr val="0432FF"/>
                </a:solidFill>
              </a:rPr>
              <a:t>collaboration, </a:t>
            </a:r>
            <a:r>
              <a:rPr lang="fr-FR" sz="1800" dirty="0" err="1" smtClean="0">
                <a:solidFill>
                  <a:srgbClr val="0432FF"/>
                </a:solidFill>
              </a:rPr>
              <a:t>project</a:t>
            </a:r>
            <a:r>
              <a:rPr lang="fr-FR" sz="1800" dirty="0" smtClean="0">
                <a:solidFill>
                  <a:srgbClr val="0432FF"/>
                </a:solidFill>
              </a:rPr>
              <a:t> </a:t>
            </a:r>
            <a:r>
              <a:rPr lang="fr-FR" sz="1800" dirty="0" err="1">
                <a:solidFill>
                  <a:srgbClr val="0432FF"/>
                </a:solidFill>
              </a:rPr>
              <a:t>led</a:t>
            </a:r>
            <a:r>
              <a:rPr lang="fr-FR" sz="1800" dirty="0">
                <a:solidFill>
                  <a:srgbClr val="0432FF"/>
                </a:solidFill>
              </a:rPr>
              <a:t> by </a:t>
            </a:r>
            <a:r>
              <a:rPr lang="fr-FR" sz="1800" dirty="0" err="1">
                <a:solidFill>
                  <a:srgbClr val="0432FF"/>
                </a:solidFill>
              </a:rPr>
              <a:t>IJCLab</a:t>
            </a:r>
            <a:r>
              <a:rPr lang="fr-FR" sz="1800" dirty="0">
                <a:solidFill>
                  <a:srgbClr val="0432FF"/>
                </a:solidFill>
              </a:rPr>
              <a:t> (Orsay</a:t>
            </a:r>
            <a:r>
              <a:rPr lang="fr-FR" sz="1800" dirty="0" smtClean="0">
                <a:solidFill>
                  <a:srgbClr val="0432FF"/>
                </a:solidFill>
              </a:rPr>
              <a:t>), </a:t>
            </a:r>
            <a:r>
              <a:rPr lang="fr-FR" sz="1800" dirty="0">
                <a:solidFill>
                  <a:srgbClr val="0432FF"/>
                </a:solidFill>
              </a:rPr>
              <a:t>host of the </a:t>
            </a:r>
            <a:r>
              <a:rPr lang="fr-FR" sz="1800" dirty="0" smtClean="0">
                <a:solidFill>
                  <a:srgbClr val="0432FF"/>
                </a:solidFill>
              </a:rPr>
              <a:t>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solidFill>
                  <a:srgbClr val="0432FF"/>
                </a:solidFill>
              </a:rPr>
              <a:t>Contributions </a:t>
            </a:r>
            <a:r>
              <a:rPr lang="fr-FR" sz="1800" dirty="0">
                <a:solidFill>
                  <a:srgbClr val="0432FF"/>
                </a:solidFill>
              </a:rPr>
              <a:t>on PERLE </a:t>
            </a:r>
            <a:r>
              <a:rPr lang="fr-FR" sz="1800" dirty="0" err="1">
                <a:solidFill>
                  <a:srgbClr val="0432FF"/>
                </a:solidFill>
              </a:rPr>
              <a:t>project</a:t>
            </a:r>
            <a:r>
              <a:rPr lang="fr-FR" sz="1800" dirty="0">
                <a:solidFill>
                  <a:srgbClr val="0432FF"/>
                </a:solidFill>
              </a:rPr>
              <a:t> a</a:t>
            </a:r>
            <a:r>
              <a:rPr lang="fr-FR" sz="1800" dirty="0" smtClean="0">
                <a:solidFill>
                  <a:srgbClr val="0432FF"/>
                </a:solidFill>
              </a:rPr>
              <a:t>t </a:t>
            </a:r>
            <a:r>
              <a:rPr lang="fr-FR" sz="1800" dirty="0" err="1">
                <a:solidFill>
                  <a:srgbClr val="0432FF"/>
                </a:solidFill>
              </a:rPr>
              <a:t>this</a:t>
            </a:r>
            <a:r>
              <a:rPr lang="fr-FR" sz="1800" dirty="0">
                <a:solidFill>
                  <a:srgbClr val="0432FF"/>
                </a:solidFill>
              </a:rPr>
              <a:t> workshop by 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600" b="0" dirty="0"/>
              <a:t>W. KAABI, C. </a:t>
            </a:r>
            <a:r>
              <a:rPr lang="fr-FR" sz="1600" b="0" dirty="0" smtClean="0"/>
              <a:t>BARBAGALLO, K. ANDRE </a:t>
            </a:r>
            <a:r>
              <a:rPr lang="fr-FR" sz="1600" b="0" dirty="0"/>
              <a:t>and L. PERROT &amp; A. FOMIN (poster</a:t>
            </a:r>
            <a:r>
              <a:rPr lang="fr-FR" sz="1600" b="0" dirty="0" smtClean="0"/>
              <a:t>)</a:t>
            </a:r>
            <a:endParaRPr lang="fr-FR" sz="1800" b="1" dirty="0">
              <a:solidFill>
                <a:srgbClr val="0432FF"/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EF213B3-3CAF-9443-882E-0D9EAD63E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582877"/>
              </p:ext>
            </p:extLst>
          </p:nvPr>
        </p:nvGraphicFramePr>
        <p:xfrm>
          <a:off x="7119895" y="1151337"/>
          <a:ext cx="4861270" cy="3900858"/>
        </p:xfrm>
        <a:graphic>
          <a:graphicData uri="http://schemas.openxmlformats.org/drawingml/2006/table">
            <a:tbl>
              <a:tblPr firstRow="1" firstCol="1" bandRow="1"/>
              <a:tblGrid>
                <a:gridCol w="24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9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3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3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3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300" b="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1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1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1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1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5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5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9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6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9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1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1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1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Picture 2" descr="Fichier:Logo CERN.jpg">
            <a:extLst>
              <a:ext uri="{FF2B5EF4-FFF2-40B4-BE49-F238E27FC236}">
                <a16:creationId xmlns:a16="http://schemas.microsoft.com/office/drawing/2014/main" id="{A65DFA30-CF9B-B74F-946F-71FC4F04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909" y="5641044"/>
            <a:ext cx="702597" cy="7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B82C4E-D0FA-C149-A08F-3C2D34D1D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519" y="5676428"/>
            <a:ext cx="745303" cy="70146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D641BE9-C8C3-6C46-83C5-89AA88200168}"/>
              </a:ext>
            </a:extLst>
          </p:cNvPr>
          <p:cNvSpPr/>
          <p:nvPr/>
        </p:nvSpPr>
        <p:spPr>
          <a:xfrm>
            <a:off x="10974087" y="2864708"/>
            <a:ext cx="675991" cy="6672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629447-9D39-C54E-B104-4D658351B0BB}"/>
              </a:ext>
            </a:extLst>
          </p:cNvPr>
          <p:cNvSpPr/>
          <p:nvPr/>
        </p:nvSpPr>
        <p:spPr>
          <a:xfrm flipV="1">
            <a:off x="10977517" y="4351640"/>
            <a:ext cx="675991" cy="267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B69EB5-C2D7-5545-BE48-CB0A0576BE01}"/>
              </a:ext>
            </a:extLst>
          </p:cNvPr>
          <p:cNvSpPr/>
          <p:nvPr/>
        </p:nvSpPr>
        <p:spPr>
          <a:xfrm>
            <a:off x="6885356" y="5027211"/>
            <a:ext cx="5384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0432FF"/>
                </a:solidFill>
              </a:rPr>
              <a:t>PERLE. </a:t>
            </a:r>
            <a:r>
              <a:rPr lang="fr-FR" sz="1200" i="1" dirty="0" err="1">
                <a:solidFill>
                  <a:srgbClr val="0432FF"/>
                </a:solidFill>
              </a:rPr>
              <a:t>Powerful</a:t>
            </a:r>
            <a:r>
              <a:rPr lang="fr-FR" sz="1200" i="1" dirty="0">
                <a:solidFill>
                  <a:srgbClr val="0432FF"/>
                </a:solidFill>
              </a:rPr>
              <a:t> </a:t>
            </a:r>
            <a:r>
              <a:rPr lang="fr-FR" sz="1200" i="1" dirty="0" err="1">
                <a:solidFill>
                  <a:srgbClr val="0432FF"/>
                </a:solidFill>
              </a:rPr>
              <a:t>energy</a:t>
            </a:r>
            <a:r>
              <a:rPr lang="fr-FR" sz="1200" i="1" dirty="0">
                <a:solidFill>
                  <a:srgbClr val="0432FF"/>
                </a:solidFill>
              </a:rPr>
              <a:t> </a:t>
            </a:r>
            <a:r>
              <a:rPr lang="fr-FR" sz="1200" i="1" dirty="0" err="1">
                <a:solidFill>
                  <a:srgbClr val="0432FF"/>
                </a:solidFill>
              </a:rPr>
              <a:t>recovery</a:t>
            </a:r>
            <a:r>
              <a:rPr lang="fr-FR" sz="1200" i="1" dirty="0">
                <a:solidFill>
                  <a:srgbClr val="0432FF"/>
                </a:solidFill>
              </a:rPr>
              <a:t> </a:t>
            </a:r>
            <a:r>
              <a:rPr lang="fr-FR" sz="1200" i="1" dirty="0" err="1">
                <a:solidFill>
                  <a:srgbClr val="0432FF"/>
                </a:solidFill>
              </a:rPr>
              <a:t>linac</a:t>
            </a:r>
            <a:r>
              <a:rPr lang="fr-FR" sz="1200" i="1" dirty="0">
                <a:solidFill>
                  <a:srgbClr val="0432FF"/>
                </a:solidFill>
              </a:rPr>
              <a:t> for </a:t>
            </a:r>
            <a:r>
              <a:rPr lang="fr-FR" sz="1200" i="1" dirty="0" err="1">
                <a:solidFill>
                  <a:srgbClr val="0432FF"/>
                </a:solidFill>
              </a:rPr>
              <a:t>experiments</a:t>
            </a:r>
            <a:r>
              <a:rPr lang="fr-FR" sz="1200" i="1" dirty="0">
                <a:solidFill>
                  <a:srgbClr val="0432FF"/>
                </a:solidFill>
              </a:rPr>
              <a:t>. </a:t>
            </a:r>
            <a:r>
              <a:rPr lang="fr-FR" sz="1200" i="1" dirty="0" err="1">
                <a:solidFill>
                  <a:srgbClr val="0432FF"/>
                </a:solidFill>
              </a:rPr>
              <a:t>Conceptual</a:t>
            </a:r>
            <a:r>
              <a:rPr lang="fr-FR" sz="1200" i="1" dirty="0">
                <a:solidFill>
                  <a:srgbClr val="0432FF"/>
                </a:solidFill>
              </a:rPr>
              <a:t> design </a:t>
            </a:r>
            <a:r>
              <a:rPr lang="fr-FR" sz="1200" i="1" dirty="0" smtClean="0">
                <a:solidFill>
                  <a:srgbClr val="0432FF"/>
                </a:solidFill>
              </a:rPr>
              <a:t>report,</a:t>
            </a:r>
          </a:p>
          <a:p>
            <a:pPr algn="ctr"/>
            <a:r>
              <a:rPr lang="fr-FR" sz="1200" i="1" dirty="0" err="1" smtClean="0">
                <a:solidFill>
                  <a:srgbClr val="0432FF"/>
                </a:solidFill>
              </a:rPr>
              <a:t>J.Phys.G</a:t>
            </a:r>
            <a:r>
              <a:rPr lang="fr-FR" sz="1200" i="1" dirty="0" smtClean="0">
                <a:solidFill>
                  <a:srgbClr val="0432FF"/>
                </a:solidFill>
              </a:rPr>
              <a:t> </a:t>
            </a:r>
            <a:r>
              <a:rPr lang="fr-FR" sz="1200" i="1" dirty="0">
                <a:solidFill>
                  <a:srgbClr val="0432FF"/>
                </a:solidFill>
              </a:rPr>
              <a:t>45 (2018) 6, 065003 • e-</a:t>
            </a:r>
            <a:r>
              <a:rPr lang="fr-FR" sz="1200" i="1" dirty="0" err="1">
                <a:solidFill>
                  <a:srgbClr val="0432FF"/>
                </a:solidFill>
              </a:rPr>
              <a:t>Print</a:t>
            </a:r>
            <a:r>
              <a:rPr lang="fr-FR" sz="1200" i="1" dirty="0">
                <a:solidFill>
                  <a:srgbClr val="0432FF"/>
                </a:solidFill>
              </a:rPr>
              <a:t>: 1705.08783 [</a:t>
            </a:r>
            <a:r>
              <a:rPr lang="fr-FR" sz="1200" i="1" dirty="0" err="1">
                <a:solidFill>
                  <a:srgbClr val="0432FF"/>
                </a:solidFill>
              </a:rPr>
              <a:t>physics.acc</a:t>
            </a:r>
            <a:r>
              <a:rPr lang="fr-FR" sz="1200" i="1" dirty="0">
                <a:solidFill>
                  <a:srgbClr val="0432FF"/>
                </a:solidFill>
              </a:rPr>
              <a:t>-ph]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E7DBDF-C26E-3A4C-896D-54347DED8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84" y="5682120"/>
            <a:ext cx="1292818" cy="6464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4A6B6D-7F36-494D-BB65-F3FBEB29D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472" y="5676428"/>
            <a:ext cx="1062377" cy="7014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56D652E-265A-DB4B-8A15-5C09800CF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764" y="5628687"/>
            <a:ext cx="1306479" cy="7261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F03C4D-E10C-BE4C-85CA-C91297DBA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039" y="5578230"/>
            <a:ext cx="985516" cy="8205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3503275-0132-C04F-B317-1675381BC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549" y="5574828"/>
            <a:ext cx="2345451" cy="508816"/>
          </a:xfrm>
          <a:prstGeom prst="rect">
            <a:avLst/>
          </a:prstGeom>
        </p:spPr>
      </p:pic>
      <p:sp>
        <p:nvSpPr>
          <p:cNvPr id="19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1A69817-CA3E-C308-4FB6-3EBD491F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03" y="5641044"/>
            <a:ext cx="684997" cy="6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5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PERLE </a:t>
            </a:r>
            <a:r>
              <a:rPr lang="fr-FR" sz="2800" dirty="0" err="1">
                <a:solidFill>
                  <a:srgbClr val="0432FF"/>
                </a:solidFill>
                <a:latin typeface="+mn-lt"/>
              </a:rPr>
              <a:t>photogun</a:t>
            </a:r>
            <a:r>
              <a:rPr lang="fr-FR" sz="2800" dirty="0">
                <a:solidFill>
                  <a:srgbClr val="0432FF"/>
                </a:solidFill>
                <a:latin typeface="+mn-lt"/>
              </a:rPr>
              <a:t> </a:t>
            </a:r>
            <a:endParaRPr lang="fr-FR" sz="1800" dirty="0">
              <a:latin typeface="+mn-lt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2901"/>
            <a:ext cx="7821637" cy="6553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PERLE </a:t>
            </a:r>
            <a:r>
              <a:rPr lang="fr-FR" sz="2000" b="1" dirty="0" err="1">
                <a:solidFill>
                  <a:srgbClr val="0432FF"/>
                </a:solidFill>
              </a:rPr>
              <a:t>injector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based</a:t>
            </a:r>
            <a:r>
              <a:rPr lang="fr-FR" sz="2000" b="1" dirty="0">
                <a:solidFill>
                  <a:srgbClr val="0432FF"/>
                </a:solidFill>
              </a:rPr>
              <a:t> on DC </a:t>
            </a:r>
            <a:r>
              <a:rPr lang="fr-FR" sz="2000" b="1" dirty="0" err="1">
                <a:solidFill>
                  <a:srgbClr val="0432FF"/>
                </a:solidFill>
              </a:rPr>
              <a:t>photogun</a:t>
            </a:r>
            <a:r>
              <a:rPr lang="fr-FR" sz="2000" b="1" dirty="0">
                <a:solidFill>
                  <a:srgbClr val="0432FF"/>
                </a:solidFill>
              </a:rPr>
              <a:t> at 350 kV (</a:t>
            </a:r>
            <a:r>
              <a:rPr lang="fr-FR" sz="2000" b="1" dirty="0" err="1">
                <a:solidFill>
                  <a:srgbClr val="0432FF"/>
                </a:solidFill>
              </a:rPr>
              <a:t>unpolarized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  <a:r>
              <a:rPr lang="fr-FR" sz="2000" b="1" dirty="0" err="1">
                <a:solidFill>
                  <a:srgbClr val="0432FF"/>
                </a:solidFill>
              </a:rPr>
              <a:t>beam</a:t>
            </a:r>
            <a:r>
              <a:rPr lang="fr-FR" sz="2000" b="1" dirty="0">
                <a:solidFill>
                  <a:srgbClr val="0432FF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/>
              <a:t>Q </a:t>
            </a:r>
            <a:r>
              <a:rPr lang="fr-FR" sz="1800" b="0" baseline="-25000" dirty="0" err="1"/>
              <a:t>bunch</a:t>
            </a:r>
            <a:r>
              <a:rPr lang="fr-FR" sz="1800" b="0" dirty="0"/>
              <a:t> = 500 </a:t>
            </a:r>
            <a:r>
              <a:rPr lang="fr-FR" sz="1800" b="0" dirty="0" err="1"/>
              <a:t>pC</a:t>
            </a:r>
            <a:endParaRPr lang="fr-FR" sz="18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 err="1" smtClean="0"/>
              <a:t>Frequency</a:t>
            </a:r>
            <a:r>
              <a:rPr lang="fr-FR" sz="1800" b="0" dirty="0" smtClean="0"/>
              <a:t> </a:t>
            </a:r>
            <a:r>
              <a:rPr lang="fr-FR" sz="1800" b="0" dirty="0"/>
              <a:t>: 40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 smtClean="0"/>
              <a:t>Multi-alkali </a:t>
            </a:r>
            <a:r>
              <a:rPr lang="fr-FR" sz="1800" b="0" dirty="0"/>
              <a:t>antimonide photocathode (</a:t>
            </a:r>
            <a:r>
              <a:rPr lang="fr-FR" sz="1800" b="0" dirty="0" err="1" smtClean="0"/>
              <a:t>CsKSb</a:t>
            </a:r>
            <a:r>
              <a:rPr lang="fr-FR" sz="1800" b="0" dirty="0" smtClean="0"/>
              <a:t>)</a:t>
            </a:r>
            <a:endParaRPr lang="fr-FR" sz="18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/>
              <a:t>Green laser (532 nm)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</a:rPr>
              <a:t>Staged approach</a:t>
            </a:r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Stage 1 : ALICE </a:t>
            </a:r>
            <a:r>
              <a:rPr lang="fr-FR" sz="2000" b="1" dirty="0" err="1">
                <a:solidFill>
                  <a:srgbClr val="0432FF"/>
                </a:solidFill>
              </a:rPr>
              <a:t>photogun</a:t>
            </a:r>
            <a:r>
              <a:rPr lang="fr-FR" sz="2000" b="1" dirty="0">
                <a:solidFill>
                  <a:srgbClr val="0432FF"/>
                </a:solidFill>
              </a:rPr>
              <a:t> 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b="0" dirty="0"/>
              <a:t>Vent-</a:t>
            </a:r>
            <a:r>
              <a:rPr lang="fr-FR" sz="1800" b="0" dirty="0" err="1"/>
              <a:t>bake</a:t>
            </a:r>
            <a:r>
              <a:rPr lang="fr-FR" sz="1800" b="0" dirty="0"/>
              <a:t> gun (photocathode </a:t>
            </a:r>
            <a:r>
              <a:rPr lang="fr-FR" sz="1800" b="0" dirty="0" err="1"/>
              <a:t>loading</a:t>
            </a:r>
            <a:r>
              <a:rPr lang="fr-FR" sz="1800" b="0" dirty="0"/>
              <a:t> = full </a:t>
            </a:r>
            <a:r>
              <a:rPr lang="fr-FR" sz="1800" b="0" dirty="0" err="1"/>
              <a:t>bake</a:t>
            </a:r>
            <a:r>
              <a:rPr lang="fr-FR" sz="1800" b="0" dirty="0"/>
              <a:t> of the gun)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b="0" dirty="0"/>
              <a:t>Not the final version of the gun for PERLE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Useful</a:t>
            </a:r>
            <a:r>
              <a:rPr lang="fr-FR" sz="1800" dirty="0"/>
              <a:t> to gain </a:t>
            </a:r>
            <a:r>
              <a:rPr lang="fr-FR" sz="1800" dirty="0" err="1"/>
              <a:t>experience</a:t>
            </a:r>
            <a:r>
              <a:rPr lang="fr-FR" sz="1800" dirty="0"/>
              <a:t> and practice </a:t>
            </a:r>
            <a:r>
              <a:rPr lang="fr-FR" sz="1800" dirty="0" err="1"/>
              <a:t>operation</a:t>
            </a:r>
            <a:r>
              <a:rPr lang="fr-FR" sz="1800" dirty="0"/>
              <a:t> 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860313" lvl="1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Stage 2 : </a:t>
            </a:r>
            <a:r>
              <a:rPr lang="fr-FR" sz="2000" b="1" dirty="0" err="1">
                <a:solidFill>
                  <a:srgbClr val="0432FF"/>
                </a:solidFill>
              </a:rPr>
              <a:t>upgraded</a:t>
            </a:r>
            <a:r>
              <a:rPr lang="fr-FR" sz="2000" b="1" dirty="0">
                <a:solidFill>
                  <a:srgbClr val="0432FF"/>
                </a:solidFill>
              </a:rPr>
              <a:t> gun 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b="0" dirty="0" err="1"/>
              <a:t>Load</a:t>
            </a:r>
            <a:r>
              <a:rPr lang="fr-FR" sz="1800" b="0" dirty="0"/>
              <a:t>-lock version (insertion </a:t>
            </a:r>
            <a:r>
              <a:rPr lang="fr-FR" sz="1800" b="0" dirty="0" err="1"/>
              <a:t>chamber</a:t>
            </a:r>
            <a:r>
              <a:rPr lang="fr-FR" sz="1800" b="0" dirty="0"/>
              <a:t>)</a:t>
            </a:r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dirty="0" smtClean="0"/>
              <a:t>High </a:t>
            </a:r>
            <a:r>
              <a:rPr lang="fr-FR" sz="1800" dirty="0" err="1" smtClean="0"/>
              <a:t>bunch</a:t>
            </a:r>
            <a:r>
              <a:rPr lang="fr-FR" sz="1800" dirty="0" smtClean="0"/>
              <a:t> charge </a:t>
            </a:r>
            <a:r>
              <a:rPr lang="fr-FR" sz="1800" dirty="0" err="1" smtClean="0"/>
              <a:t>optimization</a:t>
            </a:r>
            <a:endParaRPr lang="fr-FR" sz="1800" dirty="0" smtClean="0"/>
          </a:p>
          <a:p>
            <a:pPr marL="1320576" lvl="2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1" dirty="0">
              <a:solidFill>
                <a:srgbClr val="0432FF"/>
              </a:solidFill>
            </a:endParaRPr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8031E6-B3C1-2040-9BDC-BBA1466D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668" y="5246413"/>
            <a:ext cx="1157690" cy="963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C39B53-96F9-0749-957C-DDC49D598D64}"/>
              </a:ext>
            </a:extLst>
          </p:cNvPr>
          <p:cNvSpPr/>
          <p:nvPr/>
        </p:nvSpPr>
        <p:spPr>
          <a:xfrm>
            <a:off x="9029006" y="5032621"/>
            <a:ext cx="1508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ALICE </a:t>
            </a:r>
            <a:r>
              <a:rPr lang="en-US" sz="1600" dirty="0" err="1">
                <a:solidFill>
                  <a:srgbClr val="0432FF"/>
                </a:solidFill>
              </a:rPr>
              <a:t>photogun</a:t>
            </a:r>
            <a:endParaRPr lang="fr-FR" sz="1600" dirty="0">
              <a:solidFill>
                <a:srgbClr val="0432FF"/>
              </a:solidFill>
            </a:endParaRPr>
          </a:p>
        </p:txBody>
      </p:sp>
      <p:sp>
        <p:nvSpPr>
          <p:cNvPr id="10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8" y="1708768"/>
            <a:ext cx="4501503" cy="3376127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825500" y="3670300"/>
            <a:ext cx="6311900" cy="13623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2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  <a:latin typeface="+mn-lt"/>
              </a:rPr>
              <a:t>Energy Recovery </a:t>
            </a:r>
            <a:r>
              <a:rPr lang="en-US" sz="2800" dirty="0" err="1">
                <a:solidFill>
                  <a:srgbClr val="0432FF"/>
                </a:solidFill>
                <a:latin typeface="+mn-lt"/>
              </a:rPr>
              <a:t>Linac</a:t>
            </a:r>
            <a:r>
              <a:rPr lang="en-US" sz="280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sz="2800" dirty="0" smtClean="0">
                <a:solidFill>
                  <a:srgbClr val="0432FF"/>
                </a:solidFill>
                <a:latin typeface="+mn-lt"/>
              </a:rPr>
              <a:t>ALICE</a:t>
            </a:r>
            <a:endParaRPr lang="fr-FR" sz="18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E1EC2-6532-4A40-A77C-A1D3B8B2D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3207"/>
          <a:stretch/>
        </p:blipFill>
        <p:spPr bwMode="auto">
          <a:xfrm>
            <a:off x="0" y="2780579"/>
            <a:ext cx="7574907" cy="272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1676400" y="17439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E431A5-131D-A04F-9211-8D20CCD1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11" y="5078371"/>
            <a:ext cx="1453978" cy="1210659"/>
          </a:xfrm>
          <a:prstGeom prst="rect">
            <a:avLst/>
          </a:prstGeo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25F70486-5320-8C49-A552-B38D51780F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4" r="3165"/>
          <a:stretch/>
        </p:blipFill>
        <p:spPr bwMode="auto">
          <a:xfrm>
            <a:off x="7651108" y="2843046"/>
            <a:ext cx="4446376" cy="333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53300C-D7FD-4045-9628-60A69B82AC1F}"/>
              </a:ext>
            </a:extLst>
          </p:cNvPr>
          <p:cNvSpPr txBox="1"/>
          <p:nvPr/>
        </p:nvSpPr>
        <p:spPr>
          <a:xfrm>
            <a:off x="113978" y="1373730"/>
            <a:ext cx="11652010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432FF"/>
                </a:solidFill>
              </a:rPr>
              <a:t>Accelerator and Laser in Combined Experiment (ALICE) : first ERL in Europe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built </a:t>
            </a:r>
            <a:r>
              <a:rPr lang="en-GB" sz="2000" dirty="0" smtClean="0"/>
              <a:t>and operated by STFC Daresbury, as </a:t>
            </a:r>
            <a:r>
              <a:rPr lang="en-GB" sz="2000" dirty="0"/>
              <a:t>a test facility for ERL based </a:t>
            </a:r>
            <a:r>
              <a:rPr lang="en-GB" sz="2000" dirty="0" smtClean="0"/>
              <a:t>FEL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u</a:t>
            </a:r>
            <a:r>
              <a:rPr lang="en-GB" sz="2000" dirty="0" smtClean="0"/>
              <a:t>nder operation </a:t>
            </a:r>
            <a:r>
              <a:rPr lang="fr-FR" sz="2000" dirty="0" err="1" smtClean="0"/>
              <a:t>until</a:t>
            </a:r>
            <a:r>
              <a:rPr lang="fr-FR" sz="2000" dirty="0" smtClean="0"/>
              <a:t> 2014</a:t>
            </a:r>
            <a:endParaRPr lang="fr-FR" sz="2000" dirty="0"/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ALICE </a:t>
            </a:r>
            <a:r>
              <a:rPr lang="fr-FR" sz="2800" dirty="0" err="1" smtClean="0">
                <a:solidFill>
                  <a:srgbClr val="0432FF"/>
                </a:solidFill>
                <a:latin typeface="+mn-lt"/>
              </a:rPr>
              <a:t>photogun</a:t>
            </a:r>
            <a:endParaRPr lang="fr-FR" sz="1800" dirty="0">
              <a:latin typeface="+mn-lt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8BDB6260-1841-F544-9AC3-CB1599C94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3" b="4690"/>
          <a:stretch/>
        </p:blipFill>
        <p:spPr>
          <a:xfrm>
            <a:off x="1830037" y="3464864"/>
            <a:ext cx="4384190" cy="2995025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27" y="1081715"/>
            <a:ext cx="7951127" cy="26238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432FF"/>
                </a:solidFill>
              </a:rPr>
              <a:t>ALICE </a:t>
            </a:r>
            <a:r>
              <a:rPr lang="fr-FR" sz="2000" b="1" dirty="0" err="1" smtClean="0">
                <a:solidFill>
                  <a:srgbClr val="0432FF"/>
                </a:solidFill>
              </a:rPr>
              <a:t>photogun</a:t>
            </a:r>
            <a:endParaRPr lang="fr-FR" sz="2000" b="1" dirty="0">
              <a:solidFill>
                <a:srgbClr val="0432FF"/>
              </a:solidFill>
            </a:endParaRP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800" b="0" dirty="0" err="1"/>
              <a:t>Based</a:t>
            </a:r>
            <a:r>
              <a:rPr lang="fr-FR" sz="1800" b="0" dirty="0"/>
              <a:t> on </a:t>
            </a:r>
            <a:r>
              <a:rPr lang="fr-FR" sz="1800" b="0" dirty="0" err="1"/>
              <a:t>JLab</a:t>
            </a:r>
            <a:r>
              <a:rPr lang="fr-FR" sz="1800" b="0" dirty="0"/>
              <a:t> IR FEL gun design, </a:t>
            </a:r>
            <a:r>
              <a:rPr lang="fr-FR" sz="1800" b="0" dirty="0" err="1"/>
              <a:t>with</a:t>
            </a:r>
            <a:r>
              <a:rPr lang="fr-FR" sz="1800" b="0" dirty="0"/>
              <a:t> minor modifications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800" b="0" dirty="0" err="1"/>
              <a:t>Successfully</a:t>
            </a:r>
            <a:r>
              <a:rPr lang="fr-FR" sz="1800" b="0" dirty="0"/>
              <a:t> </a:t>
            </a:r>
            <a:r>
              <a:rPr lang="fr-FR" sz="1800" b="0" dirty="0" err="1"/>
              <a:t>used</a:t>
            </a:r>
            <a:r>
              <a:rPr lang="fr-FR" sz="1800" b="0" dirty="0"/>
              <a:t> to drive the ALICE ERL at </a:t>
            </a:r>
            <a:r>
              <a:rPr lang="fr-FR" sz="1800" b="0" dirty="0" err="1" smtClean="0"/>
              <a:t>Daresbury</a:t>
            </a:r>
            <a:endParaRPr lang="fr-FR" sz="1800" b="0" dirty="0"/>
          </a:p>
          <a:p>
            <a:pPr marL="1320576" lvl="2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Beam</a:t>
            </a:r>
            <a:r>
              <a:rPr lang="fr-FR" sz="1800" dirty="0"/>
              <a:t> </a:t>
            </a:r>
            <a:r>
              <a:rPr lang="fr-FR" sz="1800" dirty="0" err="1"/>
              <a:t>current</a:t>
            </a:r>
            <a:r>
              <a:rPr lang="fr-FR" sz="1800" dirty="0"/>
              <a:t> of 6.2 mA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dirty="0" err="1" smtClean="0"/>
              <a:t>GaAs</a:t>
            </a:r>
            <a:r>
              <a:rPr lang="fr-FR" sz="1800" dirty="0"/>
              <a:t> </a:t>
            </a:r>
            <a:endParaRPr lang="fr-FR" sz="1800" dirty="0"/>
          </a:p>
          <a:p>
            <a:pPr marL="1320576" lvl="2" indent="-285750">
              <a:buFont typeface="Arial" panose="020B0604020202020204" pitchFamily="34" charset="0"/>
              <a:buChar char="•"/>
            </a:pPr>
            <a:endParaRPr lang="fr-FR" sz="1600" b="0" dirty="0">
              <a:solidFill>
                <a:srgbClr val="0432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err="1">
                <a:solidFill>
                  <a:srgbClr val="0432FF"/>
                </a:solidFill>
              </a:rPr>
              <a:t>Status</a:t>
            </a:r>
            <a:endParaRPr lang="fr-FR" sz="2000" b="1" dirty="0">
              <a:solidFill>
                <a:srgbClr val="0432FF"/>
              </a:solidFill>
            </a:endParaRPr>
          </a:p>
          <a:p>
            <a:pPr marL="803163" lvl="1" indent="-285750">
              <a:buFont typeface="Arial" panose="020B0604020202020204" pitchFamily="34" charset="0"/>
              <a:buChar char="•"/>
            </a:pPr>
            <a:r>
              <a:rPr lang="fr-FR" sz="1800" dirty="0" err="1" smtClean="0"/>
              <a:t>Photogun</a:t>
            </a:r>
            <a:r>
              <a:rPr lang="fr-FR" sz="1800" dirty="0" smtClean="0"/>
              <a:t> </a:t>
            </a:r>
            <a:r>
              <a:rPr lang="fr-FR" sz="1800" dirty="0" err="1"/>
              <a:t>transferred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STFC to </a:t>
            </a:r>
            <a:r>
              <a:rPr lang="fr-FR" sz="1800" dirty="0" err="1" smtClean="0"/>
              <a:t>IJCLab</a:t>
            </a:r>
            <a:endParaRPr lang="fr-FR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A20242-7A5F-EB45-B66A-DE52114DF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1432791"/>
            <a:ext cx="5802972" cy="4378035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2DBB61E-2C19-2545-AEC8-7934467ABA35}"/>
              </a:ext>
            </a:extLst>
          </p:cNvPr>
          <p:cNvSpPr txBox="1"/>
          <p:nvPr/>
        </p:nvSpPr>
        <p:spPr>
          <a:xfrm>
            <a:off x="6601519" y="5780353"/>
            <a:ext cx="5517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432FF"/>
                </a:solidFill>
              </a:rPr>
              <a:t>Design specifications and achieved operation parameters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E431A5-131D-A04F-9211-8D20CCD1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70" y="5175023"/>
            <a:ext cx="1453978" cy="1210659"/>
          </a:xfrm>
          <a:prstGeom prst="rect">
            <a:avLst/>
          </a:prstGeom>
        </p:spPr>
      </p:pic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D641BE9-C8C3-6C46-83C5-89AA88200168}"/>
              </a:ext>
            </a:extLst>
          </p:cNvPr>
          <p:cNvSpPr/>
          <p:nvPr/>
        </p:nvSpPr>
        <p:spPr>
          <a:xfrm>
            <a:off x="10529587" y="2286000"/>
            <a:ext cx="659113" cy="3066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D641BE9-C8C3-6C46-83C5-89AA88200168}"/>
              </a:ext>
            </a:extLst>
          </p:cNvPr>
          <p:cNvSpPr/>
          <p:nvPr/>
        </p:nvSpPr>
        <p:spPr>
          <a:xfrm>
            <a:off x="10567687" y="3805405"/>
            <a:ext cx="659113" cy="3066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D641BE9-C8C3-6C46-83C5-89AA88200168}"/>
              </a:ext>
            </a:extLst>
          </p:cNvPr>
          <p:cNvSpPr/>
          <p:nvPr/>
        </p:nvSpPr>
        <p:spPr>
          <a:xfrm>
            <a:off x="10523941" y="3036708"/>
            <a:ext cx="659113" cy="3066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7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800" dirty="0">
                <a:solidFill>
                  <a:srgbClr val="0432FF"/>
                </a:solidFill>
                <a:latin typeface="+mn-lt"/>
              </a:rPr>
              <a:t>Installation at IJClab-Orsay</a:t>
            </a:r>
            <a:endParaRPr lang="fr-FR" sz="2800" dirty="0">
              <a:latin typeface="+mn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2B54663-D75E-9040-BBE1-610856973CA8}"/>
              </a:ext>
            </a:extLst>
          </p:cNvPr>
          <p:cNvGrpSpPr/>
          <p:nvPr/>
        </p:nvGrpSpPr>
        <p:grpSpPr>
          <a:xfrm>
            <a:off x="0" y="2352539"/>
            <a:ext cx="5638800" cy="2696293"/>
            <a:chOff x="6457055" y="2196523"/>
            <a:chExt cx="5301233" cy="241176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6388B8C-2C63-914E-86B2-22D8D8B59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848" y="2196523"/>
              <a:ext cx="3801440" cy="2411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4ECBFDD-0863-F04A-9487-919BBA39414C}"/>
                </a:ext>
              </a:extLst>
            </p:cNvPr>
            <p:cNvSpPr/>
            <p:nvPr/>
          </p:nvSpPr>
          <p:spPr>
            <a:xfrm>
              <a:off x="8961466" y="3311169"/>
              <a:ext cx="266180" cy="2225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8A9BB7-C3AA-884A-86A3-E79D9C41D5F5}"/>
                </a:ext>
              </a:extLst>
            </p:cNvPr>
            <p:cNvSpPr/>
            <p:nvPr/>
          </p:nvSpPr>
          <p:spPr>
            <a:xfrm>
              <a:off x="9227646" y="3132549"/>
              <a:ext cx="407484" cy="2225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F15641BF-6F85-E84A-BBA0-0E9718FE9201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 flipV="1">
              <a:off x="9431389" y="3132549"/>
              <a:ext cx="71200" cy="155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EA47CFF3-1E6F-6440-AE37-1F15E1B55B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2588" y="3287743"/>
              <a:ext cx="1325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CCB2D505-D2EE-C546-9228-E7720FC5D001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>
              <a:off x="9094556" y="3311169"/>
              <a:ext cx="0" cy="2225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DC23933-FB49-9E4F-ADD4-2458D607E821}"/>
                </a:ext>
              </a:extLst>
            </p:cNvPr>
            <p:cNvCxnSpPr>
              <a:cxnSpLocks/>
            </p:cNvCxnSpPr>
            <p:nvPr/>
          </p:nvCxnSpPr>
          <p:spPr>
            <a:xfrm>
              <a:off x="7488195" y="2813434"/>
              <a:ext cx="1852600" cy="4579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0CE1D698-47EE-2D44-8E4F-1FE5A6C8C3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9721" y="3415945"/>
              <a:ext cx="1444610" cy="5898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A1A204-C162-3542-BE45-FE7E012C1F5B}"/>
                </a:ext>
              </a:extLst>
            </p:cNvPr>
            <p:cNvSpPr/>
            <p:nvPr/>
          </p:nvSpPr>
          <p:spPr>
            <a:xfrm>
              <a:off x="6457055" y="2490268"/>
              <a:ext cx="120545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PERLE</a:t>
              </a:r>
            </a:p>
            <a:p>
              <a:r>
                <a:rPr lang="fr-FR" dirty="0">
                  <a:solidFill>
                    <a:srgbClr val="FF0000"/>
                  </a:solidFill>
                </a:rPr>
                <a:t>(</a:t>
              </a:r>
              <a:r>
                <a:rPr lang="fr-FR" dirty="0" err="1">
                  <a:solidFill>
                    <a:srgbClr val="FF0000"/>
                  </a:solidFill>
                </a:rPr>
                <a:t>superAco</a:t>
              </a:r>
              <a:r>
                <a:rPr lang="fr-FR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F07D2F-8612-4E42-9CC9-B3C53932F2F5}"/>
                </a:ext>
              </a:extLst>
            </p:cNvPr>
            <p:cNvSpPr/>
            <p:nvPr/>
          </p:nvSpPr>
          <p:spPr>
            <a:xfrm>
              <a:off x="6692488" y="3827186"/>
              <a:ext cx="1096134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 err="1">
                  <a:solidFill>
                    <a:srgbClr val="FF0000"/>
                  </a:solidFill>
                </a:rPr>
                <a:t>Photogun</a:t>
              </a:r>
              <a:endParaRPr lang="fr-FR" dirty="0">
                <a:solidFill>
                  <a:srgbClr val="FF0000"/>
                </a:solidFill>
              </a:endParaRP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(Igloo)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47874176-9D4B-0E4C-AB6E-1EF8D7FFA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48" t="8521" r="10793" b="37774"/>
          <a:stretch/>
        </p:blipFill>
        <p:spPr>
          <a:xfrm>
            <a:off x="6305851" y="2855520"/>
            <a:ext cx="5547613" cy="3483240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DC23933-FB49-9E4F-ADD4-2458D607E821}"/>
              </a:ext>
            </a:extLst>
          </p:cNvPr>
          <p:cNvCxnSpPr>
            <a:cxnSpLocks/>
          </p:cNvCxnSpPr>
          <p:nvPr/>
        </p:nvCxnSpPr>
        <p:spPr>
          <a:xfrm flipH="1" flipV="1">
            <a:off x="2980941" y="3827666"/>
            <a:ext cx="4009578" cy="11973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1" y="1249207"/>
            <a:ext cx="11699788" cy="147619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432FF"/>
                </a:solidFill>
              </a:rPr>
              <a:t>Implantation of the full PERLE machine </a:t>
            </a:r>
            <a:r>
              <a:rPr lang="fr-FR" sz="2000" dirty="0" err="1">
                <a:solidFill>
                  <a:srgbClr val="0432FF"/>
                </a:solidFill>
              </a:rPr>
              <a:t>under</a:t>
            </a:r>
            <a:r>
              <a:rPr lang="fr-FR" sz="2000" dirty="0">
                <a:solidFill>
                  <a:srgbClr val="0432FF"/>
                </a:solidFill>
              </a:rPr>
              <a:t> </a:t>
            </a:r>
            <a:r>
              <a:rPr lang="fr-FR" sz="2000" dirty="0" err="1">
                <a:solidFill>
                  <a:srgbClr val="0432FF"/>
                </a:solidFill>
              </a:rPr>
              <a:t>study</a:t>
            </a:r>
            <a:r>
              <a:rPr lang="fr-FR" sz="2000" dirty="0">
                <a:solidFill>
                  <a:srgbClr val="0432FF"/>
                </a:solidFill>
              </a:rPr>
              <a:t> in </a:t>
            </a:r>
            <a:r>
              <a:rPr lang="fr-FR" sz="2000" dirty="0" err="1">
                <a:solidFill>
                  <a:srgbClr val="0432FF"/>
                </a:solidFill>
              </a:rPr>
              <a:t>SuperAco</a:t>
            </a:r>
            <a:r>
              <a:rPr lang="fr-FR" sz="2000" dirty="0">
                <a:solidFill>
                  <a:srgbClr val="0432FF"/>
                </a:solidFill>
              </a:rPr>
              <a:t> hall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432FF"/>
                </a:solidFill>
              </a:rPr>
              <a:t>Installation of the gun for tests in </a:t>
            </a:r>
            <a:r>
              <a:rPr lang="fr-FR" sz="2000" dirty="0" err="1">
                <a:solidFill>
                  <a:srgbClr val="0432FF"/>
                </a:solidFill>
              </a:rPr>
              <a:t>another</a:t>
            </a:r>
            <a:r>
              <a:rPr lang="fr-FR" sz="2000" dirty="0">
                <a:solidFill>
                  <a:srgbClr val="0432FF"/>
                </a:solidFill>
              </a:rPr>
              <a:t> hall (igloo) : gun </a:t>
            </a:r>
            <a:r>
              <a:rPr lang="fr-FR" sz="2000" dirty="0" err="1">
                <a:solidFill>
                  <a:srgbClr val="0432FF"/>
                </a:solidFill>
              </a:rPr>
              <a:t>could</a:t>
            </a:r>
            <a:r>
              <a:rPr lang="fr-FR" sz="2000" dirty="0">
                <a:solidFill>
                  <a:srgbClr val="0432FF"/>
                </a:solidFill>
              </a:rPr>
              <a:t> </a:t>
            </a:r>
            <a:r>
              <a:rPr lang="fr-FR" sz="2000" dirty="0" err="1">
                <a:solidFill>
                  <a:srgbClr val="0432FF"/>
                </a:solidFill>
              </a:rPr>
              <a:t>be</a:t>
            </a:r>
            <a:r>
              <a:rPr lang="fr-FR" sz="2000" dirty="0">
                <a:solidFill>
                  <a:srgbClr val="0432FF"/>
                </a:solidFill>
              </a:rPr>
              <a:t> </a:t>
            </a:r>
            <a:r>
              <a:rPr lang="fr-FR" sz="2000" dirty="0" err="1">
                <a:solidFill>
                  <a:srgbClr val="0432FF"/>
                </a:solidFill>
              </a:rPr>
              <a:t>tested</a:t>
            </a:r>
            <a:r>
              <a:rPr lang="fr-FR" sz="2000" dirty="0">
                <a:solidFill>
                  <a:srgbClr val="0432FF"/>
                </a:solidFill>
              </a:rPr>
              <a:t> </a:t>
            </a:r>
            <a:r>
              <a:rPr lang="fr-FR" sz="2000" dirty="0" err="1">
                <a:solidFill>
                  <a:srgbClr val="0432FF"/>
                </a:solidFill>
              </a:rPr>
              <a:t>independently</a:t>
            </a:r>
            <a:r>
              <a:rPr lang="fr-FR" sz="2000" dirty="0">
                <a:solidFill>
                  <a:srgbClr val="0432FF"/>
                </a:solidFill>
              </a:rPr>
              <a:t>  </a:t>
            </a:r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803163" lvl="1" indent="-285750"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sp>
        <p:nvSpPr>
          <p:cNvPr id="39" name="Slide Number Placeholder 28">
            <a:extLst>
              <a:ext uri="{FF2B5EF4-FFF2-40B4-BE49-F238E27FC236}">
                <a16:creationId xmlns:a16="http://schemas.microsoft.com/office/drawing/2014/main" id="{257F7C4E-E090-974A-AA0C-2E0700D6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651666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 smtClean="0">
                <a:solidFill>
                  <a:schemeClr val="bg1"/>
                </a:solidFill>
              </a:rPr>
              <a:t>M. Baylac, B. </a:t>
            </a:r>
            <a:r>
              <a:rPr lang="fr-FR" sz="1400" i="1" dirty="0" err="1" smtClean="0">
                <a:solidFill>
                  <a:schemeClr val="bg1"/>
                </a:solidFill>
              </a:rPr>
              <a:t>Militsyn</a:t>
            </a:r>
            <a:r>
              <a:rPr lang="fr-FR" sz="1400" i="1" dirty="0" smtClean="0">
                <a:solidFill>
                  <a:schemeClr val="bg1"/>
                </a:solidFill>
              </a:rPr>
              <a:t>, ERL workshop, Cornell, </a:t>
            </a:r>
            <a:r>
              <a:rPr lang="fr-FR" sz="1400" i="1" dirty="0" err="1" smtClean="0">
                <a:solidFill>
                  <a:schemeClr val="bg1"/>
                </a:solidFill>
              </a:rPr>
              <a:t>October</a:t>
            </a:r>
            <a:r>
              <a:rPr lang="fr-FR" sz="1400" i="1" dirty="0" smtClean="0">
                <a:solidFill>
                  <a:schemeClr val="bg1"/>
                </a:solidFill>
              </a:rPr>
              <a:t> 3-6, 2022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</TotalTime>
  <Words>2015</Words>
  <Application>Microsoft Office PowerPoint</Application>
  <PresentationFormat>Grand écran</PresentationFormat>
  <Paragraphs>356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9" baseType="lpstr">
      <vt:lpstr>Arial</vt:lpstr>
      <vt:lpstr>Arial Unicode MS</vt:lpstr>
      <vt:lpstr>Calibri</vt:lpstr>
      <vt:lpstr>Calibri Light</vt:lpstr>
      <vt:lpstr>Symbol</vt:lpstr>
      <vt:lpstr>Wingdings</vt:lpstr>
      <vt:lpstr>Office Theme</vt:lpstr>
      <vt:lpstr>Conception personnalisée</vt:lpstr>
      <vt:lpstr>  </vt:lpstr>
      <vt:lpstr>The LHeC concept</vt:lpstr>
      <vt:lpstr>An ERL for LHeC</vt:lpstr>
      <vt:lpstr>On the pathway to LHeC : PERLE</vt:lpstr>
      <vt:lpstr>PERLE</vt:lpstr>
      <vt:lpstr>PERLE photogun </vt:lpstr>
      <vt:lpstr>Energy Recovery Linac ALICE</vt:lpstr>
      <vt:lpstr>ALICE photogun</vt:lpstr>
      <vt:lpstr>Installation at IJClab-Orsay</vt:lpstr>
      <vt:lpstr>Gun installation site (igloo)</vt:lpstr>
      <vt:lpstr>Equipment transferred to the igloo</vt:lpstr>
      <vt:lpstr>High Voltage vessel installation</vt:lpstr>
      <vt:lpstr>High Voltage assembly </vt:lpstr>
      <vt:lpstr>High Voltage conditioning  </vt:lpstr>
      <vt:lpstr>Laser</vt:lpstr>
      <vt:lpstr>ALICE gun commissioning </vt:lpstr>
      <vt:lpstr>Gun upgrade – 1/2</vt:lpstr>
      <vt:lpstr>Gun upgrade – 2/2</vt:lpstr>
      <vt:lpstr>Summary and outlook</vt:lpstr>
      <vt:lpstr>Photocathodes for PERLE</vt:lpstr>
      <vt:lpstr>Energy Recovery Linac ALICE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Pré-étude d’implantation PERLE</dc:title>
  <dc:creator>Denis REYNET</dc:creator>
  <cp:lastModifiedBy>Maud Baylac</cp:lastModifiedBy>
  <cp:revision>100</cp:revision>
  <dcterms:created xsi:type="dcterms:W3CDTF">2021-11-26T13:32:04Z</dcterms:created>
  <dcterms:modified xsi:type="dcterms:W3CDTF">2022-10-05T12:36:34Z</dcterms:modified>
</cp:coreProperties>
</file>