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32"/>
  </p:notesMasterIdLst>
  <p:handoutMasterIdLst>
    <p:handoutMasterId r:id="rId33"/>
  </p:handoutMasterIdLst>
  <p:sldIdLst>
    <p:sldId id="520" r:id="rId3"/>
    <p:sldId id="427" r:id="rId4"/>
    <p:sldId id="429" r:id="rId5"/>
    <p:sldId id="428" r:id="rId6"/>
    <p:sldId id="430" r:id="rId7"/>
    <p:sldId id="1149" r:id="rId8"/>
    <p:sldId id="531" r:id="rId9"/>
    <p:sldId id="537" r:id="rId10"/>
    <p:sldId id="1150" r:id="rId11"/>
    <p:sldId id="532" r:id="rId12"/>
    <p:sldId id="1151" r:id="rId13"/>
    <p:sldId id="1152" r:id="rId14"/>
    <p:sldId id="1156" r:id="rId15"/>
    <p:sldId id="1153" r:id="rId16"/>
    <p:sldId id="1155" r:id="rId17"/>
    <p:sldId id="1157" r:id="rId18"/>
    <p:sldId id="538" r:id="rId19"/>
    <p:sldId id="1140" r:id="rId20"/>
    <p:sldId id="1154" r:id="rId21"/>
    <p:sldId id="517" r:id="rId22"/>
    <p:sldId id="526" r:id="rId23"/>
    <p:sldId id="540" r:id="rId24"/>
    <p:sldId id="543" r:id="rId25"/>
    <p:sldId id="1145" r:id="rId26"/>
    <p:sldId id="1146" r:id="rId27"/>
    <p:sldId id="439" r:id="rId28"/>
    <p:sldId id="440" r:id="rId29"/>
    <p:sldId id="458" r:id="rId30"/>
    <p:sldId id="1143" r:id="rId31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00FF00"/>
    <a:srgbClr val="C80A14"/>
    <a:srgbClr val="996600"/>
    <a:srgbClr val="505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8431" autoAdjust="0"/>
  </p:normalViewPr>
  <p:slideViewPr>
    <p:cSldViewPr>
      <p:cViewPr varScale="1">
        <p:scale>
          <a:sx n="88" d="100"/>
          <a:sy n="88" d="100"/>
        </p:scale>
        <p:origin x="33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64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70ECB61F-A59C-49E2-A530-FA609DF9D087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71F4E4D9-F0AA-4DD1-AF4B-4E8E9B4AB4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513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AA2C4C4-A80C-43FF-B18C-8A5EC136CD2E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0E227ECC-29BA-4FCC-88E2-C69DD36319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15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27648" y="3886200"/>
            <a:ext cx="7104789" cy="17526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253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79509" y="2204864"/>
            <a:ext cx="8736971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>
                <a:solidFill>
                  <a:srgbClr val="FFFFFF"/>
                </a:solidFill>
                <a:latin typeface="Arial"/>
              </a:rPr>
              <a:t>Acknowledgements</a:t>
            </a:r>
            <a:br>
              <a:rPr lang="de-DE" sz="4500" b="1" i="0" u="none" strike="noStrike" baseline="30000" dirty="0">
                <a:solidFill>
                  <a:srgbClr val="FFFFFF"/>
                </a:solidFill>
                <a:latin typeface="Arial"/>
              </a:rPr>
            </a:br>
            <a:br>
              <a:rPr lang="de-DE" sz="1500" b="0" i="0" u="none" strike="noStrike" baseline="30000" dirty="0">
                <a:solidFill>
                  <a:srgbClr val="FFFFFF"/>
                </a:solidFill>
                <a:latin typeface="Minion Pro"/>
              </a:rPr>
            </a:br>
            <a:r>
              <a:rPr lang="en-US" sz="2100" b="0" i="0" u="none" strike="noStrike" baseline="30000" dirty="0">
                <a:solidFill>
                  <a:srgbClr val="FFFFFF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>
                <a:solidFill>
                  <a:srgbClr val="FFFFFF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>
                <a:solidFill>
                  <a:srgbClr val="FFFFFF"/>
                </a:solidFill>
                <a:latin typeface="Arial"/>
              </a:rPr>
              <a:t>the German Research Foundation (DFG) within the German Excellence Initiative. </a:t>
            </a:r>
            <a:br>
              <a:rPr lang="en-US" sz="2600" b="0" i="0" u="none" strike="noStrike" baseline="30000" dirty="0">
                <a:solidFill>
                  <a:srgbClr val="FFFFFF"/>
                </a:solidFill>
                <a:latin typeface="Arial"/>
              </a:rPr>
            </a:br>
            <a:br>
              <a:rPr lang="en-US" sz="2600" b="0" i="0" u="none" strike="noStrike" baseline="30000" dirty="0">
                <a:solidFill>
                  <a:srgbClr val="FFFFFF"/>
                </a:solidFill>
                <a:latin typeface="Arial"/>
              </a:rPr>
            </a:br>
            <a:r>
              <a:rPr lang="de-DE" sz="2600" b="1" i="0" u="none" strike="noStrike" baseline="30000" dirty="0" err="1">
                <a:solidFill>
                  <a:srgbClr val="FFFFFF"/>
                </a:solidFill>
                <a:latin typeface="Arial"/>
              </a:rPr>
              <a:t>Visit</a:t>
            </a:r>
            <a:r>
              <a:rPr lang="de-DE" sz="2600" b="1" i="0" u="none" strike="noStrike" baseline="30000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>
                <a:solidFill>
                  <a:srgbClr val="FFFFFF"/>
                </a:solidFill>
                <a:latin typeface="Arial"/>
              </a:rPr>
              <a:t>us</a:t>
            </a:r>
            <a:r>
              <a:rPr lang="de-DE" sz="2600" b="1" i="0" u="none" strike="noStrike" baseline="30000" dirty="0">
                <a:solidFill>
                  <a:srgbClr val="FFFFFF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76320" y="6309321"/>
            <a:ext cx="284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8AE6D60-56E6-4D45-AE9A-D2B9319B6214}" type="datetime1">
              <a:rPr lang="de-DE" smtClean="0"/>
              <a:t>02.10.2022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83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-ro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79509" y="2204864"/>
            <a:ext cx="8736971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76320" y="6309321"/>
            <a:ext cx="284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B7205D8-1494-4AAD-8C24-51265D81BA93}" type="datetime1">
              <a:rPr lang="de-DE" smtClean="0"/>
              <a:t>02.10.2022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86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4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993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9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793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183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22533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6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86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1352750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06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864918"/>
            <a:ext cx="103632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5807968" y="5334388"/>
            <a:ext cx="5472608" cy="90292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 dirty="0"/>
              <a:t>Kurt Aulenbacher</a:t>
            </a:r>
          </a:p>
          <a:p>
            <a:r>
              <a:rPr lang="de-DE" sz="2000" dirty="0"/>
              <a:t>MESA MAC </a:t>
            </a:r>
            <a:r>
              <a:rPr lang="de-DE" sz="2000" dirty="0" err="1"/>
              <a:t>meeting</a:t>
            </a:r>
            <a:endParaRPr lang="de-DE" sz="2000" dirty="0"/>
          </a:p>
          <a:p>
            <a:r>
              <a:rPr lang="de-DE" sz="2000" dirty="0"/>
              <a:t>June,10 (</a:t>
            </a:r>
            <a:r>
              <a:rPr lang="de-DE" sz="2000" dirty="0" err="1"/>
              <a:t>rmote</a:t>
            </a:r>
            <a:r>
              <a:rPr lang="de-DE" sz="2000" dirty="0"/>
              <a:t> via ZOOM) </a:t>
            </a:r>
          </a:p>
        </p:txBody>
      </p:sp>
    </p:spTree>
    <p:extLst>
      <p:ext uri="{BB962C8B-B14F-4D97-AF65-F5344CB8AC3E}">
        <p14:creationId xmlns:p14="http://schemas.microsoft.com/office/powerpoint/2010/main" val="56961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61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55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55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69D-2703-4334-8462-704FF35C970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27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C80A1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C8910C-24E4-43A6-BEA9-C12E1ABEFDB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336037" cy="248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575221"/>
            <a:ext cx="618166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453DC-4716-4826-9B3E-DDE91B2B8EB7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432048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575221"/>
            <a:ext cx="960107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173458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>
                <a:solidFill>
                  <a:srgbClr val="505064"/>
                </a:solidFill>
              </a:defRPr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>
                <a:solidFill>
                  <a:srgbClr val="505064"/>
                </a:solidFill>
              </a:defRPr>
            </a:lvl4pPr>
            <a:lvl5pPr>
              <a:defRPr sz="1800">
                <a:solidFill>
                  <a:srgbClr val="5050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/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/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/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3C00A-089E-4B5B-8E2D-208C55B0B54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432048" cy="248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575221"/>
            <a:ext cx="960107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432048" cy="2484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42CAB2-3114-494E-9E4C-152F558FB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0" y="6614745"/>
            <a:ext cx="720080" cy="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7B81A7-6660-47CD-A977-B1FFF69A638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432048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575221"/>
            <a:ext cx="960107" cy="22681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 userDrawn="1"/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050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rgbClr val="505064"/>
                </a:solidFill>
              </a:rPr>
              <a:t>Titelmasterformat durch Klicken bearbeiten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850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50573" y="6525344"/>
            <a:ext cx="12242573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sz="180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520260"/>
            <a:ext cx="13441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67115" y="6520260"/>
            <a:ext cx="70291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6578253"/>
            <a:ext cx="336037" cy="24842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269AE6-3164-4D3D-83F9-9C02BFF9F6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2" y="6578253"/>
            <a:ext cx="720080" cy="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1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69D-2703-4334-8462-704FF35C970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81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69515" y="6520260"/>
            <a:ext cx="1390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9D2A69D-2703-4334-8462-704FF35C970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79509" y="65202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416480" y="6520260"/>
            <a:ext cx="1165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417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63" r:id="rId7"/>
    <p:sldLayoutId id="2147483662" r:id="rId8"/>
    <p:sldLayoutId id="2147483700" r:id="rId9"/>
    <p:sldLayoutId id="2147483660" r:id="rId10"/>
    <p:sldLayoutId id="2147483659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80A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3200" kern="1200">
          <a:solidFill>
            <a:srgbClr val="50506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2800" kern="1200">
          <a:solidFill>
            <a:srgbClr val="5050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05064"/>
        </a:buClr>
        <a:buFont typeface="Symbol" pitchFamily="18" charset="2"/>
        <a:buChar char="-"/>
        <a:defRPr sz="2400" kern="1200">
          <a:solidFill>
            <a:srgbClr val="5050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05064"/>
        </a:buClr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F8589-E377-49BF-ABAD-9291D1E28E99}" type="datetimeFigureOut">
              <a:rPr lang="de-DE" smtClean="0"/>
              <a:t>02.10.2022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7188D-D748-495D-852A-F00947002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04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25358/openscience-5808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em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16.png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416" y="476672"/>
            <a:ext cx="10513168" cy="2736304"/>
          </a:xfrm>
        </p:spPr>
        <p:txBody>
          <a:bodyPr anchor="ctr"/>
          <a:lstStyle/>
          <a:p>
            <a:pPr algn="ctr"/>
            <a:r>
              <a:rPr lang="de-DE" sz="5400" dirty="0">
                <a:solidFill>
                  <a:srgbClr val="C00000"/>
                </a:solidFill>
              </a:rPr>
              <a:t>The MESA </a:t>
            </a:r>
            <a:r>
              <a:rPr lang="de-DE" sz="5400" dirty="0" err="1">
                <a:solidFill>
                  <a:srgbClr val="C00000"/>
                </a:solidFill>
              </a:rPr>
              <a:t>facility</a:t>
            </a:r>
            <a:r>
              <a:rPr lang="de-DE" sz="5400" dirty="0">
                <a:solidFill>
                  <a:srgbClr val="C00000"/>
                </a:solidFill>
              </a:rPr>
              <a:t> </a:t>
            </a:r>
            <a:br>
              <a:rPr lang="de-DE" sz="5400" dirty="0">
                <a:solidFill>
                  <a:srgbClr val="C00000"/>
                </a:solidFill>
              </a:rPr>
            </a:br>
            <a:r>
              <a:rPr lang="de-DE" sz="2000" dirty="0">
                <a:solidFill>
                  <a:srgbClr val="C00000"/>
                </a:solidFill>
              </a:rPr>
              <a:t>a </a:t>
            </a:r>
            <a:r>
              <a:rPr lang="de-DE" sz="2000" dirty="0" err="1">
                <a:solidFill>
                  <a:srgbClr val="C00000"/>
                </a:solidFill>
              </a:rPr>
              <a:t>new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accelerator</a:t>
            </a:r>
            <a:r>
              <a:rPr lang="de-DE" sz="2000" dirty="0">
                <a:solidFill>
                  <a:srgbClr val="C00000"/>
                </a:solidFill>
              </a:rPr>
              <a:t> and </a:t>
            </a:r>
            <a:r>
              <a:rPr lang="de-DE" sz="2000" dirty="0" err="1">
                <a:solidFill>
                  <a:srgbClr val="C00000"/>
                </a:solidFill>
              </a:rPr>
              <a:t>its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experiments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09800" y="3350129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ERL-22 </a:t>
            </a:r>
            <a:r>
              <a:rPr lang="de-DE" dirty="0" err="1"/>
              <a:t>October</a:t>
            </a:r>
            <a:r>
              <a:rPr lang="de-DE" dirty="0"/>
              <a:t>, 2022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" b="5542"/>
          <a:stretch/>
        </p:blipFill>
        <p:spPr bwMode="auto">
          <a:xfrm>
            <a:off x="4295800" y="4771445"/>
            <a:ext cx="3600400" cy="103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49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B1578-B040-4A7A-B327-D32B72AB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de-DE" dirty="0"/>
              <a:t>MESA- </a:t>
            </a:r>
            <a:r>
              <a:rPr lang="de-DE" dirty="0" err="1"/>
              <a:t>experiments</a:t>
            </a:r>
            <a:r>
              <a:rPr lang="de-DE" dirty="0"/>
              <a:t>-MAGIX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5B6C5-96BA-49A3-B0CC-3E076323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556792"/>
            <a:ext cx="6644992" cy="50004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7D0A29-3DC8-4328-B817-5A61DDB79E40}"/>
              </a:ext>
            </a:extLst>
          </p:cNvPr>
          <p:cNvSpPr txBox="1"/>
          <p:nvPr/>
        </p:nvSpPr>
        <p:spPr>
          <a:xfrm>
            <a:off x="7824192" y="1484784"/>
            <a:ext cx="42484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P2 </a:t>
            </a:r>
            <a:r>
              <a:rPr lang="de-DE" dirty="0" err="1"/>
              <a:t>experiment</a:t>
            </a:r>
            <a:r>
              <a:rPr lang="de-DE" dirty="0"/>
              <a:t>:</a:t>
            </a:r>
          </a:p>
          <a:p>
            <a:r>
              <a:rPr lang="de-DE" dirty="0"/>
              <a:t>      High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, 0.15mA  </a:t>
            </a:r>
          </a:p>
          <a:p>
            <a:r>
              <a:rPr lang="de-DE" dirty="0"/>
              <a:t>      External beam  </a:t>
            </a:r>
            <a:r>
              <a:rPr lang="de-DE" dirty="0" err="1"/>
              <a:t>mode</a:t>
            </a:r>
            <a:r>
              <a:rPr lang="de-DE" dirty="0"/>
              <a:t> (EB) </a:t>
            </a:r>
          </a:p>
          <a:p>
            <a:r>
              <a:rPr lang="de-DE" dirty="0"/>
              <a:t>      </a:t>
            </a:r>
            <a:r>
              <a:rPr lang="de-DE" dirty="0" err="1"/>
              <a:t>Luminosity</a:t>
            </a:r>
            <a:r>
              <a:rPr lang="de-DE" dirty="0"/>
              <a:t> &gt;10</a:t>
            </a:r>
            <a:r>
              <a:rPr lang="de-DE" baseline="30000" dirty="0"/>
              <a:t>39 </a:t>
            </a:r>
            <a:r>
              <a:rPr lang="de-DE" dirty="0"/>
              <a:t>cm</a:t>
            </a:r>
            <a:r>
              <a:rPr lang="de-DE" baseline="30000" dirty="0"/>
              <a:t>-2</a:t>
            </a:r>
            <a:r>
              <a:rPr lang="de-DE" dirty="0"/>
              <a:t>s</a:t>
            </a:r>
            <a:r>
              <a:rPr lang="de-DE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MAGIX </a:t>
            </a:r>
            <a:r>
              <a:rPr lang="de-DE" sz="2000" b="1" dirty="0" err="1"/>
              <a:t>experiment</a:t>
            </a:r>
            <a:r>
              <a:rPr lang="de-DE" sz="2000" b="1" dirty="0"/>
              <a:t>: </a:t>
            </a:r>
          </a:p>
          <a:p>
            <a:r>
              <a:rPr lang="de-DE" sz="2000" b="1" dirty="0"/>
              <a:t>      </a:t>
            </a:r>
            <a:r>
              <a:rPr lang="de-DE" sz="2000" b="1" dirty="0" err="1"/>
              <a:t>low</a:t>
            </a:r>
            <a:r>
              <a:rPr lang="de-DE" sz="2000" b="1" dirty="0"/>
              <a:t> </a:t>
            </a:r>
            <a:r>
              <a:rPr lang="de-DE" sz="2000" b="1" dirty="0" err="1"/>
              <a:t>target</a:t>
            </a:r>
            <a:r>
              <a:rPr lang="de-DE" sz="2000" b="1" dirty="0"/>
              <a:t> </a:t>
            </a:r>
            <a:r>
              <a:rPr lang="de-DE" sz="2000" b="1" dirty="0" err="1"/>
              <a:t>density</a:t>
            </a:r>
            <a:r>
              <a:rPr lang="de-DE" sz="2000" b="1" dirty="0"/>
              <a:t>, 1mA </a:t>
            </a:r>
          </a:p>
          <a:p>
            <a:r>
              <a:rPr lang="de-DE" sz="2000" b="1" dirty="0"/>
              <a:t>       Energy </a:t>
            </a:r>
            <a:r>
              <a:rPr lang="de-DE" sz="2000" b="1" dirty="0" err="1"/>
              <a:t>recovery</a:t>
            </a:r>
            <a:r>
              <a:rPr lang="de-DE" sz="2000" b="1" dirty="0"/>
              <a:t> </a:t>
            </a:r>
            <a:r>
              <a:rPr lang="de-DE" sz="2000" b="1" dirty="0" err="1"/>
              <a:t>mode</a:t>
            </a:r>
            <a:r>
              <a:rPr lang="de-DE" sz="2000" b="1" dirty="0"/>
              <a:t> (ERL)</a:t>
            </a:r>
          </a:p>
          <a:p>
            <a:r>
              <a:rPr lang="de-DE" sz="2000" b="1" dirty="0"/>
              <a:t>       </a:t>
            </a:r>
            <a:r>
              <a:rPr lang="de-DE" sz="2000" b="1" dirty="0" err="1"/>
              <a:t>Luminosity</a:t>
            </a:r>
            <a:r>
              <a:rPr lang="de-DE" sz="2000" b="1" dirty="0"/>
              <a:t> &gt;10</a:t>
            </a:r>
            <a:r>
              <a:rPr lang="de-DE" sz="2000" b="1" baseline="30000" dirty="0"/>
              <a:t>35 </a:t>
            </a:r>
            <a:r>
              <a:rPr lang="de-DE" sz="2000" b="1" dirty="0"/>
              <a:t>cm</a:t>
            </a:r>
            <a:r>
              <a:rPr lang="de-DE" sz="2000" b="1" baseline="30000" dirty="0"/>
              <a:t>-2</a:t>
            </a:r>
            <a:r>
              <a:rPr lang="de-DE" sz="2000" b="1" dirty="0"/>
              <a:t>s</a:t>
            </a:r>
            <a:r>
              <a:rPr lang="de-DE" sz="2000" b="1" baseline="30000" dirty="0"/>
              <a:t>-1</a:t>
            </a:r>
            <a:endParaRPr lang="de-DE" sz="2000" b="1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77E8BC-E03B-EF0E-F3AC-CFB9561EF10A}"/>
              </a:ext>
            </a:extLst>
          </p:cNvPr>
          <p:cNvSpPr txBox="1"/>
          <p:nvPr/>
        </p:nvSpPr>
        <p:spPr>
          <a:xfrm>
            <a:off x="7680176" y="643409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H.Merkel</a:t>
            </a:r>
            <a:r>
              <a:rPr lang="en-US" sz="1000" dirty="0"/>
              <a:t> Talk at DPG </a:t>
            </a:r>
            <a:r>
              <a:rPr lang="en-US" sz="1000" dirty="0" err="1"/>
              <a:t>Springmeeting</a:t>
            </a:r>
            <a:r>
              <a:rPr lang="en-US" sz="1000" dirty="0"/>
              <a:t> 2022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72268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5680-26B7-4BBE-8521-00D55DF8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MAGIX </a:t>
            </a:r>
            <a:r>
              <a:rPr lang="de-DE" dirty="0" err="1"/>
              <a:t>spectrometers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18FC-FDE5-43D1-99BA-FADF8F0E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69D-2703-4334-8462-704FF35C970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C110B9-56E4-4AE9-9FFB-6E015247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732406-9233-4BD2-A048-9723AA9E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350" y="1568417"/>
            <a:ext cx="7165083" cy="52895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EC70F5-59E0-AADD-71AC-72E5F19DC122}"/>
              </a:ext>
            </a:extLst>
          </p:cNvPr>
          <p:cNvSpPr txBox="1"/>
          <p:nvPr/>
        </p:nvSpPr>
        <p:spPr>
          <a:xfrm>
            <a:off x="9360363" y="3212976"/>
            <a:ext cx="2858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Spectrometes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ordered</a:t>
            </a:r>
            <a:r>
              <a:rPr lang="de-DE" dirty="0"/>
              <a:t>,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delivery</a:t>
            </a:r>
            <a:r>
              <a:rPr lang="de-DE" dirty="0"/>
              <a:t> </a:t>
            </a:r>
          </a:p>
          <a:p>
            <a:r>
              <a:rPr lang="de-DE" dirty="0"/>
              <a:t>March 23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2F3EAC8-ACA8-1B66-E349-26CA4C0E70A5}"/>
              </a:ext>
            </a:extLst>
          </p:cNvPr>
          <p:cNvSpPr txBox="1"/>
          <p:nvPr/>
        </p:nvSpPr>
        <p:spPr>
          <a:xfrm>
            <a:off x="335360" y="650236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H.Merkel</a:t>
            </a:r>
            <a:r>
              <a:rPr lang="en-US" sz="1000" dirty="0"/>
              <a:t> Talk at DPG </a:t>
            </a:r>
            <a:r>
              <a:rPr lang="en-US" sz="1000" dirty="0" err="1"/>
              <a:t>Springmeeting</a:t>
            </a:r>
            <a:r>
              <a:rPr lang="en-US" sz="1000" dirty="0"/>
              <a:t> 2022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4812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818560C-D2A1-4C19-95B5-EBEA44B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-45350"/>
            <a:ext cx="10972800" cy="1143000"/>
          </a:xfrm>
        </p:spPr>
        <p:txBody>
          <a:bodyPr/>
          <a:lstStyle/>
          <a:p>
            <a:r>
              <a:rPr lang="de-DE" dirty="0"/>
              <a:t>Gas Jet </a:t>
            </a:r>
            <a:r>
              <a:rPr lang="de-DE" dirty="0" err="1"/>
              <a:t>target</a:t>
            </a:r>
            <a:r>
              <a:rPr lang="de-DE" dirty="0"/>
              <a:t> at MAMI A1 /MAGIX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C70E16-7E16-450E-BC11-4CA2A6C3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7DA4BF-30D4-48F6-A9AF-0BC0DA22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523" y="6520260"/>
            <a:ext cx="78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56FD2E-3CA1-4DA6-BD93-C3B0D7FE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124744"/>
            <a:ext cx="6984776" cy="50542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E8F77FE-4565-3161-ED51-7B1388214F34}"/>
              </a:ext>
            </a:extLst>
          </p:cNvPr>
          <p:cNvSpPr txBox="1"/>
          <p:nvPr/>
        </p:nvSpPr>
        <p:spPr>
          <a:xfrm>
            <a:off x="713879" y="615819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H.Merkel</a:t>
            </a:r>
            <a:r>
              <a:rPr lang="en-US" sz="1000" dirty="0"/>
              <a:t> Talk at DPG </a:t>
            </a:r>
            <a:r>
              <a:rPr lang="en-US" sz="1000" dirty="0" err="1"/>
              <a:t>Springmeeting</a:t>
            </a:r>
            <a:r>
              <a:rPr lang="en-US" sz="1000" dirty="0"/>
              <a:t> 2022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802016-DD92-F56B-2135-D3BC7C8738AD}"/>
              </a:ext>
            </a:extLst>
          </p:cNvPr>
          <p:cNvSpPr txBox="1"/>
          <p:nvPr/>
        </p:nvSpPr>
        <p:spPr>
          <a:xfrm>
            <a:off x="9505548" y="3105834"/>
            <a:ext cx="231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Gas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in </a:t>
            </a:r>
            <a:r>
              <a:rPr lang="de-DE" dirty="0" err="1"/>
              <a:t>operation</a:t>
            </a:r>
            <a:r>
              <a:rPr lang="de-DE" dirty="0"/>
              <a:t> at MAMI </a:t>
            </a:r>
          </a:p>
        </p:txBody>
      </p:sp>
    </p:spTree>
    <p:extLst>
      <p:ext uri="{BB962C8B-B14F-4D97-AF65-F5344CB8AC3E}">
        <p14:creationId xmlns:p14="http://schemas.microsoft.com/office/powerpoint/2010/main" val="275936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5B43F-FE4D-4CCE-8D56-CDF2A415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8" y="6807"/>
            <a:ext cx="10972800" cy="1143000"/>
          </a:xfrm>
        </p:spPr>
        <p:txBody>
          <a:bodyPr/>
          <a:lstStyle/>
          <a:p>
            <a:r>
              <a:rPr lang="de-DE" dirty="0" err="1"/>
              <a:t>Luminosity</a:t>
            </a:r>
            <a:r>
              <a:rPr lang="de-DE" dirty="0"/>
              <a:t> </a:t>
            </a:r>
            <a:r>
              <a:rPr lang="de-DE" dirty="0" err="1"/>
              <a:t>limitation</a:t>
            </a:r>
            <a:r>
              <a:rPr lang="de-DE" dirty="0"/>
              <a:t> ERL gas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13606B-0D7D-451E-9613-71E686D1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988840"/>
            <a:ext cx="5368996" cy="32375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5EB2100-CA4D-46D8-9E47-51A879F91BB8}"/>
              </a:ext>
            </a:extLst>
          </p:cNvPr>
          <p:cNvSpPr txBox="1"/>
          <p:nvPr/>
        </p:nvSpPr>
        <p:spPr>
          <a:xfrm>
            <a:off x="739161" y="5246528"/>
            <a:ext cx="4039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Ben </a:t>
            </a:r>
            <a:r>
              <a:rPr lang="de-DE" dirty="0" err="1"/>
              <a:t>LeDroit</a:t>
            </a:r>
            <a:r>
              <a:rPr lang="de-DE" dirty="0"/>
              <a:t>, PhD </a:t>
            </a:r>
            <a:r>
              <a:rPr lang="de-DE" dirty="0" err="1"/>
              <a:t>thesis</a:t>
            </a:r>
            <a:r>
              <a:rPr lang="de-DE" dirty="0"/>
              <a:t> Mainz 2021</a:t>
            </a:r>
          </a:p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MAGIX </a:t>
            </a:r>
            <a:r>
              <a:rPr lang="de-DE" dirty="0" err="1"/>
              <a:t>geometry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F8B0A4-8CF1-4794-B4AC-1E1C657D85CC}"/>
              </a:ext>
            </a:extLst>
          </p:cNvPr>
          <p:cNvSpPr txBox="1"/>
          <p:nvPr/>
        </p:nvSpPr>
        <p:spPr>
          <a:xfrm>
            <a:off x="4151784" y="5323665"/>
            <a:ext cx="62010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http://doi.org/10.25358/openscience-5808</a:t>
            </a:r>
            <a:endParaRPr lang="de-DE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134C16C-5376-4EB4-B4CF-801CA027B9B3}"/>
                  </a:ext>
                </a:extLst>
              </p:cNvPr>
              <p:cNvSpPr txBox="1"/>
              <p:nvPr/>
            </p:nvSpPr>
            <p:spPr>
              <a:xfrm>
                <a:off x="1415480" y="1033629"/>
                <a:ext cx="8697830" cy="945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/>
                  <a:t>Coulomb </a:t>
                </a:r>
                <a:r>
                  <a:rPr lang="de-DE" dirty="0" err="1"/>
                  <a:t>scattering</a:t>
                </a:r>
                <a:r>
                  <a:rPr lang="de-DE" dirty="0"/>
                  <a:t> - </a:t>
                </a:r>
                <a:r>
                  <a:rPr lang="de-DE" dirty="0" err="1"/>
                  <a:t>expect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fixed</a:t>
                </a:r>
                <a:r>
                  <a:rPr lang="de-DE" dirty="0"/>
                  <a:t> power </a:t>
                </a:r>
                <a:r>
                  <a:rPr lang="de-DE" dirty="0" err="1"/>
                  <a:t>loss</a:t>
                </a:r>
                <a:r>
                  <a:rPr lang="de-DE" dirty="0"/>
                  <a:t> and </a:t>
                </a:r>
                <a:r>
                  <a:rPr lang="de-DE" dirty="0" err="1"/>
                  <a:t>geometry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b="0" dirty="0" err="1"/>
                  <a:t>Confirmed</a:t>
                </a:r>
                <a:r>
                  <a:rPr lang="de-DE" b="0" dirty="0"/>
                  <a:t> by G4 (BDSIM) simulation of deceleration process.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b="0" dirty="0"/>
              </a:p>
              <a:p>
                <a:r>
                  <a:rPr lang="de-DE" dirty="0" err="1"/>
                  <a:t>Losses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concentrated</a:t>
                </a:r>
                <a:r>
                  <a:rPr lang="de-DE" dirty="0"/>
                  <a:t> in </a:t>
                </a:r>
                <a:r>
                  <a:rPr lang="de-DE" dirty="0" err="1"/>
                  <a:t>collimator</a:t>
                </a:r>
                <a:r>
                  <a:rPr lang="de-DE" dirty="0"/>
                  <a:t> </a:t>
                </a:r>
                <a:r>
                  <a:rPr lang="de-DE" dirty="0" err="1"/>
                  <a:t>region</a:t>
                </a:r>
                <a:r>
                  <a:rPr lang="de-DE" dirty="0"/>
                  <a:t> </a:t>
                </a:r>
                <a:r>
                  <a:rPr lang="de-DE" dirty="0" err="1"/>
                  <a:t>separated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experiment</a:t>
                </a:r>
                <a:r>
                  <a:rPr lang="de-DE" dirty="0"/>
                  <a:t> and </a:t>
                </a:r>
                <a:r>
                  <a:rPr lang="de-DE" dirty="0" err="1"/>
                  <a:t>accelerator</a:t>
                </a:r>
                <a:r>
                  <a:rPr lang="de-DE" dirty="0"/>
                  <a:t> 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134C16C-5376-4EB4-B4CF-801CA027B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33629"/>
                <a:ext cx="8697830" cy="945131"/>
              </a:xfrm>
              <a:prstGeom prst="rect">
                <a:avLst/>
              </a:prstGeom>
              <a:blipFill>
                <a:blip r:embed="rId4"/>
                <a:stretch>
                  <a:fillRect l="-1612" t="-1935" b="-14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fik 19">
            <a:extLst>
              <a:ext uri="{FF2B5EF4-FFF2-40B4-BE49-F238E27FC236}">
                <a16:creationId xmlns:a16="http://schemas.microsoft.com/office/drawing/2014/main" id="{F5467E21-E1A2-448C-B677-7E1681546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2852936"/>
            <a:ext cx="7159557" cy="206226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236B60F-9445-4FE4-BD9C-79BEBF0CC2FE}"/>
              </a:ext>
            </a:extLst>
          </p:cNvPr>
          <p:cNvSpPr txBox="1"/>
          <p:nvPr/>
        </p:nvSpPr>
        <p:spPr>
          <a:xfrm>
            <a:off x="6078838" y="2155392"/>
            <a:ext cx="520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„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collimator</a:t>
            </a:r>
            <a:r>
              <a:rPr lang="de-DE" dirty="0"/>
              <a:t>“ </a:t>
            </a:r>
            <a:r>
              <a:rPr lang="de-DE" dirty="0" err="1"/>
              <a:t>system</a:t>
            </a:r>
            <a:r>
              <a:rPr lang="de-DE" dirty="0"/>
              <a:t> </a:t>
            </a:r>
          </a:p>
          <a:p>
            <a:r>
              <a:rPr lang="de-DE" dirty="0"/>
              <a:t>Total </a:t>
            </a:r>
            <a:r>
              <a:rPr lang="de-DE" dirty="0" err="1"/>
              <a:t>loss</a:t>
            </a:r>
            <a:r>
              <a:rPr lang="de-DE" dirty="0"/>
              <a:t> &lt;100 Watt, </a:t>
            </a:r>
            <a:r>
              <a:rPr lang="de-DE" dirty="0" err="1"/>
              <a:t>loss</a:t>
            </a:r>
            <a:r>
              <a:rPr lang="de-DE" dirty="0"/>
              <a:t> in </a:t>
            </a:r>
            <a:r>
              <a:rPr lang="de-DE" dirty="0" err="1"/>
              <a:t>accelerator</a:t>
            </a:r>
            <a:r>
              <a:rPr lang="de-DE" dirty="0"/>
              <a:t> &lt;0.05 W.</a:t>
            </a:r>
          </a:p>
        </p:txBody>
      </p:sp>
    </p:spTree>
    <p:extLst>
      <p:ext uri="{BB962C8B-B14F-4D97-AF65-F5344CB8AC3E}">
        <p14:creationId xmlns:p14="http://schemas.microsoft.com/office/powerpoint/2010/main" val="3820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5B43F-FE4D-4CCE-8D56-CDF2A415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-171400"/>
            <a:ext cx="10972800" cy="1143000"/>
          </a:xfrm>
        </p:spPr>
        <p:txBody>
          <a:bodyPr/>
          <a:lstStyle/>
          <a:p>
            <a:r>
              <a:rPr lang="de-DE" dirty="0"/>
              <a:t>Experimental </a:t>
            </a:r>
            <a:r>
              <a:rPr lang="de-DE" dirty="0" err="1"/>
              <a:t>program</a:t>
            </a:r>
            <a:r>
              <a:rPr lang="de-DE" dirty="0"/>
              <a:t> at MAGIX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A056E8-8FE8-F334-B9B0-624C1BC7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23" y="836712"/>
            <a:ext cx="7416492" cy="5400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E4379A3-0C6E-A827-5CED-7334519F405B}"/>
              </a:ext>
            </a:extLst>
          </p:cNvPr>
          <p:cNvSpPr txBox="1"/>
          <p:nvPr/>
        </p:nvSpPr>
        <p:spPr>
          <a:xfrm>
            <a:off x="713879" y="615819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H.Merkel</a:t>
            </a:r>
            <a:r>
              <a:rPr lang="en-US" sz="1000" dirty="0"/>
              <a:t> Talk at DPG </a:t>
            </a:r>
            <a:r>
              <a:rPr lang="en-US" sz="1000" dirty="0" err="1"/>
              <a:t>Springmeeting</a:t>
            </a:r>
            <a:r>
              <a:rPr lang="en-US" sz="1000" dirty="0"/>
              <a:t> 2022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8529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B1578-B040-4A7A-B327-D32B72AB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MESA-Experiments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5B6C5-96BA-49A3-B0CC-3E076323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556792"/>
            <a:ext cx="6644992" cy="50004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7D0A29-3DC8-4328-B817-5A61DDB79E40}"/>
              </a:ext>
            </a:extLst>
          </p:cNvPr>
          <p:cNvSpPr txBox="1"/>
          <p:nvPr/>
        </p:nvSpPr>
        <p:spPr>
          <a:xfrm>
            <a:off x="7824192" y="1484784"/>
            <a:ext cx="42484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P2 </a:t>
            </a:r>
            <a:r>
              <a:rPr lang="de-DE" sz="2400" b="1" dirty="0" err="1"/>
              <a:t>experiment</a:t>
            </a:r>
            <a:r>
              <a:rPr lang="de-DE" sz="2400" b="1" dirty="0"/>
              <a:t>:</a:t>
            </a:r>
          </a:p>
          <a:p>
            <a:r>
              <a:rPr lang="de-DE" sz="2400" b="1" dirty="0"/>
              <a:t>      High </a:t>
            </a:r>
            <a:r>
              <a:rPr lang="de-DE" sz="2400" b="1" dirty="0" err="1"/>
              <a:t>target</a:t>
            </a:r>
            <a:r>
              <a:rPr lang="de-DE" sz="2400" b="1" dirty="0"/>
              <a:t> </a:t>
            </a:r>
            <a:r>
              <a:rPr lang="de-DE" sz="2400" b="1" dirty="0" err="1"/>
              <a:t>density</a:t>
            </a:r>
            <a:r>
              <a:rPr lang="de-DE" sz="2400" b="1" dirty="0"/>
              <a:t>, 0.15mA  </a:t>
            </a:r>
          </a:p>
          <a:p>
            <a:r>
              <a:rPr lang="de-DE" sz="2400" b="1" dirty="0"/>
              <a:t>      External beam  </a:t>
            </a:r>
            <a:r>
              <a:rPr lang="de-DE" sz="2400" b="1" dirty="0" err="1"/>
              <a:t>mode</a:t>
            </a:r>
            <a:r>
              <a:rPr lang="de-DE" sz="2400" b="1" dirty="0"/>
              <a:t> (EB) </a:t>
            </a:r>
          </a:p>
          <a:p>
            <a:r>
              <a:rPr lang="de-DE" sz="2400" b="1" dirty="0"/>
              <a:t>      </a:t>
            </a:r>
            <a:r>
              <a:rPr lang="de-DE" sz="2400" b="1" dirty="0" err="1"/>
              <a:t>Luminosity</a:t>
            </a:r>
            <a:r>
              <a:rPr lang="de-DE" sz="2400" b="1" dirty="0"/>
              <a:t> &gt;10</a:t>
            </a:r>
            <a:r>
              <a:rPr lang="de-DE" sz="2400" b="1" baseline="30000" dirty="0"/>
              <a:t>39 </a:t>
            </a:r>
            <a:r>
              <a:rPr lang="de-DE" sz="2400" b="1" dirty="0"/>
              <a:t>cm</a:t>
            </a:r>
            <a:r>
              <a:rPr lang="de-DE" sz="2400" b="1" baseline="30000" dirty="0"/>
              <a:t>-2</a:t>
            </a:r>
            <a:r>
              <a:rPr lang="de-DE" sz="2400" b="1" dirty="0"/>
              <a:t>s</a:t>
            </a:r>
            <a:r>
              <a:rPr lang="de-DE" sz="2400" b="1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MAGIX </a:t>
            </a:r>
            <a:r>
              <a:rPr lang="de-DE" dirty="0" err="1"/>
              <a:t>experiment</a:t>
            </a:r>
            <a:r>
              <a:rPr lang="de-DE" dirty="0"/>
              <a:t>: </a:t>
            </a:r>
          </a:p>
          <a:p>
            <a:r>
              <a:rPr lang="de-DE" dirty="0"/>
              <a:t>     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, 1mA </a:t>
            </a:r>
          </a:p>
          <a:p>
            <a:r>
              <a:rPr lang="de-DE" dirty="0"/>
              <a:t>       Energy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(ERL)</a:t>
            </a:r>
          </a:p>
          <a:p>
            <a:r>
              <a:rPr lang="de-DE" dirty="0"/>
              <a:t>       </a:t>
            </a:r>
            <a:r>
              <a:rPr lang="de-DE" dirty="0" err="1"/>
              <a:t>Luminosity</a:t>
            </a:r>
            <a:r>
              <a:rPr lang="de-DE" dirty="0"/>
              <a:t> &gt;10</a:t>
            </a:r>
            <a:r>
              <a:rPr lang="de-DE" baseline="30000" dirty="0"/>
              <a:t>35 </a:t>
            </a:r>
            <a:r>
              <a:rPr lang="de-DE" dirty="0"/>
              <a:t>cm</a:t>
            </a:r>
            <a:r>
              <a:rPr lang="de-DE" baseline="30000" dirty="0"/>
              <a:t>-2</a:t>
            </a:r>
            <a:r>
              <a:rPr lang="de-DE" dirty="0"/>
              <a:t>s</a:t>
            </a:r>
            <a:r>
              <a:rPr lang="de-DE" baseline="30000" dirty="0"/>
              <a:t>-1</a:t>
            </a:r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77E8BC-E03B-EF0E-F3AC-CFB9561EF10A}"/>
              </a:ext>
            </a:extLst>
          </p:cNvPr>
          <p:cNvSpPr txBox="1"/>
          <p:nvPr/>
        </p:nvSpPr>
        <p:spPr>
          <a:xfrm>
            <a:off x="7680176" y="643409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H.Merkel</a:t>
            </a:r>
            <a:r>
              <a:rPr lang="en-US" sz="1000" dirty="0"/>
              <a:t> Talk at DPG </a:t>
            </a:r>
            <a:r>
              <a:rPr lang="en-US" sz="1000" dirty="0" err="1"/>
              <a:t>Springmeeting</a:t>
            </a:r>
            <a:r>
              <a:rPr lang="en-US" sz="1000" dirty="0"/>
              <a:t> 2022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0579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A0E68-1338-9A6B-A8F0-CB3F1C04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EB-Experiment P2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296A2F-2783-F8D0-2096-80A9497E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916101"/>
            <a:ext cx="7500854" cy="464451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371D389-2528-C432-8DE3-B9DFAF8D6FE9}"/>
              </a:ext>
            </a:extLst>
          </p:cNvPr>
          <p:cNvSpPr txBox="1"/>
          <p:nvPr/>
        </p:nvSpPr>
        <p:spPr>
          <a:xfrm>
            <a:off x="6240016" y="12933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D. Becker et al.  Eur. Phys. J. A </a:t>
            </a:r>
            <a:r>
              <a:rPr lang="en-US" sz="1000" b="1" dirty="0">
                <a:solidFill>
                  <a:schemeClr val="tx1"/>
                </a:solidFill>
              </a:rPr>
              <a:t>54</a:t>
            </a:r>
            <a:r>
              <a:rPr lang="en-US" sz="1000" dirty="0">
                <a:solidFill>
                  <a:schemeClr val="tx1"/>
                </a:solidFill>
              </a:rPr>
              <a:t> (2018) 11, 208                 </a:t>
            </a:r>
          </a:p>
          <a:p>
            <a:r>
              <a:rPr lang="en-US" sz="1000" dirty="0">
                <a:solidFill>
                  <a:schemeClr val="tx1"/>
                </a:solidFill>
              </a:rPr>
              <a:t>DOI: 10.1140/</a:t>
            </a:r>
            <a:r>
              <a:rPr lang="en-US" sz="1000" dirty="0" err="1">
                <a:solidFill>
                  <a:schemeClr val="tx1"/>
                </a:solidFill>
              </a:rPr>
              <a:t>epja</a:t>
            </a:r>
            <a:r>
              <a:rPr lang="en-US" sz="1000" dirty="0">
                <a:solidFill>
                  <a:schemeClr val="tx1"/>
                </a:solidFill>
              </a:rPr>
              <a:t>/i2018-12611-6 &amp;166, </a:t>
            </a:r>
          </a:p>
        </p:txBody>
      </p:sp>
    </p:spTree>
    <p:extLst>
      <p:ext uri="{BB962C8B-B14F-4D97-AF65-F5344CB8AC3E}">
        <p14:creationId xmlns:p14="http://schemas.microsoft.com/office/powerpoint/2010/main" val="311810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A0E68-1338-9A6B-A8F0-CB3F1C04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EB-Experiment P2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94D093-9B4E-7E86-46A5-4885A83D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728" y="1417637"/>
            <a:ext cx="7221174" cy="39402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371D389-2528-C432-8DE3-B9DFAF8D6FE9}"/>
              </a:ext>
            </a:extLst>
          </p:cNvPr>
          <p:cNvSpPr txBox="1"/>
          <p:nvPr/>
        </p:nvSpPr>
        <p:spPr>
          <a:xfrm>
            <a:off x="7680176" y="527436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D. Becker et al.  Eur. Phys. J. A </a:t>
            </a:r>
            <a:r>
              <a:rPr lang="en-US" sz="1000" b="1" dirty="0">
                <a:solidFill>
                  <a:schemeClr val="tx1"/>
                </a:solidFill>
              </a:rPr>
              <a:t>54</a:t>
            </a:r>
            <a:r>
              <a:rPr lang="en-US" sz="1000" dirty="0">
                <a:solidFill>
                  <a:schemeClr val="tx1"/>
                </a:solidFill>
              </a:rPr>
              <a:t> (2018) 11, 208                 </a:t>
            </a:r>
          </a:p>
          <a:p>
            <a:r>
              <a:rPr lang="en-US" sz="1000" dirty="0">
                <a:solidFill>
                  <a:schemeClr val="tx1"/>
                </a:solidFill>
              </a:rPr>
              <a:t>DOI: 10.1140/</a:t>
            </a:r>
            <a:r>
              <a:rPr lang="en-US" sz="1000" dirty="0" err="1">
                <a:solidFill>
                  <a:schemeClr val="tx1"/>
                </a:solidFill>
              </a:rPr>
              <a:t>epja</a:t>
            </a:r>
            <a:r>
              <a:rPr lang="en-US" sz="1000" dirty="0">
                <a:solidFill>
                  <a:schemeClr val="tx1"/>
                </a:solidFill>
              </a:rPr>
              <a:t>/i2018-12611-6 &amp;166,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526422A-3798-87F9-9773-9FC6A7AAC3F6}"/>
                  </a:ext>
                </a:extLst>
              </p:cNvPr>
              <p:cNvSpPr txBox="1"/>
              <p:nvPr/>
            </p:nvSpPr>
            <p:spPr>
              <a:xfrm>
                <a:off x="767408" y="5474421"/>
                <a:ext cx="509690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Weak </a:t>
                </a:r>
                <a:r>
                  <a:rPr lang="de-DE" dirty="0" err="1"/>
                  <a:t>charge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proton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=1−4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de-DE" dirty="0"/>
              </a:p>
              <a:p>
                <a:r>
                  <a:rPr lang="de-DE" dirty="0"/>
                  <a:t>A </a:t>
                </a:r>
                <a:r>
                  <a:rPr lang="de-DE" dirty="0" err="1"/>
                  <a:t>weak</a:t>
                </a:r>
                <a:r>
                  <a:rPr lang="de-DE" dirty="0"/>
                  <a:t> </a:t>
                </a:r>
                <a:r>
                  <a:rPr lang="de-DE" dirty="0" err="1"/>
                  <a:t>charge</a:t>
                </a:r>
                <a:r>
                  <a:rPr lang="de-DE" dirty="0"/>
                  <a:t> </a:t>
                </a:r>
                <a:r>
                  <a:rPr lang="de-DE" dirty="0" err="1"/>
                  <a:t>measurement</a:t>
                </a:r>
                <a:r>
                  <a:rPr lang="de-DE" dirty="0"/>
                  <a:t> 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accuracy</a:t>
                </a:r>
                <a:r>
                  <a:rPr lang="de-DE" dirty="0"/>
                  <a:t> 1.4% </a:t>
                </a:r>
              </a:p>
              <a:p>
                <a:r>
                  <a:rPr lang="de-DE" dirty="0" err="1"/>
                  <a:t>yields</a:t>
                </a:r>
                <a:r>
                  <a:rPr lang="de-DE" dirty="0"/>
                  <a:t> an </a:t>
                </a:r>
                <a:r>
                  <a:rPr lang="de-DE" dirty="0" err="1"/>
                  <a:t>accuracy</a:t>
                </a:r>
                <a:r>
                  <a:rPr lang="de-DE" dirty="0"/>
                  <a:t> </a:t>
                </a:r>
                <a:r>
                  <a:rPr lang="de-DE" dirty="0">
                    <a:latin typeface="Symbol" panose="05050102010706020507" pitchFamily="18" charset="2"/>
                  </a:rPr>
                  <a:t>D</a:t>
                </a:r>
                <a:r>
                  <a:rPr lang="de-DE" dirty="0"/>
                  <a:t>sin</a:t>
                </a:r>
                <a:r>
                  <a:rPr lang="de-DE" baseline="30000" dirty="0"/>
                  <a:t>2</a:t>
                </a:r>
                <a:r>
                  <a:rPr lang="de-DE" dirty="0"/>
                  <a:t>(</a:t>
                </a:r>
                <a:r>
                  <a:rPr lang="de-DE" dirty="0" err="1">
                    <a:latin typeface="Symbol" panose="05050102010706020507" pitchFamily="18" charset="2"/>
                  </a:rPr>
                  <a:t>q</a:t>
                </a:r>
                <a:r>
                  <a:rPr lang="de-DE" baseline="-25000" dirty="0" err="1"/>
                  <a:t>W</a:t>
                </a:r>
                <a:r>
                  <a:rPr lang="de-DE" dirty="0"/>
                  <a:t>)/sin</a:t>
                </a:r>
                <a:r>
                  <a:rPr lang="de-DE" baseline="30000" dirty="0"/>
                  <a:t>2</a:t>
                </a:r>
                <a:r>
                  <a:rPr lang="de-DE" dirty="0"/>
                  <a:t>(</a:t>
                </a:r>
                <a:r>
                  <a:rPr lang="de-DE" dirty="0" err="1">
                    <a:latin typeface="Symbol" panose="05050102010706020507" pitchFamily="18" charset="2"/>
                  </a:rPr>
                  <a:t>q</a:t>
                </a:r>
                <a:r>
                  <a:rPr lang="de-DE" baseline="-25000" dirty="0" err="1"/>
                  <a:t>W</a:t>
                </a:r>
                <a:r>
                  <a:rPr lang="de-DE" dirty="0"/>
                  <a:t>) =0.16%.....</a:t>
                </a:r>
              </a:p>
              <a:p>
                <a:r>
                  <a:rPr lang="de-DE" dirty="0"/>
                  <a:t>The </a:t>
                </a:r>
                <a:r>
                  <a:rPr lang="de-DE" dirty="0" err="1"/>
                  <a:t>asymmetry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2    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526422A-3798-87F9-9773-9FC6A7AAC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5474421"/>
                <a:ext cx="5096908" cy="1200329"/>
              </a:xfrm>
              <a:prstGeom prst="rect">
                <a:avLst/>
              </a:prstGeom>
              <a:blipFill>
                <a:blip r:embed="rId3"/>
                <a:stretch>
                  <a:fillRect l="-1077" t="-253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1878933D-3916-CFA5-9DFB-47138415F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3" y="1325879"/>
            <a:ext cx="4481579" cy="39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9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F3345FBB-5809-C5E3-FCE6-F8BE3D5A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70534"/>
            <a:ext cx="10972800" cy="1143000"/>
          </a:xfrm>
        </p:spPr>
        <p:txBody>
          <a:bodyPr/>
          <a:lstStyle/>
          <a:p>
            <a:r>
              <a:rPr lang="de-DE" dirty="0"/>
              <a:t>P2-Challenges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523B688-12AA-FAD2-4B65-2FEDD785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C63916-67FE-4018-0781-2C1FEA75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B8289B-94E5-BF45-408C-DEB909D8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90" y="1484785"/>
            <a:ext cx="6261992" cy="4640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E305F60-DEAA-9EFB-3D6B-78260EA9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50"/>
          <a:stretch/>
        </p:blipFill>
        <p:spPr>
          <a:xfrm>
            <a:off x="6312024" y="1628800"/>
            <a:ext cx="5564318" cy="33590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BF92476-677A-CC54-2706-9AA2AAE2FDB6}"/>
              </a:ext>
            </a:extLst>
          </p:cNvPr>
          <p:cNvSpPr txBox="1"/>
          <p:nvPr/>
        </p:nvSpPr>
        <p:spPr>
          <a:xfrm>
            <a:off x="7392144" y="602128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D. Becker et al.  Eur. Phys. J. A </a:t>
            </a:r>
            <a:r>
              <a:rPr lang="en-US" sz="1000" b="1" dirty="0">
                <a:solidFill>
                  <a:schemeClr val="tx1"/>
                </a:solidFill>
              </a:rPr>
              <a:t>54</a:t>
            </a:r>
            <a:r>
              <a:rPr lang="en-US" sz="1000" dirty="0">
                <a:solidFill>
                  <a:schemeClr val="tx1"/>
                </a:solidFill>
              </a:rPr>
              <a:t> (2018) 11, 208                 </a:t>
            </a:r>
          </a:p>
          <a:p>
            <a:r>
              <a:rPr lang="en-US" sz="1000" dirty="0">
                <a:solidFill>
                  <a:schemeClr val="tx1"/>
                </a:solidFill>
              </a:rPr>
              <a:t>DOI: 10.1140/</a:t>
            </a:r>
            <a:r>
              <a:rPr lang="en-US" sz="1000" dirty="0" err="1">
                <a:solidFill>
                  <a:schemeClr val="tx1"/>
                </a:solidFill>
              </a:rPr>
              <a:t>epja</a:t>
            </a:r>
            <a:r>
              <a:rPr lang="en-US" sz="1000" dirty="0">
                <a:solidFill>
                  <a:schemeClr val="tx1"/>
                </a:solidFill>
              </a:rPr>
              <a:t>/i2018-12611-6 &amp;166, </a:t>
            </a:r>
          </a:p>
        </p:txBody>
      </p:sp>
    </p:spTree>
    <p:extLst>
      <p:ext uri="{BB962C8B-B14F-4D97-AF65-F5344CB8AC3E}">
        <p14:creationId xmlns:p14="http://schemas.microsoft.com/office/powerpoint/2010/main" val="305502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>
            <a:extLst>
              <a:ext uri="{FF2B5EF4-FFF2-40B4-BE49-F238E27FC236}">
                <a16:creationId xmlns:a16="http://schemas.microsoft.com/office/drawing/2014/main" id="{96DD04A3-7C1D-0F4D-8598-14AC953FD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28" y="1556793"/>
            <a:ext cx="5798688" cy="4241740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630C09AE-E0C5-1543-9DF7-F44BBAD911B4}"/>
              </a:ext>
            </a:extLst>
          </p:cNvPr>
          <p:cNvSpPr txBox="1">
            <a:spLocks/>
          </p:cNvSpPr>
          <p:nvPr/>
        </p:nvSpPr>
        <p:spPr>
          <a:xfrm>
            <a:off x="1487488" y="138990"/>
            <a:ext cx="7886700" cy="99416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</a:rPr>
              <a:t>P2 procurement</a:t>
            </a:r>
          </a:p>
        </p:txBody>
      </p:sp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F312ABBB-66F9-7D4D-855D-78BC14874BE6}"/>
              </a:ext>
            </a:extLst>
          </p:cNvPr>
          <p:cNvSpPr txBox="1">
            <a:spLocks/>
          </p:cNvSpPr>
          <p:nvPr/>
        </p:nvSpPr>
        <p:spPr>
          <a:xfrm>
            <a:off x="609382" y="1344505"/>
            <a:ext cx="3989783" cy="5513495"/>
          </a:xfrm>
          <a:prstGeom prst="rect">
            <a:avLst/>
          </a:prstGeom>
        </p:spPr>
        <p:txBody>
          <a:bodyPr/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Large bore solenoid ordered  in June 2020, delivery in March  2023</a:t>
            </a:r>
          </a:p>
          <a:p>
            <a:r>
              <a:rPr lang="en-US" sz="2100" dirty="0">
                <a:solidFill>
                  <a:schemeClr val="tx1"/>
                </a:solidFill>
              </a:rPr>
              <a:t>90 Integrating quartz glass bars (high purity, laser grade polish): first 30 pieces delivered</a:t>
            </a:r>
          </a:p>
          <a:p>
            <a:r>
              <a:rPr lang="en-US" sz="2100" dirty="0">
                <a:solidFill>
                  <a:schemeClr val="tx1"/>
                </a:solidFill>
              </a:rPr>
              <a:t>PMT’s HV-channels ordered</a:t>
            </a:r>
          </a:p>
          <a:p>
            <a:r>
              <a:rPr lang="en-US" sz="2100" dirty="0">
                <a:solidFill>
                  <a:schemeClr val="tx1"/>
                </a:solidFill>
              </a:rPr>
              <a:t>More: 		               </a:t>
            </a:r>
            <a:r>
              <a:rPr lang="en-US" sz="1600" dirty="0">
                <a:solidFill>
                  <a:schemeClr val="tx1"/>
                </a:solidFill>
              </a:rPr>
              <a:t>D. Becker et al.                                             Eur. Phys. J. A </a:t>
            </a:r>
            <a:r>
              <a:rPr lang="en-US" sz="1600" b="1" dirty="0">
                <a:solidFill>
                  <a:schemeClr val="tx1"/>
                </a:solidFill>
              </a:rPr>
              <a:t>54</a:t>
            </a:r>
            <a:r>
              <a:rPr lang="en-US" sz="1600" dirty="0">
                <a:solidFill>
                  <a:schemeClr val="tx1"/>
                </a:solidFill>
              </a:rPr>
              <a:t> (2018) 11, 208                 DOI: 10.1140/</a:t>
            </a:r>
            <a:r>
              <a:rPr lang="en-US" sz="1600" dirty="0" err="1">
                <a:solidFill>
                  <a:schemeClr val="tx1"/>
                </a:solidFill>
              </a:rPr>
              <a:t>epja</a:t>
            </a:r>
            <a:r>
              <a:rPr lang="en-US" sz="1600" dirty="0">
                <a:solidFill>
                  <a:schemeClr val="tx1"/>
                </a:solidFill>
              </a:rPr>
              <a:t>/i2018-12611-6 &amp;166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16301" t="11130" r="14615" b="6556"/>
          <a:stretch/>
        </p:blipFill>
        <p:spPr>
          <a:xfrm>
            <a:off x="9277065" y="118240"/>
            <a:ext cx="1972290" cy="17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7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MIC-Floorpl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-243408"/>
            <a:ext cx="10369152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2632075" y="3684588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5844" name="Picture 4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6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5" name="Picture 5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6" name="Picture 6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9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7" name="Picture 7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8" name="Picture 8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9" name="Picture 9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4" y="3501506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41464" y="57150"/>
            <a:ext cx="3315331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multi-turn </a:t>
            </a:r>
          </a:p>
          <a:p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recirculating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 </a:t>
            </a:r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Microtron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(MAMI-C) </a:t>
            </a:r>
          </a:p>
          <a:p>
            <a:endParaRPr lang="de-DE" altLang="en-US" b="1" dirty="0">
              <a:solidFill>
                <a:schemeClr val="accent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75520" y="457683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1.6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c.w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150kW beam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RF-installation : 18 Klystrons (50kW RF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2007.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~3MW</a:t>
            </a:r>
          </a:p>
        </p:txBody>
      </p:sp>
    </p:spTree>
    <p:extLst>
      <p:ext uri="{BB962C8B-B14F-4D97-AF65-F5344CB8AC3E}">
        <p14:creationId xmlns:p14="http://schemas.microsoft.com/office/powerpoint/2010/main" val="407890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C -0.03524 0.00024 -0.07049 0.0007 -0.08576 -4.44444E-6 C -0.10104 -0.00069 -0.09201 -0.00231 -0.09184 -0.00393 C -0.09167 -0.00555 -0.08698 -0.00856 -0.08472 -0.00949 C -0.08246 -0.01041 -0.08056 -0.00949 -0.07865 -0.00949 C -0.07674 -0.00949 -0.07361 -0.01088 -0.07274 -0.00949 C -0.07187 -0.0081 -0.07153 -0.00277 -0.07361 -0.00138 C -0.07569 -4.44444E-6 -0.08177 -0.00138 -0.08472 -0.00138 C -0.08767 -0.00138 -0.09201 0.00047 -0.09184 -0.00138 C -0.09167 -0.00324 -0.08646 -0.01018 -0.08385 -0.01203 C -0.08125 -0.01388 -0.07917 -0.01134 -0.07674 -0.01203 C -0.07431 -0.01273 -0.07222 -0.0155 -0.06962 -0.0162 C -0.06701 -0.01689 -0.06319 -0.0162 -0.06059 -0.0162 C -0.05799 -0.0162 -0.05469 -0.01481 -0.05347 -0.0162 C -0.05226 -0.01759 -0.05243 -0.02245 -0.05347 -0.0243 C -0.05451 -0.02615 -0.0566 -0.02638 -0.05955 -0.02685 C -0.0625 -0.02731 -0.06892 -0.0243 -0.0717 -0.02685 C -0.07448 -0.02939 -0.0816 -0.03842 -0.07569 -0.04166 C -0.06979 -0.0449 -0.0441 -0.04629 -0.03628 -0.04583 C -0.02847 -0.04537 -0.02934 -0.04189 -0.0283 -0.03912 C -0.02726 -0.03634 -0.0283 -0.03125 -0.03021 -0.02963 C -0.03212 -0.028 -0.03194 -0.03055 -0.03941 -0.02963 C -0.04687 -0.0287 -0.06788 -0.02314 -0.07465 -0.0243 C -0.08142 -0.02546 -0.07951 -0.03333 -0.07969 -0.03634 C -0.07986 -0.03935 -0.07743 -0.04189 -0.07569 -0.04305 C -0.07396 -0.04421 -0.07274 -0.04305 -0.06962 -0.04305 C -0.06649 -0.04305 -0.06302 -0.03981 -0.05642 -0.04305 C -0.04983 -0.04629 -0.03594 -0.05949 -0.03021 -0.06319 C -0.02448 -0.06689 -0.025 -0.06597 -0.02222 -0.06597 C -0.01944 -0.06597 -0.01615 -0.06458 -0.01302 -0.06319 C -0.0099 -0.0618 -0.00642 -0.05902 -0.00295 -0.05787 C 0.00052 -0.05671 0.00069 -0.05717 0.00816 -0.05648 C 0.01563 -0.05578 0.03142 -0.05486 0.04149 -0.05393 C 0.05156 -0.053 0.06163 -0.05162 0.06875 -0.05115 C 0.07587 -0.05069 0.07292 -0.05162 0.08368 -0.05115 C 0.09479 -0.05069 0.12049 -0.04976 0.13438 -0.04838 C 0.14826 -0.04699 0.15972 -0.0456 0.16771 -0.04305 C 0.17569 -0.0405 0.17951 -0.03842 0.18194 -0.03356 C 0.18438 -0.0287 0.18281 -0.01805 0.18194 -0.01342 C 0.18108 -0.00879 0.18004 -0.00671 0.17691 -0.00532 C 0.17379 -0.00393 0.17743 -0.00532 0.16267 -0.00532 C 0.14792 -0.00532 0.1026 -0.00532 0.08802 -0.00532 C 0.07344 -0.00532 0.07795 -0.00254 0.07483 -0.00532 C 0.0717 -0.0081 0.06892 -0.0155 0.06875 -0.02152 C 0.06858 -0.02754 0.07014 -0.03773 0.07379 -0.04166 C 0.07743 -0.0456 0.08715 -0.04513 0.09097 -0.04583 C 0.09479 -0.04652 0.09201 -0.04537 0.09705 -0.04583 C 0.10191 -0.04629 0.11441 -0.04791 0.12031 -0.04838 C 0.12604 -0.04884 0.12604 -0.04838 0.13247 -0.04838 C 0.13889 -0.04838 0.15174 -0.04768 0.15868 -0.04838 C 0.16545 -0.04907 0.16649 -0.05208 0.17274 -0.05254 C 0.17899 -0.053 0.18906 -0.05115 0.19601 -0.05115 C 0.20295 -0.05115 0.20868 -0.05185 0.21424 -0.05254 C 0.21979 -0.05324 0.22344 -0.05277 0.22934 -0.05532 C 0.23524 -0.05787 0.24288 -0.06157 0.24948 -0.06736 C 0.25608 -0.07314 0.26111 -0.08101 0.26858 -0.09027 C 0.27622 -0.09953 0.27535 -0.09745 0.29497 -0.12245 C 0.31458 -0.14768 0.3684 -0.21435 0.38698 -0.23958 C 0.40556 -0.26481 0.40208 -0.25717 0.40608 -0.27314 C 0.41007 -0.28912 0.41007 -0.31782 0.41111 -0.33518 C 0.41215 -0.35254 0.41215 -0.36851 0.41215 -0.37685 C 0.41215 -0.38518 0.41285 -0.38194 0.41111 -0.38495 C 0.4092 -0.38796 0.40469 -0.39282 0.40208 -0.39444 C 0.39948 -0.39606 0.40295 -0.39444 0.39497 -0.39444 C 0.38698 -0.39444 0.36319 -0.3949 0.35365 -0.39444 C 0.34392 -0.39398 0.33976 -0.3949 0.33646 -0.39166 C 0.33299 -0.38842 0.33333 -0.40578 0.33247 -0.37546 C 0.3316 -0.34513 0.33073 -0.23888 0.33142 -0.20995 C 0.33194 -0.18101 0.3316 -0.20625 0.33524 -0.20185 C 0.33924 -0.19745 0.34375 -0.18518 0.35469 -0.18287 C 0.36545 -0.18055 0.39115 -0.18287 0.40104 -0.18842 C 0.41076 -0.19398 0.41111 -0.18472 0.41319 -0.21666 C 0.41528 -0.24861 0.41632 -0.34745 0.41319 -0.37963 C 0.41007 -0.4118 0.40625 -0.40578 0.39497 -0.40925 C 0.38351 -0.41273 0.3559 -0.40578 0.34549 -0.40115 C 0.33507 -0.39652 0.33247 -0.41018 0.33247 -0.38101 C 0.33247 -0.35185 0.33715 -0.26736 0.34549 -0.22592 C 0.35382 -0.18449 0.36684 -0.15046 0.38281 -0.13217 C 0.39879 -0.11342 0.42448 -0.11898 0.44149 -0.11458 C 0.45833 -0.11041 0.46597 -0.12361 0.48385 -0.10509 C 0.50156 -0.08657 0.5375 -0.08703 0.54861 -0.00277 C 0.55972 0.08149 0.55504 0.24051 0.55052 0.39977 " pathEditMode="relative" rAng="0" ptsTypes="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67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4.44444E-6 C -0.03525 0.00024 -0.07049 0.0007 -0.08577 -4.44444E-6 C -0.10105 -0.00069 -0.09202 -0.00231 -0.09184 -0.00393 C -0.09167 -0.00555 -0.08698 -0.00856 -0.08473 -0.00949 C -0.08247 -0.01041 -0.08056 -0.00949 -0.07865 -0.00949 C -0.07674 -0.00949 -0.07362 -0.01088 -0.07275 -0.00949 C -0.07188 -0.0081 -0.07153 -0.00277 -0.07362 -0.00138 C -0.0757 -4.44444E-6 -0.08177 -0.00138 -0.08473 -0.00138 C -0.08768 -0.00138 -0.09202 0.00047 -0.09184 -0.00138 C -0.09167 -0.00324 -0.08646 -0.01018 -0.08386 -0.01203 C -0.08125 -0.01388 -0.07917 -0.01134 -0.07674 -0.01203 C -0.07431 -0.01273 -0.07223 -0.0155 -0.06962 -0.0162 C -0.06702 -0.01689 -0.0632 -0.0162 -0.06059 -0.0162 C -0.05799 -0.0162 -0.05469 -0.01481 -0.05348 -0.0162 C -0.05226 -0.01759 -0.05243 -0.02245 -0.05348 -0.0243 C -0.05452 -0.02615 -0.0566 -0.02638 -0.05955 -0.02685 C -0.0625 -0.02731 -0.06893 -0.0243 -0.07171 -0.02685 C -0.07448 -0.02939 -0.0816 -0.03842 -0.0757 -0.04166 C -0.0698 -0.0449 -0.0441 -0.04629 -0.03629 -0.04583 C -0.02848 -0.04537 -0.02934 -0.04189 -0.0283 -0.03912 C -0.02726 -0.03634 -0.0283 -0.03125 -0.03021 -0.02963 C -0.03212 -0.028 -0.03195 -0.03055 -0.03941 -0.02963 C -0.04688 -0.0287 -0.06789 -0.02314 -0.07466 -0.0243 C -0.08143 -0.02546 -0.07952 -0.03333 -0.07969 -0.03634 C -0.07987 -0.03935 -0.07743 -0.04189 -0.0757 -0.04305 C -0.07396 -0.04421 -0.07275 -0.04305 -0.06962 -0.04305 C -0.0665 -0.04305 -0.06302 -0.03981 -0.05643 -0.04305 C -0.04983 -0.04629 -0.03594 -0.05949 -0.03021 -0.06319 C -0.02448 -0.06689 -0.025 -0.06597 -0.02223 -0.06597 C -0.01945 -0.06597 -0.01615 -0.06458 -0.01302 -0.06319 C -0.0099 -0.0618 -0.00643 -0.05902 -0.00296 -0.05787 C 0.00052 -0.05671 0.00069 -0.05717 0.00816 -0.05648 C 0.01562 -0.05578 0.03142 -0.05486 0.04149 -0.05393 C 0.05156 -0.053 0.06163 -0.05162 0.06875 -0.05115 C 0.07586 -0.05069 0.07291 -0.05162 0.08368 -0.05115 C 0.09479 -0.05069 0.12048 -0.04976 0.13437 -0.04838 C 0.14826 -0.04699 0.15972 -0.0456 0.1677 -0.04305 C 0.17569 -0.0405 0.17951 -0.03842 0.18194 -0.03356 C 0.18437 -0.0287 0.18281 -0.01805 0.18194 -0.01342 C 0.18107 -0.00879 0.18003 -0.00671 0.17691 -0.00532 C 0.17378 -0.00393 0.17743 -0.00532 0.16267 -0.00532 C 0.14791 -0.00532 0.1026 -0.00532 0.08802 -0.00532 C 0.07343 -0.00532 0.07795 -0.00254 0.07482 -0.00532 C 0.0717 -0.0081 0.06892 -0.0155 0.06875 -0.02152 C 0.06857 -0.02754 0.07013 -0.03773 0.07378 -0.04166 C 0.07743 -0.0456 0.08715 -0.04513 0.09097 -0.04583 C 0.09479 -0.04652 0.09201 -0.04537 0.09704 -0.04583 C 0.10191 -0.04629 0.11441 -0.04791 0.12031 -0.04838 C 0.12604 -0.04884 0.12604 -0.04838 0.13246 -0.04838 C 0.13888 -0.04838 0.15173 -0.04768 0.15868 -0.04838 C 0.16545 -0.04907 0.16649 -0.05208 0.17274 -0.05254 C 0.17899 -0.053 0.18906 -0.05115 0.196 -0.05115 C 0.20295 -0.05115 0.20868 -0.05185 0.21423 -0.05254 C 0.21979 -0.05324 0.22343 -0.05277 0.22934 -0.05532 C 0.23524 -0.05787 0.24288 -0.06157 0.24948 -0.06736 C 0.25607 -0.07314 0.26111 -0.08101 0.26857 -0.09027 C 0.27621 -0.09953 0.27534 -0.09745 0.29496 -0.12245 C 0.31458 -0.14768 0.3684 -0.21435 0.38698 -0.23958 C 0.40555 -0.26481 0.40208 -0.25717 0.40607 -0.27314 C 0.41007 -0.28912 0.41007 -0.31782 0.41111 -0.33518 C 0.41215 -0.35254 0.41215 -0.36851 0.41215 -0.37685 C 0.41215 -0.38518 0.41284 -0.38194 0.41111 -0.38495 C 0.4092 -0.38796 0.40468 -0.39282 0.40208 -0.39444 C 0.39948 -0.39606 0.40295 -0.39444 0.39496 -0.39444 C 0.38698 -0.39444 0.36319 -0.3949 0.35364 -0.39444 C 0.34392 -0.39398 0.33975 -0.3949 0.33645 -0.39166 C 0.33298 -0.38842 0.33333 -0.40578 0.33246 -0.37546 C 0.33159 -0.34513 0.33073 -0.23888 0.33142 -0.20995 C 0.33194 -0.18101 0.33159 -0.20625 0.33524 -0.20185 C 0.33923 -0.19745 0.34375 -0.18518 0.35468 -0.18287 C 0.36545 -0.18055 0.39114 -0.18287 0.40104 -0.18842 C 0.41076 -0.19398 0.41111 -0.18472 0.41319 -0.21666 C 0.41527 -0.24861 0.41632 -0.34745 0.41319 -0.37963 C 0.41007 -0.4118 0.40625 -0.40578 0.39496 -0.40925 C 0.3835 -0.41273 0.3559 -0.40578 0.34548 -0.40115 C 0.33507 -0.39652 0.33246 -0.41018 0.33246 -0.38101 C 0.33246 -0.35185 0.33715 -0.26736 0.34548 -0.22592 C 0.35382 -0.18449 0.36684 -0.15046 0.38281 -0.13217 C 0.39878 -0.11342 0.42448 -0.11898 0.44149 -0.11458 C 0.45833 -0.11041 0.46597 -0.12361 0.48385 -0.10509 C 0.50156 -0.08657 0.5375 -0.08703 0.54861 -0.00277 C 0.55972 0.08149 0.55503 0.24051 0.55052 0.39977 " pathEditMode="relative" rAng="0" ptsTypes="AAAAAAAAAAAAAAAAAAA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5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4.44444E-6 C -0.03525 0.00024 -0.07049 0.0007 -0.08577 -4.44444E-6 C -0.10104 -0.00069 -0.09202 -0.00231 -0.09184 -0.00393 C -0.09167 -0.00555 -0.08698 -0.00856 -0.08472 -0.00949 C -0.08247 -0.01041 -0.08056 -0.00949 -0.07865 -0.00949 C -0.07674 -0.00949 -0.07361 -0.01088 -0.07275 -0.00949 C -0.07188 -0.0081 -0.07153 -0.00277 -0.07361 -0.00138 C -0.0757 -4.44444E-6 -0.08177 -0.00138 -0.08472 -0.00138 C -0.08768 -0.00138 -0.09202 0.00047 -0.09184 -0.00138 C -0.09167 -0.00324 -0.08646 -0.01018 -0.08386 -0.01203 C -0.08125 -0.01388 -0.07917 -0.01134 -0.07674 -0.01203 C -0.07431 -0.01273 -0.07222 -0.0155 -0.06962 -0.0162 C -0.06702 -0.01689 -0.0632 -0.0162 -0.06059 -0.0162 C -0.05799 -0.0162 -0.05469 -0.01481 -0.05347 -0.0162 C -0.05226 -0.01759 -0.05243 -0.02245 -0.05347 -0.0243 C -0.05452 -0.02615 -0.0566 -0.02638 -0.05955 -0.02685 C -0.0625 -0.02731 -0.06893 -0.0243 -0.0717 -0.02685 C -0.07448 -0.02939 -0.0816 -0.03842 -0.0757 -0.04166 C -0.06979 -0.0449 -0.0441 -0.04629 -0.03629 -0.04583 C -0.02847 -0.04537 -0.02934 -0.04189 -0.0283 -0.03912 C -0.02726 -0.03634 -0.0283 -0.03125 -0.03021 -0.02963 C -0.03212 -0.028 -0.03195 -0.03055 -0.03941 -0.02963 C -0.04688 -0.0287 -0.06788 -0.02314 -0.07465 -0.0243 C -0.08143 -0.02546 -0.07952 -0.03333 -0.07969 -0.03634 C -0.07986 -0.03935 -0.07743 -0.04189 -0.0757 -0.04305 C -0.07396 -0.04421 -0.07275 -0.04305 -0.06962 -0.04305 C -0.0665 -0.04305 -0.06302 -0.03981 -0.05643 -0.04305 C -0.04983 -0.04629 -0.03594 -0.05949 -0.03021 -0.06319 C -0.02448 -0.06689 -0.025 -0.06597 -0.02222 -0.06597 C -0.01945 -0.06597 -0.01615 -0.06458 -0.01302 -0.06319 C -0.0099 -0.0618 -0.00643 -0.05902 -0.00295 -0.05787 C 0.00052 -0.05671 0.00069 -0.05717 0.00816 -0.05648 C 0.01562 -0.05578 0.03142 -0.05486 0.04149 -0.05393 C 0.05156 -0.053 0.06163 -0.05162 0.06875 -0.05115 C 0.07587 -0.05069 0.07291 -0.05162 0.08368 -0.05115 C 0.09479 -0.05069 0.12048 -0.04976 0.13437 -0.04838 C 0.14826 -0.04699 0.15972 -0.0456 0.16771 -0.04305 C 0.17569 -0.0405 0.17951 -0.03842 0.18194 -0.03356 C 0.18437 -0.0287 0.18281 -0.01805 0.18194 -0.01342 C 0.18107 -0.00879 0.18003 -0.00671 0.17691 -0.00532 C 0.17378 -0.00393 0.17743 -0.00532 0.16267 -0.00532 C 0.14791 -0.00532 0.1026 -0.00532 0.08802 -0.00532 C 0.07344 -0.00532 0.07795 -0.00254 0.07482 -0.00532 C 0.0717 -0.0081 0.06892 -0.0155 0.06875 -0.02152 C 0.06857 -0.02754 0.07014 -0.03773 0.07378 -0.04166 C 0.07743 -0.0456 0.08715 -0.04513 0.09097 -0.04583 C 0.09479 -0.04652 0.09201 -0.04537 0.09705 -0.04583 C 0.10191 -0.04629 0.11441 -0.04791 0.12031 -0.04838 C 0.12604 -0.04884 0.12604 -0.04838 0.13246 -0.04838 C 0.13889 -0.04838 0.15173 -0.04768 0.15868 -0.04838 C 0.16545 -0.04907 0.16649 -0.05208 0.17274 -0.05254 C 0.17899 -0.053 0.18906 -0.05115 0.196 -0.05115 C 0.20295 -0.05115 0.20868 -0.05185 0.21423 -0.05254 C 0.21979 -0.05324 0.22344 -0.05277 0.22934 -0.05532 C 0.23524 -0.05787 0.24288 -0.06157 0.24948 -0.06736 C 0.25607 -0.07314 0.26111 -0.08101 0.26857 -0.09027 C 0.27621 -0.09953 0.27535 -0.09745 0.29496 -0.12245 C 0.31458 -0.14768 0.3684 -0.21435 0.38698 -0.23958 C 0.40555 -0.26481 0.40208 -0.25717 0.40607 -0.27314 C 0.41007 -0.28912 0.41007 -0.31782 0.41111 -0.33518 C 0.41215 -0.35254 0.41215 -0.36851 0.41215 -0.37685 C 0.41215 -0.38518 0.41285 -0.38194 0.41111 -0.38495 C 0.4092 -0.38796 0.40469 -0.39282 0.40208 -0.39444 C 0.39948 -0.39606 0.40295 -0.39444 0.39496 -0.39444 C 0.38698 -0.39444 0.36319 -0.3949 0.35364 -0.39444 C 0.34392 -0.39398 0.33975 -0.3949 0.33646 -0.39166 C 0.33298 -0.38842 0.33333 -0.40578 0.33246 -0.37546 C 0.3316 -0.34513 0.33073 -0.23888 0.33142 -0.20995 C 0.33194 -0.18101 0.3316 -0.20625 0.33524 -0.20185 C 0.33923 -0.19745 0.34375 -0.18518 0.35469 -0.18287 C 0.36545 -0.18055 0.39114 -0.18287 0.40104 -0.18842 C 0.41076 -0.19398 0.41111 -0.18472 0.41319 -0.21666 C 0.41528 -0.24861 0.41632 -0.34745 0.41319 -0.37963 C 0.41007 -0.4118 0.40625 -0.40578 0.39496 -0.40925 C 0.3835 -0.41273 0.3559 -0.40578 0.34548 -0.40115 C 0.33507 -0.39652 0.33246 -0.41018 0.33246 -0.38101 C 0.33246 -0.35185 0.33715 -0.26736 0.34548 -0.22592 C 0.35382 -0.18449 0.36684 -0.15046 0.38281 -0.13217 C 0.39878 -0.11342 0.42448 -0.11898 0.44149 -0.11458 C 0.45833 -0.11041 0.46597 -0.12361 0.48385 -0.10509 C 0.50156 -0.08657 0.5375 -0.08703 0.54861 -0.00277 C 0.55972 0.08149 0.55503 0.24051 0.55052 0.39977 " pathEditMode="relative" rAng="0" ptsTypes="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500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-4.44444E-6 C -0.03525 0.00024 -0.07049 0.0007 -0.08577 -4.44444E-6 C -0.10105 -0.00069 -0.09202 -0.00231 -0.09184 -0.00393 C -0.09167 -0.00555 -0.08698 -0.00856 -0.08473 -0.00949 C -0.08247 -0.01041 -0.08056 -0.00949 -0.07865 -0.00949 C -0.07674 -0.00949 -0.07362 -0.01088 -0.07275 -0.00949 C -0.07188 -0.0081 -0.07153 -0.00277 -0.07362 -0.00138 C -0.0757 -4.44444E-6 -0.08178 -0.00138 -0.08473 -0.00138 C -0.08768 -0.00138 -0.09202 0.00047 -0.09184 -0.00138 C -0.09167 -0.00324 -0.08646 -0.01018 -0.08386 -0.01203 C -0.08125 -0.01388 -0.07917 -0.01134 -0.07674 -0.01203 C -0.07431 -0.01273 -0.07223 -0.0155 -0.06962 -0.0162 C -0.06702 -0.01689 -0.0632 -0.0162 -0.06059 -0.0162 C -0.05799 -0.0162 -0.05469 -0.01481 -0.05348 -0.0162 C -0.05226 -0.01759 -0.05244 -0.02245 -0.05348 -0.0243 C -0.05452 -0.02615 -0.0566 -0.02638 -0.05955 -0.02685 C -0.0625 -0.02731 -0.06893 -0.0243 -0.07171 -0.02685 C -0.07448 -0.02939 -0.0816 -0.03842 -0.0757 -0.04166 C -0.0698 -0.0449 -0.0441 -0.04629 -0.03629 -0.04583 C -0.02848 -0.04537 -0.02934 -0.04189 -0.0283 -0.03912 C -0.02726 -0.03634 -0.0283 -0.03125 -0.03021 -0.02963 C -0.03212 -0.028 -0.03195 -0.03055 -0.03941 -0.02963 C -0.04688 -0.0287 -0.06789 -0.02314 -0.07466 -0.0243 C -0.08143 -0.02546 -0.07952 -0.03333 -0.07969 -0.03634 C -0.07987 -0.03935 -0.07744 -0.04189 -0.0757 -0.04305 C -0.07396 -0.04421 -0.07275 -0.04305 -0.06962 -0.04305 C -0.0665 -0.04305 -0.06303 -0.03981 -0.05643 -0.04305 C -0.04983 -0.04629 -0.03594 -0.05949 -0.03021 -0.06319 C -0.02448 -0.06689 -0.025 -0.06597 -0.02223 -0.06597 C -0.01945 -0.06597 -0.01615 -0.06458 -0.01303 -0.06319 C -0.0099 -0.0618 -0.00643 -0.05902 -0.00296 -0.05787 C 0.00052 -0.05671 0.00069 -0.05717 0.00816 -0.05648 C 0.01562 -0.05578 0.03142 -0.05486 0.04149 -0.05393 C 0.05156 -0.053 0.06163 -0.05162 0.06875 -0.05115 C 0.07586 -0.05069 0.07291 -0.05162 0.08368 -0.05115 C 0.09479 -0.05069 0.12048 -0.04976 0.13437 -0.04838 C 0.14826 -0.04699 0.15972 -0.0456 0.1677 -0.04305 C 0.17569 -0.0405 0.17951 -0.03842 0.18194 -0.03356 C 0.18437 -0.0287 0.18281 -0.01805 0.18194 -0.01342 C 0.18107 -0.00879 0.18003 -0.00671 0.17691 -0.00532 C 0.17378 -0.00393 0.17743 -0.00532 0.16267 -0.00532 C 0.14791 -0.00532 0.1026 -0.00532 0.08802 -0.00532 C 0.07343 -0.00532 0.07795 -0.00254 0.07482 -0.00532 C 0.0717 -0.0081 0.06892 -0.0155 0.06875 -0.02152 C 0.06857 -0.02754 0.07013 -0.03773 0.07378 -0.04166 C 0.07743 -0.0456 0.08715 -0.04513 0.09097 -0.04583 C 0.09479 -0.04652 0.09201 -0.04537 0.09704 -0.04583 C 0.10191 -0.04629 0.11441 -0.04791 0.12031 -0.04838 C 0.12604 -0.04884 0.12604 -0.04838 0.13246 -0.04838 C 0.13888 -0.04838 0.15173 -0.04768 0.15868 -0.04838 C 0.16545 -0.04907 0.16649 -0.05208 0.17274 -0.05254 C 0.17899 -0.053 0.18906 -0.05115 0.196 -0.05115 C 0.20295 -0.05115 0.20868 -0.05185 0.21423 -0.05254 C 0.21979 -0.05324 0.22343 -0.05277 0.22934 -0.05532 C 0.23524 -0.05787 0.24288 -0.06157 0.24947 -0.06736 C 0.25607 -0.07314 0.26111 -0.08101 0.26857 -0.09027 C 0.27621 -0.09953 0.27534 -0.09745 0.29496 -0.12245 C 0.31458 -0.14768 0.3684 -0.21435 0.38697 -0.23958 C 0.40555 -0.26481 0.40208 -0.25717 0.40607 -0.27314 C 0.41006 -0.28912 0.41006 -0.31782 0.41111 -0.33518 C 0.41215 -0.35254 0.41215 -0.36851 0.41215 -0.37685 C 0.41215 -0.38518 0.41284 -0.38194 0.41111 -0.38495 C 0.4092 -0.38796 0.40468 -0.39282 0.40208 -0.39444 C 0.39947 -0.39606 0.40295 -0.39444 0.39496 -0.39444 C 0.38697 -0.39444 0.36319 -0.3949 0.35364 -0.39444 C 0.34392 -0.39398 0.33975 -0.3949 0.33645 -0.39166 C 0.33298 -0.38842 0.33333 -0.40578 0.33246 -0.37546 C 0.33159 -0.34513 0.33072 -0.23888 0.33142 -0.20995 C 0.33194 -0.18101 0.33159 -0.20625 0.33524 -0.20185 C 0.33923 -0.19745 0.34375 -0.18518 0.35468 -0.18287 C 0.36545 -0.18055 0.39114 -0.18287 0.40104 -0.18842 C 0.41076 -0.19398 0.41111 -0.18472 0.41319 -0.21666 C 0.41527 -0.24861 0.41631 -0.34745 0.41319 -0.37963 C 0.41006 -0.4118 0.40625 -0.40578 0.39496 -0.40925 C 0.3835 -0.41273 0.3559 -0.40578 0.34548 -0.40115 C 0.33506 -0.39652 0.33246 -0.41018 0.33246 -0.38101 C 0.33246 -0.35185 0.33715 -0.26736 0.34548 -0.22592 C 0.35381 -0.18449 0.36684 -0.15046 0.38281 -0.13217 C 0.39878 -0.11342 0.42447 -0.11898 0.44149 -0.11458 C 0.45833 -0.11041 0.46597 -0.12361 0.48385 -0.10509 C 0.50156 -0.08657 0.5375 -0.08703 0.54861 -0.00277 C 0.55972 0.08149 0.55503 0.24051 0.55052 0.39977 " pathEditMode="relative" rAng="0" ptsTypes="AAAAAAAAAAA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500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4.44444E-6 C -0.03524 0.00024 -0.07049 0.0007 -0.08576 -4.44444E-6 C -0.10104 -0.00069 -0.09201 -0.00231 -0.09184 -0.00393 C -0.09167 -0.00555 -0.08698 -0.00856 -0.08472 -0.00949 C -0.08246 -0.01041 -0.08055 -0.00949 -0.07864 -0.00949 C -0.07674 -0.00949 -0.07361 -0.01088 -0.07274 -0.00949 C -0.07187 -0.0081 -0.07153 -0.00277 -0.07361 -0.00138 C -0.07569 -4.44444E-6 -0.08177 -0.00138 -0.08472 -0.00138 C -0.08767 -0.00138 -0.09201 0.00047 -0.09184 -0.00138 C -0.09167 -0.00324 -0.08646 -0.01018 -0.08385 -0.01203 C -0.08125 -0.01388 -0.07917 -0.01134 -0.07674 -0.01203 C -0.0743 -0.01273 -0.07222 -0.0155 -0.06962 -0.0162 C -0.06701 -0.01689 -0.06319 -0.0162 -0.06059 -0.0162 C -0.05799 -0.0162 -0.05469 -0.01481 -0.05347 -0.0162 C -0.05226 -0.01759 -0.05243 -0.02245 -0.05347 -0.0243 C -0.05451 -0.02615 -0.0566 -0.02638 -0.05955 -0.02685 C -0.0625 -0.02731 -0.06892 -0.0243 -0.0717 -0.02685 C -0.07448 -0.02939 -0.0816 -0.03842 -0.07569 -0.04166 C -0.06979 -0.0449 -0.0441 -0.04629 -0.03628 -0.04583 C -0.02847 -0.04537 -0.02934 -0.04189 -0.0283 -0.03912 C -0.02726 -0.03634 -0.0283 -0.03125 -0.03021 -0.02963 C -0.03212 -0.028 -0.03194 -0.03055 -0.03941 -0.02963 C -0.04687 -0.0287 -0.06788 -0.02314 -0.07465 -0.0243 C -0.08142 -0.02546 -0.07951 -0.03333 -0.07969 -0.03634 C -0.07986 -0.03935 -0.07743 -0.04189 -0.07569 -0.04305 C -0.07396 -0.04421 -0.07274 -0.04305 -0.06962 -0.04305 C -0.06649 -0.04305 -0.06302 -0.03981 -0.05642 -0.04305 C -0.04983 -0.04629 -0.03594 -0.05949 -0.03021 -0.06319 C -0.02448 -0.06689 -0.025 -0.06597 -0.02222 -0.06597 C -0.01944 -0.06597 -0.01614 -0.06458 -0.01302 -0.06319 C -0.00989 -0.0618 -0.00642 -0.05902 -0.00295 -0.05787 C 0.00052 -0.05671 0.0007 -0.05717 0.00816 -0.05648 C 0.01563 -0.05578 0.03142 -0.05486 0.04149 -0.05393 C 0.05156 -0.053 0.06163 -0.05162 0.06875 -0.05115 C 0.07587 -0.05069 0.07292 -0.05162 0.08368 -0.05115 C 0.09479 -0.05069 0.12049 -0.04976 0.13438 -0.04838 C 0.14826 -0.04699 0.15972 -0.0456 0.16771 -0.04305 C 0.1757 -0.0405 0.17951 -0.03842 0.18195 -0.03356 C 0.18438 -0.0287 0.18281 -0.01805 0.18195 -0.01342 C 0.18108 -0.00879 0.18004 -0.00671 0.17691 -0.00532 C 0.17379 -0.00393 0.17743 -0.00532 0.16267 -0.00532 C 0.14792 -0.00532 0.10261 -0.00532 0.08802 -0.00532 C 0.07344 -0.00532 0.07795 -0.00254 0.07483 -0.00532 C 0.0717 -0.0081 0.06892 -0.0155 0.06875 -0.02152 C 0.06858 -0.02754 0.07014 -0.03773 0.07379 -0.04166 C 0.07743 -0.0456 0.08715 -0.04513 0.09097 -0.04583 C 0.09479 -0.04652 0.09201 -0.04537 0.09705 -0.04583 C 0.10191 -0.04629 0.11441 -0.04791 0.12031 -0.04838 C 0.12604 -0.04884 0.12604 -0.04838 0.13247 -0.04838 C 0.13889 -0.04838 0.15174 -0.04768 0.15868 -0.04838 C 0.16545 -0.04907 0.16649 -0.05208 0.17274 -0.05254 C 0.17899 -0.053 0.18906 -0.05115 0.19601 -0.05115 C 0.20295 -0.05115 0.20868 -0.05185 0.21424 -0.05254 C 0.21979 -0.05324 0.22344 -0.05277 0.22934 -0.05532 C 0.23524 -0.05787 0.24288 -0.06157 0.24948 -0.06736 C 0.25608 -0.07314 0.26111 -0.08101 0.26858 -0.09027 C 0.27622 -0.09953 0.27535 -0.09745 0.29497 -0.12245 C 0.31458 -0.14768 0.3684 -0.21435 0.38698 -0.23958 C 0.40556 -0.26481 0.40208 -0.25717 0.40608 -0.27314 C 0.41007 -0.28912 0.41007 -0.31782 0.41111 -0.33518 C 0.41215 -0.35254 0.41215 -0.36851 0.41215 -0.37685 C 0.41215 -0.38518 0.41285 -0.38194 0.41111 -0.38495 C 0.4092 -0.38796 0.40469 -0.39282 0.40208 -0.39444 C 0.39948 -0.39606 0.40295 -0.39444 0.39497 -0.39444 C 0.38698 -0.39444 0.3632 -0.3949 0.35365 -0.39444 C 0.34392 -0.39398 0.33976 -0.3949 0.33646 -0.39166 C 0.33299 -0.38842 0.33333 -0.40578 0.33247 -0.37546 C 0.3316 -0.34513 0.33073 -0.23888 0.33142 -0.20995 C 0.33195 -0.18101 0.3316 -0.20625 0.33524 -0.20185 C 0.33924 -0.19745 0.34375 -0.18518 0.35469 -0.18287 C 0.36545 -0.18055 0.39115 -0.18287 0.40104 -0.18842 C 0.41076 -0.19398 0.41111 -0.18472 0.4132 -0.21666 C 0.41528 -0.24861 0.41632 -0.34745 0.4132 -0.37963 C 0.41007 -0.4118 0.40625 -0.40578 0.39497 -0.40925 C 0.38351 -0.41273 0.3559 -0.40578 0.34549 -0.40115 C 0.33507 -0.39652 0.33247 -0.41018 0.33247 -0.38101 C 0.33247 -0.35185 0.33715 -0.26736 0.34549 -0.22592 C 0.35382 -0.18449 0.36684 -0.15046 0.38281 -0.13217 C 0.39879 -0.11342 0.42448 -0.11898 0.44149 -0.11458 C 0.45833 -0.11041 0.46597 -0.12361 0.48386 -0.10509 C 0.50156 -0.08657 0.5375 -0.08703 0.54861 -0.00277 C 0.55972 0.08149 0.55504 0.24051 0.55052 0.39977 " pathEditMode="relative" rAng="0" ptsTypes="AAAAAAAAAAAAAAAAA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67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repeatCount="5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4.07407E-6 C -0.03524 0.00023 -0.07048 0.00069 -0.08576 4.07407E-6 C -0.10104 -0.0007 -0.09201 -0.00232 -0.09184 -0.00394 C -0.09166 -0.00556 -0.08698 -0.00857 -0.08472 -0.00949 C -0.08246 -0.01042 -0.08055 -0.00949 -0.07864 -0.00949 C -0.07673 -0.00949 -0.07361 -0.01088 -0.07274 -0.00949 C -0.07187 -0.00811 -0.07153 -0.00278 -0.07361 -0.00139 C -0.07569 4.07407E-6 -0.08177 -0.00139 -0.08472 -0.00139 C -0.08767 -0.00139 -0.09201 0.00046 -0.09184 -0.00139 C -0.09166 -0.00324 -0.08646 -0.01019 -0.08385 -0.01204 C -0.08125 -0.01389 -0.07916 -0.01135 -0.07673 -0.01204 C -0.0743 -0.01274 -0.07222 -0.01551 -0.06962 -0.01621 C -0.06701 -0.0169 -0.06319 -0.01621 -0.06059 -0.01621 C -0.05798 -0.01621 -0.05469 -0.01482 -0.05347 -0.01621 C -0.05226 -0.0176 -0.05243 -0.02246 -0.05347 -0.02431 C -0.05451 -0.02616 -0.0566 -0.02639 -0.05955 -0.02686 C -0.0625 -0.02732 -0.06892 -0.02431 -0.0717 -0.02686 C -0.07448 -0.0294 -0.0816 -0.03843 -0.07569 -0.04167 C -0.06979 -0.04491 -0.0441 -0.0463 -0.03628 -0.04584 C -0.02847 -0.04537 -0.02934 -0.0419 -0.0283 -0.03912 C -0.02726 -0.03635 -0.0283 -0.03125 -0.03021 -0.02963 C -0.03212 -0.02801 -0.03194 -0.03056 -0.03941 -0.02963 C -0.04687 -0.02871 -0.06788 -0.02315 -0.07465 -0.02431 C -0.08142 -0.02547 -0.07951 -0.03334 -0.07969 -0.03635 C -0.07986 -0.03936 -0.07743 -0.0419 -0.07569 -0.04306 C -0.07396 -0.04422 -0.07274 -0.04306 -0.06962 -0.04306 C -0.06649 -0.04306 -0.06302 -0.03982 -0.05642 -0.04306 C -0.04982 -0.0463 -0.03594 -0.05949 -0.03021 -0.0632 C -0.02448 -0.0669 -0.025 -0.06598 -0.02222 -0.06598 C -0.01944 -0.06598 -0.01614 -0.06459 -0.01302 -0.0632 C -0.00989 -0.06181 -0.00642 -0.05903 -0.00295 -0.05787 C 0.00052 -0.05672 0.0007 -0.05718 0.00816 -0.05649 C 0.01563 -0.05579 0.03143 -0.05487 0.04149 -0.05394 C 0.05156 -0.05301 0.06163 -0.05162 0.06875 -0.05116 C 0.07587 -0.0507 0.07292 -0.05162 0.08368 -0.05116 C 0.09479 -0.0507 0.12049 -0.04977 0.13438 -0.04838 C 0.14827 -0.04699 0.15972 -0.04561 0.16771 -0.04306 C 0.1757 -0.04051 0.17952 -0.03843 0.18195 -0.03357 C 0.18438 -0.02871 0.18281 -0.01806 0.18195 -0.01343 C 0.18108 -0.0088 0.18004 -0.00672 0.17691 -0.00533 C 0.17379 -0.00394 0.17743 -0.00533 0.16268 -0.00533 C 0.14792 -0.00533 0.10261 -0.00533 0.08802 -0.00533 C 0.07344 -0.00533 0.07795 -0.00255 0.07483 -0.00533 C 0.0717 -0.00811 0.06893 -0.01551 0.06875 -0.02153 C 0.06858 -0.02755 0.07014 -0.03774 0.07379 -0.04167 C 0.07743 -0.04561 0.08715 -0.04514 0.09097 -0.04584 C 0.09479 -0.04653 0.09202 -0.04537 0.09705 -0.04584 C 0.10191 -0.0463 0.11441 -0.04792 0.12031 -0.04838 C 0.12604 -0.04885 0.12604 -0.04838 0.13247 -0.04838 C 0.13889 -0.04838 0.15174 -0.04769 0.15868 -0.04838 C 0.16545 -0.04908 0.16649 -0.05209 0.17274 -0.05255 C 0.17899 -0.05301 0.18906 -0.05116 0.19601 -0.05116 C 0.20295 -0.05116 0.20868 -0.05186 0.21424 -0.05255 C 0.21979 -0.05324 0.22344 -0.05278 0.22934 -0.05533 C 0.23524 -0.05787 0.24288 -0.06158 0.24948 -0.06737 C 0.25608 -0.07315 0.26111 -0.08102 0.26858 -0.09028 C 0.27622 -0.09954 0.27535 -0.09746 0.29497 -0.12246 C 0.31459 -0.14769 0.3684 -0.21436 0.38698 -0.23959 C 0.40556 -0.26482 0.40209 -0.25718 0.40608 -0.27315 C 0.41007 -0.28912 0.41007 -0.31783 0.41111 -0.33519 C 0.41215 -0.35255 0.41215 -0.36852 0.41215 -0.37686 C 0.41215 -0.38519 0.41285 -0.38195 0.41111 -0.38496 C 0.4092 -0.38797 0.40469 -0.39283 0.40209 -0.39445 C 0.39948 -0.39607 0.40295 -0.39445 0.39497 -0.39445 C 0.38698 -0.39445 0.3632 -0.39491 0.35365 -0.39445 C 0.34393 -0.39399 0.33976 -0.39491 0.33646 -0.39167 C 0.33299 -0.38843 0.33334 -0.40579 0.33247 -0.37547 C 0.3316 -0.34514 0.33073 -0.23889 0.33143 -0.20996 C 0.33195 -0.18102 0.3316 -0.20625 0.33524 -0.20186 C 0.33924 -0.19746 0.34375 -0.18519 0.35469 -0.18287 C 0.36545 -0.18056 0.39115 -0.18287 0.40104 -0.18843 C 0.41077 -0.19399 0.41111 -0.18473 0.4132 -0.21667 C 0.41528 -0.24862 0.41632 -0.34746 0.4132 -0.37963 C 0.41007 -0.41181 0.40625 -0.40579 0.39497 -0.40926 C 0.38351 -0.41274 0.3559 -0.40579 0.34549 -0.40116 C 0.33507 -0.39653 0.33247 -0.41019 0.33247 -0.38102 C 0.33247 -0.35186 0.33715 -0.26737 0.34549 -0.22593 C 0.35382 -0.18449 0.36684 -0.15047 0.38281 -0.13218 C 0.39879 -0.11343 0.42448 -0.11899 0.44149 -0.11459 C 0.45834 -0.11042 0.46597 -0.12362 0.48386 -0.1051 C 0.50156 -0.08658 0.5375 -0.08704 0.54861 -0.00278 C 0.55972 0.08148 0.55504 0.24051 0.55052 0.39976 " pathEditMode="relative" rAng="0" ptsTypes="AAAAAAAAAAAAAAA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675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0DA31C5D-7B51-45CA-8F59-84B1F0043893}"/>
              </a:ext>
            </a:extLst>
          </p:cNvPr>
          <p:cNvSpPr txBox="1">
            <a:spLocks/>
          </p:cNvSpPr>
          <p:nvPr/>
        </p:nvSpPr>
        <p:spPr>
          <a:xfrm>
            <a:off x="129800" y="-641389"/>
            <a:ext cx="1216935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de-DE" dirty="0"/>
            </a:br>
            <a:endParaRPr lang="de-DE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E555964F-CA61-4E40-95D0-79101BF2A659}"/>
              </a:ext>
            </a:extLst>
          </p:cNvPr>
          <p:cNvSpPr txBox="1"/>
          <p:nvPr/>
        </p:nvSpPr>
        <p:spPr>
          <a:xfrm>
            <a:off x="695400" y="4629723"/>
            <a:ext cx="1123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 2025 we will have at least one polarimeter which will achieve 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P/P &lt;1% and could  realize  “quasi”  online measurement. The Hydro-</a:t>
            </a:r>
            <a:r>
              <a:rPr lang="en-US" dirty="0" err="1">
                <a:sym typeface="Wingdings" panose="05000000000000000000" pitchFamily="2" charset="2"/>
              </a:rPr>
              <a:t>Möller</a:t>
            </a:r>
            <a:r>
              <a:rPr lang="en-US" dirty="0">
                <a:sym typeface="Wingdings" panose="05000000000000000000" pitchFamily="2" charset="2"/>
              </a:rPr>
              <a:t> may achieve 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P/P &lt;0.5%  and could provide a real online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Hydro </a:t>
            </a:r>
            <a:r>
              <a:rPr lang="en-US" dirty="0" err="1">
                <a:sym typeface="Wingdings" panose="05000000000000000000" pitchFamily="2" charset="2"/>
              </a:rPr>
              <a:t>Möller</a:t>
            </a:r>
            <a:r>
              <a:rPr lang="en-US" dirty="0">
                <a:sym typeface="Wingdings" panose="05000000000000000000" pitchFamily="2" charset="2"/>
              </a:rPr>
              <a:t> is  delayed because of technological, budgetary and, meanwhile, also political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7802025-661F-4807-9DB7-4F78160ECEC3}"/>
              </a:ext>
            </a:extLst>
          </p:cNvPr>
          <p:cNvSpPr txBox="1"/>
          <p:nvPr/>
        </p:nvSpPr>
        <p:spPr>
          <a:xfrm>
            <a:off x="1271464" y="54029"/>
            <a:ext cx="979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Polarimeters </a:t>
            </a:r>
            <a:r>
              <a:rPr lang="de-DE" sz="3200" b="1" dirty="0" err="1">
                <a:solidFill>
                  <a:srgbClr val="C00000"/>
                </a:solidFill>
              </a:rPr>
              <a:t>for</a:t>
            </a:r>
            <a:r>
              <a:rPr lang="de-DE" sz="3200" b="1" dirty="0">
                <a:solidFill>
                  <a:srgbClr val="C00000"/>
                </a:solidFill>
              </a:rPr>
              <a:t> P2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887E801-9C16-DCA8-2717-130BB524F947}"/>
              </a:ext>
            </a:extLst>
          </p:cNvPr>
          <p:cNvGrpSpPr/>
          <p:nvPr/>
        </p:nvGrpSpPr>
        <p:grpSpPr>
          <a:xfrm>
            <a:off x="1380267" y="577059"/>
            <a:ext cx="7173252" cy="3788045"/>
            <a:chOff x="1380267" y="577059"/>
            <a:chExt cx="7173252" cy="378804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7D3D7C35-2923-F2D3-5F7C-7381873E2943}"/>
                </a:ext>
              </a:extLst>
            </p:cNvPr>
            <p:cNvSpPr/>
            <p:nvPr/>
          </p:nvSpPr>
          <p:spPr>
            <a:xfrm rot="19421872">
              <a:off x="2334763" y="3987943"/>
              <a:ext cx="249112" cy="142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A6108D9-8CBF-3A4F-48D5-8AA10BC40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568" y="577059"/>
              <a:ext cx="6703951" cy="3788045"/>
            </a:xfrm>
            <a:prstGeom prst="rect">
              <a:avLst/>
            </a:prstGeom>
          </p:spPr>
        </p:pic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FB07E51B-AAA7-FA19-0847-B9F1F64103B0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38" y="2114199"/>
              <a:ext cx="256121" cy="15257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367A391-7ECA-64E1-2C92-8C1FC1C75563}"/>
                </a:ext>
              </a:extLst>
            </p:cNvPr>
            <p:cNvSpPr txBox="1"/>
            <p:nvPr/>
          </p:nvSpPr>
          <p:spPr>
            <a:xfrm>
              <a:off x="1380267" y="1934676"/>
              <a:ext cx="1923126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P2-Beamline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C393FB6F-C014-8839-2AEA-E03788B4C054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38" y="2094241"/>
              <a:ext cx="818052" cy="14107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6DDA671-CCE4-CE48-30D1-6DD19FC57813}"/>
                </a:ext>
              </a:extLst>
            </p:cNvPr>
            <p:cNvSpPr txBox="1"/>
            <p:nvPr/>
          </p:nvSpPr>
          <p:spPr>
            <a:xfrm>
              <a:off x="1410722" y="1336033"/>
              <a:ext cx="1923126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MAGIX-</a:t>
              </a:r>
              <a:r>
                <a:rPr lang="de-DE" sz="1400" dirty="0" err="1"/>
                <a:t>Beamline</a:t>
              </a:r>
              <a:endParaRPr lang="de-DE" sz="1400" dirty="0"/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CDA9113-6D2D-4923-55CD-B863D80CF3E6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3333848" y="1489922"/>
              <a:ext cx="1042610" cy="1742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30F55606-2CAB-EFDE-7BA5-1C0E95F377CE}"/>
                </a:ext>
              </a:extLst>
            </p:cNvPr>
            <p:cNvSpPr txBox="1"/>
            <p:nvPr/>
          </p:nvSpPr>
          <p:spPr>
            <a:xfrm>
              <a:off x="1434071" y="849442"/>
              <a:ext cx="1141285" cy="307777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5 MeV Mott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A4B0EC97-0C48-8759-AAE7-542106DA91B7}"/>
                </a:ext>
              </a:extLst>
            </p:cNvPr>
            <p:cNvCxnSpPr>
              <a:cxnSpLocks/>
            </p:cNvCxnSpPr>
            <p:nvPr/>
          </p:nvCxnSpPr>
          <p:spPr>
            <a:xfrm>
              <a:off x="3541124" y="1007891"/>
              <a:ext cx="1462651" cy="916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74B60143-DE0B-F51D-DD48-7167A388D6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5356" y="1007891"/>
              <a:ext cx="9882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8D0B2E8-1BC2-2F3A-0C7D-6CA155169853}"/>
                </a:ext>
              </a:extLst>
            </p:cNvPr>
            <p:cNvSpPr txBox="1"/>
            <p:nvPr/>
          </p:nvSpPr>
          <p:spPr>
            <a:xfrm>
              <a:off x="1417095" y="2523818"/>
              <a:ext cx="1652373" cy="265941"/>
            </a:xfrm>
            <a:prstGeom prst="rect">
              <a:avLst/>
            </a:prstGeom>
            <a:solidFill>
              <a:srgbClr val="FF33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Hydro-Möller</a:t>
              </a:r>
            </a:p>
          </p:txBody>
        </p: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5B9AAEF8-A88E-6E2F-DEEA-764D5C8EDAA0}"/>
                </a:ext>
              </a:extLst>
            </p:cNvPr>
            <p:cNvCxnSpPr>
              <a:cxnSpLocks/>
            </p:cNvCxnSpPr>
            <p:nvPr/>
          </p:nvCxnSpPr>
          <p:spPr>
            <a:xfrm>
              <a:off x="3069468" y="2674180"/>
              <a:ext cx="372818" cy="11821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3148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67F69-B5FE-4EC2-82A4-89859F01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07" y="116632"/>
            <a:ext cx="10972800" cy="1143000"/>
          </a:xfrm>
        </p:spPr>
        <p:txBody>
          <a:bodyPr/>
          <a:lstStyle/>
          <a:p>
            <a:r>
              <a:rPr lang="de-DE" dirty="0"/>
              <a:t> Multi- MeV </a:t>
            </a:r>
            <a:r>
              <a:rPr lang="de-DE" dirty="0" err="1"/>
              <a:t>Mottpolarimeter</a:t>
            </a:r>
            <a:r>
              <a:rPr lang="de-DE" dirty="0"/>
              <a:t> 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7DF6A1-D93B-4B1D-A931-9BFD269E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568654-27CB-4144-BB8F-515CC5B2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153AE0-45D8-4F0C-9F9A-E3AD08A8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561356"/>
            <a:ext cx="5060107" cy="30243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8A8A3E-C649-488B-BB81-67E77291229C}"/>
              </a:ext>
            </a:extLst>
          </p:cNvPr>
          <p:cNvSpPr txBox="1"/>
          <p:nvPr/>
        </p:nvSpPr>
        <p:spPr>
          <a:xfrm>
            <a:off x="839416" y="4933848"/>
            <a:ext cx="1159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-Roman"/>
              </a:rPr>
              <a:t>- PRISMA/P2 Team: R. Thapa/V. </a:t>
            </a:r>
            <a:r>
              <a:rPr lang="en-US" dirty="0" err="1">
                <a:latin typeface="Times-Roman"/>
              </a:rPr>
              <a:t>Tioukine</a:t>
            </a:r>
            <a:r>
              <a:rPr lang="en-US" dirty="0">
                <a:latin typeface="Times-Roman"/>
              </a:rPr>
              <a:t>: Explore Multiple scattering/Background </a:t>
            </a:r>
            <a:endParaRPr lang="en-US" sz="1800" b="0" i="0" u="none" strike="noStrike" baseline="0" dirty="0">
              <a:latin typeface="Times-Roman"/>
            </a:endParaRPr>
          </a:p>
          <a:p>
            <a:r>
              <a:rPr lang="en-US" dirty="0">
                <a:latin typeface="Times-Roman"/>
              </a:rPr>
              <a:t>- Full P2 beam power capability expected, “quasi”- online capability being explored </a:t>
            </a:r>
          </a:p>
          <a:p>
            <a:r>
              <a:rPr lang="en-US" dirty="0">
                <a:latin typeface="Times-Roman"/>
                <a:sym typeface="Wingdings" panose="05000000000000000000" pitchFamily="2" charset="2"/>
              </a:rPr>
              <a:t> Accuracy should be sufficient for P2-H  , but not for P2-C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0A961E-1F64-5AF7-0BD3-BB5A77A2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561356"/>
            <a:ext cx="5538578" cy="312459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D9551EF-2015-6577-3E46-94F1A5712B4A}"/>
              </a:ext>
            </a:extLst>
          </p:cNvPr>
          <p:cNvSpPr txBox="1"/>
          <p:nvPr/>
        </p:nvSpPr>
        <p:spPr>
          <a:xfrm>
            <a:off x="479376" y="4482564"/>
            <a:ext cx="3618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u="none" strike="noStrike" baseline="0" dirty="0">
                <a:latin typeface="Times-Roman"/>
              </a:rPr>
              <a:t>V. </a:t>
            </a:r>
            <a:r>
              <a:rPr lang="en-US" sz="800" b="0" i="0" u="none" strike="noStrike" baseline="0" dirty="0" err="1">
                <a:latin typeface="Times-Roman"/>
              </a:rPr>
              <a:t>Tioukine</a:t>
            </a:r>
            <a:r>
              <a:rPr lang="en-US" sz="800" b="0" i="0" u="none" strike="noStrike" baseline="0" dirty="0">
                <a:latin typeface="Times-Roman"/>
              </a:rPr>
              <a:t> et al. REVIEW OF SCIENTIFIC INSTRUMENTS </a:t>
            </a:r>
            <a:r>
              <a:rPr lang="en-US" sz="800" b="1" i="0" u="none" strike="noStrike" baseline="0" dirty="0">
                <a:latin typeface="Times-Bold"/>
              </a:rPr>
              <a:t>82</a:t>
            </a:r>
            <a:r>
              <a:rPr lang="en-US" sz="800" b="0" i="0" u="none" strike="noStrike" baseline="0" dirty="0">
                <a:latin typeface="Times-Roman"/>
              </a:rPr>
              <a:t>, 033303 (2011),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81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91F15-4A09-19D0-816A-30B6BDA7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4" y="89625"/>
            <a:ext cx="11463064" cy="531765"/>
          </a:xfrm>
        </p:spPr>
        <p:txBody>
          <a:bodyPr/>
          <a:lstStyle/>
          <a:p>
            <a:r>
              <a:rPr lang="de-DE" dirty="0"/>
              <a:t>Spin </a:t>
            </a:r>
            <a:r>
              <a:rPr lang="de-DE" dirty="0" err="1"/>
              <a:t>diffusion</a:t>
            </a:r>
            <a:r>
              <a:rPr lang="de-DE" dirty="0"/>
              <a:t> and </a:t>
            </a:r>
            <a:r>
              <a:rPr lang="de-DE" dirty="0" err="1"/>
              <a:t>background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25E9A4-BD82-8764-D18D-AF2D5EE1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AEF93-6612-2E29-014B-69879E8A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D39138-CC60-EB87-7034-C7E0F381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1548370"/>
            <a:ext cx="7712910" cy="36774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C1B09E-4265-E1DA-2A69-51A43AC003C1}"/>
              </a:ext>
            </a:extLst>
          </p:cNvPr>
          <p:cNvSpPr txBox="1"/>
          <p:nvPr/>
        </p:nvSpPr>
        <p:spPr>
          <a:xfrm>
            <a:off x="767408" y="5394811"/>
            <a:ext cx="1180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 MC </a:t>
            </a:r>
            <a:r>
              <a:rPr lang="de-DE" dirty="0" err="1"/>
              <a:t>simulation</a:t>
            </a:r>
            <a:r>
              <a:rPr lang="de-DE" dirty="0"/>
              <a:t>  </a:t>
            </a:r>
            <a:r>
              <a:rPr lang="de-DE" dirty="0" err="1"/>
              <a:t>has</a:t>
            </a:r>
            <a:r>
              <a:rPr lang="de-DE" dirty="0"/>
              <a:t> in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„fit“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</a:p>
          <a:p>
            <a:r>
              <a:rPr lang="de-DE" dirty="0"/>
              <a:t>But </a:t>
            </a:r>
            <a:r>
              <a:rPr lang="de-DE" dirty="0" err="1"/>
              <a:t>the</a:t>
            </a:r>
            <a:r>
              <a:rPr lang="de-DE" dirty="0"/>
              <a:t> experimental 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comprise</a:t>
            </a:r>
            <a:r>
              <a:rPr lang="de-DE" dirty="0"/>
              <a:t>  (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induced</a:t>
            </a:r>
            <a:r>
              <a:rPr lang="de-DE" dirty="0"/>
              <a:t>)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dump</a:t>
            </a:r>
            <a:r>
              <a:rPr lang="de-DE" dirty="0"/>
              <a:t> !</a:t>
            </a:r>
          </a:p>
          <a:p>
            <a:r>
              <a:rPr lang="de-DE" dirty="0">
                <a:sym typeface="Wingdings" panose="05000000000000000000" pitchFamily="2" charset="2"/>
              </a:rPr>
              <a:t> Both </a:t>
            </a:r>
            <a:r>
              <a:rPr lang="de-DE" dirty="0" err="1">
                <a:sym typeface="Wingdings" panose="05000000000000000000" pitchFamily="2" charset="2"/>
              </a:rPr>
              <a:t>effects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nowadays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simulated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simultaneously</a:t>
            </a:r>
            <a:r>
              <a:rPr lang="de-DE" dirty="0">
                <a:sym typeface="Wingdings" panose="05000000000000000000" pitchFamily="2" charset="2"/>
              </a:rPr>
              <a:t>!  </a:t>
            </a:r>
            <a:r>
              <a:rPr lang="de-DE" dirty="0" err="1">
                <a:sym typeface="Wingdings" panose="05000000000000000000" pitchFamily="2" charset="2"/>
              </a:rPr>
              <a:t>error</a:t>
            </a:r>
            <a:r>
              <a:rPr lang="de-DE" dirty="0">
                <a:sym typeface="Wingdings" panose="05000000000000000000" pitchFamily="2" charset="2"/>
              </a:rPr>
              <a:t> will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limited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theory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75F4A9-C5A5-6A52-A787-E01F354535D2}"/>
              </a:ext>
            </a:extLst>
          </p:cNvPr>
          <p:cNvSpPr txBox="1"/>
          <p:nvPr/>
        </p:nvSpPr>
        <p:spPr>
          <a:xfrm>
            <a:off x="740853" y="4531625"/>
            <a:ext cx="55446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K. Aulenbacher and V. </a:t>
            </a:r>
            <a:r>
              <a:rPr lang="de-DE" sz="800" dirty="0" err="1"/>
              <a:t>Tioukine</a:t>
            </a:r>
            <a:r>
              <a:rPr lang="de-DE" sz="800" dirty="0"/>
              <a:t> </a:t>
            </a:r>
            <a:r>
              <a:rPr lang="de-DE" sz="800" dirty="0" err="1"/>
              <a:t>proceedings</a:t>
            </a:r>
            <a:r>
              <a:rPr lang="de-DE" sz="800" dirty="0"/>
              <a:t> PESP2008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FDDE14-407A-D673-38A4-FCD1D52F3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916832"/>
            <a:ext cx="3779596" cy="256697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34DF19-5052-EB7F-9EFF-4F003C83BF6B}"/>
              </a:ext>
            </a:extLst>
          </p:cNvPr>
          <p:cNvSpPr txBox="1"/>
          <p:nvPr/>
        </p:nvSpPr>
        <p:spPr>
          <a:xfrm>
            <a:off x="1847528" y="112993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0.1 MeV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3A6D5F-FEC6-009E-811B-6C9526CBF276}"/>
              </a:ext>
            </a:extLst>
          </p:cNvPr>
          <p:cNvSpPr txBox="1"/>
          <p:nvPr/>
        </p:nvSpPr>
        <p:spPr>
          <a:xfrm>
            <a:off x="5014171" y="1095099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  MeV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2F9F5F-4A0F-AD7C-4CC0-3A3A779BC114}"/>
              </a:ext>
            </a:extLst>
          </p:cNvPr>
          <p:cNvSpPr txBox="1"/>
          <p:nvPr/>
        </p:nvSpPr>
        <p:spPr>
          <a:xfrm>
            <a:off x="8918104" y="1074661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2  MeV</a:t>
            </a:r>
          </a:p>
        </p:txBody>
      </p:sp>
    </p:spTree>
    <p:extLst>
      <p:ext uri="{BB962C8B-B14F-4D97-AF65-F5344CB8AC3E}">
        <p14:creationId xmlns:p14="http://schemas.microsoft.com/office/powerpoint/2010/main" val="96319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EDA02-8E36-E836-7636-157A9686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15719"/>
            <a:ext cx="10972800" cy="402242"/>
          </a:xfrm>
        </p:spPr>
        <p:txBody>
          <a:bodyPr/>
          <a:lstStyle/>
          <a:p>
            <a:r>
              <a:rPr lang="de-DE" dirty="0"/>
              <a:t>Mitigation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F904B5-B994-9220-2139-D43E2C13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69D-2703-4334-8462-704FF35C9704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949039-5B51-D6F4-9A7C-3BB501BC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F4EA8F-5267-93B2-1198-3876882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268760"/>
            <a:ext cx="5755064" cy="41044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267A1D2-E83D-3F21-6931-E2086CF9A05C}"/>
              </a:ext>
            </a:extLst>
          </p:cNvPr>
          <p:cNvSpPr txBox="1"/>
          <p:nvPr/>
        </p:nvSpPr>
        <p:spPr>
          <a:xfrm>
            <a:off x="6556729" y="1628800"/>
            <a:ext cx="5025671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</a:t>
            </a:r>
            <a:r>
              <a:rPr lang="de-DE" dirty="0" err="1"/>
              <a:t>self-energy</a:t>
            </a:r>
            <a:r>
              <a:rPr lang="de-DE" dirty="0"/>
              <a:t>  </a:t>
            </a:r>
            <a:r>
              <a:rPr lang="de-DE" dirty="0" err="1"/>
              <a:t>effect</a:t>
            </a:r>
            <a:r>
              <a:rPr lang="de-DE" dirty="0"/>
              <a:t> </a:t>
            </a:r>
          </a:p>
          <a:p>
            <a:pPr algn="l"/>
            <a:r>
              <a:rPr lang="de-DE" sz="800" b="0" i="0" u="none" strike="noStrike" baseline="0" dirty="0">
                <a:latin typeface="CMR9"/>
              </a:rPr>
              <a:t>X. Roca-</a:t>
            </a:r>
            <a:r>
              <a:rPr lang="de-DE" sz="800" b="0" i="0" u="none" strike="noStrike" baseline="0" dirty="0" err="1">
                <a:latin typeface="CMR9"/>
              </a:rPr>
              <a:t>Maza</a:t>
            </a:r>
            <a:r>
              <a:rPr lang="de-DE" sz="800" b="0" i="0" u="none" strike="noStrike" baseline="0" dirty="0">
                <a:latin typeface="CMR9"/>
              </a:rPr>
              <a:t>, EPL, </a:t>
            </a:r>
            <a:r>
              <a:rPr lang="de-DE" sz="800" b="1" i="0" u="none" strike="noStrike" baseline="0" dirty="0">
                <a:latin typeface="CMBX9"/>
              </a:rPr>
              <a:t>120 </a:t>
            </a:r>
            <a:r>
              <a:rPr lang="de-DE" sz="800" b="0" i="0" u="none" strike="noStrike" baseline="0" dirty="0">
                <a:latin typeface="CMR9"/>
              </a:rPr>
              <a:t>(2017) 33002 </a:t>
            </a:r>
            <a:r>
              <a:rPr lang="de-DE" sz="800" b="0" i="0" u="none" strike="noStrike" baseline="0" dirty="0">
                <a:latin typeface="CMTT9"/>
              </a:rPr>
              <a:t>www.epljournal.org</a:t>
            </a:r>
          </a:p>
          <a:p>
            <a:pPr algn="l"/>
            <a:r>
              <a:rPr lang="de-DE" sz="800" b="0" i="0" u="none" strike="noStrike" baseline="0" dirty="0" err="1">
                <a:latin typeface="CMR9"/>
              </a:rPr>
              <a:t>doi</a:t>
            </a:r>
            <a:r>
              <a:rPr lang="de-DE" sz="800" b="0" i="0" u="none" strike="noStrike" baseline="0" dirty="0">
                <a:latin typeface="CMR9"/>
              </a:rPr>
              <a:t>: </a:t>
            </a:r>
            <a:r>
              <a:rPr lang="de-DE" sz="800" b="0" i="0" u="none" strike="noStrike" baseline="0" dirty="0">
                <a:latin typeface="CMTT9"/>
              </a:rPr>
              <a:t>10.1209/0295-5075/120/33002</a:t>
            </a:r>
            <a:endParaRPr lang="de-DE" sz="800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Observation: The </a:t>
            </a:r>
            <a:r>
              <a:rPr lang="de-DE" dirty="0" err="1"/>
              <a:t>extracted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</a:p>
          <a:p>
            <a:r>
              <a:rPr lang="de-DE" dirty="0"/>
              <a:t>not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energy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0.5% </a:t>
            </a:r>
            <a:r>
              <a:rPr lang="de-DE" dirty="0" err="1"/>
              <a:t>level</a:t>
            </a:r>
            <a:r>
              <a:rPr lang="de-DE" dirty="0"/>
              <a:t>.</a:t>
            </a:r>
          </a:p>
          <a:p>
            <a:r>
              <a:rPr lang="de-DE" dirty="0"/>
              <a:t>(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Dirac </a:t>
            </a:r>
            <a:r>
              <a:rPr lang="de-DE" dirty="0" err="1"/>
              <a:t>equation</a:t>
            </a:r>
            <a:r>
              <a:rPr lang="de-DE" dirty="0"/>
              <a:t> and 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corrections</a:t>
            </a:r>
            <a:r>
              <a:rPr lang="de-DE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Could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indicate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that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radiative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corrections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Not „so“ </a:t>
            </a:r>
            <a:r>
              <a:rPr lang="de-DE" dirty="0" err="1">
                <a:sym typeface="Wingdings" panose="05000000000000000000" pitchFamily="2" charset="2"/>
              </a:rPr>
              <a:t>important</a:t>
            </a:r>
            <a:endParaRPr lang="de-DE" dirty="0"/>
          </a:p>
          <a:p>
            <a:endParaRPr lang="de-DE" dirty="0"/>
          </a:p>
          <a:p>
            <a:r>
              <a:rPr lang="de-DE" dirty="0"/>
              <a:t>Other </a:t>
            </a:r>
            <a:r>
              <a:rPr lang="de-DE" dirty="0" err="1"/>
              <a:t>option</a:t>
            </a:r>
            <a:r>
              <a:rPr lang="de-DE" dirty="0"/>
              <a:t>: Different Z- </a:t>
            </a:r>
            <a:r>
              <a:rPr lang="de-DE" dirty="0" err="1"/>
              <a:t>targets</a:t>
            </a:r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9F7B9F-4BF3-C72B-4FE0-6AA54B73DF0E}"/>
              </a:ext>
            </a:extLst>
          </p:cNvPr>
          <p:cNvSpPr txBox="1"/>
          <p:nvPr/>
        </p:nvSpPr>
        <p:spPr>
          <a:xfrm>
            <a:off x="1343472" y="5229200"/>
            <a:ext cx="3618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u="none" strike="noStrike" baseline="0" dirty="0">
                <a:latin typeface="Times-Roman"/>
              </a:rPr>
              <a:t>V. </a:t>
            </a:r>
            <a:r>
              <a:rPr lang="en-US" sz="800" b="0" i="0" u="none" strike="noStrike" baseline="0" dirty="0" err="1">
                <a:latin typeface="Times-Roman"/>
              </a:rPr>
              <a:t>Tioukine</a:t>
            </a:r>
            <a:r>
              <a:rPr lang="en-US" sz="800" b="0" i="0" u="none" strike="noStrike" baseline="0" dirty="0">
                <a:latin typeface="Times-Roman"/>
              </a:rPr>
              <a:t> et al. REVIEW OF SCIENTIFIC INSTRUMENTS </a:t>
            </a:r>
            <a:r>
              <a:rPr lang="en-US" sz="800" b="1" i="0" u="none" strike="noStrike" baseline="0" dirty="0">
                <a:latin typeface="Times-Bold"/>
              </a:rPr>
              <a:t>82</a:t>
            </a:r>
            <a:r>
              <a:rPr lang="en-US" sz="800" b="0" i="0" u="none" strike="noStrike" baseline="0" dirty="0">
                <a:latin typeface="Times-Roman"/>
              </a:rPr>
              <a:t>, 033303 (2011),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58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7D88242F-2089-3B5A-5EF4-03738A8D6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84" y="1484784"/>
            <a:ext cx="3477945" cy="1965201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43B5697-6BA3-D1FB-FA18-44571D1A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30711"/>
            <a:ext cx="10972800" cy="483485"/>
          </a:xfrm>
        </p:spPr>
        <p:txBody>
          <a:bodyPr/>
          <a:lstStyle/>
          <a:p>
            <a:r>
              <a:rPr lang="de-DE" dirty="0"/>
              <a:t> MESA-ARC-0 </a:t>
            </a:r>
            <a:r>
              <a:rPr lang="de-DE" dirty="0" err="1"/>
              <a:t>layout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1ECF8B-697B-C034-8547-1458E9B6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019749"/>
            <a:ext cx="4770064" cy="158417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8FEBCEE-6FC2-6C3B-1A73-703C855736AE}"/>
              </a:ext>
            </a:extLst>
          </p:cNvPr>
          <p:cNvSpPr txBox="1"/>
          <p:nvPr/>
        </p:nvSpPr>
        <p:spPr>
          <a:xfrm>
            <a:off x="304488" y="128396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MESA MARC-0 </a:t>
            </a:r>
          </a:p>
          <a:p>
            <a:r>
              <a:rPr lang="de-DE" dirty="0"/>
              <a:t>Side </a:t>
            </a:r>
            <a:r>
              <a:rPr lang="de-DE" dirty="0" err="1"/>
              <a:t>view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9B5BA4-81BE-FDCE-9EEA-ACF0D5A15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645024"/>
            <a:ext cx="4196270" cy="2938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A8374C8-F5AB-3E0F-CF4B-F1CD5A9CFAF4}"/>
                  </a:ext>
                </a:extLst>
              </p:cNvPr>
              <p:cNvSpPr txBox="1"/>
              <p:nvPr/>
            </p:nvSpPr>
            <p:spPr>
              <a:xfrm>
                <a:off x="5094756" y="1317505"/>
                <a:ext cx="48965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de-DE" dirty="0"/>
                  <a:t>6 </a:t>
                </a:r>
                <a:r>
                  <a:rPr lang="de-DE" dirty="0" err="1"/>
                  <a:t>degree</a:t>
                </a:r>
                <a:r>
                  <a:rPr lang="de-DE" dirty="0"/>
                  <a:t> </a:t>
                </a:r>
                <a:r>
                  <a:rPr lang="de-DE" dirty="0" err="1"/>
                  <a:t>deflection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„</a:t>
                </a:r>
                <a:r>
                  <a:rPr lang="de-DE" dirty="0" err="1"/>
                  <a:t>kicker</a:t>
                </a:r>
                <a:r>
                  <a:rPr lang="de-DE" dirty="0"/>
                  <a:t>“ (</a:t>
                </a:r>
                <a:r>
                  <a:rPr lang="de-DE" dirty="0" err="1"/>
                  <a:t>air</a:t>
                </a:r>
                <a:r>
                  <a:rPr lang="de-DE" dirty="0"/>
                  <a:t> </a:t>
                </a:r>
                <a:r>
                  <a:rPr lang="de-DE" dirty="0" err="1"/>
                  <a:t>coil</a:t>
                </a:r>
                <a:r>
                  <a:rPr lang="de-DE" dirty="0"/>
                  <a:t> </a:t>
                </a:r>
                <a:r>
                  <a:rPr lang="de-DE" dirty="0" err="1"/>
                  <a:t>or</a:t>
                </a:r>
                <a:r>
                  <a:rPr lang="de-DE" dirty="0"/>
                  <a:t> </a:t>
                </a:r>
                <a:r>
                  <a:rPr lang="de-DE" dirty="0" err="1"/>
                  <a:t>condensor</a:t>
                </a:r>
                <a:r>
                  <a:rPr lang="de-DE" dirty="0"/>
                  <a:t> </a:t>
                </a:r>
                <a:r>
                  <a:rPr lang="de-DE" dirty="0" err="1"/>
                  <a:t>plates</a:t>
                </a:r>
                <a:r>
                  <a:rPr lang="de-DE" dirty="0"/>
                  <a:t>, </a:t>
                </a:r>
                <a:r>
                  <a:rPr lang="de-DE" dirty="0" err="1"/>
                  <a:t>under</a:t>
                </a:r>
                <a:r>
                  <a:rPr lang="de-DE" dirty="0"/>
                  <a:t> design </a:t>
                </a:r>
                <a:r>
                  <a:rPr lang="de-DE" dirty="0" err="1"/>
                  <a:t>by</a:t>
                </a:r>
                <a:r>
                  <a:rPr lang="de-DE" dirty="0"/>
                  <a:t> V. </a:t>
                </a:r>
                <a:r>
                  <a:rPr lang="de-DE" dirty="0" err="1"/>
                  <a:t>Tioukine</a:t>
                </a:r>
                <a:r>
                  <a:rPr lang="de-DE" dirty="0"/>
                  <a:t>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A8374C8-F5AB-3E0F-CF4B-F1CD5A9C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756" y="1317505"/>
                <a:ext cx="4896544" cy="923330"/>
              </a:xfrm>
              <a:prstGeom prst="rect">
                <a:avLst/>
              </a:prstGeom>
              <a:blipFill>
                <a:blip r:embed="rId5"/>
                <a:stretch>
                  <a:fillRect l="-1121" t="-32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65910B8-9121-864B-2297-4A82681358F6}"/>
              </a:ext>
            </a:extLst>
          </p:cNvPr>
          <p:cNvCxnSpPr>
            <a:cxnSpLocks/>
          </p:cNvCxnSpPr>
          <p:nvPr/>
        </p:nvCxnSpPr>
        <p:spPr>
          <a:xfrm flipH="1">
            <a:off x="4003962" y="910431"/>
            <a:ext cx="1090794" cy="1634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DBC4709-6E18-C3A5-71B8-10BC1C58DC0C}"/>
              </a:ext>
            </a:extLst>
          </p:cNvPr>
          <p:cNvSpPr txBox="1"/>
          <p:nvPr/>
        </p:nvSpPr>
        <p:spPr>
          <a:xfrm>
            <a:off x="119336" y="3024374"/>
            <a:ext cx="166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MESA MARC-0 </a:t>
            </a:r>
          </a:p>
          <a:p>
            <a:r>
              <a:rPr lang="de-DE" dirty="0"/>
              <a:t>Top  </a:t>
            </a:r>
            <a:r>
              <a:rPr lang="de-DE" dirty="0" err="1"/>
              <a:t>view</a:t>
            </a:r>
            <a:r>
              <a:rPr lang="de-DE" dirty="0"/>
              <a:t> 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CAD117A-2F37-4C35-1DCB-62CCC00F331D}"/>
              </a:ext>
            </a:extLst>
          </p:cNvPr>
          <p:cNvCxnSpPr>
            <a:cxnSpLocks/>
          </p:cNvCxnSpPr>
          <p:nvPr/>
        </p:nvCxnSpPr>
        <p:spPr>
          <a:xfrm flipH="1">
            <a:off x="6054160" y="2131916"/>
            <a:ext cx="3725820" cy="4667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8629FFB1-9EE2-45BC-1B40-CDD8753008C7}"/>
              </a:ext>
            </a:extLst>
          </p:cNvPr>
          <p:cNvCxnSpPr>
            <a:cxnSpLocks/>
          </p:cNvCxnSpPr>
          <p:nvPr/>
        </p:nvCxnSpPr>
        <p:spPr>
          <a:xfrm flipH="1">
            <a:off x="4771665" y="1413846"/>
            <a:ext cx="324991" cy="10348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D39BC00D-F376-BF43-1F75-7B3880226643}"/>
              </a:ext>
            </a:extLst>
          </p:cNvPr>
          <p:cNvSpPr txBox="1"/>
          <p:nvPr/>
        </p:nvSpPr>
        <p:spPr>
          <a:xfrm>
            <a:off x="5193830" y="448766"/>
            <a:ext cx="608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Jefferson-Lab-type </a:t>
            </a:r>
            <a:r>
              <a:rPr lang="de-DE" dirty="0" err="1"/>
              <a:t>polarimeter</a:t>
            </a:r>
            <a:r>
              <a:rPr lang="de-DE" dirty="0"/>
              <a:t>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spectrometer</a:t>
            </a:r>
            <a:r>
              <a:rPr lang="de-DE" dirty="0"/>
              <a:t> (MAMI-type) (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R.Thapa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21567E-CF36-2F63-D398-394A36CA7959}"/>
              </a:ext>
            </a:extLst>
          </p:cNvPr>
          <p:cNvSpPr txBox="1"/>
          <p:nvPr/>
        </p:nvSpPr>
        <p:spPr>
          <a:xfrm>
            <a:off x="4957586" y="391192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Beam </a:t>
            </a:r>
            <a:r>
              <a:rPr lang="de-DE" dirty="0" err="1"/>
              <a:t>dump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longitudinal </a:t>
            </a:r>
          </a:p>
          <a:p>
            <a:r>
              <a:rPr lang="de-DE" dirty="0"/>
              <a:t>Compton-Absorber </a:t>
            </a:r>
          </a:p>
          <a:p>
            <a:r>
              <a:rPr lang="de-DE" dirty="0"/>
              <a:t>-</a:t>
            </a:r>
            <a:r>
              <a:rPr lang="de-DE" dirty="0" err="1"/>
              <a:t>allows</a:t>
            </a:r>
            <a:r>
              <a:rPr lang="de-DE" dirty="0"/>
              <a:t> pol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at not </a:t>
            </a:r>
          </a:p>
          <a:p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/>
              <a:t>angles</a:t>
            </a:r>
            <a:r>
              <a:rPr lang="de-DE" dirty="0"/>
              <a:t>.</a:t>
            </a:r>
          </a:p>
          <a:p>
            <a:r>
              <a:rPr lang="de-DE" dirty="0"/>
              <a:t>-independent check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drifts</a:t>
            </a:r>
            <a:r>
              <a:rPr lang="de-DE" dirty="0"/>
              <a:t> </a:t>
            </a:r>
          </a:p>
          <a:p>
            <a:r>
              <a:rPr lang="de-DE" dirty="0"/>
              <a:t>and </a:t>
            </a:r>
            <a:r>
              <a:rPr lang="de-DE" dirty="0" err="1"/>
              <a:t>jumps</a:t>
            </a:r>
            <a:endParaRPr lang="de-DE" dirty="0"/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8724BE6E-BA8D-FF1A-4F19-CA9920EA650B}"/>
              </a:ext>
            </a:extLst>
          </p:cNvPr>
          <p:cNvCxnSpPr>
            <a:cxnSpLocks/>
          </p:cNvCxnSpPr>
          <p:nvPr/>
        </p:nvCxnSpPr>
        <p:spPr>
          <a:xfrm flipH="1">
            <a:off x="2714687" y="4077072"/>
            <a:ext cx="2280995" cy="10371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4895BDEC-7FEC-B097-ACD3-7412FB701D7C}"/>
              </a:ext>
            </a:extLst>
          </p:cNvPr>
          <p:cNvSpPr txBox="1"/>
          <p:nvPr/>
        </p:nvSpPr>
        <p:spPr>
          <a:xfrm>
            <a:off x="9854130" y="1924450"/>
            <a:ext cx="490342" cy="5034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09BA1D6-F8D8-59A8-86EA-A401CCF64E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69"/>
          <a:stretch/>
        </p:blipFill>
        <p:spPr>
          <a:xfrm>
            <a:off x="7946384" y="3603925"/>
            <a:ext cx="3815491" cy="2633387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5C42FC5C-CD6B-0007-985A-BAA467F78B90}"/>
              </a:ext>
            </a:extLst>
          </p:cNvPr>
          <p:cNvSpPr txBox="1"/>
          <p:nvPr/>
        </p:nvSpPr>
        <p:spPr>
          <a:xfrm>
            <a:off x="8645890" y="6237312"/>
            <a:ext cx="61241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0" i="0" u="none" strike="noStrike" baseline="0" dirty="0">
                <a:latin typeface="Arial" panose="020B0604020202020204" pitchFamily="34" charset="0"/>
              </a:rPr>
              <a:t>R </a:t>
            </a:r>
            <a:r>
              <a:rPr lang="de-DE" sz="800" b="0" i="0" u="none" strike="noStrike" baseline="0" dirty="0" err="1">
                <a:latin typeface="Arial" panose="020B0604020202020204" pitchFamily="34" charset="0"/>
              </a:rPr>
              <a:t>Barday</a:t>
            </a:r>
            <a:r>
              <a:rPr lang="de-DE" sz="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de-DE" sz="800" b="0" i="1" u="none" strike="noStrike" baseline="0" dirty="0">
                <a:latin typeface="Arial" panose="020B0604020202020204" pitchFamily="34" charset="0"/>
              </a:rPr>
              <a:t>et al </a:t>
            </a:r>
            <a:r>
              <a:rPr lang="de-DE" sz="800" b="0" i="0" u="none" strike="noStrike" baseline="0" dirty="0">
                <a:latin typeface="Arial" panose="020B0604020202020204" pitchFamily="34" charset="0"/>
              </a:rPr>
              <a:t>2011 </a:t>
            </a:r>
            <a:r>
              <a:rPr lang="de-DE" sz="800" b="0" i="1" u="none" strike="noStrike" baseline="0" dirty="0">
                <a:latin typeface="Arial" panose="020B0604020202020204" pitchFamily="34" charset="0"/>
              </a:rPr>
              <a:t>J. Phys.: </a:t>
            </a:r>
            <a:r>
              <a:rPr lang="de-DE" sz="800" b="0" i="1" u="none" strike="noStrike" baseline="0" dirty="0" err="1">
                <a:latin typeface="Arial" panose="020B0604020202020204" pitchFamily="34" charset="0"/>
              </a:rPr>
              <a:t>Conf</a:t>
            </a:r>
            <a:r>
              <a:rPr lang="de-DE" sz="800" b="0" i="1" u="none" strike="noStrike" baseline="0" dirty="0">
                <a:latin typeface="Arial" panose="020B0604020202020204" pitchFamily="34" charset="0"/>
              </a:rPr>
              <a:t>. </a:t>
            </a:r>
            <a:r>
              <a:rPr lang="de-DE" sz="800" b="0" i="1" u="none" strike="noStrike" baseline="0" dirty="0" err="1">
                <a:latin typeface="Arial" panose="020B0604020202020204" pitchFamily="34" charset="0"/>
              </a:rPr>
              <a:t>Ser</a:t>
            </a:r>
            <a:r>
              <a:rPr lang="de-DE" sz="800" b="0" i="1" u="none" strike="noStrike" baseline="0" dirty="0">
                <a:latin typeface="Arial" panose="020B0604020202020204" pitchFamily="34" charset="0"/>
              </a:rPr>
              <a:t>. </a:t>
            </a:r>
            <a:r>
              <a:rPr lang="de-DE" sz="800" b="1" i="0" u="none" strike="noStrike" baseline="0" dirty="0">
                <a:latin typeface="Arial" panose="020B0604020202020204" pitchFamily="34" charset="0"/>
              </a:rPr>
              <a:t>298 </a:t>
            </a:r>
            <a:r>
              <a:rPr lang="de-DE" sz="800" b="0" i="0" u="none" strike="noStrike" baseline="0" dirty="0">
                <a:latin typeface="Arial" panose="020B0604020202020204" pitchFamily="34" charset="0"/>
              </a:rPr>
              <a:t>012022</a:t>
            </a:r>
            <a:endParaRPr lang="de-DE" dirty="0"/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3779F382-FE30-8AE4-1C3B-338FB297E2E0}"/>
              </a:ext>
            </a:extLst>
          </p:cNvPr>
          <p:cNvCxnSpPr/>
          <p:nvPr/>
        </p:nvCxnSpPr>
        <p:spPr>
          <a:xfrm flipV="1">
            <a:off x="10632504" y="5445224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4A052487-4CE7-58CE-A327-A13A89B0CA29}"/>
              </a:ext>
            </a:extLst>
          </p:cNvPr>
          <p:cNvSpPr txBox="1"/>
          <p:nvPr/>
        </p:nvSpPr>
        <p:spPr>
          <a:xfrm>
            <a:off x="10632504" y="5481580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8923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BB84B-D979-D0E6-C5CD-AD873386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4020"/>
            <a:ext cx="10972800" cy="1143000"/>
          </a:xfrm>
        </p:spPr>
        <p:txBody>
          <a:bodyPr/>
          <a:lstStyle/>
          <a:p>
            <a:r>
              <a:rPr lang="de-DE" dirty="0"/>
              <a:t>Hydro- Möller @ MESA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B4D5EC-F966-0318-B81E-D57B1ACC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A39CDC-3171-6AA2-9F21-F9A011D0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25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CCCFF11-685A-D8EF-19AB-D67CEC4460D7}"/>
              </a:ext>
            </a:extLst>
          </p:cNvPr>
          <p:cNvGrpSpPr/>
          <p:nvPr/>
        </p:nvGrpSpPr>
        <p:grpSpPr>
          <a:xfrm>
            <a:off x="1611046" y="1484784"/>
            <a:ext cx="7797321" cy="4220093"/>
            <a:chOff x="1380267" y="577059"/>
            <a:chExt cx="7173252" cy="378804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D3358C9-1EA5-0A8D-15B3-78A71C14361C}"/>
                </a:ext>
              </a:extLst>
            </p:cNvPr>
            <p:cNvSpPr/>
            <p:nvPr/>
          </p:nvSpPr>
          <p:spPr>
            <a:xfrm rot="19421872">
              <a:off x="2334763" y="3987943"/>
              <a:ext cx="249112" cy="142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F88A481-2437-DC2E-215B-314C1EF9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568" y="577059"/>
              <a:ext cx="6703951" cy="3788045"/>
            </a:xfrm>
            <a:prstGeom prst="rect">
              <a:avLst/>
            </a:prstGeom>
          </p:spPr>
        </p:pic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C6BC79CB-961E-8B9A-A380-7B2E895D0DB5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38" y="2114199"/>
              <a:ext cx="256121" cy="15257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FB1C683-BD8E-0D03-51CE-16B7116F6F59}"/>
                </a:ext>
              </a:extLst>
            </p:cNvPr>
            <p:cNvSpPr txBox="1"/>
            <p:nvPr/>
          </p:nvSpPr>
          <p:spPr>
            <a:xfrm>
              <a:off x="1380267" y="1934676"/>
              <a:ext cx="1923126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P2-Beamline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77D4EEB2-5A51-5600-9FA5-F7A0E09E30C4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38" y="2094241"/>
              <a:ext cx="818052" cy="14107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1374CFE-17E1-D2C6-BA6E-CBFDB7BF1CC8}"/>
                </a:ext>
              </a:extLst>
            </p:cNvPr>
            <p:cNvSpPr txBox="1"/>
            <p:nvPr/>
          </p:nvSpPr>
          <p:spPr>
            <a:xfrm>
              <a:off x="1410722" y="1336033"/>
              <a:ext cx="1923126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MAGIX-</a:t>
              </a:r>
              <a:r>
                <a:rPr lang="de-DE" sz="1400" dirty="0" err="1"/>
                <a:t>Beamline</a:t>
              </a:r>
              <a:endParaRPr lang="de-DE" sz="1400" dirty="0"/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20EF1622-8F71-B16E-AC3B-EC5ADDDD4504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3333848" y="1489922"/>
              <a:ext cx="1042610" cy="1742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C287FE0-E1C1-EC14-E5EF-A34E64A5C211}"/>
                </a:ext>
              </a:extLst>
            </p:cNvPr>
            <p:cNvSpPr txBox="1"/>
            <p:nvPr/>
          </p:nvSpPr>
          <p:spPr>
            <a:xfrm>
              <a:off x="1434071" y="849442"/>
              <a:ext cx="1141285" cy="307777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5 MeV Mott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82BC65F-B00F-83A1-CF64-928E272A2C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1124" y="1007891"/>
              <a:ext cx="1462651" cy="916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5A4780C-DE1E-3421-E627-B7541879AC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5356" y="1007891"/>
              <a:ext cx="9882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2257E04-4D3F-4575-701A-DAFE79FAE9AD}"/>
                </a:ext>
              </a:extLst>
            </p:cNvPr>
            <p:cNvSpPr txBox="1"/>
            <p:nvPr/>
          </p:nvSpPr>
          <p:spPr>
            <a:xfrm>
              <a:off x="1417095" y="2523818"/>
              <a:ext cx="1652373" cy="265941"/>
            </a:xfrm>
            <a:prstGeom prst="rect">
              <a:avLst/>
            </a:prstGeom>
            <a:solidFill>
              <a:srgbClr val="FF33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Hydro-Möller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DABB842C-1D49-594A-8576-D738615FEB24}"/>
                </a:ext>
              </a:extLst>
            </p:cNvPr>
            <p:cNvCxnSpPr>
              <a:cxnSpLocks/>
            </p:cNvCxnSpPr>
            <p:nvPr/>
          </p:nvCxnSpPr>
          <p:spPr>
            <a:xfrm>
              <a:off x="3069468" y="2674180"/>
              <a:ext cx="372818" cy="11821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42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8" y="117026"/>
            <a:ext cx="8229600" cy="1143000"/>
          </a:xfrm>
        </p:spPr>
        <p:txBody>
          <a:bodyPr/>
          <a:lstStyle/>
          <a:p>
            <a:r>
              <a:rPr lang="de-DE" dirty="0"/>
              <a:t>Hydro-Möller: </a:t>
            </a:r>
            <a:r>
              <a:rPr lang="de-DE" dirty="0" err="1"/>
              <a:t>Promise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788241" y="1063245"/>
            <a:ext cx="8371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Areal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10</a:t>
            </a:r>
            <a:r>
              <a:rPr lang="de-DE" baseline="30000" dirty="0"/>
              <a:t>15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spins</a:t>
            </a:r>
            <a:r>
              <a:rPr lang="de-DE" dirty="0"/>
              <a:t>/cm</a:t>
            </a:r>
            <a:r>
              <a:rPr lang="de-DE" baseline="30000" dirty="0"/>
              <a:t>2</a:t>
            </a:r>
            <a:r>
              <a:rPr lang="en-US" dirty="0">
                <a:sym typeface="Wingdings" panose="05000000000000000000" pitchFamily="2" charset="2"/>
              </a:rPr>
              <a:t> sufficiently low for online operation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but reasonable statistical efficiency…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Hydrogen </a:t>
            </a:r>
            <a:r>
              <a:rPr lang="de-DE" dirty="0" err="1">
                <a:sym typeface="Wingdings" panose="05000000000000000000" pitchFamily="2" charset="2"/>
              </a:rPr>
              <a:t>Polarization</a:t>
            </a:r>
            <a:r>
              <a:rPr lang="de-DE" dirty="0">
                <a:sym typeface="Wingdings" panose="05000000000000000000" pitchFamily="2" charset="2"/>
              </a:rPr>
              <a:t> 1-</a:t>
            </a:r>
            <a:r>
              <a:rPr lang="de-DE" dirty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de-DE" dirty="0">
                <a:sym typeface="Wingdings" panose="05000000000000000000" pitchFamily="2" charset="2"/>
              </a:rPr>
              <a:t>&lt;10</a:t>
            </a:r>
            <a:r>
              <a:rPr lang="de-DE" baseline="30000" dirty="0">
                <a:sym typeface="Wingdings" panose="05000000000000000000" pitchFamily="2" charset="2"/>
              </a:rPr>
              <a:t>-4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suppression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error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target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polarization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Levchuk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effect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de-DE" dirty="0">
                <a:sym typeface="Wingdings" panose="05000000000000000000" pitchFamily="2" charset="2"/>
              </a:rPr>
              <a:t>P/P &lt; 0.5%?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2" y="3534252"/>
            <a:ext cx="3726307" cy="25494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27448" y="6112358"/>
            <a:ext cx="109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Schematic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Hydro-Möller-Target, More:  V. </a:t>
            </a:r>
            <a:r>
              <a:rPr lang="de-DE" dirty="0" err="1"/>
              <a:t>Tyukin</a:t>
            </a:r>
            <a:r>
              <a:rPr lang="de-DE" dirty="0"/>
              <a:t> et al.</a:t>
            </a:r>
            <a:r>
              <a:rPr lang="en-US" dirty="0"/>
              <a:t> PSTP2019 (2020) 005</a:t>
            </a:r>
            <a:r>
              <a:rPr lang="de-DE" dirty="0"/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doi</a:t>
            </a:r>
            <a:r>
              <a:rPr lang="en-US" altLang="en-US" dirty="0">
                <a:latin typeface="Arial Unicode MS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10.22323/1.379.0005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de-DE" dirty="0"/>
              <a:t>  </a:t>
            </a:r>
            <a:endParaRPr lang="en-US" baseline="30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589" y="3356995"/>
            <a:ext cx="4500300" cy="178342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04810" y="5101215"/>
            <a:ext cx="4052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/>
              <a:t>Figure</a:t>
            </a:r>
            <a:r>
              <a:rPr lang="de-DE" sz="1200" b="1" dirty="0"/>
              <a:t>  </a:t>
            </a:r>
            <a:r>
              <a:rPr lang="de-DE" sz="1200" b="1" dirty="0" err="1"/>
              <a:t>from</a:t>
            </a:r>
            <a:r>
              <a:rPr lang="de-DE" sz="1200" b="1" dirty="0"/>
              <a:t>:  </a:t>
            </a:r>
            <a:r>
              <a:rPr lang="fr-FR" sz="1200" b="1" dirty="0"/>
              <a:t>D. Becker et al., </a:t>
            </a:r>
            <a:r>
              <a:rPr lang="fr-FR" sz="1200" b="1" dirty="0" err="1"/>
              <a:t>Eur</a:t>
            </a:r>
            <a:r>
              <a:rPr lang="fr-FR" sz="1200" b="1" dirty="0"/>
              <a:t>. Phys. J. A (2018) 54 : 208</a:t>
            </a:r>
            <a:r>
              <a:rPr lang="de-DE" sz="1200" b="1" dirty="0"/>
              <a:t> </a:t>
            </a:r>
            <a:endParaRPr lang="en-US" sz="12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718D33-C5E0-5F7E-18D4-B12F1CAB5946}"/>
              </a:ext>
            </a:extLst>
          </p:cNvPr>
          <p:cNvSpPr txBox="1"/>
          <p:nvPr/>
        </p:nvSpPr>
        <p:spPr>
          <a:xfrm>
            <a:off x="6395038" y="117026"/>
            <a:ext cx="61226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latin typeface="CMR9"/>
              </a:rPr>
              <a:t>[4] </a:t>
            </a:r>
            <a:r>
              <a:rPr lang="de-DE" sz="1100" b="0" i="0" u="none" strike="noStrike" baseline="0" dirty="0">
                <a:latin typeface="CMR9"/>
              </a:rPr>
              <a:t>E. </a:t>
            </a:r>
            <a:r>
              <a:rPr lang="de-DE" sz="1100" b="0" i="0" u="none" strike="noStrike" baseline="0" dirty="0" err="1">
                <a:latin typeface="CMR9"/>
              </a:rPr>
              <a:t>Chudakov</a:t>
            </a:r>
            <a:r>
              <a:rPr lang="de-DE" sz="1100" b="0" i="0" u="none" strike="noStrike" baseline="0" dirty="0">
                <a:latin typeface="CMR9"/>
              </a:rPr>
              <a:t> and V. </a:t>
            </a:r>
            <a:r>
              <a:rPr lang="de-DE" sz="1100" b="0" i="0" u="none" strike="noStrike" baseline="0" dirty="0" err="1">
                <a:latin typeface="CMR9"/>
              </a:rPr>
              <a:t>Luppov</a:t>
            </a:r>
            <a:r>
              <a:rPr lang="de-DE" sz="1100" b="0" i="0" u="none" strike="noStrike" baseline="0" dirty="0">
                <a:latin typeface="CMR9"/>
              </a:rPr>
              <a:t>, </a:t>
            </a:r>
            <a:r>
              <a:rPr lang="de-DE" sz="1100" b="0" i="1" u="none" strike="noStrike" baseline="0" dirty="0">
                <a:latin typeface="CMTI9"/>
              </a:rPr>
              <a:t>Eur. Phys. J. </a:t>
            </a:r>
            <a:r>
              <a:rPr lang="de-DE" sz="1100" b="1" i="0" u="none" strike="noStrike" baseline="0" dirty="0">
                <a:latin typeface="CMBX9"/>
              </a:rPr>
              <a:t>24 </a:t>
            </a:r>
            <a:r>
              <a:rPr lang="de-DE" sz="1100" b="0" i="0" u="none" strike="noStrike" baseline="0" dirty="0">
                <a:latin typeface="CMR9"/>
              </a:rPr>
              <a:t>(2005) 123, doi:10.1140/</a:t>
            </a:r>
            <a:r>
              <a:rPr lang="de-DE" sz="1100" b="0" i="0" u="none" strike="noStrike" baseline="0" dirty="0" err="1">
                <a:latin typeface="CMR9"/>
              </a:rPr>
              <a:t>epjad</a:t>
            </a:r>
            <a:r>
              <a:rPr lang="de-DE" sz="1100" b="0" i="0" u="none" strike="noStrike" baseline="0" dirty="0">
                <a:latin typeface="CMR9"/>
              </a:rPr>
              <a:t>/s2005- 04-028-8</a:t>
            </a:r>
            <a:r>
              <a:rPr lang="de-DE" sz="800" b="0" i="0" u="none" strike="noStrike" baseline="0" dirty="0">
                <a:latin typeface="CMR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271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8" y="-493662"/>
            <a:ext cx="10801200" cy="1753688"/>
          </a:xfrm>
        </p:spPr>
        <p:txBody>
          <a:bodyPr/>
          <a:lstStyle/>
          <a:p>
            <a:r>
              <a:rPr lang="de-DE" dirty="0"/>
              <a:t>Hydro-Möller:  Challenges and </a:t>
            </a:r>
            <a:r>
              <a:rPr lang="de-DE" dirty="0" err="1"/>
              <a:t>status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164189" y="5565134"/>
            <a:ext cx="3876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: </a:t>
            </a:r>
            <a:r>
              <a:rPr lang="de-DE" dirty="0" err="1"/>
              <a:t>Schematic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Refrigerator</a:t>
            </a:r>
          </a:p>
          <a:p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: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refrigerator</a:t>
            </a:r>
            <a:r>
              <a:rPr lang="de-DE" dirty="0"/>
              <a:t> </a:t>
            </a:r>
            <a:endParaRPr lang="en-US" baseline="30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606" y="831201"/>
            <a:ext cx="4554847" cy="479827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503389" y="846861"/>
            <a:ext cx="42284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Powerful </a:t>
            </a:r>
            <a:r>
              <a:rPr lang="de-DE" dirty="0" err="1"/>
              <a:t>dilution</a:t>
            </a:r>
            <a:r>
              <a:rPr lang="de-DE" dirty="0"/>
              <a:t> </a:t>
            </a:r>
            <a:r>
              <a:rPr lang="de-DE" dirty="0" err="1"/>
              <a:t>refrigerator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</a:p>
          <a:p>
            <a:r>
              <a:rPr lang="de-DE" dirty="0"/>
              <a:t>     (50mW at 0.3K ????) </a:t>
            </a:r>
          </a:p>
          <a:p>
            <a:r>
              <a:rPr lang="de-DE" dirty="0">
                <a:sym typeface="Wingdings" panose="05000000000000000000" pitchFamily="2" charset="2"/>
              </a:rPr>
              <a:t>      expensive (</a:t>
            </a:r>
            <a:r>
              <a:rPr lang="de-DE" dirty="0" err="1">
                <a:sym typeface="Wingdings" panose="05000000000000000000" pitchFamily="2" charset="2"/>
              </a:rPr>
              <a:t>cooling</a:t>
            </a:r>
            <a:r>
              <a:rPr lang="de-DE" dirty="0">
                <a:sym typeface="Wingdings" panose="05000000000000000000" pitchFamily="2" charset="2"/>
              </a:rPr>
              <a:t> power!)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Cold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</a:t>
            </a:r>
          </a:p>
          <a:p>
            <a:r>
              <a:rPr lang="de-DE" dirty="0"/>
              <a:t>     Hydrogen </a:t>
            </a:r>
            <a:r>
              <a:rPr lang="de-DE" dirty="0" err="1"/>
              <a:t>dissociator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incorporated</a:t>
            </a:r>
          </a:p>
          <a:p>
            <a:r>
              <a:rPr lang="de-DE" dirty="0">
                <a:sym typeface="Wingdings" panose="05000000000000000000" pitchFamily="2" charset="2"/>
              </a:rPr>
              <a:t>      </a:t>
            </a:r>
            <a:r>
              <a:rPr lang="de-DE" dirty="0" err="1">
                <a:sym typeface="Wingdings" panose="05000000000000000000" pitchFamily="2" charset="2"/>
              </a:rPr>
              <a:t>new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technology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tested</a:t>
            </a:r>
            <a:r>
              <a:rPr lang="de-DE" dirty="0">
                <a:sym typeface="Wingdings" panose="05000000000000000000" pitchFamily="2" charset="2"/>
              </a:rPr>
              <a:t> at HIM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Plasma </a:t>
            </a:r>
            <a:r>
              <a:rPr lang="de-DE" dirty="0" err="1"/>
              <a:t>effects</a:t>
            </a:r>
            <a:r>
              <a:rPr lang="de-DE" dirty="0"/>
              <a:t> –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trapping</a:t>
            </a:r>
            <a:r>
              <a:rPr lang="de-DE" dirty="0"/>
              <a:t>?</a:t>
            </a:r>
          </a:p>
          <a:p>
            <a:r>
              <a:rPr lang="de-DE" dirty="0"/>
              <a:t>    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further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investigations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needed</a:t>
            </a:r>
            <a:endParaRPr lang="de-DE" dirty="0"/>
          </a:p>
          <a:p>
            <a:r>
              <a:rPr lang="de-DE" dirty="0"/>
              <a:t>     </a:t>
            </a:r>
          </a:p>
          <a:p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B15F63B-ADFE-427D-9008-659E1E67AD47}"/>
              </a:ext>
            </a:extLst>
          </p:cNvPr>
          <p:cNvGrpSpPr/>
          <p:nvPr/>
        </p:nvGrpSpPr>
        <p:grpSpPr>
          <a:xfrm>
            <a:off x="625049" y="3573016"/>
            <a:ext cx="4694480" cy="2693857"/>
            <a:chOff x="284154" y="3608268"/>
            <a:chExt cx="4694480" cy="269385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4DBC126-954C-4F4F-BDE7-29A36ECD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558" y="3608268"/>
              <a:ext cx="4016076" cy="2693857"/>
            </a:xfrm>
            <a:prstGeom prst="rect">
              <a:avLst/>
            </a:prstGeom>
          </p:spPr>
        </p:pic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23BC52C7-47D1-4E9D-8F69-51208CE71F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9736" y="3706493"/>
              <a:ext cx="927701" cy="62641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30B72F1F-605A-4C5E-BE65-74FF3550C9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2558" y="5291278"/>
              <a:ext cx="927701" cy="62641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AD3577F-DF43-407F-BFE1-B6ECCEFDB332}"/>
                </a:ext>
              </a:extLst>
            </p:cNvPr>
            <p:cNvSpPr txBox="1"/>
            <p:nvPr/>
          </p:nvSpPr>
          <p:spPr>
            <a:xfrm>
              <a:off x="284154" y="5529552"/>
              <a:ext cx="950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 P2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40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-747464"/>
            <a:ext cx="10972800" cy="2036644"/>
          </a:xfrm>
        </p:spPr>
        <p:txBody>
          <a:bodyPr/>
          <a:lstStyle/>
          <a:p>
            <a:r>
              <a:rPr lang="en-US" dirty="0"/>
              <a:t>Political issue: Refrigerator parts…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206044"/>
            <a:ext cx="6196859" cy="439761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 flipV="1">
            <a:off x="4952278" y="2228593"/>
            <a:ext cx="1219901" cy="216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5704459" y="2492152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insert and </a:t>
            </a:r>
          </a:p>
          <a:p>
            <a:r>
              <a:rPr lang="en-US" dirty="0"/>
              <a:t>“Pumping line”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78669" y="3999457"/>
            <a:ext cx="2132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welded </a:t>
            </a:r>
          </a:p>
          <a:p>
            <a:r>
              <a:rPr lang="en-US" dirty="0"/>
              <a:t>heat exchangers</a:t>
            </a:r>
          </a:p>
          <a:p>
            <a:r>
              <a:rPr lang="en-US" dirty="0"/>
              <a:t>For precooling stage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9F92B8-157A-4274-8CA9-270B21F24DCA}"/>
              </a:ext>
            </a:extLst>
          </p:cNvPr>
          <p:cNvSpPr txBox="1"/>
          <p:nvPr/>
        </p:nvSpPr>
        <p:spPr>
          <a:xfrm>
            <a:off x="1703512" y="836712"/>
            <a:ext cx="338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KPH/</a:t>
            </a:r>
            <a:r>
              <a:rPr lang="de-DE" dirty="0" err="1"/>
              <a:t>Swagelock</a:t>
            </a:r>
            <a:r>
              <a:rPr lang="de-DE" dirty="0"/>
              <a:t>: German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A32B12-2FC5-4D87-8C07-E4C805E2AC7B}"/>
              </a:ext>
            </a:extLst>
          </p:cNvPr>
          <p:cNvSpPr txBox="1"/>
          <p:nvPr/>
        </p:nvSpPr>
        <p:spPr>
          <a:xfrm>
            <a:off x="8678433" y="921169"/>
            <a:ext cx="2412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JINR - </a:t>
            </a:r>
            <a:r>
              <a:rPr lang="de-DE" dirty="0" err="1"/>
              <a:t>Russian</a:t>
            </a:r>
            <a:r>
              <a:rPr lang="de-DE" dirty="0"/>
              <a:t>  </a:t>
            </a:r>
            <a:r>
              <a:rPr lang="de-DE" dirty="0" err="1"/>
              <a:t>products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examples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pic>
        <p:nvPicPr>
          <p:cNvPr id="12" name="Grafik 11" descr="Ein Bild, das drinnen, silbern enthält.&#10;&#10;Automatisch generierte Beschreibung">
            <a:extLst>
              <a:ext uri="{FF2B5EF4-FFF2-40B4-BE49-F238E27FC236}">
                <a16:creationId xmlns:a16="http://schemas.microsoft.com/office/drawing/2014/main" id="{EBD12A20-4DCD-47FF-8C9E-C2B5B14B8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71" y="1925027"/>
            <a:ext cx="2310129" cy="1540086"/>
          </a:xfrm>
          <a:prstGeom prst="rect">
            <a:avLst/>
          </a:prstGeom>
        </p:spPr>
      </p:pic>
      <p:pic>
        <p:nvPicPr>
          <p:cNvPr id="14" name="Grafik 13" descr="Ein Bild, das Metallwaren, Schraube enthält.&#10;&#10;Automatisch generierte Beschreibung">
            <a:extLst>
              <a:ext uri="{FF2B5EF4-FFF2-40B4-BE49-F238E27FC236}">
                <a16:creationId xmlns:a16="http://schemas.microsoft.com/office/drawing/2014/main" id="{8E53F74C-793D-4A30-A91E-8F9EC3CA4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27" y="3731656"/>
            <a:ext cx="2285247" cy="152349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112D728-9AA2-4751-8BC1-7CC752A394CA}"/>
              </a:ext>
            </a:extLst>
          </p:cNvPr>
          <p:cNvSpPr txBox="1"/>
          <p:nvPr/>
        </p:nvSpPr>
        <p:spPr>
          <a:xfrm>
            <a:off x="8784299" y="5234329"/>
            <a:ext cx="147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Needle </a:t>
            </a:r>
            <a:r>
              <a:rPr lang="de-DE" dirty="0" err="1"/>
              <a:t>valves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3EDBA7-CA5E-4E94-80FA-B073FCEF6793}"/>
              </a:ext>
            </a:extLst>
          </p:cNvPr>
          <p:cNvSpPr txBox="1"/>
          <p:nvPr/>
        </p:nvSpPr>
        <p:spPr>
          <a:xfrm>
            <a:off x="8855120" y="3426039"/>
            <a:ext cx="171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He-4 </a:t>
            </a:r>
            <a:r>
              <a:rPr lang="de-DE" dirty="0" err="1"/>
              <a:t>evaporator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71BBA0A-1712-4033-966D-F63F7E08ABF9}"/>
              </a:ext>
            </a:extLst>
          </p:cNvPr>
          <p:cNvSpPr txBox="1"/>
          <p:nvPr/>
        </p:nvSpPr>
        <p:spPr>
          <a:xfrm>
            <a:off x="516777" y="5742865"/>
            <a:ext cx="1115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Unavailability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russian</a:t>
            </a:r>
            <a:r>
              <a:rPr lang="de-DE" dirty="0"/>
              <a:t> </a:t>
            </a:r>
            <a:r>
              <a:rPr lang="de-DE" dirty="0" err="1"/>
              <a:t>institution</a:t>
            </a:r>
            <a:r>
              <a:rPr lang="de-DE" dirty="0"/>
              <a:t> 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compensated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Mainz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shops</a:t>
            </a:r>
            <a:r>
              <a:rPr lang="de-DE" dirty="0"/>
              <a:t> and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Rhein Main </a:t>
            </a:r>
            <a:r>
              <a:rPr lang="de-DE" dirty="0" err="1"/>
              <a:t>area</a:t>
            </a:r>
            <a:r>
              <a:rPr lang="de-DE" dirty="0"/>
              <a:t>. (but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expense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delays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and limited </a:t>
            </a:r>
            <a:r>
              <a:rPr lang="de-DE" dirty="0" err="1"/>
              <a:t>capacities</a:t>
            </a:r>
            <a:r>
              <a:rPr lang="de-DE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11323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4306D-BF8C-123B-3E6F-2ACE7432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C76C22-6D6C-1780-35D9-53E5FD8A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942E-7CFD-4B29-A4D8-6DE9716636D0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53124B-5B7D-D7F7-4AA6-BCFDFFD6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6CF0F1-00E8-9461-97F9-A1FDC848CF6A}"/>
              </a:ext>
            </a:extLst>
          </p:cNvPr>
          <p:cNvSpPr txBox="1"/>
          <p:nvPr/>
        </p:nvSpPr>
        <p:spPr>
          <a:xfrm>
            <a:off x="767408" y="1916832"/>
            <a:ext cx="10225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MESA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at University Mainz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Construction and </a:t>
            </a:r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Rich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experimental </a:t>
            </a:r>
            <a:r>
              <a:rPr lang="de-DE" dirty="0" err="1"/>
              <a:t>stations</a:t>
            </a:r>
            <a:r>
              <a:rPr lang="de-DE" dirty="0"/>
              <a:t>  P2, MAGIX, and </a:t>
            </a:r>
            <a:r>
              <a:rPr lang="de-DE" dirty="0" err="1"/>
              <a:t>DarkMESA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Options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extensions</a:t>
            </a:r>
            <a:r>
              <a:rPr lang="de-DE" dirty="0"/>
              <a:t> after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.  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88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MIC-Floorpl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-235227"/>
            <a:ext cx="786288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2632075" y="3684588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5844" name="Picture 4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6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5" name="Picture 5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6" name="Picture 6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9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7" name="Picture 7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8" name="Picture 8" descr="BD2129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50100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31504" y="397152"/>
            <a:ext cx="4042260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project: MESA </a:t>
            </a:r>
          </a:p>
          <a:p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(Mainz Energy-recovering </a:t>
            </a:r>
          </a:p>
          <a:p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Accelerator)</a:t>
            </a:r>
          </a:p>
          <a:p>
            <a:endParaRPr lang="de-DE" altLang="en-US" b="1" dirty="0">
              <a:solidFill>
                <a:schemeClr val="accent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03512" y="4037092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„World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at least 10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MAMI (1-10mA vs. 0.1mA)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MESA 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30%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MAMI 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MESA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400256" y="260648"/>
            <a:ext cx="1621632" cy="288032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1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/>
          <a:lstStyle/>
          <a:p>
            <a:pPr lvl="0"/>
            <a:br>
              <a:rPr lang="de-DE" dirty="0"/>
            </a:br>
            <a:endParaRPr lang="de-DE" dirty="0"/>
          </a:p>
        </p:txBody>
      </p:sp>
      <p:sp>
        <p:nvSpPr>
          <p:cNvPr id="24" name="Titel 4"/>
          <p:cNvSpPr txBox="1">
            <a:spLocks/>
          </p:cNvSpPr>
          <p:nvPr/>
        </p:nvSpPr>
        <p:spPr>
          <a:xfrm>
            <a:off x="1343473" y="-1279789"/>
            <a:ext cx="8224265" cy="7920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200" dirty="0"/>
              <a:t>    </a:t>
            </a:r>
            <a:br>
              <a:rPr lang="de-DE" dirty="0"/>
            </a:br>
            <a:endParaRPr lang="de-DE" dirty="0"/>
          </a:p>
        </p:txBody>
      </p:sp>
      <p:sp>
        <p:nvSpPr>
          <p:cNvPr id="18" name="Octagon 21"/>
          <p:cNvSpPr/>
          <p:nvPr/>
        </p:nvSpPr>
        <p:spPr>
          <a:xfrm rot="329515">
            <a:off x="8414984" y="2440583"/>
            <a:ext cx="936104" cy="352684"/>
          </a:xfrm>
          <a:prstGeom prst="octagon">
            <a:avLst>
              <a:gd name="adj" fmla="val 814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BDX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28" y="1439108"/>
            <a:ext cx="9144000" cy="4942221"/>
          </a:xfrm>
          <a:prstGeom prst="rect">
            <a:avLst/>
          </a:prstGeom>
        </p:spPr>
      </p:pic>
      <p:sp>
        <p:nvSpPr>
          <p:cNvPr id="19" name="Octagon 1"/>
          <p:cNvSpPr/>
          <p:nvPr/>
        </p:nvSpPr>
        <p:spPr>
          <a:xfrm rot="19793536">
            <a:off x="5946378" y="1713669"/>
            <a:ext cx="2141773" cy="580977"/>
          </a:xfrm>
          <a:prstGeom prst="octagon">
            <a:avLst>
              <a:gd name="adj" fmla="val 814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Hall-1</a:t>
            </a:r>
          </a:p>
        </p:txBody>
      </p:sp>
      <p:sp>
        <p:nvSpPr>
          <p:cNvPr id="21" name="Octagon 1"/>
          <p:cNvSpPr/>
          <p:nvPr/>
        </p:nvSpPr>
        <p:spPr>
          <a:xfrm rot="19793536">
            <a:off x="4544347" y="3007701"/>
            <a:ext cx="610563" cy="580977"/>
          </a:xfrm>
          <a:prstGeom prst="octagon">
            <a:avLst>
              <a:gd name="adj" fmla="val 814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2</a:t>
            </a:r>
          </a:p>
        </p:txBody>
      </p:sp>
      <p:sp>
        <p:nvSpPr>
          <p:cNvPr id="22" name="Octagon 1"/>
          <p:cNvSpPr/>
          <p:nvPr/>
        </p:nvSpPr>
        <p:spPr>
          <a:xfrm rot="19793536">
            <a:off x="3536236" y="3606522"/>
            <a:ext cx="610563" cy="580977"/>
          </a:xfrm>
          <a:prstGeom prst="octagon">
            <a:avLst>
              <a:gd name="adj" fmla="val 814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3</a:t>
            </a:r>
          </a:p>
        </p:txBody>
      </p:sp>
      <p:sp>
        <p:nvSpPr>
          <p:cNvPr id="23" name="Octagon 1"/>
          <p:cNvSpPr/>
          <p:nvPr/>
        </p:nvSpPr>
        <p:spPr>
          <a:xfrm rot="19793536">
            <a:off x="2456114" y="4231836"/>
            <a:ext cx="610563" cy="580977"/>
          </a:xfrm>
          <a:prstGeom prst="octagon">
            <a:avLst>
              <a:gd name="adj" fmla="val 814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4</a:t>
            </a:r>
          </a:p>
        </p:txBody>
      </p:sp>
      <p:cxnSp>
        <p:nvCxnSpPr>
          <p:cNvPr id="25" name="Gerade Verbindung 24"/>
          <p:cNvCxnSpPr/>
          <p:nvPr/>
        </p:nvCxnSpPr>
        <p:spPr>
          <a:xfrm>
            <a:off x="4348925" y="2245683"/>
            <a:ext cx="1944216" cy="1318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5933101" y="3564583"/>
            <a:ext cx="360040" cy="210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933101" y="3774632"/>
            <a:ext cx="107504" cy="63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H="1">
            <a:off x="6040605" y="3109778"/>
            <a:ext cx="1188640" cy="7284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7229246" y="3109778"/>
            <a:ext cx="594947" cy="3827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6725190" y="3492574"/>
            <a:ext cx="1099003" cy="625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6725189" y="4189898"/>
            <a:ext cx="1353700" cy="93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 rot="19702659">
            <a:off x="3286309" y="2599052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Old Building</a:t>
            </a:r>
          </a:p>
        </p:txBody>
      </p:sp>
      <p:sp>
        <p:nvSpPr>
          <p:cNvPr id="33" name="Textfeld 32"/>
          <p:cNvSpPr txBox="1"/>
          <p:nvPr/>
        </p:nvSpPr>
        <p:spPr>
          <a:xfrm rot="19702659">
            <a:off x="4424158" y="1798933"/>
            <a:ext cx="14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New  Building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400257" y="4189900"/>
            <a:ext cx="976549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Beam </a:t>
            </a:r>
            <a:r>
              <a:rPr lang="de-DE" sz="1200" dirty="0" err="1">
                <a:solidFill>
                  <a:schemeClr val="bg1"/>
                </a:solidFill>
              </a:rPr>
              <a:t>dump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</a:p>
          <a:p>
            <a:r>
              <a:rPr lang="de-DE" sz="1200" dirty="0" err="1">
                <a:solidFill>
                  <a:schemeClr val="bg1"/>
                </a:solidFill>
              </a:rPr>
              <a:t>building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flipH="1" flipV="1">
            <a:off x="7248128" y="3597599"/>
            <a:ext cx="1080120" cy="8231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el 4">
            <a:extLst>
              <a:ext uri="{FF2B5EF4-FFF2-40B4-BE49-F238E27FC236}">
                <a16:creationId xmlns:a16="http://schemas.microsoft.com/office/drawing/2014/main" id="{22992159-C77D-4786-A996-C5AE6650863F}"/>
              </a:ext>
            </a:extLst>
          </p:cNvPr>
          <p:cNvSpPr txBox="1">
            <a:spLocks/>
          </p:cNvSpPr>
          <p:nvPr/>
        </p:nvSpPr>
        <p:spPr>
          <a:xfrm>
            <a:off x="1597733" y="-72051"/>
            <a:ext cx="877824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Extension Building “CFP-1” (Hall-1)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77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628801"/>
            <a:ext cx="8985512" cy="42542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631504" y="44625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de-DE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de-DE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4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6958-506C-40E9-9CD9-E412FC0EB415}" type="datetime1">
              <a:rPr lang="de-DE" smtClean="0"/>
              <a:t>02.10.2022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31504" y="44625"/>
            <a:ext cx="4831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de-DE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de-DE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  2021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67376" y="6093296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Installation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begins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E1ACF8-E374-7128-3E34-C106A4190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470" y="1231220"/>
            <a:ext cx="4653136" cy="3489852"/>
          </a:xfrm>
          <a:prstGeom prst="rect">
            <a:avLst/>
          </a:prstGeom>
        </p:spPr>
      </p:pic>
      <p:pic>
        <p:nvPicPr>
          <p:cNvPr id="10" name="Grafik 9" descr="Ein Bild, das Wand, drinnen, Decke, Boden enthält.&#10;&#10;Automatisch generierte Beschreibung">
            <a:extLst>
              <a:ext uri="{FF2B5EF4-FFF2-40B4-BE49-F238E27FC236}">
                <a16:creationId xmlns:a16="http://schemas.microsoft.com/office/drawing/2014/main" id="{96C22950-F5D7-17E0-E13E-E62B2F963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782" y="1241970"/>
            <a:ext cx="4653136" cy="348985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06CE35-DB02-DA95-00FE-C5AE7D1F0DBF}"/>
              </a:ext>
            </a:extLst>
          </p:cNvPr>
          <p:cNvSpPr txBox="1"/>
          <p:nvPr/>
        </p:nvSpPr>
        <p:spPr>
          <a:xfrm>
            <a:off x="839416" y="5371955"/>
            <a:ext cx="3337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New experimental hall </a:t>
            </a:r>
          </a:p>
          <a:p>
            <a:r>
              <a:rPr lang="de-DE" dirty="0"/>
              <a:t>View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breakthrough</a:t>
            </a:r>
            <a:r>
              <a:rPr lang="de-DE" dirty="0"/>
              <a:t> west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354CD2F-A5F3-0539-F5B3-C97DFB8FD2FC}"/>
              </a:ext>
            </a:extLst>
          </p:cNvPr>
          <p:cNvSpPr txBox="1"/>
          <p:nvPr/>
        </p:nvSpPr>
        <p:spPr>
          <a:xfrm>
            <a:off x="7093804" y="5316135"/>
            <a:ext cx="3263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Old  experimental hall </a:t>
            </a:r>
          </a:p>
          <a:p>
            <a:r>
              <a:rPr lang="de-DE" dirty="0"/>
              <a:t>Breakthrough </a:t>
            </a:r>
            <a:r>
              <a:rPr lang="de-DE" dirty="0" err="1"/>
              <a:t>east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made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83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0AB36-3D69-473D-B09C-2AC38C9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7278"/>
            <a:ext cx="10972800" cy="1143000"/>
          </a:xfrm>
        </p:spPr>
        <p:txBody>
          <a:bodyPr/>
          <a:lstStyle/>
          <a:p>
            <a:r>
              <a:rPr lang="de-DE" dirty="0"/>
              <a:t>MESA Status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9184BD-DC32-4FC2-89D9-782C5B14D2A5}"/>
              </a:ext>
            </a:extLst>
          </p:cNvPr>
          <p:cNvGrpSpPr/>
          <p:nvPr/>
        </p:nvGrpSpPr>
        <p:grpSpPr>
          <a:xfrm>
            <a:off x="3215680" y="1350475"/>
            <a:ext cx="9144000" cy="5171606"/>
            <a:chOff x="3155152" y="1018686"/>
            <a:chExt cx="9144000" cy="517160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D7C72A0-81FF-4374-B3E5-93BE72E8E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152" y="1018686"/>
              <a:ext cx="9144000" cy="5171606"/>
            </a:xfrm>
            <a:prstGeom prst="rect">
              <a:avLst/>
            </a:prstGeom>
          </p:spPr>
        </p:pic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74F9448-EEB6-4A47-87AC-4ED4463051B1}"/>
                </a:ext>
              </a:extLst>
            </p:cNvPr>
            <p:cNvSpPr/>
            <p:nvPr/>
          </p:nvSpPr>
          <p:spPr>
            <a:xfrm>
              <a:off x="6636577" y="1616075"/>
              <a:ext cx="2597150" cy="1555750"/>
            </a:xfrm>
            <a:custGeom>
              <a:avLst/>
              <a:gdLst>
                <a:gd name="connsiteX0" fmla="*/ 520700 w 2597150"/>
                <a:gd name="connsiteY0" fmla="*/ 1555750 h 1555750"/>
                <a:gd name="connsiteX1" fmla="*/ 977900 w 2597150"/>
                <a:gd name="connsiteY1" fmla="*/ 1285875 h 1555750"/>
                <a:gd name="connsiteX2" fmla="*/ 987425 w 2597150"/>
                <a:gd name="connsiteY2" fmla="*/ 1123950 h 1555750"/>
                <a:gd name="connsiteX3" fmla="*/ 2479675 w 2597150"/>
                <a:gd name="connsiteY3" fmla="*/ 273050 h 1555750"/>
                <a:gd name="connsiteX4" fmla="*/ 2597150 w 2597150"/>
                <a:gd name="connsiteY4" fmla="*/ 203200 h 1555750"/>
                <a:gd name="connsiteX5" fmla="*/ 2247900 w 2597150"/>
                <a:gd name="connsiteY5" fmla="*/ 0 h 1555750"/>
                <a:gd name="connsiteX6" fmla="*/ 0 w 2597150"/>
                <a:gd name="connsiteY6" fmla="*/ 1247775 h 1555750"/>
                <a:gd name="connsiteX7" fmla="*/ 520700 w 2597150"/>
                <a:gd name="connsiteY7" fmla="*/ 1555750 h 155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150" h="1555750">
                  <a:moveTo>
                    <a:pt x="520700" y="1555750"/>
                  </a:moveTo>
                  <a:lnTo>
                    <a:pt x="977900" y="1285875"/>
                  </a:lnTo>
                  <a:lnTo>
                    <a:pt x="987425" y="1123950"/>
                  </a:lnTo>
                  <a:lnTo>
                    <a:pt x="2479675" y="273050"/>
                  </a:lnTo>
                  <a:lnTo>
                    <a:pt x="2597150" y="203200"/>
                  </a:lnTo>
                  <a:lnTo>
                    <a:pt x="2247900" y="0"/>
                  </a:lnTo>
                  <a:lnTo>
                    <a:pt x="0" y="1247775"/>
                  </a:lnTo>
                  <a:lnTo>
                    <a:pt x="520700" y="1555750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621B4A53-DD5E-4FAE-840B-99D53DCF0ACD}"/>
                </a:ext>
              </a:extLst>
            </p:cNvPr>
            <p:cNvSpPr/>
            <p:nvPr/>
          </p:nvSpPr>
          <p:spPr>
            <a:xfrm>
              <a:off x="8019290" y="2888456"/>
              <a:ext cx="676275" cy="450057"/>
            </a:xfrm>
            <a:custGeom>
              <a:avLst/>
              <a:gdLst>
                <a:gd name="connsiteX0" fmla="*/ 247650 w 676275"/>
                <a:gd name="connsiteY0" fmla="*/ 450057 h 450057"/>
                <a:gd name="connsiteX1" fmla="*/ 676275 w 676275"/>
                <a:gd name="connsiteY1" fmla="*/ 188119 h 450057"/>
                <a:gd name="connsiteX2" fmla="*/ 392906 w 676275"/>
                <a:gd name="connsiteY2" fmla="*/ 0 h 450057"/>
                <a:gd name="connsiteX3" fmla="*/ 26193 w 676275"/>
                <a:gd name="connsiteY3" fmla="*/ 219075 h 450057"/>
                <a:gd name="connsiteX4" fmla="*/ 0 w 676275"/>
                <a:gd name="connsiteY4" fmla="*/ 230982 h 450057"/>
                <a:gd name="connsiteX5" fmla="*/ 247650 w 676275"/>
                <a:gd name="connsiteY5" fmla="*/ 450057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450057">
                  <a:moveTo>
                    <a:pt x="247650" y="450057"/>
                  </a:moveTo>
                  <a:lnTo>
                    <a:pt x="676275" y="188119"/>
                  </a:lnTo>
                  <a:lnTo>
                    <a:pt x="392906" y="0"/>
                  </a:lnTo>
                  <a:lnTo>
                    <a:pt x="26193" y="219075"/>
                  </a:lnTo>
                  <a:lnTo>
                    <a:pt x="0" y="230982"/>
                  </a:lnTo>
                  <a:lnTo>
                    <a:pt x="247650" y="450057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175A72C2-B8C0-4560-A289-66F1CABA9FEB}"/>
                </a:ext>
              </a:extLst>
            </p:cNvPr>
            <p:cNvSpPr/>
            <p:nvPr/>
          </p:nvSpPr>
          <p:spPr>
            <a:xfrm rot="174572">
              <a:off x="9075572" y="3429000"/>
              <a:ext cx="720080" cy="504056"/>
            </a:xfrm>
            <a:custGeom>
              <a:avLst/>
              <a:gdLst>
                <a:gd name="connsiteX0" fmla="*/ 247650 w 676275"/>
                <a:gd name="connsiteY0" fmla="*/ 450057 h 450057"/>
                <a:gd name="connsiteX1" fmla="*/ 676275 w 676275"/>
                <a:gd name="connsiteY1" fmla="*/ 188119 h 450057"/>
                <a:gd name="connsiteX2" fmla="*/ 392906 w 676275"/>
                <a:gd name="connsiteY2" fmla="*/ 0 h 450057"/>
                <a:gd name="connsiteX3" fmla="*/ 26193 w 676275"/>
                <a:gd name="connsiteY3" fmla="*/ 219075 h 450057"/>
                <a:gd name="connsiteX4" fmla="*/ 0 w 676275"/>
                <a:gd name="connsiteY4" fmla="*/ 230982 h 450057"/>
                <a:gd name="connsiteX5" fmla="*/ 247650 w 676275"/>
                <a:gd name="connsiteY5" fmla="*/ 450057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450057">
                  <a:moveTo>
                    <a:pt x="247650" y="450057"/>
                  </a:moveTo>
                  <a:lnTo>
                    <a:pt x="676275" y="188119"/>
                  </a:lnTo>
                  <a:lnTo>
                    <a:pt x="392906" y="0"/>
                  </a:lnTo>
                  <a:lnTo>
                    <a:pt x="26193" y="219075"/>
                  </a:lnTo>
                  <a:lnTo>
                    <a:pt x="0" y="230982"/>
                  </a:lnTo>
                  <a:lnTo>
                    <a:pt x="247650" y="450057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47696F09-4F07-4525-A37F-1BE86E5046DF}"/>
              </a:ext>
            </a:extLst>
          </p:cNvPr>
          <p:cNvSpPr txBox="1"/>
          <p:nvPr/>
        </p:nvSpPr>
        <p:spPr>
          <a:xfrm>
            <a:off x="524827" y="1328791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 MeV </a:t>
            </a:r>
            <a:r>
              <a:rPr lang="de-DE" dirty="0" err="1"/>
              <a:t>Injector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(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Cryomodules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and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specs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Completion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end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Experiments </a:t>
            </a:r>
            <a:r>
              <a:rPr lang="de-DE" dirty="0" err="1"/>
              <a:t>begin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in 2025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5B61570-F11A-434F-A458-1BB27F7487D3}"/>
              </a:ext>
            </a:extLst>
          </p:cNvPr>
          <p:cNvCxnSpPr>
            <a:cxnSpLocks/>
          </p:cNvCxnSpPr>
          <p:nvPr/>
        </p:nvCxnSpPr>
        <p:spPr>
          <a:xfrm flipH="1" flipV="1">
            <a:off x="10200456" y="3767784"/>
            <a:ext cx="720080" cy="13894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3F008CB-0624-4FDA-B84F-D3804E099EC3}"/>
              </a:ext>
            </a:extLst>
          </p:cNvPr>
          <p:cNvSpPr txBox="1"/>
          <p:nvPr/>
        </p:nvSpPr>
        <p:spPr>
          <a:xfrm>
            <a:off x="10545581" y="501915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New </a:t>
            </a:r>
            <a:r>
              <a:rPr lang="de-DE" dirty="0" err="1"/>
              <a:t>building</a:t>
            </a:r>
            <a:r>
              <a:rPr lang="de-DE" dirty="0"/>
              <a:t> 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17D5D18-D0FE-46ED-91E3-DD9DD9571E3D}"/>
              </a:ext>
            </a:extLst>
          </p:cNvPr>
          <p:cNvCxnSpPr/>
          <p:nvPr/>
        </p:nvCxnSpPr>
        <p:spPr>
          <a:xfrm>
            <a:off x="6456040" y="1572030"/>
            <a:ext cx="1800200" cy="848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E272464-0104-4E24-ACF0-F30D60C8BC85}"/>
              </a:ext>
            </a:extLst>
          </p:cNvPr>
          <p:cNvCxnSpPr>
            <a:cxnSpLocks/>
          </p:cNvCxnSpPr>
          <p:nvPr/>
        </p:nvCxnSpPr>
        <p:spPr>
          <a:xfrm>
            <a:off x="4511824" y="1844824"/>
            <a:ext cx="3672408" cy="1584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0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0AB36-3D69-473D-B09C-2AC38C9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7278"/>
            <a:ext cx="10972800" cy="1143000"/>
          </a:xfrm>
        </p:spPr>
        <p:txBody>
          <a:bodyPr/>
          <a:lstStyle/>
          <a:p>
            <a:r>
              <a:rPr lang="de-DE" dirty="0"/>
              <a:t>MESA Operational </a:t>
            </a:r>
            <a:r>
              <a:rPr lang="de-DE" dirty="0" err="1"/>
              <a:t>modes</a:t>
            </a:r>
            <a:r>
              <a:rPr lang="de-DE" dirty="0"/>
              <a:t>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9184BD-DC32-4FC2-89D9-782C5B14D2A5}"/>
              </a:ext>
            </a:extLst>
          </p:cNvPr>
          <p:cNvGrpSpPr/>
          <p:nvPr/>
        </p:nvGrpSpPr>
        <p:grpSpPr>
          <a:xfrm>
            <a:off x="2511549" y="1484784"/>
            <a:ext cx="9144000" cy="5171606"/>
            <a:chOff x="3155152" y="1018686"/>
            <a:chExt cx="9144000" cy="517160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D7C72A0-81FF-4374-B3E5-93BE72E8E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152" y="1018686"/>
              <a:ext cx="9144000" cy="5171606"/>
            </a:xfrm>
            <a:prstGeom prst="rect">
              <a:avLst/>
            </a:prstGeom>
          </p:spPr>
        </p:pic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74F9448-EEB6-4A47-87AC-4ED4463051B1}"/>
                </a:ext>
              </a:extLst>
            </p:cNvPr>
            <p:cNvSpPr/>
            <p:nvPr/>
          </p:nvSpPr>
          <p:spPr>
            <a:xfrm>
              <a:off x="6636577" y="1616075"/>
              <a:ext cx="2597150" cy="1555750"/>
            </a:xfrm>
            <a:custGeom>
              <a:avLst/>
              <a:gdLst>
                <a:gd name="connsiteX0" fmla="*/ 520700 w 2597150"/>
                <a:gd name="connsiteY0" fmla="*/ 1555750 h 1555750"/>
                <a:gd name="connsiteX1" fmla="*/ 977900 w 2597150"/>
                <a:gd name="connsiteY1" fmla="*/ 1285875 h 1555750"/>
                <a:gd name="connsiteX2" fmla="*/ 987425 w 2597150"/>
                <a:gd name="connsiteY2" fmla="*/ 1123950 h 1555750"/>
                <a:gd name="connsiteX3" fmla="*/ 2479675 w 2597150"/>
                <a:gd name="connsiteY3" fmla="*/ 273050 h 1555750"/>
                <a:gd name="connsiteX4" fmla="*/ 2597150 w 2597150"/>
                <a:gd name="connsiteY4" fmla="*/ 203200 h 1555750"/>
                <a:gd name="connsiteX5" fmla="*/ 2247900 w 2597150"/>
                <a:gd name="connsiteY5" fmla="*/ 0 h 1555750"/>
                <a:gd name="connsiteX6" fmla="*/ 0 w 2597150"/>
                <a:gd name="connsiteY6" fmla="*/ 1247775 h 1555750"/>
                <a:gd name="connsiteX7" fmla="*/ 520700 w 2597150"/>
                <a:gd name="connsiteY7" fmla="*/ 1555750 h 155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150" h="1555750">
                  <a:moveTo>
                    <a:pt x="520700" y="1555750"/>
                  </a:moveTo>
                  <a:lnTo>
                    <a:pt x="977900" y="1285875"/>
                  </a:lnTo>
                  <a:lnTo>
                    <a:pt x="987425" y="1123950"/>
                  </a:lnTo>
                  <a:lnTo>
                    <a:pt x="2479675" y="273050"/>
                  </a:lnTo>
                  <a:lnTo>
                    <a:pt x="2597150" y="203200"/>
                  </a:lnTo>
                  <a:lnTo>
                    <a:pt x="2247900" y="0"/>
                  </a:lnTo>
                  <a:lnTo>
                    <a:pt x="0" y="1247775"/>
                  </a:lnTo>
                  <a:lnTo>
                    <a:pt x="520700" y="1555750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621B4A53-DD5E-4FAE-840B-99D53DCF0ACD}"/>
                </a:ext>
              </a:extLst>
            </p:cNvPr>
            <p:cNvSpPr/>
            <p:nvPr/>
          </p:nvSpPr>
          <p:spPr>
            <a:xfrm>
              <a:off x="8019290" y="2888456"/>
              <a:ext cx="676275" cy="450057"/>
            </a:xfrm>
            <a:custGeom>
              <a:avLst/>
              <a:gdLst>
                <a:gd name="connsiteX0" fmla="*/ 247650 w 676275"/>
                <a:gd name="connsiteY0" fmla="*/ 450057 h 450057"/>
                <a:gd name="connsiteX1" fmla="*/ 676275 w 676275"/>
                <a:gd name="connsiteY1" fmla="*/ 188119 h 450057"/>
                <a:gd name="connsiteX2" fmla="*/ 392906 w 676275"/>
                <a:gd name="connsiteY2" fmla="*/ 0 h 450057"/>
                <a:gd name="connsiteX3" fmla="*/ 26193 w 676275"/>
                <a:gd name="connsiteY3" fmla="*/ 219075 h 450057"/>
                <a:gd name="connsiteX4" fmla="*/ 0 w 676275"/>
                <a:gd name="connsiteY4" fmla="*/ 230982 h 450057"/>
                <a:gd name="connsiteX5" fmla="*/ 247650 w 676275"/>
                <a:gd name="connsiteY5" fmla="*/ 450057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450057">
                  <a:moveTo>
                    <a:pt x="247650" y="450057"/>
                  </a:moveTo>
                  <a:lnTo>
                    <a:pt x="676275" y="188119"/>
                  </a:lnTo>
                  <a:lnTo>
                    <a:pt x="392906" y="0"/>
                  </a:lnTo>
                  <a:lnTo>
                    <a:pt x="26193" y="219075"/>
                  </a:lnTo>
                  <a:lnTo>
                    <a:pt x="0" y="230982"/>
                  </a:lnTo>
                  <a:lnTo>
                    <a:pt x="247650" y="450057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175A72C2-B8C0-4560-A289-66F1CABA9FEB}"/>
                </a:ext>
              </a:extLst>
            </p:cNvPr>
            <p:cNvSpPr/>
            <p:nvPr/>
          </p:nvSpPr>
          <p:spPr>
            <a:xfrm rot="174572">
              <a:off x="9075572" y="3429000"/>
              <a:ext cx="720080" cy="504056"/>
            </a:xfrm>
            <a:custGeom>
              <a:avLst/>
              <a:gdLst>
                <a:gd name="connsiteX0" fmla="*/ 247650 w 676275"/>
                <a:gd name="connsiteY0" fmla="*/ 450057 h 450057"/>
                <a:gd name="connsiteX1" fmla="*/ 676275 w 676275"/>
                <a:gd name="connsiteY1" fmla="*/ 188119 h 450057"/>
                <a:gd name="connsiteX2" fmla="*/ 392906 w 676275"/>
                <a:gd name="connsiteY2" fmla="*/ 0 h 450057"/>
                <a:gd name="connsiteX3" fmla="*/ 26193 w 676275"/>
                <a:gd name="connsiteY3" fmla="*/ 219075 h 450057"/>
                <a:gd name="connsiteX4" fmla="*/ 0 w 676275"/>
                <a:gd name="connsiteY4" fmla="*/ 230982 h 450057"/>
                <a:gd name="connsiteX5" fmla="*/ 247650 w 676275"/>
                <a:gd name="connsiteY5" fmla="*/ 450057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450057">
                  <a:moveTo>
                    <a:pt x="247650" y="450057"/>
                  </a:moveTo>
                  <a:lnTo>
                    <a:pt x="676275" y="188119"/>
                  </a:lnTo>
                  <a:lnTo>
                    <a:pt x="392906" y="0"/>
                  </a:lnTo>
                  <a:lnTo>
                    <a:pt x="26193" y="219075"/>
                  </a:lnTo>
                  <a:lnTo>
                    <a:pt x="0" y="230982"/>
                  </a:lnTo>
                  <a:lnTo>
                    <a:pt x="247650" y="450057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3E32D275-146F-451B-9B85-98594A196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70139"/>
              </p:ext>
            </p:extLst>
          </p:nvPr>
        </p:nvGraphicFramePr>
        <p:xfrm>
          <a:off x="536451" y="2211307"/>
          <a:ext cx="4175713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419">
                  <a:extLst>
                    <a:ext uri="{9D8B030D-6E8A-4147-A177-3AD203B41FA5}">
                      <a16:colId xmlns:a16="http://schemas.microsoft.com/office/drawing/2014/main" val="399176735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969373852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31813869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Op</a:t>
                      </a:r>
                      <a:r>
                        <a:rPr lang="de-DE" sz="1600" dirty="0"/>
                        <a:t>-mode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Beam </a:t>
                      </a:r>
                      <a:r>
                        <a:rPr lang="de-DE" sz="1600" dirty="0" err="1"/>
                        <a:t>power@target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02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Ext. Beam</a:t>
                      </a:r>
                    </a:p>
                    <a:p>
                      <a:r>
                        <a:rPr lang="de-DE" dirty="0"/>
                        <a:t>(EB)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Solid/</a:t>
                      </a:r>
                    </a:p>
                    <a:p>
                      <a:r>
                        <a:rPr lang="de-DE" dirty="0"/>
                        <a:t>Liquid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0-25kW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Energy </a:t>
                      </a:r>
                      <a:r>
                        <a:rPr lang="de-DE" dirty="0" err="1"/>
                        <a:t>recovery</a:t>
                      </a:r>
                      <a:r>
                        <a:rPr lang="de-DE" dirty="0"/>
                        <a:t>(ERL)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Gas-jet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0.1-1MW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19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04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92B65CC-C409-47BA-AB6B-462582C1C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038"/>
            <a:ext cx="12192000" cy="338592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9844D8A-B7AB-4C3C-95C0-0CC8C16E8CAF}"/>
              </a:ext>
            </a:extLst>
          </p:cNvPr>
          <p:cNvSpPr/>
          <p:nvPr/>
        </p:nvSpPr>
        <p:spPr>
          <a:xfrm>
            <a:off x="11727016" y="1782999"/>
            <a:ext cx="147484" cy="943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CF3110-596E-475A-B063-CCE5D1AE98FB}"/>
              </a:ext>
            </a:extLst>
          </p:cNvPr>
          <p:cNvSpPr/>
          <p:nvPr/>
        </p:nvSpPr>
        <p:spPr>
          <a:xfrm>
            <a:off x="8185150" y="3263900"/>
            <a:ext cx="146050" cy="952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52D14D-C2DF-4781-A8F2-80EBBC01F88A}"/>
              </a:ext>
            </a:extLst>
          </p:cNvPr>
          <p:cNvSpPr txBox="1"/>
          <p:nvPr/>
        </p:nvSpPr>
        <p:spPr>
          <a:xfrm>
            <a:off x="4368800" y="2044700"/>
            <a:ext cx="315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accent2"/>
                </a:solidFill>
              </a:rPr>
              <a:t>Acceleration</a:t>
            </a:r>
            <a:endParaRPr lang="de-DE" sz="3600" dirty="0">
              <a:solidFill>
                <a:schemeClr val="accent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8FF459-5DDB-494E-A6A5-CE242E9F128D}"/>
              </a:ext>
            </a:extLst>
          </p:cNvPr>
          <p:cNvSpPr txBox="1"/>
          <p:nvPr/>
        </p:nvSpPr>
        <p:spPr>
          <a:xfrm>
            <a:off x="4318000" y="2044700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accent6"/>
                </a:solidFill>
              </a:rPr>
              <a:t>Deceleration</a:t>
            </a:r>
            <a:endParaRPr lang="de-DE" sz="3600" dirty="0">
              <a:solidFill>
                <a:schemeClr val="accent6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B88516-93E2-4B0F-9AB0-59C2A14CEC08}"/>
              </a:ext>
            </a:extLst>
          </p:cNvPr>
          <p:cNvSpPr txBox="1"/>
          <p:nvPr/>
        </p:nvSpPr>
        <p:spPr>
          <a:xfrm>
            <a:off x="190500" y="247650"/>
            <a:ext cx="833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Energy Recovery Mode – MAGIX</a:t>
            </a:r>
          </a:p>
        </p:txBody>
      </p:sp>
    </p:spTree>
    <p:extLst>
      <p:ext uri="{BB962C8B-B14F-4D97-AF65-F5344CB8AC3E}">
        <p14:creationId xmlns:p14="http://schemas.microsoft.com/office/powerpoint/2010/main" val="16727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09 L 0.00039 0.03032 L -0.31315 0.0294 L -0.33138 0.05162 L -0.33138 0.19329 L -0.31315 0.21643 L -0.22201 0.21643 L -0.2069 0.19699 L -0.17201 0.19514 L -0.15638 0.17847 L -0.10638 0.17662 L -0.07826 0.21366 L -0.07721 0.35254 L -0.1069 0.38958 L -0.1569 0.39421 L -0.17201 0.41088 L -0.20742 0.41273 L -0.22096 0.43032 L -0.39909 0.43217 L -0.41367 0.41273 L -0.44909 0.41088 L -0.46315 0.39421 L -0.50951 0.39143 L -0.53763 0.3544 L -0.53919 0.2118 L -0.51003 0.17662 L -0.46263 0.17754 L -0.44961 0.19514 L -0.41263 0.19699 L -0.39805 0.21643 L -0.22149 0.21643 L -0.19701 0.20625 L -0.16576 0.20717 L -0.1418 0.19884 L -0.10638 0.19977 L -0.07721 0.23495 C -0.07748 0.28148 -0.07761 0.32801 -0.07774 0.37477 L -0.10742 0.4118 L -0.14232 0.41088 L -0.16524 0.42014 L -0.19753 0.42106 L -0.22357 0.43125 L -0.39753 0.4294 L -0.41784 0.42199 L -0.44753 0.42106 L -0.46471 0.41273 L -0.59388 0.41273 L -0.61159 0.40254 L -0.70378 0.28495 L -0.70482 0.24236 L -0.69857 0.22477 L -0.67409 0.19606 L -0.46211 0.19884 L -0.44805 0.20903 L -0.41576 0.20995 L -0.39857 0.21458 L -0.29336 0.21643 " pathEditMode="relative" ptsTypes="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231 L 0.06849 -0.00046 L 0.09349 -0.0088 L 0.12474 -0.0088 L 0.1487 -0.01806 L 0.1836 -0.01713 L 0.21276 0.01806 L 0.21276 0.15694 L 0.1836 0.19491 L 0.14818 0.19676 L 0.12422 0.20602 L 0.09349 0.20509 L 0.06797 0.21528 L -0.10911 0.21343 L -0.12317 0.19769 L -0.15911 0.19491 L -0.17317 0.17917 L -0.21901 0.17639 L -0.24765 0.13843 L -0.24921 -0.00139 L -0.21901 -0.03935 L -0.17317 -0.03843 L -0.15859 -0.01991 L -0.12213 -0.01713 L -0.10546 -0.00046 L 0.07006 -0.00139 L 0.0836 -0.01898 L 0.11901 -0.01991 L 0.13464 -0.0375 L 0.18516 -0.03843 L 0.21224 -0.00324 L 0.21329 0.14213 L 0.18308 0.17361 L 0.13464 0.17917 L 0.11849 0.19491 L 0.0836 0.19676 L 0.06901 0.2125 L -0.02265 0.21528 L -0.0414 0.18935 " pathEditMode="relative" ptsTypes="AAAAAAAAAAAAAAAAAAAAAAAAAAAAAAAAAAAAA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PRISM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PRISMA</Template>
  <TotalTime>0</TotalTime>
  <Words>1401</Words>
  <Application>Microsoft Office PowerPoint</Application>
  <PresentationFormat>Breitbild</PresentationFormat>
  <Paragraphs>242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Cambria Math</vt:lpstr>
      <vt:lpstr>CMBX9</vt:lpstr>
      <vt:lpstr>CMR9</vt:lpstr>
      <vt:lpstr>CMTI9</vt:lpstr>
      <vt:lpstr>CMTT9</vt:lpstr>
      <vt:lpstr>Comic Sans MS</vt:lpstr>
      <vt:lpstr>Minion Pro</vt:lpstr>
      <vt:lpstr>Symbol</vt:lpstr>
      <vt:lpstr>Times-Bold</vt:lpstr>
      <vt:lpstr>Times-Roman</vt:lpstr>
      <vt:lpstr>Wingdings</vt:lpstr>
      <vt:lpstr>PRISMA</vt:lpstr>
      <vt:lpstr>Benutzerdefiniertes Design</vt:lpstr>
      <vt:lpstr>The MESA facility  a new accelerator and its experiments </vt:lpstr>
      <vt:lpstr>PowerPoint-Präsentation</vt:lpstr>
      <vt:lpstr>PowerPoint-Präsentation</vt:lpstr>
      <vt:lpstr> </vt:lpstr>
      <vt:lpstr>PowerPoint-Präsentation</vt:lpstr>
      <vt:lpstr>PowerPoint-Präsentation</vt:lpstr>
      <vt:lpstr>MESA Status </vt:lpstr>
      <vt:lpstr>MESA Operational modes </vt:lpstr>
      <vt:lpstr>PowerPoint-Präsentation</vt:lpstr>
      <vt:lpstr>MESA- experiments-MAGIX </vt:lpstr>
      <vt:lpstr>MAGIX spectrometers</vt:lpstr>
      <vt:lpstr>Gas Jet target at MAMI A1 /MAGIX</vt:lpstr>
      <vt:lpstr>Luminosity limitation ERL gas jet target</vt:lpstr>
      <vt:lpstr>Experimental program at MAGIX</vt:lpstr>
      <vt:lpstr>MESA-Experiments </vt:lpstr>
      <vt:lpstr>EB-Experiment P2</vt:lpstr>
      <vt:lpstr>EB-Experiment P2</vt:lpstr>
      <vt:lpstr>P2-Challenges</vt:lpstr>
      <vt:lpstr>PowerPoint-Präsentation</vt:lpstr>
      <vt:lpstr>PowerPoint-Präsentation</vt:lpstr>
      <vt:lpstr> Multi- MeV Mottpolarimeter  </vt:lpstr>
      <vt:lpstr>Spin diffusion and background</vt:lpstr>
      <vt:lpstr>Mitigation of theory problem?</vt:lpstr>
      <vt:lpstr> MESA-ARC-0 layout</vt:lpstr>
      <vt:lpstr>Hydro- Möller @ MESA</vt:lpstr>
      <vt:lpstr>Hydro-Möller: Promise</vt:lpstr>
      <vt:lpstr>Hydro-Möller:  Challenges and status </vt:lpstr>
      <vt:lpstr>Political issue: Refrigerator parts…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labs</dc:creator>
  <cp:lastModifiedBy>Aulenbacher, Dr. Kurt</cp:lastModifiedBy>
  <cp:revision>328</cp:revision>
  <cp:lastPrinted>2015-10-27T10:25:21Z</cp:lastPrinted>
  <dcterms:created xsi:type="dcterms:W3CDTF">2013-05-06T21:14:49Z</dcterms:created>
  <dcterms:modified xsi:type="dcterms:W3CDTF">2022-10-02T20:13:02Z</dcterms:modified>
</cp:coreProperties>
</file>