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1323" r:id="rId3"/>
    <p:sldId id="1308" r:id="rId4"/>
    <p:sldId id="1309" r:id="rId5"/>
    <p:sldId id="270" r:id="rId6"/>
    <p:sldId id="1319" r:id="rId7"/>
    <p:sldId id="338" r:id="rId8"/>
    <p:sldId id="1317" r:id="rId9"/>
    <p:sldId id="322" r:id="rId10"/>
    <p:sldId id="335" r:id="rId11"/>
    <p:sldId id="1314" r:id="rId12"/>
    <p:sldId id="1321" r:id="rId13"/>
    <p:sldId id="1316" r:id="rId14"/>
    <p:sldId id="1312" r:id="rId15"/>
    <p:sldId id="1325" r:id="rId16"/>
    <p:sldId id="1322" r:id="rId17"/>
    <p:sldId id="1324" r:id="rId18"/>
    <p:sldId id="1318" r:id="rId1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8370C-4EBE-EF4A-9730-84CAEEFA72B6}" v="21" dt="2022-10-05T13:08:04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7" autoAdjust="0"/>
    <p:restoredTop sz="89968"/>
  </p:normalViewPr>
  <p:slideViewPr>
    <p:cSldViewPr snapToGrid="0" showGuides="1">
      <p:cViewPr varScale="1">
        <p:scale>
          <a:sx n="92" d="100"/>
          <a:sy n="92" d="100"/>
        </p:scale>
        <p:origin x="2200" y="19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ran, Dmitry" userId="94e14b56-ec62-4b58-831f-dcce540c73ce" providerId="ADAL" clId="{5928370C-4EBE-EF4A-9730-84CAEEFA72B6}"/>
    <pc:docChg chg="undo custSel modSld">
      <pc:chgData name="Kayran, Dmitry" userId="94e14b56-ec62-4b58-831f-dcce540c73ce" providerId="ADAL" clId="{5928370C-4EBE-EF4A-9730-84CAEEFA72B6}" dt="2022-10-05T13:09:26.898" v="443" actId="1076"/>
      <pc:docMkLst>
        <pc:docMk/>
      </pc:docMkLst>
      <pc:sldChg chg="addSp delSp modSp mod">
        <pc:chgData name="Kayran, Dmitry" userId="94e14b56-ec62-4b58-831f-dcce540c73ce" providerId="ADAL" clId="{5928370C-4EBE-EF4A-9730-84CAEEFA72B6}" dt="2022-10-05T03:50:16.026" v="301" actId="207"/>
        <pc:sldMkLst>
          <pc:docMk/>
          <pc:sldMk cId="447661547" sldId="270"/>
        </pc:sldMkLst>
        <pc:spChg chg="mod">
          <ac:chgData name="Kayran, Dmitry" userId="94e14b56-ec62-4b58-831f-dcce540c73ce" providerId="ADAL" clId="{5928370C-4EBE-EF4A-9730-84CAEEFA72B6}" dt="2022-10-05T03:47:04.288" v="181"/>
          <ac:spMkLst>
            <pc:docMk/>
            <pc:sldMk cId="447661547" sldId="270"/>
            <ac:spMk id="3" creationId="{00000000-0000-0000-0000-000000000000}"/>
          </ac:spMkLst>
        </pc:spChg>
        <pc:spChg chg="add mod">
          <ac:chgData name="Kayran, Dmitry" userId="94e14b56-ec62-4b58-831f-dcce540c73ce" providerId="ADAL" clId="{5928370C-4EBE-EF4A-9730-84CAEEFA72B6}" dt="2022-10-05T03:07:38.596" v="58"/>
          <ac:spMkLst>
            <pc:docMk/>
            <pc:sldMk cId="447661547" sldId="270"/>
            <ac:spMk id="5" creationId="{DBF0F450-743F-4178-8BC4-2EF4303D2039}"/>
          </ac:spMkLst>
        </pc:spChg>
        <pc:spChg chg="add del mod">
          <ac:chgData name="Kayran, Dmitry" userId="94e14b56-ec62-4b58-831f-dcce540c73ce" providerId="ADAL" clId="{5928370C-4EBE-EF4A-9730-84CAEEFA72B6}" dt="2022-10-05T03:47:22.586" v="184" actId="478"/>
          <ac:spMkLst>
            <pc:docMk/>
            <pc:sldMk cId="447661547" sldId="270"/>
            <ac:spMk id="7" creationId="{322443D8-CD4C-7F32-304D-AA92BC2359C9}"/>
          </ac:spMkLst>
        </pc:spChg>
        <pc:spChg chg="mod">
          <ac:chgData name="Kayran, Dmitry" userId="94e14b56-ec62-4b58-831f-dcce540c73ce" providerId="ADAL" clId="{5928370C-4EBE-EF4A-9730-84CAEEFA72B6}" dt="2022-10-05T03:48:26.016" v="239" actId="1076"/>
          <ac:spMkLst>
            <pc:docMk/>
            <pc:sldMk cId="447661547" sldId="270"/>
            <ac:spMk id="14" creationId="{AEF9F134-2E85-B366-061D-BFC0DEC136F4}"/>
          </ac:spMkLst>
        </pc:spChg>
        <pc:spChg chg="mod">
          <ac:chgData name="Kayran, Dmitry" userId="94e14b56-ec62-4b58-831f-dcce540c73ce" providerId="ADAL" clId="{5928370C-4EBE-EF4A-9730-84CAEEFA72B6}" dt="2022-10-05T03:50:16.026" v="301" actId="207"/>
          <ac:spMkLst>
            <pc:docMk/>
            <pc:sldMk cId="447661547" sldId="270"/>
            <ac:spMk id="27" creationId="{5FEBFAC7-B502-924F-8CC0-8E150ED67622}"/>
          </ac:spMkLst>
        </pc:spChg>
      </pc:sldChg>
      <pc:sldChg chg="addSp modSp">
        <pc:chgData name="Kayran, Dmitry" userId="94e14b56-ec62-4b58-831f-dcce540c73ce" providerId="ADAL" clId="{5928370C-4EBE-EF4A-9730-84CAEEFA72B6}" dt="2022-10-05T03:07:53.661" v="63"/>
        <pc:sldMkLst>
          <pc:docMk/>
          <pc:sldMk cId="2490656400" sldId="322"/>
        </pc:sldMkLst>
        <pc:spChg chg="add mod">
          <ac:chgData name="Kayran, Dmitry" userId="94e14b56-ec62-4b58-831f-dcce540c73ce" providerId="ADAL" clId="{5928370C-4EBE-EF4A-9730-84CAEEFA72B6}" dt="2022-10-05T03:07:53.661" v="63"/>
          <ac:spMkLst>
            <pc:docMk/>
            <pc:sldMk cId="2490656400" sldId="322"/>
            <ac:spMk id="5" creationId="{84A503E0-87F0-7B6B-D091-59C57D9D0C0B}"/>
          </ac:spMkLst>
        </pc:spChg>
      </pc:sldChg>
      <pc:sldChg chg="addSp modSp">
        <pc:chgData name="Kayran, Dmitry" userId="94e14b56-ec62-4b58-831f-dcce540c73ce" providerId="ADAL" clId="{5928370C-4EBE-EF4A-9730-84CAEEFA72B6}" dt="2022-10-05T03:07:58.598" v="64"/>
        <pc:sldMkLst>
          <pc:docMk/>
          <pc:sldMk cId="2428745386" sldId="335"/>
        </pc:sldMkLst>
        <pc:spChg chg="add mod">
          <ac:chgData name="Kayran, Dmitry" userId="94e14b56-ec62-4b58-831f-dcce540c73ce" providerId="ADAL" clId="{5928370C-4EBE-EF4A-9730-84CAEEFA72B6}" dt="2022-10-05T03:07:58.598" v="64"/>
          <ac:spMkLst>
            <pc:docMk/>
            <pc:sldMk cId="2428745386" sldId="335"/>
            <ac:spMk id="4" creationId="{6E971C7E-42A4-6C4C-5A2A-15609C240EA6}"/>
          </ac:spMkLst>
        </pc:spChg>
      </pc:sldChg>
      <pc:sldChg chg="addSp modSp">
        <pc:chgData name="Kayran, Dmitry" userId="94e14b56-ec62-4b58-831f-dcce540c73ce" providerId="ADAL" clId="{5928370C-4EBE-EF4A-9730-84CAEEFA72B6}" dt="2022-10-05T03:07:47.560" v="61"/>
        <pc:sldMkLst>
          <pc:docMk/>
          <pc:sldMk cId="1054947311" sldId="338"/>
        </pc:sldMkLst>
        <pc:spChg chg="add mod">
          <ac:chgData name="Kayran, Dmitry" userId="94e14b56-ec62-4b58-831f-dcce540c73ce" providerId="ADAL" clId="{5928370C-4EBE-EF4A-9730-84CAEEFA72B6}" dt="2022-10-05T03:07:47.560" v="61"/>
          <ac:spMkLst>
            <pc:docMk/>
            <pc:sldMk cId="1054947311" sldId="338"/>
            <ac:spMk id="3" creationId="{AE93E003-F50D-07BE-B05B-025B2E0F5F42}"/>
          </ac:spMkLst>
        </pc:spChg>
      </pc:sldChg>
      <pc:sldChg chg="addSp delSp modSp mod">
        <pc:chgData name="Kayran, Dmitry" userId="94e14b56-ec62-4b58-831f-dcce540c73ce" providerId="ADAL" clId="{5928370C-4EBE-EF4A-9730-84CAEEFA72B6}" dt="2022-10-05T13:09:26.898" v="443" actId="1076"/>
        <pc:sldMkLst>
          <pc:docMk/>
          <pc:sldMk cId="3208635454" sldId="1308"/>
        </pc:sldMkLst>
        <pc:spChg chg="mod">
          <ac:chgData name="Kayran, Dmitry" userId="94e14b56-ec62-4b58-831f-dcce540c73ce" providerId="ADAL" clId="{5928370C-4EBE-EF4A-9730-84CAEEFA72B6}" dt="2022-10-05T12:51:11.586" v="404" actId="27636"/>
          <ac:spMkLst>
            <pc:docMk/>
            <pc:sldMk cId="3208635454" sldId="1308"/>
            <ac:spMk id="3" creationId="{B9DE53FB-0296-C3FA-E624-C5C9C68B9035}"/>
          </ac:spMkLst>
        </pc:spChg>
        <pc:spChg chg="add del">
          <ac:chgData name="Kayran, Dmitry" userId="94e14b56-ec62-4b58-831f-dcce540c73ce" providerId="ADAL" clId="{5928370C-4EBE-EF4A-9730-84CAEEFA72B6}" dt="2022-10-05T03:07:27.968" v="55" actId="22"/>
          <ac:spMkLst>
            <pc:docMk/>
            <pc:sldMk cId="3208635454" sldId="1308"/>
            <ac:spMk id="6" creationId="{4EC17A5D-5C23-A1F7-4BAB-1038BC9C4CD5}"/>
          </ac:spMkLst>
        </pc:spChg>
        <pc:spChg chg="add mod">
          <ac:chgData name="Kayran, Dmitry" userId="94e14b56-ec62-4b58-831f-dcce540c73ce" providerId="ADAL" clId="{5928370C-4EBE-EF4A-9730-84CAEEFA72B6}" dt="2022-10-05T13:09:26.898" v="443" actId="1076"/>
          <ac:spMkLst>
            <pc:docMk/>
            <pc:sldMk cId="3208635454" sldId="1308"/>
            <ac:spMk id="6" creationId="{B4F27104-D505-F52D-82AF-723D6E9C8913}"/>
          </ac:spMkLst>
        </pc:spChg>
        <pc:spChg chg="add mod">
          <ac:chgData name="Kayran, Dmitry" userId="94e14b56-ec62-4b58-831f-dcce540c73ce" providerId="ADAL" clId="{5928370C-4EBE-EF4A-9730-84CAEEFA72B6}" dt="2022-10-05T03:07:33.236" v="56"/>
          <ac:spMkLst>
            <pc:docMk/>
            <pc:sldMk cId="3208635454" sldId="1308"/>
            <ac:spMk id="7" creationId="{09FCFCD0-63D3-461F-F007-8E555D747124}"/>
          </ac:spMkLst>
        </pc:spChg>
        <pc:spChg chg="mod">
          <ac:chgData name="Kayran, Dmitry" userId="94e14b56-ec62-4b58-831f-dcce540c73ce" providerId="ADAL" clId="{5928370C-4EBE-EF4A-9730-84CAEEFA72B6}" dt="2022-10-05T01:28:47.545" v="39" actId="1038"/>
          <ac:spMkLst>
            <pc:docMk/>
            <pc:sldMk cId="3208635454" sldId="1308"/>
            <ac:spMk id="16" creationId="{ED6D97EF-5B93-BE8B-CD18-2F294AF1FD66}"/>
          </ac:spMkLst>
        </pc:spChg>
        <pc:spChg chg="mod">
          <ac:chgData name="Kayran, Dmitry" userId="94e14b56-ec62-4b58-831f-dcce540c73ce" providerId="ADAL" clId="{5928370C-4EBE-EF4A-9730-84CAEEFA72B6}" dt="2022-10-05T01:28:43.976" v="28" actId="1038"/>
          <ac:spMkLst>
            <pc:docMk/>
            <pc:sldMk cId="3208635454" sldId="1308"/>
            <ac:spMk id="20" creationId="{947C8E9C-BF52-E891-CB9F-FB2A9A8CF572}"/>
          </ac:spMkLst>
        </pc:spChg>
        <pc:picChg chg="add mod">
          <ac:chgData name="Kayran, Dmitry" userId="94e14b56-ec62-4b58-831f-dcce540c73ce" providerId="ADAL" clId="{5928370C-4EBE-EF4A-9730-84CAEEFA72B6}" dt="2022-10-05T13:07:26.139" v="426" actId="1076"/>
          <ac:picMkLst>
            <pc:docMk/>
            <pc:sldMk cId="3208635454" sldId="1308"/>
            <ac:picMk id="8" creationId="{C16BDE35-41C2-D104-31FE-2C7CDB218B5F}"/>
          </ac:picMkLst>
        </pc:picChg>
        <pc:picChg chg="mod">
          <ac:chgData name="Kayran, Dmitry" userId="94e14b56-ec62-4b58-831f-dcce540c73ce" providerId="ADAL" clId="{5928370C-4EBE-EF4A-9730-84CAEEFA72B6}" dt="2022-10-05T13:07:23.379" v="424" actId="1076"/>
          <ac:picMkLst>
            <pc:docMk/>
            <pc:sldMk cId="3208635454" sldId="1308"/>
            <ac:picMk id="12" creationId="{7AF65CE4-9357-435D-3512-8DABE246259A}"/>
          </ac:picMkLst>
        </pc:picChg>
        <pc:picChg chg="mod">
          <ac:chgData name="Kayran, Dmitry" userId="94e14b56-ec62-4b58-831f-dcce540c73ce" providerId="ADAL" clId="{5928370C-4EBE-EF4A-9730-84CAEEFA72B6}" dt="2022-10-05T01:28:47.545" v="39" actId="1038"/>
          <ac:picMkLst>
            <pc:docMk/>
            <pc:sldMk cId="3208635454" sldId="1308"/>
            <ac:picMk id="14" creationId="{21D57028-3474-4047-EBE4-B1D6951B4D07}"/>
          </ac:picMkLst>
        </pc:picChg>
        <pc:picChg chg="mod">
          <ac:chgData name="Kayran, Dmitry" userId="94e14b56-ec62-4b58-831f-dcce540c73ce" providerId="ADAL" clId="{5928370C-4EBE-EF4A-9730-84CAEEFA72B6}" dt="2022-10-05T01:28:43.976" v="28" actId="1038"/>
          <ac:picMkLst>
            <pc:docMk/>
            <pc:sldMk cId="3208635454" sldId="1308"/>
            <ac:picMk id="22" creationId="{73BAB78D-6014-FF5A-027A-8AF2BEB0AE7A}"/>
          </ac:picMkLst>
        </pc:picChg>
      </pc:sldChg>
      <pc:sldChg chg="addSp modSp">
        <pc:chgData name="Kayran, Dmitry" userId="94e14b56-ec62-4b58-831f-dcce540c73ce" providerId="ADAL" clId="{5928370C-4EBE-EF4A-9730-84CAEEFA72B6}" dt="2022-10-05T03:07:36.689" v="57"/>
        <pc:sldMkLst>
          <pc:docMk/>
          <pc:sldMk cId="3368273429" sldId="1309"/>
        </pc:sldMkLst>
        <pc:spChg chg="add mod">
          <ac:chgData name="Kayran, Dmitry" userId="94e14b56-ec62-4b58-831f-dcce540c73ce" providerId="ADAL" clId="{5928370C-4EBE-EF4A-9730-84CAEEFA72B6}" dt="2022-10-05T03:07:36.689" v="57"/>
          <ac:spMkLst>
            <pc:docMk/>
            <pc:sldMk cId="3368273429" sldId="1309"/>
            <ac:spMk id="4" creationId="{C6A54549-D20E-F966-400D-8B07D9EDD25E}"/>
          </ac:spMkLst>
        </pc:spChg>
      </pc:sldChg>
      <pc:sldChg chg="addSp modSp">
        <pc:chgData name="Kayran, Dmitry" userId="94e14b56-ec62-4b58-831f-dcce540c73ce" providerId="ADAL" clId="{5928370C-4EBE-EF4A-9730-84CAEEFA72B6}" dt="2022-10-05T03:08:37.315" v="69"/>
        <pc:sldMkLst>
          <pc:docMk/>
          <pc:sldMk cId="2963623719" sldId="1312"/>
        </pc:sldMkLst>
        <pc:spChg chg="add mod">
          <ac:chgData name="Kayran, Dmitry" userId="94e14b56-ec62-4b58-831f-dcce540c73ce" providerId="ADAL" clId="{5928370C-4EBE-EF4A-9730-84CAEEFA72B6}" dt="2022-10-05T03:08:37.315" v="69"/>
          <ac:spMkLst>
            <pc:docMk/>
            <pc:sldMk cId="2963623719" sldId="1312"/>
            <ac:spMk id="4" creationId="{B6A80A90-753D-4B77-93D1-7D3F2BEC2484}"/>
          </ac:spMkLst>
        </pc:spChg>
      </pc:sldChg>
      <pc:sldChg chg="addSp modSp">
        <pc:chgData name="Kayran, Dmitry" userId="94e14b56-ec62-4b58-831f-dcce540c73ce" providerId="ADAL" clId="{5928370C-4EBE-EF4A-9730-84CAEEFA72B6}" dt="2022-10-05T03:08:10.665" v="66" actId="166"/>
        <pc:sldMkLst>
          <pc:docMk/>
          <pc:sldMk cId="618558484" sldId="1314"/>
        </pc:sldMkLst>
        <pc:spChg chg="add mod">
          <ac:chgData name="Kayran, Dmitry" userId="94e14b56-ec62-4b58-831f-dcce540c73ce" providerId="ADAL" clId="{5928370C-4EBE-EF4A-9730-84CAEEFA72B6}" dt="2022-10-05T03:08:02.263" v="65"/>
          <ac:spMkLst>
            <pc:docMk/>
            <pc:sldMk cId="618558484" sldId="1314"/>
            <ac:spMk id="2" creationId="{BD4545A9-9295-3782-A8D8-6EFBD8F8E7F8}"/>
          </ac:spMkLst>
        </pc:spChg>
        <pc:picChg chg="mod">
          <ac:chgData name="Kayran, Dmitry" userId="94e14b56-ec62-4b58-831f-dcce540c73ce" providerId="ADAL" clId="{5928370C-4EBE-EF4A-9730-84CAEEFA72B6}" dt="2022-10-05T03:08:10.665" v="66" actId="166"/>
          <ac:picMkLst>
            <pc:docMk/>
            <pc:sldMk cId="618558484" sldId="1314"/>
            <ac:picMk id="16" creationId="{2A4D7E27-94C7-32BB-68F6-488D0868DB2D}"/>
          </ac:picMkLst>
        </pc:picChg>
      </pc:sldChg>
      <pc:sldChg chg="addSp modSp">
        <pc:chgData name="Kayran, Dmitry" userId="94e14b56-ec62-4b58-831f-dcce540c73ce" providerId="ADAL" clId="{5928370C-4EBE-EF4A-9730-84CAEEFA72B6}" dt="2022-10-05T03:08:17.022" v="68"/>
        <pc:sldMkLst>
          <pc:docMk/>
          <pc:sldMk cId="1135362918" sldId="1316"/>
        </pc:sldMkLst>
        <pc:spChg chg="add mod">
          <ac:chgData name="Kayran, Dmitry" userId="94e14b56-ec62-4b58-831f-dcce540c73ce" providerId="ADAL" clId="{5928370C-4EBE-EF4A-9730-84CAEEFA72B6}" dt="2022-10-05T03:08:17.022" v="68"/>
          <ac:spMkLst>
            <pc:docMk/>
            <pc:sldMk cId="1135362918" sldId="1316"/>
            <ac:spMk id="3" creationId="{9B3BEE62-597B-A244-F643-219B85970893}"/>
          </ac:spMkLst>
        </pc:spChg>
      </pc:sldChg>
      <pc:sldChg chg="addSp modSp mod">
        <pc:chgData name="Kayran, Dmitry" userId="94e14b56-ec62-4b58-831f-dcce540c73ce" providerId="ADAL" clId="{5928370C-4EBE-EF4A-9730-84CAEEFA72B6}" dt="2022-10-05T12:27:42.398" v="352" actId="20577"/>
        <pc:sldMkLst>
          <pc:docMk/>
          <pc:sldMk cId="3123642477" sldId="1317"/>
        </pc:sldMkLst>
        <pc:spChg chg="mod">
          <ac:chgData name="Kayran, Dmitry" userId="94e14b56-ec62-4b58-831f-dcce540c73ce" providerId="ADAL" clId="{5928370C-4EBE-EF4A-9730-84CAEEFA72B6}" dt="2022-10-05T01:25:24.412" v="6" actId="1076"/>
          <ac:spMkLst>
            <pc:docMk/>
            <pc:sldMk cId="3123642477" sldId="1317"/>
            <ac:spMk id="3" creationId="{00000000-0000-0000-0000-000000000000}"/>
          </ac:spMkLst>
        </pc:spChg>
        <pc:spChg chg="add mod">
          <ac:chgData name="Kayran, Dmitry" userId="94e14b56-ec62-4b58-831f-dcce540c73ce" providerId="ADAL" clId="{5928370C-4EBE-EF4A-9730-84CAEEFA72B6}" dt="2022-10-05T03:07:51.353" v="62"/>
          <ac:spMkLst>
            <pc:docMk/>
            <pc:sldMk cId="3123642477" sldId="1317"/>
            <ac:spMk id="4" creationId="{2CD626ED-160B-E24E-72B5-61A14B155798}"/>
          </ac:spMkLst>
        </pc:spChg>
        <pc:spChg chg="mod">
          <ac:chgData name="Kayran, Dmitry" userId="94e14b56-ec62-4b58-831f-dcce540c73ce" providerId="ADAL" clId="{5928370C-4EBE-EF4A-9730-84CAEEFA72B6}" dt="2022-10-05T12:27:42.398" v="352" actId="20577"/>
          <ac:spMkLst>
            <pc:docMk/>
            <pc:sldMk cId="3123642477" sldId="1317"/>
            <ac:spMk id="16" creationId="{2078E8E3-71B2-BDB1-30BF-2936DDD25691}"/>
          </ac:spMkLst>
        </pc:spChg>
        <pc:grpChg chg="mod">
          <ac:chgData name="Kayran, Dmitry" userId="94e14b56-ec62-4b58-831f-dcce540c73ce" providerId="ADAL" clId="{5928370C-4EBE-EF4A-9730-84CAEEFA72B6}" dt="2022-10-05T01:25:27.029" v="7" actId="1076"/>
          <ac:grpSpMkLst>
            <pc:docMk/>
            <pc:sldMk cId="3123642477" sldId="1317"/>
            <ac:grpSpMk id="12" creationId="{F5A32C02-EA35-B33F-81C0-D3426B63EE0E}"/>
          </ac:grpSpMkLst>
        </pc:grpChg>
        <pc:graphicFrameChg chg="mod">
          <ac:chgData name="Kayran, Dmitry" userId="94e14b56-ec62-4b58-831f-dcce540c73ce" providerId="ADAL" clId="{5928370C-4EBE-EF4A-9730-84CAEEFA72B6}" dt="2022-10-05T01:25:31.202" v="9" actId="1076"/>
          <ac:graphicFrameMkLst>
            <pc:docMk/>
            <pc:sldMk cId="3123642477" sldId="1317"/>
            <ac:graphicFrameMk id="14" creationId="{201C3D8B-1382-9064-6009-6AC99FD07BA2}"/>
          </ac:graphicFrameMkLst>
        </pc:graphicFrameChg>
        <pc:graphicFrameChg chg="mod">
          <ac:chgData name="Kayran, Dmitry" userId="94e14b56-ec62-4b58-831f-dcce540c73ce" providerId="ADAL" clId="{5928370C-4EBE-EF4A-9730-84CAEEFA72B6}" dt="2022-10-05T01:25:33.569" v="10" actId="1076"/>
          <ac:graphicFrameMkLst>
            <pc:docMk/>
            <pc:sldMk cId="3123642477" sldId="1317"/>
            <ac:graphicFrameMk id="17" creationId="{B097683B-3337-FE80-94E4-C8E956C62101}"/>
          </ac:graphicFrameMkLst>
        </pc:graphicFrameChg>
        <pc:picChg chg="mod">
          <ac:chgData name="Kayran, Dmitry" userId="94e14b56-ec62-4b58-831f-dcce540c73ce" providerId="ADAL" clId="{5928370C-4EBE-EF4A-9730-84CAEEFA72B6}" dt="2022-10-05T01:25:29.086" v="8" actId="1076"/>
          <ac:picMkLst>
            <pc:docMk/>
            <pc:sldMk cId="3123642477" sldId="1317"/>
            <ac:picMk id="9" creationId="{69579D5A-8961-8A05-24DE-342DC840E65A}"/>
          </ac:picMkLst>
        </pc:picChg>
      </pc:sldChg>
      <pc:sldChg chg="addSp delSp modSp mod">
        <pc:chgData name="Kayran, Dmitry" userId="94e14b56-ec62-4b58-831f-dcce540c73ce" providerId="ADAL" clId="{5928370C-4EBE-EF4A-9730-84CAEEFA72B6}" dt="2022-10-05T03:53:53.278" v="347" actId="207"/>
        <pc:sldMkLst>
          <pc:docMk/>
          <pc:sldMk cId="3635685792" sldId="1318"/>
        </pc:sldMkLst>
        <pc:spChg chg="add mod">
          <ac:chgData name="Kayran, Dmitry" userId="94e14b56-ec62-4b58-831f-dcce540c73ce" providerId="ADAL" clId="{5928370C-4EBE-EF4A-9730-84CAEEFA72B6}" dt="2022-10-05T03:53:53.278" v="347" actId="207"/>
          <ac:spMkLst>
            <pc:docMk/>
            <pc:sldMk cId="3635685792" sldId="1318"/>
            <ac:spMk id="3" creationId="{0C57D41D-F367-CC84-8529-761ECD4F2F7E}"/>
          </ac:spMkLst>
        </pc:spChg>
        <pc:spChg chg="add del mod">
          <ac:chgData name="Kayran, Dmitry" userId="94e14b56-ec62-4b58-831f-dcce540c73ce" providerId="ADAL" clId="{5928370C-4EBE-EF4A-9730-84CAEEFA72B6}" dt="2022-10-05T03:08:51.179" v="74"/>
          <ac:spMkLst>
            <pc:docMk/>
            <pc:sldMk cId="3635685792" sldId="1318"/>
            <ac:spMk id="3" creationId="{25D67D20-EA19-3D41-6C98-98359C7E6AB9}"/>
          </ac:spMkLst>
        </pc:spChg>
        <pc:spChg chg="mod">
          <ac:chgData name="Kayran, Dmitry" userId="94e14b56-ec62-4b58-831f-dcce540c73ce" providerId="ADAL" clId="{5928370C-4EBE-EF4A-9730-84CAEEFA72B6}" dt="2022-10-05T01:24:18.532" v="2" actId="1076"/>
          <ac:spMkLst>
            <pc:docMk/>
            <pc:sldMk cId="3635685792" sldId="1318"/>
            <ac:spMk id="476162" creationId="{00000000-0000-0000-0000-000000000000}"/>
          </ac:spMkLst>
        </pc:spChg>
        <pc:spChg chg="mod">
          <ac:chgData name="Kayran, Dmitry" userId="94e14b56-ec62-4b58-831f-dcce540c73ce" providerId="ADAL" clId="{5928370C-4EBE-EF4A-9730-84CAEEFA72B6}" dt="2022-10-05T03:52:35.175" v="305" actId="1076"/>
          <ac:spMkLst>
            <pc:docMk/>
            <pc:sldMk cId="3635685792" sldId="1318"/>
            <ac:spMk id="476163" creationId="{00000000-0000-0000-0000-000000000000}"/>
          </ac:spMkLst>
        </pc:spChg>
      </pc:sldChg>
      <pc:sldChg chg="addSp delSp modSp mod">
        <pc:chgData name="Kayran, Dmitry" userId="94e14b56-ec62-4b58-831f-dcce540c73ce" providerId="ADAL" clId="{5928370C-4EBE-EF4A-9730-84CAEEFA72B6}" dt="2022-10-05T03:07:44.975" v="60" actId="478"/>
        <pc:sldMkLst>
          <pc:docMk/>
          <pc:sldMk cId="835750852" sldId="1319"/>
        </pc:sldMkLst>
        <pc:spChg chg="add del mod">
          <ac:chgData name="Kayran, Dmitry" userId="94e14b56-ec62-4b58-831f-dcce540c73ce" providerId="ADAL" clId="{5928370C-4EBE-EF4A-9730-84CAEEFA72B6}" dt="2022-10-05T03:07:44.975" v="60" actId="478"/>
          <ac:spMkLst>
            <pc:docMk/>
            <pc:sldMk cId="835750852" sldId="1319"/>
            <ac:spMk id="3" creationId="{DD81F30B-A8A6-F0F1-A1A9-9F5428963C6B}"/>
          </ac:spMkLst>
        </pc:spChg>
      </pc:sldChg>
      <pc:sldChg chg="addSp modSp mod">
        <pc:chgData name="Kayran, Dmitry" userId="94e14b56-ec62-4b58-831f-dcce540c73ce" providerId="ADAL" clId="{5928370C-4EBE-EF4A-9730-84CAEEFA72B6}" dt="2022-10-05T03:08:14.929" v="67"/>
        <pc:sldMkLst>
          <pc:docMk/>
          <pc:sldMk cId="1280273566" sldId="1321"/>
        </pc:sldMkLst>
        <pc:spChg chg="mod">
          <ac:chgData name="Kayran, Dmitry" userId="94e14b56-ec62-4b58-831f-dcce540c73ce" providerId="ADAL" clId="{5928370C-4EBE-EF4A-9730-84CAEEFA72B6}" dt="2022-10-05T01:23:46.188" v="0" actId="33524"/>
          <ac:spMkLst>
            <pc:docMk/>
            <pc:sldMk cId="1280273566" sldId="1321"/>
            <ac:spMk id="3" creationId="{2D874482-835B-9C56-A676-A9932C3A703B}"/>
          </ac:spMkLst>
        </pc:spChg>
        <pc:spChg chg="add mod">
          <ac:chgData name="Kayran, Dmitry" userId="94e14b56-ec62-4b58-831f-dcce540c73ce" providerId="ADAL" clId="{5928370C-4EBE-EF4A-9730-84CAEEFA72B6}" dt="2022-10-05T03:08:14.929" v="67"/>
          <ac:spMkLst>
            <pc:docMk/>
            <pc:sldMk cId="1280273566" sldId="1321"/>
            <ac:spMk id="4" creationId="{FD51C037-AA4A-E961-99E6-FBE8AD4C7B33}"/>
          </ac:spMkLst>
        </pc:spChg>
      </pc:sldChg>
      <pc:sldChg chg="addSp modSp mod">
        <pc:chgData name="Kayran, Dmitry" userId="94e14b56-ec62-4b58-831f-dcce540c73ce" providerId="ADAL" clId="{5928370C-4EBE-EF4A-9730-84CAEEFA72B6}" dt="2022-10-05T03:30:12.928" v="175" actId="20577"/>
        <pc:sldMkLst>
          <pc:docMk/>
          <pc:sldMk cId="2728130116" sldId="1322"/>
        </pc:sldMkLst>
        <pc:spChg chg="add mod">
          <ac:chgData name="Kayran, Dmitry" userId="94e14b56-ec62-4b58-831f-dcce540c73ce" providerId="ADAL" clId="{5928370C-4EBE-EF4A-9730-84CAEEFA72B6}" dt="2022-10-05T03:08:43.521" v="71"/>
          <ac:spMkLst>
            <pc:docMk/>
            <pc:sldMk cId="2728130116" sldId="1322"/>
            <ac:spMk id="3" creationId="{80655250-C10C-D3D7-BA47-1B930ED18AE9}"/>
          </ac:spMkLst>
        </pc:spChg>
        <pc:spChg chg="mod">
          <ac:chgData name="Kayran, Dmitry" userId="94e14b56-ec62-4b58-831f-dcce540c73ce" providerId="ADAL" clId="{5928370C-4EBE-EF4A-9730-84CAEEFA72B6}" dt="2022-10-05T03:29:19.976" v="155" actId="20577"/>
          <ac:spMkLst>
            <pc:docMk/>
            <pc:sldMk cId="2728130116" sldId="1322"/>
            <ac:spMk id="21" creationId="{DBCDD82D-16FF-D207-2806-3060F550D7C8}"/>
          </ac:spMkLst>
        </pc:spChg>
        <pc:spChg chg="mod">
          <ac:chgData name="Kayran, Dmitry" userId="94e14b56-ec62-4b58-831f-dcce540c73ce" providerId="ADAL" clId="{5928370C-4EBE-EF4A-9730-84CAEEFA72B6}" dt="2022-10-05T03:30:12.928" v="175" actId="20577"/>
          <ac:spMkLst>
            <pc:docMk/>
            <pc:sldMk cId="2728130116" sldId="1322"/>
            <ac:spMk id="23" creationId="{F858F74C-512E-8C30-BC49-99AD0B9A11A1}"/>
          </ac:spMkLst>
        </pc:spChg>
      </pc:sldChg>
      <pc:sldChg chg="addSp delSp modSp mod">
        <pc:chgData name="Kayran, Dmitry" userId="94e14b56-ec62-4b58-831f-dcce540c73ce" providerId="ADAL" clId="{5928370C-4EBE-EF4A-9730-84CAEEFA72B6}" dt="2022-10-05T03:30:31.581" v="177" actId="478"/>
        <pc:sldMkLst>
          <pc:docMk/>
          <pc:sldMk cId="529922039" sldId="1324"/>
        </pc:sldMkLst>
        <pc:spChg chg="add mod">
          <ac:chgData name="Kayran, Dmitry" userId="94e14b56-ec62-4b58-831f-dcce540c73ce" providerId="ADAL" clId="{5928370C-4EBE-EF4A-9730-84CAEEFA72B6}" dt="2022-10-05T03:08:46.273" v="72"/>
          <ac:spMkLst>
            <pc:docMk/>
            <pc:sldMk cId="529922039" sldId="1324"/>
            <ac:spMk id="3" creationId="{CC99163D-50F2-C2B9-3875-3A18985D0713}"/>
          </ac:spMkLst>
        </pc:spChg>
        <pc:spChg chg="del mod">
          <ac:chgData name="Kayran, Dmitry" userId="94e14b56-ec62-4b58-831f-dcce540c73ce" providerId="ADAL" clId="{5928370C-4EBE-EF4A-9730-84CAEEFA72B6}" dt="2022-10-05T03:30:31.581" v="177" actId="478"/>
          <ac:spMkLst>
            <pc:docMk/>
            <pc:sldMk cId="529922039" sldId="1324"/>
            <ac:spMk id="10" creationId="{C2B9DD48-6888-C1D5-44B3-3C401F944132}"/>
          </ac:spMkLst>
        </pc:spChg>
        <pc:graphicFrameChg chg="modGraphic">
          <ac:chgData name="Kayran, Dmitry" userId="94e14b56-ec62-4b58-831f-dcce540c73ce" providerId="ADAL" clId="{5928370C-4EBE-EF4A-9730-84CAEEFA72B6}" dt="2022-10-05T03:09:20.231" v="75" actId="13926"/>
          <ac:graphicFrameMkLst>
            <pc:docMk/>
            <pc:sldMk cId="529922039" sldId="1324"/>
            <ac:graphicFrameMk id="11" creationId="{8DCA0B29-1AE9-24C5-CA2D-15B7566434DE}"/>
          </ac:graphicFrameMkLst>
        </pc:graphicFrameChg>
      </pc:sldChg>
      <pc:sldChg chg="addSp modSp">
        <pc:chgData name="Kayran, Dmitry" userId="94e14b56-ec62-4b58-831f-dcce540c73ce" providerId="ADAL" clId="{5928370C-4EBE-EF4A-9730-84CAEEFA72B6}" dt="2022-10-05T03:08:39.657" v="70"/>
        <pc:sldMkLst>
          <pc:docMk/>
          <pc:sldMk cId="2573559993" sldId="1325"/>
        </pc:sldMkLst>
        <pc:spChg chg="add mod">
          <ac:chgData name="Kayran, Dmitry" userId="94e14b56-ec62-4b58-831f-dcce540c73ce" providerId="ADAL" clId="{5928370C-4EBE-EF4A-9730-84CAEEFA72B6}" dt="2022-10-05T03:08:39.657" v="70"/>
          <ac:spMkLst>
            <pc:docMk/>
            <pc:sldMk cId="2573559993" sldId="1325"/>
            <ac:spMk id="3" creationId="{AB3C8955-72E4-98AC-D582-5E2E185E58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C8E3F9A-2C96-41B0-A939-1F1C32C0F5B8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9F2E88A-75E0-4604-AE89-70B38779D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8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2E88A-75E0-4604-AE89-70B38779D1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1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1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5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5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8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1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58109" y="6310313"/>
            <a:ext cx="2847561" cy="365125"/>
          </a:xfrm>
        </p:spPr>
        <p:txBody>
          <a:bodyPr/>
          <a:lstStyle/>
          <a:p>
            <a:r>
              <a:rPr lang="en-US" dirty="0" err="1"/>
              <a:t>D.Kayran</a:t>
            </a:r>
            <a:r>
              <a:rPr lang="en-US" dirty="0"/>
              <a:t>, NAPAC 2019 Sept </a:t>
            </a:r>
          </a:p>
        </p:txBody>
      </p:sp>
    </p:spTree>
    <p:extLst>
      <p:ext uri="{BB962C8B-B14F-4D97-AF65-F5344CB8AC3E}">
        <p14:creationId xmlns:p14="http://schemas.microsoft.com/office/powerpoint/2010/main" val="20433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9875" y="6492877"/>
            <a:ext cx="42042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D.Kayran, NAPAC 2019, Lansing, MI, September 2 2019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20E743-E588-6142-BF93-93748DE7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16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10" y="365128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0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9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1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8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1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9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8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1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1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05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10" y="365128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10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8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2.png"/><Relationship Id="rId5" Type="http://schemas.openxmlformats.org/officeDocument/2006/relationships/image" Target="../media/image38.e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science.nasa.gov/ems/12_gammarays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02024"/>
            <a:ext cx="9025054" cy="83828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ERL potential as a </a:t>
            </a:r>
            <a:r>
              <a:rPr lang="en-US" sz="3600" dirty="0">
                <a:latin typeface="Symbol" pitchFamily="2" charset="2"/>
              </a:rPr>
              <a:t>g-</a:t>
            </a:r>
            <a:r>
              <a:rPr lang="en-US" sz="3600" dirty="0"/>
              <a:t>ray source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71" y="2384913"/>
            <a:ext cx="7545657" cy="561487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Dmitry Kayran and Vladimir Litvinenko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4180D-1847-4133-BA31-813965782DA0}"/>
              </a:ext>
            </a:extLst>
          </p:cNvPr>
          <p:cNvSpPr/>
          <p:nvPr/>
        </p:nvSpPr>
        <p:spPr>
          <a:xfrm>
            <a:off x="457200" y="3075057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Brookhaven National Laboratory</a:t>
            </a:r>
          </a:p>
          <a:p>
            <a:pPr algn="ctr"/>
            <a:r>
              <a:rPr lang="en-US" sz="2000" dirty="0"/>
              <a:t>Stony Brook University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C5B7D-D6FB-3220-DBFF-DEED441C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4" y="4135582"/>
            <a:ext cx="5597140" cy="2722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ED871E-8BDB-4C13-B6FF-08F17E327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47" y="6277009"/>
            <a:ext cx="2522739" cy="5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4138"/>
            <a:ext cx="7772400" cy="4826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3200" dirty="0"/>
              <a:t>Rules of Thumb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741362"/>
            <a:ext cx="8610600" cy="5638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Times New Roman"/>
                <a:cs typeface="Times New Roman"/>
              </a:rPr>
              <a:t>Collimation provides for ~ 1.5% of the </a:t>
            </a:r>
            <a:r>
              <a:rPr lang="el-GR" altLang="en-US" dirty="0">
                <a:latin typeface="Times New Roman"/>
                <a:cs typeface="Times New Roman"/>
              </a:rPr>
              <a:t>γ</a:t>
            </a:r>
            <a:r>
              <a:rPr lang="en-US" altLang="en-US" dirty="0">
                <a:latin typeface="Times New Roman"/>
                <a:cs typeface="Times New Roman"/>
              </a:rPr>
              <a:t>-ray total flux for each 1% FWHM of the energy spread</a:t>
            </a:r>
          </a:p>
          <a:p>
            <a:pPr lvl="1"/>
            <a:r>
              <a:rPr lang="en-US" altLang="en-US" dirty="0">
                <a:latin typeface="Times New Roman"/>
                <a:cs typeface="Times New Roman"/>
              </a:rPr>
              <a:t>when collimator acceptance is much larger than energy spread for pinhole collimator </a:t>
            </a:r>
          </a:p>
          <a:p>
            <a:pPr lvl="1"/>
            <a:endParaRPr lang="en-US" altLang="en-US" dirty="0">
              <a:latin typeface="Times New Roman"/>
              <a:cs typeface="Times New Roman"/>
            </a:endParaRPr>
          </a:p>
          <a:p>
            <a:r>
              <a:rPr lang="en-US" altLang="en-US" dirty="0">
                <a:latin typeface="Times New Roman"/>
                <a:cs typeface="Times New Roman"/>
              </a:rPr>
              <a:t>Frequently – which is almost always true for GeV scale e-beams – beam quality (energy spread and emittance) and </a:t>
            </a:r>
            <a:r>
              <a:rPr lang="el-GR" altLang="en-US" dirty="0">
                <a:latin typeface="Times New Roman"/>
                <a:cs typeface="Times New Roman"/>
              </a:rPr>
              <a:t>β</a:t>
            </a:r>
            <a:r>
              <a:rPr lang="en-US" altLang="en-US" dirty="0">
                <a:latin typeface="Times New Roman"/>
                <a:cs typeface="Times New Roman"/>
              </a:rPr>
              <a:t>-functions determine ultimate </a:t>
            </a:r>
            <a:r>
              <a:rPr lang="el-GR" altLang="en-US" dirty="0">
                <a:latin typeface="Times New Roman"/>
                <a:cs typeface="Times New Roman"/>
              </a:rPr>
              <a:t>γ</a:t>
            </a:r>
            <a:r>
              <a:rPr lang="en-US" altLang="en-US" dirty="0">
                <a:latin typeface="Times New Roman"/>
                <a:cs typeface="Times New Roman"/>
              </a:rPr>
              <a:t>-ray energy spread </a:t>
            </a:r>
          </a:p>
          <a:p>
            <a:r>
              <a:rPr lang="en-US" altLang="en-US" dirty="0">
                <a:latin typeface="Times New Roman"/>
                <a:cs typeface="Times New Roman"/>
              </a:rPr>
              <a:t>If collimator chosen to optimize both the energy spread and flux           , then one should expect flux through collimator to be product of total flux and relative energy spread of </a:t>
            </a:r>
            <a:r>
              <a:rPr lang="el-GR" altLang="en-US" dirty="0">
                <a:latin typeface="Times New Roman"/>
                <a:cs typeface="Times New Roman"/>
              </a:rPr>
              <a:t>γ</a:t>
            </a:r>
            <a:r>
              <a:rPr lang="en-US" altLang="en-US" dirty="0">
                <a:latin typeface="Times New Roman"/>
                <a:cs typeface="Times New Roman"/>
              </a:rPr>
              <a:t>-rays: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47957"/>
              </p:ext>
            </p:extLst>
          </p:nvPr>
        </p:nvGraphicFramePr>
        <p:xfrm>
          <a:off x="4724400" y="2069238"/>
          <a:ext cx="3657600" cy="721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59100" imgH="584200" progId="Equation.DSMT4">
                  <p:embed/>
                </p:oleObj>
              </mc:Choice>
              <mc:Fallback>
                <p:oleObj name="Equation" r:id="rId2" imgW="2959100" imgH="5842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24400" y="2069238"/>
                        <a:ext cx="3657600" cy="721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097530"/>
              </p:ext>
            </p:extLst>
          </p:nvPr>
        </p:nvGraphicFramePr>
        <p:xfrm>
          <a:off x="1790700" y="4495800"/>
          <a:ext cx="838200" cy="343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5300" imgH="203200" progId="Equation.DSMT4">
                  <p:embed/>
                </p:oleObj>
              </mc:Choice>
              <mc:Fallback>
                <p:oleObj name="Equation" r:id="rId4" imgW="495300" imgH="203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0700" y="4495800"/>
                        <a:ext cx="838200" cy="343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361101"/>
              </p:ext>
            </p:extLst>
          </p:nvPr>
        </p:nvGraphicFramePr>
        <p:xfrm>
          <a:off x="5168900" y="5562600"/>
          <a:ext cx="18256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500" imgH="482600" progId="Equation.DSMT4">
                  <p:embed/>
                </p:oleObj>
              </mc:Choice>
              <mc:Fallback>
                <p:oleObj name="Equation" r:id="rId6" imgW="1079500" imgH="482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68900" y="5562600"/>
                        <a:ext cx="1825625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0">
            <a:extLst>
              <a:ext uri="{FF2B5EF4-FFF2-40B4-BE49-F238E27FC236}">
                <a16:creationId xmlns:a16="http://schemas.microsoft.com/office/drawing/2014/main" id="{6E971C7E-42A4-6C4C-5A2A-15609C240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45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95564" y="546962"/>
          <a:ext cx="5586831" cy="200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978152" progId="Word.Document.8">
                  <p:embed/>
                </p:oleObj>
              </mc:Choice>
              <mc:Fallback>
                <p:oleObj name="Document" r:id="rId2" imgW="5486400" imgH="1978152" progId="Word.Document.8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64" y="546962"/>
                        <a:ext cx="5586831" cy="2004534"/>
                      </a:xfrm>
                      <a:prstGeom prst="rect">
                        <a:avLst/>
                      </a:prstGeom>
                      <a:solidFill>
                        <a:srgbClr val="00DFC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107763" dir="2700000" algn="ctr" rotWithShape="0">
                                <a:srgbClr val="8901F3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034" y="52981"/>
            <a:ext cx="9171710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dirty="0">
                <a:solidFill>
                  <a:srgbClr val="333333"/>
                </a:solidFill>
                <a:latin typeface="+mj-lt"/>
                <a:ea typeface="メイリオ" panose="020B0400000000000000" pitchFamily="34" charset="-128"/>
                <a:cs typeface="+mj-cs"/>
              </a:rPr>
              <a:t>Storage ring FEL-based mono-energetic </a:t>
            </a:r>
            <a:r>
              <a:rPr lang="en-US" altLang="en-US" sz="2800" b="1" dirty="0">
                <a:solidFill>
                  <a:srgbClr val="333333"/>
                </a:solidFill>
                <a:latin typeface="Symbol" panose="05050102010706020507" pitchFamily="18" charset="2"/>
                <a:ea typeface="メイリオ" panose="020B0400000000000000" pitchFamily="34" charset="-128"/>
                <a:cs typeface="+mj-cs"/>
              </a:rPr>
              <a:t>g</a:t>
            </a:r>
            <a:r>
              <a:rPr lang="en-US" altLang="en-US" sz="2800" b="1" dirty="0">
                <a:solidFill>
                  <a:srgbClr val="333333"/>
                </a:solidFill>
                <a:latin typeface="+mj-lt"/>
                <a:ea typeface="メイリオ" panose="020B0400000000000000" pitchFamily="34" charset="-128"/>
                <a:cs typeface="+mj-cs"/>
              </a:rPr>
              <a:t>-ray source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25414" y="3208583"/>
          <a:ext cx="5724246" cy="57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60900" imgH="469900" progId="Equation.DSMT4">
                  <p:embed/>
                </p:oleObj>
              </mc:Choice>
              <mc:Fallback>
                <p:oleObj name="Equation" r:id="rId4" imgW="4660900" imgH="469900" progId="Equation.DSMT4">
                  <p:embed/>
                  <p:pic>
                    <p:nvPicPr>
                      <p:cNvPr id="3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14" y="3208583"/>
                        <a:ext cx="5724246" cy="576553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3763301-4641-F8AB-08E4-E3B7FD99C5A8}"/>
              </a:ext>
            </a:extLst>
          </p:cNvPr>
          <p:cNvSpPr txBox="1"/>
          <p:nvPr/>
        </p:nvSpPr>
        <p:spPr>
          <a:xfrm>
            <a:off x="164832" y="3951233"/>
            <a:ext cx="566777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Two electron bunches spatially separated by one half the circumference of the ring participate both in lasing and </a:t>
            </a:r>
            <a:r>
              <a:rPr lang="en-US" sz="1400" dirty="0">
                <a:latin typeface="Symbol" panose="05050102010706020507" pitchFamily="18" charset="2"/>
              </a:rPr>
              <a:t>g</a:t>
            </a:r>
            <a:r>
              <a:rPr lang="en-US" sz="1400" dirty="0"/>
              <a:t>-ray production via Compton scattering of intracavity photons. </a:t>
            </a:r>
          </a:p>
          <a:p>
            <a:pPr algn="just"/>
            <a:r>
              <a:rPr lang="en-US" sz="1400" dirty="0"/>
              <a:t>A collimator installed downstream selects a narrow cone of quasi-monoenergetic </a:t>
            </a:r>
            <a:r>
              <a:rPr lang="en-US" sz="1400" dirty="0">
                <a:latin typeface="Symbol" panose="05050102010706020507" pitchFamily="18" charset="2"/>
              </a:rPr>
              <a:t>g</a:t>
            </a:r>
            <a:r>
              <a:rPr lang="en-US" sz="1400" dirty="0"/>
              <a:t>-rays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6E047-5FF6-DC06-6392-BEDD8BD12963}"/>
              </a:ext>
            </a:extLst>
          </p:cNvPr>
          <p:cNvSpPr txBox="1"/>
          <p:nvPr/>
        </p:nvSpPr>
        <p:spPr>
          <a:xfrm>
            <a:off x="212073" y="2531475"/>
            <a:ext cx="55233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Schematic  of OK-4 Duke storage ring FEL and </a:t>
            </a:r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dirty="0"/>
              <a:t>-ray source</a:t>
            </a:r>
            <a:r>
              <a:rPr lang="en-US" altLang="en-US" sz="1600" b="1" dirty="0">
                <a:solidFill>
                  <a:srgbClr val="333333"/>
                </a:solidFill>
                <a:latin typeface="+mj-lt"/>
                <a:ea typeface="メイリオ" panose="020B0400000000000000" pitchFamily="34" charset="-128"/>
                <a:cs typeface="+mj-cs"/>
              </a:rPr>
              <a:t> </a:t>
            </a:r>
            <a:r>
              <a:rPr lang="en-US" altLang="en-US" sz="1600" dirty="0">
                <a:solidFill>
                  <a:srgbClr val="333333"/>
                </a:solidFill>
                <a:latin typeface="+mj-lt"/>
                <a:ea typeface="メイリオ" panose="020B0400000000000000" pitchFamily="34" charset="-128"/>
                <a:cs typeface="+mj-cs"/>
              </a:rPr>
              <a:t>(</a:t>
            </a:r>
            <a:r>
              <a:rPr lang="en-US" altLang="en-US" sz="1600" dirty="0" err="1">
                <a:solidFill>
                  <a:srgbClr val="333333"/>
                </a:solidFill>
                <a:latin typeface="+mj-lt"/>
                <a:ea typeface="メイリオ" panose="020B0400000000000000" pitchFamily="34" charset="-128"/>
                <a:cs typeface="+mj-cs"/>
              </a:rPr>
              <a:t>HI</a:t>
            </a:r>
            <a:r>
              <a:rPr lang="en-US" altLang="en-US" sz="1600" dirty="0" err="1">
                <a:solidFill>
                  <a:srgbClr val="333333"/>
                </a:solidFill>
                <a:latin typeface="Symbol" panose="05050102010706020507" pitchFamily="18" charset="2"/>
                <a:ea typeface="メイリオ" panose="020B0400000000000000" pitchFamily="34" charset="-128"/>
                <a:cs typeface="+mj-cs"/>
              </a:rPr>
              <a:t>g</a:t>
            </a:r>
            <a:r>
              <a:rPr lang="en-US" altLang="en-US" sz="1600" dirty="0" err="1">
                <a:solidFill>
                  <a:srgbClr val="333333"/>
                </a:solidFill>
                <a:latin typeface="+mj-lt"/>
                <a:ea typeface="メイリオ" panose="020B0400000000000000" pitchFamily="34" charset="-128"/>
                <a:cs typeface="+mj-cs"/>
              </a:rPr>
              <a:t>S</a:t>
            </a:r>
            <a:r>
              <a:rPr lang="en-US" altLang="en-US" sz="1600" dirty="0">
                <a:solidFill>
                  <a:srgbClr val="333333"/>
                </a:solidFill>
                <a:latin typeface="+mj-lt"/>
                <a:ea typeface="メイリオ" panose="020B0400000000000000" pitchFamily="34" charset="-128"/>
                <a:cs typeface="+mj-cs"/>
              </a:rPr>
              <a:t>)</a:t>
            </a:r>
            <a:endParaRPr lang="en-US" sz="1600" dirty="0"/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94D8864A-5E8D-AFC2-AD67-E75B41A06E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9119" y="1129885"/>
          <a:ext cx="3756575" cy="137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769533" imgH="2114840" progId="Word.Document.8">
                  <p:embed/>
                </p:oleObj>
              </mc:Choice>
              <mc:Fallback>
                <p:oleObj name="Document" r:id="rId6" imgW="5769533" imgH="2114840" progId="Word.Document.8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94D8864A-5E8D-AFC2-AD67-E75B41A06E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119" y="1129885"/>
                        <a:ext cx="3756575" cy="137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A7FDC15A-C82F-E772-5453-B0E55E56F2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5502" y="2942605"/>
          <a:ext cx="4023811" cy="1501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5769533" imgH="2152270" progId="Word.Document.8">
                  <p:embed/>
                </p:oleObj>
              </mc:Choice>
              <mc:Fallback>
                <p:oleObj name="Document" r:id="rId8" imgW="5769533" imgH="2152270" progId="Word.Document.8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A7FDC15A-C82F-E772-5453-B0E55E56F2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502" y="2942605"/>
                        <a:ext cx="4023811" cy="1501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3BD86FEB-3A22-C8FF-A4D3-67CDF0D82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502" y="667151"/>
            <a:ext cx="26626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1AEC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OK-4/Duke SR FEL Parameters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9C6EA15A-0F59-AE8D-8B92-2B1C0E92C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592" y="2508185"/>
            <a:ext cx="22333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1AEC"/>
                </a:solidFill>
                <a:effectLst/>
                <a:uLnTx/>
                <a:uFillTx/>
                <a:latin typeface="Symbol" charset="0"/>
                <a:ea typeface="+mn-ea"/>
                <a:cs typeface="+mn-cs"/>
              </a:rPr>
              <a:t>g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1AEC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-ray beam Parameters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98D1754D-2E2E-8EED-75A4-EA8721E96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5526" y="4423300"/>
            <a:ext cx="331621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1AEC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Measured energy spectrum  of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1AEC"/>
                </a:solidFill>
                <a:effectLst/>
                <a:uLnTx/>
                <a:uFillTx/>
                <a:latin typeface="Symbol" charset="0"/>
                <a:ea typeface="+mn-ea"/>
                <a:cs typeface="+mn-cs"/>
              </a:rPr>
              <a:t>g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1AEC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-rays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41AEC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41AEC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with </a:t>
            </a:r>
            <a:r>
              <a:rPr kumimoji="0" lang="en-US" alt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41AEC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HPGe</a:t>
            </a: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41AEC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detector through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41AEC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1AEC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3 mm dia. collimator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1AEC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65C790-A3E5-B641-9AAE-30D46FFF42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4406" y="4880349"/>
            <a:ext cx="2144211" cy="20913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0FF49D-1B2B-B0EF-3CF1-29944857AAFE}"/>
              </a:ext>
            </a:extLst>
          </p:cNvPr>
          <p:cNvSpPr txBox="1"/>
          <p:nvPr/>
        </p:nvSpPr>
        <p:spPr>
          <a:xfrm>
            <a:off x="118289" y="5296358"/>
            <a:ext cx="510770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333333"/>
                </a:solidFill>
                <a:latin typeface="+mj-lt"/>
                <a:ea typeface="メイリオ" panose="020B0400000000000000" pitchFamily="34" charset="-128"/>
                <a:cs typeface="+mj-cs"/>
              </a:rPr>
              <a:t>HI</a:t>
            </a:r>
            <a:r>
              <a:rPr lang="en-US" altLang="en-US" sz="1800" b="1" dirty="0" err="1">
                <a:solidFill>
                  <a:srgbClr val="333333"/>
                </a:solidFill>
                <a:latin typeface="Symbol" panose="05050102010706020507" pitchFamily="18" charset="2"/>
                <a:ea typeface="メイリオ" panose="020B0400000000000000" pitchFamily="34" charset="-128"/>
                <a:cs typeface="+mj-cs"/>
              </a:rPr>
              <a:t>g</a:t>
            </a:r>
            <a:r>
              <a:rPr lang="en-US" altLang="en-US" sz="1800" b="1" dirty="0" err="1">
                <a:solidFill>
                  <a:srgbClr val="333333"/>
                </a:solidFill>
                <a:latin typeface="+mj-lt"/>
                <a:ea typeface="メイリオ" panose="020B0400000000000000" pitchFamily="34" charset="-128"/>
                <a:cs typeface="+mj-cs"/>
              </a:rPr>
              <a:t>S</a:t>
            </a:r>
            <a:r>
              <a:rPr lang="en-US" altLang="en-US" sz="1800" b="1" dirty="0">
                <a:solidFill>
                  <a:srgbClr val="333333"/>
                </a:solidFill>
                <a:latin typeface="+mj-lt"/>
                <a:ea typeface="メイリオ" panose="020B0400000000000000" pitchFamily="34" charset="-128"/>
                <a:cs typeface="+mj-cs"/>
              </a:rPr>
              <a:t>: first mono-energetic </a:t>
            </a:r>
            <a:r>
              <a:rPr lang="en-US" altLang="en-US" sz="1800" b="1" dirty="0">
                <a:solidFill>
                  <a:srgbClr val="333333"/>
                </a:solidFill>
                <a:latin typeface="Symbol" panose="05050102010706020507" pitchFamily="18" charset="2"/>
                <a:ea typeface="メイリオ" panose="020B0400000000000000" pitchFamily="34" charset="-128"/>
                <a:cs typeface="+mj-cs"/>
              </a:rPr>
              <a:t>g</a:t>
            </a:r>
            <a:r>
              <a:rPr lang="en-US" altLang="en-US" sz="1800" b="1" dirty="0">
                <a:solidFill>
                  <a:srgbClr val="333333"/>
                </a:solidFill>
                <a:latin typeface="+mj-lt"/>
                <a:ea typeface="メイリオ" panose="020B0400000000000000" pitchFamily="34" charset="-128"/>
                <a:cs typeface="+mj-cs"/>
              </a:rPr>
              <a:t>-ray beams</a:t>
            </a:r>
          </a:p>
        </p:txBody>
      </p:sp>
      <p:sp>
        <p:nvSpPr>
          <p:cNvPr id="2" name="Slide Number Placeholder 40">
            <a:extLst>
              <a:ext uri="{FF2B5EF4-FFF2-40B4-BE49-F238E27FC236}">
                <a16:creationId xmlns:a16="http://schemas.microsoft.com/office/drawing/2014/main" id="{BD4545A9-9295-3782-A8D8-6EFBD8F8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D7E27-94C7-32BB-68F6-488D0868DB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074" y="5579629"/>
            <a:ext cx="5938472" cy="130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9D91-9717-FEA5-4712-BBA0D168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99944"/>
            <a:ext cx="9004300" cy="749299"/>
          </a:xfrm>
        </p:spPr>
        <p:txBody>
          <a:bodyPr/>
          <a:lstStyle/>
          <a:p>
            <a:r>
              <a:rPr lang="en-US" dirty="0"/>
              <a:t>Type of accelerators to choose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74482-835B-9C56-A676-A9932C3A7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2800"/>
            <a:ext cx="8686800" cy="52578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b="1" dirty="0"/>
              <a:t>Storage rings </a:t>
            </a:r>
            <a:r>
              <a:rPr lang="en-US" dirty="0"/>
              <a:t>could provide high average beam power but </a:t>
            </a:r>
            <a:r>
              <a:rPr lang="en-GB" dirty="0"/>
              <a:t>cannot tolerate large disruption. As a result, the flux is limited and energy resolution is not the best.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b="1" dirty="0"/>
              <a:t>LINACs </a:t>
            </a:r>
            <a:r>
              <a:rPr lang="en-GB" dirty="0"/>
              <a:t>, on the other hand, could provide superb beam quality electron beam but falling short then high average power is needed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ERLs </a:t>
            </a:r>
            <a:r>
              <a:rPr lang="en-GB" dirty="0"/>
              <a:t>is the only option to satisfy all requirements of the high power high quality </a:t>
            </a:r>
            <a:r>
              <a:rPr lang="en-GB" dirty="0">
                <a:latin typeface="Symbol" pitchFamily="2" charset="2"/>
              </a:rPr>
              <a:t>g</a:t>
            </a:r>
            <a:r>
              <a:rPr lang="en-GB" dirty="0"/>
              <a:t>-source </a:t>
            </a:r>
            <a:endParaRPr lang="en-US" dirty="0"/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40">
            <a:extLst>
              <a:ext uri="{FF2B5EF4-FFF2-40B4-BE49-F238E27FC236}">
                <a16:creationId xmlns:a16="http://schemas.microsoft.com/office/drawing/2014/main" id="{FD51C037-AA4A-E961-99E6-FBE8AD4C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7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39E8-304A-42AF-4CCE-D677B132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" y="0"/>
            <a:ext cx="8671890" cy="889000"/>
          </a:xfrm>
        </p:spPr>
        <p:txBody>
          <a:bodyPr>
            <a:noAutofit/>
          </a:bodyPr>
          <a:lstStyle/>
          <a:p>
            <a:r>
              <a:rPr lang="en-US" sz="3200" dirty="0"/>
              <a:t>Best performance achieved at HI</a:t>
            </a:r>
            <a:r>
              <a:rPr lang="el-GR" sz="3200" dirty="0"/>
              <a:t>γ</a:t>
            </a:r>
            <a:r>
              <a:rPr lang="en-US" sz="3200" dirty="0"/>
              <a:t>S at Duke as Oct 2022 *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C78EE-D806-7362-F198-91DBA5CC83D1}"/>
              </a:ext>
            </a:extLst>
          </p:cNvPr>
          <p:cNvSpPr txBox="1"/>
          <p:nvPr/>
        </p:nvSpPr>
        <p:spPr>
          <a:xfrm>
            <a:off x="457200" y="5689084"/>
            <a:ext cx="470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  <a:ea typeface="+mj-ea"/>
                <a:cs typeface="+mj-cs"/>
              </a:rPr>
              <a:t>*Ying K. Wu  private communication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6B88B3-2478-D6AC-DC5D-2C4F304B8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00352"/>
              </p:ext>
            </p:extLst>
          </p:nvPr>
        </p:nvGraphicFramePr>
        <p:xfrm>
          <a:off x="854074" y="1511300"/>
          <a:ext cx="6829426" cy="2679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8088">
                  <a:extLst>
                    <a:ext uri="{9D8B030D-6E8A-4147-A177-3AD203B41FA5}">
                      <a16:colId xmlns:a16="http://schemas.microsoft.com/office/drawing/2014/main" val="2435299935"/>
                    </a:ext>
                  </a:extLst>
                </a:gridCol>
                <a:gridCol w="1921338">
                  <a:extLst>
                    <a:ext uri="{9D8B030D-6E8A-4147-A177-3AD203B41FA5}">
                      <a16:colId xmlns:a16="http://schemas.microsoft.com/office/drawing/2014/main" val="3128243189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err="1">
                          <a:effectLst/>
                        </a:rPr>
                        <a:t>HIgS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295598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Maxumum flux @10MeV, phs/sec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3E+10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786995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Maximum </a:t>
                      </a:r>
                      <a:r>
                        <a:rPr lang="el-GR" sz="2000" u="none" strike="noStrike" dirty="0">
                          <a:effectLst/>
                        </a:rPr>
                        <a:t>γ-</a:t>
                      </a:r>
                      <a:r>
                        <a:rPr lang="en-US" sz="2000" u="none" strike="noStrike" dirty="0">
                          <a:effectLst/>
                        </a:rPr>
                        <a:t>ray energy, MeV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120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915379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Minimum </a:t>
                      </a:r>
                      <a:r>
                        <a:rPr lang="el-GR" sz="2000" u="none" strike="noStrike">
                          <a:effectLst/>
                        </a:rPr>
                        <a:t>γ-</a:t>
                      </a:r>
                      <a:r>
                        <a:rPr lang="en-US" sz="2000" u="none" strike="noStrike">
                          <a:effectLst/>
                        </a:rPr>
                        <a:t>ray energy, MeV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0.6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550169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Min Energy spread, FWHM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~6E-03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0704627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>
                          <a:effectLst/>
                        </a:rPr>
                        <a:t>Linear collimated polarization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&gt;97%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596267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Circular collimated polarization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95%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156052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Spectr</a:t>
                      </a: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Energy density, </a:t>
                      </a:r>
                      <a:r>
                        <a:rPr lang="en-US" sz="2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phs</a:t>
                      </a: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/sec/eV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~3000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4150542"/>
                  </a:ext>
                </a:extLst>
              </a:tr>
            </a:tbl>
          </a:graphicData>
        </a:graphic>
      </p:graphicFrame>
      <p:sp>
        <p:nvSpPr>
          <p:cNvPr id="3" name="Slide Number Placeholder 40">
            <a:extLst>
              <a:ext uri="{FF2B5EF4-FFF2-40B4-BE49-F238E27FC236}">
                <a16:creationId xmlns:a16="http://schemas.microsoft.com/office/drawing/2014/main" id="{9B3BEE62-597B-A244-F643-219B8597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6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9F429-8C80-4AEE-6152-2B1D9B4C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98" y="140275"/>
            <a:ext cx="8328991" cy="738115"/>
          </a:xfrm>
        </p:spPr>
        <p:txBody>
          <a:bodyPr/>
          <a:lstStyle/>
          <a:p>
            <a:r>
              <a:rPr lang="en-US" dirty="0"/>
              <a:t>What ERL can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52BDE-678D-60A7-BED0-1E6255DFA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986174"/>
            <a:ext cx="8328991" cy="47415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Low emittance  -&gt;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Low energy spread -&gt;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Short bunches -&gt;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Optional Use of FELs -&gt; 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130F8-38D6-0440-4E55-791C6AD63472}"/>
              </a:ext>
            </a:extLst>
          </p:cNvPr>
          <p:cNvSpPr txBox="1"/>
          <p:nvPr/>
        </p:nvSpPr>
        <p:spPr>
          <a:xfrm>
            <a:off x="4794082" y="864932"/>
            <a:ext cx="43499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2400" dirty="0"/>
              <a:t>High flux</a:t>
            </a:r>
          </a:p>
          <a:p>
            <a:pPr lvl="1" algn="just"/>
            <a:r>
              <a:rPr lang="en-US" sz="2400" dirty="0"/>
              <a:t>Better energy resolution</a:t>
            </a:r>
          </a:p>
          <a:p>
            <a:pPr lvl="1" algn="just"/>
            <a:r>
              <a:rPr lang="en-US" sz="2400" dirty="0"/>
              <a:t> </a:t>
            </a:r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/>
              <a:t>Better energy resolution</a:t>
            </a:r>
          </a:p>
          <a:p>
            <a:pPr lvl="1" algn="just"/>
            <a:r>
              <a:rPr lang="en-US" sz="2400" dirty="0"/>
              <a:t>Higher spectral density</a:t>
            </a:r>
          </a:p>
          <a:p>
            <a:pPr lvl="1" algn="just"/>
            <a:endParaRPr lang="en-US" sz="2400" dirty="0"/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/>
              <a:t>High flux</a:t>
            </a:r>
          </a:p>
          <a:p>
            <a:pPr lvl="1" algn="just"/>
            <a:endParaRPr lang="en-US" sz="2400" dirty="0"/>
          </a:p>
          <a:p>
            <a:pPr lvl="1" algn="just"/>
            <a:endParaRPr lang="en-US" sz="2400" dirty="0"/>
          </a:p>
          <a:p>
            <a:pPr lvl="1" algn="just"/>
            <a:r>
              <a:rPr lang="en-US" sz="2400" dirty="0"/>
              <a:t>Additional tunability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1E10D-E03F-C440-3788-9CCA3311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757" y="5451435"/>
            <a:ext cx="2455032" cy="662469"/>
          </a:xfrm>
          <a:prstGeom prst="rect">
            <a:avLst/>
          </a:prstGeom>
        </p:spPr>
      </p:pic>
      <p:sp>
        <p:nvSpPr>
          <p:cNvPr id="4" name="Slide Number Placeholder 40">
            <a:extLst>
              <a:ext uri="{FF2B5EF4-FFF2-40B4-BE49-F238E27FC236}">
                <a16:creationId xmlns:a16="http://schemas.microsoft.com/office/drawing/2014/main" id="{B6A80A90-753D-4B77-93D1-7D3F2BEC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2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C180-751B-76DE-9F88-399CC394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4" y="-51599"/>
            <a:ext cx="8328991" cy="547557"/>
          </a:xfrm>
        </p:spPr>
        <p:txBody>
          <a:bodyPr>
            <a:normAutofit fontScale="90000"/>
          </a:bodyPr>
          <a:lstStyle/>
          <a:p>
            <a:r>
              <a:rPr lang="en-US" dirty="0"/>
              <a:t>ERLs to consider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F12D299-F568-675F-8666-236DEA698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556197"/>
            <a:ext cx="4472610" cy="61012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B90DE5-E118-CF6D-82B8-83A712933B32}"/>
              </a:ext>
            </a:extLst>
          </p:cNvPr>
          <p:cNvSpPr/>
          <p:nvPr/>
        </p:nvSpPr>
        <p:spPr>
          <a:xfrm>
            <a:off x="6738455" y="472502"/>
            <a:ext cx="1612900" cy="6184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E2948730-A84E-2137-831B-8D2F464D1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"/>
          <a:stretch/>
        </p:blipFill>
        <p:spPr>
          <a:xfrm>
            <a:off x="0" y="764602"/>
            <a:ext cx="4660900" cy="4971897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66F70D-208F-DC84-BF37-53505F1FE73A}"/>
              </a:ext>
            </a:extLst>
          </p:cNvPr>
          <p:cNvSpPr txBox="1">
            <a:spLocks/>
          </p:cNvSpPr>
          <p:nvPr/>
        </p:nvSpPr>
        <p:spPr>
          <a:xfrm>
            <a:off x="1211588" y="495958"/>
            <a:ext cx="2387916" cy="3523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Ongoing facilities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DB03662-57FA-539D-E705-73502E3C597D}"/>
              </a:ext>
            </a:extLst>
          </p:cNvPr>
          <p:cNvSpPr txBox="1">
            <a:spLocks/>
          </p:cNvSpPr>
          <p:nvPr/>
        </p:nvSpPr>
        <p:spPr>
          <a:xfrm>
            <a:off x="6006222" y="120794"/>
            <a:ext cx="2768930" cy="3143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Facilities in progress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E326E-B009-9CC9-CB23-70FFCDBF0E22}"/>
              </a:ext>
            </a:extLst>
          </p:cNvPr>
          <p:cNvSpPr txBox="1"/>
          <p:nvPr/>
        </p:nvSpPr>
        <p:spPr>
          <a:xfrm>
            <a:off x="90971" y="5908732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253F08"/>
                </a:solidFill>
                <a:effectLst/>
                <a:latin typeface="Liberation Sans"/>
              </a:rPr>
              <a:t>Andrew Hutton’s talk on Monday</a:t>
            </a:r>
            <a:endParaRPr lang="en-US" dirty="0"/>
          </a:p>
        </p:txBody>
      </p:sp>
      <p:sp>
        <p:nvSpPr>
          <p:cNvPr id="3" name="Slide Number Placeholder 40">
            <a:extLst>
              <a:ext uri="{FF2B5EF4-FFF2-40B4-BE49-F238E27FC236}">
                <a16:creationId xmlns:a16="http://schemas.microsoft.com/office/drawing/2014/main" id="{AB3C8955-72E4-98AC-D582-5E2E185E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59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DEF0-DE26-3A02-A008-A134BA3B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28991" cy="587372"/>
          </a:xfrm>
        </p:spPr>
        <p:txBody>
          <a:bodyPr>
            <a:normAutofit fontScale="90000"/>
          </a:bodyPr>
          <a:lstStyle/>
          <a:p>
            <a:r>
              <a:rPr lang="en-US" dirty="0"/>
              <a:t>Some examples: PERLE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2" name="Content Placeholder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2F20A8-F70C-B786-7D24-DA515F8B0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0"/>
          <a:stretch/>
        </p:blipFill>
        <p:spPr>
          <a:xfrm>
            <a:off x="0" y="956705"/>
            <a:ext cx="5077915" cy="233259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EA86FE-43AE-6DCB-3A0E-30461CDBE0EA}"/>
              </a:ext>
            </a:extLst>
          </p:cNvPr>
          <p:cNvSpPr txBox="1"/>
          <p:nvPr/>
        </p:nvSpPr>
        <p:spPr>
          <a:xfrm>
            <a:off x="137845" y="587372"/>
            <a:ext cx="4307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GB" sz="1800" dirty="0">
                <a:latin typeface="+mn-lt"/>
              </a:rPr>
              <a:t>Walid KAABI’s talk on Monday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B64970-F812-5111-642F-AA1DDA46C610}"/>
              </a:ext>
            </a:extLst>
          </p:cNvPr>
          <p:cNvSpPr txBox="1"/>
          <p:nvPr/>
        </p:nvSpPr>
        <p:spPr>
          <a:xfrm>
            <a:off x="2742037" y="2729468"/>
            <a:ext cx="23876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Longitudinal emittance 	</a:t>
            </a:r>
            <a:r>
              <a:rPr lang="en-US" sz="700" dirty="0" err="1"/>
              <a:t>keV.mm</a:t>
            </a:r>
            <a:r>
              <a:rPr lang="en-US" sz="700" dirty="0"/>
              <a:t>	        25-90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DD82D-16FF-D207-2806-3060F550D7C8}"/>
              </a:ext>
            </a:extLst>
          </p:cNvPr>
          <p:cNvSpPr txBox="1"/>
          <p:nvPr/>
        </p:nvSpPr>
        <p:spPr>
          <a:xfrm>
            <a:off x="-32530" y="3317244"/>
            <a:ext cx="5205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conventional laser use IR 100 kW average IC power that intensifies the optical bunch intensifier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FEL assumes output power 1% of ERL power, Q</a:t>
            </a:r>
            <a:r>
              <a:rPr lang="en-US" baseline="-25000" dirty="0"/>
              <a:t>0</a:t>
            </a:r>
            <a:r>
              <a:rPr lang="en-US" dirty="0"/>
              <a:t>~1000.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58F74C-512E-8C30-BC49-99AD0B9A11A1}"/>
              </a:ext>
            </a:extLst>
          </p:cNvPr>
          <p:cNvSpPr txBox="1"/>
          <p:nvPr/>
        </p:nvSpPr>
        <p:spPr>
          <a:xfrm>
            <a:off x="1302338" y="3867275"/>
            <a:ext cx="4514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For ex. T. Akagi et al. (</a:t>
            </a:r>
            <a:r>
              <a:rPr lang="en-US" sz="1600" i="1" dirty="0">
                <a:solidFill>
                  <a:srgbClr val="211E1E"/>
                </a:solidFill>
                <a:effectLst/>
                <a:latin typeface="AdvOT483a8203"/>
              </a:rPr>
              <a:t>PRAB</a:t>
            </a:r>
            <a:r>
              <a:rPr lang="en-US" sz="1600" i="1" dirty="0">
                <a:solidFill>
                  <a:srgbClr val="211E1E"/>
                </a:solidFill>
                <a:effectLst/>
                <a:latin typeface="AdvOT19ee2aa8.B"/>
              </a:rPr>
              <a:t>19, </a:t>
            </a:r>
            <a:r>
              <a:rPr lang="en-US" sz="1600" i="1" dirty="0">
                <a:solidFill>
                  <a:srgbClr val="211E1E"/>
                </a:solidFill>
                <a:effectLst/>
                <a:latin typeface="AdvOT483a8203"/>
              </a:rPr>
              <a:t>114701 (2016) </a:t>
            </a:r>
            <a:endParaRPr lang="en-US" sz="1400" i="1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DE4AEC7-2387-9504-F59A-726C88898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89444"/>
              </p:ext>
            </p:extLst>
          </p:nvPr>
        </p:nvGraphicFramePr>
        <p:xfrm>
          <a:off x="5268701" y="928477"/>
          <a:ext cx="3836672" cy="4721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3306">
                  <a:extLst>
                    <a:ext uri="{9D8B030D-6E8A-4147-A177-3AD203B41FA5}">
                      <a16:colId xmlns:a16="http://schemas.microsoft.com/office/drawing/2014/main" val="1511070824"/>
                    </a:ext>
                  </a:extLst>
                </a:gridCol>
                <a:gridCol w="904903">
                  <a:extLst>
                    <a:ext uri="{9D8B030D-6E8A-4147-A177-3AD203B41FA5}">
                      <a16:colId xmlns:a16="http://schemas.microsoft.com/office/drawing/2014/main" val="3542379091"/>
                    </a:ext>
                  </a:extLst>
                </a:gridCol>
                <a:gridCol w="958463">
                  <a:extLst>
                    <a:ext uri="{9D8B030D-6E8A-4147-A177-3AD203B41FA5}">
                      <a16:colId xmlns:a16="http://schemas.microsoft.com/office/drawing/2014/main" val="2987075651"/>
                    </a:ext>
                  </a:extLst>
                </a:gridCol>
              </a:tblGrid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PERLE+IR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PERL+FEL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3294818164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>
                          <a:effectLst/>
                        </a:rPr>
                        <a:t>Energy, GeV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0.5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0.5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318285980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200" u="none" strike="noStrike">
                          <a:effectLst/>
                        </a:rPr>
                        <a:t>γ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980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980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942716090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Beam current, mA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448595440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Bunch frequency, MHz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1456174430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Beam power, MW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017397744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Charge per bunch, nC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3281012300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Emittance norm, mm </a:t>
                      </a:r>
                      <a:r>
                        <a:rPr lang="en-US" sz="1200" u="none" strike="noStrike" dirty="0" err="1">
                          <a:effectLst/>
                        </a:rPr>
                        <a:t>mrad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595591006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Laser type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Convent. IR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Visible FEL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519891101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Laser power, kW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822797855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Wavelength, </a:t>
                      </a:r>
                      <a:r>
                        <a:rPr lang="el-GR" sz="1200" u="none" strike="noStrike">
                          <a:effectLst/>
                        </a:rPr>
                        <a:t>μ</a:t>
                      </a:r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1.06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0.45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3675904956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Photon energy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1.17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2.76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918418660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Recoil parameter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0.009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0.021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575120941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200" b="1" u="none" strike="noStrike">
                          <a:effectLst/>
                        </a:rPr>
                        <a:t>γ-</a:t>
                      </a:r>
                      <a:r>
                        <a:rPr lang="en-US" sz="1200" b="1" u="none" strike="noStrike">
                          <a:effectLst/>
                        </a:rPr>
                        <a:t>ray energy, MeV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</a:rPr>
                        <a:t>4.4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</a:rPr>
                        <a:t>10.3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3735249606"/>
                  </a:ext>
                </a:extLst>
              </a:tr>
              <a:tr h="2613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R</a:t>
                      </a:r>
                      <a:r>
                        <a:rPr lang="en-US" sz="1200" u="none" strike="noStrike" baseline="-25000">
                          <a:effectLst/>
                        </a:rPr>
                        <a:t>L</a:t>
                      </a:r>
                      <a:r>
                        <a:rPr lang="en-US" sz="1200" u="none" strike="noStrike">
                          <a:effectLst/>
                        </a:rPr>
                        <a:t>, cm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016837887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200" u="none" strike="noStrike">
                          <a:effectLst/>
                        </a:rPr>
                        <a:t>β, </a:t>
                      </a:r>
                      <a:r>
                        <a:rPr lang="en-US" sz="1200" u="none" strike="noStrike">
                          <a:effectLst/>
                        </a:rPr>
                        <a:t>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695053507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eRelatrive energy spread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0.003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0.003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550830403"/>
                  </a:ext>
                </a:extLst>
              </a:tr>
              <a:tr h="2262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highlight>
                            <a:srgbClr val="00FF00"/>
                          </a:highlight>
                        </a:rPr>
                        <a:t>Energy spread, min, </a:t>
                      </a:r>
                      <a:r>
                        <a:rPr lang="el-GR" sz="1200" u="none" strike="noStrike">
                          <a:effectLst/>
                          <a:highlight>
                            <a:srgbClr val="00FF00"/>
                          </a:highlight>
                        </a:rPr>
                        <a:t>γ-</a:t>
                      </a:r>
                      <a:r>
                        <a:rPr lang="en-US" sz="1200" u="none" strike="noStrike">
                          <a:effectLst/>
                          <a:highlight>
                            <a:srgbClr val="00FF00"/>
                          </a:highlight>
                        </a:rPr>
                        <a:t>rays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  <a:highlight>
                            <a:srgbClr val="00FF00"/>
                          </a:highlight>
                        </a:rPr>
                        <a:t>1.8 E-3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1.8 E-3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3899476311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dirty="0">
                          <a:effectLst/>
                          <a:highlight>
                            <a:srgbClr val="00FF00"/>
                          </a:highlight>
                        </a:rPr>
                        <a:t>Total flux, </a:t>
                      </a:r>
                      <a:r>
                        <a:rPr lang="en-US" sz="1200" b="1" u="none" strike="noStrike" dirty="0" err="1">
                          <a:effectLst/>
                          <a:highlight>
                            <a:srgbClr val="00FF00"/>
                          </a:highlight>
                        </a:rPr>
                        <a:t>phs</a:t>
                      </a:r>
                      <a:r>
                        <a:rPr lang="en-US" sz="1200" b="1" u="none" strike="noStrike" dirty="0">
                          <a:effectLst/>
                          <a:highlight>
                            <a:srgbClr val="00FF00"/>
                          </a:highlight>
                        </a:rPr>
                        <a:t>/sec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highlight>
                            <a:srgbClr val="00FF00"/>
                          </a:highlight>
                        </a:rPr>
                        <a:t>1.05E+14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highlight>
                            <a:srgbClr val="00FF00"/>
                          </a:highlight>
                        </a:rPr>
                        <a:t>1.05E+13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4069652970"/>
                  </a:ext>
                </a:extLst>
              </a:tr>
              <a:tr h="235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Spectr density, phs/sec/eV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2.35E+10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1.01E+09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131300390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B3E4B42-0404-ABFB-7CA3-A67D2430DA7C}"/>
              </a:ext>
            </a:extLst>
          </p:cNvPr>
          <p:cNvSpPr txBox="1"/>
          <p:nvPr/>
        </p:nvSpPr>
        <p:spPr>
          <a:xfrm>
            <a:off x="51724" y="4810463"/>
            <a:ext cx="507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with energy ~</a:t>
            </a:r>
            <a:r>
              <a:rPr lang="en-US" dirty="0">
                <a:solidFill>
                  <a:srgbClr val="FF0000"/>
                </a:solidFill>
              </a:rPr>
              <a:t>1GeV could produce </a:t>
            </a:r>
            <a:r>
              <a:rPr lang="en-US" dirty="0">
                <a:solidFill>
                  <a:srgbClr val="FF0000"/>
                </a:solidFill>
                <a:latin typeface="Symbol" pitchFamily="2" charset="2"/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-rays 4-10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flux could be 3 order of magnitude higher then record keeper </a:t>
            </a:r>
            <a:r>
              <a:rPr lang="en-US" dirty="0" err="1"/>
              <a:t>HIyS</a:t>
            </a:r>
            <a:endParaRPr lang="en-US" dirty="0"/>
          </a:p>
        </p:txBody>
      </p:sp>
      <p:sp>
        <p:nvSpPr>
          <p:cNvPr id="3" name="Slide Number Placeholder 40">
            <a:extLst>
              <a:ext uri="{FF2B5EF4-FFF2-40B4-BE49-F238E27FC236}">
                <a16:creationId xmlns:a16="http://schemas.microsoft.com/office/drawing/2014/main" id="{80655250-C10C-D3D7-BA47-1B930ED1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3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60BB-8240-DF73-B652-8937F510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"/>
            <a:ext cx="8445501" cy="863600"/>
          </a:xfrm>
        </p:spPr>
        <p:txBody>
          <a:bodyPr>
            <a:normAutofit/>
          </a:bodyPr>
          <a:lstStyle/>
          <a:p>
            <a:r>
              <a:rPr lang="en-US" sz="3200" dirty="0"/>
              <a:t>On more example: ER@CEBAF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338A65-9C96-6249-DBCE-6E1211B34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01" y="863601"/>
            <a:ext cx="4559299" cy="25646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6DA052-036F-4644-0401-7A7AFE4EDD8F}"/>
              </a:ext>
            </a:extLst>
          </p:cNvPr>
          <p:cNvSpPr txBox="1"/>
          <p:nvPr/>
        </p:nvSpPr>
        <p:spPr>
          <a:xfrm>
            <a:off x="88900" y="540437"/>
            <a:ext cx="5305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Gustavo Pérez </a:t>
            </a:r>
            <a:r>
              <a:rPr lang="en-GB" dirty="0" err="1"/>
              <a:t>Segurana’s</a:t>
            </a:r>
            <a:r>
              <a:rPr lang="en-GB" dirty="0"/>
              <a:t> talk on Monday</a:t>
            </a:r>
          </a:p>
          <a:p>
            <a:pPr algn="ctr" fontAlgn="auto">
              <a:spcAft>
                <a:spcPts val="0"/>
              </a:spcAft>
            </a:pPr>
            <a:r>
              <a:rPr lang="en-GB" sz="1800" dirty="0">
                <a:latin typeface="+mn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EA2446-AA7E-8357-F90F-B6D97F8F130B}"/>
              </a:ext>
            </a:extLst>
          </p:cNvPr>
          <p:cNvSpPr txBox="1"/>
          <p:nvPr/>
        </p:nvSpPr>
        <p:spPr>
          <a:xfrm>
            <a:off x="0" y="5315580"/>
            <a:ext cx="9006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conventional laser use IR 100 kW average power that intensifies the optical bunch intensifier</a:t>
            </a:r>
          </a:p>
          <a:p>
            <a:r>
              <a:rPr lang="en-US" dirty="0"/>
              <a:t>Typical FEL assumed 1% output power and Q</a:t>
            </a:r>
            <a:r>
              <a:rPr lang="en-US" baseline="-25000" dirty="0"/>
              <a:t>0</a:t>
            </a:r>
            <a:r>
              <a:rPr lang="en-US" dirty="0"/>
              <a:t>=1000.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DCA0B29-1AE9-24C5-CA2D-15B756643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18755"/>
              </p:ext>
            </p:extLst>
          </p:nvPr>
        </p:nvGraphicFramePr>
        <p:xfrm>
          <a:off x="5166559" y="863601"/>
          <a:ext cx="3690280" cy="3929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8013">
                  <a:extLst>
                    <a:ext uri="{9D8B030D-6E8A-4147-A177-3AD203B41FA5}">
                      <a16:colId xmlns:a16="http://schemas.microsoft.com/office/drawing/2014/main" val="2625404221"/>
                    </a:ext>
                  </a:extLst>
                </a:gridCol>
                <a:gridCol w="870375">
                  <a:extLst>
                    <a:ext uri="{9D8B030D-6E8A-4147-A177-3AD203B41FA5}">
                      <a16:colId xmlns:a16="http://schemas.microsoft.com/office/drawing/2014/main" val="521291055"/>
                    </a:ext>
                  </a:extLst>
                </a:gridCol>
                <a:gridCol w="921892">
                  <a:extLst>
                    <a:ext uri="{9D8B030D-6E8A-4147-A177-3AD203B41FA5}">
                      <a16:colId xmlns:a16="http://schemas.microsoft.com/office/drawing/2014/main" val="1894192027"/>
                    </a:ext>
                  </a:extLst>
                </a:gridCol>
              </a:tblGrid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CEBAF+IR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CEBAF+FEL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677777139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 dirty="0">
                          <a:effectLst/>
                        </a:rPr>
                        <a:t>Energy, GeV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>
                          <a:effectLst/>
                        </a:rPr>
                        <a:t>7.6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</a:rPr>
                        <a:t>7.6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197766333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100" u="none" strike="noStrike">
                          <a:effectLst/>
                        </a:rPr>
                        <a:t>γ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14800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14800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1768724063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Beam current, mA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1695553966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Bunch frequency, MHz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40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572246295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Beam power, MW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0.76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0.76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3741688450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Charge per bunch, </a:t>
                      </a:r>
                      <a:r>
                        <a:rPr lang="en-US" sz="1100" u="none" strike="noStrike" dirty="0" err="1">
                          <a:effectLst/>
                        </a:rPr>
                        <a:t>pC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1920942195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Emittance norm, mm mrad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0.05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256074871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Laser type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Convent. IR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Visible FEL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3134320597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Laser power, kW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7.6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1454319601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Wavelength, </a:t>
                      </a:r>
                      <a:r>
                        <a:rPr lang="el-GR" sz="1100" u="none" strike="noStrike">
                          <a:effectLst/>
                        </a:rPr>
                        <a:t>μ</a:t>
                      </a:r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1.06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1901353338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Photon energy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1.17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2.76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666625354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Recoil parameter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0.021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799367546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100" b="1" u="none" strike="noStrike">
                          <a:effectLst/>
                          <a:highlight>
                            <a:srgbClr val="00FF00"/>
                          </a:highlight>
                        </a:rPr>
                        <a:t>γ-</a:t>
                      </a:r>
                      <a:r>
                        <a:rPr lang="en-US" sz="1100" b="1" u="none" strike="noStrike">
                          <a:effectLst/>
                          <a:highlight>
                            <a:srgbClr val="00FF00"/>
                          </a:highlight>
                        </a:rPr>
                        <a:t>ray energy, MeV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>
                          <a:effectLst/>
                          <a:highlight>
                            <a:srgbClr val="00FF00"/>
                          </a:highlight>
                        </a:rPr>
                        <a:t>907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  <a:highlight>
                            <a:srgbClr val="00FF00"/>
                          </a:highlight>
                        </a:rPr>
                        <a:t>1839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3893319048"/>
                  </a:ext>
                </a:extLst>
              </a:tr>
              <a:tr h="217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R</a:t>
                      </a:r>
                      <a:r>
                        <a:rPr lang="en-US" sz="1100" u="none" strike="noStrike" baseline="-25000">
                          <a:effectLst/>
                        </a:rPr>
                        <a:t>L</a:t>
                      </a:r>
                      <a:r>
                        <a:rPr lang="en-US" sz="1100" u="none" strike="noStrike">
                          <a:effectLst/>
                        </a:rPr>
                        <a:t>, cm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1038955477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100" u="none" strike="noStrike">
                          <a:effectLst/>
                        </a:rPr>
                        <a:t>β, </a:t>
                      </a:r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1897153993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eRelatrive energy spread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0.0003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0.0003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2108400493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Energy spread, min, </a:t>
                      </a:r>
                      <a:r>
                        <a:rPr lang="el-GR" sz="1100" u="none" strike="noStrike">
                          <a:effectLst/>
                        </a:rPr>
                        <a:t>γ-</a:t>
                      </a:r>
                      <a:r>
                        <a:rPr lang="en-US" sz="1100" u="none" strike="noStrike">
                          <a:effectLst/>
                        </a:rPr>
                        <a:t>rays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6.30E-04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6.30E-04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4097662654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u="none" strike="noStrike">
                          <a:effectLst/>
                        </a:rPr>
                        <a:t>Total flux, phs/sec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>
                          <a:effectLst/>
                        </a:rPr>
                        <a:t>1.25E+10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dirty="0">
                          <a:effectLst/>
                        </a:rPr>
                        <a:t>9.50E+07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304467887"/>
                  </a:ext>
                </a:extLst>
              </a:tr>
              <a:tr h="195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>
                          <a:effectLst/>
                        </a:rPr>
                        <a:t>Spectr density, phs/sec/eV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1.38E+04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5.20E+01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" pitchFamily="2" charset="0"/>
                      </a:endParaRPr>
                    </a:p>
                  </a:txBody>
                  <a:tcPr marL="8140" marR="8140" marT="8140" marB="0" anchor="ctr"/>
                </a:tc>
                <a:extLst>
                  <a:ext uri="{0D108BD9-81ED-4DB2-BD59-A6C34878D82A}">
                    <a16:rowId xmlns:a16="http://schemas.microsoft.com/office/drawing/2014/main" val="41144987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69E7356-F723-E098-0945-F0B1B0898EC2}"/>
              </a:ext>
            </a:extLst>
          </p:cNvPr>
          <p:cNvSpPr txBox="1"/>
          <p:nvPr/>
        </p:nvSpPr>
        <p:spPr>
          <a:xfrm>
            <a:off x="88645" y="3584491"/>
            <a:ext cx="507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with energy ~7GeV could produce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-rays 1-2 GeV</a:t>
            </a:r>
          </a:p>
          <a:p>
            <a:r>
              <a:rPr lang="en-US" dirty="0"/>
              <a:t>More beam current is needed for higher flux</a:t>
            </a:r>
          </a:p>
        </p:txBody>
      </p:sp>
      <p:sp>
        <p:nvSpPr>
          <p:cNvPr id="3" name="Slide Number Placeholder 40">
            <a:extLst>
              <a:ext uri="{FF2B5EF4-FFF2-40B4-BE49-F238E27FC236}">
                <a16:creationId xmlns:a16="http://schemas.microsoft.com/office/drawing/2014/main" id="{CC99163D-50F2-C2B9-3875-3A18985D0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2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307975" y="217096"/>
            <a:ext cx="605631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Conclusions</a:t>
            </a:r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307975" y="385514"/>
            <a:ext cx="8642061" cy="442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CC"/>
              </a:buClr>
              <a:buSzPct val="150000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SzPct val="150000"/>
              <a:buFont typeface="Wingdings" charset="0"/>
              <a:buChar char="§"/>
            </a:pPr>
            <a:r>
              <a:rPr lang="en-US" sz="2400" dirty="0"/>
              <a:t>The backscattering Compton sources are promising high intensity, monoenergetic and high brightness </a:t>
            </a:r>
            <a:r>
              <a:rPr lang="el-GR" sz="2400" dirty="0"/>
              <a:t>γ</a:t>
            </a:r>
            <a:r>
              <a:rPr lang="en-US" sz="2400" dirty="0"/>
              <a:t>-ray beams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SzPct val="150000"/>
              <a:buFont typeface="Wingdings" charset="0"/>
              <a:buChar char="§"/>
            </a:pPr>
            <a:r>
              <a:rPr lang="en-US" sz="2400" dirty="0"/>
              <a:t>Combination of high current Energy Recovery </a:t>
            </a:r>
            <a:r>
              <a:rPr lang="en-US" sz="2400" dirty="0" err="1"/>
              <a:t>Linacs</a:t>
            </a:r>
            <a:r>
              <a:rPr lang="en-US" sz="2400" dirty="0"/>
              <a:t> with high power lasers (both the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conventional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and FEL with  only 100 kW of intra-cavity power!) opens possibility of generating a few order of magnitude higher flux of </a:t>
            </a:r>
            <a:r>
              <a:rPr lang="en-US" sz="2400" dirty="0">
                <a:latin typeface="Symbol" charset="0"/>
              </a:rPr>
              <a:t>g</a:t>
            </a:r>
            <a:r>
              <a:rPr lang="en-US" sz="2400" dirty="0"/>
              <a:t>-rays then currently available </a:t>
            </a:r>
          </a:p>
          <a:p>
            <a:pPr marL="342900" indent="-342900">
              <a:spcBef>
                <a:spcPct val="20000"/>
              </a:spcBef>
              <a:buClr>
                <a:srgbClr val="0000CC"/>
              </a:buClr>
              <a:buSzPct val="150000"/>
              <a:buFont typeface="Wingdings" charset="0"/>
              <a:buChar char="§"/>
            </a:pPr>
            <a:r>
              <a:rPr lang="en-US" sz="2400" dirty="0"/>
              <a:t>Such sources can find applications expending from the high energy and nuclear physics to medical application and potentially disposal of radioactive waste</a:t>
            </a:r>
          </a:p>
          <a:p>
            <a:pPr marL="342900" indent="-342900" algn="l">
              <a:spcBef>
                <a:spcPct val="20000"/>
              </a:spcBef>
              <a:buClr>
                <a:srgbClr val="0000CC"/>
              </a:buClr>
              <a:buSzPct val="150000"/>
              <a:buFont typeface="Wingdings" charset="0"/>
              <a:buChar char="§"/>
            </a:pP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2" name="Slide Number Placeholder 40">
            <a:extLst>
              <a:ext uri="{FF2B5EF4-FFF2-40B4-BE49-F238E27FC236}">
                <a16:creationId xmlns:a16="http://schemas.microsoft.com/office/drawing/2014/main" id="{FE5BDAA7-418F-0539-4359-01FBDA45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09156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7D41D-F367-CC84-8529-761ECD4F2F7E}"/>
              </a:ext>
            </a:extLst>
          </p:cNvPr>
          <p:cNvSpPr txBox="1"/>
          <p:nvPr/>
        </p:nvSpPr>
        <p:spPr>
          <a:xfrm>
            <a:off x="2369126" y="5449384"/>
            <a:ext cx="4881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63568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BF50-54AA-45BF-9522-69D1DAD67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6" y="134668"/>
            <a:ext cx="8328991" cy="564142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282BB-085D-4FC7-BC6E-068B3381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5" y="993000"/>
            <a:ext cx="8328991" cy="3929132"/>
          </a:xfrm>
        </p:spPr>
        <p:txBody>
          <a:bodyPr>
            <a:normAutofit/>
          </a:bodyPr>
          <a:lstStyle/>
          <a:p>
            <a:r>
              <a:rPr lang="en-US" dirty="0"/>
              <a:t>Motivation </a:t>
            </a:r>
          </a:p>
          <a:p>
            <a:r>
              <a:rPr lang="en-US" dirty="0"/>
              <a:t>Why Compton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-ray sources</a:t>
            </a:r>
          </a:p>
          <a:p>
            <a:r>
              <a:rPr lang="en-US" dirty="0"/>
              <a:t>Storage Ring, LINAC:   why it cannot do it</a:t>
            </a:r>
          </a:p>
          <a:p>
            <a:r>
              <a:rPr lang="en-US" dirty="0"/>
              <a:t>Examples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40">
            <a:extLst>
              <a:ext uri="{FF2B5EF4-FFF2-40B4-BE49-F238E27FC236}">
                <a16:creationId xmlns:a16="http://schemas.microsoft.com/office/drawing/2014/main" id="{58F84A9D-E428-644D-B92D-8E9CA49A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0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4801-C46B-6DB8-5B02-DE79E749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2"/>
            <a:ext cx="8922327" cy="549900"/>
          </a:xfrm>
        </p:spPr>
        <p:txBody>
          <a:bodyPr>
            <a:noAutofit/>
          </a:bodyPr>
          <a:lstStyle/>
          <a:p>
            <a:r>
              <a:rPr lang="en-US" sz="3200" dirty="0"/>
              <a:t>Motivation for </a:t>
            </a:r>
            <a:r>
              <a:rPr lang="en-US" sz="3200" dirty="0">
                <a:latin typeface="Symbol" pitchFamily="2" charset="2"/>
              </a:rPr>
              <a:t>g</a:t>
            </a:r>
            <a:r>
              <a:rPr lang="en-US" sz="3200" dirty="0"/>
              <a:t>-ray sources</a:t>
            </a:r>
            <a:br>
              <a:rPr lang="en-US" sz="20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E53FB-0296-C3FA-E624-C5C9C68B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5" y="628539"/>
            <a:ext cx="4932827" cy="453920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Medical application </a:t>
            </a:r>
          </a:p>
          <a:p>
            <a:r>
              <a:rPr lang="en-US" sz="1800" dirty="0"/>
              <a:t>National security</a:t>
            </a:r>
          </a:p>
          <a:p>
            <a:r>
              <a:rPr lang="en-US" sz="2000" dirty="0"/>
              <a:t>Transmutation of the nuclear waste</a:t>
            </a:r>
          </a:p>
          <a:p>
            <a:r>
              <a:rPr lang="en-GB" sz="2000" dirty="0"/>
              <a:t>Photofission studies</a:t>
            </a:r>
            <a:endParaRPr lang="en-US" sz="2000" dirty="0"/>
          </a:p>
          <a:p>
            <a:r>
              <a:rPr lang="en-US" sz="1800" dirty="0"/>
              <a:t>Nuclear  physics</a:t>
            </a:r>
          </a:p>
          <a:p>
            <a:pPr lvl="1"/>
            <a:r>
              <a:rPr lang="en-US" sz="1600" dirty="0"/>
              <a:t>Nuclear resonance fluoresce (NRF)</a:t>
            </a:r>
          </a:p>
          <a:p>
            <a:pPr lvl="1"/>
            <a:r>
              <a:rPr lang="en-US" sz="1600" dirty="0"/>
              <a:t>Nucleon Structure</a:t>
            </a:r>
          </a:p>
          <a:p>
            <a:r>
              <a:rPr lang="en-US" sz="1800" dirty="0"/>
              <a:t>Isotope production</a:t>
            </a:r>
          </a:p>
          <a:p>
            <a:r>
              <a:rPr lang="en-US" sz="1800" dirty="0"/>
              <a:t>Astrophysics puzzles  </a:t>
            </a:r>
            <a:r>
              <a:rPr lang="en-US" sz="1800" dirty="0">
                <a:latin typeface="Symbol" pitchFamily="2" charset="2"/>
              </a:rPr>
              <a:t>g</a:t>
            </a:r>
            <a:r>
              <a:rPr lang="en-US" sz="1800" dirty="0"/>
              <a:t>+O</a:t>
            </a:r>
            <a:r>
              <a:rPr lang="en-US" sz="1800" baseline="30000" dirty="0"/>
              <a:t>16</a:t>
            </a:r>
            <a:r>
              <a:rPr lang="en-US" sz="1800" dirty="0"/>
              <a:t> &lt;=&gt; C</a:t>
            </a:r>
            <a:r>
              <a:rPr lang="en-US" sz="1800" baseline="30000" dirty="0"/>
              <a:t>12</a:t>
            </a:r>
            <a:r>
              <a:rPr lang="en-US" sz="1800" dirty="0"/>
              <a:t>+</a:t>
            </a:r>
            <a:r>
              <a:rPr lang="en-US" sz="1800" dirty="0">
                <a:latin typeface="Symbol" pitchFamily="2" charset="2"/>
              </a:rPr>
              <a:t>a</a:t>
            </a:r>
          </a:p>
          <a:p>
            <a:r>
              <a:rPr lang="en-US" sz="1800" dirty="0">
                <a:latin typeface="Symbol" pitchFamily="2" charset="2"/>
              </a:rPr>
              <a:t>g-g </a:t>
            </a:r>
            <a:r>
              <a:rPr lang="en-US" sz="1800" dirty="0"/>
              <a:t>collider</a:t>
            </a:r>
            <a:endParaRPr lang="en-US" sz="1800" dirty="0">
              <a:latin typeface="Symbol" pitchFamily="2" charset="2"/>
            </a:endParaRPr>
          </a:p>
          <a:p>
            <a:r>
              <a:rPr lang="en-US" sz="1800" dirty="0"/>
              <a:t>Investigation of nukes  and other heavy object</a:t>
            </a:r>
          </a:p>
          <a:p>
            <a:r>
              <a:rPr lang="en-US" sz="1800" dirty="0"/>
              <a:t>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355027-8471-C341-7E46-B2667FCA9F68}"/>
              </a:ext>
            </a:extLst>
          </p:cNvPr>
          <p:cNvSpPr txBox="1"/>
          <p:nvPr/>
        </p:nvSpPr>
        <p:spPr>
          <a:xfrm>
            <a:off x="0" y="5043050"/>
            <a:ext cx="5004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Some are real, some are far fetched </a:t>
            </a:r>
          </a:p>
          <a:p>
            <a:pPr algn="ctr"/>
            <a:r>
              <a:rPr lang="en-US" dirty="0"/>
              <a:t>the list can go on and 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F65CE4-9357-435D-3512-8DABE2462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876" y="442773"/>
            <a:ext cx="1774971" cy="1837068"/>
          </a:xfrm>
          <a:prstGeom prst="rect">
            <a:avLst/>
          </a:prstGeom>
        </p:spPr>
      </p:pic>
      <p:pic>
        <p:nvPicPr>
          <p:cNvPr id="14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21D57028-3474-4047-EBE4-B1D6951B4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08" y="2615179"/>
            <a:ext cx="2700135" cy="21004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6D97EF-5B93-BE8B-CD18-2F294AF1FD66}"/>
              </a:ext>
            </a:extLst>
          </p:cNvPr>
          <p:cNvSpPr txBox="1"/>
          <p:nvPr/>
        </p:nvSpPr>
        <p:spPr>
          <a:xfrm>
            <a:off x="4967912" y="4813913"/>
            <a:ext cx="210092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/>
              <a:t>H.ur</a:t>
            </a:r>
            <a:r>
              <a:rPr lang="en-US" sz="1100" dirty="0"/>
              <a:t> Rehman et al. / Annals of Nuclear Energy 105 (2017) 150–160</a:t>
            </a:r>
          </a:p>
        </p:txBody>
      </p:sp>
      <p:pic>
        <p:nvPicPr>
          <p:cNvPr id="1028" name="Picture 4" descr="Illustration of a gamma ray on the electromagnetic spectrum">
            <a:extLst>
              <a:ext uri="{FF2B5EF4-FFF2-40B4-BE49-F238E27FC236}">
                <a16:creationId xmlns:a16="http://schemas.microsoft.com/office/drawing/2014/main" id="{D4B442AE-0D5F-5787-3C34-5EEE89830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 r="1818"/>
          <a:stretch/>
        </p:blipFill>
        <p:spPr bwMode="auto">
          <a:xfrm>
            <a:off x="83127" y="5619298"/>
            <a:ext cx="8977745" cy="95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F72973-77D0-7B38-B4CA-56A7BD0C9146}"/>
              </a:ext>
            </a:extLst>
          </p:cNvPr>
          <p:cNvSpPr txBox="1"/>
          <p:nvPr/>
        </p:nvSpPr>
        <p:spPr>
          <a:xfrm>
            <a:off x="110836" y="6474562"/>
            <a:ext cx="6038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https://science.nasa.gov/ems/12_gammarays</a:t>
            </a:r>
            <a:r>
              <a:rPr lang="en-US" sz="14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7C8E9C-BF52-E891-CB9F-FB2A9A8CF572}"/>
              </a:ext>
            </a:extLst>
          </p:cNvPr>
          <p:cNvSpPr txBox="1"/>
          <p:nvPr/>
        </p:nvSpPr>
        <p:spPr>
          <a:xfrm>
            <a:off x="7082288" y="4807893"/>
            <a:ext cx="222596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/>
              <a:t>“Perspectives for photofission studies with highly brilliant, monochromatic </a:t>
            </a:r>
            <a:r>
              <a:rPr lang="en-GB" sz="1100" i="1" dirty="0">
                <a:sym typeface="Symbol"/>
              </a:rPr>
              <a:t>-ray beams</a:t>
            </a:r>
            <a:r>
              <a:rPr lang="en-GB" sz="1100" i="1" dirty="0"/>
              <a:t>” </a:t>
            </a:r>
            <a:r>
              <a:rPr lang="en-GB" sz="1100" dirty="0"/>
              <a:t>P. G. </a:t>
            </a:r>
            <a:r>
              <a:rPr lang="en-GB" sz="1100" dirty="0" err="1"/>
              <a:t>Thirolf</a:t>
            </a:r>
            <a:r>
              <a:rPr lang="en-GB" sz="1100" dirty="0"/>
              <a:t> et. al., EPJ Web of Conferences </a:t>
            </a:r>
            <a:r>
              <a:rPr lang="en-GB" sz="1100" b="1" dirty="0"/>
              <a:t>38</a:t>
            </a:r>
            <a:r>
              <a:rPr lang="en-GB" sz="1100" dirty="0"/>
              <a:t>, 08001 (2012)</a:t>
            </a:r>
          </a:p>
        </p:txBody>
      </p:sp>
      <p:pic>
        <p:nvPicPr>
          <p:cNvPr id="22" name="Picture 21" descr="Chart&#10;&#10;Description automatically generated">
            <a:extLst>
              <a:ext uri="{FF2B5EF4-FFF2-40B4-BE49-F238E27FC236}">
                <a16:creationId xmlns:a16="http://schemas.microsoft.com/office/drawing/2014/main" id="{73BAB78D-6014-FF5A-027A-8AF2BEB0A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77" y="2586586"/>
            <a:ext cx="1825973" cy="2177968"/>
          </a:xfrm>
          <a:prstGeom prst="rect">
            <a:avLst/>
          </a:prstGeom>
        </p:spPr>
      </p:pic>
      <p:sp>
        <p:nvSpPr>
          <p:cNvPr id="7" name="Slide Number Placeholder 40">
            <a:extLst>
              <a:ext uri="{FF2B5EF4-FFF2-40B4-BE49-F238E27FC236}">
                <a16:creationId xmlns:a16="http://schemas.microsoft.com/office/drawing/2014/main" id="{09FCFCD0-63D3-461F-F007-8E555D74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C16BDE35-41C2-D104-31FE-2C7CDB218B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92" y="519257"/>
            <a:ext cx="3156617" cy="1849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F27104-D505-F52D-82AF-723D6E9C8913}"/>
              </a:ext>
            </a:extLst>
          </p:cNvPr>
          <p:cNvSpPr txBox="1"/>
          <p:nvPr/>
        </p:nvSpPr>
        <p:spPr>
          <a:xfrm>
            <a:off x="4784980" y="2228563"/>
            <a:ext cx="452327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See today talk by Tobias Beck on </a:t>
            </a:r>
            <a:r>
              <a:rPr lang="en-US" sz="1400" b="1" dirty="0"/>
              <a:t>photonuclear reactions</a:t>
            </a:r>
          </a:p>
        </p:txBody>
      </p:sp>
    </p:spTree>
    <p:extLst>
      <p:ext uri="{BB962C8B-B14F-4D97-AF65-F5344CB8AC3E}">
        <p14:creationId xmlns:p14="http://schemas.microsoft.com/office/powerpoint/2010/main" val="320863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CAFE-C5A6-8665-2154-13DA43FD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10" y="152401"/>
            <a:ext cx="8328991" cy="59457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AE803-A8A0-C43D-E315-B494CA72E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5" y="852327"/>
            <a:ext cx="7809396" cy="2601385"/>
          </a:xfrm>
        </p:spPr>
        <p:txBody>
          <a:bodyPr>
            <a:normAutofit/>
          </a:bodyPr>
          <a:lstStyle/>
          <a:p>
            <a:r>
              <a:rPr lang="en-US" sz="2000" dirty="0"/>
              <a:t>Energy  				 </a:t>
            </a:r>
            <a:r>
              <a:rPr lang="en-US" sz="2000" dirty="0" err="1"/>
              <a:t>E</a:t>
            </a:r>
            <a:r>
              <a:rPr lang="en-US" sz="2000" baseline="-25000" dirty="0" err="1">
                <a:latin typeface="Symbol" pitchFamily="2" charset="2"/>
              </a:rPr>
              <a:t>g</a:t>
            </a:r>
            <a:r>
              <a:rPr lang="en-US" sz="2000" baseline="-25000" dirty="0">
                <a:latin typeface="Symbol" pitchFamily="2" charset="2"/>
              </a:rPr>
              <a:t> </a:t>
            </a:r>
            <a:r>
              <a:rPr lang="en-US" sz="2000" dirty="0"/>
              <a:t>&gt;0.5 MeV</a:t>
            </a:r>
          </a:p>
          <a:p>
            <a:r>
              <a:rPr lang="en-US" sz="2000" dirty="0"/>
              <a:t>Energy spread  (resolution) 		&lt; 0.1% </a:t>
            </a:r>
          </a:p>
          <a:p>
            <a:r>
              <a:rPr lang="en-US" sz="2000" dirty="0"/>
              <a:t>Polarization  				&gt; 95%</a:t>
            </a:r>
          </a:p>
          <a:p>
            <a:r>
              <a:rPr lang="en-US" sz="2000" dirty="0"/>
              <a:t>Flux 					&gt; 10</a:t>
            </a:r>
            <a:r>
              <a:rPr lang="en-US" sz="2000" baseline="30000" dirty="0"/>
              <a:t>10</a:t>
            </a:r>
            <a:r>
              <a:rPr lang="en-US" sz="2000" dirty="0"/>
              <a:t> </a:t>
            </a:r>
            <a:r>
              <a:rPr lang="en-US" sz="2000" dirty="0">
                <a:latin typeface="Symbol" pitchFamily="2" charset="2"/>
              </a:rPr>
              <a:t>g</a:t>
            </a:r>
            <a:r>
              <a:rPr lang="en-US" sz="2000" dirty="0"/>
              <a:t>/sec</a:t>
            </a:r>
          </a:p>
          <a:p>
            <a:r>
              <a:rPr lang="en-US" sz="2000" dirty="0"/>
              <a:t>Spectral density			&gt; 10</a:t>
            </a:r>
            <a:r>
              <a:rPr lang="en-US" sz="2000" baseline="30000" dirty="0"/>
              <a:t>5 </a:t>
            </a:r>
            <a:r>
              <a:rPr lang="en-US" sz="2000" dirty="0">
                <a:latin typeface="Symbol" pitchFamily="2" charset="2"/>
              </a:rPr>
              <a:t>g</a:t>
            </a:r>
            <a:r>
              <a:rPr lang="en-US" sz="2000" dirty="0"/>
              <a:t>/sec/eV</a:t>
            </a:r>
            <a:endParaRPr lang="en-US" sz="2000" baseline="30000" dirty="0"/>
          </a:p>
          <a:p>
            <a:r>
              <a:rPr lang="en-US" sz="2000" dirty="0"/>
              <a:t>Tunability				1-1000 MeV</a:t>
            </a:r>
          </a:p>
          <a:p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B256A6-B4C8-E69F-6CBE-7D26D189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8366"/>
            <a:ext cx="2932596" cy="7913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D4D840-F0A0-437E-5495-9D1759CF66AD}"/>
              </a:ext>
            </a:extLst>
          </p:cNvPr>
          <p:cNvSpPr txBox="1"/>
          <p:nvPr/>
        </p:nvSpPr>
        <p:spPr>
          <a:xfrm>
            <a:off x="159301" y="3843870"/>
            <a:ext cx="262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Undulator radiation: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C514CA6-2D31-874C-B9EE-DF2B88AF70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789886"/>
              </p:ext>
            </p:extLst>
          </p:nvPr>
        </p:nvGraphicFramePr>
        <p:xfrm>
          <a:off x="263794" y="5582127"/>
          <a:ext cx="2713220" cy="682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500" imgH="431800" progId="Equation.DSMT4">
                  <p:embed/>
                </p:oleObj>
              </mc:Choice>
              <mc:Fallback>
                <p:oleObj name="Equation" r:id="rId4" imgW="1714500" imgH="431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C514CA6-2D31-874C-B9EE-DF2B88AF70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794" y="5582127"/>
                        <a:ext cx="2713220" cy="682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E51BD131-6755-3C98-0897-5AD69C43B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10" y="4503766"/>
            <a:ext cx="2839851" cy="289244"/>
          </a:xfrm>
          <a:prstGeom prst="rect">
            <a:avLst/>
          </a:prstGeom>
        </p:spPr>
      </p:pic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86824D53-DF94-338D-26A0-5DFBC08E6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390207"/>
              </p:ext>
            </p:extLst>
          </p:nvPr>
        </p:nvGraphicFramePr>
        <p:xfrm>
          <a:off x="4031576" y="3867731"/>
          <a:ext cx="4359660" cy="232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220">
                  <a:extLst>
                    <a:ext uri="{9D8B030D-6E8A-4147-A177-3AD203B41FA5}">
                      <a16:colId xmlns:a16="http://schemas.microsoft.com/office/drawing/2014/main" val="998971088"/>
                    </a:ext>
                  </a:extLst>
                </a:gridCol>
                <a:gridCol w="1453220">
                  <a:extLst>
                    <a:ext uri="{9D8B030D-6E8A-4147-A177-3AD203B41FA5}">
                      <a16:colId xmlns:a16="http://schemas.microsoft.com/office/drawing/2014/main" val="2618527361"/>
                    </a:ext>
                  </a:extLst>
                </a:gridCol>
                <a:gridCol w="1453220">
                  <a:extLst>
                    <a:ext uri="{9D8B030D-6E8A-4147-A177-3AD203B41FA5}">
                      <a16:colId xmlns:a16="http://schemas.microsoft.com/office/drawing/2014/main" val="988706800"/>
                    </a:ext>
                  </a:extLst>
                </a:gridCol>
              </a:tblGrid>
              <a:tr h="531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Gamma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672639"/>
                  </a:ext>
                </a:extLst>
              </a:tr>
              <a:tr h="346771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Symbol" pitchFamily="2" charset="2"/>
                        </a:rPr>
                        <a:t>l</a:t>
                      </a:r>
                      <a:r>
                        <a:rPr lang="en-US" sz="1400" baseline="-25000" dirty="0" err="1"/>
                        <a:t>u</a:t>
                      </a:r>
                      <a:r>
                        <a:rPr lang="en-US" sz="1400" baseline="-25000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573323"/>
                  </a:ext>
                </a:extLst>
              </a:tr>
              <a:tr h="346771"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212582"/>
                  </a:ext>
                </a:extLst>
              </a:tr>
              <a:tr h="346771">
                <a:tc>
                  <a:txBody>
                    <a:bodyPr/>
                    <a:lstStyle/>
                    <a:p>
                      <a:r>
                        <a:rPr lang="en-US" sz="1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753709"/>
                  </a:ext>
                </a:extLst>
              </a:tr>
              <a:tr h="750612">
                <a:tc>
                  <a:txBody>
                    <a:bodyPr/>
                    <a:lstStyle/>
                    <a:p>
                      <a:r>
                        <a:rPr lang="en-US" sz="1400" b="1" dirty="0"/>
                        <a:t>Req. Electron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40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400 GeV 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5687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B3DE1CE-3553-E75E-C8C9-DFD6F3CCBE9F}"/>
              </a:ext>
            </a:extLst>
          </p:cNvPr>
          <p:cNvSpPr txBox="1"/>
          <p:nvPr/>
        </p:nvSpPr>
        <p:spPr>
          <a:xfrm>
            <a:off x="5676900" y="582100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Very challenging  </a:t>
            </a:r>
          </a:p>
        </p:txBody>
      </p:sp>
      <p:sp>
        <p:nvSpPr>
          <p:cNvPr id="4" name="Slide Number Placeholder 40">
            <a:extLst>
              <a:ext uri="{FF2B5EF4-FFF2-40B4-BE49-F238E27FC236}">
                <a16:creationId xmlns:a16="http://schemas.microsoft.com/office/drawing/2014/main" id="{C6A54549-D20E-F966-400D-8B07D9ED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7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15398"/>
            <a:ext cx="9194800" cy="381000"/>
          </a:xfrm>
        </p:spPr>
        <p:txBody>
          <a:bodyPr>
            <a:noAutofit/>
          </a:bodyPr>
          <a:lstStyle/>
          <a:p>
            <a:r>
              <a:rPr lang="en-US" sz="3200" dirty="0"/>
              <a:t>Basic principle of Compton Backscattering </a:t>
            </a:r>
            <a:endParaRPr lang="en-US" sz="32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40800" cy="5638800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20000"/>
              </a:lnSpc>
              <a:buNone/>
            </a:pPr>
            <a:endParaRPr lang="en-US" sz="18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3539"/>
            <a:ext cx="9144000" cy="14542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76F25F-EF93-7EE6-BA22-95082C1CA708}"/>
              </a:ext>
            </a:extLst>
          </p:cNvPr>
          <p:cNvSpPr txBox="1"/>
          <p:nvPr/>
        </p:nvSpPr>
        <p:spPr>
          <a:xfrm>
            <a:off x="88900" y="2078100"/>
            <a:ext cx="8739831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just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High-energy electrons collide with the laser coming </a:t>
            </a:r>
          </a:p>
          <a:p>
            <a:pPr marL="228600" lvl="1" algn="just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Collisions with electrons cause the laser to scatter in the opposite direction, gaining energy from the electrons and becoming high energy </a:t>
            </a:r>
          </a:p>
          <a:p>
            <a:pPr marL="228600" lvl="1" algn="just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The head-on collision of relativistic electrons and photons creates a pencil-like beam of gamma rays with energy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017DC8-3DBD-8EA1-459B-624EB08B8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174" y="5654836"/>
            <a:ext cx="2954994" cy="7973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F9F134-2E85-B366-061D-BFC0DEC136F4}"/>
              </a:ext>
            </a:extLst>
          </p:cNvPr>
          <p:cNvSpPr txBox="1"/>
          <p:nvPr/>
        </p:nvSpPr>
        <p:spPr>
          <a:xfrm>
            <a:off x="168482" y="5384689"/>
            <a:ext cx="607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 with undulator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BC487A-6CAA-4B1F-46E6-1B942A9C3A33}"/>
              </a:ext>
            </a:extLst>
          </p:cNvPr>
          <p:cNvSpPr/>
          <p:nvPr/>
        </p:nvSpPr>
        <p:spPr>
          <a:xfrm>
            <a:off x="4279336" y="6065017"/>
            <a:ext cx="585327" cy="369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A9B2E9-8A66-46DC-5828-B32294FFD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38" y="3693692"/>
            <a:ext cx="5826763" cy="14937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7A0271-FB11-4B9E-9973-E71F34FCB7A5}"/>
              </a:ext>
            </a:extLst>
          </p:cNvPr>
          <p:cNvSpPr txBox="1"/>
          <p:nvPr/>
        </p:nvSpPr>
        <p:spPr>
          <a:xfrm>
            <a:off x="6324049" y="3917759"/>
            <a:ext cx="33576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Symbol" panose="05050102010706020507" pitchFamily="18" charset="2"/>
                <a:ea typeface="メイリオ" panose="020B0400000000000000" pitchFamily="34" charset="-128"/>
              </a:rPr>
              <a:t>g</a:t>
            </a:r>
            <a:r>
              <a:rPr lang="en-US" sz="14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=</a:t>
            </a:r>
            <a:r>
              <a:rPr lang="en-US" sz="1400" dirty="0" err="1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E</a:t>
            </a:r>
            <a:r>
              <a:rPr lang="en-US" sz="1400" baseline="-25000" dirty="0" err="1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e</a:t>
            </a:r>
            <a:r>
              <a:rPr lang="en-US" sz="14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/m</a:t>
            </a:r>
            <a:r>
              <a:rPr lang="en-US" sz="1400" baseline="-250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e</a:t>
            </a:r>
            <a:r>
              <a:rPr lang="en-US" sz="14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c</a:t>
            </a:r>
            <a:r>
              <a:rPr lang="en-US" sz="1400" baseline="300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2 -</a:t>
            </a:r>
            <a:r>
              <a:rPr lang="en-US" sz="14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 relativistic factor</a:t>
            </a:r>
          </a:p>
          <a:p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44F20C-E109-756D-9E12-1ED794F1E15A}"/>
              </a:ext>
            </a:extLst>
          </p:cNvPr>
          <p:cNvSpPr txBox="1"/>
          <p:nvPr/>
        </p:nvSpPr>
        <p:spPr>
          <a:xfrm>
            <a:off x="6324049" y="4276258"/>
            <a:ext cx="2956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θ - angle between the direction of the incident electrons and gamma rays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42AC23-B968-98E6-3F20-51B6EFD772FC}"/>
              </a:ext>
            </a:extLst>
          </p:cNvPr>
          <p:cNvSpPr txBox="1"/>
          <p:nvPr/>
        </p:nvSpPr>
        <p:spPr>
          <a:xfrm>
            <a:off x="6248401" y="3570214"/>
            <a:ext cx="31462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Cyrl-AZ" sz="14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ћ</a:t>
            </a:r>
            <a:r>
              <a:rPr lang="el-GR" sz="14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ω</a:t>
            </a:r>
            <a:r>
              <a:rPr lang="en-US" sz="14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 - energy of the initial photons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4AAEB2-1E15-00BB-6391-57C6FD4BCA42}"/>
              </a:ext>
            </a:extLst>
          </p:cNvPr>
          <p:cNvSpPr txBox="1"/>
          <p:nvPr/>
        </p:nvSpPr>
        <p:spPr>
          <a:xfrm>
            <a:off x="6371559" y="5058997"/>
            <a:ext cx="2956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メイリオ" panose="020B0400000000000000" pitchFamily="34" charset="-128"/>
                <a:ea typeface="メイリオ" panose="020B0400000000000000" pitchFamily="34" charset="-128"/>
              </a:rPr>
              <a:t>R- electron recoil parameter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E4AB27E-FDCE-7425-507C-62799422A41E}"/>
              </a:ext>
            </a:extLst>
          </p:cNvPr>
          <p:cNvSpPr/>
          <p:nvPr/>
        </p:nvSpPr>
        <p:spPr>
          <a:xfrm>
            <a:off x="5050241" y="5951694"/>
            <a:ext cx="432927" cy="2595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EBFAC7-B502-924F-8CC0-8E150ED67622}"/>
              </a:ext>
            </a:extLst>
          </p:cNvPr>
          <p:cNvSpPr txBox="1"/>
          <p:nvPr/>
        </p:nvSpPr>
        <p:spPr>
          <a:xfrm>
            <a:off x="5873737" y="5444833"/>
            <a:ext cx="295499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Visible light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~400-700 nm</a:t>
            </a:r>
          </a:p>
          <a:p>
            <a:pPr marL="1200150" lvl="2" indent="-285750">
              <a:buFont typeface="Symbol" pitchFamily="2" charset="2"/>
              <a:buChar char=" "/>
            </a:pPr>
            <a:r>
              <a:rPr lang="en-US" dirty="0" err="1">
                <a:latin typeface="Symbol" pitchFamily="2" charset="2"/>
              </a:rPr>
              <a:t>l</a:t>
            </a:r>
            <a:r>
              <a:rPr lang="en-US" baseline="-25000" dirty="0" err="1"/>
              <a:t>u</a:t>
            </a:r>
            <a:r>
              <a:rPr lang="en-US" baseline="-25000" dirty="0"/>
              <a:t> </a:t>
            </a:r>
            <a:r>
              <a:rPr lang="en-US" dirty="0"/>
              <a:t>~1-2 cm</a:t>
            </a:r>
          </a:p>
          <a:p>
            <a:pPr marL="285750" indent="-285750">
              <a:buFont typeface="Symbol" pitchFamily="2" charset="2"/>
              <a:buChar char=" "/>
            </a:pPr>
            <a:r>
              <a:rPr lang="en-US" dirty="0"/>
              <a:t>          &gt; 1e4 difference</a:t>
            </a:r>
            <a:endParaRPr lang="en-US" sz="1800" dirty="0"/>
          </a:p>
        </p:txBody>
      </p:sp>
      <p:sp>
        <p:nvSpPr>
          <p:cNvPr id="5" name="Slide Number Placeholder 40">
            <a:extLst>
              <a:ext uri="{FF2B5EF4-FFF2-40B4-BE49-F238E27FC236}">
                <a16:creationId xmlns:a16="http://schemas.microsoft.com/office/drawing/2014/main" id="{DBF0F450-743F-4178-8BC4-2EF4303D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6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814"/>
            <a:ext cx="8763000" cy="6477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Energy of electron accelerator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8913886" cy="5257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113502">
            <a:off x="2002632" y="4333749"/>
            <a:ext cx="1436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l-GR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l-GR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500 MeV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183505">
            <a:off x="1620390" y="4651130"/>
            <a:ext cx="1436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l-GR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l-GR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250 MeV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742019">
            <a:off x="2161834" y="3624167"/>
            <a:ext cx="113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l-GR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l-GR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1 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401683">
            <a:off x="1963294" y="2541770"/>
            <a:ext cx="1166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l-GR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l-GR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2 GeV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315200" y="3581400"/>
          <a:ext cx="16668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300" imgH="431800" progId="Equation.DSMT4">
                  <p:embed/>
                </p:oleObj>
              </mc:Choice>
              <mc:Fallback>
                <p:oleObj name="Equation" r:id="rId3" imgW="1130300" imgH="431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3581400"/>
                        <a:ext cx="1666875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533400" y="5905497"/>
            <a:ext cx="7620000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" y="5668425"/>
            <a:ext cx="7620000" cy="0"/>
          </a:xfrm>
          <a:prstGeom prst="line">
            <a:avLst/>
          </a:prstGeom>
          <a:ln w="127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5461002"/>
            <a:ext cx="7620000" cy="0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9600" y="5444064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l-GR" sz="1100" dirty="0">
                <a:solidFill>
                  <a:srgbClr val="0000FF"/>
                </a:solidFill>
                <a:latin typeface="Times New Roman"/>
                <a:cs typeface="Times New Roman"/>
              </a:rPr>
              <a:t>=</a:t>
            </a:r>
            <a:r>
              <a:rPr lang="en-US" sz="1100" dirty="0">
                <a:solidFill>
                  <a:srgbClr val="0000FF"/>
                </a:solidFill>
                <a:latin typeface="Times New Roman"/>
                <a:cs typeface="Times New Roman"/>
              </a:rPr>
              <a:t>2 GeV 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" y="5715000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l-GR" sz="11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=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 GeV 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5236635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l-GR" sz="11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Times New Roman"/>
                <a:cs typeface="Times New Roman"/>
              </a:rPr>
              <a:t>3 GeV 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33400" y="5236635"/>
            <a:ext cx="7620000" cy="0"/>
          </a:xfrm>
          <a:prstGeom prst="line">
            <a:avLst/>
          </a:prstGeom>
          <a:ln w="127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3400" y="5017355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rgbClr val="008000"/>
                </a:solidFill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e</a:t>
            </a:r>
            <a:r>
              <a:rPr lang="el-GR" sz="1100" dirty="0">
                <a:solidFill>
                  <a:srgbClr val="008000"/>
                </a:solidFill>
                <a:latin typeface="Times New Roman"/>
                <a:cs typeface="Times New Roman"/>
              </a:rPr>
              <a:t>=</a:t>
            </a:r>
            <a:r>
              <a:rPr lang="en-US" sz="1100" dirty="0">
                <a:solidFill>
                  <a:srgbClr val="008000"/>
                </a:solidFill>
                <a:latin typeface="Times New Roman"/>
                <a:cs typeface="Times New Roman"/>
              </a:rPr>
              <a:t>4 GeV </a:t>
            </a:r>
            <a:endParaRPr lang="en-US" sz="1100" dirty="0">
              <a:solidFill>
                <a:srgbClr val="008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33400" y="4995330"/>
            <a:ext cx="7620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267200" y="6468534"/>
            <a:ext cx="4572000" cy="36406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86000" y="6471735"/>
            <a:ext cx="1601533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Nd:YAG</a:t>
            </a:r>
            <a:r>
              <a:rPr lang="en-US" dirty="0">
                <a:latin typeface="Times New Roman"/>
                <a:cs typeface="Times New Roman"/>
              </a:rPr>
              <a:t> lasers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4800" y="6480201"/>
            <a:ext cx="10567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CO</a:t>
            </a:r>
            <a:r>
              <a:rPr lang="en-US" baseline="-25000" dirty="0">
                <a:latin typeface="Times New Roman"/>
                <a:cs typeface="Times New Roman"/>
              </a:rPr>
              <a:t>2 </a:t>
            </a:r>
            <a:r>
              <a:rPr lang="en-US" dirty="0">
                <a:latin typeface="Times New Roman"/>
                <a:cs typeface="Times New Roman"/>
              </a:rPr>
              <a:t>laser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33150" y="1524000"/>
            <a:ext cx="5050" cy="495620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352800" y="1981200"/>
            <a:ext cx="0" cy="449900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 txBox="1">
            <a:spLocks/>
          </p:cNvSpPr>
          <p:nvPr/>
        </p:nvSpPr>
        <p:spPr>
          <a:xfrm>
            <a:off x="2976851" y="635011"/>
            <a:ext cx="6014749" cy="26570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charset="2"/>
              <a:buChar char="ü"/>
            </a:pPr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Using IR or visible laser requires energy above 1.5 GeV to generate </a:t>
            </a:r>
            <a:r>
              <a:rPr lang="el-GR" sz="1400" dirty="0">
                <a:solidFill>
                  <a:srgbClr val="000090"/>
                </a:solidFill>
                <a:latin typeface="Times New Roman"/>
                <a:cs typeface="Times New Roman"/>
              </a:rPr>
              <a:t>γ</a:t>
            </a:r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-rays with peak energy of 100 MeV  - it means that e-beams are GeV-class </a:t>
            </a:r>
          </a:p>
          <a:p>
            <a:pPr marL="571500" indent="-571500" algn="l">
              <a:buFont typeface="Wingdings" charset="2"/>
              <a:buChar char="ü"/>
            </a:pPr>
            <a:r>
              <a:rPr lang="en-US" sz="1400" dirty="0" err="1">
                <a:solidFill>
                  <a:srgbClr val="000090"/>
                </a:solidFill>
                <a:latin typeface="Times New Roman"/>
                <a:cs typeface="Times New Roman"/>
              </a:rPr>
              <a:t>Nd:YAG</a:t>
            </a:r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 laser will need 4 GeV electron beam to reach 250 MeV </a:t>
            </a:r>
            <a:r>
              <a:rPr lang="el-GR" sz="1400" dirty="0">
                <a:solidFill>
                  <a:srgbClr val="000090"/>
                </a:solidFill>
                <a:latin typeface="Times New Roman"/>
                <a:cs typeface="Times New Roman"/>
              </a:rPr>
              <a:t>γ</a:t>
            </a:r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-ray’s energy</a:t>
            </a:r>
          </a:p>
          <a:p>
            <a:pPr marL="571500" indent="-571500" algn="l">
              <a:buFont typeface="Wingdings" charset="2"/>
              <a:buChar char="ü"/>
            </a:pPr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Extending</a:t>
            </a:r>
            <a:r>
              <a:rPr lang="el-GR" sz="1400" dirty="0">
                <a:solidFill>
                  <a:srgbClr val="000090"/>
                </a:solidFill>
                <a:latin typeface="Times New Roman"/>
                <a:cs typeface="Times New Roman"/>
              </a:rPr>
              <a:t>γ</a:t>
            </a:r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-ray’s  energy to 1 GeV will require 6 GeV e-beam and red laser light, while it would require 8 GeV beam if </a:t>
            </a:r>
            <a:r>
              <a:rPr lang="en-US" sz="1400" dirty="0" err="1">
                <a:solidFill>
                  <a:srgbClr val="000090"/>
                </a:solidFill>
                <a:latin typeface="Times New Roman"/>
                <a:cs typeface="Times New Roman"/>
              </a:rPr>
              <a:t>Nd:YAG</a:t>
            </a:r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 laser is used</a:t>
            </a:r>
          </a:p>
          <a:p>
            <a:pPr marL="571500" indent="-571500" algn="l">
              <a:buFont typeface="Wingdings" charset="2"/>
              <a:buChar char="ü"/>
            </a:pPr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CO</a:t>
            </a:r>
            <a:r>
              <a:rPr lang="en-US" sz="1400" baseline="-25000" dirty="0">
                <a:solidFill>
                  <a:srgbClr val="000090"/>
                </a:solidFill>
                <a:latin typeface="Times New Roman"/>
                <a:cs typeface="Times New Roman"/>
              </a:rPr>
              <a:t>2</a:t>
            </a:r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 laser will require electron beams with tens of GeV and therefore is not practical</a:t>
            </a:r>
          </a:p>
          <a:p>
            <a:pPr marL="571500" indent="-571500" algn="l">
              <a:buFont typeface="Wingdings" charset="2"/>
              <a:buChar char="ü"/>
            </a:pPr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Photon energy range from 1 </a:t>
            </a:r>
            <a:r>
              <a:rPr lang="en-US" sz="1400" dirty="0" err="1">
                <a:solidFill>
                  <a:srgbClr val="000090"/>
                </a:solidFill>
                <a:latin typeface="Times New Roman"/>
                <a:cs typeface="Times New Roman"/>
              </a:rPr>
              <a:t>eV</a:t>
            </a:r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 to 3 </a:t>
            </a:r>
            <a:r>
              <a:rPr lang="en-US" sz="1400" dirty="0" err="1">
                <a:solidFill>
                  <a:srgbClr val="000090"/>
                </a:solidFill>
                <a:latin typeface="Times New Roman"/>
                <a:cs typeface="Times New Roman"/>
              </a:rPr>
              <a:t>eV</a:t>
            </a:r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 is a typical for this application</a:t>
            </a:r>
          </a:p>
        </p:txBody>
      </p:sp>
      <p:sp>
        <p:nvSpPr>
          <p:cNvPr id="36" name="Oval 35"/>
          <p:cNvSpPr/>
          <p:nvPr/>
        </p:nvSpPr>
        <p:spPr>
          <a:xfrm>
            <a:off x="3276600" y="51816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533400" y="4783666"/>
            <a:ext cx="7620000" cy="0"/>
          </a:xfrm>
          <a:prstGeom prst="line">
            <a:avLst/>
          </a:prstGeom>
          <a:ln w="28575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153400" y="5487254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lang="el-GR" sz="1100" dirty="0">
                <a:solidFill>
                  <a:srgbClr val="0000FF"/>
                </a:solidFill>
                <a:latin typeface="Times New Roman"/>
                <a:cs typeface="Times New Roman"/>
              </a:rPr>
              <a:t>=</a:t>
            </a:r>
            <a:r>
              <a:rPr lang="en-US" sz="1100" dirty="0">
                <a:solidFill>
                  <a:srgbClr val="0000FF"/>
                </a:solidFill>
                <a:latin typeface="Times New Roman"/>
                <a:cs typeface="Times New Roman"/>
              </a:rPr>
              <a:t>2 GeV 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53400" y="5758190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l-GR" sz="11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=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 GeV 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53400" y="5279825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l-GR" sz="1100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US" sz="1100" dirty="0">
                <a:solidFill>
                  <a:srgbClr val="FF0000"/>
                </a:solidFill>
                <a:latin typeface="Times New Roman"/>
                <a:cs typeface="Times New Roman"/>
              </a:rPr>
              <a:t>3 GeV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53400" y="5072390"/>
            <a:ext cx="6924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rgbClr val="008000"/>
                </a:solidFill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solidFill>
                  <a:srgbClr val="008000"/>
                </a:solidFill>
                <a:latin typeface="Times New Roman"/>
                <a:cs typeface="Times New Roman"/>
              </a:rPr>
              <a:t>e</a:t>
            </a:r>
            <a:r>
              <a:rPr lang="el-GR" sz="1100" dirty="0">
                <a:solidFill>
                  <a:srgbClr val="008000"/>
                </a:solidFill>
                <a:latin typeface="Times New Roman"/>
                <a:cs typeface="Times New Roman"/>
              </a:rPr>
              <a:t>=</a:t>
            </a:r>
            <a:r>
              <a:rPr lang="en-US" sz="1100" dirty="0">
                <a:solidFill>
                  <a:srgbClr val="008000"/>
                </a:solidFill>
                <a:latin typeface="Times New Roman"/>
                <a:cs typeface="Times New Roman"/>
              </a:rPr>
              <a:t>4 GeV </a:t>
            </a:r>
            <a:endParaRPr lang="en-US" sz="1100" dirty="0">
              <a:solidFill>
                <a:srgbClr val="008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53400" y="4843790"/>
            <a:ext cx="7617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latin typeface="Times New Roman"/>
                <a:cs typeface="Times New Roman"/>
              </a:rPr>
              <a:t>E</a:t>
            </a:r>
            <a:r>
              <a:rPr lang="en-US" sz="1100" baseline="-25000" dirty="0" err="1">
                <a:latin typeface="Times New Roman"/>
                <a:cs typeface="Times New Roman"/>
              </a:rPr>
              <a:t>e</a:t>
            </a:r>
            <a:r>
              <a:rPr lang="el-GR" sz="1100" dirty="0">
                <a:latin typeface="Times New Roman"/>
                <a:cs typeface="Times New Roman"/>
              </a:rPr>
              <a:t>=</a:t>
            </a:r>
            <a:r>
              <a:rPr lang="en-US" sz="1100" dirty="0">
                <a:latin typeface="Times New Roman"/>
                <a:cs typeface="Times New Roman"/>
              </a:rPr>
              <a:t>5 GeV </a:t>
            </a:r>
            <a:endParaRPr lang="en-US" sz="1100" dirty="0"/>
          </a:p>
        </p:txBody>
      </p:sp>
      <p:sp>
        <p:nvSpPr>
          <p:cNvPr id="43" name="Rectangle 42"/>
          <p:cNvSpPr/>
          <p:nvPr/>
        </p:nvSpPr>
        <p:spPr>
          <a:xfrm>
            <a:off x="8153400" y="4648200"/>
            <a:ext cx="8002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>
                <a:latin typeface="Times New Roman"/>
                <a:cs typeface="Times New Roman"/>
              </a:rPr>
              <a:t>E</a:t>
            </a:r>
            <a:r>
              <a:rPr lang="en-US" sz="1100" b="1" baseline="-25000" dirty="0" err="1">
                <a:latin typeface="Times New Roman"/>
                <a:cs typeface="Times New Roman"/>
              </a:rPr>
              <a:t>e</a:t>
            </a:r>
            <a:r>
              <a:rPr lang="el-GR" sz="1100" b="1" dirty="0">
                <a:latin typeface="Times New Roman"/>
                <a:cs typeface="Times New Roman"/>
              </a:rPr>
              <a:t>=</a:t>
            </a:r>
            <a:r>
              <a:rPr lang="en-US" sz="1100" b="1" dirty="0">
                <a:latin typeface="Times New Roman"/>
                <a:cs typeface="Times New Roman"/>
              </a:rPr>
              <a:t>6 GeV </a:t>
            </a:r>
            <a:endParaRPr lang="en-US" sz="1100" b="1" dirty="0"/>
          </a:p>
        </p:txBody>
      </p:sp>
      <p:sp>
        <p:nvSpPr>
          <p:cNvPr id="44" name="Rectangle 43"/>
          <p:cNvSpPr/>
          <p:nvPr/>
        </p:nvSpPr>
        <p:spPr>
          <a:xfrm rot="1449244">
            <a:off x="1079493" y="4925874"/>
            <a:ext cx="1436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l-GR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γ</a:t>
            </a:r>
            <a:r>
              <a:rPr lang="el-GR" dirty="0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100 MeV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5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61"/>
            <a:ext cx="8534400" cy="417407"/>
          </a:xfrm>
        </p:spPr>
        <p:txBody>
          <a:bodyPr>
            <a:noAutofit/>
          </a:bodyPr>
          <a:lstStyle/>
          <a:p>
            <a:r>
              <a:rPr lang="en-US" sz="3200" dirty="0"/>
              <a:t>Total energy spectrum depends on recoil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6147" y="1433035"/>
            <a:ext cx="3124200" cy="95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2 GeV electrons, 1.75 </a:t>
            </a:r>
            <a:r>
              <a:rPr lang="en-US" sz="1600" dirty="0" err="1">
                <a:solidFill>
                  <a:srgbClr val="000090"/>
                </a:solidFill>
                <a:latin typeface="Times New Roman"/>
                <a:cs typeface="Times New Roman"/>
              </a:rPr>
              <a:t>eV</a:t>
            </a:r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 photons, </a:t>
            </a:r>
          </a:p>
          <a:p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R=0.054, E</a:t>
            </a:r>
            <a:r>
              <a:rPr lang="el-GR" sz="1600" baseline="-25000" dirty="0">
                <a:solidFill>
                  <a:srgbClr val="000090"/>
                </a:solidFill>
                <a:latin typeface="Times New Roman"/>
                <a:cs typeface="Times New Roman"/>
              </a:rPr>
              <a:t>γ</a:t>
            </a:r>
            <a:r>
              <a:rPr lang="en-US" sz="1600" baseline="-25000" dirty="0">
                <a:solidFill>
                  <a:srgbClr val="000090"/>
                </a:solidFill>
                <a:latin typeface="Times New Roman"/>
                <a:cs typeface="Times New Roman"/>
              </a:rPr>
              <a:t>max</a:t>
            </a:r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=101.8 MeV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98" y="2290814"/>
            <a:ext cx="3124200" cy="187316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65102" y="1423648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2 GeV electrons, </a:t>
            </a:r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100 </a:t>
            </a:r>
            <a:r>
              <a:rPr lang="en-US" sz="16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eV</a:t>
            </a:r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 photons</a:t>
            </a:r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</a:p>
          <a:p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R=3.06</a:t>
            </a:r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, E</a:t>
            </a:r>
            <a:r>
              <a:rPr lang="el-GR" sz="1600" baseline="-25000" dirty="0">
                <a:solidFill>
                  <a:srgbClr val="000090"/>
                </a:solidFill>
                <a:latin typeface="Times New Roman"/>
                <a:cs typeface="Times New Roman"/>
              </a:rPr>
              <a:t>γ</a:t>
            </a:r>
            <a:r>
              <a:rPr lang="en-US" sz="1600" baseline="-25000" dirty="0">
                <a:solidFill>
                  <a:srgbClr val="000090"/>
                </a:solidFill>
                <a:latin typeface="Times New Roman"/>
                <a:cs typeface="Times New Roman"/>
              </a:rPr>
              <a:t>max</a:t>
            </a:r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=1.508 GeV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50" y="2210914"/>
            <a:ext cx="3276600" cy="19295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800600"/>
            <a:ext cx="2938700" cy="180403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0" y="4062753"/>
            <a:ext cx="396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10 GeV electrons, </a:t>
            </a:r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100 </a:t>
            </a:r>
            <a:r>
              <a:rPr lang="en-US" sz="16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eV</a:t>
            </a:r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 photons</a:t>
            </a:r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</a:p>
          <a:p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R=15.3</a:t>
            </a:r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, E</a:t>
            </a:r>
            <a:r>
              <a:rPr lang="el-GR" sz="1600" baseline="-25000" dirty="0">
                <a:solidFill>
                  <a:srgbClr val="000090"/>
                </a:solidFill>
                <a:latin typeface="Times New Roman"/>
                <a:cs typeface="Times New Roman"/>
              </a:rPr>
              <a:t>γ</a:t>
            </a:r>
            <a:r>
              <a:rPr lang="en-US" sz="1600" baseline="-25000" dirty="0">
                <a:solidFill>
                  <a:srgbClr val="000090"/>
                </a:solidFill>
                <a:latin typeface="Times New Roman"/>
                <a:cs typeface="Times New Roman"/>
              </a:rPr>
              <a:t>max</a:t>
            </a:r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=9.387 GeV GeV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147" y="1178378"/>
            <a:ext cx="871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R &lt;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45773" y="1089116"/>
            <a:ext cx="1044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R &gt;&gt;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498" y="4140467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5 GeV electrons, 3 </a:t>
            </a:r>
            <a:r>
              <a:rPr lang="en-US" sz="1600" dirty="0" err="1">
                <a:solidFill>
                  <a:srgbClr val="000090"/>
                </a:solidFill>
                <a:latin typeface="Times New Roman"/>
                <a:cs typeface="Times New Roman"/>
              </a:rPr>
              <a:t>eV</a:t>
            </a:r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 photons, </a:t>
            </a:r>
          </a:p>
          <a:p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R=0.23, E</a:t>
            </a:r>
            <a:r>
              <a:rPr lang="el-GR" sz="1600" baseline="-25000" dirty="0">
                <a:solidFill>
                  <a:srgbClr val="000090"/>
                </a:solidFill>
                <a:latin typeface="Times New Roman"/>
                <a:cs typeface="Times New Roman"/>
              </a:rPr>
              <a:t>γ</a:t>
            </a:r>
            <a:r>
              <a:rPr lang="en-US" sz="1600" baseline="-25000" dirty="0">
                <a:solidFill>
                  <a:srgbClr val="000090"/>
                </a:solidFill>
                <a:latin typeface="Times New Roman"/>
                <a:cs typeface="Times New Roman"/>
              </a:rPr>
              <a:t>max</a:t>
            </a:r>
            <a:r>
              <a:rPr lang="en-US" sz="1600" dirty="0">
                <a:solidFill>
                  <a:srgbClr val="000090"/>
                </a:solidFill>
                <a:latin typeface="Times New Roman"/>
                <a:cs typeface="Times New Roman"/>
              </a:rPr>
              <a:t>=934 MeV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02" y="4814753"/>
            <a:ext cx="3253596" cy="1916007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4A3DD07-63E9-2CD2-05D9-469F138E9B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49133"/>
              </p:ext>
            </p:extLst>
          </p:nvPr>
        </p:nvGraphicFramePr>
        <p:xfrm>
          <a:off x="348556" y="443147"/>
          <a:ext cx="650358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60900" imgH="546100" progId="Equation.DSMT4">
                  <p:embed/>
                </p:oleObj>
              </mc:Choice>
              <mc:Fallback>
                <p:oleObj name="Equation" r:id="rId6" imgW="4660900" imgH="5461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4A3DD07-63E9-2CD2-05D9-469F138E9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8556" y="443147"/>
                        <a:ext cx="6503581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40">
            <a:extLst>
              <a:ext uri="{FF2B5EF4-FFF2-40B4-BE49-F238E27FC236}">
                <a16:creationId xmlns:a16="http://schemas.microsoft.com/office/drawing/2014/main" id="{AE93E003-F50D-07BE-B05B-025B2E0F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4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904"/>
            <a:ext cx="8940800" cy="5717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Flux: luminosity of electron-photon collider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826" y="724696"/>
            <a:ext cx="8940800" cy="5638800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20000"/>
              </a:lnSpc>
              <a:buNone/>
            </a:pPr>
            <a:endParaRPr lang="en-US" sz="18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79D5A-8961-8A05-24DE-342DC840E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60" y="1596533"/>
            <a:ext cx="2135242" cy="387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13A08C-6207-FCA6-F3FC-C454D92ADEDE}"/>
              </a:ext>
            </a:extLst>
          </p:cNvPr>
          <p:cNvSpPr txBox="1"/>
          <p:nvPr/>
        </p:nvSpPr>
        <p:spPr>
          <a:xfrm>
            <a:off x="5232427" y="848324"/>
            <a:ext cx="305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Should keep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* ≥ </a:t>
            </a:r>
            <a:r>
              <a:rPr lang="en-US" dirty="0" err="1">
                <a:latin typeface="Symbol" pitchFamily="2" charset="2"/>
              </a:rPr>
              <a:t>s</a:t>
            </a:r>
            <a:r>
              <a:rPr lang="en-US" baseline="-25000" dirty="0" err="1"/>
              <a:t>z</a:t>
            </a:r>
            <a:r>
              <a:rPr lang="en-US" baseline="-25000" dirty="0"/>
              <a:t> </a:t>
            </a:r>
            <a:r>
              <a:rPr lang="en-US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A32C02-EA35-B33F-81C0-D3426B63EE0E}"/>
              </a:ext>
            </a:extLst>
          </p:cNvPr>
          <p:cNvGrpSpPr/>
          <p:nvPr/>
        </p:nvGrpSpPr>
        <p:grpSpPr>
          <a:xfrm>
            <a:off x="698499" y="761539"/>
            <a:ext cx="4533928" cy="806693"/>
            <a:chOff x="1161978" y="894981"/>
            <a:chExt cx="4775519" cy="959983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3554666"/>
                </p:ext>
              </p:extLst>
            </p:nvPr>
          </p:nvGraphicFramePr>
          <p:xfrm>
            <a:off x="1161978" y="894981"/>
            <a:ext cx="3213419" cy="959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58900" imgH="406400" progId="Equation.DSMT4">
                    <p:embed/>
                  </p:oleObj>
                </mc:Choice>
                <mc:Fallback>
                  <p:oleObj name="Equation" r:id="rId3" imgW="1358900" imgH="4064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61978" y="894981"/>
                          <a:ext cx="3213419" cy="9599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7D61AB-37C8-2942-2F20-415AD3CB5E9C}"/>
                </a:ext>
              </a:extLst>
            </p:cNvPr>
            <p:cNvSpPr txBox="1"/>
            <p:nvPr/>
          </p:nvSpPr>
          <p:spPr>
            <a:xfrm>
              <a:off x="4235697" y="1147461"/>
              <a:ext cx="170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 hourglass</a:t>
              </a:r>
            </a:p>
          </p:txBody>
        </p:sp>
      </p:grp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150C1BE-80A0-94A8-BE58-34DE2AAF04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342392"/>
              </p:ext>
            </p:extLst>
          </p:nvPr>
        </p:nvGraphicFramePr>
        <p:xfrm>
          <a:off x="6036890" y="1694002"/>
          <a:ext cx="2903910" cy="134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600" imgH="990600" progId="Equation.DSMT4">
                  <p:embed/>
                </p:oleObj>
              </mc:Choice>
              <mc:Fallback>
                <p:oleObj name="Equation" r:id="rId5" imgW="2133600" imgH="990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150C1BE-80A0-94A8-BE58-34DE2AAF04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6890" y="1694002"/>
                        <a:ext cx="2903910" cy="134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01C3D8B-1382-9064-6009-6AC99FD07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909781"/>
              </p:ext>
            </p:extLst>
          </p:nvPr>
        </p:nvGraphicFramePr>
        <p:xfrm>
          <a:off x="613460" y="2045986"/>
          <a:ext cx="4618967" cy="77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11500" imgH="444500" progId="Equation.DSMT4">
                  <p:embed/>
                </p:oleObj>
              </mc:Choice>
              <mc:Fallback>
                <p:oleObj name="Equation" r:id="rId7" imgW="3111500" imgH="4445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201C3D8B-1382-9064-6009-6AC99FD07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3460" y="2045986"/>
                        <a:ext cx="4618967" cy="77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078E8E3-71B2-BDB1-30BF-2936DDD25691}"/>
              </a:ext>
            </a:extLst>
          </p:cNvPr>
          <p:cNvSpPr txBox="1"/>
          <p:nvPr/>
        </p:nvSpPr>
        <p:spPr>
          <a:xfrm>
            <a:off x="101600" y="3571431"/>
            <a:ext cx="89408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Equation for flux can be written in multiple forms and strategy its optimizing depends on what is limited?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For a limited change per bunch, </a:t>
            </a:r>
            <a:r>
              <a:rPr lang="en-US" dirty="0" err="1">
                <a:latin typeface="Times New Roman"/>
                <a:cs typeface="Times New Roman"/>
              </a:rPr>
              <a:t>q</a:t>
            </a:r>
            <a:r>
              <a:rPr lang="en-US" baseline="-25000" dirty="0" err="1">
                <a:latin typeface="Times New Roman"/>
                <a:cs typeface="Times New Roman"/>
              </a:rPr>
              <a:t>e</a:t>
            </a:r>
            <a:r>
              <a:rPr lang="en-US" dirty="0">
                <a:latin typeface="Times New Roman"/>
                <a:cs typeface="Times New Roman"/>
              </a:rPr>
              <a:t> and given average power of laser,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en-US" dirty="0">
                <a:latin typeface="Times New Roman"/>
                <a:cs typeface="Times New Roman"/>
              </a:rPr>
              <a:t>-ray flux does not depend on the collision rate, but e-beam current does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For given average laser power and beam current, low frequencies are desirable (</a:t>
            </a:r>
            <a:r>
              <a:rPr lang="en-US" dirty="0" err="1">
                <a:latin typeface="Times New Roman"/>
                <a:cs typeface="Times New Roman"/>
              </a:rPr>
              <a:t>linacs</a:t>
            </a:r>
            <a:r>
              <a:rPr lang="en-US" dirty="0">
                <a:latin typeface="Times New Roman"/>
                <a:cs typeface="Times New Roman"/>
              </a:rPr>
              <a:t>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For limited charge and laser pulse energy, increasing rep-rate is preferable – and naturally both laser average power and beam current are proportional to collision frequency in this case</a:t>
            </a:r>
            <a:endParaRPr lang="en-US" sz="2800" dirty="0">
              <a:latin typeface="Times New Roman"/>
              <a:cs typeface="Times New Roman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097683B-3337-FE80-94E4-C8E956C62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169489"/>
              </p:ext>
            </p:extLst>
          </p:nvPr>
        </p:nvGraphicFramePr>
        <p:xfrm>
          <a:off x="613460" y="2895482"/>
          <a:ext cx="3175115" cy="70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06600" imgH="444500" progId="Equation.DSMT4">
                  <p:embed/>
                </p:oleObj>
              </mc:Choice>
              <mc:Fallback>
                <p:oleObj name="Equation" r:id="rId9" imgW="2006600" imgH="4445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097683B-3337-FE80-94E4-C8E956C62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3460" y="2895482"/>
                        <a:ext cx="3175115" cy="703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0">
            <a:extLst>
              <a:ext uri="{FF2B5EF4-FFF2-40B4-BE49-F238E27FC236}">
                <a16:creationId xmlns:a16="http://schemas.microsoft.com/office/drawing/2014/main" id="{2CD626ED-160B-E24E-72B5-61A14B15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4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" y="39803"/>
            <a:ext cx="7717368" cy="417196"/>
          </a:xfrm>
        </p:spPr>
        <p:txBody>
          <a:bodyPr>
            <a:noAutofit/>
          </a:bodyPr>
          <a:lstStyle/>
          <a:p>
            <a:r>
              <a:rPr lang="en-US" sz="3200" dirty="0"/>
              <a:t>Energy resolution: pinhole collimator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441712"/>
            <a:ext cx="3352800" cy="77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25000"/>
              </a:lnSpc>
              <a:buFontTx/>
              <a:buChar char="•"/>
            </a:pPr>
            <a:r>
              <a:rPr lang="en-US" altLang="en-US" sz="1800" b="1" dirty="0">
                <a:solidFill>
                  <a:schemeClr val="accent2"/>
                </a:solidFill>
                <a:latin typeface="Times New Roman" charset="0"/>
              </a:rPr>
              <a:t> Energy spread of e-beam</a:t>
            </a:r>
            <a:endParaRPr lang="en-US" altLang="en-US" sz="1800" b="1" i="1" dirty="0">
              <a:solidFill>
                <a:schemeClr val="accent2"/>
              </a:solidFill>
              <a:latin typeface="Times New Roman" charset="0"/>
            </a:endParaRP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altLang="en-US" sz="1800" b="1" dirty="0">
                <a:solidFill>
                  <a:schemeClr val="accent2"/>
                </a:solidFill>
                <a:latin typeface="Times New Roman" charset="0"/>
              </a:rPr>
              <a:t> Angular divergence of e-beam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100" y="3136900"/>
            <a:ext cx="5155395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76200" y="626110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charset="0"/>
              </a:rPr>
              <a:t>E</a:t>
            </a:r>
            <a:r>
              <a:rPr lang="el-GR" b="1" dirty="0">
                <a:solidFill>
                  <a:schemeClr val="accent2"/>
                </a:solidFill>
                <a:latin typeface="Times New Roman" charset="0"/>
              </a:rPr>
              <a:t>γ</a:t>
            </a:r>
            <a:r>
              <a:rPr lang="en-US" b="1" dirty="0">
                <a:solidFill>
                  <a:schemeClr val="accent2"/>
                </a:solidFill>
                <a:latin typeface="Times New Roman" charset="0"/>
              </a:rPr>
              <a:t>, MeV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32300" y="2832100"/>
            <a:ext cx="607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Times New Roman" charset="0"/>
              </a:rPr>
              <a:t>g(E)</a:t>
            </a:r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7001" y="3153668"/>
            <a:ext cx="3581400" cy="24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en-US" b="1" dirty="0">
                <a:solidFill>
                  <a:srgbClr val="000090"/>
                </a:solidFill>
                <a:latin typeface="Times New Roman" charset="0"/>
              </a:rPr>
              <a:t>Example: 2 GeV e-beam, 450 nm laser,   </a:t>
            </a:r>
            <a:r>
              <a:rPr lang="el-GR" altLang="en-US" b="1" dirty="0">
                <a:solidFill>
                  <a:srgbClr val="000090"/>
                </a:solidFill>
                <a:latin typeface="Symbol" charset="0"/>
              </a:rPr>
              <a:t>ε</a:t>
            </a:r>
            <a:r>
              <a:rPr lang="en-US" altLang="en-US" b="1" baseline="-25000" dirty="0" err="1">
                <a:solidFill>
                  <a:srgbClr val="000090"/>
                </a:solidFill>
                <a:latin typeface="Times New Roman" charset="0"/>
              </a:rPr>
              <a:t>x,y</a:t>
            </a:r>
            <a:r>
              <a:rPr lang="en-US" altLang="en-US" b="1" baseline="-25000" dirty="0">
                <a:solidFill>
                  <a:srgbClr val="000090"/>
                </a:solidFill>
                <a:latin typeface="Times New Roman" charset="0"/>
              </a:rPr>
              <a:t> (norm) </a:t>
            </a:r>
            <a:r>
              <a:rPr lang="en-US" altLang="en-US" b="1" dirty="0">
                <a:solidFill>
                  <a:srgbClr val="000090"/>
                </a:solidFill>
                <a:latin typeface="Times New Roman" charset="0"/>
              </a:rPr>
              <a:t>= 0.31 mm mrad,  </a:t>
            </a:r>
            <a:r>
              <a:rPr lang="el-GR" altLang="en-US" b="1" dirty="0">
                <a:solidFill>
                  <a:srgbClr val="000090"/>
                </a:solidFill>
                <a:latin typeface="Symbol" charset="0"/>
              </a:rPr>
              <a:t>β</a:t>
            </a:r>
            <a:r>
              <a:rPr lang="en-US" altLang="en-US" b="1" baseline="-25000" dirty="0" err="1">
                <a:solidFill>
                  <a:srgbClr val="000090"/>
                </a:solidFill>
                <a:latin typeface="Times New Roman" charset="0"/>
              </a:rPr>
              <a:t>x,y</a:t>
            </a:r>
            <a:r>
              <a:rPr lang="en-US" altLang="en-US" b="1" baseline="-25000" dirty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altLang="en-US" b="1" dirty="0">
                <a:solidFill>
                  <a:srgbClr val="000090"/>
                </a:solidFill>
                <a:latin typeface="Times New Roman" charset="0"/>
              </a:rPr>
              <a:t>= 2m, </a:t>
            </a:r>
            <a:r>
              <a:rPr lang="el-GR" altLang="en-US" b="1" dirty="0">
                <a:solidFill>
                  <a:srgbClr val="000090"/>
                </a:solidFill>
                <a:latin typeface="Symbol" charset="0"/>
              </a:rPr>
              <a:t>σ</a:t>
            </a:r>
            <a:r>
              <a:rPr lang="en-US" altLang="en-US" b="1" baseline="-25000" dirty="0">
                <a:solidFill>
                  <a:srgbClr val="000090"/>
                </a:solidFill>
                <a:latin typeface="Times New Roman" charset="0"/>
              </a:rPr>
              <a:t>E </a:t>
            </a:r>
            <a:r>
              <a:rPr lang="en-US" altLang="en-US" b="1" dirty="0">
                <a:solidFill>
                  <a:srgbClr val="000090"/>
                </a:solidFill>
                <a:latin typeface="Times New Roman" charset="0"/>
              </a:rPr>
              <a:t>/</a:t>
            </a:r>
            <a:r>
              <a:rPr lang="en-US" altLang="en-US" b="1" dirty="0" err="1">
                <a:solidFill>
                  <a:srgbClr val="000090"/>
                </a:solidFill>
                <a:latin typeface="Times New Roman" charset="0"/>
              </a:rPr>
              <a:t>E</a:t>
            </a:r>
            <a:r>
              <a:rPr lang="en-US" altLang="en-US" b="1" baseline="-25000" dirty="0" err="1">
                <a:solidFill>
                  <a:srgbClr val="000090"/>
                </a:solidFill>
                <a:latin typeface="Times New Roman" charset="0"/>
              </a:rPr>
              <a:t>e</a:t>
            </a:r>
            <a:r>
              <a:rPr lang="en-US" altLang="en-US" b="1" dirty="0">
                <a:solidFill>
                  <a:srgbClr val="000090"/>
                </a:solidFill>
                <a:latin typeface="Times New Roman" charset="0"/>
              </a:rPr>
              <a:t> = 0.17%,</a:t>
            </a:r>
            <a:r>
              <a:rPr lang="el-GR" altLang="en-US" b="1" dirty="0">
                <a:solidFill>
                  <a:srgbClr val="000090"/>
                </a:solidFill>
                <a:latin typeface="Symbol" charset="0"/>
              </a:rPr>
              <a:t> σ</a:t>
            </a:r>
            <a:r>
              <a:rPr lang="en-US" altLang="en-US" b="1" baseline="-25000" dirty="0">
                <a:solidFill>
                  <a:srgbClr val="000090"/>
                </a:solidFill>
                <a:latin typeface="Times New Roman" charset="0"/>
              </a:rPr>
              <a:t>Eph </a:t>
            </a:r>
            <a:r>
              <a:rPr lang="en-US" altLang="en-US" b="1" dirty="0">
                <a:solidFill>
                  <a:srgbClr val="000090"/>
                </a:solidFill>
                <a:latin typeface="Times New Roman" charset="0"/>
              </a:rPr>
              <a:t>/E</a:t>
            </a:r>
            <a:r>
              <a:rPr lang="en-US" altLang="en-US" b="1" baseline="-25000" dirty="0">
                <a:solidFill>
                  <a:srgbClr val="000090"/>
                </a:solidFill>
                <a:latin typeface="Times New Roman" charset="0"/>
              </a:rPr>
              <a:t>ph</a:t>
            </a:r>
            <a:r>
              <a:rPr lang="en-US" altLang="en-US" b="1" dirty="0">
                <a:solidFill>
                  <a:srgbClr val="000090"/>
                </a:solidFill>
                <a:latin typeface="Times New Roman" charset="0"/>
              </a:rPr>
              <a:t> = 0.1% </a:t>
            </a:r>
          </a:p>
          <a:p>
            <a:pPr>
              <a:lnSpc>
                <a:spcPct val="125000"/>
              </a:lnSpc>
            </a:pPr>
            <a:r>
              <a:rPr lang="en-US" altLang="en-US" b="1" dirty="0">
                <a:solidFill>
                  <a:srgbClr val="000090"/>
                </a:solidFill>
                <a:latin typeface="Times New Roman" charset="0"/>
              </a:rPr>
              <a:t>results in </a:t>
            </a:r>
            <a:r>
              <a:rPr lang="el-GR" altLang="en-US" b="1" dirty="0">
                <a:solidFill>
                  <a:srgbClr val="000090"/>
                </a:solidFill>
                <a:latin typeface="Symbol" charset="0"/>
              </a:rPr>
              <a:t>σ</a:t>
            </a:r>
            <a:r>
              <a:rPr lang="en-US" altLang="en-US" b="1" baseline="-25000" dirty="0">
                <a:solidFill>
                  <a:srgbClr val="000090"/>
                </a:solidFill>
                <a:latin typeface="Times New Roman" charset="0"/>
              </a:rPr>
              <a:t>E</a:t>
            </a:r>
            <a:r>
              <a:rPr lang="el-GR" altLang="en-US" b="1" baseline="-25000" dirty="0">
                <a:solidFill>
                  <a:srgbClr val="000090"/>
                </a:solidFill>
                <a:latin typeface="Times New Roman" charset="0"/>
              </a:rPr>
              <a:t>γ</a:t>
            </a:r>
            <a:r>
              <a:rPr lang="en-US" altLang="en-US" b="1" baseline="-25000" dirty="0">
                <a:solidFill>
                  <a:srgbClr val="000090"/>
                </a:solidFill>
                <a:latin typeface="Times New Roman" charset="0"/>
              </a:rPr>
              <a:t> </a:t>
            </a:r>
            <a:r>
              <a:rPr lang="en-US" altLang="en-US" b="1" dirty="0">
                <a:solidFill>
                  <a:srgbClr val="000090"/>
                </a:solidFill>
                <a:latin typeface="Times New Roman" charset="0"/>
              </a:rPr>
              <a:t>/E</a:t>
            </a:r>
            <a:r>
              <a:rPr lang="el-GR" altLang="en-US" b="1" baseline="-25000" dirty="0">
                <a:solidFill>
                  <a:srgbClr val="000090"/>
                </a:solidFill>
                <a:latin typeface="Times New Roman" charset="0"/>
              </a:rPr>
              <a:t>γ</a:t>
            </a:r>
            <a:r>
              <a:rPr lang="en-US" altLang="en-US" b="1" dirty="0">
                <a:solidFill>
                  <a:srgbClr val="000090"/>
                </a:solidFill>
                <a:latin typeface="Times New Roman" charset="0"/>
              </a:rPr>
              <a:t> = 0.37%, and about 2% (3.1 MeV) FWHM </a:t>
            </a:r>
            <a:r>
              <a:rPr lang="el-GR" altLang="en-US" b="1" dirty="0">
                <a:solidFill>
                  <a:srgbClr val="000090"/>
                </a:solidFill>
                <a:latin typeface="Times New Roman" charset="0"/>
              </a:rPr>
              <a:t>γ-</a:t>
            </a:r>
            <a:r>
              <a:rPr lang="en-US" altLang="en-US" b="1" dirty="0">
                <a:solidFill>
                  <a:srgbClr val="000090"/>
                </a:solidFill>
                <a:latin typeface="Times New Roman" charset="0"/>
              </a:rPr>
              <a:t>ray energy spread</a:t>
            </a:r>
          </a:p>
        </p:txBody>
      </p:sp>
      <p:sp>
        <p:nvSpPr>
          <p:cNvPr id="13" name="Freeform 12"/>
          <p:cNvSpPr/>
          <p:nvPr/>
        </p:nvSpPr>
        <p:spPr>
          <a:xfrm>
            <a:off x="7738534" y="3272318"/>
            <a:ext cx="601134" cy="2750797"/>
          </a:xfrm>
          <a:custGeom>
            <a:avLst/>
            <a:gdLst>
              <a:gd name="connsiteX0" fmla="*/ 647700 w 647700"/>
              <a:gd name="connsiteY0" fmla="*/ 2713463 h 2746458"/>
              <a:gd name="connsiteX1" fmla="*/ 482600 w 647700"/>
              <a:gd name="connsiteY1" fmla="*/ 2713463 h 2746458"/>
              <a:gd name="connsiteX2" fmla="*/ 368300 w 647700"/>
              <a:gd name="connsiteY2" fmla="*/ 2370563 h 2746458"/>
              <a:gd name="connsiteX3" fmla="*/ 215900 w 647700"/>
              <a:gd name="connsiteY3" fmla="*/ 579863 h 2746458"/>
              <a:gd name="connsiteX4" fmla="*/ 152400 w 647700"/>
              <a:gd name="connsiteY4" fmla="*/ 8363 h 2746458"/>
              <a:gd name="connsiteX5" fmla="*/ 0 w 647700"/>
              <a:gd name="connsiteY5" fmla="*/ 224263 h 2746458"/>
              <a:gd name="connsiteX0" fmla="*/ 579967 w 579967"/>
              <a:gd name="connsiteY0" fmla="*/ 2710809 h 2743804"/>
              <a:gd name="connsiteX1" fmla="*/ 414867 w 579967"/>
              <a:gd name="connsiteY1" fmla="*/ 2710809 h 2743804"/>
              <a:gd name="connsiteX2" fmla="*/ 300567 w 579967"/>
              <a:gd name="connsiteY2" fmla="*/ 2367909 h 2743804"/>
              <a:gd name="connsiteX3" fmla="*/ 148167 w 579967"/>
              <a:gd name="connsiteY3" fmla="*/ 577209 h 2743804"/>
              <a:gd name="connsiteX4" fmla="*/ 84667 w 579967"/>
              <a:gd name="connsiteY4" fmla="*/ 5709 h 2743804"/>
              <a:gd name="connsiteX5" fmla="*/ 0 w 579967"/>
              <a:gd name="connsiteY5" fmla="*/ 268176 h 2743804"/>
              <a:gd name="connsiteX0" fmla="*/ 579967 w 579967"/>
              <a:gd name="connsiteY0" fmla="*/ 2727478 h 2760473"/>
              <a:gd name="connsiteX1" fmla="*/ 414867 w 579967"/>
              <a:gd name="connsiteY1" fmla="*/ 2727478 h 2760473"/>
              <a:gd name="connsiteX2" fmla="*/ 300567 w 579967"/>
              <a:gd name="connsiteY2" fmla="*/ 2384578 h 2760473"/>
              <a:gd name="connsiteX3" fmla="*/ 148167 w 579967"/>
              <a:gd name="connsiteY3" fmla="*/ 593878 h 2760473"/>
              <a:gd name="connsiteX4" fmla="*/ 55033 w 579967"/>
              <a:gd name="connsiteY4" fmla="*/ 5444 h 2760473"/>
              <a:gd name="connsiteX5" fmla="*/ 0 w 579967"/>
              <a:gd name="connsiteY5" fmla="*/ 284845 h 2760473"/>
              <a:gd name="connsiteX0" fmla="*/ 579967 w 579967"/>
              <a:gd name="connsiteY0" fmla="*/ 2722081 h 2755076"/>
              <a:gd name="connsiteX1" fmla="*/ 414867 w 579967"/>
              <a:gd name="connsiteY1" fmla="*/ 2722081 h 2755076"/>
              <a:gd name="connsiteX2" fmla="*/ 300567 w 579967"/>
              <a:gd name="connsiteY2" fmla="*/ 2379181 h 2755076"/>
              <a:gd name="connsiteX3" fmla="*/ 148167 w 579967"/>
              <a:gd name="connsiteY3" fmla="*/ 588481 h 2755076"/>
              <a:gd name="connsiteX4" fmla="*/ 55033 w 579967"/>
              <a:gd name="connsiteY4" fmla="*/ 47 h 2755076"/>
              <a:gd name="connsiteX5" fmla="*/ 0 w 579967"/>
              <a:gd name="connsiteY5" fmla="*/ 279448 h 2755076"/>
              <a:gd name="connsiteX0" fmla="*/ 579967 w 579967"/>
              <a:gd name="connsiteY0" fmla="*/ 2722081 h 2750139"/>
              <a:gd name="connsiteX1" fmla="*/ 393700 w 579967"/>
              <a:gd name="connsiteY1" fmla="*/ 2713614 h 2750139"/>
              <a:gd name="connsiteX2" fmla="*/ 300567 w 579967"/>
              <a:gd name="connsiteY2" fmla="*/ 2379181 h 2750139"/>
              <a:gd name="connsiteX3" fmla="*/ 148167 w 579967"/>
              <a:gd name="connsiteY3" fmla="*/ 588481 h 2750139"/>
              <a:gd name="connsiteX4" fmla="*/ 55033 w 579967"/>
              <a:gd name="connsiteY4" fmla="*/ 47 h 2750139"/>
              <a:gd name="connsiteX5" fmla="*/ 0 w 579967"/>
              <a:gd name="connsiteY5" fmla="*/ 279448 h 2750139"/>
              <a:gd name="connsiteX0" fmla="*/ 579967 w 579967"/>
              <a:gd name="connsiteY0" fmla="*/ 2722081 h 2741139"/>
              <a:gd name="connsiteX1" fmla="*/ 393700 w 579967"/>
              <a:gd name="connsiteY1" fmla="*/ 2713614 h 2741139"/>
              <a:gd name="connsiteX2" fmla="*/ 300567 w 579967"/>
              <a:gd name="connsiteY2" fmla="*/ 2379181 h 2741139"/>
              <a:gd name="connsiteX3" fmla="*/ 148167 w 579967"/>
              <a:gd name="connsiteY3" fmla="*/ 588481 h 2741139"/>
              <a:gd name="connsiteX4" fmla="*/ 55033 w 579967"/>
              <a:gd name="connsiteY4" fmla="*/ 47 h 2741139"/>
              <a:gd name="connsiteX5" fmla="*/ 0 w 579967"/>
              <a:gd name="connsiteY5" fmla="*/ 279448 h 2741139"/>
              <a:gd name="connsiteX0" fmla="*/ 601134 w 601134"/>
              <a:gd name="connsiteY0" fmla="*/ 2743248 h 2750797"/>
              <a:gd name="connsiteX1" fmla="*/ 393700 w 601134"/>
              <a:gd name="connsiteY1" fmla="*/ 2713614 h 2750797"/>
              <a:gd name="connsiteX2" fmla="*/ 300567 w 601134"/>
              <a:gd name="connsiteY2" fmla="*/ 2379181 h 2750797"/>
              <a:gd name="connsiteX3" fmla="*/ 148167 w 601134"/>
              <a:gd name="connsiteY3" fmla="*/ 588481 h 2750797"/>
              <a:gd name="connsiteX4" fmla="*/ 55033 w 601134"/>
              <a:gd name="connsiteY4" fmla="*/ 47 h 2750797"/>
              <a:gd name="connsiteX5" fmla="*/ 0 w 601134"/>
              <a:gd name="connsiteY5" fmla="*/ 279448 h 27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34" h="2750797">
                <a:moveTo>
                  <a:pt x="601134" y="2743248"/>
                </a:moveTo>
                <a:cubicBezTo>
                  <a:pt x="533400" y="2742190"/>
                  <a:pt x="443795" y="2774292"/>
                  <a:pt x="393700" y="2713614"/>
                </a:cubicBezTo>
                <a:cubicBezTo>
                  <a:pt x="343606" y="2652936"/>
                  <a:pt x="341489" y="2733370"/>
                  <a:pt x="300567" y="2379181"/>
                </a:cubicBezTo>
                <a:cubicBezTo>
                  <a:pt x="259645" y="2024992"/>
                  <a:pt x="189089" y="985003"/>
                  <a:pt x="148167" y="588481"/>
                </a:cubicBezTo>
                <a:cubicBezTo>
                  <a:pt x="107245" y="191959"/>
                  <a:pt x="96661" y="-3481"/>
                  <a:pt x="55033" y="47"/>
                </a:cubicBezTo>
                <a:cubicBezTo>
                  <a:pt x="13405" y="3575"/>
                  <a:pt x="0" y="279448"/>
                  <a:pt x="0" y="279448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7302500" y="3272910"/>
            <a:ext cx="550334" cy="2727605"/>
          </a:xfrm>
          <a:custGeom>
            <a:avLst/>
            <a:gdLst>
              <a:gd name="connsiteX0" fmla="*/ 647700 w 647700"/>
              <a:gd name="connsiteY0" fmla="*/ 2713463 h 2746458"/>
              <a:gd name="connsiteX1" fmla="*/ 482600 w 647700"/>
              <a:gd name="connsiteY1" fmla="*/ 2713463 h 2746458"/>
              <a:gd name="connsiteX2" fmla="*/ 368300 w 647700"/>
              <a:gd name="connsiteY2" fmla="*/ 2370563 h 2746458"/>
              <a:gd name="connsiteX3" fmla="*/ 215900 w 647700"/>
              <a:gd name="connsiteY3" fmla="*/ 579863 h 2746458"/>
              <a:gd name="connsiteX4" fmla="*/ 152400 w 647700"/>
              <a:gd name="connsiteY4" fmla="*/ 8363 h 2746458"/>
              <a:gd name="connsiteX5" fmla="*/ 0 w 647700"/>
              <a:gd name="connsiteY5" fmla="*/ 224263 h 2746458"/>
              <a:gd name="connsiteX0" fmla="*/ 605367 w 605367"/>
              <a:gd name="connsiteY0" fmla="*/ 2714338 h 2747333"/>
              <a:gd name="connsiteX1" fmla="*/ 440267 w 605367"/>
              <a:gd name="connsiteY1" fmla="*/ 2714338 h 2747333"/>
              <a:gd name="connsiteX2" fmla="*/ 325967 w 605367"/>
              <a:gd name="connsiteY2" fmla="*/ 2371438 h 2747333"/>
              <a:gd name="connsiteX3" fmla="*/ 173567 w 605367"/>
              <a:gd name="connsiteY3" fmla="*/ 580738 h 2747333"/>
              <a:gd name="connsiteX4" fmla="*/ 110067 w 605367"/>
              <a:gd name="connsiteY4" fmla="*/ 9238 h 2747333"/>
              <a:gd name="connsiteX5" fmla="*/ 0 w 605367"/>
              <a:gd name="connsiteY5" fmla="*/ 212438 h 2747333"/>
              <a:gd name="connsiteX0" fmla="*/ 571501 w 571501"/>
              <a:gd name="connsiteY0" fmla="*/ 2712919 h 2745914"/>
              <a:gd name="connsiteX1" fmla="*/ 406401 w 571501"/>
              <a:gd name="connsiteY1" fmla="*/ 2712919 h 2745914"/>
              <a:gd name="connsiteX2" fmla="*/ 292101 w 571501"/>
              <a:gd name="connsiteY2" fmla="*/ 2370019 h 2745914"/>
              <a:gd name="connsiteX3" fmla="*/ 139701 w 571501"/>
              <a:gd name="connsiteY3" fmla="*/ 579319 h 2745914"/>
              <a:gd name="connsiteX4" fmla="*/ 76201 w 571501"/>
              <a:gd name="connsiteY4" fmla="*/ 7819 h 2745914"/>
              <a:gd name="connsiteX5" fmla="*/ 0 w 571501"/>
              <a:gd name="connsiteY5" fmla="*/ 232186 h 2745914"/>
              <a:gd name="connsiteX0" fmla="*/ 571501 w 571501"/>
              <a:gd name="connsiteY0" fmla="*/ 2712919 h 2725352"/>
              <a:gd name="connsiteX1" fmla="*/ 355601 w 571501"/>
              <a:gd name="connsiteY1" fmla="*/ 2662119 h 2725352"/>
              <a:gd name="connsiteX2" fmla="*/ 292101 w 571501"/>
              <a:gd name="connsiteY2" fmla="*/ 2370019 h 2725352"/>
              <a:gd name="connsiteX3" fmla="*/ 139701 w 571501"/>
              <a:gd name="connsiteY3" fmla="*/ 579319 h 2725352"/>
              <a:gd name="connsiteX4" fmla="*/ 76201 w 571501"/>
              <a:gd name="connsiteY4" fmla="*/ 7819 h 2725352"/>
              <a:gd name="connsiteX5" fmla="*/ 0 w 571501"/>
              <a:gd name="connsiteY5" fmla="*/ 232186 h 2725352"/>
              <a:gd name="connsiteX0" fmla="*/ 571501 w 571501"/>
              <a:gd name="connsiteY0" fmla="*/ 2712919 h 2728985"/>
              <a:gd name="connsiteX1" fmla="*/ 355601 w 571501"/>
              <a:gd name="connsiteY1" fmla="*/ 2662119 h 2728985"/>
              <a:gd name="connsiteX2" fmla="*/ 292101 w 571501"/>
              <a:gd name="connsiteY2" fmla="*/ 2370019 h 2728985"/>
              <a:gd name="connsiteX3" fmla="*/ 139701 w 571501"/>
              <a:gd name="connsiteY3" fmla="*/ 579319 h 2728985"/>
              <a:gd name="connsiteX4" fmla="*/ 76201 w 571501"/>
              <a:gd name="connsiteY4" fmla="*/ 7819 h 2728985"/>
              <a:gd name="connsiteX5" fmla="*/ 0 w 571501"/>
              <a:gd name="connsiteY5" fmla="*/ 232186 h 2728985"/>
              <a:gd name="connsiteX0" fmla="*/ 563034 w 563034"/>
              <a:gd name="connsiteY0" fmla="*/ 2712919 h 2725352"/>
              <a:gd name="connsiteX1" fmla="*/ 355601 w 563034"/>
              <a:gd name="connsiteY1" fmla="*/ 2662119 h 2725352"/>
              <a:gd name="connsiteX2" fmla="*/ 292101 w 563034"/>
              <a:gd name="connsiteY2" fmla="*/ 2370019 h 2725352"/>
              <a:gd name="connsiteX3" fmla="*/ 139701 w 563034"/>
              <a:gd name="connsiteY3" fmla="*/ 579319 h 2725352"/>
              <a:gd name="connsiteX4" fmla="*/ 76201 w 563034"/>
              <a:gd name="connsiteY4" fmla="*/ 7819 h 2725352"/>
              <a:gd name="connsiteX5" fmla="*/ 0 w 563034"/>
              <a:gd name="connsiteY5" fmla="*/ 232186 h 2725352"/>
              <a:gd name="connsiteX0" fmla="*/ 563034 w 563034"/>
              <a:gd name="connsiteY0" fmla="*/ 2712919 h 2716145"/>
              <a:gd name="connsiteX1" fmla="*/ 355601 w 563034"/>
              <a:gd name="connsiteY1" fmla="*/ 2662119 h 2716145"/>
              <a:gd name="connsiteX2" fmla="*/ 292101 w 563034"/>
              <a:gd name="connsiteY2" fmla="*/ 2370019 h 2716145"/>
              <a:gd name="connsiteX3" fmla="*/ 139701 w 563034"/>
              <a:gd name="connsiteY3" fmla="*/ 579319 h 2716145"/>
              <a:gd name="connsiteX4" fmla="*/ 76201 w 563034"/>
              <a:gd name="connsiteY4" fmla="*/ 7819 h 2716145"/>
              <a:gd name="connsiteX5" fmla="*/ 0 w 563034"/>
              <a:gd name="connsiteY5" fmla="*/ 232186 h 2716145"/>
              <a:gd name="connsiteX0" fmla="*/ 550334 w 550334"/>
              <a:gd name="connsiteY0" fmla="*/ 2725619 h 2727605"/>
              <a:gd name="connsiteX1" fmla="*/ 355601 w 550334"/>
              <a:gd name="connsiteY1" fmla="*/ 2662119 h 2727605"/>
              <a:gd name="connsiteX2" fmla="*/ 292101 w 550334"/>
              <a:gd name="connsiteY2" fmla="*/ 2370019 h 2727605"/>
              <a:gd name="connsiteX3" fmla="*/ 139701 w 550334"/>
              <a:gd name="connsiteY3" fmla="*/ 579319 h 2727605"/>
              <a:gd name="connsiteX4" fmla="*/ 76201 w 550334"/>
              <a:gd name="connsiteY4" fmla="*/ 7819 h 2727605"/>
              <a:gd name="connsiteX5" fmla="*/ 0 w 550334"/>
              <a:gd name="connsiteY5" fmla="*/ 232186 h 272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334" h="2727605">
                <a:moveTo>
                  <a:pt x="550334" y="2725619"/>
                </a:moveTo>
                <a:cubicBezTo>
                  <a:pt x="465667" y="2733028"/>
                  <a:pt x="398640" y="2721385"/>
                  <a:pt x="355601" y="2662119"/>
                </a:cubicBezTo>
                <a:cubicBezTo>
                  <a:pt x="312562" y="2602853"/>
                  <a:pt x="328084" y="2717152"/>
                  <a:pt x="292101" y="2370019"/>
                </a:cubicBezTo>
                <a:cubicBezTo>
                  <a:pt x="256118" y="2022886"/>
                  <a:pt x="175684" y="973019"/>
                  <a:pt x="139701" y="579319"/>
                </a:cubicBezTo>
                <a:cubicBezTo>
                  <a:pt x="103718" y="185619"/>
                  <a:pt x="99484" y="65674"/>
                  <a:pt x="76201" y="7819"/>
                </a:cubicBezTo>
                <a:cubicBezTo>
                  <a:pt x="52918" y="-50036"/>
                  <a:pt x="0" y="232186"/>
                  <a:pt x="0" y="232186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03900" y="3822700"/>
            <a:ext cx="133341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Emittance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induced tail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89700" y="4508500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41903" y="3594100"/>
            <a:ext cx="905056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Energy </a:t>
            </a:r>
          </a:p>
          <a:p>
            <a:pPr algn="ctr"/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spread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013700" y="4279900"/>
            <a:ext cx="4572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632700" y="4279900"/>
            <a:ext cx="838200" cy="1066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099300" y="4660900"/>
            <a:ext cx="91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79747"/>
            <a:ext cx="3352800" cy="1372189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914400" y="5410200"/>
            <a:ext cx="0" cy="1143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F084FC4-CC54-4986-5B5B-F533B1E84E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027" y="585186"/>
            <a:ext cx="3616945" cy="1772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D6676D-F49D-B3A5-ED17-F68854E29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141" y="209472"/>
            <a:ext cx="1495859" cy="378951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909364"/>
              </p:ext>
            </p:extLst>
          </p:nvPr>
        </p:nvGraphicFramePr>
        <p:xfrm>
          <a:off x="228600" y="2225810"/>
          <a:ext cx="6070600" cy="770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9000" imgH="584200" progId="Equation.DSMT4">
                  <p:embed/>
                </p:oleObj>
              </mc:Choice>
              <mc:Fallback>
                <p:oleObj name="Equation" r:id="rId6" imgW="4699000" imgH="584200" progId="Equation.DSMT4">
                  <p:embed/>
                  <p:pic>
                    <p:nvPicPr>
                      <p:cNvPr id="1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25810"/>
                        <a:ext cx="6070600" cy="770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1F31132-0F04-F226-0098-C5347F93E57D}"/>
              </a:ext>
            </a:extLst>
          </p:cNvPr>
          <p:cNvSpPr txBox="1"/>
          <p:nvPr/>
        </p:nvSpPr>
        <p:spPr>
          <a:xfrm>
            <a:off x="33028" y="509431"/>
            <a:ext cx="4839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+mj-lt"/>
                <a:ea typeface="メイリオ" panose="020B0400000000000000" pitchFamily="34" charset="-128"/>
              </a:rPr>
              <a:t>Energy strong depends on its outgoing angle, combine with collimation produce near monoenergetic gamma rays</a:t>
            </a:r>
            <a:endParaRPr lang="en-US" dirty="0"/>
          </a:p>
        </p:txBody>
      </p:sp>
      <p:sp>
        <p:nvSpPr>
          <p:cNvPr id="5" name="Slide Number Placeholder 40">
            <a:extLst>
              <a:ext uri="{FF2B5EF4-FFF2-40B4-BE49-F238E27FC236}">
                <a16:creationId xmlns:a16="http://schemas.microsoft.com/office/drawing/2014/main" id="{84A503E0-87F0-7B6B-D091-59C57D9D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706" y="6627628"/>
            <a:ext cx="9132364" cy="2122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ERL’22, Oct 5, 2022, 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564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13144</TotalTime>
  <Words>1882</Words>
  <Application>Microsoft Macintosh PowerPoint</Application>
  <PresentationFormat>On-screen Show (4:3)</PresentationFormat>
  <Paragraphs>346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メイリオ</vt:lpstr>
      <vt:lpstr>AdvOT19ee2aa8.B</vt:lpstr>
      <vt:lpstr>AdvOT483a8203</vt:lpstr>
      <vt:lpstr>Arial</vt:lpstr>
      <vt:lpstr>Calibri</vt:lpstr>
      <vt:lpstr>Liberation Sans</vt:lpstr>
      <vt:lpstr>Symbol</vt:lpstr>
      <vt:lpstr>Times</vt:lpstr>
      <vt:lpstr>Times New Roman</vt:lpstr>
      <vt:lpstr>Wingdings</vt:lpstr>
      <vt:lpstr>1_Office Theme</vt:lpstr>
      <vt:lpstr>Equation</vt:lpstr>
      <vt:lpstr>Document</vt:lpstr>
      <vt:lpstr>ERL potential as a g-ray source</vt:lpstr>
      <vt:lpstr>Outline</vt:lpstr>
      <vt:lpstr>Motivation for g-ray sources </vt:lpstr>
      <vt:lpstr>What is important?</vt:lpstr>
      <vt:lpstr>Basic principle of Compton Backscattering </vt:lpstr>
      <vt:lpstr>Energy of electron accelerator</vt:lpstr>
      <vt:lpstr>Total energy spectrum depends on recoil</vt:lpstr>
      <vt:lpstr>Flux: luminosity of electron-photon collider</vt:lpstr>
      <vt:lpstr>Energy resolution: pinhole collimator</vt:lpstr>
      <vt:lpstr>Rules of Thumb</vt:lpstr>
      <vt:lpstr>PowerPoint Presentation</vt:lpstr>
      <vt:lpstr>Type of accelerators to choose from</vt:lpstr>
      <vt:lpstr>Best performance achieved at HIγS at Duke as Oct 2022 * </vt:lpstr>
      <vt:lpstr>What ERL can provide</vt:lpstr>
      <vt:lpstr>ERLs to consider</vt:lpstr>
      <vt:lpstr>Some examples: PERLE</vt:lpstr>
      <vt:lpstr>On more example: ER@CEBAF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Energy RHIC Electron Cooling (LEReC) Report</dc:title>
  <dc:creator>Kayran, Dmitry</dc:creator>
  <cp:lastModifiedBy>Kayran, Dmitry</cp:lastModifiedBy>
  <cp:revision>325</cp:revision>
  <cp:lastPrinted>2019-09-12T19:42:43Z</cp:lastPrinted>
  <dcterms:created xsi:type="dcterms:W3CDTF">2019-06-05T14:44:10Z</dcterms:created>
  <dcterms:modified xsi:type="dcterms:W3CDTF">2022-10-05T13:09:31Z</dcterms:modified>
</cp:coreProperties>
</file>