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673" r:id="rId2"/>
    <p:sldId id="2748" r:id="rId3"/>
    <p:sldId id="2772" r:id="rId4"/>
    <p:sldId id="2793" r:id="rId5"/>
    <p:sldId id="2749" r:id="rId6"/>
    <p:sldId id="2760" r:id="rId7"/>
    <p:sldId id="2750" r:id="rId8"/>
    <p:sldId id="2768" r:id="rId9"/>
    <p:sldId id="2769" r:id="rId10"/>
    <p:sldId id="2767" r:id="rId11"/>
    <p:sldId id="2734" r:id="rId12"/>
    <p:sldId id="2766" r:id="rId13"/>
    <p:sldId id="2781" r:id="rId14"/>
    <p:sldId id="2747" r:id="rId15"/>
    <p:sldId id="2742" r:id="rId16"/>
    <p:sldId id="977" r:id="rId17"/>
    <p:sldId id="1000" r:id="rId18"/>
    <p:sldId id="2753" r:id="rId19"/>
    <p:sldId id="2794" r:id="rId20"/>
    <p:sldId id="2743" r:id="rId21"/>
    <p:sldId id="2791" r:id="rId22"/>
    <p:sldId id="2796" r:id="rId23"/>
    <p:sldId id="366" r:id="rId24"/>
    <p:sldId id="2756" r:id="rId25"/>
    <p:sldId id="2757" r:id="rId26"/>
    <p:sldId id="2785" r:id="rId27"/>
    <p:sldId id="2792" r:id="rId28"/>
    <p:sldId id="2786" r:id="rId29"/>
    <p:sldId id="2775" r:id="rId30"/>
    <p:sldId id="2774" r:id="rId31"/>
    <p:sldId id="2790" r:id="rId32"/>
    <p:sldId id="2751" r:id="rId33"/>
    <p:sldId id="2770" r:id="rId34"/>
    <p:sldId id="2752" r:id="rId35"/>
    <p:sldId id="2608" r:id="rId36"/>
    <p:sldId id="2754" r:id="rId37"/>
    <p:sldId id="2755" r:id="rId38"/>
    <p:sldId id="2763" r:id="rId39"/>
    <p:sldId id="2758" r:id="rId40"/>
    <p:sldId id="390" r:id="rId41"/>
    <p:sldId id="2782" r:id="rId42"/>
    <p:sldId id="2744" r:id="rId43"/>
    <p:sldId id="2788" r:id="rId44"/>
    <p:sldId id="2787" r:id="rId45"/>
    <p:sldId id="2789" r:id="rId46"/>
    <p:sldId id="2762" r:id="rId47"/>
    <p:sldId id="2777" r:id="rId48"/>
    <p:sldId id="2776" r:id="rId49"/>
    <p:sldId id="2773" r:id="rId50"/>
    <p:sldId id="2620" r:id="rId51"/>
    <p:sldId id="2586" r:id="rId52"/>
    <p:sldId id="2587" r:id="rId53"/>
    <p:sldId id="2484" r:id="rId54"/>
    <p:sldId id="2477" r:id="rId55"/>
    <p:sldId id="2721" r:id="rId56"/>
    <p:sldId id="2740" r:id="rId57"/>
    <p:sldId id="2779" r:id="rId5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077"/>
    <p:restoredTop sz="95221"/>
  </p:normalViewPr>
  <p:slideViewPr>
    <p:cSldViewPr>
      <p:cViewPr varScale="1">
        <p:scale>
          <a:sx n="98" d="100"/>
          <a:sy n="98" d="100"/>
        </p:scale>
        <p:origin x="1760" y="19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32"/>
    </p:cViewPr>
  </p:sorterViewPr>
  <p:notesViewPr>
    <p:cSldViewPr snapToGrid="0" snapToObjects="1">
      <p:cViewPr varScale="1">
        <p:scale>
          <a:sx n="99" d="100"/>
          <a:sy n="99" d="100"/>
        </p:scale>
        <p:origin x="1736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05/10/2022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68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2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03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1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39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65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BA50-35DD-1045-BCEC-09FAC9F932C4}" type="datetime1">
              <a:t>05/10/2022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BA3D-CFB2-0244-BDF9-261E061C862C}" type="datetime1">
              <a:t>05/10/2022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0A9F-B9AB-594E-BC0A-77D328342C53}" type="datetime1">
              <a:t>05/10/2022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F91B-9BA5-2A4D-BB49-B1A5A84B7685}" type="datetime1">
              <a:t>05/10/2022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C09B-B6D2-7B4A-A730-A2E4FA4807C1}" type="datetime1">
              <a:t>05/10/2022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852B-B38F-184B-86C4-6E01A87D98B8}" type="datetime1">
              <a:t>05/10/2022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69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" y="6635750"/>
            <a:ext cx="2075180" cy="2154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3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8150-9C18-7549-8AB1-C8EFAEC019AA}" type="datetime1">
              <a:t>05/10/2022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33.emf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8.emf"/><Relationship Id="rId17" Type="http://schemas.openxmlformats.org/officeDocument/2006/relationships/image" Target="../media/image41.png"/><Relationship Id="rId2" Type="http://schemas.openxmlformats.org/officeDocument/2006/relationships/oleObject" Target="../embeddings/oleObject7.bin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37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7.0209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doi.org/10.1038/s41567-020-01130-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journals.aps.org/prab/abstract/10.1103/PhysRevAccelBeams.23.051001" TargetMode="Externa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1.emf"/><Relationship Id="rId18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8.e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73.emf"/><Relationship Id="rId2" Type="http://schemas.openxmlformats.org/officeDocument/2006/relationships/image" Target="../media/image4.png"/><Relationship Id="rId16" Type="http://schemas.openxmlformats.org/officeDocument/2006/relationships/oleObject" Target="../embeddings/oleObject2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70.emf"/><Relationship Id="rId5" Type="http://schemas.openxmlformats.org/officeDocument/2006/relationships/image" Target="../media/image67.emf"/><Relationship Id="rId15" Type="http://schemas.openxmlformats.org/officeDocument/2006/relationships/image" Target="../media/image72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1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4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90.png"/><Relationship Id="rId9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8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0.png"/><Relationship Id="rId4" Type="http://schemas.openxmlformats.org/officeDocument/2006/relationships/image" Target="../media/image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15" Type="http://schemas.openxmlformats.org/officeDocument/2006/relationships/image" Target="../media/image12.png"/><Relationship Id="rId10" Type="http://schemas.openxmlformats.org/officeDocument/2006/relationships/image" Target="../media/image11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n_schema_500">
            <a:extLst>
              <a:ext uri="{FF2B5EF4-FFF2-40B4-BE49-F238E27FC236}">
                <a16:creationId xmlns:a16="http://schemas.microsoft.com/office/drawing/2014/main" id="{62D80E89-6921-83BB-A100-C7E35F5B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61" t="22426" r="4926" b="22278"/>
          <a:stretch>
            <a:fillRect/>
          </a:stretch>
        </p:blipFill>
        <p:spPr>
          <a:xfrm>
            <a:off x="838200" y="3278764"/>
            <a:ext cx="7501810" cy="3274436"/>
          </a:xfrm>
          <a:prstGeom prst="rect">
            <a:avLst/>
          </a:prstGeom>
        </p:spPr>
      </p:pic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417440" y="1143000"/>
            <a:ext cx="612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 </a:t>
            </a:r>
            <a:r>
              <a:rPr lang="en-US" sz="1800" i="1"/>
              <a:t>and Camilla Curatolo –  INFN-Milano and LASA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52400"/>
            <a:ext cx="8077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0" i="0">
                <a:solidFill>
                  <a:srgbClr val="CB6D04"/>
                </a:solidFill>
                <a:effectLst/>
                <a:latin typeface="Liberation Sans"/>
              </a:rPr>
              <a:t>GeV muon beams with picometer-class emittance from electron-photon collisions</a:t>
            </a:r>
            <a:endParaRPr lang="en-GB" sz="2800" b="1" i="1" kern="0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B7B355F-7F8B-3948-B0D1-A275430911D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19826"/>
            <a:ext cx="8077200" cy="155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EXMP (Electron and X-rays to Muon Pairs):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a Muon Collider Paradigm with ERL as backbone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(a muon photo-cathode based on FELs and ERLs)</a:t>
            </a:r>
            <a:endParaRPr lang="en-US" sz="2400" b="1">
              <a:solidFill>
                <a:srgbClr val="0000FF"/>
              </a:solidFill>
              <a:cs typeface="Symbol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B95AB812-DDF3-A595-A9AF-A4EB37C43D42}"/>
              </a:ext>
            </a:extLst>
          </p:cNvPr>
          <p:cNvSpPr txBox="1"/>
          <p:nvPr/>
        </p:nvSpPr>
        <p:spPr>
          <a:xfrm>
            <a:off x="5562600" y="5181600"/>
            <a:ext cx="1844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Arial" panose="020B0604020202020204" pitchFamily="34" charset="0"/>
                <a:cs typeface="Arial" panose="020B0604020202020204" pitchFamily="34" charset="0"/>
              </a:rPr>
              <a:t>av. curr. 200 mA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18746A7D-3CD1-DD1D-A2B8-9D045983A945}"/>
              </a:ext>
            </a:extLst>
          </p:cNvPr>
          <p:cNvSpPr txBox="1"/>
          <p:nvPr/>
        </p:nvSpPr>
        <p:spPr>
          <a:xfrm>
            <a:off x="2057400" y="5181600"/>
            <a:ext cx="1844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Arial" panose="020B0604020202020204" pitchFamily="34" charset="0"/>
                <a:cs typeface="Arial" panose="020B0604020202020204" pitchFamily="34" charset="0"/>
              </a:rPr>
              <a:t>av. curr. 200 mA</a:t>
            </a:r>
          </a:p>
        </p:txBody>
      </p: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008D6-8837-1D46-9BAF-D2539B5FA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8" y="914400"/>
            <a:ext cx="7505564" cy="54533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3FA63-50DC-4D43-9532-E0E051BA64D5}"/>
              </a:ext>
            </a:extLst>
          </p:cNvPr>
          <p:cNvSpPr/>
          <p:nvPr/>
        </p:nvSpPr>
        <p:spPr>
          <a:xfrm>
            <a:off x="228600" y="76200"/>
            <a:ext cx="8762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 for MPP (muon pair production), Bethe-Heitler: </a:t>
            </a:r>
          </a:p>
          <a:p>
            <a:pPr algn="ctr"/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fraction of a </a:t>
            </a:r>
            <a:r>
              <a:rPr lang="it-IT" sz="2000" b="1" i="1">
                <a:solidFill>
                  <a:schemeClr val="accent1"/>
                </a:solidFill>
                <a:latin typeface="Symbol" pitchFamily="2" charset="2"/>
                <a:cs typeface="Adobe Arabic" panose="02040503050201020203" pitchFamily="18" charset="-78"/>
              </a:rPr>
              <a:t>m</a:t>
            </a:r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barn at photon energies &gt; 100 GeV onto electrons at rest</a:t>
            </a:r>
            <a:endParaRPr lang="en-IT" sz="2800" b="1">
              <a:solidFill>
                <a:schemeClr val="accent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D1011FC-0911-5848-BDD8-AAF03E821612}"/>
              </a:ext>
            </a:extLst>
          </p:cNvPr>
          <p:cNvSpPr/>
          <p:nvPr/>
        </p:nvSpPr>
        <p:spPr>
          <a:xfrm>
            <a:off x="5960644" y="3530025"/>
            <a:ext cx="457200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/>
              <p:nvPr/>
            </p:nvSpPr>
            <p:spPr>
              <a:xfrm>
                <a:off x="3878134" y="4191000"/>
                <a:ext cx="4800600" cy="505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𝑀𝑃𝑃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d>
                  </m:oMath>
                </a14:m>
                <a:r>
                  <a:rPr lang="en-IT"/>
                  <a:t> 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𝐵𝑜𝑟𝑠𝑒𝑙𝑙𝑖𝑛𝑜</m:t>
                        </m:r>
                      </m:sup>
                    </m:sSup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134" y="4191000"/>
                <a:ext cx="4800600" cy="505203"/>
              </a:xfrm>
              <a:prstGeom prst="rect">
                <a:avLst/>
              </a:prstGeom>
              <a:blipFill>
                <a:blip r:embed="rId4"/>
                <a:stretch>
                  <a:fillRect l="-1319" b="-1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/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  <a:blipFill>
                <a:blip r:embed="rId5"/>
                <a:stretch>
                  <a:fillRect t="-113333" b="-16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/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/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  <a:blipFill>
                <a:blip r:embed="rId7"/>
                <a:stretch>
                  <a:fillRect t="-106452" b="-15806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/>
              <p:nvPr/>
            </p:nvSpPr>
            <p:spPr>
              <a:xfrm>
                <a:off x="-36742" y="5067585"/>
                <a:ext cx="2133600" cy="427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742" y="5067585"/>
                <a:ext cx="2133600" cy="427746"/>
              </a:xfrm>
              <a:prstGeom prst="rect">
                <a:avLst/>
              </a:prstGeom>
              <a:blipFill>
                <a:blip r:embed="rId8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E6EFE4-50E0-8D40-BCBF-5D91889E597F}"/>
              </a:ext>
            </a:extLst>
          </p:cNvPr>
          <p:cNvSpPr txBox="1"/>
          <p:nvPr/>
        </p:nvSpPr>
        <p:spPr>
          <a:xfrm>
            <a:off x="6238390" y="334535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EXMP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/>
              <p:nvPr/>
            </p:nvSpPr>
            <p:spPr>
              <a:xfrm>
                <a:off x="24740" y="5775147"/>
                <a:ext cx="2072118" cy="700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0" y="5775147"/>
                <a:ext cx="2072118" cy="7001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612A988-C3CA-9C40-8046-D88E3AC22461}"/>
              </a:ext>
            </a:extLst>
          </p:cNvPr>
          <p:cNvSpPr txBox="1"/>
          <p:nvPr/>
        </p:nvSpPr>
        <p:spPr>
          <a:xfrm>
            <a:off x="5012387" y="4611780"/>
            <a:ext cx="12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Bethe-Heitler</a:t>
            </a:r>
          </a:p>
        </p:txBody>
      </p:sp>
    </p:spTree>
    <p:extLst>
      <p:ext uri="{BB962C8B-B14F-4D97-AF65-F5344CB8AC3E}">
        <p14:creationId xmlns:p14="http://schemas.microsoft.com/office/powerpoint/2010/main" val="70061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137BB795-CB31-C147-A1A0-FE37890F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"/>
            <a:ext cx="8534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8000"/>
                </a:solidFill>
              </a:rPr>
              <a:t>Highly Asymmetric Lorentz-boosted electron-photon collisions with large recoil factor are characterized by much </a:t>
            </a:r>
            <a:r>
              <a:rPr lang="en-US" sz="2400" b="1" dirty="0"/>
              <a:t>higher phase space densities </a:t>
            </a:r>
            <a:r>
              <a:rPr lang="en-US" sz="2400" b="1" dirty="0">
                <a:solidFill>
                  <a:srgbClr val="008000"/>
                </a:solidFill>
              </a:rPr>
              <a:t>of secondary generated beams w.r.t. collisions operated with small recoil factor</a:t>
            </a:r>
          </a:p>
        </p:txBody>
      </p:sp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74756A8-AA22-1B4A-A510-B63E946D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01" y="3429000"/>
            <a:ext cx="5981199" cy="312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85EED0-83B0-5940-AC8F-F6A7222DF113}"/>
                  </a:ext>
                </a:extLst>
              </p:cNvPr>
              <p:cNvSpPr/>
              <p:nvPr/>
            </p:nvSpPr>
            <p:spPr>
              <a:xfrm>
                <a:off x="76200" y="1981200"/>
                <a:ext cx="8991600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𝑟𝑒𝑐𝑜𝑖𝑙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𝑓𝑎𝑐𝑡𝑜𝑟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𝑤h𝑒𝑛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  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rad>
                  </m:oMath>
                </a14:m>
                <a:r>
                  <a:rPr lang="en-IT" sz="2400"/>
                  <a:t> =</a:t>
                </a:r>
                <a:r>
                  <a:rPr lang="it-IT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rad>
                  </m:oMath>
                </a14:m>
                <a:endParaRPr lang="en-IT" sz="240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85EED0-83B0-5940-AC8F-F6A7222DF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981200"/>
                <a:ext cx="8991600" cy="609600"/>
              </a:xfrm>
              <a:prstGeom prst="rect">
                <a:avLst/>
              </a:prstGeom>
              <a:blipFill>
                <a:blip r:embed="rId4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97E0CF-75F7-8045-A091-F807B4A17092}"/>
              </a:ext>
            </a:extLst>
          </p:cNvPr>
          <p:cNvSpPr txBox="1"/>
          <p:nvPr/>
        </p:nvSpPr>
        <p:spPr>
          <a:xfrm>
            <a:off x="4038600" y="3505200"/>
            <a:ext cx="218008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2000" b="1"/>
              <a:t>Large Recoil</a:t>
            </a:r>
          </a:p>
          <a:p>
            <a:pPr algn="ctr"/>
            <a:r>
              <a:rPr lang="en-IT" sz="2000" b="1"/>
              <a:t>Inverse Kinematics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700887-7D96-3643-8F81-D25A153298D6}"/>
              </a:ext>
            </a:extLst>
          </p:cNvPr>
          <p:cNvSpPr/>
          <p:nvPr/>
        </p:nvSpPr>
        <p:spPr>
          <a:xfrm>
            <a:off x="2362200" y="2590800"/>
            <a:ext cx="5181600" cy="838200"/>
          </a:xfrm>
          <a:prstGeom prst="ellipse">
            <a:avLst/>
          </a:prstGeom>
          <a:solidFill>
            <a:srgbClr val="00B050">
              <a:alpha val="3687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5BEE2-D1BA-6B4D-B612-125CDF8EC7C2}"/>
                  </a:ext>
                </a:extLst>
              </p:cNvPr>
              <p:cNvSpPr txBox="1"/>
              <p:nvPr/>
            </p:nvSpPr>
            <p:spPr>
              <a:xfrm>
                <a:off x="1943394" y="2762922"/>
                <a:ext cx="5485606" cy="628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𝐵𝑒𝑡h𝑒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𝐻𝑒𝑖𝑡𝑙𝑒𝑟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28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218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5BEE2-D1BA-6B4D-B612-125CDF8E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394" y="2762922"/>
                <a:ext cx="5485606" cy="628314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8B70-CE6A-E24C-AED4-6112611971BA}"/>
                  </a:ext>
                </a:extLst>
              </p:cNvPr>
              <p:cNvSpPr txBox="1"/>
              <p:nvPr/>
            </p:nvSpPr>
            <p:spPr>
              <a:xfrm>
                <a:off x="324592" y="3041471"/>
                <a:ext cx="2037608" cy="3048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=13.4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𝑛𝑏𝑎𝑟𝑛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8B70-CE6A-E24C-AED4-61126119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92" y="3041471"/>
                <a:ext cx="2037608" cy="304827"/>
              </a:xfrm>
              <a:prstGeom prst="rect">
                <a:avLst/>
              </a:prstGeom>
              <a:blipFill>
                <a:blip r:embed="rId6"/>
                <a:stretch>
                  <a:fillRect t="-4000" b="-28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C0FC2D6-D984-90C1-62FD-569E5B58C7F9}"/>
              </a:ext>
            </a:extLst>
          </p:cNvPr>
          <p:cNvSpPr txBox="1"/>
          <p:nvPr/>
        </p:nvSpPr>
        <p:spPr>
          <a:xfrm>
            <a:off x="2057400" y="480060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500 GeV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DA76E-CE17-CA75-A702-F7028B0F0BA3}"/>
              </a:ext>
            </a:extLst>
          </p:cNvPr>
          <p:cNvSpPr txBox="1"/>
          <p:nvPr/>
        </p:nvSpPr>
        <p:spPr>
          <a:xfrm>
            <a:off x="3505200" y="4812268"/>
            <a:ext cx="81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60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31303-9758-73D5-34F3-4834DA9E57EC}"/>
              </a:ext>
            </a:extLst>
          </p:cNvPr>
          <p:cNvSpPr txBox="1"/>
          <p:nvPr/>
        </p:nvSpPr>
        <p:spPr>
          <a:xfrm>
            <a:off x="5867400" y="480060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173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20866-C6F5-B792-0F70-E945309FC6FB}"/>
              </a:ext>
            </a:extLst>
          </p:cNvPr>
          <p:cNvSpPr txBox="1"/>
          <p:nvPr/>
        </p:nvSpPr>
        <p:spPr>
          <a:xfrm>
            <a:off x="6819900" y="480060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173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8F1F7-0525-6F22-1F0B-4BD50DC002B0}"/>
              </a:ext>
            </a:extLst>
          </p:cNvPr>
          <p:cNvSpPr txBox="1"/>
          <p:nvPr/>
        </p:nvSpPr>
        <p:spPr>
          <a:xfrm>
            <a:off x="4624747" y="482622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>
                <a:latin typeface="Geneva" panose="020B0503030404040204" pitchFamily="34" charset="0"/>
                <a:ea typeface="Geneva" panose="020B0503030404040204" pitchFamily="34" charset="0"/>
              </a:rPr>
              <a:t>X </a:t>
            </a:r>
            <a:r>
              <a:rPr lang="en-IT"/>
              <a:t>= 4.7*10</a:t>
            </a:r>
            <a:r>
              <a:rPr lang="en-IT" baseline="3000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B4A012-D23A-FE28-1C0D-C3A8CD10254D}"/>
                  </a:ext>
                </a:extLst>
              </p:cNvPr>
              <p:cNvSpPr/>
              <p:nvPr/>
            </p:nvSpPr>
            <p:spPr>
              <a:xfrm>
                <a:off x="1126472" y="5492234"/>
                <a:ext cx="1633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=120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B4A012-D23A-FE28-1C0D-C3A8CD102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72" y="5492234"/>
                <a:ext cx="163384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38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365C81F-89FF-2A4F-BB23-A91F8B151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789071"/>
              </p:ext>
            </p:extLst>
          </p:nvPr>
        </p:nvGraphicFramePr>
        <p:xfrm>
          <a:off x="2351779" y="1600200"/>
          <a:ext cx="452755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89200" imgH="673100" progId="Equation.3">
                  <p:embed/>
                </p:oleObj>
              </mc:Choice>
              <mc:Fallback>
                <p:oleObj name="Equation" r:id="rId3" imgW="2489200" imgH="6731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D365C81F-89FF-2A4F-BB23-A91F8B151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779" y="1600200"/>
                        <a:ext cx="4527550" cy="1231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715D5C-3604-3541-8D64-64351B3A6406}"/>
                  </a:ext>
                </a:extLst>
              </p:cNvPr>
              <p:cNvSpPr txBox="1"/>
              <p:nvPr/>
            </p:nvSpPr>
            <p:spPr>
              <a:xfrm>
                <a:off x="609603" y="4785717"/>
                <a:ext cx="8153396" cy="1508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/>
                  <a:t>1) E</a:t>
                </a:r>
                <a:r>
                  <a:rPr lang="en-US" sz="2400" baseline="-25000"/>
                  <a:t>e-</a:t>
                </a:r>
                <a:r>
                  <a:rPr lang="en-US" sz="2400"/>
                  <a:t> = 200 GeV  E</a:t>
                </a:r>
                <a:r>
                  <a:rPr lang="en-US" sz="2400" baseline="-25000"/>
                  <a:t>X</a:t>
                </a:r>
                <a:r>
                  <a:rPr lang="en-US" sz="2400"/>
                  <a:t> = 150 keV               2) E</a:t>
                </a:r>
                <a:r>
                  <a:rPr lang="en-US" sz="2400" baseline="-25000"/>
                  <a:t>e-</a:t>
                </a:r>
                <a:r>
                  <a:rPr lang="en-US" sz="2400"/>
                  <a:t> = 500 GeV  E</a:t>
                </a:r>
                <a:r>
                  <a:rPr lang="en-US" sz="2400" baseline="-25000"/>
                  <a:t>X</a:t>
                </a:r>
                <a:r>
                  <a:rPr lang="en-US" sz="2400"/>
                  <a:t> = 60 keV </a:t>
                </a:r>
              </a:p>
              <a:p>
                <a:endParaRPr lang="en-US" sz="1400" i="1">
                  <a:latin typeface="Cambria Math" panose="02040503050406030204" pitchFamily="18" charset="0"/>
                </a:endParaRPr>
              </a:p>
              <a:p>
                <a:r>
                  <a:rPr lang="en-US" sz="2400"/>
                  <a:t>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580</m:t>
                    </m:r>
                  </m:oMath>
                </a14:m>
                <a:r>
                  <a:rPr lang="it-IT" sz="2400"/>
                  <a:t>                                           2)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b="0" i="1">
                        <a:latin typeface="Cambria Math" panose="02040503050406030204" pitchFamily="18" charset="0"/>
                      </a:rPr>
                      <m:t>145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/>
                  <a:t> </a:t>
                </a:r>
              </a:p>
              <a:p>
                <a:endParaRPr lang="it-IT" sz="1200"/>
              </a:p>
              <a:p>
                <a:r>
                  <a:rPr lang="en-US" sz="2400"/>
                  <a:t> 					E</a:t>
                </a:r>
                <a:r>
                  <a:rPr lang="en-US" sz="2400" baseline="-25000"/>
                  <a:t>cm</a:t>
                </a:r>
                <a:r>
                  <a:rPr lang="en-US" sz="2400"/>
                  <a:t> = 346 MeV  ;    </a:t>
                </a:r>
                <a:r>
                  <a:rPr lang="it-IT" sz="2400" i="1">
                    <a:latin typeface="Geneva" panose="020B0503030404040204" pitchFamily="34" charset="0"/>
                    <a:ea typeface="Geneva" panose="020B0503030404040204" pitchFamily="34" charset="0"/>
                  </a:rPr>
                  <a:t>X</a:t>
                </a:r>
                <a:r>
                  <a:rPr lang="it-IT" sz="2400"/>
                  <a:t> = 460.000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715D5C-3604-3541-8D64-64351B3A6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3" y="4785717"/>
                <a:ext cx="8153396" cy="1508105"/>
              </a:xfrm>
              <a:prstGeom prst="rect">
                <a:avLst/>
              </a:prstGeom>
              <a:blipFill>
                <a:blip r:embed="rId5"/>
                <a:stretch>
                  <a:fillRect l="-2336" t="-5833" r="-2804" b="-108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6048CF-B32A-8F4A-B467-8A10BEFFD1CD}"/>
              </a:ext>
            </a:extLst>
          </p:cNvPr>
          <p:cNvSpPr txBox="1"/>
          <p:nvPr/>
        </p:nvSpPr>
        <p:spPr>
          <a:xfrm>
            <a:off x="971769" y="228600"/>
            <a:ext cx="72875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EXMP is based on a</a:t>
            </a:r>
          </a:p>
          <a:p>
            <a:pPr algn="ctr"/>
            <a:r>
              <a:rPr lang="it-IT" sz="2800" b="1" i="1">
                <a:latin typeface="Geneva" panose="020B0503030404040204" pitchFamily="34" charset="0"/>
                <a:ea typeface="Geneva" panose="020B0503030404040204" pitchFamily="34" charset="0"/>
              </a:rPr>
              <a:t>X </a:t>
            </a:r>
            <a:r>
              <a:rPr lang="it-IT" sz="2800" b="1">
                <a:latin typeface="Comic Sans MS" charset="0"/>
              </a:rPr>
              <a:t>&gt;&gt;1 Asymmetric boosted primary collider</a:t>
            </a:r>
            <a:endParaRPr lang="en-GB" sz="2800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6DE770-EA4C-D14B-80A5-B88A9266133A}"/>
                  </a:ext>
                </a:extLst>
              </p:cNvPr>
              <p:cNvSpPr/>
              <p:nvPr/>
            </p:nvSpPr>
            <p:spPr>
              <a:xfrm>
                <a:off x="228600" y="2971800"/>
                <a:ext cx="3808522" cy="96835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𝑟𝑒𝑐𝑜𝑖𝑙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𝑓𝑎𝑐𝑡𝑜𝑟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6DE770-EA4C-D14B-80A5-B88A92661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1800"/>
                <a:ext cx="3808522" cy="9683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D1496F-2B48-4240-9962-6DF64F3C534A}"/>
                  </a:ext>
                </a:extLst>
              </p:cNvPr>
              <p:cNvSpPr txBox="1"/>
              <p:nvPr/>
            </p:nvSpPr>
            <p:spPr>
              <a:xfrm>
                <a:off x="6477000" y="3033158"/>
                <a:ext cx="2286000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sz="2400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mr-IN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D1496F-2B48-4240-9962-6DF64F3C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033158"/>
                <a:ext cx="2286000" cy="701474"/>
              </a:xfrm>
              <a:prstGeom prst="rect">
                <a:avLst/>
              </a:prstGeom>
              <a:blipFill>
                <a:blip r:embed="rId7"/>
                <a:stretch>
                  <a:fillRect t="-1786"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5844BF-B28B-0C41-B3C7-9495282077C0}"/>
                  </a:ext>
                </a:extLst>
              </p:cNvPr>
              <p:cNvSpPr/>
              <p:nvPr/>
            </p:nvSpPr>
            <p:spPr>
              <a:xfrm>
                <a:off x="4114799" y="3101767"/>
                <a:ext cx="2286001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rad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5844BF-B28B-0C41-B3C7-949528207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3101767"/>
                <a:ext cx="2286001" cy="609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2FC03CE-80AF-144A-876D-F442A0EB2F47}"/>
              </a:ext>
            </a:extLst>
          </p:cNvPr>
          <p:cNvSpPr txBox="1"/>
          <p:nvPr/>
        </p:nvSpPr>
        <p:spPr>
          <a:xfrm>
            <a:off x="2438400" y="4187595"/>
            <a:ext cx="489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/>
              <a:t>2 operating points selected for EXMP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19AE1E-B577-C8FC-41CF-C7B85DDF5E00}"/>
              </a:ext>
            </a:extLst>
          </p:cNvPr>
          <p:cNvSpPr/>
          <p:nvPr/>
        </p:nvSpPr>
        <p:spPr>
          <a:xfrm>
            <a:off x="5105400" y="4785717"/>
            <a:ext cx="3810000" cy="100548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0629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14DFC0-9768-7040-BF77-4D0267D45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07653"/>
              </p:ext>
            </p:extLst>
          </p:nvPr>
        </p:nvGraphicFramePr>
        <p:xfrm>
          <a:off x="152400" y="1219200"/>
          <a:ext cx="8839198" cy="5041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126601804"/>
                    </a:ext>
                  </a:extLst>
                </a:gridCol>
                <a:gridCol w="298339">
                  <a:extLst>
                    <a:ext uri="{9D8B030D-6E8A-4147-A177-3AD203B41FA5}">
                      <a16:colId xmlns:a16="http://schemas.microsoft.com/office/drawing/2014/main" val="1559219555"/>
                    </a:ext>
                  </a:extLst>
                </a:gridCol>
                <a:gridCol w="1073261">
                  <a:extLst>
                    <a:ext uri="{9D8B030D-6E8A-4147-A177-3AD203B41FA5}">
                      <a16:colId xmlns:a16="http://schemas.microsoft.com/office/drawing/2014/main" val="3894946932"/>
                    </a:ext>
                  </a:extLst>
                </a:gridCol>
                <a:gridCol w="208423">
                  <a:extLst>
                    <a:ext uri="{9D8B030D-6E8A-4147-A177-3AD203B41FA5}">
                      <a16:colId xmlns:a16="http://schemas.microsoft.com/office/drawing/2014/main" val="2079681368"/>
                    </a:ext>
                  </a:extLst>
                </a:gridCol>
                <a:gridCol w="2839576">
                  <a:extLst>
                    <a:ext uri="{9D8B030D-6E8A-4147-A177-3AD203B41FA5}">
                      <a16:colId xmlns:a16="http://schemas.microsoft.com/office/drawing/2014/main" val="2739670740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1607294222"/>
                    </a:ext>
                  </a:extLst>
                </a:gridCol>
              </a:tblGrid>
              <a:tr h="53741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Parameters of Primary Beams</a:t>
                      </a:r>
                      <a:endParaRPr lang="en-IT" sz="2000">
                        <a:effectLst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95350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it-IT" sz="1100">
                          <a:effectLst/>
                        </a:rPr>
                        <a:t>Energy e-beam (GeV)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500.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500.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FEL photon energy (keV)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FEL photon energy (keV)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60.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5064083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Bunch charge (pC)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250.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Photons per pulse (10</a:t>
                      </a:r>
                      <a:r>
                        <a:rPr lang="en-GB" sz="1100" b="1" baseline="300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Photons per pulse (10</a:t>
                      </a:r>
                      <a:r>
                        <a:rPr lang="en-GB" sz="1100" b="1" baseline="300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12.5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47168096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N</a:t>
                      </a:r>
                      <a:r>
                        <a:rPr lang="en-US" sz="1100" baseline="-25000">
                          <a:effectLst/>
                        </a:rPr>
                        <a:t>e </a:t>
                      </a:r>
                      <a:r>
                        <a:rPr lang="en-US" sz="1100">
                          <a:effectLst/>
                        </a:rPr>
                        <a:t>(10</a:t>
                      </a:r>
                      <a:r>
                        <a:rPr lang="en-US" sz="1100" baseline="30000">
                          <a:effectLst/>
                        </a:rPr>
                        <a:t>9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1.6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1.6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Repetition rate (MHz)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Repetition rate (MHz)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800.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308249992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Repetition rate (MHz) CW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800.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800.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ε</a:t>
                      </a:r>
                      <a:r>
                        <a:rPr lang="en-US" sz="1100" b="1" baseline="-2500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(pm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rad)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ε</a:t>
                      </a:r>
                      <a:r>
                        <a:rPr lang="en-US" sz="1100" b="1" baseline="-2500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(pm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rad)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1.5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41957276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Average Current (mA)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2x200.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2x200.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Focal spot size (rms, nm)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Focal spot size (rms, nm)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66145549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Nominal beam power (GW)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beam power (MW)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beam power (MW)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2823242299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beam power recovery fraction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99.95 %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99.95 %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FEL-efficiency (tapering)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FEL-efficiency (tapering)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2806775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beam power loss (MW)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2x50.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FEL e</a:t>
                      </a:r>
                      <a:r>
                        <a:rPr lang="pt-BR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 beam av. curr.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(mA)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FEL e</a:t>
                      </a:r>
                      <a:r>
                        <a:rPr lang="pt-BR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 beam av. curr.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(mA)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00191795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Bunch length (psec)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 beam energy (GeV)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 beam energy (GeV)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21677613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ε</a:t>
                      </a:r>
                      <a:r>
                        <a:rPr lang="en-US" sz="1100" baseline="-25000">
                          <a:effectLst/>
                        </a:rPr>
                        <a:t>n</a:t>
                      </a:r>
                      <a:r>
                        <a:rPr lang="en-US" sz="1100">
                          <a:effectLst/>
                        </a:rPr>
                        <a:t>_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(mm</a:t>
                      </a:r>
                      <a:r>
                        <a:rPr lang="en-US" sz="1100" baseline="30000">
                          <a:effectLst/>
                        </a:rPr>
                        <a:t>.</a:t>
                      </a:r>
                      <a:r>
                        <a:rPr lang="en-US" sz="1100">
                          <a:effectLst/>
                        </a:rPr>
                        <a:t>rad)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0.4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0.4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e-beam power (GW)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e-beam power (GW)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2x10.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859225389"/>
                  </a:ext>
                </a:extLst>
              </a:tr>
              <a:tr h="280738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  <a:latin typeface="Symbol" pitchFamily="2" charset="2"/>
                        </a:rPr>
                        <a:t>b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(mm)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0.23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0.23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recovery</a:t>
                      </a:r>
                      <a:r>
                        <a:rPr lang="en-IT" sz="11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fraction (after FEL)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recovery</a:t>
                      </a:r>
                      <a:r>
                        <a:rPr lang="en-IT" sz="11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fraction (after FEL)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99.9%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97723830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  <a:latin typeface="Symbol" pitchFamily="2" charset="2"/>
                        </a:rPr>
                        <a:t>s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(nm)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loss (MW)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loss (MW)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28191054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 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760917267"/>
                  </a:ext>
                </a:extLst>
              </a:tr>
              <a:tr h="268705">
                <a:tc gridSpan="5"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Total beam power loss (primary+FEL) (MW)</a:t>
                      </a:r>
                      <a:endParaRPr lang="en-IT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320.</a:t>
                      </a:r>
                      <a:endParaRPr lang="en-IT" sz="14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129289"/>
                  </a:ext>
                </a:extLst>
              </a:tr>
              <a:tr h="461211">
                <a:tc gridSpan="2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9605098"/>
                  </a:ext>
                </a:extLst>
              </a:tr>
              <a:tr h="268705">
                <a:tc gridSpan="2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7575499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BBF440A-3FE0-734D-8A1F-81A0BED71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1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F89F8-285E-974A-8DF0-BDFE3C09F532}"/>
              </a:ext>
            </a:extLst>
          </p:cNvPr>
          <p:cNvSpPr txBox="1"/>
          <p:nvPr/>
        </p:nvSpPr>
        <p:spPr>
          <a:xfrm>
            <a:off x="2286000" y="207234"/>
            <a:ext cx="4836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>
                <a:solidFill>
                  <a:srgbClr val="C00000"/>
                </a:solidFill>
              </a:rPr>
              <a:t>EXMP  500 GeV e</a:t>
            </a:r>
            <a:r>
              <a:rPr lang="en-IT" sz="2400" b="1" baseline="30000">
                <a:solidFill>
                  <a:srgbClr val="C00000"/>
                </a:solidFill>
              </a:rPr>
              <a:t>-</a:t>
            </a:r>
            <a:r>
              <a:rPr lang="en-IT" sz="2400" b="1">
                <a:solidFill>
                  <a:srgbClr val="C00000"/>
                </a:solidFill>
              </a:rPr>
              <a:t>  vs.  60 keV  </a:t>
            </a:r>
            <a:r>
              <a:rPr lang="en-IT" sz="2400" b="1" i="1">
                <a:solidFill>
                  <a:srgbClr val="C00000"/>
                </a:solidFill>
              </a:rPr>
              <a:t>h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IT" sz="2400" b="1" baseline="-25000">
                <a:solidFill>
                  <a:srgbClr val="C00000"/>
                </a:solidFill>
              </a:rPr>
              <a:t>FEL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7AF8E8-C16B-BD46-AA27-8608FF5C6663}"/>
              </a:ext>
            </a:extLst>
          </p:cNvPr>
          <p:cNvSpPr/>
          <p:nvPr/>
        </p:nvSpPr>
        <p:spPr>
          <a:xfrm>
            <a:off x="152400" y="5529566"/>
            <a:ext cx="8839200" cy="871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810E4-6A53-2449-8FA1-D2A93AC936FE}"/>
              </a:ext>
            </a:extLst>
          </p:cNvPr>
          <p:cNvSpPr/>
          <p:nvPr/>
        </p:nvSpPr>
        <p:spPr>
          <a:xfrm>
            <a:off x="2286000" y="6336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Peak Luminosity</a:t>
            </a:r>
            <a:r>
              <a:rPr lang="en-US" b="1">
                <a:latin typeface="Symbol" pitchFamily="2" charset="2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b="1" i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cm</a:t>
            </a:r>
            <a:r>
              <a:rPr lang="en-US" b="1" i="1" baseline="3000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-2</a:t>
            </a:r>
            <a:r>
              <a:rPr lang="en-US" b="1" i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</a:t>
            </a:r>
            <a:r>
              <a:rPr lang="en-US" b="1" i="1" baseline="3000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-1</a:t>
            </a:r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=  </a:t>
            </a:r>
            <a:r>
              <a:rPr lang="en-US" b="1"/>
              <a:t>2 x 1.25</a:t>
            </a:r>
            <a:r>
              <a:rPr lang="en-US" b="1" baseline="30000"/>
              <a:t>.</a:t>
            </a:r>
            <a:r>
              <a:rPr lang="en-US" b="1"/>
              <a:t>10</a:t>
            </a:r>
            <a:r>
              <a:rPr lang="en-US" b="1" baseline="30000"/>
              <a:t>42</a:t>
            </a:r>
            <a:r>
              <a:rPr lang="en-IT" b="1">
                <a:effectLst/>
              </a:rPr>
              <a:t>  </a:t>
            </a:r>
            <a:endParaRPr lang="en-IT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0301B-2CDD-7C4D-A703-EE7732DB3B5C}"/>
              </a:ext>
            </a:extLst>
          </p:cNvPr>
          <p:cNvSpPr txBox="1"/>
          <p:nvPr/>
        </p:nvSpPr>
        <p:spPr>
          <a:xfrm>
            <a:off x="1219200" y="697468"/>
            <a:ext cx="722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FEL-graded CW electron beam – 800 MHZ (SC-RF Perle cavities) @ 200 mA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1D45264-0A5B-F0DE-B081-4C97B749A7C3}"/>
              </a:ext>
            </a:extLst>
          </p:cNvPr>
          <p:cNvSpPr txBox="1"/>
          <p:nvPr/>
        </p:nvSpPr>
        <p:spPr>
          <a:xfrm>
            <a:off x="90072" y="5610896"/>
            <a:ext cx="897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/>
              <a:t>electron-photon collision </a:t>
            </a:r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altLang="en-US"/>
              <a:t> no beam-beam, no beam disruption </a:t>
            </a:r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round beam </a:t>
            </a:r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  <a:p>
            <a:pPr algn="ctr"/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no damping rings , </a:t>
            </a:r>
            <a:r>
              <a:rPr lang="it-IT" altLang="en-US">
                <a:latin typeface="Symbol" panose="05050102010706020507" charset="0"/>
                <a:cs typeface="Symbol" panose="05050102010706020507" charset="0"/>
              </a:rPr>
              <a:t>b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*=0.23 mm </a:t>
            </a:r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time jitter for</a:t>
            </a:r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synchronization system 0.6 psec</a:t>
            </a:r>
          </a:p>
        </p:txBody>
      </p:sp>
    </p:spTree>
    <p:extLst>
      <p:ext uri="{BB962C8B-B14F-4D97-AF65-F5344CB8AC3E}">
        <p14:creationId xmlns:p14="http://schemas.microsoft.com/office/powerpoint/2010/main" val="220437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8FB5992-A1CA-AC47-ABFC-21A8440F6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04771"/>
              </p:ext>
            </p:extLst>
          </p:nvPr>
        </p:nvGraphicFramePr>
        <p:xfrm>
          <a:off x="609600" y="1549400"/>
          <a:ext cx="81534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409793471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789987994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EXMP with 500 GeV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</a:t>
                      </a:r>
                      <a:r>
                        <a:rPr lang="en-IT"/>
                        <a:t>s. 60 keV FEL 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907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</a:t>
                      </a:r>
                      <a:r>
                        <a:rPr lang="en-IT" baseline="-2500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346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76741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TPP total cross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19 mbarn*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48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ICS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14.7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/>
                        <a:t>barn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44345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MPP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216 nbarn*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1032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 e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2x2.4 10</a:t>
                      </a:r>
                      <a:r>
                        <a:rPr lang="en-IT" baseline="30000"/>
                        <a:t>16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0969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</a:t>
                      </a:r>
                      <a:r>
                        <a:rPr lang="en-IT" baseline="-25000"/>
                        <a:t>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2x1.9 10</a:t>
                      </a:r>
                      <a:r>
                        <a:rPr lang="en-IT" baseline="30000"/>
                        <a:t>13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72123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N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2x2.7 10</a:t>
                      </a:r>
                      <a:r>
                        <a:rPr lang="en-IT" baseline="30000"/>
                        <a:t>11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507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11922F-7A55-0743-A73F-4FC85F0487CB}"/>
              </a:ext>
            </a:extLst>
          </p:cNvPr>
          <p:cNvSpPr txBox="1"/>
          <p:nvPr/>
        </p:nvSpPr>
        <p:spPr>
          <a:xfrm>
            <a:off x="1143000" y="405239"/>
            <a:ext cx="728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EXMP S</a:t>
            </a:r>
            <a:r>
              <a:rPr lang="en-GB" sz="2400"/>
              <a:t>i</a:t>
            </a:r>
            <a:r>
              <a:rPr lang="en-IT" sz="2400"/>
              <a:t>mulations Results</a:t>
            </a:r>
          </a:p>
          <a:p>
            <a:pPr algn="ctr"/>
            <a:r>
              <a:rPr lang="en-IT" sz="2400"/>
              <a:t>(using Wizhard + ad-hoc script to populate phase spaces)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080484-F902-4878-93A1-A14E9D135B57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60531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4FBD128-069F-0E4E-98D6-C807F529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20"/>
            <a:ext cx="6172200" cy="2468880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B1F45C4-0B9A-AC4A-B224-80176C60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1524000"/>
            <a:ext cx="3474720" cy="289560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FFD6C1-5DBA-8E47-B0A9-496A626652EC}"/>
              </a:ext>
            </a:extLst>
          </p:cNvPr>
          <p:cNvSpPr/>
          <p:nvPr/>
        </p:nvSpPr>
        <p:spPr>
          <a:xfrm>
            <a:off x="6324600" y="1447800"/>
            <a:ext cx="1752600" cy="421767"/>
          </a:xfrm>
          <a:prstGeom prst="ellipse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7F41F-41E5-B945-87DB-1FA10EB74F6B}"/>
              </a:ext>
            </a:extLst>
          </p:cNvPr>
          <p:cNvSpPr txBox="1"/>
          <p:nvPr/>
        </p:nvSpPr>
        <p:spPr>
          <a:xfrm>
            <a:off x="3321936" y="5119625"/>
            <a:ext cx="41765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MAP  norm. emittance 25.*10</a:t>
            </a:r>
            <a:r>
              <a:rPr lang="en-IT" baseline="30000"/>
              <a:t>3</a:t>
            </a:r>
            <a:r>
              <a:rPr lang="en-IT"/>
              <a:t>  nm</a:t>
            </a:r>
            <a:r>
              <a:rPr lang="en-IT" baseline="30000"/>
              <a:t>.</a:t>
            </a:r>
            <a:r>
              <a:rPr lang="en-IT"/>
              <a:t>rad </a:t>
            </a:r>
          </a:p>
          <a:p>
            <a:r>
              <a:rPr lang="en-IT"/>
              <a:t>after ionization cooling</a:t>
            </a:r>
          </a:p>
          <a:p>
            <a:endParaRPr lang="en-IT" sz="1000"/>
          </a:p>
          <a:p>
            <a:r>
              <a:rPr lang="en-IT"/>
              <a:t>LEMMA  norm. emittance 40.*10</a:t>
            </a:r>
            <a:r>
              <a:rPr lang="en-IT" baseline="30000"/>
              <a:t>3</a:t>
            </a:r>
            <a:r>
              <a:rPr lang="en-IT"/>
              <a:t>  nm</a:t>
            </a:r>
            <a:r>
              <a:rPr lang="en-IT" baseline="30000"/>
              <a:t>.</a:t>
            </a:r>
            <a:r>
              <a:rPr lang="en-IT"/>
              <a:t>rad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913A2-0F20-A34B-943B-B97A16D08EC3}"/>
                  </a:ext>
                </a:extLst>
              </p:cNvPr>
              <p:cNvSpPr txBox="1"/>
              <p:nvPr/>
            </p:nvSpPr>
            <p:spPr>
              <a:xfrm>
                <a:off x="419100" y="1019660"/>
                <a:ext cx="78105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/>
                  <a:t>E</a:t>
                </a:r>
                <a:r>
                  <a:rPr lang="en-US" sz="2400" baseline="-25000"/>
                  <a:t>e</a:t>
                </a:r>
                <a:r>
                  <a:rPr lang="en-US" sz="2400"/>
                  <a:t> = 500 GeV  </a:t>
                </a:r>
                <a:r>
                  <a:rPr lang="en-US" sz="2400">
                    <a:latin typeface="Symbol" pitchFamily="2" charset="2"/>
                  </a:rPr>
                  <a:t>s</a:t>
                </a:r>
                <a:r>
                  <a:rPr lang="en-US" sz="2400" baseline="-25000"/>
                  <a:t>0</a:t>
                </a:r>
                <a:r>
                  <a:rPr lang="en-US" sz="2400"/>
                  <a:t> = 10 nm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1450</m:t>
                    </m:r>
                  </m:oMath>
                </a14:m>
                <a:r>
                  <a:rPr lang="it-IT" sz="2400"/>
                  <a:t>    </a:t>
                </a:r>
                <a:r>
                  <a:rPr lang="en-US" sz="2400"/>
                  <a:t>E</a:t>
                </a:r>
                <a:r>
                  <a:rPr lang="en-US" sz="2400" baseline="-25000"/>
                  <a:t>cm</a:t>
                </a:r>
                <a:r>
                  <a:rPr lang="en-US" sz="2400"/>
                  <a:t> = 346 MeV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913A2-0F20-A34B-943B-B97A16D08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019660"/>
                <a:ext cx="7810500" cy="369332"/>
              </a:xfrm>
              <a:prstGeom prst="rect">
                <a:avLst/>
              </a:prstGeom>
              <a:blipFill>
                <a:blip r:embed="rId6"/>
                <a:stretch>
                  <a:fillRect l="-2439" t="-26667" b="-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2BDF54-5098-8043-AD52-C1A1FAF11520}"/>
              </a:ext>
            </a:extLst>
          </p:cNvPr>
          <p:cNvSpPr txBox="1"/>
          <p:nvPr/>
        </p:nvSpPr>
        <p:spPr>
          <a:xfrm>
            <a:off x="1143000" y="76200"/>
            <a:ext cx="728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EXMP S</a:t>
            </a:r>
            <a:r>
              <a:rPr lang="en-GB" sz="2400"/>
              <a:t>i</a:t>
            </a:r>
            <a:r>
              <a:rPr lang="en-IT" sz="2400"/>
              <a:t>mulations Results</a:t>
            </a:r>
          </a:p>
          <a:p>
            <a:pPr algn="ctr"/>
            <a:r>
              <a:rPr lang="en-IT" sz="2400"/>
              <a:t>(using Wizhard + ad-hoc script to populate phase spaces)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9FAD-3266-C745-8713-551BEBEA28D1}"/>
                  </a:ext>
                </a:extLst>
              </p:cNvPr>
              <p:cNvSpPr txBox="1"/>
              <p:nvPr/>
            </p:nvSpPr>
            <p:spPr>
              <a:xfrm>
                <a:off x="228600" y="4038600"/>
                <a:ext cx="243419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120 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it-IT" b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9FAD-3266-C745-8713-551BEBEA2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38600"/>
                <a:ext cx="2434193" cy="299313"/>
              </a:xfrm>
              <a:prstGeom prst="rect">
                <a:avLst/>
              </a:prstGeom>
              <a:blipFill>
                <a:blip r:embed="rId7"/>
                <a:stretch>
                  <a:fillRect l="-2083" t="-8333" r="-1563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24AEBA-4614-71F6-A27C-071D8C97D1EE}"/>
              </a:ext>
            </a:extLst>
          </p:cNvPr>
          <p:cNvCxnSpPr>
            <a:cxnSpLocks/>
          </p:cNvCxnSpPr>
          <p:nvPr/>
        </p:nvCxnSpPr>
        <p:spPr>
          <a:xfrm flipH="1">
            <a:off x="5105400" y="1869567"/>
            <a:ext cx="1600200" cy="3342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3DFA5AB-BC7E-3CEB-F846-C6F8E30EDD5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B54F5-7AE9-C411-2E8E-44CAF1C1CFF9}"/>
              </a:ext>
            </a:extLst>
          </p:cNvPr>
          <p:cNvSpPr txBox="1"/>
          <p:nvPr/>
        </p:nvSpPr>
        <p:spPr>
          <a:xfrm>
            <a:off x="5816019" y="4368014"/>
            <a:ext cx="302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</a:t>
            </a:r>
            <a:r>
              <a:rPr lang="en-IT"/>
              <a:t>eometric emittance 3 pm</a:t>
            </a:r>
            <a:r>
              <a:rPr lang="en-IT" baseline="30000"/>
              <a:t>.</a:t>
            </a:r>
            <a:r>
              <a:rPr lang="en-IT"/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310015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F834151-81FA-5CD3-CD20-35EBB3D5C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134939"/>
            <a:ext cx="8794747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IT" sz="2400" b="1">
                <a:solidFill>
                  <a:schemeClr val="accent2"/>
                </a:solidFill>
              </a:rPr>
              <a:t>Charge-Emittance budget in Photo-Injectors similar as in EXMP (</a:t>
            </a:r>
            <a:r>
              <a:rPr lang="it-IT" altLang="en-IT" sz="2400" b="1">
                <a:solidFill>
                  <a:srgbClr val="CC0000"/>
                </a:solidFill>
              </a:rPr>
              <a:t>thermal emittance and quantum efficiency @ photo-cathode)</a:t>
            </a:r>
          </a:p>
        </p:txBody>
      </p:sp>
      <p:grpSp>
        <p:nvGrpSpPr>
          <p:cNvPr id="22530" name="Group 5">
            <a:extLst>
              <a:ext uri="{FF2B5EF4-FFF2-40B4-BE49-F238E27FC236}">
                <a16:creationId xmlns:a16="http://schemas.microsoft.com/office/drawing/2014/main" id="{C48962E0-EBF2-D0E0-786B-C00766DDDBB0}"/>
              </a:ext>
            </a:extLst>
          </p:cNvPr>
          <p:cNvGrpSpPr>
            <a:grpSpLocks/>
          </p:cNvGrpSpPr>
          <p:nvPr/>
        </p:nvGrpSpPr>
        <p:grpSpPr bwMode="auto">
          <a:xfrm>
            <a:off x="0" y="1676400"/>
            <a:ext cx="2817813" cy="2667000"/>
            <a:chOff x="336" y="1104"/>
            <a:chExt cx="1775" cy="1680"/>
          </a:xfrm>
        </p:grpSpPr>
        <p:sp>
          <p:nvSpPr>
            <p:cNvPr id="22550" name="Line 6">
              <a:extLst>
                <a:ext uri="{FF2B5EF4-FFF2-40B4-BE49-F238E27FC236}">
                  <a16:creationId xmlns:a16="http://schemas.microsoft.com/office/drawing/2014/main" id="{D2D59CDE-B38D-10E8-15AA-EF21432DC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9" y="2112"/>
              <a:ext cx="1195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51" name="Line 7">
              <a:extLst>
                <a:ext uri="{FF2B5EF4-FFF2-40B4-BE49-F238E27FC236}">
                  <a16:creationId xmlns:a16="http://schemas.microsoft.com/office/drawing/2014/main" id="{4CFE6CD1-1FE8-EDA5-7290-1D97F6084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" y="1392"/>
              <a:ext cx="0" cy="1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52" name="Line 8">
              <a:extLst>
                <a:ext uri="{FF2B5EF4-FFF2-40B4-BE49-F238E27FC236}">
                  <a16:creationId xmlns:a16="http://schemas.microsoft.com/office/drawing/2014/main" id="{F5918475-0A67-09CB-5E2F-63B430F6E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" y="1392"/>
              <a:ext cx="6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53" name="Line 9">
              <a:extLst>
                <a:ext uri="{FF2B5EF4-FFF2-40B4-BE49-F238E27FC236}">
                  <a16:creationId xmlns:a16="http://schemas.microsoft.com/office/drawing/2014/main" id="{76C691D4-FF1E-9DE6-C076-8DF5E890D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" y="2784"/>
              <a:ext cx="6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grpSp>
          <p:nvGrpSpPr>
            <p:cNvPr id="22554" name="Group 10">
              <a:extLst>
                <a:ext uri="{FF2B5EF4-FFF2-40B4-BE49-F238E27FC236}">
                  <a16:creationId xmlns:a16="http://schemas.microsoft.com/office/drawing/2014/main" id="{81471EB4-53A1-BADF-E6F4-E9D53CA57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5" y="1392"/>
              <a:ext cx="342" cy="501"/>
              <a:chOff x="1488" y="1776"/>
              <a:chExt cx="288" cy="432"/>
            </a:xfrm>
          </p:grpSpPr>
          <p:grpSp>
            <p:nvGrpSpPr>
              <p:cNvPr id="22591" name="Group 11">
                <a:extLst>
                  <a:ext uri="{FF2B5EF4-FFF2-40B4-BE49-F238E27FC236}">
                    <a16:creationId xmlns:a16="http://schemas.microsoft.com/office/drawing/2014/main" id="{A1E94D13-1F22-4847-4E04-9BF412B3A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776"/>
                <a:ext cx="144" cy="432"/>
                <a:chOff x="1488" y="1776"/>
                <a:chExt cx="144" cy="432"/>
              </a:xfrm>
            </p:grpSpPr>
            <p:sp>
              <p:nvSpPr>
                <p:cNvPr id="22595" name="Line 12">
                  <a:extLst>
                    <a:ext uri="{FF2B5EF4-FFF2-40B4-BE49-F238E27FC236}">
                      <a16:creationId xmlns:a16="http://schemas.microsoft.com/office/drawing/2014/main" id="{B43C5636-20AE-502B-C31D-777B43A89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177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IT"/>
                </a:p>
              </p:txBody>
            </p:sp>
            <p:cxnSp>
              <p:nvCxnSpPr>
                <p:cNvPr id="22596" name="AutoShape 13">
                  <a:extLst>
                    <a:ext uri="{FF2B5EF4-FFF2-40B4-BE49-F238E27FC236}">
                      <a16:creationId xmlns:a16="http://schemas.microsoft.com/office/drawing/2014/main" id="{D05CEBF3-AFCE-7C92-58DA-7559A6CC44F4}"/>
                    </a:ext>
                  </a:extLst>
                </p:cNvPr>
                <p:cNvCxnSpPr>
                  <a:cxnSpLocks noChangeShapeType="1"/>
                  <a:stCxn id="22595" idx="1"/>
                </p:cNvCxnSpPr>
                <p:nvPr/>
              </p:nvCxnSpPr>
              <p:spPr bwMode="auto">
                <a:xfrm rot="16200000" flipH="1">
                  <a:off x="1512" y="2088"/>
                  <a:ext cx="96" cy="144"/>
                </a:xfrm>
                <a:prstGeom prst="curvedConnector2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92" name="Group 14">
                <a:extLst>
                  <a:ext uri="{FF2B5EF4-FFF2-40B4-BE49-F238E27FC236}">
                    <a16:creationId xmlns:a16="http://schemas.microsoft.com/office/drawing/2014/main" id="{1F1B7525-CFBD-44F9-0E21-FCFF124C57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632" y="1776"/>
                <a:ext cx="144" cy="432"/>
                <a:chOff x="1488" y="1776"/>
                <a:chExt cx="144" cy="432"/>
              </a:xfrm>
            </p:grpSpPr>
            <p:sp>
              <p:nvSpPr>
                <p:cNvPr id="22593" name="Line 15">
                  <a:extLst>
                    <a:ext uri="{FF2B5EF4-FFF2-40B4-BE49-F238E27FC236}">
                      <a16:creationId xmlns:a16="http://schemas.microsoft.com/office/drawing/2014/main" id="{FF044B03-1126-5966-695E-B4B87813DB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177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IT"/>
                </a:p>
              </p:txBody>
            </p:sp>
            <p:cxnSp>
              <p:nvCxnSpPr>
                <p:cNvPr id="22594" name="AutoShape 16">
                  <a:extLst>
                    <a:ext uri="{FF2B5EF4-FFF2-40B4-BE49-F238E27FC236}">
                      <a16:creationId xmlns:a16="http://schemas.microsoft.com/office/drawing/2014/main" id="{1B0245ED-0D15-71B9-9D41-E1180412A2BF}"/>
                    </a:ext>
                  </a:extLst>
                </p:cNvPr>
                <p:cNvCxnSpPr>
                  <a:cxnSpLocks noChangeShapeType="1"/>
                  <a:stCxn id="22593" idx="1"/>
                </p:cNvCxnSpPr>
                <p:nvPr/>
              </p:nvCxnSpPr>
              <p:spPr bwMode="auto">
                <a:xfrm rot="16200000" flipH="1">
                  <a:off x="1512" y="2088"/>
                  <a:ext cx="96" cy="144"/>
                </a:xfrm>
                <a:prstGeom prst="curvedConnector2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2555" name="Group 17">
              <a:extLst>
                <a:ext uri="{FF2B5EF4-FFF2-40B4-BE49-F238E27FC236}">
                  <a16:creationId xmlns:a16="http://schemas.microsoft.com/office/drawing/2014/main" id="{EAFF126A-59C3-86E7-67E6-4406A6B24A2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555" y="2283"/>
              <a:ext cx="342" cy="501"/>
              <a:chOff x="1488" y="1776"/>
              <a:chExt cx="288" cy="432"/>
            </a:xfrm>
          </p:grpSpPr>
          <p:grpSp>
            <p:nvGrpSpPr>
              <p:cNvPr id="22585" name="Group 18">
                <a:extLst>
                  <a:ext uri="{FF2B5EF4-FFF2-40B4-BE49-F238E27FC236}">
                    <a16:creationId xmlns:a16="http://schemas.microsoft.com/office/drawing/2014/main" id="{3BE19D34-674A-61BE-9956-D29FA8CB7A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776"/>
                <a:ext cx="144" cy="432"/>
                <a:chOff x="1488" y="1776"/>
                <a:chExt cx="144" cy="432"/>
              </a:xfrm>
            </p:grpSpPr>
            <p:sp>
              <p:nvSpPr>
                <p:cNvPr id="22589" name="Line 19">
                  <a:extLst>
                    <a:ext uri="{FF2B5EF4-FFF2-40B4-BE49-F238E27FC236}">
                      <a16:creationId xmlns:a16="http://schemas.microsoft.com/office/drawing/2014/main" id="{43E7EC43-F0F2-2A4E-5725-E9CFEC452B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177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IT"/>
                </a:p>
              </p:txBody>
            </p:sp>
            <p:cxnSp>
              <p:nvCxnSpPr>
                <p:cNvPr id="22590" name="AutoShape 20">
                  <a:extLst>
                    <a:ext uri="{FF2B5EF4-FFF2-40B4-BE49-F238E27FC236}">
                      <a16:creationId xmlns:a16="http://schemas.microsoft.com/office/drawing/2014/main" id="{F3F8373C-6BDD-A6AC-DA2F-1E1C6E59D97E}"/>
                    </a:ext>
                  </a:extLst>
                </p:cNvPr>
                <p:cNvCxnSpPr>
                  <a:cxnSpLocks noChangeShapeType="1"/>
                  <a:stCxn id="22589" idx="1"/>
                </p:cNvCxnSpPr>
                <p:nvPr/>
              </p:nvCxnSpPr>
              <p:spPr bwMode="auto">
                <a:xfrm rot="16200000" flipH="1">
                  <a:off x="1512" y="2088"/>
                  <a:ext cx="96" cy="144"/>
                </a:xfrm>
                <a:prstGeom prst="curvedConnector2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86" name="Group 21">
                <a:extLst>
                  <a:ext uri="{FF2B5EF4-FFF2-40B4-BE49-F238E27FC236}">
                    <a16:creationId xmlns:a16="http://schemas.microsoft.com/office/drawing/2014/main" id="{F4567065-ACF5-BBB9-E457-2BA26FB7F5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632" y="1776"/>
                <a:ext cx="144" cy="432"/>
                <a:chOff x="1488" y="1776"/>
                <a:chExt cx="144" cy="432"/>
              </a:xfrm>
            </p:grpSpPr>
            <p:sp>
              <p:nvSpPr>
                <p:cNvPr id="22587" name="Line 22">
                  <a:extLst>
                    <a:ext uri="{FF2B5EF4-FFF2-40B4-BE49-F238E27FC236}">
                      <a16:creationId xmlns:a16="http://schemas.microsoft.com/office/drawing/2014/main" id="{E47C5BC9-F775-D89B-65A3-D325493D64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177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IT"/>
                </a:p>
              </p:txBody>
            </p:sp>
            <p:cxnSp>
              <p:nvCxnSpPr>
                <p:cNvPr id="22588" name="AutoShape 23">
                  <a:extLst>
                    <a:ext uri="{FF2B5EF4-FFF2-40B4-BE49-F238E27FC236}">
                      <a16:creationId xmlns:a16="http://schemas.microsoft.com/office/drawing/2014/main" id="{572FC947-C06F-BFE2-5669-724F9DBF0293}"/>
                    </a:ext>
                  </a:extLst>
                </p:cNvPr>
                <p:cNvCxnSpPr>
                  <a:cxnSpLocks noChangeShapeType="1"/>
                  <a:stCxn id="22587" idx="1"/>
                </p:cNvCxnSpPr>
                <p:nvPr/>
              </p:nvCxnSpPr>
              <p:spPr bwMode="auto">
                <a:xfrm rot="16200000" flipH="1">
                  <a:off x="1512" y="2088"/>
                  <a:ext cx="96" cy="144"/>
                </a:xfrm>
                <a:prstGeom prst="curvedConnector2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2556" name="Arco 24">
              <a:extLst>
                <a:ext uri="{FF2B5EF4-FFF2-40B4-BE49-F238E27FC236}">
                  <a16:creationId xmlns:a16="http://schemas.microsoft.com/office/drawing/2014/main" id="{5ACC84AB-2FB2-5C7A-5DBC-F860AEEE39B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69" y="1837"/>
              <a:ext cx="685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57" name="Arco 25">
              <a:extLst>
                <a:ext uri="{FF2B5EF4-FFF2-40B4-BE49-F238E27FC236}">
                  <a16:creationId xmlns:a16="http://schemas.microsoft.com/office/drawing/2014/main" id="{35403A8B-1011-889F-DE9C-616F0067A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2339"/>
              <a:ext cx="685" cy="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58" name="Line 26">
              <a:extLst>
                <a:ext uri="{FF2B5EF4-FFF2-40B4-BE49-F238E27FC236}">
                  <a16:creationId xmlns:a16="http://schemas.microsoft.com/office/drawing/2014/main" id="{3D263303-44F8-5359-7CB6-862ACC975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824"/>
              <a:ext cx="0" cy="57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grpSp>
          <p:nvGrpSpPr>
            <p:cNvPr id="22559" name="Group 27">
              <a:extLst>
                <a:ext uri="{FF2B5EF4-FFF2-40B4-BE49-F238E27FC236}">
                  <a16:creationId xmlns:a16="http://schemas.microsoft.com/office/drawing/2014/main" id="{1567BC17-0709-0C60-B4AF-3B7568DFA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680"/>
              <a:ext cx="240" cy="384"/>
              <a:chOff x="240" y="1824"/>
              <a:chExt cx="240" cy="384"/>
            </a:xfrm>
          </p:grpSpPr>
          <p:sp>
            <p:nvSpPr>
              <p:cNvPr id="22576" name="Line 28">
                <a:extLst>
                  <a:ext uri="{FF2B5EF4-FFF2-40B4-BE49-F238E27FC236}">
                    <a16:creationId xmlns:a16="http://schemas.microsoft.com/office/drawing/2014/main" id="{45D64D59-B383-7BDA-CC15-2E840710A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18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7" name="Line 29">
                <a:extLst>
                  <a:ext uri="{FF2B5EF4-FFF2-40B4-BE49-F238E27FC236}">
                    <a16:creationId xmlns:a16="http://schemas.microsoft.com/office/drawing/2014/main" id="{DA63464F-0303-9841-1C8F-4D0B230CC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8" name="Line 30">
                <a:extLst>
                  <a:ext uri="{FF2B5EF4-FFF2-40B4-BE49-F238E27FC236}">
                    <a16:creationId xmlns:a16="http://schemas.microsoft.com/office/drawing/2014/main" id="{A0E99E76-E25E-885A-34D9-B0244E0DF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920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9" name="Line 31">
                <a:extLst>
                  <a:ext uri="{FF2B5EF4-FFF2-40B4-BE49-F238E27FC236}">
                    <a16:creationId xmlns:a16="http://schemas.microsoft.com/office/drawing/2014/main" id="{42001510-163B-48DB-C46B-F284B3485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80" name="Line 32">
                <a:extLst>
                  <a:ext uri="{FF2B5EF4-FFF2-40B4-BE49-F238E27FC236}">
                    <a16:creationId xmlns:a16="http://schemas.microsoft.com/office/drawing/2014/main" id="{702CCD5D-D9AE-30D6-78CB-2D65E6405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81" name="Line 33">
                <a:extLst>
                  <a:ext uri="{FF2B5EF4-FFF2-40B4-BE49-F238E27FC236}">
                    <a16:creationId xmlns:a16="http://schemas.microsoft.com/office/drawing/2014/main" id="{B1126D3B-655E-10AC-0B8C-677433C40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18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82" name="Line 34">
                <a:extLst>
                  <a:ext uri="{FF2B5EF4-FFF2-40B4-BE49-F238E27FC236}">
                    <a16:creationId xmlns:a16="http://schemas.microsoft.com/office/drawing/2014/main" id="{4B42AA24-E65B-BFA6-B771-BF1DA236C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83" name="Line 35">
                <a:extLst>
                  <a:ext uri="{FF2B5EF4-FFF2-40B4-BE49-F238E27FC236}">
                    <a16:creationId xmlns:a16="http://schemas.microsoft.com/office/drawing/2014/main" id="{20B4974B-7696-B6D5-36A1-AFA973A83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96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84" name="Line 36">
                <a:extLst>
                  <a:ext uri="{FF2B5EF4-FFF2-40B4-BE49-F238E27FC236}">
                    <a16:creationId xmlns:a16="http://schemas.microsoft.com/office/drawing/2014/main" id="{7AF3BFE3-E028-D4A6-DADF-1879640BA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48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</p:grpSp>
        <p:grpSp>
          <p:nvGrpSpPr>
            <p:cNvPr id="22560" name="Group 37">
              <a:extLst>
                <a:ext uri="{FF2B5EF4-FFF2-40B4-BE49-F238E27FC236}">
                  <a16:creationId xmlns:a16="http://schemas.microsoft.com/office/drawing/2014/main" id="{2B2F17E8-F90B-6859-7B12-C15C25B8D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12"/>
              <a:ext cx="240" cy="384"/>
              <a:chOff x="240" y="1824"/>
              <a:chExt cx="240" cy="384"/>
            </a:xfrm>
          </p:grpSpPr>
          <p:sp>
            <p:nvSpPr>
              <p:cNvPr id="22567" name="Line 38">
                <a:extLst>
                  <a:ext uri="{FF2B5EF4-FFF2-40B4-BE49-F238E27FC236}">
                    <a16:creationId xmlns:a16="http://schemas.microsoft.com/office/drawing/2014/main" id="{245977D7-FD75-111E-AF9B-33FBC9CF8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18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68" name="Line 39">
                <a:extLst>
                  <a:ext uri="{FF2B5EF4-FFF2-40B4-BE49-F238E27FC236}">
                    <a16:creationId xmlns:a16="http://schemas.microsoft.com/office/drawing/2014/main" id="{BDC1CFCA-5A78-0D37-DE93-99E8253E9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69" name="Line 40">
                <a:extLst>
                  <a:ext uri="{FF2B5EF4-FFF2-40B4-BE49-F238E27FC236}">
                    <a16:creationId xmlns:a16="http://schemas.microsoft.com/office/drawing/2014/main" id="{9D5DF39D-1C74-7EEE-3E69-F7DD215D1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920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0" name="Line 41">
                <a:extLst>
                  <a:ext uri="{FF2B5EF4-FFF2-40B4-BE49-F238E27FC236}">
                    <a16:creationId xmlns:a16="http://schemas.microsoft.com/office/drawing/2014/main" id="{6D979013-32D4-B706-8960-100CB690F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1" name="Line 42">
                <a:extLst>
                  <a:ext uri="{FF2B5EF4-FFF2-40B4-BE49-F238E27FC236}">
                    <a16:creationId xmlns:a16="http://schemas.microsoft.com/office/drawing/2014/main" id="{7E8F3ADE-C9DB-1127-49FF-FC1208C0A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2" name="Line 43">
                <a:extLst>
                  <a:ext uri="{FF2B5EF4-FFF2-40B4-BE49-F238E27FC236}">
                    <a16:creationId xmlns:a16="http://schemas.microsoft.com/office/drawing/2014/main" id="{04ED0A2F-D2C7-FDE6-96CA-CDF3F256E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18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3" name="Line 44">
                <a:extLst>
                  <a:ext uri="{FF2B5EF4-FFF2-40B4-BE49-F238E27FC236}">
                    <a16:creationId xmlns:a16="http://schemas.microsoft.com/office/drawing/2014/main" id="{DFFBFFF2-C446-182A-2AAB-CA0EA115E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4" name="Line 45">
                <a:extLst>
                  <a:ext uri="{FF2B5EF4-FFF2-40B4-BE49-F238E27FC236}">
                    <a16:creationId xmlns:a16="http://schemas.microsoft.com/office/drawing/2014/main" id="{B677836A-359A-01C5-E59F-DC7A27CDE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1824"/>
                <a:ext cx="96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75" name="Line 46">
                <a:extLst>
                  <a:ext uri="{FF2B5EF4-FFF2-40B4-BE49-F238E27FC236}">
                    <a16:creationId xmlns:a16="http://schemas.microsoft.com/office/drawing/2014/main" id="{73F1CA8A-68EB-BE25-97BD-9190A6E73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016"/>
                <a:ext cx="48" cy="19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</p:grpSp>
        <p:sp>
          <p:nvSpPr>
            <p:cNvPr id="22561" name="Text Box 47">
              <a:extLst>
                <a:ext uri="{FF2B5EF4-FFF2-40B4-BE49-F238E27FC236}">
                  <a16:creationId xmlns:a16="http://schemas.microsoft.com/office/drawing/2014/main" id="{85C67B8E-A0DB-31A1-2FF3-3A8756FE8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0" y="1862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IT" sz="2400"/>
                <a:t>z</a:t>
              </a:r>
            </a:p>
          </p:txBody>
        </p:sp>
        <p:sp>
          <p:nvSpPr>
            <p:cNvPr id="22562" name="Text Box 48">
              <a:extLst>
                <a:ext uri="{FF2B5EF4-FFF2-40B4-BE49-F238E27FC236}">
                  <a16:creationId xmlns:a16="http://schemas.microsoft.com/office/drawing/2014/main" id="{E3EDB185-9F4A-541D-7ADF-52B7E4FB0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104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IT" sz="2400"/>
                <a:t>r</a:t>
              </a:r>
            </a:p>
          </p:txBody>
        </p:sp>
        <p:sp>
          <p:nvSpPr>
            <p:cNvPr id="22563" name="Line 49">
              <a:extLst>
                <a:ext uri="{FF2B5EF4-FFF2-40B4-BE49-F238E27FC236}">
                  <a16:creationId xmlns:a16="http://schemas.microsoft.com/office/drawing/2014/main" id="{F3894547-CD9E-B71D-45D3-FFF0C628C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10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graphicFrame>
          <p:nvGraphicFramePr>
            <p:cNvPr id="22564" name="Object 8">
              <a:extLst>
                <a:ext uri="{FF2B5EF4-FFF2-40B4-BE49-F238E27FC236}">
                  <a16:creationId xmlns:a16="http://schemas.microsoft.com/office/drawing/2014/main" id="{2AEB1FCE-E6E1-5C6A-10B8-686FB54EE3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4" y="1536"/>
            <a:ext cx="12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54000" imgH="457200" progId="Equation.3">
                    <p:embed/>
                  </p:oleObj>
                </mc:Choice>
                <mc:Fallback>
                  <p:oleObj name="Equation" r:id="rId2" imgW="254000" imgH="457200" progId="Equation.3">
                    <p:embed/>
                    <p:pic>
                      <p:nvPicPr>
                        <p:cNvPr id="22564" name="Object 8">
                          <a:extLst>
                            <a:ext uri="{FF2B5EF4-FFF2-40B4-BE49-F238E27FC236}">
                              <a16:creationId xmlns:a16="http://schemas.microsoft.com/office/drawing/2014/main" id="{2AEB1FCE-E6E1-5C6A-10B8-686FB54EE3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536"/>
                          <a:ext cx="120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65" name="Line 51">
              <a:extLst>
                <a:ext uri="{FF2B5EF4-FFF2-40B4-BE49-F238E27FC236}">
                  <a16:creationId xmlns:a16="http://schemas.microsoft.com/office/drawing/2014/main" id="{27D92E0D-0CD1-1DBF-1079-B7E75FD83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82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T"/>
            </a:p>
          </p:txBody>
        </p:sp>
        <p:sp>
          <p:nvSpPr>
            <p:cNvPr id="22566" name="Text Box 52">
              <a:extLst>
                <a:ext uri="{FF2B5EF4-FFF2-40B4-BE49-F238E27FC236}">
                  <a16:creationId xmlns:a16="http://schemas.microsoft.com/office/drawing/2014/main" id="{A3887391-FD9A-CADA-F90B-B47E52312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68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IT" sz="2400"/>
                <a:t>R</a:t>
              </a:r>
              <a:r>
                <a:rPr lang="it-IT" altLang="en-IT" sz="2400" baseline="-25000"/>
                <a:t>0</a:t>
              </a:r>
              <a:endParaRPr lang="it-IT" altLang="en-IT" sz="2400"/>
            </a:p>
          </p:txBody>
        </p:sp>
      </p:grpSp>
      <p:grpSp>
        <p:nvGrpSpPr>
          <p:cNvPr id="12" name="Group 53">
            <a:extLst>
              <a:ext uri="{FF2B5EF4-FFF2-40B4-BE49-F238E27FC236}">
                <a16:creationId xmlns:a16="http://schemas.microsoft.com/office/drawing/2014/main" id="{D4D92AAC-0528-5D95-48BE-59E31673D2A3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752600"/>
            <a:ext cx="3048000" cy="2667000"/>
            <a:chOff x="1872" y="1104"/>
            <a:chExt cx="1920" cy="1680"/>
          </a:xfrm>
        </p:grpSpPr>
        <p:sp>
          <p:nvSpPr>
            <p:cNvPr id="22540" name="AutoShape 54">
              <a:extLst>
                <a:ext uri="{FF2B5EF4-FFF2-40B4-BE49-F238E27FC236}">
                  <a16:creationId xmlns:a16="http://schemas.microsoft.com/office/drawing/2014/main" id="{743C8754-6F41-A74F-F175-B1040127F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87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en-IT" sz="2400"/>
            </a:p>
          </p:txBody>
        </p:sp>
        <p:grpSp>
          <p:nvGrpSpPr>
            <p:cNvPr id="22541" name="Group 55">
              <a:extLst>
                <a:ext uri="{FF2B5EF4-FFF2-40B4-BE49-F238E27FC236}">
                  <a16:creationId xmlns:a16="http://schemas.microsoft.com/office/drawing/2014/main" id="{50D3C0EE-1324-BBD3-F9E9-16E5F34B8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1104"/>
              <a:ext cx="1536" cy="1680"/>
              <a:chOff x="2640" y="1152"/>
              <a:chExt cx="1536" cy="1680"/>
            </a:xfrm>
          </p:grpSpPr>
          <p:sp>
            <p:nvSpPr>
              <p:cNvPr id="22542" name="Line 56">
                <a:extLst>
                  <a:ext uri="{FF2B5EF4-FFF2-40B4-BE49-F238E27FC236}">
                    <a16:creationId xmlns:a16="http://schemas.microsoft.com/office/drawing/2014/main" id="{858A665A-9335-CE70-AA68-2BDF0A4A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0" y="1344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43" name="Line 57">
                <a:extLst>
                  <a:ext uri="{FF2B5EF4-FFF2-40B4-BE49-F238E27FC236}">
                    <a16:creationId xmlns:a16="http://schemas.microsoft.com/office/drawing/2014/main" id="{FA915A33-400E-04D7-0F65-F2CCF027F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112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T"/>
              </a:p>
            </p:txBody>
          </p:sp>
          <p:sp>
            <p:nvSpPr>
              <p:cNvPr id="22544" name="Text Box 58">
                <a:extLst>
                  <a:ext uri="{FF2B5EF4-FFF2-40B4-BE49-F238E27FC236}">
                    <a16:creationId xmlns:a16="http://schemas.microsoft.com/office/drawing/2014/main" id="{58573886-27C7-CB0E-B4B4-D48035ABF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4" y="1824"/>
                <a:ext cx="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IT" sz="2400"/>
                  <a:t>r</a:t>
                </a:r>
              </a:p>
            </p:txBody>
          </p:sp>
          <p:sp>
            <p:nvSpPr>
              <p:cNvPr id="22545" name="Text Box 59">
                <a:extLst>
                  <a:ext uri="{FF2B5EF4-FFF2-40B4-BE49-F238E27FC236}">
                    <a16:creationId xmlns:a16="http://schemas.microsoft.com/office/drawing/2014/main" id="{37BFAAC0-B103-55D6-C527-2051F43A6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" y="1152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IT" sz="2400"/>
                  <a:t>r</a:t>
                </a:r>
                <a:r>
                  <a:rPr lang="it-IT" altLang="it-IT" sz="2400"/>
                  <a:t>’</a:t>
                </a:r>
                <a:endParaRPr lang="it-IT" altLang="en-IT" sz="2400"/>
              </a:p>
            </p:txBody>
          </p:sp>
          <p:sp>
            <p:nvSpPr>
              <p:cNvPr id="22546" name="Rectangle 60" descr="Large confetti">
                <a:extLst>
                  <a:ext uri="{FF2B5EF4-FFF2-40B4-BE49-F238E27FC236}">
                    <a16:creationId xmlns:a16="http://schemas.microsoft.com/office/drawing/2014/main" id="{B27BCED7-A77A-85D1-4595-2DCA6F551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1632"/>
                <a:ext cx="528" cy="1008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en-IT" sz="2400"/>
              </a:p>
            </p:txBody>
          </p:sp>
          <p:sp>
            <p:nvSpPr>
              <p:cNvPr id="22547" name="Text Box 61">
                <a:extLst>
                  <a:ext uri="{FF2B5EF4-FFF2-40B4-BE49-F238E27FC236}">
                    <a16:creationId xmlns:a16="http://schemas.microsoft.com/office/drawing/2014/main" id="{95E46ADA-5F2C-BF94-6703-0D9548F0C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1872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IT" sz="2400"/>
                  <a:t>R</a:t>
                </a:r>
                <a:r>
                  <a:rPr lang="it-IT" altLang="en-IT" sz="2400" baseline="-25000"/>
                  <a:t>0</a:t>
                </a:r>
                <a:endParaRPr lang="it-IT" altLang="en-IT" sz="2400"/>
              </a:p>
            </p:txBody>
          </p:sp>
          <p:sp>
            <p:nvSpPr>
              <p:cNvPr id="22548" name="Text Box 62">
                <a:extLst>
                  <a:ext uri="{FF2B5EF4-FFF2-40B4-BE49-F238E27FC236}">
                    <a16:creationId xmlns:a16="http://schemas.microsoft.com/office/drawing/2014/main" id="{76224612-2B13-7303-37BA-4E48FC615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1488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IT" sz="2400">
                    <a:latin typeface="Symbol" pitchFamily="2" charset="2"/>
                  </a:rPr>
                  <a:t>+p</a:t>
                </a:r>
                <a:r>
                  <a:rPr lang="it-IT" altLang="en-IT" sz="2400"/>
                  <a:t>/2</a:t>
                </a:r>
              </a:p>
            </p:txBody>
          </p:sp>
          <p:sp>
            <p:nvSpPr>
              <p:cNvPr id="22549" name="Text Box 63">
                <a:extLst>
                  <a:ext uri="{FF2B5EF4-FFF2-40B4-BE49-F238E27FC236}">
                    <a16:creationId xmlns:a16="http://schemas.microsoft.com/office/drawing/2014/main" id="{3B8EC958-5FBB-031E-150A-2F5DCDA13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2448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IT" sz="2400">
                    <a:latin typeface="Symbol" pitchFamily="2" charset="2"/>
                  </a:rPr>
                  <a:t>-p</a:t>
                </a:r>
                <a:r>
                  <a:rPr lang="it-IT" altLang="en-IT" sz="2400"/>
                  <a:t>/2</a:t>
                </a:r>
              </a:p>
            </p:txBody>
          </p:sp>
        </p:grpSp>
      </p:grpSp>
      <p:graphicFrame>
        <p:nvGraphicFramePr>
          <p:cNvPr id="982080" name="Object 2">
            <a:extLst>
              <a:ext uri="{FF2B5EF4-FFF2-40B4-BE49-F238E27FC236}">
                <a16:creationId xmlns:a16="http://schemas.microsoft.com/office/drawing/2014/main" id="{B73B6D9D-6D56-B6EB-148F-97E19D1CB4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9575" y="1771650"/>
          <a:ext cx="30956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27500" imgH="800100" progId="Equation.3">
                  <p:embed/>
                </p:oleObj>
              </mc:Choice>
              <mc:Fallback>
                <p:oleObj name="Equation" r:id="rId5" imgW="4127500" imgH="800100" progId="Equation.3">
                  <p:embed/>
                  <p:pic>
                    <p:nvPicPr>
                      <p:cNvPr id="982080" name="Object 2">
                        <a:extLst>
                          <a:ext uri="{FF2B5EF4-FFF2-40B4-BE49-F238E27FC236}">
                            <a16:creationId xmlns:a16="http://schemas.microsoft.com/office/drawing/2014/main" id="{B73B6D9D-6D56-B6EB-148F-97E19D1CB4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1771650"/>
                        <a:ext cx="309562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2081" name="Object 3">
            <a:extLst>
              <a:ext uri="{FF2B5EF4-FFF2-40B4-BE49-F238E27FC236}">
                <a16:creationId xmlns:a16="http://schemas.microsoft.com/office/drawing/2014/main" id="{0783DC0A-1CB8-B4F5-CDEB-0D6CCD10F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758462"/>
              </p:ext>
            </p:extLst>
          </p:nvPr>
        </p:nvGraphicFramePr>
        <p:xfrm>
          <a:off x="2498725" y="4641850"/>
          <a:ext cx="45259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032500" imgH="508000" progId="Equation.3">
                  <p:embed/>
                </p:oleObj>
              </mc:Choice>
              <mc:Fallback>
                <p:oleObj name="Equation" r:id="rId7" imgW="6032500" imgH="508000" progId="Equation.3">
                  <p:embed/>
                  <p:pic>
                    <p:nvPicPr>
                      <p:cNvPr id="982081" name="Object 3">
                        <a:extLst>
                          <a:ext uri="{FF2B5EF4-FFF2-40B4-BE49-F238E27FC236}">
                            <a16:creationId xmlns:a16="http://schemas.microsoft.com/office/drawing/2014/main" id="{0783DC0A-1CB8-B4F5-CDEB-0D6CCD10FE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725" y="4641850"/>
                        <a:ext cx="45259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2083" name="Object 5">
            <a:extLst>
              <a:ext uri="{FF2B5EF4-FFF2-40B4-BE49-F238E27FC236}">
                <a16:creationId xmlns:a16="http://schemas.microsoft.com/office/drawing/2014/main" id="{FEC05DA0-A6EC-261C-600E-A8C8E15C57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6075" y="2546350"/>
          <a:ext cx="12001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00200" imgH="927100" progId="Equation.3">
                  <p:embed/>
                </p:oleObj>
              </mc:Choice>
              <mc:Fallback>
                <p:oleObj name="Equation" r:id="rId9" imgW="1600200" imgH="927100" progId="Equation.3">
                  <p:embed/>
                  <p:pic>
                    <p:nvPicPr>
                      <p:cNvPr id="982083" name="Object 5">
                        <a:extLst>
                          <a:ext uri="{FF2B5EF4-FFF2-40B4-BE49-F238E27FC236}">
                            <a16:creationId xmlns:a16="http://schemas.microsoft.com/office/drawing/2014/main" id="{FEC05DA0-A6EC-261C-600E-A8C8E15C57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2546350"/>
                        <a:ext cx="12001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>
            <a:extLst>
              <a:ext uri="{FF2B5EF4-FFF2-40B4-BE49-F238E27FC236}">
                <a16:creationId xmlns:a16="http://schemas.microsoft.com/office/drawing/2014/main" id="{7E22FDAB-DEC4-7091-092D-4232E81406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1625" y="3440113"/>
          <a:ext cx="14192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92300" imgH="812800" progId="Equation.3">
                  <p:embed/>
                </p:oleObj>
              </mc:Choice>
              <mc:Fallback>
                <p:oleObj name="Equation" r:id="rId11" imgW="1892300" imgH="812800" progId="Equation.3">
                  <p:embed/>
                  <p:pic>
                    <p:nvPicPr>
                      <p:cNvPr id="22535" name="Object 7">
                        <a:extLst>
                          <a:ext uri="{FF2B5EF4-FFF2-40B4-BE49-F238E27FC236}">
                            <a16:creationId xmlns:a16="http://schemas.microsoft.com/office/drawing/2014/main" id="{7E22FDAB-DEC4-7091-092D-4232E8140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25" y="3440113"/>
                        <a:ext cx="14192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6">
            <a:extLst>
              <a:ext uri="{FF2B5EF4-FFF2-40B4-BE49-F238E27FC236}">
                <a16:creationId xmlns:a16="http://schemas.microsoft.com/office/drawing/2014/main" id="{1008748D-985F-5677-CF1A-ABBDF70C0C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5181600"/>
          <a:ext cx="44465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30900" imgH="482600" progId="Equation.3">
                  <p:embed/>
                </p:oleObj>
              </mc:Choice>
              <mc:Fallback>
                <p:oleObj name="Equation" r:id="rId13" imgW="5930900" imgH="482600" progId="Equation.3">
                  <p:embed/>
                  <p:pic>
                    <p:nvPicPr>
                      <p:cNvPr id="22536" name="Object 6">
                        <a:extLst>
                          <a:ext uri="{FF2B5EF4-FFF2-40B4-BE49-F238E27FC236}">
                            <a16:creationId xmlns:a16="http://schemas.microsoft.com/office/drawing/2014/main" id="{1008748D-985F-5677-CF1A-ABBDF70C0C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5181600"/>
                        <a:ext cx="44465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2">
            <a:extLst>
              <a:ext uri="{FF2B5EF4-FFF2-40B4-BE49-F238E27FC236}">
                <a16:creationId xmlns:a16="http://schemas.microsoft.com/office/drawing/2014/main" id="{53651152-03D6-542F-1100-AEAC2CA4A0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325" y="1198563"/>
          <a:ext cx="766921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223500" imgH="469900" progId="Equation.3">
                  <p:embed/>
                </p:oleObj>
              </mc:Choice>
              <mc:Fallback>
                <p:oleObj name="Equation" r:id="rId15" imgW="10223500" imgH="469900" progId="Equation.3">
                  <p:embed/>
                  <p:pic>
                    <p:nvPicPr>
                      <p:cNvPr id="22537" name="Object 2">
                        <a:extLst>
                          <a:ext uri="{FF2B5EF4-FFF2-40B4-BE49-F238E27FC236}">
                            <a16:creationId xmlns:a16="http://schemas.microsoft.com/office/drawing/2014/main" id="{53651152-03D6-542F-1100-AEAC2CA4A0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1198563"/>
                        <a:ext cx="7669213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Box 5">
            <a:extLst>
              <a:ext uri="{FF2B5EF4-FFF2-40B4-BE49-F238E27FC236}">
                <a16:creationId xmlns:a16="http://schemas.microsoft.com/office/drawing/2014/main" id="{18AC934D-66E9-D39E-3406-E894517D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4810125"/>
            <a:ext cx="215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T" altLang="en-IT" sz="2000" i="1"/>
              <a:t>T</a:t>
            </a:r>
            <a:r>
              <a:rPr lang="en-IT" altLang="en-IT" sz="2000" i="1" baseline="-25000"/>
              <a:t>cat</a:t>
            </a:r>
            <a:r>
              <a:rPr lang="en-IT" altLang="en-IT" sz="2000" i="1"/>
              <a:t> = T</a:t>
            </a:r>
            <a:r>
              <a:rPr lang="en-IT" altLang="en-IT" sz="2000" i="1" baseline="-25000"/>
              <a:t>e</a:t>
            </a:r>
            <a:r>
              <a:rPr lang="en-IT" altLang="en-IT" sz="2000" i="1"/>
              <a:t> represents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T" altLang="en-IT" sz="2000" i="1"/>
              <a:t>the excess energy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24E67-BC1C-6171-9B70-C2F764A5AA4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8950" y="5830298"/>
            <a:ext cx="8367355" cy="607602"/>
          </a:xfrm>
          <a:prstGeom prst="rect">
            <a:avLst/>
          </a:prstGeom>
          <a:blipFill>
            <a:blip r:embed="rId17"/>
            <a:stretch>
              <a:fillRect l="-1515" b="-14286"/>
            </a:stretch>
          </a:blipFill>
        </p:spPr>
        <p:txBody>
          <a:bodyPr/>
          <a:lstStyle/>
          <a:p>
            <a:pPr>
              <a:defRPr/>
            </a:pPr>
            <a:r>
              <a:rPr lang="en-IT">
                <a:noFill/>
              </a:rPr>
              <a:t> 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6BAB24-DBEE-DC01-A62C-2175DDB4BB51}"/>
              </a:ext>
            </a:extLst>
          </p:cNvPr>
          <p:cNvSpPr/>
          <p:nvPr/>
        </p:nvSpPr>
        <p:spPr>
          <a:xfrm>
            <a:off x="2279650" y="5045076"/>
            <a:ext cx="5111750" cy="703262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75385C-86BC-6849-C15F-62ACC8892C28}"/>
              </a:ext>
            </a:extLst>
          </p:cNvPr>
          <p:cNvSpPr/>
          <p:nvPr/>
        </p:nvSpPr>
        <p:spPr>
          <a:xfrm>
            <a:off x="4495800" y="5748338"/>
            <a:ext cx="4566511" cy="766763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B6CA9407-A283-87DF-5EE0-0DAD9DFC7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72063"/>
            <a:ext cx="7772400" cy="301625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5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E158CD-651E-E265-A51D-74938A6A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260350"/>
            <a:ext cx="5159375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5">
            <a:extLst>
              <a:ext uri="{FF2B5EF4-FFF2-40B4-BE49-F238E27FC236}">
                <a16:creationId xmlns:a16="http://schemas.microsoft.com/office/drawing/2014/main" id="{1B2951BC-9D8D-DFF2-987A-9E7043B85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60325"/>
            <a:ext cx="2158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T" altLang="en-IT" sz="2000" b="1">
                <a:solidFill>
                  <a:srgbClr val="FF0000"/>
                </a:solidFill>
              </a:rPr>
              <a:t>Excess Energy  T</a:t>
            </a:r>
            <a:r>
              <a:rPr lang="en-IT" altLang="en-IT" sz="2000" b="1" baseline="-25000">
                <a:solidFill>
                  <a:srgbClr val="FF0000"/>
                </a:solidFill>
              </a:rPr>
              <a:t>e</a:t>
            </a:r>
          </a:p>
        </p:txBody>
      </p:sp>
      <p:cxnSp>
        <p:nvCxnSpPr>
          <p:cNvPr id="23556" name="Straight Arrow Connector 7">
            <a:extLst>
              <a:ext uri="{FF2B5EF4-FFF2-40B4-BE49-F238E27FC236}">
                <a16:creationId xmlns:a16="http://schemas.microsoft.com/office/drawing/2014/main" id="{5FEEB01A-21AD-07D1-F798-EBB47A1D87DB}"/>
              </a:ext>
            </a:extLst>
          </p:cNvPr>
          <p:cNvCxnSpPr>
            <a:cxnSpLocks/>
            <a:stCxn id="23555" idx="1"/>
          </p:cNvCxnSpPr>
          <p:nvPr/>
        </p:nvCxnSpPr>
        <p:spPr bwMode="auto">
          <a:xfrm flipH="1" flipV="1">
            <a:off x="3132138" y="260350"/>
            <a:ext cx="1687512" cy="3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7" name="TextBox 10">
            <a:extLst>
              <a:ext uri="{FF2B5EF4-FFF2-40B4-BE49-F238E27FC236}">
                <a16:creationId xmlns:a16="http://schemas.microsoft.com/office/drawing/2014/main" id="{82AA6573-D6C3-972B-E0C9-77B060352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765800"/>
            <a:ext cx="6638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T" altLang="en-IT" sz="2400" b="1">
                <a:solidFill>
                  <a:srgbClr val="FF0000"/>
                </a:solidFill>
              </a:rPr>
              <a:t>Number of electrons and their emittance increase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T" altLang="en-IT" sz="2400" b="1">
                <a:solidFill>
                  <a:srgbClr val="FF0000"/>
                </a:solidFill>
              </a:rPr>
              <a:t>(unfortunately) </a:t>
            </a:r>
            <a:r>
              <a:rPr lang="en-GB" altLang="en-IT" sz="2400" b="1">
                <a:solidFill>
                  <a:srgbClr val="FF0000"/>
                </a:solidFill>
              </a:rPr>
              <a:t>t</a:t>
            </a:r>
            <a:r>
              <a:rPr lang="en-IT" altLang="en-IT" sz="2400" b="1">
                <a:solidFill>
                  <a:srgbClr val="FF0000"/>
                </a:solidFill>
              </a:rPr>
              <a:t>ogether with the excess energy T</a:t>
            </a:r>
            <a:r>
              <a:rPr lang="en-IT" altLang="en-IT" sz="2400" b="1" baseline="-25000">
                <a:solidFill>
                  <a:srgbClr val="FF0000"/>
                </a:solidFill>
              </a:rPr>
              <a:t>e</a:t>
            </a:r>
            <a:endParaRPr lang="en-IT" altLang="en-IT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821D5FB-0E5D-DE45-90F4-E8FEE6A1D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0"/>
            <a:ext cx="3276321" cy="2730268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6AC40602-824B-2442-BBC3-F907EBC34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39" y="152400"/>
            <a:ext cx="7045261" cy="2985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03614-7F39-0D4C-B5DF-AAC6478AB78A}"/>
              </a:ext>
            </a:extLst>
          </p:cNvPr>
          <p:cNvSpPr txBox="1"/>
          <p:nvPr/>
        </p:nvSpPr>
        <p:spPr>
          <a:xfrm>
            <a:off x="990600" y="2430456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EXMP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51A973A-EEF6-5B4F-9DD1-4DA904F20869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" y="5791200"/>
            <a:ext cx="8077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Total flux of muons 5.4</a:t>
            </a:r>
            <a:r>
              <a:rPr lang="en-GB" sz="20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.</a:t>
            </a:r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10</a:t>
            </a:r>
            <a:r>
              <a:rPr lang="en-GB" sz="20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11</a:t>
            </a:r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s</a:t>
            </a:r>
            <a:r>
              <a:rPr lang="en-GB" sz="20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-1</a:t>
            </a:r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. Selecting a 5% rms energy spread window around the peak in the muon energy spectrum (at about 120 GeV)</a:t>
            </a:r>
          </a:p>
          <a:p>
            <a:pPr algn="ctr" defTabSz="914400"/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we obtain 10</a:t>
            </a:r>
            <a:r>
              <a:rPr lang="en-GB" sz="20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11</a:t>
            </a:r>
            <a:r>
              <a:rPr lang="en-GB" sz="20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muon pair per second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5B8D1-6FC7-7C45-8F93-87F3724D287C}"/>
              </a:ext>
            </a:extLst>
          </p:cNvPr>
          <p:cNvSpPr txBox="1"/>
          <p:nvPr/>
        </p:nvSpPr>
        <p:spPr>
          <a:xfrm>
            <a:off x="6629400" y="1693053"/>
            <a:ext cx="346817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IT" sz="1400"/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67795-2ECB-8748-88A9-F2EDE82B8502}"/>
              </a:ext>
            </a:extLst>
          </p:cNvPr>
          <p:cNvSpPr txBox="1"/>
          <p:nvPr/>
        </p:nvSpPr>
        <p:spPr>
          <a:xfrm>
            <a:off x="3048000" y="1693053"/>
            <a:ext cx="346817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IT" sz="1400"/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52650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05B5871-041B-8229-F0E2-A3D00335A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16460"/>
            <a:ext cx="7772400" cy="42605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FFD705-CB3D-4E96-6781-EBB0EDF64C5E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3525E5-F140-9E06-166A-27A5C6579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4800"/>
            <a:ext cx="2927350" cy="617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DF325-B677-F570-0EE5-4436ABDC8C41}"/>
              </a:ext>
            </a:extLst>
          </p:cNvPr>
          <p:cNvSpPr txBox="1"/>
          <p:nvPr/>
        </p:nvSpPr>
        <p:spPr>
          <a:xfrm>
            <a:off x="838200" y="41036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A</a:t>
            </a:r>
            <a:r>
              <a:rPr lang="en-IT" sz="1600"/>
              <a:t>nalytical </a:t>
            </a:r>
            <a:r>
              <a:rPr lang="en-GB" sz="1600"/>
              <a:t>f</a:t>
            </a:r>
            <a:r>
              <a:rPr lang="en-IT" sz="1600"/>
              <a:t>ormula for the muon beam normalized rms transverse </a:t>
            </a:r>
            <a:r>
              <a:rPr lang="en-GB" sz="1600"/>
              <a:t>e</a:t>
            </a:r>
            <a:r>
              <a:rPr lang="en-IT" sz="1600"/>
              <a:t>mittance that agrees with data within 20-30% (higher than data)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9C786-C43A-1327-A00F-45132E4EA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760" y="1066800"/>
            <a:ext cx="2682240" cy="57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9890BF-F55C-33D6-A5CD-5D3F1F554CFB}"/>
                  </a:ext>
                </a:extLst>
              </p:cNvPr>
              <p:cNvSpPr/>
              <p:nvPr/>
            </p:nvSpPr>
            <p:spPr>
              <a:xfrm>
                <a:off x="30480" y="1866900"/>
                <a:ext cx="7772400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rad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=678 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sSubSup>
                        <m:sSubSup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=4.0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;  </m:t>
                      </m:r>
                      <m:sSubSup>
                        <m:sSub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00.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9890BF-F55C-33D6-A5CD-5D3F1F554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" y="1866900"/>
                <a:ext cx="7772400" cy="609600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26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6181D-1136-7C4B-AE75-73B0F42C2597}"/>
              </a:ext>
            </a:extLst>
          </p:cNvPr>
          <p:cNvSpPr txBox="1"/>
          <p:nvPr/>
        </p:nvSpPr>
        <p:spPr>
          <a:xfrm>
            <a:off x="686577" y="533400"/>
            <a:ext cx="777084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>
                <a:latin typeface="+mj-lt"/>
              </a:rPr>
              <a:t>Mission of a Muon Collider:</a:t>
            </a:r>
          </a:p>
          <a:p>
            <a:pPr algn="ctr"/>
            <a:r>
              <a:rPr lang="it-IT" sz="3200" b="1">
                <a:latin typeface="+mj-lt"/>
              </a:rPr>
              <a:t>The Challenge</a:t>
            </a:r>
            <a:endParaRPr lang="en-IT" sz="3200" b="1">
              <a:latin typeface="+mj-lt"/>
            </a:endParaRPr>
          </a:p>
          <a:p>
            <a:pPr algn="ctr"/>
            <a:endParaRPr lang="en-IT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IT" sz="3200">
                <a:solidFill>
                  <a:srgbClr val="FF0000"/>
                </a:solidFill>
                <a:latin typeface="+mj-lt"/>
              </a:rPr>
              <a:t>Collisions of muon beams at TeV-class energy,</a:t>
            </a:r>
          </a:p>
          <a:p>
            <a:pPr algn="ctr"/>
            <a:r>
              <a:rPr lang="en-GB" sz="3200">
                <a:solidFill>
                  <a:srgbClr val="FF0000"/>
                </a:solidFill>
                <a:latin typeface="+mj-lt"/>
              </a:rPr>
              <a:t>w</a:t>
            </a:r>
            <a:r>
              <a:rPr lang="en-IT" sz="3200">
                <a:solidFill>
                  <a:srgbClr val="FF0000"/>
                </a:solidFill>
                <a:latin typeface="+mj-lt"/>
              </a:rPr>
              <a:t>ith large bunch population (10</a:t>
            </a:r>
            <a:r>
              <a:rPr lang="en-IT" sz="3200" baseline="30000">
                <a:solidFill>
                  <a:srgbClr val="FF0000"/>
                </a:solidFill>
                <a:latin typeface="+mj-lt"/>
              </a:rPr>
              <a:t>12</a:t>
            </a:r>
            <a:r>
              <a:rPr lang="en-IT" sz="3200">
                <a:solidFill>
                  <a:srgbClr val="FF0000"/>
                </a:solidFill>
                <a:latin typeface="+mj-lt"/>
              </a:rPr>
              <a:t>),</a:t>
            </a:r>
          </a:p>
          <a:p>
            <a:pPr algn="ctr"/>
            <a:endParaRPr lang="en-IT" sz="320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3200">
                <a:solidFill>
                  <a:schemeClr val="tx2"/>
                </a:solidFill>
                <a:latin typeface="+mj-lt"/>
              </a:rPr>
              <a:t>S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mall </a:t>
            </a:r>
            <a:r>
              <a:rPr lang="en-GB" sz="3200">
                <a:solidFill>
                  <a:schemeClr val="tx2"/>
                </a:solidFill>
                <a:latin typeface="+mj-lt"/>
              </a:rPr>
              <a:t>n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ormalized rms transverse emittance</a:t>
            </a:r>
          </a:p>
          <a:p>
            <a:pPr algn="ctr"/>
            <a:r>
              <a:rPr lang="en-IT" sz="3200">
                <a:solidFill>
                  <a:schemeClr val="tx2"/>
                </a:solidFill>
                <a:latin typeface="+mj-lt"/>
              </a:rPr>
              <a:t>(&lt; 2</a:t>
            </a:r>
            <a:r>
              <a:rPr lang="en-IT" sz="3200" baseline="30000">
                <a:solidFill>
                  <a:schemeClr val="tx2"/>
                </a:solidFill>
                <a:latin typeface="+mj-lt"/>
              </a:rPr>
              <a:t>.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10</a:t>
            </a:r>
            <a:r>
              <a:rPr lang="en-IT" sz="3200" baseline="30000">
                <a:solidFill>
                  <a:schemeClr val="tx2"/>
                </a:solidFill>
                <a:latin typeface="+mj-lt"/>
              </a:rPr>
              <a:t>-5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 m</a:t>
            </a:r>
            <a:r>
              <a:rPr lang="en-IT" sz="3200" baseline="30000">
                <a:solidFill>
                  <a:schemeClr val="tx2"/>
                </a:solidFill>
                <a:latin typeface="+mj-lt"/>
              </a:rPr>
              <a:t>.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rad, </a:t>
            </a:r>
            <a:r>
              <a:rPr lang="en-IT" sz="3200" i="1">
                <a:solidFill>
                  <a:schemeClr val="tx2"/>
                </a:solidFill>
                <a:latin typeface="+mj-lt"/>
              </a:rPr>
              <a:t>i.e.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 &lt; 20 mm</a:t>
            </a:r>
            <a:r>
              <a:rPr lang="en-IT" sz="3200" baseline="30000">
                <a:solidFill>
                  <a:schemeClr val="tx2"/>
                </a:solidFill>
                <a:latin typeface="+mj-lt"/>
              </a:rPr>
              <a:t>.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mrad = 20 </a:t>
            </a:r>
            <a:r>
              <a:rPr lang="en-IT" sz="3200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m),</a:t>
            </a:r>
          </a:p>
          <a:p>
            <a:pPr algn="ctr"/>
            <a:r>
              <a:rPr lang="en-GB" sz="3200">
                <a:solidFill>
                  <a:schemeClr val="tx2"/>
                </a:solidFill>
                <a:latin typeface="+mj-lt"/>
              </a:rPr>
              <a:t>S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mall energy spread (&lt; 10</a:t>
            </a:r>
            <a:r>
              <a:rPr lang="en-IT" sz="3200" baseline="30000">
                <a:solidFill>
                  <a:schemeClr val="tx2"/>
                </a:solidFill>
                <a:latin typeface="+mj-lt"/>
              </a:rPr>
              <a:t>-3</a:t>
            </a:r>
            <a:r>
              <a:rPr lang="en-IT" sz="3200">
                <a:solidFill>
                  <a:schemeClr val="tx2"/>
                </a:solidFill>
                <a:latin typeface="+mj-lt"/>
              </a:rPr>
              <a:t>),</a:t>
            </a:r>
          </a:p>
          <a:p>
            <a:pPr algn="ctr"/>
            <a:endParaRPr lang="en-IT" sz="320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IT" sz="3200">
                <a:solidFill>
                  <a:srgbClr val="00B050"/>
                </a:solidFill>
                <a:latin typeface="+mj-lt"/>
              </a:rPr>
              <a:t>so to achieve</a:t>
            </a:r>
          </a:p>
          <a:p>
            <a:pPr algn="ctr"/>
            <a:r>
              <a:rPr lang="en-IT" sz="3200">
                <a:solidFill>
                  <a:srgbClr val="00B050"/>
                </a:solidFill>
                <a:latin typeface="+mj-lt"/>
              </a:rPr>
              <a:t>a peak luminosity in the range 10</a:t>
            </a:r>
            <a:r>
              <a:rPr lang="en-IT" sz="3200" baseline="30000">
                <a:solidFill>
                  <a:srgbClr val="00B050"/>
                </a:solidFill>
                <a:latin typeface="+mj-lt"/>
              </a:rPr>
              <a:t>32-34</a:t>
            </a:r>
            <a:r>
              <a:rPr lang="en-IT" sz="3200">
                <a:solidFill>
                  <a:srgbClr val="00B050"/>
                </a:solidFill>
                <a:latin typeface="+mj-lt"/>
              </a:rPr>
              <a:t> cm</a:t>
            </a:r>
            <a:r>
              <a:rPr lang="en-IT" sz="3200" baseline="30000">
                <a:solidFill>
                  <a:srgbClr val="00B050"/>
                </a:solidFill>
                <a:latin typeface="+mj-lt"/>
              </a:rPr>
              <a:t>-2</a:t>
            </a:r>
            <a:r>
              <a:rPr lang="en-IT" sz="3200">
                <a:solidFill>
                  <a:srgbClr val="00B050"/>
                </a:solidFill>
                <a:latin typeface="+mj-lt"/>
              </a:rPr>
              <a:t>s</a:t>
            </a:r>
            <a:r>
              <a:rPr lang="en-IT" sz="3200" baseline="30000">
                <a:solidFill>
                  <a:srgbClr val="00B050"/>
                </a:solidFill>
                <a:latin typeface="+mj-lt"/>
              </a:rPr>
              <a:t>-1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9140D5-DD2E-3D06-DC4C-030F1F67371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340372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24BC5-DB44-3848-AE0F-C7B36EEE4292}"/>
              </a:ext>
            </a:extLst>
          </p:cNvPr>
          <p:cNvSpPr txBox="1"/>
          <p:nvPr/>
        </p:nvSpPr>
        <p:spPr>
          <a:xfrm>
            <a:off x="2321416" y="76200"/>
            <a:ext cx="4535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EXMP - Conclusions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B17FA70-C367-874A-B4C6-58B21292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838200"/>
            <a:ext cx="8953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Muon Pairs generated in vacuum (no target) allows that </a:t>
            </a:r>
            <a:r>
              <a:rPr lang="en-US" sz="2400" b="1" i="1">
                <a:solidFill>
                  <a:srgbClr val="0000FF"/>
                </a:solidFill>
                <a:cs typeface="Symbol" charset="0"/>
              </a:rPr>
              <a:t>primary electron beam recovered in energy (E.R.L.) for sustainability, and muon beam emittance down to nm.rad level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Ultra-tight focusing of primary e</a:t>
            </a:r>
            <a:r>
              <a:rPr lang="en-US" sz="2400" b="1" i="1" baseline="30000">
                <a:solidFill>
                  <a:srgbClr val="0000FF"/>
                </a:solidFill>
                <a:cs typeface="Symbol" charset="0"/>
              </a:rPr>
              <a:t>-</a:t>
            </a:r>
            <a:r>
              <a:rPr lang="en-US" sz="2400" b="1" i="1">
                <a:solidFill>
                  <a:srgbClr val="0000FF"/>
                </a:solidFill>
                <a:cs typeface="Symbol" charset="0"/>
              </a:rPr>
              <a:t> beam, no beamstrahlung, no beam disruption, outstanding primary luminosity: 10</a:t>
            </a:r>
            <a:r>
              <a:rPr lang="en-US" sz="2400" b="1" i="1" baseline="30000">
                <a:solidFill>
                  <a:srgbClr val="0000FF"/>
                </a:solidFill>
                <a:cs typeface="Symbol" charset="0"/>
              </a:rPr>
              <a:t>42</a:t>
            </a:r>
            <a:r>
              <a:rPr lang="en-US" sz="2400" b="1" i="1">
                <a:solidFill>
                  <a:srgbClr val="0000FF"/>
                </a:solidFill>
                <a:cs typeface="Symbol" charset="0"/>
              </a:rPr>
              <a:t> cm</a:t>
            </a:r>
            <a:r>
              <a:rPr lang="en-US" sz="2400" b="1" i="1" baseline="30000">
                <a:solidFill>
                  <a:srgbClr val="0000FF"/>
                </a:solidFill>
                <a:cs typeface="Symbol" charset="0"/>
              </a:rPr>
              <a:t>-2</a:t>
            </a:r>
            <a:r>
              <a:rPr lang="en-US" sz="2400" b="1" i="1">
                <a:solidFill>
                  <a:srgbClr val="0000FF"/>
                </a:solidFill>
                <a:cs typeface="Symbol" charset="0"/>
              </a:rPr>
              <a:t>s</a:t>
            </a:r>
            <a:r>
              <a:rPr lang="en-US" sz="2400" b="1" i="1" baseline="30000">
                <a:solidFill>
                  <a:srgbClr val="0000FF"/>
                </a:solidFill>
                <a:cs typeface="Symbol" charset="0"/>
              </a:rPr>
              <a:t>-1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Same Linac can accelerate electron beam and muon pairs!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Polarized muon beams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Mitigation of BIB (beam induced background)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Open issue: stacking from CW muon beam with low bunch population to 10</a:t>
            </a:r>
            <a:r>
              <a:rPr lang="en-US" sz="2400" b="1" i="1" baseline="30000">
                <a:solidFill>
                  <a:srgbClr val="0000FF"/>
                </a:solidFill>
                <a:cs typeface="Symbol" charset="0"/>
              </a:rPr>
              <a:t>12</a:t>
            </a:r>
            <a:r>
              <a:rPr lang="en-US" sz="2400" b="1" i="1">
                <a:solidFill>
                  <a:srgbClr val="0000FF"/>
                </a:solidFill>
                <a:cs typeface="Symbol" charset="0"/>
              </a:rPr>
              <a:t> muon/bunch in storage ring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i="1">
                <a:solidFill>
                  <a:srgbClr val="0000FF"/>
                </a:solidFill>
                <a:cs typeface="Symbol" charset="0"/>
              </a:rPr>
              <a:t>This straw-man design study carried out within BriXSinO’s team (see talk on BriXSinO’s TDR on Monday by D. Giove)</a:t>
            </a:r>
          </a:p>
        </p:txBody>
      </p:sp>
    </p:spTree>
    <p:extLst>
      <p:ext uri="{BB962C8B-B14F-4D97-AF65-F5344CB8AC3E}">
        <p14:creationId xmlns:p14="http://schemas.microsoft.com/office/powerpoint/2010/main" val="255099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1D266-0EA3-685D-5E87-19814D977FD3}"/>
              </a:ext>
            </a:extLst>
          </p:cNvPr>
          <p:cNvSpPr txBox="1"/>
          <p:nvPr/>
        </p:nvSpPr>
        <p:spPr>
          <a:xfrm>
            <a:off x="1447800" y="1524000"/>
            <a:ext cx="6490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Thank you for your Attention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B176D9D-C5F1-22CF-D341-A4296D76BAE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4206903-75A7-D295-C9D0-58ECD568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3657600"/>
            <a:ext cx="3949700" cy="21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1D266-0EA3-685D-5E87-19814D977FD3}"/>
              </a:ext>
            </a:extLst>
          </p:cNvPr>
          <p:cNvSpPr txBox="1"/>
          <p:nvPr/>
        </p:nvSpPr>
        <p:spPr>
          <a:xfrm>
            <a:off x="2953287" y="2692137"/>
            <a:ext cx="323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Backup Slides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FB1558C-C409-16F1-28D5-79BA6FD1E83B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53683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143250" y="971550"/>
            <a:ext cx="2914650" cy="41413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endParaRPr lang="en-US" b="1">
              <a:solidFill>
                <a:srgbClr val="002060"/>
              </a:solidFill>
              <a:cs typeface="Symbol" panose="050501020107060205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028" y="1790701"/>
            <a:ext cx="8695372" cy="331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altLang="en-GB" sz="1350">
                <a:sym typeface="+mn-ea"/>
              </a:rPr>
              <a:t>S</a:t>
            </a:r>
            <a:r>
              <a:rPr lang="en-GB" sz="1350">
                <a:sym typeface="+mn-ea"/>
              </a:rPr>
              <a:t>tored power into the colliding beams</a:t>
            </a:r>
            <a:r>
              <a:rPr lang="it-IT" altLang="en-GB" sz="1350">
                <a:sym typeface="+mn-ea"/>
              </a:rPr>
              <a:t>,</a:t>
            </a:r>
            <a:r>
              <a:rPr lang="en-GB" sz="1350">
                <a:sym typeface="+mn-ea"/>
              </a:rPr>
              <a:t> electrons and FEL photons</a:t>
            </a:r>
            <a:r>
              <a:rPr lang="it-IT" altLang="en-GB" sz="1350">
                <a:sym typeface="+mn-ea"/>
              </a:rPr>
              <a:t>,</a:t>
            </a:r>
            <a:r>
              <a:rPr lang="en-GB" sz="1350">
                <a:sym typeface="+mn-ea"/>
              </a:rPr>
              <a:t> at the collision point</a:t>
            </a:r>
            <a:r>
              <a:rPr lang="it-IT" altLang="en-GB" sz="1350">
                <a:sym typeface="+mn-ea"/>
              </a:rPr>
              <a:t>: </a:t>
            </a:r>
            <a:r>
              <a:rPr lang="en-GB" sz="1350">
                <a:sym typeface="+mn-ea"/>
              </a:rPr>
              <a:t>2x100 GW + 2x10 GW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350">
              <a:sym typeface="+mn-ea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350">
                <a:sym typeface="+mn-ea"/>
              </a:rPr>
              <a:t>Total power loss</a:t>
            </a:r>
            <a:r>
              <a:rPr lang="it-IT" altLang="en-GB" sz="1350">
                <a:sym typeface="+mn-ea"/>
              </a:rPr>
              <a:t>: </a:t>
            </a:r>
            <a:r>
              <a:rPr lang="en-GB" sz="1350">
                <a:sym typeface="+mn-ea"/>
              </a:rPr>
              <a:t>320 MW dominated by ERL efficiency and FEL photons</a:t>
            </a:r>
            <a:endParaRPr lang="en-GB" sz="1350"/>
          </a:p>
          <a:p>
            <a:pPr algn="just"/>
            <a:r>
              <a:rPr lang="it-IT" altLang="en-GB" sz="1350">
                <a:sym typeface="+mn-ea"/>
              </a:rPr>
              <a:t>	(</a:t>
            </a:r>
            <a:r>
              <a:rPr lang="en-GB" sz="1350">
                <a:sym typeface="+mn-ea"/>
              </a:rPr>
              <a:t>50% of FEL photon beam power c</a:t>
            </a:r>
            <a:r>
              <a:rPr lang="it-IT" altLang="en-GB" sz="1350">
                <a:sym typeface="+mn-ea"/>
              </a:rPr>
              <a:t>ould</a:t>
            </a:r>
            <a:r>
              <a:rPr lang="en-GB" sz="1350">
                <a:sym typeface="+mn-ea"/>
              </a:rPr>
              <a:t> be recovered through thermal recycling</a:t>
            </a:r>
            <a:r>
              <a:rPr lang="it-IT" altLang="en-GB" sz="1350">
                <a:sym typeface="+mn-ea"/>
              </a:rPr>
              <a:t>: </a:t>
            </a:r>
            <a:r>
              <a:rPr lang="en-GB" sz="1350">
                <a:sym typeface="+mn-ea"/>
              </a:rPr>
              <a:t>net 220 MW power</a:t>
            </a:r>
            <a:r>
              <a:rPr lang="it-IT" altLang="en-GB" sz="1350">
                <a:sym typeface="+mn-ea"/>
              </a:rPr>
              <a:t> </a:t>
            </a:r>
            <a:r>
              <a:rPr lang="en-GB" sz="1350">
                <a:sym typeface="+mn-ea"/>
              </a:rPr>
              <a:t>loss</a:t>
            </a:r>
            <a:r>
              <a:rPr lang="it-IT" altLang="en-GB" sz="1350">
                <a:sym typeface="+mn-ea"/>
              </a:rPr>
              <a:t>)</a:t>
            </a:r>
            <a:endParaRPr lang="en-GB" sz="1350"/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35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altLang="en-GB" sz="1350"/>
              <a:t>Low p</a:t>
            </a:r>
            <a:r>
              <a:rPr lang="en-GB" sz="1350"/>
              <a:t>ower transferred from primary colliding electron/photon beams into the secondary beams</a:t>
            </a:r>
            <a:r>
              <a:rPr lang="it-IT" altLang="en-GB" sz="1350"/>
              <a:t>:</a:t>
            </a:r>
          </a:p>
          <a:p>
            <a:pPr algn="just"/>
            <a:r>
              <a:rPr lang="it-IT" altLang="en-GB" sz="1350">
                <a:sym typeface="+mn-ea"/>
              </a:rPr>
              <a:t>	- </a:t>
            </a:r>
            <a:r>
              <a:rPr lang="en-GB" sz="1350">
                <a:sym typeface="+mn-ea"/>
              </a:rPr>
              <a:t>muon pairs (10</a:t>
            </a:r>
            <a:r>
              <a:rPr lang="en-GB" sz="1350" baseline="30000">
                <a:sym typeface="+mn-ea"/>
              </a:rPr>
              <a:t>11</a:t>
            </a:r>
            <a:r>
              <a:rPr lang="en-GB" sz="1350">
                <a:sym typeface="+mn-ea"/>
              </a:rPr>
              <a:t> s</a:t>
            </a:r>
            <a:r>
              <a:rPr lang="en-GB" sz="1350" baseline="30000">
                <a:sym typeface="+mn-ea"/>
              </a:rPr>
              <a:t>-1</a:t>
            </a:r>
            <a:r>
              <a:rPr lang="en-GB" sz="1350">
                <a:sym typeface="+mn-ea"/>
              </a:rPr>
              <a:t> at an average energy of 100 GeV) </a:t>
            </a:r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</a:t>
            </a:r>
            <a:r>
              <a:rPr lang="it-IT" altLang="en-GB" sz="135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GB" sz="1350">
                <a:sym typeface="+mn-ea"/>
              </a:rPr>
              <a:t>8.6 kW</a:t>
            </a:r>
          </a:p>
          <a:p>
            <a:pPr algn="just"/>
            <a:r>
              <a:rPr lang="it-IT" altLang="en-GB" sz="1350">
                <a:sym typeface="+mn-ea"/>
              </a:rPr>
              <a:t>	- </a:t>
            </a:r>
            <a:r>
              <a:rPr lang="en-GB" sz="1350">
                <a:sym typeface="+mn-ea"/>
              </a:rPr>
              <a:t>back-scattered Compton gammas (4</a:t>
            </a:r>
            <a:r>
              <a:rPr lang="en-GB" sz="1350" baseline="30000">
                <a:sym typeface="+mn-ea"/>
              </a:rPr>
              <a:t>.</a:t>
            </a:r>
            <a:r>
              <a:rPr lang="en-GB" sz="1350">
                <a:sym typeface="+mn-ea"/>
              </a:rPr>
              <a:t>10</a:t>
            </a:r>
            <a:r>
              <a:rPr lang="en-GB" sz="1350" baseline="30000">
                <a:sym typeface="+mn-ea"/>
              </a:rPr>
              <a:t>13</a:t>
            </a:r>
            <a:r>
              <a:rPr lang="en-GB" sz="1350">
                <a:sym typeface="+mn-ea"/>
              </a:rPr>
              <a:t> s</a:t>
            </a:r>
            <a:r>
              <a:rPr lang="en-GB" sz="1350" baseline="30000">
                <a:sym typeface="+mn-ea"/>
              </a:rPr>
              <a:t>-1  </a:t>
            </a:r>
            <a:r>
              <a:rPr lang="en-GB" sz="1350">
                <a:sym typeface="+mn-ea"/>
              </a:rPr>
              <a:t>at an average energy of 500 GeV) </a:t>
            </a:r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</a:t>
            </a:r>
            <a:r>
              <a:rPr lang="it-IT" altLang="en-GB" sz="135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GB" sz="1350">
                <a:sym typeface="+mn-ea"/>
              </a:rPr>
              <a:t>3.2 MW</a:t>
            </a:r>
          </a:p>
          <a:p>
            <a:pPr algn="just"/>
            <a:r>
              <a:rPr lang="it-IT" altLang="en-GB" sz="1350">
                <a:sym typeface="+mn-ea"/>
              </a:rPr>
              <a:t>	- </a:t>
            </a:r>
            <a:r>
              <a:rPr lang="en-GB" sz="1350">
                <a:sym typeface="+mn-ea"/>
              </a:rPr>
              <a:t>e-/e+ pairs produced (5</a:t>
            </a:r>
            <a:r>
              <a:rPr lang="en-GB" sz="1350" baseline="30000">
                <a:sym typeface="+mn-ea"/>
              </a:rPr>
              <a:t>.</a:t>
            </a:r>
            <a:r>
              <a:rPr lang="en-GB" sz="1350">
                <a:sym typeface="+mn-ea"/>
              </a:rPr>
              <a:t>10</a:t>
            </a:r>
            <a:r>
              <a:rPr lang="en-GB" sz="1350" baseline="30000">
                <a:sym typeface="+mn-ea"/>
              </a:rPr>
              <a:t>16</a:t>
            </a:r>
            <a:r>
              <a:rPr lang="en-GB" sz="1350">
                <a:sym typeface="+mn-ea"/>
              </a:rPr>
              <a:t> s</a:t>
            </a:r>
            <a:r>
              <a:rPr lang="en-GB" sz="1350" baseline="30000">
                <a:sym typeface="+mn-ea"/>
              </a:rPr>
              <a:t>-1  </a:t>
            </a:r>
            <a:r>
              <a:rPr lang="en-GB" sz="1350">
                <a:sym typeface="+mn-ea"/>
              </a:rPr>
              <a:t>at an average energy of 2 GeV)</a:t>
            </a:r>
            <a:r>
              <a:rPr lang="it-IT" altLang="en-GB" sz="1350">
                <a:sym typeface="+mn-ea"/>
              </a:rPr>
              <a:t> </a:t>
            </a:r>
            <a:r>
              <a:rPr lang="it-IT" altLang="en-GB" sz="135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</a:t>
            </a:r>
            <a:r>
              <a:rPr lang="en-GB" sz="1350">
                <a:sym typeface="+mn-ea"/>
              </a:rPr>
              <a:t> 10 MW</a:t>
            </a:r>
            <a:endParaRPr lang="it-IT" altLang="en-GB" sz="1350"/>
          </a:p>
          <a:p>
            <a:pPr algn="just"/>
            <a:endParaRPr lang="en-GB" sz="135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alt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E</a:t>
            </a:r>
            <a:r>
              <a:rPr 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xpected efficiency beam-to-plug not smaller than 20%</a:t>
            </a:r>
            <a:r>
              <a:rPr lang="it-IT" alt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 (range </a:t>
            </a:r>
            <a:r>
              <a:rPr 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20-</a:t>
            </a:r>
            <a:r>
              <a:rPr lang="en-US" sz="1350">
                <a:latin typeface="Calibri" panose="020F0502020204030204" charset="0"/>
                <a:cs typeface="Calibri" panose="020F0502020204030204" charset="0"/>
                <a:sym typeface="+mn-ea"/>
              </a:rPr>
              <a:t>40%</a:t>
            </a:r>
            <a:r>
              <a:rPr lang="it-IT" altLang="en-US" sz="1350">
                <a:latin typeface="Calibri" panose="020F0502020204030204" charset="0"/>
                <a:cs typeface="Calibri" panose="020F0502020204030204" charset="0"/>
                <a:sym typeface="+mn-ea"/>
              </a:rPr>
              <a:t>)</a:t>
            </a:r>
            <a:r>
              <a:rPr lang="it-IT" sz="135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AC power bill in </a:t>
            </a:r>
            <a:r>
              <a:rPr lang="it-IT" alt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0.5 </a:t>
            </a:r>
            <a:r>
              <a:rPr lang="en-GB" sz="1350">
                <a:latin typeface="Calibri" panose="020F0502020204030204" charset="0"/>
                <a:cs typeface="Calibri" panose="020F0502020204030204" charset="0"/>
                <a:sym typeface="+mn-ea"/>
              </a:rPr>
              <a:t>- 1 GW range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35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350">
                <a:sym typeface="+mn-ea"/>
              </a:rPr>
              <a:t>With</a:t>
            </a:r>
            <a:r>
              <a:rPr lang="en-US" sz="1350">
                <a:sym typeface="+mn-ea"/>
              </a:rPr>
              <a:t> 200 GW of “circulating” beam power</a:t>
            </a:r>
            <a:r>
              <a:rPr lang="it-IT" altLang="en-US" sz="1350">
                <a:sym typeface="+mn-ea"/>
              </a:rPr>
              <a:t>, </a:t>
            </a:r>
            <a:r>
              <a:rPr lang="en-US" sz="1350">
                <a:sym typeface="+mn-ea"/>
              </a:rPr>
              <a:t>energy recovery becomes</a:t>
            </a:r>
            <a:r>
              <a:rPr lang="it-IT" altLang="en-US" sz="1350">
                <a:sym typeface="+mn-ea"/>
              </a:rPr>
              <a:t> </a:t>
            </a:r>
            <a:r>
              <a:rPr lang="en-US" sz="1350">
                <a:sym typeface="+mn-ea"/>
              </a:rPr>
              <a:t>absolutely mandatory:</a:t>
            </a:r>
            <a:r>
              <a:rPr lang="it-IT" altLang="en-US" sz="1350">
                <a:sym typeface="+mn-ea"/>
              </a:rPr>
              <a:t> </a:t>
            </a:r>
            <a:r>
              <a:rPr lang="en-US" sz="1350">
                <a:sym typeface="+mn-ea"/>
              </a:rPr>
              <a:t>ERL is the key technique to go</a:t>
            </a:r>
            <a:r>
              <a:rPr lang="it-IT" altLang="en-US" sz="1350">
                <a:sym typeface="+mn-ea"/>
              </a:rPr>
              <a:t>. </a:t>
            </a:r>
            <a:r>
              <a:rPr lang="en-US" sz="1350">
                <a:sym typeface="+mn-ea"/>
              </a:rPr>
              <a:t>ERLs are exiting their </a:t>
            </a:r>
            <a:r>
              <a:rPr lang="it-IT" altLang="en-US" sz="1350">
                <a:sym typeface="+mn-ea"/>
              </a:rPr>
              <a:t>development era</a:t>
            </a:r>
            <a:r>
              <a:rPr lang="en-US" sz="1350">
                <a:sym typeface="+mn-ea"/>
              </a:rPr>
              <a:t>, mainly focused on radiation production</a:t>
            </a:r>
            <a:r>
              <a:rPr lang="it-IT" altLang="en-US" sz="1350">
                <a:sym typeface="+mn-ea"/>
              </a:rPr>
              <a:t> </a:t>
            </a:r>
            <a:r>
              <a:rPr lang="en-US" sz="1350">
                <a:sym typeface="+mn-ea"/>
              </a:rPr>
              <a:t>(as drivers of FELs, ICS, and synchotron light)</a:t>
            </a:r>
            <a:r>
              <a:rPr lang="it-IT" altLang="en-US" sz="1350">
                <a:sym typeface="+mn-ea"/>
              </a:rPr>
              <a:t>, and they</a:t>
            </a:r>
            <a:r>
              <a:rPr lang="en-US" sz="1350">
                <a:sym typeface="+mn-ea"/>
              </a:rPr>
              <a:t> are now entering the future scenario of HEP </a:t>
            </a:r>
            <a:endParaRPr lang="it-IT" altLang="en-US" sz="1350">
              <a:sym typeface="+mn-ea"/>
            </a:endParaRPr>
          </a:p>
        </p:txBody>
      </p:sp>
      <p:sp>
        <p:nvSpPr>
          <p:cNvPr id="3" name="Title 7"/>
          <p:cNvSpPr>
            <a:spLocks noGrp="1"/>
          </p:cNvSpPr>
          <p:nvPr/>
        </p:nvSpPr>
        <p:spPr>
          <a:xfrm>
            <a:off x="195263" y="1042511"/>
            <a:ext cx="4235291" cy="5438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000"/>
              <a:t>Power budget</a:t>
            </a:r>
            <a:endParaRPr lang="it-IT" altLang="en-US" sz="1500"/>
          </a:p>
        </p:txBody>
      </p:sp>
      <p:sp>
        <p:nvSpPr>
          <p:cNvPr id="4" name="Text Box 3"/>
          <p:cNvSpPr txBox="1"/>
          <p:nvPr/>
        </p:nvSpPr>
        <p:spPr>
          <a:xfrm>
            <a:off x="4572000" y="5859585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 action="ppaction://hlinkfile"/>
              </a:rPr>
              <a:t>The Development of Energy-Recovery Linacs</a:t>
            </a:r>
            <a:r>
              <a:rPr lang="it-IT" altLang="en-US" sz="1200">
                <a:hlinkClick r:id="rId3" action="ppaction://hlinkfile"/>
              </a:rPr>
              <a:t>, ArXiv (2022)</a:t>
            </a:r>
            <a:endParaRPr lang="it-IT" altLang="en-US" sz="120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81F1422-859D-31A7-3E48-B0081A059E2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2000"/>
            <a:ext cx="834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A Proof-of-Principle experiment at DESY with XFEL and a dedicated ICS: 5 GeV muon beams at moderate flux (</a:t>
            </a:r>
            <a:r>
              <a:rPr lang="en-US" sz="4000" b="1" baseline="-25000">
                <a:solidFill>
                  <a:srgbClr val="00B050"/>
                </a:solidFill>
                <a:cs typeface="Symbol" charset="0"/>
              </a:rPr>
              <a:t>˜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1 s</a:t>
            </a:r>
            <a:r>
              <a:rPr lang="en-US" sz="2000" b="1" baseline="30000">
                <a:solidFill>
                  <a:srgbClr val="00B050"/>
                </a:solidFill>
                <a:cs typeface="Symbol" charset="0"/>
              </a:rPr>
              <a:t>-1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) and small emittance (</a:t>
            </a:r>
            <a:r>
              <a:rPr lang="en-US" sz="4000" b="1" baseline="-25000">
                <a:solidFill>
                  <a:srgbClr val="00B050"/>
                </a:solidFill>
                <a:cs typeface="Symbol" charset="0"/>
              </a:rPr>
              <a:t>˜</a:t>
            </a:r>
            <a:r>
              <a:rPr lang="en-US" sz="2000" b="1" baseline="-25000">
                <a:solidFill>
                  <a:srgbClr val="00B050"/>
                </a:solidFill>
                <a:cs typeface="Symbol" charset="0"/>
              </a:rPr>
              <a:t> 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0.5 mm</a:t>
            </a:r>
            <a:r>
              <a:rPr lang="en-US" sz="2000" b="1" baseline="30000">
                <a:solidFill>
                  <a:srgbClr val="00B050"/>
                </a:solidFill>
                <a:cs typeface="Symbol" charset="0"/>
              </a:rPr>
              <a:t>.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mrad)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589C0-00CB-324D-9C50-0E80B304D49A}"/>
              </a:ext>
            </a:extLst>
          </p:cNvPr>
          <p:cNvGraphicFramePr>
            <a:graphicFrameLocks noGrp="1"/>
          </p:cNvGraphicFramePr>
          <p:nvPr/>
        </p:nvGraphicFramePr>
        <p:xfrm>
          <a:off x="495300" y="2057400"/>
          <a:ext cx="81534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409793471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789987994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r>
                        <a:rPr lang="en-IT" sz="2400"/>
                        <a:t>20 GeV XFEL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v</a:t>
                      </a:r>
                      <a:r>
                        <a:rPr lang="en-IT" sz="2400"/>
                        <a:t>s. 1.5 MeV ICS 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907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</a:t>
                      </a:r>
                      <a:r>
                        <a:rPr lang="en-IT" baseline="-2500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346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76741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Qe</a:t>
                      </a:r>
                      <a:r>
                        <a:rPr lang="en-IT" baseline="-25000"/>
                        <a:t>-</a:t>
                      </a:r>
                      <a:r>
                        <a:rPr lang="en-IT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800 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48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GB"/>
                        <a:t>e</a:t>
                      </a:r>
                      <a:r>
                        <a:rPr lang="en-IT"/>
                        <a:t>ffective 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32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44345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GB"/>
                        <a:t>p</a:t>
                      </a:r>
                      <a:r>
                        <a:rPr lang="en-IT"/>
                        <a:t>rimary collision spot-size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 microns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1032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GB"/>
                        <a:t>n</a:t>
                      </a:r>
                      <a:r>
                        <a:rPr lang="en-IT"/>
                        <a:t>ormalized transv. </a:t>
                      </a:r>
                      <a:r>
                        <a:rPr lang="en-GB"/>
                        <a:t>e</a:t>
                      </a:r>
                      <a:r>
                        <a:rPr lang="en-IT"/>
                        <a:t>mittance e</a:t>
                      </a:r>
                      <a:r>
                        <a:rPr lang="en-IT" baseline="30000"/>
                        <a:t>-</a:t>
                      </a:r>
                      <a:r>
                        <a:rPr lang="en-IT"/>
                        <a:t> beam</a:t>
                      </a:r>
                      <a:endParaRPr lang="en-IT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 mm</a:t>
                      </a:r>
                      <a:r>
                        <a:rPr lang="en-IT" baseline="30000"/>
                        <a:t>.</a:t>
                      </a:r>
                      <a:r>
                        <a:rPr lang="en-IT"/>
                        <a:t>mrad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0969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</a:t>
                      </a:r>
                      <a:r>
                        <a:rPr lang="en-IT" baseline="-25000"/>
                        <a:t>ICS   </a:t>
                      </a:r>
                      <a:r>
                        <a:rPr lang="en-IT" baseline="0"/>
                        <a:t>@</a:t>
                      </a:r>
                      <a:r>
                        <a:rPr lang="en-IT" baseline="-25000"/>
                        <a:t>   </a:t>
                      </a:r>
                      <a:r>
                        <a:rPr lang="en-IT" baseline="0"/>
                        <a:t>primary collision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5. 10</a:t>
                      </a:r>
                      <a:r>
                        <a:rPr lang="en-IT" baseline="30000"/>
                        <a:t>9</a:t>
                      </a:r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72123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N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 baseline="30000"/>
                        <a:t>+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0.3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5073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2CD377-AE01-D87C-3762-3D2541B10DAD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4260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C3DE8F66-CD56-B040-8066-EA087CC5E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"/>
            <a:ext cx="3833173" cy="3194311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C2645BD-A31A-D34E-B03A-8E5E788F7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6" y="3341654"/>
            <a:ext cx="8409864" cy="336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461D1-86B4-2343-9C42-B18B60A92B2E}"/>
              </a:ext>
            </a:extLst>
          </p:cNvPr>
          <p:cNvSpPr txBox="1"/>
          <p:nvPr/>
        </p:nvSpPr>
        <p:spPr>
          <a:xfrm>
            <a:off x="4876800" y="609600"/>
            <a:ext cx="42219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</a:t>
            </a:r>
            <a:r>
              <a:rPr lang="en-IT"/>
              <a:t>ery good emittance, 0.67 mm</a:t>
            </a:r>
            <a:r>
              <a:rPr lang="en-IT" baseline="30000"/>
              <a:t>.</a:t>
            </a:r>
            <a:r>
              <a:rPr lang="en-IT"/>
              <a:t>mrad</a:t>
            </a:r>
          </a:p>
          <a:p>
            <a:endParaRPr lang="en-IT"/>
          </a:p>
          <a:p>
            <a:r>
              <a:rPr lang="en-GB"/>
              <a:t>M</a:t>
            </a:r>
            <a:r>
              <a:rPr lang="en-IT"/>
              <a:t>oderate amount of time to populate</a:t>
            </a:r>
          </a:p>
          <a:p>
            <a:r>
              <a:rPr lang="en-IT"/>
              <a:t>a phase space (few hours)</a:t>
            </a:r>
          </a:p>
          <a:p>
            <a:endParaRPr lang="en-IT"/>
          </a:p>
          <a:p>
            <a:r>
              <a:rPr lang="en-IT"/>
              <a:t>Possible Sinergy with LUXE? Sharing</a:t>
            </a:r>
          </a:p>
          <a:p>
            <a:r>
              <a:rPr lang="en-IT"/>
              <a:t>detection beam lines, adding dedicated 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2343FD-DC66-A170-992B-C8FE354E8FA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533009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110F48-6065-2743-8A88-9DDBB7CB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4" y="0"/>
            <a:ext cx="57458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7270D-ACF1-3A45-883A-5D09BAFEEF6A}"/>
              </a:ext>
            </a:extLst>
          </p:cNvPr>
          <p:cNvSpPr txBox="1"/>
          <p:nvPr/>
        </p:nvSpPr>
        <p:spPr>
          <a:xfrm>
            <a:off x="2667000" y="5410200"/>
            <a:ext cx="419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BriXSinO’s TDR available at   www.marix.eu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CD35CB-724A-614F-B93D-09DA0C6C5CD7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C8D65-38A5-8EC3-A420-74A10542134E}"/>
              </a:ext>
            </a:extLst>
          </p:cNvPr>
          <p:cNvSpPr txBox="1"/>
          <p:nvPr/>
        </p:nvSpPr>
        <p:spPr>
          <a:xfrm>
            <a:off x="2133600" y="5931932"/>
            <a:ext cx="6054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cs typeface="Symbol" charset="0"/>
              </a:rPr>
              <a:t>see talk on BriXSinO’s TDR on Monday by D. Giove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06746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D1DBB9-5FF7-6312-562E-7311D4E3791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A671335-3C36-B2D7-468D-22649C238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67030"/>
            <a:ext cx="8849449" cy="45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ACCCB-4C20-5F47-B00D-D321A55E2CBA}"/>
              </a:ext>
            </a:extLst>
          </p:cNvPr>
          <p:cNvSpPr txBox="1"/>
          <p:nvPr/>
        </p:nvSpPr>
        <p:spPr>
          <a:xfrm>
            <a:off x="1905000" y="205740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a0 = 4.3*lambda*Sqrt(U/sigmat)/w0</a:t>
            </a:r>
          </a:p>
          <a:p>
            <a:r>
              <a:rPr lang="en-GB"/>
              <a:t>P = 0.94*U/(2*sigmat)</a:t>
            </a:r>
          </a:p>
          <a:p>
            <a:r>
              <a:rPr lang="en-GB"/>
              <a:t>Ip = 2*P / (pi*w0</a:t>
            </a:r>
            <a:r>
              <a:rPr lang="en-GB" baseline="30000"/>
              <a:t>2</a:t>
            </a:r>
            <a:r>
              <a:rPr lang="en-GB"/>
              <a:t>)</a:t>
            </a:r>
          </a:p>
          <a:p>
            <a:r>
              <a:rPr lang="en-GB"/>
              <a:t>E = Sqrt(754*Ip)</a:t>
            </a:r>
          </a:p>
          <a:p>
            <a:br>
              <a:rPr lang="en-GB"/>
            </a:br>
            <a:endParaRPr lang="en-GB"/>
          </a:p>
          <a:p>
            <a:endParaRPr lang="en-GB"/>
          </a:p>
          <a:p>
            <a:r>
              <a:rPr lang="en-GB"/>
              <a:t>FEL 60 keV  U = 0.125 J   sigmat = 0.2 psec   w0 = 10 nm </a:t>
            </a:r>
          </a:p>
          <a:p>
            <a:endParaRPr lang="en-GB"/>
          </a:p>
          <a:p>
            <a:r>
              <a:rPr lang="en-GB"/>
              <a:t>a0 = 0.007,   eta=Delta=4.6*10</a:t>
            </a:r>
            <a:r>
              <a:rPr lang="en-GB" baseline="30000"/>
              <a:t>5  </a:t>
            </a:r>
            <a:r>
              <a:rPr lang="en-GB"/>
              <a:t>,  Chi = 3220</a:t>
            </a:r>
          </a:p>
          <a:p>
            <a:r>
              <a:rPr lang="en-GB"/>
              <a:t>P = 294 GW</a:t>
            </a:r>
          </a:p>
          <a:p>
            <a:r>
              <a:rPr lang="en-GB"/>
              <a:t>Ip = 1.9*10</a:t>
            </a:r>
            <a:r>
              <a:rPr lang="en-GB" baseline="30000"/>
              <a:t>27</a:t>
            </a:r>
            <a:r>
              <a:rPr lang="en-GB"/>
              <a:t> W/m2 = 1.9*10</a:t>
            </a:r>
            <a:r>
              <a:rPr lang="en-GB" baseline="30000"/>
              <a:t>23</a:t>
            </a:r>
            <a:r>
              <a:rPr lang="en-GB"/>
              <a:t> W/cm</a:t>
            </a:r>
            <a:r>
              <a:rPr lang="en-GB" baseline="30000"/>
              <a:t>2</a:t>
            </a:r>
          </a:p>
          <a:p>
            <a:r>
              <a:rPr lang="en-GB"/>
              <a:t>E = 1.2*10</a:t>
            </a:r>
            <a:r>
              <a:rPr lang="en-GB" baseline="30000"/>
              <a:t>15</a:t>
            </a:r>
            <a:r>
              <a:rPr lang="en-GB"/>
              <a:t> V/m</a:t>
            </a:r>
          </a:p>
          <a:p>
            <a:br>
              <a:rPr lang="en-GB"/>
            </a:br>
            <a:endParaRPr lang="en-GB"/>
          </a:p>
          <a:p>
            <a:r>
              <a:rPr lang="en-GB"/>
              <a:t>E’ = E*</a:t>
            </a:r>
            <a:r>
              <a:rPr lang="en-GB">
                <a:latin typeface="Symbol" pitchFamily="2" charset="2"/>
              </a:rPr>
              <a:t>g</a:t>
            </a:r>
            <a:r>
              <a:rPr lang="en-GB"/>
              <a:t> = (500 GeV) = 1.2*10</a:t>
            </a:r>
            <a:r>
              <a:rPr lang="en-GB" baseline="30000"/>
              <a:t>21</a:t>
            </a:r>
            <a:r>
              <a:rPr lang="en-GB"/>
              <a:t> V/m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88C4DF-2FFF-F045-8C89-B9C822B82116}"/>
              </a:ext>
            </a:extLst>
          </p:cNvPr>
          <p:cNvSpPr txBox="1">
            <a:spLocks noChangeArrowheads="1"/>
          </p:cNvSpPr>
          <p:nvPr/>
        </p:nvSpPr>
        <p:spPr>
          <a:xfrm>
            <a:off x="1066799" y="228600"/>
            <a:ext cx="7307291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Trespassing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the Schwinger’s Limit (E = 1.3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.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10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18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V/m)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@  EXMP  (electron vs. FEL photon)</a:t>
            </a:r>
          </a:p>
        </p:txBody>
      </p:sp>
    </p:spTree>
    <p:extLst>
      <p:ext uri="{BB962C8B-B14F-4D97-AF65-F5344CB8AC3E}">
        <p14:creationId xmlns:p14="http://schemas.microsoft.com/office/powerpoint/2010/main" val="1451700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FCB3CF4-2FF7-E348-9469-35273BEAF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7848600" cy="313944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1C0B951-CBB7-BF40-8019-BF505FE6F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89663"/>
            <a:ext cx="7048500" cy="2819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F89B9F-7D34-6FAB-3574-62AF79E2D51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50501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8A49A57-CE47-6419-0997-81FEF3AD8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66800"/>
            <a:ext cx="6780105" cy="3686400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27297043-253A-3E8F-D030-6784BA0E6D4A}"/>
              </a:ext>
            </a:extLst>
          </p:cNvPr>
          <p:cNvSpPr txBox="1"/>
          <p:nvPr/>
        </p:nvSpPr>
        <p:spPr>
          <a:xfrm>
            <a:off x="2197735" y="1315720"/>
            <a:ext cx="25266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MAP scheme:</a:t>
            </a:r>
          </a:p>
          <a:p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10</a:t>
            </a:r>
            <a:r>
              <a:rPr lang="it-IT" altLang="en-US" baseline="30000">
                <a:latin typeface="Calibri" panose="020F0502020204030204" charset="0"/>
                <a:cs typeface="Calibri" panose="020F0502020204030204" charset="0"/>
              </a:rPr>
              <a:t>12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it-IT" altLang="en-US">
                <a:latin typeface="Symbol" panose="05050102010706020507" charset="0"/>
                <a:cs typeface="Symbol" panose="05050102010706020507" charset="0"/>
              </a:rPr>
              <a:t>m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/bunch</a:t>
            </a:r>
          </a:p>
          <a:p>
            <a:r>
              <a:rPr lang="it-IT" altLang="en-US">
                <a:latin typeface="Symbol" panose="05050102010706020507" charset="0"/>
                <a:cs typeface="Symbol" panose="05050102010706020507" charset="0"/>
              </a:rPr>
              <a:t>e</a:t>
            </a:r>
            <a:r>
              <a:rPr lang="it-IT" altLang="en-US" baseline="-25000">
                <a:latin typeface="Calibri" panose="020F0502020204030204" charset="0"/>
                <a:cs typeface="Calibri" panose="020F0502020204030204" charset="0"/>
              </a:rPr>
              <a:t>n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 = 25 mm mrad</a:t>
            </a:r>
          </a:p>
          <a:p>
            <a:r>
              <a:rPr lang="it-IT" altLang="en-US">
                <a:latin typeface="Calibri" panose="020F0502020204030204" charset="0"/>
                <a:cs typeface="Calibri" panose="020F0502020204030204" charset="0"/>
              </a:rPr>
              <a:t>L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  <a:sym typeface="+mn-ea"/>
              </a:rPr>
              <a:t>~ 10</a:t>
            </a:r>
            <a:r>
              <a:rPr lang="it-IT" altLang="en-US" baseline="30000">
                <a:latin typeface="Calibri" panose="020F0502020204030204" charset="0"/>
                <a:cs typeface="Calibri" panose="020F0502020204030204" charset="0"/>
                <a:sym typeface="+mn-ea"/>
              </a:rPr>
              <a:t>34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r>
              <a:rPr lang="it-IT" altLang="en-US" baseline="30000">
                <a:latin typeface="Calibri" panose="020F0502020204030204" charset="0"/>
                <a:cs typeface="Calibri" panose="020F0502020204030204" charset="0"/>
                <a:sym typeface="+mn-ea"/>
              </a:rPr>
              <a:t>-2 </a:t>
            </a:r>
            <a:r>
              <a:rPr lang="it-IT" altLang="en-US">
                <a:latin typeface="Calibri" panose="020F0502020204030204" charset="0"/>
                <a:cs typeface="Calibri" panose="020F0502020204030204" charset="0"/>
                <a:sym typeface="+mn-ea"/>
              </a:rPr>
              <a:t>s</a:t>
            </a:r>
            <a:r>
              <a:rPr lang="it-IT" altLang="en-US" baseline="30000">
                <a:latin typeface="Calibri" panose="020F0502020204030204" charset="0"/>
                <a:cs typeface="Calibri" panose="020F0502020204030204" charset="0"/>
                <a:sym typeface="+mn-ea"/>
              </a:rPr>
              <a:t>-1</a:t>
            </a:r>
            <a:endParaRPr lang="it-IT" altLang="en-US"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942BCF-B223-5562-60D4-711A18DB3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151231"/>
              </p:ext>
            </p:extLst>
          </p:nvPr>
        </p:nvGraphicFramePr>
        <p:xfrm>
          <a:off x="2498725" y="5076825"/>
          <a:ext cx="204597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30780" imgH="1257300" progId="Paint.Picture">
                  <p:embed/>
                </p:oleObj>
              </mc:Choice>
              <mc:Fallback>
                <p:oleObj r:id="rId4" imgW="2430780" imgH="1257300" progId="Paint.Picture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8725" y="5076825"/>
                        <a:ext cx="2045970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id="{ACC11910-D964-CBED-DB6A-3D2DF7FF4100}"/>
              </a:ext>
            </a:extLst>
          </p:cNvPr>
          <p:cNvSpPr txBox="1"/>
          <p:nvPr/>
        </p:nvSpPr>
        <p:spPr>
          <a:xfrm>
            <a:off x="918210" y="6139815"/>
            <a:ext cx="7387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hlinkClick r:id="rId6" action="ppaction://hlinkfile"/>
              </a:rPr>
              <a:t>Muon production and accumulation from positrons on target</a:t>
            </a:r>
            <a:r>
              <a:rPr lang="it-IT" altLang="en-US" sz="1600">
                <a:hlinkClick r:id="rId6" action="ppaction://hlinkfile"/>
              </a:rPr>
              <a:t>. PRAB 23, 051001 (2020)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475F745B-1078-8324-5426-70205E331CAA}"/>
              </a:ext>
            </a:extLst>
          </p:cNvPr>
          <p:cNvSpPr txBox="1"/>
          <p:nvPr/>
        </p:nvSpPr>
        <p:spPr>
          <a:xfrm>
            <a:off x="4570095" y="5499100"/>
            <a:ext cx="3881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/>
              <a:t>after </a:t>
            </a:r>
            <a:r>
              <a:rPr lang="it-IT" altLang="en-US" b="1">
                <a:solidFill>
                  <a:srgbClr val="FF0000"/>
                </a:solidFill>
              </a:rPr>
              <a:t>ionization cooling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2400CB5A-34ED-E208-C629-D3C4F26CD2E0}"/>
              </a:ext>
            </a:extLst>
          </p:cNvPr>
          <p:cNvSpPr txBox="1"/>
          <p:nvPr/>
        </p:nvSpPr>
        <p:spPr>
          <a:xfrm>
            <a:off x="4570730" y="5791200"/>
            <a:ext cx="3961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sym typeface="+mn-ea"/>
              </a:rPr>
              <a:t>after accumulation, </a:t>
            </a:r>
            <a:r>
              <a:rPr lang="it-IT" altLang="en-US" b="1">
                <a:solidFill>
                  <a:srgbClr val="00B050"/>
                </a:solidFill>
                <a:sym typeface="+mn-ea"/>
              </a:rPr>
              <a:t>no cooling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9C81-BDEA-1100-AAD4-E145125863C1}"/>
              </a:ext>
            </a:extLst>
          </p:cNvPr>
          <p:cNvSpPr txBox="1"/>
          <p:nvPr/>
        </p:nvSpPr>
        <p:spPr>
          <a:xfrm>
            <a:off x="277282" y="134534"/>
            <a:ext cx="8561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>
                <a:latin typeface="+mj-lt"/>
              </a:rPr>
              <a:t>Muon Collider:</a:t>
            </a:r>
          </a:p>
          <a:p>
            <a:pPr algn="ctr"/>
            <a:r>
              <a:rPr lang="it-IT" sz="1800" b="1">
                <a:latin typeface="+mj-lt"/>
              </a:rPr>
              <a:t>a) the conventional approach (MAP, proton-pion cascade) and</a:t>
            </a:r>
          </a:p>
          <a:p>
            <a:pPr algn="ctr"/>
            <a:r>
              <a:rPr lang="it-IT" sz="1800" b="1">
                <a:latin typeface="+mj-lt"/>
              </a:rPr>
              <a:t>b) the alternative approach (LEMMA, 45 GeV positrons on target)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45CE74C0-BFFF-2D7D-0FD8-CCA1758EF9E8}"/>
              </a:ext>
            </a:extLst>
          </p:cNvPr>
          <p:cNvSpPr txBox="1"/>
          <p:nvPr/>
        </p:nvSpPr>
        <p:spPr>
          <a:xfrm>
            <a:off x="897890" y="4572000"/>
            <a:ext cx="75603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hlinkClick r:id="rId7" action="ppaction://hlinkfile"/>
              </a:rPr>
              <a:t>Muon colliders to expand frontiers of particle physics. Nat. Phys. 17, 289–292 (2021)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921CA-3309-55A6-7C66-E82DF631793C}"/>
              </a:ext>
            </a:extLst>
          </p:cNvPr>
          <p:cNvSpPr txBox="1"/>
          <p:nvPr/>
        </p:nvSpPr>
        <p:spPr>
          <a:xfrm>
            <a:off x="64135" y="5105400"/>
            <a:ext cx="2133600" cy="9746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itchFamily="2" charset="2"/>
              <a:buChar char="m"/>
            </a:pPr>
            <a:r>
              <a:rPr lang="it-IT" altLang="en-US"/>
              <a:t>unstable particles</a:t>
            </a:r>
          </a:p>
          <a:p>
            <a:r>
              <a:rPr lang="it-IT" altLang="en-US"/>
              <a:t>with </a:t>
            </a:r>
            <a:r>
              <a:rPr lang="it-IT" altLang="en-US">
                <a:latin typeface="Symbol" panose="05050102010706020507" charset="0"/>
                <a:cs typeface="Symbol" panose="05050102010706020507" charset="0"/>
              </a:rPr>
              <a:t>t</a:t>
            </a:r>
            <a:r>
              <a:rPr lang="it-IT" altLang="en-US" baseline="-25000"/>
              <a:t>0</a:t>
            </a:r>
            <a:r>
              <a:rPr lang="it-IT" altLang="en-US"/>
              <a:t> = 2.2 </a:t>
            </a:r>
            <a:r>
              <a:rPr lang="it-IT" altLang="en-US">
                <a:latin typeface="Symbol" panose="05050102010706020507" charset="0"/>
                <a:cs typeface="Symbol" panose="05050102010706020507" charset="0"/>
              </a:rPr>
              <a:t>m</a:t>
            </a:r>
            <a:r>
              <a:rPr lang="it-IT" altLang="en-US"/>
              <a:t>s</a:t>
            </a:r>
          </a:p>
          <a:p>
            <a:r>
              <a:rPr lang="it-IT">
                <a:latin typeface="Symbol" pitchFamily="2" charset="2"/>
              </a:rPr>
              <a:t>m</a:t>
            </a:r>
            <a:r>
              <a:rPr lang="it-IT"/>
              <a:t> @ 1 TeV  </a:t>
            </a:r>
            <a:r>
              <a:rPr lang="it-IT">
                <a:latin typeface="Symbol" pitchFamily="2" charset="2"/>
              </a:rPr>
              <a:t>t </a:t>
            </a:r>
            <a:r>
              <a:rPr lang="it-IT" sz="3200" baseline="-25000"/>
              <a:t>˜</a:t>
            </a:r>
            <a:r>
              <a:rPr lang="it-IT"/>
              <a:t> 20 ms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1577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F68A78-99E3-3844-AFA8-875EE9E73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72293"/>
            <a:ext cx="5410199" cy="3213907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8C9DD6-C9E7-0640-94E3-38D922C62861}"/>
                  </a:ext>
                </a:extLst>
              </p:cNvPr>
              <p:cNvSpPr txBox="1"/>
              <p:nvPr/>
            </p:nvSpPr>
            <p:spPr>
              <a:xfrm>
                <a:off x="1219200" y="152400"/>
                <a:ext cx="78486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/>
                  <a:t>E</a:t>
                </a:r>
                <a:r>
                  <a:rPr lang="en-US" sz="2400" baseline="-25000"/>
                  <a:t>e</a:t>
                </a:r>
                <a:r>
                  <a:rPr lang="en-US" sz="2400"/>
                  <a:t> = 200 GeV    </a:t>
                </a:r>
                <a:r>
                  <a:rPr lang="en-US" sz="2400">
                    <a:latin typeface="Symbol" pitchFamily="2" charset="2"/>
                  </a:rPr>
                  <a:t>s</a:t>
                </a:r>
                <a:r>
                  <a:rPr lang="en-US" sz="2400" baseline="-25000"/>
                  <a:t>0</a:t>
                </a:r>
                <a:r>
                  <a:rPr lang="en-US" sz="2400"/>
                  <a:t> = 14 nm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580</m:t>
                    </m:r>
                  </m:oMath>
                </a14:m>
                <a:r>
                  <a:rPr lang="it-IT" sz="2400"/>
                  <a:t>    </a:t>
                </a:r>
                <a:r>
                  <a:rPr lang="en-US" sz="2400"/>
                  <a:t>E</a:t>
                </a:r>
                <a:r>
                  <a:rPr lang="en-US" sz="2400" baseline="-25000"/>
                  <a:t>cm</a:t>
                </a:r>
                <a:r>
                  <a:rPr lang="en-US" sz="2400"/>
                  <a:t> = 346 MeV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8C9DD6-C9E7-0640-94E3-38D922C6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400"/>
                <a:ext cx="7848600" cy="369332"/>
              </a:xfrm>
              <a:prstGeom prst="rect">
                <a:avLst/>
              </a:prstGeom>
              <a:blipFill>
                <a:blip r:embed="rId4"/>
                <a:stretch>
                  <a:fillRect l="-2423" t="-30000" b="-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E7824C07-3E17-C046-8FAA-B1390A375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67" y="800550"/>
            <a:ext cx="4029933" cy="3085650"/>
          </a:xfrm>
          <a:prstGeom prst="rect">
            <a:avLst/>
          </a:prstGeom>
        </p:spPr>
      </p:pic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3DF9C50D-6E30-214F-957E-0C854EC4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13" y="3856014"/>
            <a:ext cx="5040811" cy="29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3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417440" y="1219200"/>
            <a:ext cx="612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 </a:t>
            </a:r>
            <a:r>
              <a:rPr lang="en-US" sz="1800" i="1"/>
              <a:t>and Camilla Curatolo –  INFN-Milano and LASA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52400"/>
            <a:ext cx="8077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0" i="0">
                <a:solidFill>
                  <a:srgbClr val="CB6D04"/>
                </a:solidFill>
                <a:effectLst/>
                <a:latin typeface="Liberation Sans"/>
              </a:rPr>
              <a:t>GeV muon beams with picometer-class emittance from electron-photon collisions</a:t>
            </a:r>
            <a:endParaRPr lang="en-GB" sz="2800" b="1" i="1" kern="0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676400"/>
            <a:ext cx="9048750" cy="90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Very recent idea (C. Curatolo and L. Serafini, </a:t>
            </a:r>
            <a:r>
              <a:rPr lang="en-GB"/>
              <a:t>arXiv:2106.03255v1 , 6 Jun 2021</a:t>
            </a:r>
            <a:r>
              <a:rPr lang="en-US" sz="2000" b="1">
                <a:solidFill>
                  <a:srgbClr val="0000FF"/>
                </a:solidFill>
                <a:cs typeface="Symbol" charset="0"/>
              </a:rPr>
              <a:t>) on a new scheme of muon collider based on electron-photon collisions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25F02FA-75C5-8740-867C-43208D8D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5213971" cy="2209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71A9E-DE9C-7D42-88FF-5C0E0D062321}"/>
              </a:ext>
            </a:extLst>
          </p:cNvPr>
          <p:cNvGrpSpPr/>
          <p:nvPr/>
        </p:nvGrpSpPr>
        <p:grpSpPr>
          <a:xfrm>
            <a:off x="76200" y="3695700"/>
            <a:ext cx="8896350" cy="2933700"/>
            <a:chOff x="76200" y="3695700"/>
            <a:chExt cx="8896350" cy="2933700"/>
          </a:xfrm>
        </p:grpSpPr>
        <p:pic>
          <p:nvPicPr>
            <p:cNvPr id="4" name="Picture 3" descr="A picture containing funnel chart&#10;&#10;Description automatically generated">
              <a:extLst>
                <a:ext uri="{FF2B5EF4-FFF2-40B4-BE49-F238E27FC236}">
                  <a16:creationId xmlns:a16="http://schemas.microsoft.com/office/drawing/2014/main" id="{A8BF466E-6385-5040-89AA-C8D3BC94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129" y="3695700"/>
              <a:ext cx="2893494" cy="1219200"/>
            </a:xfrm>
            <a:prstGeom prst="rect">
              <a:avLst/>
            </a:prstGeom>
          </p:spPr>
        </p:pic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14EBEA7E-6A8D-C246-B809-40E8B0D23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4953000"/>
              <a:ext cx="889635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Idea conceived from decades of expertise on Free Electron Lasers (MariX), High Brightness e</a:t>
              </a:r>
              <a:r>
                <a:rPr lang="en-US" sz="2000" b="1" i="1" baseline="30000">
                  <a:solidFill>
                    <a:srgbClr val="0000FF"/>
                  </a:solidFill>
                  <a:cs typeface="Symbol" charset="0"/>
                </a:rPr>
                <a:t>-</a:t>
              </a: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 beams (SPARC), secondary beams from electron-photon collisions (Inverse Compton Scattering sources of X and </a:t>
              </a:r>
              <a:r>
                <a:rPr lang="en-US" sz="2000" b="1" i="1">
                  <a:solidFill>
                    <a:srgbClr val="0000FF"/>
                  </a:solidFill>
                  <a:latin typeface="Symbol" pitchFamily="2" charset="2"/>
                  <a:cs typeface="Symbol" charset="0"/>
                </a:rPr>
                <a:t>g </a:t>
              </a: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–rays, STAR, ELI-NP-GBS), exotic ideas with photons (HPC) -&gt; leading to EXMP (Electron and X-rays to Muon Pairs)</a:t>
              </a:r>
              <a:endParaRPr lang="en-US" sz="2000" b="1" i="1">
                <a:solidFill>
                  <a:srgbClr val="92D050"/>
                </a:solidFill>
                <a:cs typeface="Symbo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7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304800"/>
            <a:ext cx="8077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EXMP: a new Paradigm for a Muon Collider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based on Electron-Photon Collisions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133600"/>
            <a:ext cx="8953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Inverse Relativistic Kinematics for Muon Pair generation in particle-photon collision: a basics (through ICS and HPC)</a:t>
            </a:r>
            <a:endParaRPr lang="en-GB" sz="2000" b="1" i="1">
              <a:solidFill>
                <a:srgbClr val="0000FF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 i="1">
                <a:solidFill>
                  <a:srgbClr val="FF0000"/>
                </a:solidFill>
                <a:cs typeface="Symbol" charset="0"/>
              </a:rPr>
              <a:t>Simulation of Muon Beam Generation in EXMP (Electron and X-rays to Muon Pairs)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2060"/>
                </a:solidFill>
                <a:cs typeface="Symbol" charset="0"/>
              </a:rPr>
              <a:t>Power Budget discussion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A Proof-of-Principle experiment at DESY with XFEL and a dedicated ICS: 5 GeV muon beams at moderate flux (</a:t>
            </a:r>
            <a:r>
              <a:rPr lang="en-US" sz="4000" b="1" baseline="-25000">
                <a:solidFill>
                  <a:srgbClr val="00B050"/>
                </a:solidFill>
                <a:cs typeface="Symbol" charset="0"/>
              </a:rPr>
              <a:t>˜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1 s</a:t>
            </a:r>
            <a:r>
              <a:rPr lang="en-US" sz="2000" b="1" baseline="30000">
                <a:solidFill>
                  <a:srgbClr val="00B050"/>
                </a:solidFill>
                <a:cs typeface="Symbol" charset="0"/>
              </a:rPr>
              <a:t>-1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) and small emittance (</a:t>
            </a:r>
            <a:r>
              <a:rPr lang="en-US" sz="4000" b="1" baseline="-25000">
                <a:solidFill>
                  <a:srgbClr val="00B050"/>
                </a:solidFill>
                <a:cs typeface="Symbol" charset="0"/>
              </a:rPr>
              <a:t>˜</a:t>
            </a:r>
            <a:r>
              <a:rPr lang="en-US" sz="2000" b="1" baseline="-25000">
                <a:solidFill>
                  <a:srgbClr val="00B050"/>
                </a:solidFill>
                <a:cs typeface="Symbol" charset="0"/>
              </a:rPr>
              <a:t> 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0.5 mm</a:t>
            </a:r>
            <a:r>
              <a:rPr lang="en-US" sz="2000" b="1" baseline="30000">
                <a:solidFill>
                  <a:srgbClr val="00B050"/>
                </a:solidFill>
                <a:cs typeface="Symbol" charset="0"/>
              </a:rPr>
              <a:t>.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mrad)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C00000"/>
                </a:solidFill>
                <a:cs typeface="Symbol" charset="0"/>
              </a:rPr>
              <a:t>An Italian test facility for ERL and CW FELs – BriXSinO @ LASA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C239C0-1C32-B72F-4AE7-9769A049A43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659051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7BCC0-FF6F-614C-86C6-091AB608EC1F}"/>
              </a:ext>
            </a:extLst>
          </p:cNvPr>
          <p:cNvSpPr txBox="1"/>
          <p:nvPr/>
        </p:nvSpPr>
        <p:spPr>
          <a:xfrm>
            <a:off x="240237" y="228600"/>
            <a:ext cx="8663526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>
                <a:latin typeface="+mj-lt"/>
              </a:rPr>
              <a:t>Generating an intense beam of 100s GeV photons</a:t>
            </a:r>
          </a:p>
          <a:p>
            <a:pPr algn="ctr"/>
            <a:r>
              <a:rPr lang="it-IT" sz="2800" b="1">
                <a:latin typeface="+mj-lt"/>
              </a:rPr>
              <a:t>implies</a:t>
            </a:r>
          </a:p>
          <a:p>
            <a:pPr algn="ctr"/>
            <a:r>
              <a:rPr lang="it-IT" sz="2800" b="1">
                <a:latin typeface="+mj-lt"/>
              </a:rPr>
              <a:t>running an ICS with several 100s GeV e</a:t>
            </a:r>
            <a:r>
              <a:rPr lang="it-IT" sz="2800" b="1" baseline="30000">
                <a:latin typeface="+mj-lt"/>
              </a:rPr>
              <a:t>-</a:t>
            </a:r>
            <a:r>
              <a:rPr lang="it-IT" sz="2800" b="1">
                <a:latin typeface="+mj-lt"/>
              </a:rPr>
              <a:t> beams</a:t>
            </a:r>
            <a:endParaRPr lang="en-IT" sz="2800" b="1">
              <a:latin typeface="+mj-lt"/>
            </a:endParaRPr>
          </a:p>
          <a:p>
            <a:pPr algn="ctr"/>
            <a:endParaRPr lang="en-IT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IT" sz="2800">
                <a:solidFill>
                  <a:srgbClr val="C00000"/>
                </a:solidFill>
                <a:latin typeface="+mj-lt"/>
              </a:rPr>
              <a:t>ISSUE: the electron beam power</a:t>
            </a:r>
          </a:p>
          <a:p>
            <a:pPr algn="ctr"/>
            <a:r>
              <a:rPr lang="en-IT" sz="2800">
                <a:solidFill>
                  <a:srgbClr val="C00000"/>
                </a:solidFill>
                <a:latin typeface="+mj-lt"/>
              </a:rPr>
              <a:t>(500 GeV @ 1 mA = 500 MW)</a:t>
            </a:r>
          </a:p>
          <a:p>
            <a:pPr algn="ctr"/>
            <a:r>
              <a:rPr lang="en-IT" sz="2800">
                <a:solidFill>
                  <a:srgbClr val="C00000"/>
                </a:solidFill>
                <a:latin typeface="+mj-lt"/>
              </a:rPr>
              <a:t> would be significantly burnt into the photon beam power,</a:t>
            </a:r>
          </a:p>
          <a:p>
            <a:pPr algn="ctr"/>
            <a:r>
              <a:rPr lang="en-IT" sz="2800">
                <a:solidFill>
                  <a:srgbClr val="C00000"/>
                </a:solidFill>
                <a:latin typeface="+mj-lt"/>
              </a:rPr>
              <a:t>that in turns would be burnt into a target for MPP</a:t>
            </a:r>
          </a:p>
          <a:p>
            <a:pPr algn="ctr"/>
            <a:endParaRPr lang="en-IT" sz="120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2800">
                <a:latin typeface="+mj-lt"/>
              </a:rPr>
              <a:t>Energy un-sustainable,</a:t>
            </a:r>
          </a:p>
          <a:p>
            <a:pPr algn="ctr"/>
            <a:r>
              <a:rPr lang="en-GB" sz="2800">
                <a:latin typeface="+mj-lt"/>
              </a:rPr>
              <a:t>radio-hazard un-sustainable</a:t>
            </a:r>
          </a:p>
          <a:p>
            <a:pPr algn="ctr"/>
            <a:endParaRPr lang="en-GB" sz="1200">
              <a:latin typeface="+mj-lt"/>
            </a:endParaRPr>
          </a:p>
          <a:p>
            <a:pPr algn="ctr"/>
            <a:r>
              <a:rPr lang="en-GB" sz="2800">
                <a:latin typeface="+mj-lt"/>
              </a:rPr>
              <a:t>???</a:t>
            </a:r>
            <a:endParaRPr lang="en-IT" sz="28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A4DC3B-E411-2B41-94CE-904BA43BE492}"/>
              </a:ext>
            </a:extLst>
          </p:cNvPr>
          <p:cNvSpPr/>
          <p:nvPr/>
        </p:nvSpPr>
        <p:spPr>
          <a:xfrm>
            <a:off x="457199" y="5257800"/>
            <a:ext cx="822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C00000"/>
                </a:solidFill>
                <a:latin typeface="+mj-lt"/>
                <a:cs typeface="Adobe Arabic" panose="02040503050201020203" pitchFamily="18" charset="-78"/>
              </a:rPr>
              <a:t>If we cannot generate 100s GeV photon beams, instead</a:t>
            </a:r>
          </a:p>
          <a:p>
            <a:pPr algn="ctr"/>
            <a:r>
              <a:rPr lang="it-IT" sz="2400" b="1">
                <a:solidFill>
                  <a:srgbClr val="C00000"/>
                </a:solidFill>
                <a:latin typeface="+mj-lt"/>
                <a:cs typeface="Adobe Arabic" panose="02040503050201020203" pitchFamily="18" charset="-78"/>
              </a:rPr>
              <a:t>we CAN accelerate electron beams up to 100s GeV</a:t>
            </a:r>
            <a:endParaRPr lang="en-IT" sz="2400" b="1">
              <a:solidFill>
                <a:srgbClr val="C00000"/>
              </a:solidFill>
              <a:latin typeface="+mj-lt"/>
              <a:cs typeface="Adobe Arabic" panose="02040503050201020203" pitchFamily="18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0FD50-DEE3-834F-9FF0-55EE12F31851}"/>
              </a:ext>
            </a:extLst>
          </p:cNvPr>
          <p:cNvSpPr/>
          <p:nvPr/>
        </p:nvSpPr>
        <p:spPr>
          <a:xfrm>
            <a:off x="685800" y="648866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rgbClr val="00B050"/>
                </a:solidFill>
              </a:rPr>
              <a:t>Se la montagna non viene da Maometto, Maometto andrà alla montagna…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3EFFDE-B966-C14A-AC11-77B2F1E6CEBE}"/>
                  </a:ext>
                </a:extLst>
              </p:cNvPr>
              <p:cNvSpPr/>
              <p:nvPr/>
            </p:nvSpPr>
            <p:spPr>
              <a:xfrm>
                <a:off x="3390900" y="6103441"/>
                <a:ext cx="20955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3EFFDE-B966-C14A-AC11-77B2F1E6C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00" y="6103441"/>
                <a:ext cx="209550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53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1354BA77-BD68-8747-8FE5-3D836A4BE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3" y="1373215"/>
            <a:ext cx="8953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buAutoNum type="arabicPlain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Inverse Compton Scattering sources (like STAR, 200 keV photons) are operated with very small recoil factor </a:t>
            </a:r>
            <a:r>
              <a:rPr lang="en-US" sz="2400" b="1">
                <a:solidFill>
                  <a:srgbClr val="0000FF"/>
                </a:solidFill>
                <a:latin typeface="Symbol" pitchFamily="2" charset="2"/>
                <a:cs typeface="Symbol" charset="0"/>
              </a:rPr>
              <a:t>D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 &lt;&lt; 1. ICS for Nuclear Photonics (ELI-NP-GBS, 20 MeV photons) runs at </a:t>
            </a:r>
            <a:r>
              <a:rPr lang="en-US" sz="2400" b="1">
                <a:solidFill>
                  <a:srgbClr val="0000FF"/>
                </a:solidFill>
                <a:latin typeface="Symbol" pitchFamily="2" charset="2"/>
                <a:cs typeface="Symbol" charset="0"/>
              </a:rPr>
              <a:t>D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 &lt; 0.03.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buAutoNum type="arabicPlain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Hadron-Photon Collider works at small recoil factor </a:t>
            </a:r>
            <a:r>
              <a:rPr lang="en-US" sz="2400" b="1">
                <a:solidFill>
                  <a:srgbClr val="0000FF"/>
                </a:solidFill>
                <a:latin typeface="Symbol" pitchFamily="2" charset="2"/>
                <a:cs typeface="Symbol" charset="0"/>
              </a:rPr>
              <a:t>D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 = 0.2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buAutoNum type="arabicPlain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EXMP is set to run at very large recoil factors, </a:t>
            </a:r>
            <a:r>
              <a:rPr lang="en-US" sz="2400" b="1">
                <a:solidFill>
                  <a:srgbClr val="0000FF"/>
                </a:solidFill>
                <a:latin typeface="Symbol" pitchFamily="2" charset="2"/>
                <a:cs typeface="Symbol" charset="0"/>
              </a:rPr>
              <a:t>D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 &gt; 10</a:t>
            </a:r>
            <a:r>
              <a:rPr lang="en-US" sz="2400" b="1" baseline="30000">
                <a:solidFill>
                  <a:srgbClr val="0000FF"/>
                </a:solidFill>
                <a:cs typeface="Symbol" charset="0"/>
              </a:rPr>
              <a:t>5</a:t>
            </a:r>
            <a:r>
              <a:rPr lang="en-US" sz="2400" b="1">
                <a:solidFill>
                  <a:srgbClr val="0000FF"/>
                </a:solidFill>
                <a:cs typeface="Symbol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7046A0-B794-6E4B-AD56-BEA5C5D52CF5}"/>
              </a:ext>
            </a:extLst>
          </p:cNvPr>
          <p:cNvGrpSpPr/>
          <p:nvPr/>
        </p:nvGrpSpPr>
        <p:grpSpPr>
          <a:xfrm rot="1051673">
            <a:off x="595810" y="4448022"/>
            <a:ext cx="2405600" cy="1797356"/>
            <a:chOff x="2030174" y="1556792"/>
            <a:chExt cx="4558050" cy="3231927"/>
          </a:xfrm>
        </p:grpSpPr>
        <p:pic>
          <p:nvPicPr>
            <p:cNvPr id="9" name="Immagine 6" descr="STAR-01-01-00 PIC 01.jpg">
              <a:extLst>
                <a:ext uri="{FF2B5EF4-FFF2-40B4-BE49-F238E27FC236}">
                  <a16:creationId xmlns:a16="http://schemas.microsoft.com/office/drawing/2014/main" id="{188B25E5-0377-9749-8F26-D6B33A38C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174" y="1556792"/>
              <a:ext cx="4558050" cy="322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ghtning Bolt 9">
              <a:extLst>
                <a:ext uri="{FF2B5EF4-FFF2-40B4-BE49-F238E27FC236}">
                  <a16:creationId xmlns:a16="http://schemas.microsoft.com/office/drawing/2014/main" id="{934823BF-8DB1-4740-B623-B5885793CEE3}"/>
                </a:ext>
              </a:extLst>
            </p:cNvPr>
            <p:cNvSpPr/>
            <p:nvPr/>
          </p:nvSpPr>
          <p:spPr bwMode="auto">
            <a:xfrm rot="16536615">
              <a:off x="3102338" y="3874319"/>
              <a:ext cx="914400" cy="914400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DFF72D-D900-2249-A0F8-B6C9535E8B3E}"/>
                </a:ext>
              </a:extLst>
            </p:cNvPr>
            <p:cNvSpPr txBox="1"/>
            <p:nvPr/>
          </p:nvSpPr>
          <p:spPr>
            <a:xfrm>
              <a:off x="3102030" y="422108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pic>
        <p:nvPicPr>
          <p:cNvPr id="12" name="Immagine 4" descr="Untitled1.tiff">
            <a:extLst>
              <a:ext uri="{FF2B5EF4-FFF2-40B4-BE49-F238E27FC236}">
                <a16:creationId xmlns:a16="http://schemas.microsoft.com/office/drawing/2014/main" id="{C4BD3DB2-C269-1149-98E6-B6712125B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87892"/>
            <a:ext cx="2714625" cy="199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C020252-15C5-6144-B7F5-8E4C0714E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35" y="4110607"/>
            <a:ext cx="2859365" cy="21377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CFD5DA-287C-C54C-8899-B0AC90597F58}"/>
              </a:ext>
            </a:extLst>
          </p:cNvPr>
          <p:cNvSpPr txBox="1"/>
          <p:nvPr/>
        </p:nvSpPr>
        <p:spPr>
          <a:xfrm>
            <a:off x="838200" y="4583668"/>
            <a:ext cx="6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STAR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A80CB1-F346-F34D-BE94-6233A4F5084F}"/>
              </a:ext>
            </a:extLst>
          </p:cNvPr>
          <p:cNvSpPr txBox="1"/>
          <p:nvPr/>
        </p:nvSpPr>
        <p:spPr>
          <a:xfrm>
            <a:off x="3200400" y="4343400"/>
            <a:ext cx="125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ELI-NP-GBS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D78C5-56B0-E548-8442-05E1E09F601C}"/>
              </a:ext>
            </a:extLst>
          </p:cNvPr>
          <p:cNvSpPr txBox="1"/>
          <p:nvPr/>
        </p:nvSpPr>
        <p:spPr>
          <a:xfrm>
            <a:off x="6248400" y="43434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HPC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72598A9-3AD3-2644-89E8-4B4C82685363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74A7809-3C24-2A45-A933-1A0D0991B020}"/>
                  </a:ext>
                </a:extLst>
              </p:cNvPr>
              <p:cNvSpPr/>
              <p:nvPr/>
            </p:nvSpPr>
            <p:spPr>
              <a:xfrm>
                <a:off x="651672" y="629108"/>
                <a:ext cx="8492328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𝑟𝑒𝑐𝑜𝑖𝑙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𝑓𝑎𝑐𝑡𝑜𝑟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;       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𝑔𝑒𝑛𝑒𝑟𝑎𝑙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rad>
                  </m:oMath>
                </a14:m>
                <a:endParaRPr lang="en-IT" sz="240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74A7809-3C24-2A45-A933-1A0D0991B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2" y="629108"/>
                <a:ext cx="8492328" cy="609600"/>
              </a:xfrm>
              <a:prstGeom prst="rect">
                <a:avLst/>
              </a:prstGeom>
              <a:blipFill>
                <a:blip r:embed="rId6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198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prova_articolo_haji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874"/>
            <a:ext cx="9144000" cy="38686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60051" y="2708920"/>
            <a:ext cx="8837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/>
              <a:t>Laser</a:t>
            </a:r>
          </a:p>
          <a:p>
            <a:r>
              <a:rPr lang="it-IT" sz="1400" b="1" i="1"/>
              <a:t>UV/FEL</a:t>
            </a:r>
          </a:p>
          <a:p>
            <a:r>
              <a:rPr lang="it-IT" sz="1400" b="1" i="1"/>
              <a:t>XFEL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51449" y="642401"/>
            <a:ext cx="4464496" cy="778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High Recoil of 12 keV photons</a:t>
            </a:r>
          </a:p>
          <a:p>
            <a:r>
              <a:rPr lang="it-IT"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scattering off 7 GeV electrons</a:t>
            </a:r>
            <a:endParaRPr lang="en-GB" sz="20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5500688" y="1687513"/>
          <a:ext cx="31718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27200" imgH="203200" progId="Equation.3">
                  <p:embed/>
                </p:oleObj>
              </mc:Choice>
              <mc:Fallback>
                <p:oleObj name="Equation" r:id="rId4" imgW="1727200" imgH="203200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687513"/>
                        <a:ext cx="3171825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699792" y="4509120"/>
          <a:ext cx="87947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4200" imgH="177800" progId="Equation.3">
                  <p:embed/>
                </p:oleObj>
              </mc:Choice>
              <mc:Fallback>
                <p:oleObj name="Equation" r:id="rId6" imgW="584200" imgH="17780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509120"/>
                        <a:ext cx="879475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032000" y="3789363"/>
          <a:ext cx="63182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100" imgH="177800" progId="Equation.3">
                  <p:embed/>
                </p:oleObj>
              </mc:Choice>
              <mc:Fallback>
                <p:oleObj name="Equation" r:id="rId8" imgW="419100" imgH="1778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789363"/>
                        <a:ext cx="631825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11560" y="2875856"/>
          <a:ext cx="82232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177800" progId="Equation.3">
                  <p:embed/>
                </p:oleObj>
              </mc:Choice>
              <mc:Fallback>
                <p:oleObj name="Equation" r:id="rId10" imgW="546100" imgH="1778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875856"/>
                        <a:ext cx="822325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004048" y="2204864"/>
          <a:ext cx="108585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177800" progId="Equation.3">
                  <p:embed/>
                </p:oleObj>
              </mc:Choice>
              <mc:Fallback>
                <p:oleObj name="Equation" r:id="rId12" imgW="965200" imgH="177800" progId="Equation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204864"/>
                        <a:ext cx="108585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592888" y="2938463"/>
          <a:ext cx="1042987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27100" imgH="177800" progId="Equation.3">
                  <p:embed/>
                </p:oleObj>
              </mc:Choice>
              <mc:Fallback>
                <p:oleObj name="Equation" r:id="rId14" imgW="927100" imgH="177800" progId="Equation.3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938463"/>
                        <a:ext cx="1042987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8244408" y="3068960"/>
          <a:ext cx="871537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74700" imgH="177800" progId="Equation.3">
                  <p:embed/>
                </p:oleObj>
              </mc:Choice>
              <mc:Fallback>
                <p:oleObj name="Equation" r:id="rId16" imgW="774700" imgH="177800" progId="Equation.3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408" y="3068960"/>
                        <a:ext cx="871537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709480-A4FA-C24D-9A7F-D872EB8FD470}"/>
              </a:ext>
            </a:extLst>
          </p:cNvPr>
          <p:cNvSpPr txBox="1"/>
          <p:nvPr/>
        </p:nvSpPr>
        <p:spPr>
          <a:xfrm>
            <a:off x="1934651" y="5638800"/>
            <a:ext cx="323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In vacuum Lorentz boost driven</a:t>
            </a:r>
          </a:p>
          <a:p>
            <a:r>
              <a:rPr lang="en-IT"/>
              <a:t>channeling in large recoil regime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03D7F3-5391-2044-B8B7-27D60B9BE186}"/>
              </a:ext>
            </a:extLst>
          </p:cNvPr>
          <p:cNvCxnSpPr/>
          <p:nvPr/>
        </p:nvCxnSpPr>
        <p:spPr>
          <a:xfrm flipV="1">
            <a:off x="3429000" y="4641676"/>
            <a:ext cx="457200" cy="1073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DE2E2413-7335-C143-8246-9FC07ACA52F0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- Acceleratori, Seminar @ LASA</a:t>
            </a:r>
            <a:r>
              <a:rPr lang="en" dirty="0"/>
              <a:t>, Oct. 1</a:t>
            </a:r>
            <a:r>
              <a:rPr lang="en" baseline="30000" dirty="0"/>
              <a:t>st</a:t>
            </a:r>
            <a:r>
              <a:rPr lang="en" dirty="0"/>
              <a:t>, 2021</a:t>
            </a:r>
            <a:endParaRPr lang="en" spc="-10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5B6D5D6-1CE3-A64E-8335-1CB8F9F589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2" y="186335"/>
            <a:ext cx="4053566" cy="20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60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"/>
            <a:ext cx="6948264" cy="17256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2" descr="infn-new.gif">
            <a:extLst>
              <a:ext uri="{FF2B5EF4-FFF2-40B4-BE49-F238E27FC236}">
                <a16:creationId xmlns:a16="http://schemas.microsoft.com/office/drawing/2014/main" id="{00391175-2C43-3546-9E27-CA4034C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8852B-70DB-904D-8E25-800BC1EAFCDE}"/>
              </a:ext>
            </a:extLst>
          </p:cNvPr>
          <p:cNvSpPr txBox="1"/>
          <p:nvPr/>
        </p:nvSpPr>
        <p:spPr>
          <a:xfrm>
            <a:off x="228600" y="1905000"/>
            <a:ext cx="866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4</a:t>
            </a:r>
            <a:r>
              <a:rPr lang="en-US" b="1" baseline="30000">
                <a:solidFill>
                  <a:srgbClr val="00B050"/>
                </a:solidFill>
              </a:rPr>
              <a:t>th</a:t>
            </a:r>
            <a:r>
              <a:rPr lang="en-US" b="1">
                <a:solidFill>
                  <a:srgbClr val="00B050"/>
                </a:solidFill>
              </a:rPr>
              <a:t> order variational expansion over rms phase space distribution of e-h</a:t>
            </a:r>
            <a:r>
              <a:rPr lang="en-US" b="1">
                <a:solidFill>
                  <a:srgbClr val="00B050"/>
                </a:solidFill>
                <a:latin typeface="Symbol" pitchFamily="2" charset="2"/>
              </a:rPr>
              <a:t>n</a:t>
            </a:r>
            <a:r>
              <a:rPr lang="en-US" b="1">
                <a:solidFill>
                  <a:srgbClr val="00B050"/>
                </a:solidFill>
              </a:rPr>
              <a:t> colliding beams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89F3F-C380-204B-9EAE-F1F01F3DD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2630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E2AFF7-619A-E645-9FA3-08297AF57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05400"/>
            <a:ext cx="3721100" cy="1696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63435-87AD-6640-967A-9349F364B951}"/>
              </a:ext>
            </a:extLst>
          </p:cNvPr>
          <p:cNvSpPr txBox="1"/>
          <p:nvPr/>
        </p:nvSpPr>
        <p:spPr>
          <a:xfrm>
            <a:off x="457200" y="5638800"/>
            <a:ext cx="20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X = </a:t>
            </a:r>
            <a:r>
              <a:rPr lang="en-IT" b="1">
                <a:latin typeface="Symbol" pitchFamily="2" charset="2"/>
              </a:rPr>
              <a:t>D =</a:t>
            </a:r>
            <a:r>
              <a:rPr lang="en-IT" b="1"/>
              <a:t> recoil factor</a:t>
            </a:r>
          </a:p>
        </p:txBody>
      </p:sp>
    </p:spTree>
    <p:extLst>
      <p:ext uri="{BB962C8B-B14F-4D97-AF65-F5344CB8AC3E}">
        <p14:creationId xmlns:p14="http://schemas.microsoft.com/office/powerpoint/2010/main" val="713695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"/>
            <a:ext cx="3886200" cy="5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2060"/>
                </a:solidFill>
                <a:cs typeface="Symbol" charset="0"/>
              </a:rPr>
              <a:t>Power Budget discussion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1A12-DDB0-654D-BE79-3EC191BBC232}"/>
              </a:ext>
            </a:extLst>
          </p:cNvPr>
          <p:cNvSpPr txBox="1"/>
          <p:nvPr/>
        </p:nvSpPr>
        <p:spPr>
          <a:xfrm>
            <a:off x="381000" y="768489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/>
              <a:t>One should note that the power transferred from the primary colliding electron/photon beams into the secondary beams of muons, photons, and e</a:t>
            </a:r>
            <a:r>
              <a:rPr lang="en-GB" sz="2400" baseline="30000"/>
              <a:t>-</a:t>
            </a:r>
            <a:r>
              <a:rPr lang="en-GB" sz="2400"/>
              <a:t>/e</a:t>
            </a:r>
            <a:r>
              <a:rPr lang="en-GB" sz="2400" baseline="30000"/>
              <a:t>+</a:t>
            </a:r>
            <a:r>
              <a:rPr lang="en-GB" sz="2400"/>
              <a:t> pairs is quite negligible compared to the stored power into the colliding beams (electrons and FEL photons) at the collision point (2x100 GW + 2x10 GW).</a:t>
            </a:r>
          </a:p>
          <a:p>
            <a:pPr algn="just"/>
            <a:r>
              <a:rPr lang="en-GB" sz="2400"/>
              <a:t>The muon pairs (10</a:t>
            </a:r>
            <a:r>
              <a:rPr lang="en-GB" sz="2400" baseline="30000"/>
              <a:t>11</a:t>
            </a:r>
            <a:r>
              <a:rPr lang="en-GB" sz="2400"/>
              <a:t> s</a:t>
            </a:r>
            <a:r>
              <a:rPr lang="en-GB" sz="2400" baseline="30000"/>
              <a:t>-1</a:t>
            </a:r>
            <a:r>
              <a:rPr lang="en-GB" sz="2400"/>
              <a:t> at an average energy of 100 GeV) are taking out only 8.6 kW of beam power. The power taken by the back-scattered Compton gammas (4</a:t>
            </a:r>
            <a:r>
              <a:rPr lang="en-GB" sz="2400" baseline="30000"/>
              <a:t>.</a:t>
            </a:r>
            <a:r>
              <a:rPr lang="en-GB" sz="2400"/>
              <a:t>10</a:t>
            </a:r>
            <a:r>
              <a:rPr lang="en-GB" sz="2400" baseline="30000"/>
              <a:t>13</a:t>
            </a:r>
            <a:r>
              <a:rPr lang="en-GB" sz="2400"/>
              <a:t> s</a:t>
            </a:r>
            <a:r>
              <a:rPr lang="en-GB" sz="2400" baseline="30000"/>
              <a:t>-1  </a:t>
            </a:r>
            <a:r>
              <a:rPr lang="en-GB" sz="2400"/>
              <a:t>at an average energy of 500 GeV) is 3.2 MW, and the power taken by the e-/e+ pairs produced (5</a:t>
            </a:r>
            <a:r>
              <a:rPr lang="en-GB" sz="2400" baseline="30000"/>
              <a:t>.</a:t>
            </a:r>
            <a:r>
              <a:rPr lang="en-GB" sz="2400"/>
              <a:t>10</a:t>
            </a:r>
            <a:r>
              <a:rPr lang="en-GB" sz="2400" baseline="30000"/>
              <a:t>16</a:t>
            </a:r>
            <a:r>
              <a:rPr lang="en-GB" sz="2400"/>
              <a:t> s</a:t>
            </a:r>
            <a:r>
              <a:rPr lang="en-GB" sz="2400" baseline="30000"/>
              <a:t>-1  </a:t>
            </a:r>
            <a:r>
              <a:rPr lang="en-GB" sz="2400"/>
              <a:t>at an average energy of 2 GeV) is about 10 MW. Quite negligible with respect to the total power loss (320 MW), that is dominated by ERL efficiency and FEL photons. Probably 50% of FEL photon beam power can be recovered through thermal recycling, leaving a net 220 MW of beam power loss.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D254C23-3887-024C-BF2F-4B28274421E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79306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C817B-BD59-4946-9A5C-7E8F01E032F8}"/>
              </a:ext>
            </a:extLst>
          </p:cNvPr>
          <p:cNvSpPr txBox="1"/>
          <p:nvPr/>
        </p:nvSpPr>
        <p:spPr>
          <a:xfrm>
            <a:off x="114383" y="2702255"/>
            <a:ext cx="45660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With</a:t>
            </a:r>
            <a:r>
              <a:rPr lang="en-IT"/>
              <a:t> 200 GW of “circulating” beam power</a:t>
            </a:r>
          </a:p>
          <a:p>
            <a:pPr algn="ctr"/>
            <a:r>
              <a:rPr lang="en-IT"/>
              <a:t>energy recovery becomes</a:t>
            </a:r>
          </a:p>
          <a:p>
            <a:pPr algn="ctr"/>
            <a:r>
              <a:rPr lang="en-IT"/>
              <a:t>absolutely mandatory:</a:t>
            </a:r>
          </a:p>
          <a:p>
            <a:pPr algn="ctr"/>
            <a:r>
              <a:rPr lang="en-IT"/>
              <a:t>ERL is the key technique to go</a:t>
            </a:r>
          </a:p>
          <a:p>
            <a:pPr algn="ctr"/>
            <a:endParaRPr lang="en-IT"/>
          </a:p>
          <a:p>
            <a:pPr algn="ctr"/>
            <a:r>
              <a:rPr lang="en-IT"/>
              <a:t>ERLs are exiting their infancy, mainly focused on radiation production</a:t>
            </a:r>
          </a:p>
          <a:p>
            <a:pPr algn="ctr"/>
            <a:r>
              <a:rPr lang="en-IT"/>
              <a:t>(as drivers of FELs, ICS, and synchotron light) are now entering the future scenario of HEP  </a:t>
            </a:r>
          </a:p>
        </p:txBody>
      </p:sp>
      <p:pic>
        <p:nvPicPr>
          <p:cNvPr id="8" name="Picture 7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AF45EB5C-19D5-964E-AC18-7D9BE4A0C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58" y="1524001"/>
            <a:ext cx="3753892" cy="4941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71D5E6-5FAC-C84E-896F-BCC0E1F6E78F}"/>
              </a:ext>
            </a:extLst>
          </p:cNvPr>
          <p:cNvSpPr/>
          <p:nvPr/>
        </p:nvSpPr>
        <p:spPr>
          <a:xfrm>
            <a:off x="682419" y="497572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effectLst/>
                <a:latin typeface="Helvetica" pitchFamily="2" charset="0"/>
              </a:rPr>
              <a:t>An expected efficiency beam-to-plug not smaller than 20%, actually in the range 20-</a:t>
            </a:r>
            <a:r>
              <a:rPr lang="en-IT">
                <a:effectLst/>
                <a:latin typeface="Helvetica" pitchFamily="2" charset="0"/>
              </a:rPr>
              <a:t>40%, </a:t>
            </a:r>
            <a:r>
              <a:rPr lang="en-GB">
                <a:effectLst/>
                <a:latin typeface="Helvetica" pitchFamily="2" charset="0"/>
              </a:rPr>
              <a:t>would set the AC power bill in the 500 MW - 1 GW range.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F1D3A43-9BE9-E446-AA98-EE8A2179087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399142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6610202-EEDC-AB45-BDD9-C7A3626B0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28600"/>
            <a:ext cx="5410200" cy="336786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6F9C87-6356-0449-8196-3002F564D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648200"/>
            <a:ext cx="6553200" cy="1970339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9FC100F2-BDA2-B443-A4AC-EF01370505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63324" y="4110923"/>
            <a:ext cx="541153" cy="2286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C21795D-38B1-F449-BFFF-6419DCEAA60B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87225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6181D-1136-7C4B-AE75-73B0F42C2597}"/>
              </a:ext>
            </a:extLst>
          </p:cNvPr>
          <p:cNvSpPr txBox="1"/>
          <p:nvPr/>
        </p:nvSpPr>
        <p:spPr>
          <a:xfrm>
            <a:off x="533400" y="609600"/>
            <a:ext cx="85344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Main Issue of MAP and LEMMA paradigms:</a:t>
            </a:r>
          </a:p>
          <a:p>
            <a:pPr algn="ctr"/>
            <a:r>
              <a:rPr lang="en-GB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v</a:t>
            </a:r>
            <a:r>
              <a:rPr lang="en-IT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ery intense primary beams (protons, positrons) interacting with targets</a:t>
            </a:r>
          </a:p>
          <a:p>
            <a:pPr algn="ctr"/>
            <a:r>
              <a:rPr lang="en-IT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(target melting, secondary/tertiary muon beam emittance heating, radio-protection issues, etc)</a:t>
            </a:r>
          </a:p>
          <a:p>
            <a:pPr algn="ctr"/>
            <a:endParaRPr lang="en-IT" sz="3200" b="1" i="1">
              <a:solidFill>
                <a:schemeClr val="accent1"/>
              </a:solidFill>
              <a:latin typeface="+mj-lt"/>
              <a:cs typeface="Adobe Arabic" panose="02040503050201020203" pitchFamily="18" charset="-78"/>
            </a:endParaRPr>
          </a:p>
          <a:p>
            <a:pPr algn="ctr"/>
            <a:r>
              <a:rPr lang="en-IT" sz="3200" b="1" i="1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Can we try to generate muons avoiding targets?</a:t>
            </a:r>
          </a:p>
          <a:p>
            <a:pPr algn="ctr"/>
            <a:endParaRPr lang="en-IT" sz="3200" b="1" i="1">
              <a:solidFill>
                <a:schemeClr val="accent1"/>
              </a:solidFill>
              <a:latin typeface="+mj-lt"/>
              <a:cs typeface="Adobe Arabic" panose="02040503050201020203" pitchFamily="18" charset="-78"/>
            </a:endParaRPr>
          </a:p>
          <a:p>
            <a:pPr algn="ctr"/>
            <a:r>
              <a:rPr lang="en-IT" sz="3200" b="1" i="1">
                <a:solidFill>
                  <a:srgbClr val="00B050"/>
                </a:solidFill>
                <a:latin typeface="+mj-lt"/>
                <a:cs typeface="Adobe Arabic" panose="02040503050201020203" pitchFamily="18" charset="-78"/>
              </a:rPr>
              <a:t>Using Photons?</a:t>
            </a:r>
          </a:p>
          <a:p>
            <a:pPr algn="ctr"/>
            <a:endParaRPr lang="en-IT" sz="1000" b="1" i="1">
              <a:solidFill>
                <a:schemeClr val="accent1"/>
              </a:solidFill>
              <a:latin typeface="+mj-lt"/>
              <a:cs typeface="Adobe Arabic" panose="02040503050201020203" pitchFamily="18" charset="-78"/>
            </a:endParaRPr>
          </a:p>
          <a:p>
            <a:pPr algn="ctr"/>
            <a:r>
              <a:rPr lang="en-IT" sz="3200" b="1" i="1">
                <a:latin typeface="+mj-lt"/>
                <a:cs typeface="Adobe Arabic" panose="02040503050201020203" pitchFamily="18" charset="-78"/>
              </a:rPr>
              <a:t>photons vs. a counter-propagating beam?</a:t>
            </a:r>
          </a:p>
          <a:p>
            <a:pPr algn="ctr"/>
            <a:r>
              <a:rPr lang="en-GB" sz="2800" i="1">
                <a:latin typeface="+mj-lt"/>
                <a:cs typeface="Adobe Arabic" panose="02040503050201020203" pitchFamily="18" charset="-78"/>
              </a:rPr>
              <a:t>s</a:t>
            </a:r>
            <a:r>
              <a:rPr lang="en-IT" sz="2800" i="1">
                <a:latin typeface="+mj-lt"/>
                <a:cs typeface="Adobe Arabic" panose="02040503050201020203" pitchFamily="18" charset="-78"/>
              </a:rPr>
              <a:t>ort of a relativistic muon photo-cathode??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3D2A67-AEFA-46B1-6A12-3C670CE0232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813059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6" y="857251"/>
            <a:ext cx="7886700" cy="369332"/>
          </a:xfrm>
        </p:spPr>
        <p:txBody>
          <a:bodyPr/>
          <a:lstStyle/>
          <a:p>
            <a:r>
              <a:rPr lang="it-IT" altLang="en-US"/>
              <a:t>RECOIL PARAMETER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434" y="1653541"/>
            <a:ext cx="7697629" cy="326374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Inverse Compton Scattering sources (like STAR, 200 keV photons) are operated with very small recoil factor </a:t>
            </a:r>
            <a:r>
              <a:rPr lang="it-IT" alt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X</a:t>
            </a: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 &lt;&lt; 1. ICS for Nuclear Photonics (ELI-NP-GBS, 20 MeV photons) runs at </a:t>
            </a:r>
            <a:r>
              <a:rPr lang="it-IT" alt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X</a:t>
            </a: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 &lt; 0.03.</a:t>
            </a:r>
            <a:endParaRPr lang="en-US" sz="1350" b="1">
              <a:solidFill>
                <a:srgbClr val="0000FF"/>
              </a:solidFill>
              <a:cs typeface="Symbol" panose="05050102010706020507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Hadron-Photon Collider works at small recoil factor </a:t>
            </a:r>
            <a:r>
              <a:rPr lang="it-IT" alt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X</a:t>
            </a: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 = 0.2 </a:t>
            </a:r>
            <a:endParaRPr lang="en-US" sz="1350" b="1">
              <a:solidFill>
                <a:srgbClr val="0000FF"/>
              </a:solidFill>
              <a:cs typeface="Symbol" panose="05050102010706020507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EXMP is set to run at very large recoil factors, </a:t>
            </a:r>
            <a:r>
              <a:rPr lang="it-IT" alt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X</a:t>
            </a: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 &gt; 10</a:t>
            </a:r>
            <a:r>
              <a:rPr lang="en-US" sz="1350" b="1" baseline="30000">
                <a:solidFill>
                  <a:srgbClr val="0000FF"/>
                </a:solidFill>
                <a:cs typeface="Symbol" panose="05050102010706020507" charset="0"/>
                <a:sym typeface="+mn-ea"/>
              </a:rPr>
              <a:t>5</a:t>
            </a:r>
            <a:r>
              <a:rPr lang="en-US" sz="1350" b="1">
                <a:solidFill>
                  <a:srgbClr val="0000FF"/>
                </a:solidFill>
                <a:cs typeface="Symbol" panose="05050102010706020507" charset="0"/>
                <a:sym typeface="+mn-ea"/>
              </a:rPr>
              <a:t> </a:t>
            </a:r>
            <a:endParaRPr lang="en-US" sz="1350" b="1">
              <a:solidFill>
                <a:srgbClr val="0000FF"/>
              </a:solidFill>
              <a:cs typeface="Symbol" panose="05050102010706020507" charset="0"/>
            </a:endParaRPr>
          </a:p>
          <a:p>
            <a:endParaRPr lang="en-US" sz="1350"/>
          </a:p>
        </p:txBody>
      </p:sp>
      <p:grpSp>
        <p:nvGrpSpPr>
          <p:cNvPr id="8" name="Group 7"/>
          <p:cNvGrpSpPr/>
          <p:nvPr/>
        </p:nvGrpSpPr>
        <p:grpSpPr>
          <a:xfrm rot="1051673">
            <a:off x="488281" y="3748652"/>
            <a:ext cx="2163604" cy="1735269"/>
            <a:chOff x="1769938" y="1629280"/>
            <a:chExt cx="4558050" cy="3224501"/>
          </a:xfrm>
        </p:grpSpPr>
        <p:pic>
          <p:nvPicPr>
            <p:cNvPr id="9" name="Immagine 6" descr="STAR-01-01-00 PIC 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938" y="1629280"/>
              <a:ext cx="4558050" cy="322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102031" y="4198924"/>
              <a:ext cx="389850" cy="557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i="1" dirty="0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pic>
        <p:nvPicPr>
          <p:cNvPr id="12" name="Immagine 4" descr="Untitled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48" y="3554731"/>
            <a:ext cx="2626995" cy="193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9" y="3418046"/>
            <a:ext cx="2766536" cy="20688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56749" y="3698557"/>
            <a:ext cx="733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350"/>
              <a:t>STAR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68516" y="3400901"/>
            <a:ext cx="1176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350"/>
              <a:t>ELI-NP-GBS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218521" y="3141821"/>
            <a:ext cx="10772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350"/>
              <a:t>HPC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901FC54-F41A-CB49-8B62-0F71C80C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534400" cy="5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9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50F68-FE46-A244-A303-D0C07F28DD85}"/>
              </a:ext>
            </a:extLst>
          </p:cNvPr>
          <p:cNvSpPr txBox="1"/>
          <p:nvPr/>
        </p:nvSpPr>
        <p:spPr>
          <a:xfrm>
            <a:off x="1447800" y="381000"/>
            <a:ext cx="533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Many details/references can be found in</a:t>
            </a:r>
            <a:endParaRPr lang="en-IT" sz="2400" b="1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940D67E-8E2E-384F-A651-2B1371B36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94" y="998096"/>
            <a:ext cx="5443606" cy="5021704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CC6E6C4-FB4D-7341-86B9-EBDF78CC48B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674959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D5BC25-8EBC-464A-801F-67347D5E2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976"/>
            <a:ext cx="9144000" cy="5252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00F71E-EC98-7E43-8F8C-2BDFDDD60177}"/>
              </a:ext>
            </a:extLst>
          </p:cNvPr>
          <p:cNvSpPr/>
          <p:nvPr/>
        </p:nvSpPr>
        <p:spPr>
          <a:xfrm>
            <a:off x="4267200" y="5861824"/>
            <a:ext cx="2895600" cy="234176"/>
          </a:xfrm>
          <a:prstGeom prst="rect">
            <a:avLst/>
          </a:prstGeom>
          <a:solidFill>
            <a:srgbClr val="C00000">
              <a:alpha val="5519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31705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ACCCB-4C20-5F47-B00D-D321A55E2CBA}"/>
              </a:ext>
            </a:extLst>
          </p:cNvPr>
          <p:cNvSpPr txBox="1"/>
          <p:nvPr/>
        </p:nvSpPr>
        <p:spPr>
          <a:xfrm>
            <a:off x="1905000" y="205740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a0 = 4.3*lambda*Sqrt(U/sigmat)/w0</a:t>
            </a:r>
          </a:p>
          <a:p>
            <a:r>
              <a:rPr lang="en-GB"/>
              <a:t>P = 0.94*U/(2*sigmat)</a:t>
            </a:r>
          </a:p>
          <a:p>
            <a:r>
              <a:rPr lang="en-GB"/>
              <a:t>Ip = 2*P / (pi*w0</a:t>
            </a:r>
            <a:r>
              <a:rPr lang="en-GB" baseline="30000"/>
              <a:t>2</a:t>
            </a:r>
            <a:r>
              <a:rPr lang="en-GB"/>
              <a:t>)</a:t>
            </a:r>
          </a:p>
          <a:p>
            <a:r>
              <a:rPr lang="en-GB"/>
              <a:t>E = Sqrt(754*Ip)</a:t>
            </a:r>
          </a:p>
          <a:p>
            <a:br>
              <a:rPr lang="en-GB"/>
            </a:br>
            <a:endParaRPr lang="en-GB"/>
          </a:p>
          <a:p>
            <a:endParaRPr lang="en-GB"/>
          </a:p>
          <a:p>
            <a:r>
              <a:rPr lang="en-GB"/>
              <a:t>XFEL 12 keV  U = 5 mJ   sigmat = 0.1 psec     w0 = 10 nm </a:t>
            </a:r>
          </a:p>
          <a:p>
            <a:endParaRPr lang="en-GB"/>
          </a:p>
          <a:p>
            <a:r>
              <a:rPr lang="en-GB"/>
              <a:t>a0 = 0.01,   eta=Delta=3130 ,  Chi = 31.3</a:t>
            </a:r>
          </a:p>
          <a:p>
            <a:r>
              <a:rPr lang="en-GB"/>
              <a:t>P = 23.5 GW</a:t>
            </a:r>
          </a:p>
          <a:p>
            <a:r>
              <a:rPr lang="en-GB"/>
              <a:t>Ip = 1.5*10</a:t>
            </a:r>
            <a:r>
              <a:rPr lang="en-GB" baseline="30000"/>
              <a:t>26</a:t>
            </a:r>
            <a:r>
              <a:rPr lang="en-GB"/>
              <a:t> W/m</a:t>
            </a:r>
            <a:r>
              <a:rPr lang="en-GB" baseline="30000"/>
              <a:t>2</a:t>
            </a:r>
            <a:r>
              <a:rPr lang="en-GB"/>
              <a:t> = 1.5*10</a:t>
            </a:r>
            <a:r>
              <a:rPr lang="en-GB" baseline="30000"/>
              <a:t>22</a:t>
            </a:r>
            <a:r>
              <a:rPr lang="en-GB"/>
              <a:t> W/cm</a:t>
            </a:r>
            <a:r>
              <a:rPr lang="en-GB" baseline="30000"/>
              <a:t>2</a:t>
            </a:r>
          </a:p>
          <a:p>
            <a:r>
              <a:rPr lang="en-GB"/>
              <a:t>E = 3.4*10</a:t>
            </a:r>
            <a:r>
              <a:rPr lang="en-GB" baseline="30000"/>
              <a:t>14</a:t>
            </a:r>
            <a:r>
              <a:rPr lang="en-GB"/>
              <a:t> V/m</a:t>
            </a:r>
          </a:p>
          <a:p>
            <a:br>
              <a:rPr lang="en-GB"/>
            </a:br>
            <a:endParaRPr lang="en-GB"/>
          </a:p>
          <a:p>
            <a:r>
              <a:rPr lang="en-GB"/>
              <a:t>E’ = E*</a:t>
            </a:r>
            <a:r>
              <a:rPr lang="en-GB">
                <a:latin typeface="Symbol" pitchFamily="2" charset="2"/>
              </a:rPr>
              <a:t>g</a:t>
            </a:r>
            <a:r>
              <a:rPr lang="en-GB"/>
              <a:t> = (17 GeV) = 1.1*10</a:t>
            </a:r>
            <a:r>
              <a:rPr lang="en-GB" baseline="30000"/>
              <a:t>19</a:t>
            </a:r>
            <a:r>
              <a:rPr lang="en-GB"/>
              <a:t> V/m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88C4DF-2FFF-F045-8C89-B9C822B82116}"/>
              </a:ext>
            </a:extLst>
          </p:cNvPr>
          <p:cNvSpPr txBox="1">
            <a:spLocks noChangeArrowheads="1"/>
          </p:cNvSpPr>
          <p:nvPr/>
        </p:nvSpPr>
        <p:spPr>
          <a:xfrm>
            <a:off x="1066799" y="228600"/>
            <a:ext cx="7307291" cy="152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Trespassing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the Schwinger’s Limit (E = 1.3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.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10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18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V/m)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@ XFEL (electron vs. FEL photon)</a:t>
            </a:r>
          </a:p>
        </p:txBody>
      </p:sp>
    </p:spTree>
    <p:extLst>
      <p:ext uri="{BB962C8B-B14F-4D97-AF65-F5344CB8AC3E}">
        <p14:creationId xmlns:p14="http://schemas.microsoft.com/office/powerpoint/2010/main" val="3014858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ACCCB-4C20-5F47-B00D-D321A55E2CBA}"/>
              </a:ext>
            </a:extLst>
          </p:cNvPr>
          <p:cNvSpPr txBox="1"/>
          <p:nvPr/>
        </p:nvSpPr>
        <p:spPr>
          <a:xfrm>
            <a:off x="1905000" y="205740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a0 = 4.3*lambda*Sqrt(U/sigmat)/w0</a:t>
            </a:r>
          </a:p>
          <a:p>
            <a:r>
              <a:rPr lang="en-GB"/>
              <a:t>P = 0.94*U/(2*sigmat)</a:t>
            </a:r>
          </a:p>
          <a:p>
            <a:r>
              <a:rPr lang="en-GB"/>
              <a:t>Ip = 2*P / (pi*w0</a:t>
            </a:r>
            <a:r>
              <a:rPr lang="en-GB" baseline="30000"/>
              <a:t>2</a:t>
            </a:r>
            <a:r>
              <a:rPr lang="en-GB"/>
              <a:t>)</a:t>
            </a:r>
          </a:p>
          <a:p>
            <a:r>
              <a:rPr lang="en-GB"/>
              <a:t>E = Sqrt(754*Ip)</a:t>
            </a:r>
          </a:p>
          <a:p>
            <a:br>
              <a:rPr lang="en-GB"/>
            </a:br>
            <a:endParaRPr lang="en-GB"/>
          </a:p>
          <a:p>
            <a:endParaRPr lang="en-GB"/>
          </a:p>
          <a:p>
            <a:r>
              <a:rPr lang="en-GB"/>
              <a:t>Laser 1.2 eV  U = 20 J   sigmat = 0.05 psec     w0 = 4 </a:t>
            </a:r>
            <a:r>
              <a:rPr lang="en-GB">
                <a:latin typeface="Symbol" pitchFamily="2" charset="2"/>
              </a:rPr>
              <a:t>m</a:t>
            </a:r>
            <a:r>
              <a:rPr lang="en-GB"/>
              <a:t>m </a:t>
            </a:r>
          </a:p>
          <a:p>
            <a:endParaRPr lang="en-GB"/>
          </a:p>
          <a:p>
            <a:r>
              <a:rPr lang="en-GB"/>
              <a:t>a0 = 20.,   eta=Delta=0.2 ,  Chi = 4.</a:t>
            </a:r>
          </a:p>
          <a:p>
            <a:r>
              <a:rPr lang="en-GB"/>
              <a:t>P =   1 PW</a:t>
            </a:r>
          </a:p>
          <a:p>
            <a:r>
              <a:rPr lang="en-GB"/>
              <a:t>Ip =  1.5*10</a:t>
            </a:r>
            <a:r>
              <a:rPr lang="en-GB" baseline="30000"/>
              <a:t>22</a:t>
            </a:r>
            <a:r>
              <a:rPr lang="en-GB"/>
              <a:t> W/cm</a:t>
            </a:r>
            <a:r>
              <a:rPr lang="en-GB" baseline="30000"/>
              <a:t>2</a:t>
            </a:r>
          </a:p>
          <a:p>
            <a:r>
              <a:rPr lang="en-GB"/>
              <a:t>E = 3.4*10</a:t>
            </a:r>
            <a:r>
              <a:rPr lang="en-GB" baseline="30000"/>
              <a:t>14</a:t>
            </a:r>
            <a:r>
              <a:rPr lang="en-GB"/>
              <a:t> V/m</a:t>
            </a:r>
          </a:p>
          <a:p>
            <a:br>
              <a:rPr lang="en-GB"/>
            </a:br>
            <a:endParaRPr lang="en-GB"/>
          </a:p>
          <a:p>
            <a:r>
              <a:rPr lang="en-GB"/>
              <a:t>E’ = E*</a:t>
            </a:r>
            <a:r>
              <a:rPr lang="en-GB">
                <a:latin typeface="Symbol" pitchFamily="2" charset="2"/>
              </a:rPr>
              <a:t>g</a:t>
            </a:r>
            <a:r>
              <a:rPr lang="en-GB"/>
              <a:t> = (17 GeV) = 1.1*10</a:t>
            </a:r>
            <a:r>
              <a:rPr lang="en-GB" baseline="30000"/>
              <a:t>19</a:t>
            </a:r>
            <a:r>
              <a:rPr lang="en-GB"/>
              <a:t> V/m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88C4DF-2FFF-F045-8C89-B9C822B82116}"/>
              </a:ext>
            </a:extLst>
          </p:cNvPr>
          <p:cNvSpPr txBox="1">
            <a:spLocks noChangeArrowheads="1"/>
          </p:cNvSpPr>
          <p:nvPr/>
        </p:nvSpPr>
        <p:spPr>
          <a:xfrm>
            <a:off x="1066799" y="228600"/>
            <a:ext cx="7307291" cy="152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Trespassing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the Schwinger’s Limit (E = 1.3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.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10</a:t>
            </a:r>
            <a:r>
              <a:rPr lang="en-GB" sz="2800" b="1" i="1" kern="0" baseline="30000">
                <a:solidFill>
                  <a:srgbClr val="FF0000"/>
                </a:solidFill>
                <a:latin typeface="Times" charset="0"/>
                <a:ea typeface="ＭＳ Ｐゴシック" charset="0"/>
              </a:rPr>
              <a:t>18</a:t>
            </a:r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V/m)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@ LUXE (electron vs. laser photon)</a:t>
            </a:r>
          </a:p>
        </p:txBody>
      </p:sp>
    </p:spTree>
    <p:extLst>
      <p:ext uri="{BB962C8B-B14F-4D97-AF65-F5344CB8AC3E}">
        <p14:creationId xmlns:p14="http://schemas.microsoft.com/office/powerpoint/2010/main" val="3794974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14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039E70-0023-524D-A034-A0C87DDC7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51238"/>
              </p:ext>
            </p:extLst>
          </p:nvPr>
        </p:nvGraphicFramePr>
        <p:xfrm>
          <a:off x="152400" y="1447800"/>
          <a:ext cx="8763001" cy="4343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4501">
                  <a:extLst>
                    <a:ext uri="{9D8B030D-6E8A-4147-A177-3AD203B41FA5}">
                      <a16:colId xmlns:a16="http://schemas.microsoft.com/office/drawing/2014/main" val="359062606"/>
                    </a:ext>
                  </a:extLst>
                </a:gridCol>
                <a:gridCol w="1782752">
                  <a:extLst>
                    <a:ext uri="{9D8B030D-6E8A-4147-A177-3AD203B41FA5}">
                      <a16:colId xmlns:a16="http://schemas.microsoft.com/office/drawing/2014/main" val="423446499"/>
                    </a:ext>
                  </a:extLst>
                </a:gridCol>
                <a:gridCol w="1631998">
                  <a:extLst>
                    <a:ext uri="{9D8B030D-6E8A-4147-A177-3AD203B41FA5}">
                      <a16:colId xmlns:a16="http://schemas.microsoft.com/office/drawing/2014/main" val="2798374095"/>
                    </a:ext>
                  </a:extLst>
                </a:gridCol>
                <a:gridCol w="1633750">
                  <a:extLst>
                    <a:ext uri="{9D8B030D-6E8A-4147-A177-3AD203B41FA5}">
                      <a16:colId xmlns:a16="http://schemas.microsoft.com/office/drawing/2014/main" val="3198233616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FEL photon energy (keV)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300.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60.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32922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Photons per pulse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10</a:t>
                      </a:r>
                      <a:r>
                        <a:rPr lang="en-GB" sz="1200" baseline="30000">
                          <a:effectLst/>
                        </a:rPr>
                        <a:t>12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5.10</a:t>
                      </a:r>
                      <a:r>
                        <a:rPr lang="en-GB" sz="1200" baseline="30000">
                          <a:effectLst/>
                        </a:rPr>
                        <a:t>12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1.25</a:t>
                      </a:r>
                      <a:r>
                        <a:rPr lang="en-GB" sz="1200" baseline="30000">
                          <a:effectLst/>
                        </a:rPr>
                        <a:t>.</a:t>
                      </a:r>
                      <a:r>
                        <a:rPr lang="en-GB" sz="1200">
                          <a:effectLst/>
                        </a:rPr>
                        <a:t>10</a:t>
                      </a:r>
                      <a:r>
                        <a:rPr lang="en-GB" sz="1200" baseline="30000">
                          <a:effectLst/>
                        </a:rPr>
                        <a:t>13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32127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ε</a:t>
                      </a:r>
                      <a:r>
                        <a:rPr lang="en-US" sz="1200" baseline="-25000">
                          <a:effectLst/>
                        </a:rPr>
                        <a:t>x,y</a:t>
                      </a:r>
                      <a:r>
                        <a:rPr lang="en-US" sz="1200">
                          <a:effectLst/>
                        </a:rPr>
                        <a:t> (m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rad)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3.10</a:t>
                      </a:r>
                      <a:r>
                        <a:rPr lang="en-US" sz="1200" baseline="30000">
                          <a:effectLst/>
                        </a:rPr>
                        <a:t>-13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6.10</a:t>
                      </a:r>
                      <a:r>
                        <a:rPr lang="en-US" sz="1200" baseline="30000">
                          <a:effectLst/>
                        </a:rPr>
                        <a:t>-13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1.5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-12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56967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Focal spot size (rms, nm)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14.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32193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Repetition rate (MHz)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800.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800.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800.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136124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FEL beam power (MW)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  40.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2x100.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2x100.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061774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rho-FEL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3.10</a:t>
                      </a:r>
                      <a:r>
                        <a:rPr lang="en-US" sz="1200" baseline="30000">
                          <a:effectLst/>
                        </a:rPr>
                        <a:t>-4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5.10</a:t>
                      </a:r>
                      <a:r>
                        <a:rPr lang="en-US" sz="1200" baseline="30000">
                          <a:effectLst/>
                        </a:rPr>
                        <a:t>-4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8.10</a:t>
                      </a:r>
                      <a:r>
                        <a:rPr lang="en-US" sz="1200" baseline="30000">
                          <a:effectLst/>
                        </a:rPr>
                        <a:t>-4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1403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FEL-efficiency (tapering)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0.5%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56607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pt-BR" sz="1200">
                          <a:effectLst/>
                        </a:rPr>
                        <a:t>FEL e-beam av. curr. </a:t>
                      </a:r>
                      <a:r>
                        <a:rPr lang="en-US" sz="1200">
                          <a:effectLst/>
                        </a:rPr>
                        <a:t>(mA)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36708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FEL e- beam bunch ch. (pC)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34456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FEL e- beam energy (GeV)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  70.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39327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FEL e-beam power (GW)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 14.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5555717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beam power recovery</a:t>
                      </a:r>
                      <a:endParaRPr lang="en-IT" sz="1200">
                        <a:effectLst/>
                      </a:endParaRPr>
                    </a:p>
                    <a:p>
                      <a:pPr algn="just"/>
                      <a:r>
                        <a:rPr lang="en-US" sz="1200">
                          <a:effectLst/>
                        </a:rPr>
                        <a:t>fraction (after FEL)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99.9%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99.9%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99.9%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001012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e- beam power loss (MW)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14.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67117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29446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Total beam power</a:t>
                      </a:r>
                      <a:endParaRPr lang="en-IT" sz="1200">
                        <a:effectLst/>
                      </a:endParaRPr>
                    </a:p>
                    <a:p>
                      <a:pPr algn="just"/>
                      <a:r>
                        <a:rPr lang="en-US" sz="1200">
                          <a:effectLst/>
                        </a:rPr>
                        <a:t>loss (primary+FEL) (MW)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202.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6311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Peak Luminosity</a:t>
                      </a:r>
                      <a:endParaRPr lang="en-IT" sz="1200">
                        <a:effectLst/>
                      </a:endParaRPr>
                    </a:p>
                    <a:p>
                      <a:pPr algn="just"/>
                      <a:r>
                        <a:rPr lang="en-US" sz="1200">
                          <a:effectLst/>
                        </a:rPr>
                        <a:t>e-</a:t>
                      </a:r>
                      <a:r>
                        <a:rPr lang="en-US" sz="120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200">
                          <a:effectLst/>
                        </a:rPr>
                        <a:t> (cm</a:t>
                      </a:r>
                      <a:r>
                        <a:rPr lang="en-US" sz="1200" baseline="30000">
                          <a:effectLst/>
                        </a:rPr>
                        <a:t>-2</a:t>
                      </a:r>
                      <a:r>
                        <a:rPr lang="en-US" sz="1200">
                          <a:effectLst/>
                        </a:rPr>
                        <a:t>s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2.5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40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2x2.5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41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2x1.25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42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629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823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42EBF4-722B-D347-9818-98A295C07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187388"/>
              </p:ext>
            </p:extLst>
          </p:nvPr>
        </p:nvGraphicFramePr>
        <p:xfrm>
          <a:off x="304800" y="908138"/>
          <a:ext cx="8584560" cy="5416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7760">
                  <a:extLst>
                    <a:ext uri="{9D8B030D-6E8A-4147-A177-3AD203B41FA5}">
                      <a16:colId xmlns:a16="http://schemas.microsoft.com/office/drawing/2014/main" val="3666369585"/>
                    </a:ext>
                  </a:extLst>
                </a:gridCol>
                <a:gridCol w="1736245">
                  <a:extLst>
                    <a:ext uri="{9D8B030D-6E8A-4147-A177-3AD203B41FA5}">
                      <a16:colId xmlns:a16="http://schemas.microsoft.com/office/drawing/2014/main" val="324626521"/>
                    </a:ext>
                  </a:extLst>
                </a:gridCol>
                <a:gridCol w="1589424">
                  <a:extLst>
                    <a:ext uri="{9D8B030D-6E8A-4147-A177-3AD203B41FA5}">
                      <a16:colId xmlns:a16="http://schemas.microsoft.com/office/drawing/2014/main" val="3471016683"/>
                    </a:ext>
                  </a:extLst>
                </a:gridCol>
                <a:gridCol w="1591131">
                  <a:extLst>
                    <a:ext uri="{9D8B030D-6E8A-4147-A177-3AD203B41FA5}">
                      <a16:colId xmlns:a16="http://schemas.microsoft.com/office/drawing/2014/main" val="335373955"/>
                    </a:ext>
                  </a:extLst>
                </a:gridCol>
              </a:tblGrid>
              <a:tr h="515853">
                <a:tc>
                  <a:txBody>
                    <a:bodyPr/>
                    <a:lstStyle/>
                    <a:p>
                      <a:pPr algn="just"/>
                      <a:r>
                        <a:rPr lang="it-IT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FCC-twinLinac</a:t>
                      </a:r>
                      <a:endParaRPr lang="en-IT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track&amp;field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Twin Linac 200</a:t>
                      </a:r>
                      <a:endParaRPr lang="en-IT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Twin Linac 500</a:t>
                      </a:r>
                      <a:endParaRPr lang="en-IT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97485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it-IT" sz="1200">
                          <a:effectLst/>
                        </a:rPr>
                        <a:t>Energy e-beam (GeV)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100.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500.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2118072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Bunch charge (pC)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</a:rPr>
                        <a:t>250.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8742943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en-US" sz="1200" baseline="-25000">
                          <a:effectLst/>
                        </a:rPr>
                        <a:t>e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1.6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9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1.6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9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1.6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9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218248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Repetition rate (MHz)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800. (CW)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800. (CW)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800. (CW)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397636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Average Current (mA)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2x200.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8748201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Nominal beam power (GW)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2x40.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2x100.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332930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Energy loss in 1 turn @ 15 km radius (MeV)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593.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n.a.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n.a.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0770712"/>
                  </a:ext>
                </a:extLst>
              </a:tr>
              <a:tr h="515853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Synchrotron power loss in 1 turn @ 15 km radius (MW)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119.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n.a.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n.a.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4536635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beam power recovery fraction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99.9 %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99.9 %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99.95 %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2166641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beam power loss (MW)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2x40.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2x50.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561427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Bunch length (psec)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496680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ε</a:t>
                      </a:r>
                      <a:r>
                        <a:rPr lang="en-US" sz="1200" baseline="-25000">
                          <a:effectLst/>
                        </a:rPr>
                        <a:t>n</a:t>
                      </a:r>
                      <a:r>
                        <a:rPr lang="en-US" sz="1200">
                          <a:effectLst/>
                        </a:rPr>
                        <a:t>_</a:t>
                      </a:r>
                      <a:r>
                        <a:rPr lang="en-US" sz="1200" baseline="-25000">
                          <a:effectLst/>
                        </a:rPr>
                        <a:t>x</a:t>
                      </a:r>
                      <a:r>
                        <a:rPr lang="en-US" sz="1200">
                          <a:effectLst/>
                        </a:rPr>
                        <a:t> (m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rad)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632195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ε</a:t>
                      </a:r>
                      <a:r>
                        <a:rPr lang="en-US" sz="1200" baseline="-25000">
                          <a:effectLst/>
                        </a:rPr>
                        <a:t>n_y</a:t>
                      </a:r>
                      <a:r>
                        <a:rPr lang="en-US" sz="1200">
                          <a:effectLst/>
                        </a:rPr>
                        <a:t> (m</a:t>
                      </a:r>
                      <a:r>
                        <a:rPr lang="en-US" sz="1200" baseline="300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rad)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4.10</a:t>
                      </a:r>
                      <a:r>
                        <a:rPr lang="en-US" sz="1200" baseline="30000">
                          <a:effectLst/>
                        </a:rPr>
                        <a:t>-7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347908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Symbol" pitchFamily="2" charset="2"/>
                        </a:rPr>
                        <a:t>b</a:t>
                      </a:r>
                      <a:r>
                        <a:rPr lang="en-US" sz="1200" baseline="-25000">
                          <a:effectLst/>
                        </a:rPr>
                        <a:t>x</a:t>
                      </a:r>
                      <a:r>
                        <a:rPr lang="en-US" sz="1200">
                          <a:effectLst/>
                        </a:rPr>
                        <a:t> (mm)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0.23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795374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Symbol" pitchFamily="2" charset="2"/>
                        </a:rPr>
                        <a:t>b</a:t>
                      </a:r>
                      <a:r>
                        <a:rPr lang="en-US" sz="1200" baseline="-25000">
                          <a:effectLst/>
                        </a:rPr>
                        <a:t>y </a:t>
                      </a:r>
                      <a:r>
                        <a:rPr lang="en-US" sz="1200">
                          <a:effectLst/>
                        </a:rPr>
                        <a:t>(mm)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0.2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0.23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092333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Symbol" pitchFamily="2" charset="2"/>
                        </a:rPr>
                        <a:t>s</a:t>
                      </a:r>
                      <a:r>
                        <a:rPr lang="en-US" sz="1200" baseline="-25000">
                          <a:effectLst/>
                        </a:rPr>
                        <a:t>x</a:t>
                      </a:r>
                      <a:r>
                        <a:rPr lang="en-US" sz="1200">
                          <a:effectLst/>
                        </a:rPr>
                        <a:t> (nm)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14.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325988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Symbol" pitchFamily="2" charset="2"/>
                        </a:rPr>
                        <a:t>s</a:t>
                      </a:r>
                      <a:r>
                        <a:rPr lang="en-US" sz="1200" baseline="-25000">
                          <a:effectLst/>
                        </a:rPr>
                        <a:t>y</a:t>
                      </a:r>
                      <a:r>
                        <a:rPr lang="en-US" sz="1200">
                          <a:effectLst/>
                        </a:rPr>
                        <a:t> (nm)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14.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10.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1395635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 </a:t>
                      </a:r>
                      <a:endParaRPr lang="en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7298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708049-F127-0842-B20C-CCD4BFE3B06A}"/>
              </a:ext>
            </a:extLst>
          </p:cNvPr>
          <p:cNvSpPr txBox="1"/>
          <p:nvPr/>
        </p:nvSpPr>
        <p:spPr>
          <a:xfrm>
            <a:off x="1219200" y="310440"/>
            <a:ext cx="722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FEL-graded CW electron beam – 800 MHZ (SC-RF Perle cavities) @ 200 mA</a:t>
            </a:r>
          </a:p>
        </p:txBody>
      </p:sp>
    </p:spTree>
    <p:extLst>
      <p:ext uri="{BB962C8B-B14F-4D97-AF65-F5344CB8AC3E}">
        <p14:creationId xmlns:p14="http://schemas.microsoft.com/office/powerpoint/2010/main" val="701059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E392ADA-76F1-A74C-8244-219D27B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763000" cy="350520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039BC37-486C-3B4C-A364-5651E7F31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7" y="3505199"/>
            <a:ext cx="8382003" cy="3352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9F4F1-B6D8-614F-B237-99919B57DC93}"/>
              </a:ext>
            </a:extLst>
          </p:cNvPr>
          <p:cNvSpPr txBox="1"/>
          <p:nvPr/>
        </p:nvSpPr>
        <p:spPr>
          <a:xfrm>
            <a:off x="6705600" y="1524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/>
              <a:t>500 GeV</a:t>
            </a:r>
          </a:p>
        </p:txBody>
      </p:sp>
    </p:spTree>
    <p:extLst>
      <p:ext uri="{BB962C8B-B14F-4D97-AF65-F5344CB8AC3E}">
        <p14:creationId xmlns:p14="http://schemas.microsoft.com/office/powerpoint/2010/main" val="265369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83136D-EF91-4B44-9A63-55251A0930B4}"/>
                  </a:ext>
                </a:extLst>
              </p:cNvPr>
              <p:cNvSpPr txBox="1"/>
              <p:nvPr/>
            </p:nvSpPr>
            <p:spPr>
              <a:xfrm>
                <a:off x="152400" y="1568622"/>
                <a:ext cx="8915400" cy="1065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mr-I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3600" b="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it-IT" sz="36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it-IT" sz="3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𝜋</m:t>
                        </m:r>
                        <m:sSub>
                          <m:sSubPr>
                            <m:ctrlP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l-GR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≅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it-IT" sz="3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it-IT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𝜋</m:t>
                        </m:r>
                        <m:f>
                          <m:f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mr-I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  <m:sSup>
                          <m:sSup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it-IT" sz="3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it-IT" sz="3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it-IT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𝜋</m:t>
                        </m:r>
                        <m:f>
                          <m:f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mr-I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  <m:sSub>
                          <m:sSub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it-IT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it-IT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mr-IN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3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num>
                      <m:den>
                        <m:r>
                          <a:rPr lang="it-IT" sz="3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it-IT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𝜋</m:t>
                        </m:r>
                        <m:f>
                          <m:f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mr-I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den>
                    </m:f>
                    <m:r>
                      <a:rPr lang="it-IT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mr-IN" sz="3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mr-I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it-IT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sz="3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den>
                    </m:f>
                  </m:oMath>
                </a14:m>
                <a:endParaRPr lang="it-IT" sz="360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83136D-EF91-4B44-9A63-55251A093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68622"/>
                <a:ext cx="8915400" cy="1065741"/>
              </a:xfrm>
              <a:prstGeom prst="rect">
                <a:avLst/>
              </a:prstGeom>
              <a:blipFill>
                <a:blip r:embed="rId3"/>
                <a:stretch>
                  <a:fillRect l="-1707" b="-823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CE3755-2665-6F47-81D3-969D45264E8D}"/>
              </a:ext>
            </a:extLst>
          </p:cNvPr>
          <p:cNvSpPr txBox="1"/>
          <p:nvPr/>
        </p:nvSpPr>
        <p:spPr>
          <a:xfrm>
            <a:off x="1219200" y="76200"/>
            <a:ext cx="7332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>
                <a:solidFill>
                  <a:srgbClr val="00B0F0"/>
                </a:solidFill>
                <a:latin typeface="Bradley Hand" pitchFamily="2" charset="77"/>
              </a:rPr>
              <a:t>Luminosity for </a:t>
            </a:r>
            <a:r>
              <a:rPr lang="en-IT" sz="3200" b="1">
                <a:solidFill>
                  <a:srgbClr val="FF0000"/>
                </a:solidFill>
                <a:latin typeface="Bradley Hand" pitchFamily="2" charset="77"/>
              </a:rPr>
              <a:t>round</a:t>
            </a:r>
            <a:r>
              <a:rPr lang="en-IT" sz="3200">
                <a:solidFill>
                  <a:srgbClr val="00B0F0"/>
                </a:solidFill>
                <a:latin typeface="Bradley Hand" pitchFamily="2" charset="77"/>
              </a:rPr>
              <a:t> beam collisions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EA6A0-FE3C-BC4D-B3D9-162FDFDEE089}"/>
              </a:ext>
            </a:extLst>
          </p:cNvPr>
          <p:cNvSpPr txBox="1"/>
          <p:nvPr/>
        </p:nvSpPr>
        <p:spPr>
          <a:xfrm>
            <a:off x="76200" y="3875544"/>
            <a:ext cx="8798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>
                <a:solidFill>
                  <a:srgbClr val="00B050"/>
                </a:solidFill>
              </a:rPr>
              <a:t>Why generate muon beams using X-ray photons? X-ray FELs are capable to achieve brilliances outrunning any other particle beam. Therefore the marriage between X-ray FELs and Energy Recovery Linacs (ERL) carries a potential to attain primary luminosity levels, in an electron-photon collider, that exceed 10</a:t>
            </a:r>
            <a:r>
              <a:rPr lang="en-GB" sz="2800" baseline="30000">
                <a:solidFill>
                  <a:srgbClr val="00B050"/>
                </a:solidFill>
              </a:rPr>
              <a:t>42</a:t>
            </a:r>
            <a:r>
              <a:rPr lang="en-GB" sz="2800">
                <a:solidFill>
                  <a:srgbClr val="00B050"/>
                </a:solidFill>
              </a:rPr>
              <a:t> cm</a:t>
            </a:r>
            <a:r>
              <a:rPr lang="en-GB" sz="2800" baseline="30000">
                <a:solidFill>
                  <a:srgbClr val="00B050"/>
                </a:solidFill>
              </a:rPr>
              <a:t>-2</a:t>
            </a:r>
            <a:r>
              <a:rPr lang="en-GB" sz="2800">
                <a:solidFill>
                  <a:srgbClr val="00B050"/>
                </a:solidFill>
              </a:rPr>
              <a:t>s</a:t>
            </a:r>
            <a:r>
              <a:rPr lang="en-GB" sz="2800" baseline="30000">
                <a:solidFill>
                  <a:srgbClr val="00B050"/>
                </a:solidFill>
              </a:rPr>
              <a:t>-1</a:t>
            </a:r>
            <a:r>
              <a:rPr lang="en-GB" sz="2800">
                <a:solidFill>
                  <a:srgbClr val="00B050"/>
                </a:solidFill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6AE0E1F-BD59-434E-82AE-EEF228E5CE19}"/>
                  </a:ext>
                </a:extLst>
              </p:cNvPr>
              <p:cNvSpPr/>
              <p:nvPr/>
            </p:nvSpPr>
            <p:spPr>
              <a:xfrm>
                <a:off x="3572335" y="2876966"/>
                <a:ext cx="12192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IT" sz="240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6AE0E1F-BD59-434E-82AE-EEF228E5C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335" y="2876966"/>
                <a:ext cx="1219200" cy="461665"/>
              </a:xfrm>
              <a:prstGeom prst="rect">
                <a:avLst/>
              </a:prstGeom>
              <a:blipFill>
                <a:blip r:embed="rId4"/>
                <a:stretch>
                  <a:fillRect l="-4124" b="-157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A402EC8-112E-4443-A871-FA7B77F1F8FD}"/>
                  </a:ext>
                </a:extLst>
              </p:cNvPr>
              <p:cNvSpPr/>
              <p:nvPr/>
            </p:nvSpPr>
            <p:spPr>
              <a:xfrm>
                <a:off x="877848" y="2831266"/>
                <a:ext cx="2244969" cy="782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mr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A402EC8-112E-4443-A871-FA7B77F1F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48" y="2831266"/>
                <a:ext cx="2244969" cy="782715"/>
              </a:xfrm>
              <a:prstGeom prst="rect">
                <a:avLst/>
              </a:prstGeom>
              <a:blipFill>
                <a:blip r:embed="rId5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50FE13-32FD-5F49-9E3D-92641FB10866}"/>
              </a:ext>
            </a:extLst>
          </p:cNvPr>
          <p:cNvCxnSpPr>
            <a:cxnSpLocks/>
          </p:cNvCxnSpPr>
          <p:nvPr/>
        </p:nvCxnSpPr>
        <p:spPr>
          <a:xfrm flipV="1">
            <a:off x="2000332" y="2237160"/>
            <a:ext cx="504595" cy="88704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209CA1-10D3-5843-B35D-DD412C26E78F}"/>
              </a:ext>
            </a:extLst>
          </p:cNvPr>
          <p:cNvCxnSpPr>
            <a:cxnSpLocks/>
          </p:cNvCxnSpPr>
          <p:nvPr/>
        </p:nvCxnSpPr>
        <p:spPr>
          <a:xfrm flipV="1">
            <a:off x="4189094" y="2258884"/>
            <a:ext cx="101279" cy="7022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032C35-304E-F447-B171-4629FAC2B2FB}"/>
                  </a:ext>
                </a:extLst>
              </p:cNvPr>
              <p:cNvSpPr/>
              <p:nvPr/>
            </p:nvSpPr>
            <p:spPr>
              <a:xfrm>
                <a:off x="5413131" y="2772795"/>
                <a:ext cx="959493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r-I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mr-I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032C35-304E-F447-B171-4629FAC2B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31" y="2772795"/>
                <a:ext cx="959493" cy="656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7A6A12-F406-9845-A362-5A23DEAB182E}"/>
              </a:ext>
            </a:extLst>
          </p:cNvPr>
          <p:cNvCxnSpPr>
            <a:cxnSpLocks/>
          </p:cNvCxnSpPr>
          <p:nvPr/>
        </p:nvCxnSpPr>
        <p:spPr>
          <a:xfrm flipV="1">
            <a:off x="5898584" y="2193985"/>
            <a:ext cx="154783" cy="7905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F55C08-6193-114E-A5D6-6350AE26058B}"/>
                  </a:ext>
                </a:extLst>
              </p:cNvPr>
              <p:cNvSpPr/>
              <p:nvPr/>
            </p:nvSpPr>
            <p:spPr>
              <a:xfrm>
                <a:off x="6553200" y="2929951"/>
                <a:ext cx="2573525" cy="880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𝑏𝑟𝑖𝑙𝑙𝑖𝑎𝑛𝑐𝑒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mr-I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F55C08-6193-114E-A5D6-6350AE2605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929951"/>
                <a:ext cx="2573525" cy="8800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4AC07340-DCB2-594A-85FE-ABD2CF8CBA30}"/>
              </a:ext>
            </a:extLst>
          </p:cNvPr>
          <p:cNvSpPr/>
          <p:nvPr/>
        </p:nvSpPr>
        <p:spPr>
          <a:xfrm>
            <a:off x="7924800" y="1513249"/>
            <a:ext cx="1219200" cy="1001351"/>
          </a:xfrm>
          <a:prstGeom prst="ellipse">
            <a:avLst/>
          </a:prstGeom>
          <a:solidFill>
            <a:srgbClr val="FF0000">
              <a:alpha val="3807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E942A9-7A9F-924F-83FE-E5985F1B58FD}"/>
              </a:ext>
            </a:extLst>
          </p:cNvPr>
          <p:cNvCxnSpPr>
            <a:cxnSpLocks/>
          </p:cNvCxnSpPr>
          <p:nvPr/>
        </p:nvCxnSpPr>
        <p:spPr>
          <a:xfrm flipH="1">
            <a:off x="7866917" y="2450668"/>
            <a:ext cx="250664" cy="6735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F66114-E7F5-EC43-AB1C-EEE42E457752}"/>
              </a:ext>
            </a:extLst>
          </p:cNvPr>
          <p:cNvSpPr txBox="1"/>
          <p:nvPr/>
        </p:nvSpPr>
        <p:spPr>
          <a:xfrm>
            <a:off x="4959494" y="33644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  <a:r>
              <a:rPr lang="en-IT"/>
              <a:t>hort bunches!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1F90F-3566-BF42-88E0-F486483CFD2D}"/>
              </a:ext>
            </a:extLst>
          </p:cNvPr>
          <p:cNvSpPr/>
          <p:nvPr/>
        </p:nvSpPr>
        <p:spPr>
          <a:xfrm>
            <a:off x="762000" y="725269"/>
            <a:ext cx="8025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0000FF"/>
                </a:solidFill>
                <a:cs typeface="Symbol" charset="0"/>
              </a:rPr>
              <a:t>Ultra-tight focusing of primary e</a:t>
            </a:r>
            <a:r>
              <a:rPr lang="en-US" b="1" i="1" baseline="30000">
                <a:solidFill>
                  <a:srgbClr val="0000FF"/>
                </a:solidFill>
                <a:cs typeface="Symbol" charset="0"/>
              </a:rPr>
              <a:t>-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 beam, no beamstrahlung, no beam disruption</a:t>
            </a:r>
          </a:p>
          <a:p>
            <a:pPr algn="ctr"/>
            <a:r>
              <a:rPr lang="en-US" b="1" i="1">
                <a:solidFill>
                  <a:srgbClr val="0000FF"/>
                </a:solidFill>
                <a:cs typeface="Symbol" charset="0"/>
              </a:rPr>
              <a:t>in electron-photon collisions (unlike electron-positron interactions)</a:t>
            </a:r>
            <a:endParaRPr lang="en-IT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DE2C97F-A8ED-2345-B74D-121447BB9E80}"/>
              </a:ext>
            </a:extLst>
          </p:cNvPr>
          <p:cNvSpPr/>
          <p:nvPr/>
        </p:nvSpPr>
        <p:spPr>
          <a:xfrm rot="5400000">
            <a:off x="4484836" y="-3135163"/>
            <a:ext cx="479125" cy="7772401"/>
          </a:xfrm>
          <a:prstGeom prst="leftBrace">
            <a:avLst/>
          </a:prstGeom>
          <a:ln w="381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412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4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91440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 descr="Untitled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2443" y="-3112293"/>
            <a:ext cx="60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8747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2656"/>
            <a:ext cx="9144000" cy="6057295"/>
          </a:xfrm>
          <a:prstGeom prst="rect">
            <a:avLst/>
          </a:prstGeom>
        </p:spPr>
      </p:pic>
      <p:pic>
        <p:nvPicPr>
          <p:cNvPr id="114690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404A6BE-3EA0-4240-86D4-0D765375370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- Acceleratori, Seminar @ LASA</a:t>
            </a:r>
            <a:r>
              <a:rPr lang="en" dirty="0"/>
              <a:t>, Oct. 1</a:t>
            </a:r>
            <a:r>
              <a:rPr lang="en" baseline="30000" dirty="0"/>
              <a:t>st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78334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643774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F8A1AFE-907F-4B45-BCA2-70EEE5E155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- Acceleratori, Seminar @ LASA</a:t>
            </a:r>
            <a:r>
              <a:rPr lang="en" dirty="0"/>
              <a:t>, Oct. 1</a:t>
            </a:r>
            <a:r>
              <a:rPr lang="en" baseline="30000" dirty="0"/>
              <a:t>st</a:t>
            </a:r>
            <a:r>
              <a:rPr lang="en" dirty="0"/>
              <a:t>, 2021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365742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Untitled.tiff">
            <a:extLst>
              <a:ext uri="{FF2B5EF4-FFF2-40B4-BE49-F238E27FC236}">
                <a16:creationId xmlns:a16="http://schemas.microsoft.com/office/drawing/2014/main" id="{454E9669-5D76-CF4A-8093-F79A053BA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4427984" cy="24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 descr="Untitled1.tiff">
            <a:extLst>
              <a:ext uri="{FF2B5EF4-FFF2-40B4-BE49-F238E27FC236}">
                <a16:creationId xmlns:a16="http://schemas.microsoft.com/office/drawing/2014/main" id="{DB1DAC79-9501-B64E-9E96-D2052D8C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66" y="3861048"/>
            <a:ext cx="397743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369C5-206A-AB4A-A815-B905209342C8}"/>
              </a:ext>
            </a:extLst>
          </p:cNvPr>
          <p:cNvSpPr txBox="1"/>
          <p:nvPr/>
        </p:nvSpPr>
        <p:spPr>
          <a:xfrm>
            <a:off x="419100" y="4326195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30-150 </a:t>
            </a:r>
            <a:r>
              <a:rPr lang="it-IT" b="1" err="1">
                <a:solidFill>
                  <a:srgbClr val="00B050"/>
                </a:solidFill>
              </a:rPr>
              <a:t>MeV</a:t>
            </a:r>
            <a:r>
              <a:rPr lang="it-IT" b="1">
                <a:solidFill>
                  <a:srgbClr val="00B050"/>
                </a:solidFill>
              </a:rPr>
              <a:t> e</a:t>
            </a:r>
            <a:r>
              <a:rPr lang="it-IT" b="1" baseline="30000">
                <a:solidFill>
                  <a:srgbClr val="00B050"/>
                </a:solidFill>
              </a:rPr>
              <a:t>-</a:t>
            </a:r>
          </a:p>
          <a:p>
            <a:r>
              <a:rPr lang="it-IT" b="1">
                <a:solidFill>
                  <a:srgbClr val="00B050"/>
                </a:solidFill>
              </a:rPr>
              <a:t>20-350 </a:t>
            </a:r>
            <a:r>
              <a:rPr lang="it-IT" b="1" err="1">
                <a:solidFill>
                  <a:srgbClr val="00B050"/>
                </a:solidFill>
              </a:rPr>
              <a:t>keV</a:t>
            </a:r>
            <a:r>
              <a:rPr lang="it-IT" b="1">
                <a:solidFill>
                  <a:srgbClr val="00B050"/>
                </a:solidFill>
              </a:rPr>
              <a:t> 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3A472-F8FE-9747-A2A4-DB947270F4A4}"/>
              </a:ext>
            </a:extLst>
          </p:cNvPr>
          <p:cNvSpPr txBox="1"/>
          <p:nvPr/>
        </p:nvSpPr>
        <p:spPr>
          <a:xfrm>
            <a:off x="4949309" y="4005064"/>
            <a:ext cx="2213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C00000"/>
                </a:solidFill>
              </a:rPr>
              <a:t>250-750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e</a:t>
            </a:r>
            <a:r>
              <a:rPr lang="it-IT" b="1" baseline="30000">
                <a:solidFill>
                  <a:srgbClr val="C00000"/>
                </a:solidFill>
              </a:rPr>
              <a:t>-</a:t>
            </a:r>
          </a:p>
          <a:p>
            <a:r>
              <a:rPr lang="it-IT" b="1">
                <a:solidFill>
                  <a:srgbClr val="C00000"/>
                </a:solidFill>
              </a:rPr>
              <a:t>1-19.5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</a:t>
            </a:r>
            <a:r>
              <a:rPr lang="it-IT" b="1" i="1">
                <a:solidFill>
                  <a:srgbClr val="C00000"/>
                </a:solidFill>
                <a:latin typeface="Symbol" pitchFamily="2" charset="2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/>
              <p:nvPr/>
            </p:nvSpPr>
            <p:spPr>
              <a:xfrm>
                <a:off x="2671678" y="3047144"/>
                <a:ext cx="3384376" cy="801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678" y="3047144"/>
                <a:ext cx="3384376" cy="801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762000" y="152400"/>
            <a:ext cx="8274496" cy="14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STAR was designed by INFN in 2013-2014 adopting a common paradigm with ELI-NP-GBS: both are e-</a:t>
            </a:r>
            <a:r>
              <a:rPr lang="en-US" b="1" i="1">
                <a:solidFill>
                  <a:srgbClr val="0000FF"/>
                </a:solidFill>
                <a:latin typeface="Symbol" pitchFamily="2" charset="2"/>
              </a:rPr>
              <a:t>g</a:t>
            </a:r>
            <a:r>
              <a:rPr lang="en-US" b="1">
                <a:solidFill>
                  <a:srgbClr val="0000FF"/>
                </a:solidFill>
              </a:rPr>
              <a:t>  linear collider based on 100 Hz amplified J-class lasers interacting with high brightness RF photo-injector. The design strategy applies Petrillo-Serafini criterion for maximum spectral density.</a:t>
            </a:r>
            <a:endParaRPr lang="en-US" b="1">
              <a:solidFill>
                <a:srgbClr val="FF6600"/>
              </a:solidFill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5D7644F1-0052-1C4E-9219-30CA759AF1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92240"/>
              </p:ext>
            </p:extLst>
          </p:nvPr>
        </p:nvGraphicFramePr>
        <p:xfrm>
          <a:off x="792162" y="1658732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59200" imgH="495300" progId="Equation.3">
                  <p:embed/>
                </p:oleObj>
              </mc:Choice>
              <mc:Fallback>
                <p:oleObj name="Equation" r:id="rId8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2" y="1658732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A77928-B56C-8941-92E2-44A99192FBC8}"/>
              </a:ext>
            </a:extLst>
          </p:cNvPr>
          <p:cNvSpPr txBox="1"/>
          <p:nvPr/>
        </p:nvSpPr>
        <p:spPr>
          <a:xfrm>
            <a:off x="1066800" y="2950885"/>
            <a:ext cx="2520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/>
              <a:t>strong </a:t>
            </a:r>
            <a:r>
              <a:rPr lang="it-IT" sz="1600" i="1" err="1"/>
              <a:t>focusing</a:t>
            </a:r>
            <a:r>
              <a:rPr lang="it-IT" sz="1600" i="1"/>
              <a:t> to </a:t>
            </a:r>
            <a:r>
              <a:rPr lang="it-IT" sz="1600" i="1" err="1"/>
              <a:t>maximize</a:t>
            </a:r>
            <a:endParaRPr lang="it-IT" sz="1600" i="1"/>
          </a:p>
          <a:p>
            <a:r>
              <a:rPr lang="it-IT" sz="1600" i="1" err="1"/>
              <a:t>Peak</a:t>
            </a:r>
            <a:r>
              <a:rPr lang="it-IT" sz="1600" i="1"/>
              <a:t>  </a:t>
            </a:r>
            <a:r>
              <a:rPr lang="it-IT" sz="1600" i="1" err="1"/>
              <a:t>Luminosity</a:t>
            </a:r>
            <a:r>
              <a:rPr lang="it-IT" sz="1600" i="1"/>
              <a:t> </a:t>
            </a:r>
            <a:r>
              <a:rPr lang="it-IT" sz="1600" i="1" err="1"/>
              <a:t>according</a:t>
            </a:r>
            <a:endParaRPr lang="it-IT" sz="1600" i="1"/>
          </a:p>
          <a:p>
            <a:r>
              <a:rPr lang="it-IT" sz="1600" i="1"/>
              <a:t>to Petrillo-Serafini </a:t>
            </a:r>
            <a:r>
              <a:rPr lang="it-IT" sz="1600" i="1" err="1"/>
              <a:t>criterion</a:t>
            </a:r>
            <a:endParaRPr lang="it-IT" sz="1600" i="1"/>
          </a:p>
        </p:txBody>
      </p:sp>
    </p:spTree>
    <p:extLst>
      <p:ext uri="{BB962C8B-B14F-4D97-AF65-F5344CB8AC3E}">
        <p14:creationId xmlns:p14="http://schemas.microsoft.com/office/powerpoint/2010/main" val="1304096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B490A-0D9F-A648-B374-B560945E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5130"/>
            <a:ext cx="9139919" cy="5925600"/>
          </a:xfrm>
          <a:prstGeom prst="rect">
            <a:avLst/>
          </a:prstGeom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423F94D1-60C5-6442-8FA0-12B26D7ACB74}"/>
              </a:ext>
            </a:extLst>
          </p:cNvPr>
          <p:cNvSpPr/>
          <p:nvPr/>
        </p:nvSpPr>
        <p:spPr>
          <a:xfrm>
            <a:off x="107504" y="116632"/>
            <a:ext cx="8928992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Inverse Compton Sources rivaling in Average Brightness with Synchrotron Light Sources at photon energies above 80-100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61D8-7925-E143-A459-D5911A3104A3}"/>
              </a:ext>
            </a:extLst>
          </p:cNvPr>
          <p:cNvSpPr txBox="1"/>
          <p:nvPr/>
        </p:nvSpPr>
        <p:spPr>
          <a:xfrm>
            <a:off x="127530" y="6381328"/>
            <a:ext cx="8440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/>
              <a:t>I.C.S.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2B796-A65F-FD4E-ACD9-12FDE6F484A0}"/>
              </a:ext>
            </a:extLst>
          </p:cNvPr>
          <p:cNvSpPr txBox="1"/>
          <p:nvPr/>
        </p:nvSpPr>
        <p:spPr>
          <a:xfrm>
            <a:off x="5825321" y="2946430"/>
            <a:ext cx="69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C1979-46F7-C04C-A743-6C014C39B5CC}"/>
              </a:ext>
            </a:extLst>
          </p:cNvPr>
          <p:cNvSpPr/>
          <p:nvPr/>
        </p:nvSpPr>
        <p:spPr bwMode="auto">
          <a:xfrm rot="20291464">
            <a:off x="7472637" y="1786063"/>
            <a:ext cx="1671482" cy="257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862D5-5BD4-144E-A686-1DD6C92A416B}"/>
              </a:ext>
            </a:extLst>
          </p:cNvPr>
          <p:cNvSpPr txBox="1"/>
          <p:nvPr/>
        </p:nvSpPr>
        <p:spPr>
          <a:xfrm rot="20253610">
            <a:off x="7617009" y="17217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ELI-NP-GBS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0B768-34F5-024E-8777-D54B9F68CB1A}"/>
              </a:ext>
            </a:extLst>
          </p:cNvPr>
          <p:cNvSpPr txBox="1"/>
          <p:nvPr/>
        </p:nvSpPr>
        <p:spPr>
          <a:xfrm>
            <a:off x="6298793" y="2777153"/>
            <a:ext cx="79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29BFF-A4BE-3A4A-AA01-8439D185C3B6}"/>
              </a:ext>
            </a:extLst>
          </p:cNvPr>
          <p:cNvSpPr txBox="1"/>
          <p:nvPr/>
        </p:nvSpPr>
        <p:spPr>
          <a:xfrm>
            <a:off x="5458627" y="2209800"/>
            <a:ext cx="84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/>
              <a:t>BriXSinO</a:t>
            </a:r>
          </a:p>
        </p:txBody>
      </p:sp>
      <p:pic>
        <p:nvPicPr>
          <p:cNvPr id="11" name="Immagine 2" descr="infn-new.gif">
            <a:extLst>
              <a:ext uri="{FF2B5EF4-FFF2-40B4-BE49-F238E27FC236}">
                <a16:creationId xmlns:a16="http://schemas.microsoft.com/office/drawing/2014/main" id="{B0CC8F36-4B1E-0E49-85EF-BA8784F6B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63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361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365C81F-89FF-2A4F-BB23-A91F8B151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602202"/>
              </p:ext>
            </p:extLst>
          </p:nvPr>
        </p:nvGraphicFramePr>
        <p:xfrm>
          <a:off x="76200" y="4343400"/>
          <a:ext cx="452755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89200" imgH="673100" progId="Equation.3">
                  <p:embed/>
                </p:oleObj>
              </mc:Choice>
              <mc:Fallback>
                <p:oleObj name="Equation" r:id="rId3" imgW="2489200" imgH="6731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D365C81F-89FF-2A4F-BB23-A91F8B151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43400"/>
                        <a:ext cx="4527550" cy="1231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11C0BFB9-F146-A94F-9B5F-CDF77837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14800"/>
            <a:ext cx="4650160" cy="1584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b="1">
                <a:latin typeface="Symbol" charset="2"/>
                <a:cs typeface="Symbol" charset="2"/>
              </a:rPr>
              <a:t>D</a:t>
            </a:r>
            <a:r>
              <a:rPr lang="it-IT" b="1">
                <a:latin typeface="Comic Sans MS" charset="0"/>
              </a:rPr>
              <a:t>=0 electron as relativistic mirror</a:t>
            </a:r>
          </a:p>
          <a:p>
            <a:pPr algn="ctr"/>
            <a:endParaRPr lang="it-IT" sz="1400" b="1">
              <a:latin typeface="Comic Sans MS" charset="0"/>
            </a:endParaRPr>
          </a:p>
          <a:p>
            <a:pPr algn="ctr"/>
            <a:r>
              <a:rPr lang="it-IT" b="1">
                <a:latin typeface="Symbol" charset="2"/>
                <a:cs typeface="Symbol" charset="2"/>
              </a:rPr>
              <a:t>D</a:t>
            </a:r>
            <a:r>
              <a:rPr lang="it-IT" b="1">
                <a:latin typeface="Comic Sans MS" charset="0"/>
              </a:rPr>
              <a:t>&gt;&gt;1 (A)symmetric collider</a:t>
            </a:r>
            <a:endParaRPr lang="en-GB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F87F0A-06A0-6844-8AAE-C73C3AACCF0C}"/>
                  </a:ext>
                </a:extLst>
              </p:cNvPr>
              <p:cNvSpPr txBox="1"/>
              <p:nvPr/>
            </p:nvSpPr>
            <p:spPr>
              <a:xfrm>
                <a:off x="3545106" y="2218108"/>
                <a:ext cx="2286000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sz="2400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mr-IN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F87F0A-06A0-6844-8AAE-C73C3AACC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106" y="2218108"/>
                <a:ext cx="2286000" cy="70147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C970CCD-4FAF-E44A-8B9D-2F3C2784423B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- Acceleratori, Seminar @ LASA</a:t>
            </a:r>
            <a:r>
              <a:rPr lang="en" dirty="0"/>
              <a:t>, Oct. 1</a:t>
            </a:r>
            <a:r>
              <a:rPr lang="en" baseline="30000" dirty="0"/>
              <a:t>st</a:t>
            </a:r>
            <a:r>
              <a:rPr lang="en" dirty="0"/>
              <a:t>, 2021</a:t>
            </a:r>
            <a:endParaRPr lang="en" spc="-1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D07F19-7B4A-F242-97A6-1C8E9A680F95}"/>
                  </a:ext>
                </a:extLst>
              </p:cNvPr>
              <p:cNvSpPr/>
              <p:nvPr/>
            </p:nvSpPr>
            <p:spPr>
              <a:xfrm>
                <a:off x="2089114" y="1119385"/>
                <a:ext cx="5197984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rad>
                  </m:oMath>
                </a14:m>
                <a:r>
                  <a:rPr lang="en-IT" sz="2400"/>
                  <a:t>      ; </a:t>
                </a:r>
                <a14:m>
                  <m:oMath xmlns:m="http://schemas.openxmlformats.org/officeDocument/2006/math">
                    <m:r>
                      <a:rPr lang="it-IT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2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𝐶𝑀</m:t>
                            </m:r>
                          </m:sub>
                          <m:sup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IT" sz="240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D07F19-7B4A-F242-97A6-1C8E9A680F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114" y="1119385"/>
                <a:ext cx="5197984" cy="730136"/>
              </a:xfrm>
              <a:prstGeom prst="rect">
                <a:avLst/>
              </a:prstGeom>
              <a:blipFill>
                <a:blip r:embed="rId7"/>
                <a:stretch>
                  <a:fillRect l="-244" b="-172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3EF31C7-3D78-9944-851A-9816F369CFF9}"/>
              </a:ext>
            </a:extLst>
          </p:cNvPr>
          <p:cNvSpPr txBox="1"/>
          <p:nvPr/>
        </p:nvSpPr>
        <p:spPr>
          <a:xfrm>
            <a:off x="4175273" y="3730736"/>
            <a:ext cx="1025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/>
              <a:t>I.C.S.</a:t>
            </a:r>
          </a:p>
        </p:txBody>
      </p:sp>
    </p:spTree>
    <p:extLst>
      <p:ext uri="{BB962C8B-B14F-4D97-AF65-F5344CB8AC3E}">
        <p14:creationId xmlns:p14="http://schemas.microsoft.com/office/powerpoint/2010/main" val="688203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8FB5992-A1CA-AC47-ABFC-21A8440F660E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49400"/>
          <a:ext cx="81534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409793471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789987994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EXMP with 200 GeV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</a:t>
                      </a:r>
                      <a:r>
                        <a:rPr lang="en-IT"/>
                        <a:t>s. 150 keV FEL 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907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</a:t>
                      </a:r>
                      <a:r>
                        <a:rPr lang="en-IT" baseline="-2500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346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76741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TPP total cross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19 mbarn*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48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ICS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14.7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/>
                        <a:t>barn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44345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MPP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216 nbarn*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1032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 e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2x4.8 10</a:t>
                      </a:r>
                      <a:r>
                        <a:rPr lang="en-IT" baseline="30000"/>
                        <a:t>15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0969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</a:t>
                      </a:r>
                      <a:r>
                        <a:rPr lang="en-IT" baseline="-25000"/>
                        <a:t>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2x3.7 10</a:t>
                      </a:r>
                      <a:r>
                        <a:rPr lang="en-IT" baseline="30000"/>
                        <a:t>12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72123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N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2x5.4 10</a:t>
                      </a:r>
                      <a:r>
                        <a:rPr lang="en-IT" baseline="30000"/>
                        <a:t>10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507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11922F-7A55-0743-A73F-4FC85F0487CB}"/>
              </a:ext>
            </a:extLst>
          </p:cNvPr>
          <p:cNvSpPr txBox="1"/>
          <p:nvPr/>
        </p:nvSpPr>
        <p:spPr>
          <a:xfrm>
            <a:off x="1143000" y="405239"/>
            <a:ext cx="728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EXMP S</a:t>
            </a:r>
            <a:r>
              <a:rPr lang="en-GB" sz="2400"/>
              <a:t>i</a:t>
            </a:r>
            <a:r>
              <a:rPr lang="en-IT" sz="2400"/>
              <a:t>mulations Results</a:t>
            </a:r>
          </a:p>
          <a:p>
            <a:pPr algn="ctr"/>
            <a:r>
              <a:rPr lang="en-IT" sz="2400"/>
              <a:t>(using Wizhard + ad-hoc script to populate phase spaces)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D1AB28D-626F-F24C-ACF9-9A14935B6042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- Acceleratori, Seminar @ LASA</a:t>
            </a:r>
            <a:r>
              <a:rPr lang="en" dirty="0"/>
              <a:t>, Oct. 1</a:t>
            </a:r>
            <a:r>
              <a:rPr lang="en" baseline="30000" dirty="0"/>
              <a:t>st</a:t>
            </a:r>
            <a:r>
              <a:rPr lang="en" dirty="0"/>
              <a:t>, 2021</a:t>
            </a:r>
            <a:endParaRPr lang="en" spc="-1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EBA19-0AE3-B541-B0DD-B731F25A64E6}"/>
                  </a:ext>
                </a:extLst>
              </p:cNvPr>
              <p:cNvSpPr txBox="1"/>
              <p:nvPr/>
            </p:nvSpPr>
            <p:spPr>
              <a:xfrm>
                <a:off x="862940" y="5799564"/>
                <a:ext cx="27946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=0.57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𝑚𝑏𝑎𝑟𝑛</m:t>
                      </m:r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EBA19-0AE3-B541-B0DD-B731F25A6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40" y="5799564"/>
                <a:ext cx="2794660" cy="369332"/>
              </a:xfrm>
              <a:prstGeom prst="rect">
                <a:avLst/>
              </a:prstGeom>
              <a:blipFill>
                <a:blip r:embed="rId3"/>
                <a:stretch>
                  <a:fillRect t="-6667" b="-4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D0C27F-CF6B-8944-ACC7-146B90C0ED9C}"/>
                  </a:ext>
                </a:extLst>
              </p:cNvPr>
              <p:cNvSpPr txBox="1"/>
              <p:nvPr/>
            </p:nvSpPr>
            <p:spPr>
              <a:xfrm>
                <a:off x="3738748" y="5799564"/>
                <a:ext cx="2794660" cy="407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=13.4 </m:t>
                      </m:r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𝑛𝑏𝑎𝑟𝑛</m:t>
                      </m:r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D0C27F-CF6B-8944-ACC7-146B90C0E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48" y="5799564"/>
                <a:ext cx="2794660" cy="407035"/>
              </a:xfrm>
              <a:prstGeom prst="rect">
                <a:avLst/>
              </a:prstGeom>
              <a:blipFill>
                <a:blip r:embed="rId4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51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76200"/>
            <a:ext cx="73914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(diffraction limited)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319485"/>
              </p:ext>
            </p:extLst>
          </p:nvPr>
        </p:nvGraphicFramePr>
        <p:xfrm>
          <a:off x="7196137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469900" progId="Equation.3">
                  <p:embed/>
                </p:oleObj>
              </mc:Choice>
              <mc:Fallback>
                <p:oleObj name="Equation" r:id="rId4" imgW="1028700" imgH="469900" progId="Equation.3">
                  <p:embed/>
                  <p:pic>
                    <p:nvPicPr>
                      <p:cNvPr id="942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137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2000" imgH="228600" progId="Equation.3">
                  <p:embed/>
                </p:oleObj>
              </mc:Choice>
              <mc:Fallback>
                <p:oleObj name="Equation" r:id="rId6" imgW="762000" imgH="228600" progId="Equation.3">
                  <p:embed/>
                  <p:pic>
                    <p:nvPicPr>
                      <p:cNvPr id="942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05264"/>
              </p:ext>
            </p:extLst>
          </p:nvPr>
        </p:nvGraphicFramePr>
        <p:xfrm>
          <a:off x="7400385" y="3334497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942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0385" y="3334497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13572" y="1302551"/>
                <a:ext cx="3248828" cy="1059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sz="2400" b="0" i="1">
                              <a:latin typeface="Cambria Math" charset="0"/>
                            </a:rPr>
                            <m:t>𝑝𝑒𝑎𝑘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2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f>
                            <m:fPr>
                              <m:ctrlPr>
                                <a:rPr lang="mr-IN" sz="24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72" y="1302551"/>
                <a:ext cx="3248828" cy="1059649"/>
              </a:xfrm>
              <a:prstGeom prst="rect">
                <a:avLst/>
              </a:prstGeom>
              <a:blipFill>
                <a:blip r:embed="rId12"/>
                <a:stretch>
                  <a:fillRect t="-1176" b="-47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Object 9">
            <a:extLst>
              <a:ext uri="{FF2B5EF4-FFF2-40B4-BE49-F238E27FC236}">
                <a16:creationId xmlns:a16="http://schemas.microsoft.com/office/drawing/2014/main" id="{FCC4D05D-06B9-AA44-9CB8-411B90D616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795508"/>
              </p:ext>
            </p:extLst>
          </p:nvPr>
        </p:nvGraphicFramePr>
        <p:xfrm>
          <a:off x="1524000" y="3494855"/>
          <a:ext cx="1463243" cy="77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73100" imgH="355600" progId="Equation.3">
                  <p:embed/>
                </p:oleObj>
              </mc:Choice>
              <mc:Fallback>
                <p:oleObj name="Equation" r:id="rId13" imgW="673100" imgH="355600" progId="Equation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D54FF46A-8B78-C145-8CC9-3D7D0ECB4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94855"/>
                        <a:ext cx="1463243" cy="7723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DB2698-D867-7648-878A-BF78E8D19CC4}"/>
                  </a:ext>
                </a:extLst>
              </p:cNvPr>
              <p:cNvSpPr txBox="1"/>
              <p:nvPr/>
            </p:nvSpPr>
            <p:spPr>
              <a:xfrm>
                <a:off x="381000" y="5201126"/>
                <a:ext cx="3325658" cy="10497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;  </m:t>
                          </m:r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𝑒𝑁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DB2698-D867-7648-878A-BF78E8D19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201126"/>
                <a:ext cx="3325658" cy="1049711"/>
              </a:xfrm>
              <a:prstGeom prst="rect">
                <a:avLst/>
              </a:prstGeom>
              <a:blipFill>
                <a:blip r:embed="rId15"/>
                <a:stretch>
                  <a:fillRect t="-1190" b="-8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044">
            <a:extLst>
              <a:ext uri="{FF2B5EF4-FFF2-40B4-BE49-F238E27FC236}">
                <a16:creationId xmlns:a16="http://schemas.microsoft.com/office/drawing/2014/main" id="{6E25DB79-1234-9842-9E9A-6599C403FFB6}"/>
              </a:ext>
            </a:extLst>
          </p:cNvPr>
          <p:cNvSpPr>
            <a:spLocks noChangeArrowheads="1"/>
          </p:cNvSpPr>
          <p:nvPr/>
        </p:nvSpPr>
        <p:spPr bwMode="auto">
          <a:xfrm rot="19292958">
            <a:off x="3429000" y="3708952"/>
            <a:ext cx="6172200" cy="873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400" b="1"/>
              <a:t>Where the High </a:t>
            </a:r>
            <a:r>
              <a:rPr lang="it-IT" sz="2400" b="1" strike="sngStrike"/>
              <a:t>Intensity</a:t>
            </a:r>
            <a:r>
              <a:rPr lang="it-IT" sz="2400" b="1"/>
              <a:t>Brightness Frontier meets the High Energy Frontier</a:t>
            </a:r>
            <a:endParaRPr lang="it-IT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00A54-F75A-1144-8C42-3BFEFC5E9783}"/>
              </a:ext>
            </a:extLst>
          </p:cNvPr>
          <p:cNvSpPr/>
          <p:nvPr/>
        </p:nvSpPr>
        <p:spPr>
          <a:xfrm>
            <a:off x="500622" y="2674203"/>
            <a:ext cx="3687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T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Phase Space matching condition,</a:t>
            </a:r>
          </a:p>
          <a:p>
            <a:pPr algn="ctr"/>
            <a:r>
              <a:rPr lang="en-GB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</a:t>
            </a:r>
            <a:r>
              <a:rPr lang="en-IT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lso known as Pellegrini FEL criterion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69490B-A052-5945-B243-0A828DD01D4D}"/>
              </a:ext>
            </a:extLst>
          </p:cNvPr>
          <p:cNvSpPr/>
          <p:nvPr/>
        </p:nvSpPr>
        <p:spPr>
          <a:xfrm>
            <a:off x="208697" y="4796135"/>
            <a:ext cx="3974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Electron beam 6D normalized Brightness</a:t>
            </a:r>
            <a:endParaRPr lang="en-IT" sz="240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E35CAF-CB9B-1243-8B7B-FC114791A4B5}"/>
              </a:ext>
            </a:extLst>
          </p:cNvPr>
          <p:cNvSpPr/>
          <p:nvPr/>
        </p:nvSpPr>
        <p:spPr>
          <a:xfrm>
            <a:off x="787600" y="567073"/>
            <a:ext cx="3326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  <a:latin typeface="Symbol" pitchFamily="2" charset="2"/>
                <a:cs typeface="Adobe Arabic" panose="02040503050201020203" pitchFamily="18" charset="-78"/>
              </a:rPr>
              <a:t>l/4p</a:t>
            </a:r>
            <a:r>
              <a:rPr lang="en-IT" sz="2400">
                <a:solidFill>
                  <a:srgbClr val="FF0000"/>
                </a:solidFill>
                <a:latin typeface="Symbol" pitchFamily="2" charset="2"/>
                <a:cs typeface="Adobe Arabic" panose="02040503050201020203" pitchFamily="18" charset="-78"/>
              </a:rPr>
              <a:t> </a:t>
            </a:r>
            <a:r>
              <a:rPr lang="en-IT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= equivalent emittance of a</a:t>
            </a:r>
          </a:p>
          <a:p>
            <a:pPr algn="ctr"/>
            <a:r>
              <a:rPr lang="en-IT" sz="240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coherent radiation beam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D8E4F76-3F39-083C-60ED-23C575E18D7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3374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6181D-1136-7C4B-AE75-73B0F42C2597}"/>
              </a:ext>
            </a:extLst>
          </p:cNvPr>
          <p:cNvSpPr txBox="1"/>
          <p:nvPr/>
        </p:nvSpPr>
        <p:spPr>
          <a:xfrm>
            <a:off x="625029" y="739200"/>
            <a:ext cx="789395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W</a:t>
            </a:r>
            <a:r>
              <a:rPr lang="en-GB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h</a:t>
            </a:r>
            <a:r>
              <a:rPr lang="en-IT" sz="32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y using photons to generate muons?</a:t>
            </a:r>
          </a:p>
          <a:p>
            <a:endParaRPr lang="en-IT" sz="3200">
              <a:solidFill>
                <a:srgbClr val="FF0000"/>
              </a:solidFill>
              <a:latin typeface="+mj-lt"/>
              <a:cs typeface="Adobe Arabic" panose="02040503050201020203" pitchFamily="18" charset="-78"/>
            </a:endParaRPr>
          </a:p>
          <a:p>
            <a:pPr marL="514350" indent="-514350">
              <a:buAutoNum type="arabicParenR"/>
            </a:pPr>
            <a:r>
              <a:rPr lang="en-IT" sz="32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We have an outstanding photon machine: </a:t>
            </a:r>
          </a:p>
          <a:p>
            <a:r>
              <a:rPr lang="en-IT" sz="32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the Free Electron Laser</a:t>
            </a:r>
          </a:p>
          <a:p>
            <a:endParaRPr lang="en-IT" sz="3200">
              <a:solidFill>
                <a:srgbClr val="FF0000"/>
              </a:solidFill>
              <a:latin typeface="+mj-lt"/>
              <a:cs typeface="Adobe Arabic" panose="02040503050201020203" pitchFamily="18" charset="-78"/>
            </a:endParaRPr>
          </a:p>
          <a:p>
            <a:r>
              <a:rPr lang="en-IT" sz="3200">
                <a:latin typeface="+mj-lt"/>
                <a:cs typeface="Adobe Arabic" panose="02040503050201020203" pitchFamily="18" charset="-78"/>
              </a:rPr>
              <a:t>2) We can avoid using positrons/protons</a:t>
            </a:r>
          </a:p>
          <a:p>
            <a:r>
              <a:rPr lang="en-IT" sz="3200">
                <a:latin typeface="+mj-lt"/>
                <a:cs typeface="Adobe Arabic" panose="02040503050201020203" pitchFamily="18" charset="-78"/>
              </a:rPr>
              <a:t>3) We can avoid using targets!</a:t>
            </a:r>
          </a:p>
          <a:p>
            <a:endParaRPr lang="en-IT" sz="3200">
              <a:solidFill>
                <a:srgbClr val="00B050"/>
              </a:solidFill>
              <a:latin typeface="+mj-lt"/>
              <a:cs typeface="Adobe Arabic" panose="02040503050201020203" pitchFamily="18" charset="-78"/>
            </a:endParaRPr>
          </a:p>
          <a:p>
            <a:r>
              <a:rPr lang="en-GB" sz="32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4) R</a:t>
            </a:r>
            <a:r>
              <a:rPr lang="en-IT" sz="32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unning the collision in vacuum we can get:</a:t>
            </a:r>
          </a:p>
          <a:p>
            <a:pPr marL="971550" lvl="1" indent="-514350">
              <a:buAutoNum type="alphaLcParenR"/>
            </a:pPr>
            <a:r>
              <a:rPr lang="en-IT" sz="32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a </a:t>
            </a:r>
            <a:r>
              <a:rPr lang="en-IT" sz="3200" i="1">
                <a:solidFill>
                  <a:srgbClr val="FFC000"/>
                </a:solidFill>
                <a:latin typeface="+mj-lt"/>
                <a:cs typeface="Adobe Arabic" panose="02040503050201020203" pitchFamily="18" charset="-78"/>
              </a:rPr>
              <a:t>much lower emittance</a:t>
            </a:r>
          </a:p>
          <a:p>
            <a:pPr marL="971550" lvl="1" indent="-514350">
              <a:buAutoNum type="alphaLcParenR"/>
            </a:pPr>
            <a:r>
              <a:rPr lang="en-IT" sz="32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generate </a:t>
            </a:r>
            <a:r>
              <a:rPr lang="en-IT" sz="3200" i="1">
                <a:solidFill>
                  <a:srgbClr val="00B050"/>
                </a:solidFill>
                <a:latin typeface="+mj-lt"/>
                <a:cs typeface="Adobe Arabic" panose="02040503050201020203" pitchFamily="18" charset="-78"/>
              </a:rPr>
              <a:t>polarized muon beams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4BDE3E-15CD-4CD0-5DC9-E423283A2511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204779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C21E1-4727-8E42-B254-5794C8509401}"/>
              </a:ext>
            </a:extLst>
          </p:cNvPr>
          <p:cNvSpPr txBox="1"/>
          <p:nvPr/>
        </p:nvSpPr>
        <p:spPr>
          <a:xfrm>
            <a:off x="57072" y="228600"/>
            <a:ext cx="90107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W</a:t>
            </a:r>
            <a:r>
              <a:rPr lang="en-GB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h</a:t>
            </a:r>
            <a:r>
              <a:rPr lang="en-IT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y using electrons to generate muons?</a:t>
            </a:r>
          </a:p>
          <a:p>
            <a:endParaRPr lang="en-IT" sz="2800">
              <a:solidFill>
                <a:srgbClr val="FF0000"/>
              </a:solidFill>
              <a:latin typeface="+mj-lt"/>
              <a:cs typeface="Adobe Arabic" panose="02040503050201020203" pitchFamily="18" charset="-78"/>
            </a:endParaRPr>
          </a:p>
          <a:p>
            <a:pPr marL="514350" indent="-514350">
              <a:buAutoNum type="arabicParenR"/>
            </a:pPr>
            <a:r>
              <a:rPr lang="en-IT" sz="28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Electron Beams achieve highest beam brightness than any other charged particle beam (6D Brightness: short bunches, small emittance / energy spread -&gt; </a:t>
            </a:r>
            <a:r>
              <a:rPr lang="en-IT" sz="2800" b="1">
                <a:latin typeface="+mj-lt"/>
                <a:cs typeface="Adobe Arabic" panose="02040503050201020203" pitchFamily="18" charset="-78"/>
              </a:rPr>
              <a:t>tight focus</a:t>
            </a:r>
            <a:r>
              <a:rPr lang="en-IT" sz="28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)</a:t>
            </a:r>
          </a:p>
          <a:p>
            <a:endParaRPr lang="en-IT" sz="2800">
              <a:solidFill>
                <a:srgbClr val="FF0000"/>
              </a:solidFill>
              <a:latin typeface="+mj-lt"/>
              <a:cs typeface="Adobe Arabic" panose="02040503050201020203" pitchFamily="18" charset="-78"/>
            </a:endParaRPr>
          </a:p>
          <a:p>
            <a:r>
              <a:rPr lang="en-IT" sz="2800">
                <a:latin typeface="+mj-lt"/>
                <a:cs typeface="Adobe Arabic" panose="02040503050201020203" pitchFamily="18" charset="-78"/>
              </a:rPr>
              <a:t>2)  </a:t>
            </a:r>
            <a:r>
              <a:rPr lang="en-IT" sz="2800">
                <a:solidFill>
                  <a:srgbClr val="00B050"/>
                </a:solidFill>
                <a:latin typeface="+mj-lt"/>
                <a:cs typeface="Adobe Arabic" panose="02040503050201020203" pitchFamily="18" charset="-78"/>
              </a:rPr>
              <a:t>We can recover the power stored in the electron beam</a:t>
            </a:r>
          </a:p>
          <a:p>
            <a:r>
              <a:rPr lang="en-IT" sz="2800">
                <a:solidFill>
                  <a:srgbClr val="00B050"/>
                </a:solidFill>
                <a:latin typeface="+mj-lt"/>
                <a:cs typeface="Adobe Arabic" panose="02040503050201020203" pitchFamily="18" charset="-78"/>
              </a:rPr>
              <a:t>	via Energy Recovery Linac for a large </a:t>
            </a:r>
            <a:r>
              <a:rPr lang="en-IT" sz="2800" b="1">
                <a:latin typeface="+mj-lt"/>
                <a:cs typeface="Adobe Arabic" panose="02040503050201020203" pitchFamily="18" charset="-78"/>
              </a:rPr>
              <a:t>energy sustainability</a:t>
            </a:r>
          </a:p>
          <a:p>
            <a:r>
              <a:rPr lang="en-IT" sz="2800">
                <a:latin typeface="+mj-lt"/>
                <a:cs typeface="Adobe Arabic" panose="02040503050201020203" pitchFamily="18" charset="-78"/>
              </a:rPr>
              <a:t>	(99,9 % of electrons do not interact with FEL pulse – 	caveat Schwinger…)</a:t>
            </a:r>
          </a:p>
          <a:p>
            <a:endParaRPr lang="en-IT" sz="2800" b="1">
              <a:latin typeface="+mj-lt"/>
              <a:cs typeface="Adobe Arabic" panose="02040503050201020203" pitchFamily="18" charset="-78"/>
            </a:endParaRPr>
          </a:p>
          <a:p>
            <a:r>
              <a:rPr lang="en-IT" sz="2800">
                <a:latin typeface="+mj-lt"/>
                <a:cs typeface="Adobe Arabic" panose="02040503050201020203" pitchFamily="18" charset="-78"/>
              </a:rPr>
              <a:t>3)  </a:t>
            </a:r>
            <a:r>
              <a:rPr lang="en-IT" sz="28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Using e</a:t>
            </a:r>
            <a:r>
              <a:rPr lang="en-IT" sz="2800" baseline="300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-</a:t>
            </a:r>
            <a:r>
              <a:rPr lang="en-IT" sz="28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 beams instead of proton beams (vs. </a:t>
            </a:r>
            <a:r>
              <a:rPr lang="en-GB" sz="28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p</a:t>
            </a:r>
            <a:r>
              <a:rPr lang="en-IT" sz="28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hotons) 	makes the primary collider operating in </a:t>
            </a:r>
            <a:r>
              <a:rPr lang="en-IT" sz="2800" b="1">
                <a:latin typeface="+mj-lt"/>
                <a:cs typeface="Adobe Arabic" panose="02040503050201020203" pitchFamily="18" charset="-78"/>
              </a:rPr>
              <a:t>large recoil 	regime</a:t>
            </a:r>
            <a:r>
              <a:rPr lang="en-IT" sz="2800">
                <a:latin typeface="+mj-lt"/>
                <a:cs typeface="Adobe Arabic" panose="02040503050201020203" pitchFamily="18" charset="-78"/>
              </a:rPr>
              <a:t>, </a:t>
            </a:r>
            <a:r>
              <a:rPr lang="en-IT" sz="2800">
                <a:solidFill>
                  <a:srgbClr val="0070C0"/>
                </a:solidFill>
                <a:latin typeface="+mj-lt"/>
                <a:cs typeface="Adobe Arabic" panose="02040503050201020203" pitchFamily="18" charset="-78"/>
              </a:rPr>
              <a:t>where muon beam emittance does not depend 	on primary beam emittance</a:t>
            </a:r>
          </a:p>
        </p:txBody>
      </p:sp>
    </p:spTree>
    <p:extLst>
      <p:ext uri="{BB962C8B-B14F-4D97-AF65-F5344CB8AC3E}">
        <p14:creationId xmlns:p14="http://schemas.microsoft.com/office/powerpoint/2010/main" val="240914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24FE5-6E6D-DA44-B1D1-5178D7B2D94B}"/>
              </a:ext>
            </a:extLst>
          </p:cNvPr>
          <p:cNvSpPr txBox="1"/>
          <p:nvPr/>
        </p:nvSpPr>
        <p:spPr>
          <a:xfrm>
            <a:off x="66636" y="815400"/>
            <a:ext cx="90107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W</a:t>
            </a:r>
            <a:r>
              <a:rPr lang="en-GB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h</a:t>
            </a:r>
            <a:r>
              <a:rPr lang="en-IT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at are the drawbacks of in-vacuum based</a:t>
            </a:r>
          </a:p>
          <a:p>
            <a:pPr algn="ctr"/>
            <a:r>
              <a:rPr lang="en-IT" sz="2800" b="1" i="1">
                <a:solidFill>
                  <a:schemeClr val="accent1"/>
                </a:solidFill>
                <a:latin typeface="+mj-lt"/>
                <a:cs typeface="Adobe Arabic" panose="02040503050201020203" pitchFamily="18" charset="-78"/>
              </a:rPr>
              <a:t>muon beam generation?</a:t>
            </a:r>
          </a:p>
          <a:p>
            <a:endParaRPr lang="en-IT" sz="2800">
              <a:solidFill>
                <a:srgbClr val="FF0000"/>
              </a:solidFill>
              <a:latin typeface="+mj-lt"/>
              <a:cs typeface="Adobe Arabic" panose="02040503050201020203" pitchFamily="18" charset="-78"/>
            </a:endParaRPr>
          </a:p>
          <a:p>
            <a:pPr marL="514350" indent="-514350">
              <a:buAutoNum type="arabicParenR"/>
            </a:pPr>
            <a:r>
              <a:rPr lang="en-IT" sz="28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Running a primary collider to generate a beam (not physics events) implies achieving outstanding luminosities: cascaded colliders drop luminosity levels by 9-10 orders of magnitude at each pass in the cascade (10</a:t>
            </a:r>
            <a:r>
              <a:rPr lang="en-IT" sz="2800" baseline="300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4n</a:t>
            </a:r>
            <a:r>
              <a:rPr lang="en-IT" sz="28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 -&gt; 10</a:t>
            </a:r>
            <a:r>
              <a:rPr lang="en-IT" sz="2800" baseline="300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3n</a:t>
            </a:r>
            <a:r>
              <a:rPr lang="en-IT" sz="2800">
                <a:solidFill>
                  <a:srgbClr val="FF0000"/>
                </a:solidFill>
                <a:latin typeface="+mj-lt"/>
                <a:cs typeface="Adobe Arabic" panose="02040503050201020203" pitchFamily="18" charset="-78"/>
              </a:rPr>
              <a:t>)															</a:t>
            </a:r>
          </a:p>
          <a:p>
            <a:r>
              <a:rPr lang="en-IT" sz="2800">
                <a:latin typeface="+mj-lt"/>
                <a:cs typeface="Adobe Arabic" panose="02040503050201020203" pitchFamily="18" charset="-78"/>
              </a:rPr>
              <a:t>2) 	Operational stability and reliability of the secondary 	collider (in our case muon collider) strongly depends on 	the performances of the primary collider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CC317C-100D-DB6F-78B1-1BECA257512F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54483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ERL – 2022, Cornell Univ. (USA),</a:t>
            </a:r>
            <a:r>
              <a:rPr lang="en" dirty="0"/>
              <a:t> Oct. 5</a:t>
            </a:r>
            <a:r>
              <a:rPr lang="en" baseline="30000" dirty="0"/>
              <a:t>th</a:t>
            </a:r>
            <a:r>
              <a:rPr lang="en" dirty="0"/>
              <a:t>,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628065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4145</TotalTime>
  <Words>4230</Words>
  <Application>Microsoft Macintosh PowerPoint</Application>
  <PresentationFormat>On-screen Show (4:3)</PresentationFormat>
  <Paragraphs>635</Paragraphs>
  <Slides>57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Abadi</vt:lpstr>
      <vt:lpstr>Adobe Arabic</vt:lpstr>
      <vt:lpstr>Arial</vt:lpstr>
      <vt:lpstr>Bradley Hand</vt:lpstr>
      <vt:lpstr>Calibri</vt:lpstr>
      <vt:lpstr>Cambria</vt:lpstr>
      <vt:lpstr>Cambria Math</vt:lpstr>
      <vt:lpstr>Comic Sans MS</vt:lpstr>
      <vt:lpstr>Geneva</vt:lpstr>
      <vt:lpstr>Helvetica</vt:lpstr>
      <vt:lpstr>Liberation Sans</vt:lpstr>
      <vt:lpstr>Symbol</vt:lpstr>
      <vt:lpstr>Times</vt:lpstr>
      <vt:lpstr>Times New Roman</vt:lpstr>
      <vt:lpstr>Office Theme</vt:lpstr>
      <vt:lpstr>Paint.Picture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RECOIL PARAMETER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Luca Serafini</cp:lastModifiedBy>
  <cp:revision>1572</cp:revision>
  <cp:lastPrinted>2017-07-24T16:13:17Z</cp:lastPrinted>
  <dcterms:created xsi:type="dcterms:W3CDTF">2016-09-13T21:42:06Z</dcterms:created>
  <dcterms:modified xsi:type="dcterms:W3CDTF">2022-10-05T08:31:15Z</dcterms:modified>
</cp:coreProperties>
</file>