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8"/>
  </p:notesMasterIdLst>
  <p:sldIdLst>
    <p:sldId id="3302" r:id="rId2"/>
    <p:sldId id="1192" r:id="rId3"/>
    <p:sldId id="3303" r:id="rId4"/>
    <p:sldId id="3280" r:id="rId5"/>
    <p:sldId id="1187" r:id="rId6"/>
    <p:sldId id="3287" r:id="rId7"/>
    <p:sldId id="3282" r:id="rId8"/>
    <p:sldId id="3298" r:id="rId9"/>
    <p:sldId id="1113" r:id="rId10"/>
    <p:sldId id="1112" r:id="rId11"/>
    <p:sldId id="1133" r:id="rId12"/>
    <p:sldId id="1190" r:id="rId13"/>
    <p:sldId id="258" r:id="rId14"/>
    <p:sldId id="1131" r:id="rId15"/>
    <p:sldId id="1183" r:id="rId16"/>
    <p:sldId id="265" r:id="rId17"/>
    <p:sldId id="1181" r:id="rId18"/>
    <p:sldId id="1180" r:id="rId19"/>
    <p:sldId id="498" r:id="rId20"/>
    <p:sldId id="261" r:id="rId21"/>
    <p:sldId id="3285" r:id="rId22"/>
    <p:sldId id="1173" r:id="rId23"/>
    <p:sldId id="271" r:id="rId24"/>
    <p:sldId id="1182" r:id="rId25"/>
    <p:sldId id="3291" r:id="rId26"/>
    <p:sldId id="3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2FF"/>
    <a:srgbClr val="008F0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01"/>
    <p:restoredTop sz="97000"/>
  </p:normalViewPr>
  <p:slideViewPr>
    <p:cSldViewPr snapToGrid="0" snapToObjects="1">
      <p:cViewPr>
        <p:scale>
          <a:sx n="130" d="100"/>
          <a:sy n="130" d="100"/>
        </p:scale>
        <p:origin x="1080" y="1576"/>
      </p:cViewPr>
      <p:guideLst/>
    </p:cSldViewPr>
  </p:slideViewPr>
  <p:outlineViewPr>
    <p:cViewPr>
      <p:scale>
        <a:sx n="33" d="100"/>
        <a:sy n="33" d="100"/>
      </p:scale>
      <p:origin x="0" y="-4896"/>
    </p:cViewPr>
  </p:outlineViewPr>
  <p:notesTextViewPr>
    <p:cViewPr>
      <p:scale>
        <a:sx n="1" d="1"/>
        <a:sy n="1" d="1"/>
      </p:scale>
      <p:origin x="0" y="0"/>
    </p:cViewPr>
  </p:notesTextViewPr>
  <p:sorterViewPr>
    <p:cViewPr>
      <p:scale>
        <a:sx n="110" d="100"/>
        <a:sy n="110" d="100"/>
      </p:scale>
      <p:origin x="0" y="0"/>
    </p:cViewPr>
  </p:sorterViewPr>
  <p:notesViewPr>
    <p:cSldViewPr snapToGrid="0" snapToObjects="1">
      <p:cViewPr varScale="1">
        <p:scale>
          <a:sx n="114" d="100"/>
          <a:sy n="114" d="100"/>
        </p:scale>
        <p:origin x="46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vl/Dropbox/ee%20collider/Lumi%20equal%20bunch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rgbClr val="7030A0"/>
                </a:solidFill>
                <a:latin typeface="Times New Roman" panose="02020603050405020304" pitchFamily="18" charset="0"/>
                <a:ea typeface="+mn-ea"/>
                <a:cs typeface="Times New Roman" panose="02020603050405020304" pitchFamily="18" charset="0"/>
              </a:defRPr>
            </a:pPr>
            <a:r>
              <a:rPr lang="en-US" sz="1400" b="1" baseline="0">
                <a:solidFill>
                  <a:srgbClr val="7030A0"/>
                </a:solidFill>
                <a:latin typeface="Times New Roman" panose="02020603050405020304" pitchFamily="18" charset="0"/>
                <a:cs typeface="Times New Roman" panose="02020603050405020304" pitchFamily="18" charset="0"/>
              </a:rPr>
              <a:t>Relative luminosity vs vertical beam separation</a:t>
            </a:r>
            <a:endParaRPr lang="en-US" sz="1400" b="1">
              <a:solidFill>
                <a:srgbClr val="7030A0"/>
              </a:solidFill>
              <a:latin typeface="Times New Roman" panose="02020603050405020304" pitchFamily="18" charset="0"/>
              <a:cs typeface="Times New Roman" panose="02020603050405020304" pitchFamily="18" charset="0"/>
            </a:endParaRPr>
          </a:p>
        </c:rich>
      </c:tx>
      <c:layout>
        <c:manualLayout>
          <c:xMode val="edge"/>
          <c:yMode val="edge"/>
          <c:x val="0.17980092031182557"/>
          <c:y val="4.9643383616395045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rgbClr val="7030A0"/>
              </a:solidFill>
              <a:latin typeface="Times New Roman" panose="02020603050405020304" pitchFamily="18" charset="0"/>
              <a:ea typeface="+mn-ea"/>
              <a:cs typeface="Times New Roman" panose="02020603050405020304" pitchFamily="18" charset="0"/>
            </a:defRPr>
          </a:pPr>
          <a:endParaRPr lang="en-US"/>
        </a:p>
      </c:txPr>
    </c:title>
    <c:autoTitleDeleted val="0"/>
    <c:plotArea>
      <c:layout/>
      <c:scatterChart>
        <c:scatterStyle val="smoothMarker"/>
        <c:varyColors val="0"/>
        <c:ser>
          <c:idx val="0"/>
          <c:order val="0"/>
          <c:tx>
            <c:strRef>
              <c:f>Sheet1!$C$1</c:f>
              <c:strCache>
                <c:ptCount val="1"/>
                <c:pt idx="0">
                  <c:v>Geometrical</c:v>
                </c:pt>
              </c:strCache>
            </c:strRef>
          </c:tx>
          <c:spPr>
            <a:ln w="19050" cap="rnd">
              <a:solidFill>
                <a:schemeClr val="accent1"/>
              </a:solidFill>
              <a:round/>
            </a:ln>
            <a:effectLst/>
          </c:spPr>
          <c:marker>
            <c:symbol val="circle"/>
            <c:size val="5"/>
            <c:spPr>
              <a:solidFill>
                <a:srgbClr val="FFC000"/>
              </a:solidFill>
              <a:ln w="9525">
                <a:solidFill>
                  <a:schemeClr val="accent1"/>
                </a:solidFill>
              </a:ln>
              <a:effectLst/>
            </c:spPr>
          </c:marker>
          <c:xVal>
            <c:numRef>
              <c:f>Sheet1!$B$2:$B$11</c:f>
              <c:numCache>
                <c:formatCode>General</c:formatCode>
                <c:ptCount val="10"/>
                <c:pt idx="0">
                  <c:v>0</c:v>
                </c:pt>
                <c:pt idx="1">
                  <c:v>0.2</c:v>
                </c:pt>
                <c:pt idx="2">
                  <c:v>0.4</c:v>
                </c:pt>
                <c:pt idx="3">
                  <c:v>0.6</c:v>
                </c:pt>
                <c:pt idx="4">
                  <c:v>0.8</c:v>
                </c:pt>
                <c:pt idx="5">
                  <c:v>1</c:v>
                </c:pt>
                <c:pt idx="6">
                  <c:v>1.5</c:v>
                </c:pt>
                <c:pt idx="7">
                  <c:v>2</c:v>
                </c:pt>
                <c:pt idx="8">
                  <c:v>3</c:v>
                </c:pt>
                <c:pt idx="9">
                  <c:v>4</c:v>
                </c:pt>
              </c:numCache>
            </c:numRef>
          </c:xVal>
          <c:yVal>
            <c:numRef>
              <c:f>Sheet1!$C$2:$C$11</c:f>
              <c:numCache>
                <c:formatCode>General</c:formatCode>
                <c:ptCount val="10"/>
                <c:pt idx="0">
                  <c:v>0.53978481705444981</c:v>
                </c:pt>
                <c:pt idx="1">
                  <c:v>0.5344138683850832</c:v>
                </c:pt>
                <c:pt idx="2">
                  <c:v>0.51861955164068418</c:v>
                </c:pt>
                <c:pt idx="3">
                  <c:v>0.49332617764198639</c:v>
                </c:pt>
                <c:pt idx="4">
                  <c:v>0.45997427923121209</c:v>
                </c:pt>
                <c:pt idx="5">
                  <c:v>0.42038483821206052</c:v>
                </c:pt>
                <c:pt idx="6">
                  <c:v>0.3075601178081489</c:v>
                </c:pt>
                <c:pt idx="7">
                  <c:v>0.19857573685082022</c:v>
                </c:pt>
                <c:pt idx="8">
                  <c:v>5.6892901147806811E-2</c:v>
                </c:pt>
                <c:pt idx="9">
                  <c:v>9.886503786790745E-3</c:v>
                </c:pt>
              </c:numCache>
            </c:numRef>
          </c:yVal>
          <c:smooth val="1"/>
          <c:extLst>
            <c:ext xmlns:c16="http://schemas.microsoft.com/office/drawing/2014/chart" uri="{C3380CC4-5D6E-409C-BE32-E72D297353CC}">
              <c16:uniqueId val="{00000000-5CBC-8B48-857E-C7BE2A311F0B}"/>
            </c:ext>
          </c:extLst>
        </c:ser>
        <c:ser>
          <c:idx val="1"/>
          <c:order val="1"/>
          <c:tx>
            <c:strRef>
              <c:f>Sheet1!$D$1</c:f>
              <c:strCache>
                <c:ptCount val="1"/>
                <c:pt idx="0">
                  <c:v>Strong-Strong</c:v>
                </c:pt>
              </c:strCache>
            </c:strRef>
          </c:tx>
          <c:spPr>
            <a:ln w="19050" cap="rnd">
              <a:solidFill>
                <a:schemeClr val="accent2"/>
              </a:solidFill>
              <a:round/>
            </a:ln>
            <a:effectLst/>
          </c:spPr>
          <c:marker>
            <c:symbol val="circle"/>
            <c:size val="5"/>
            <c:spPr>
              <a:solidFill>
                <a:srgbClr val="FF0000"/>
              </a:solidFill>
              <a:ln w="9525">
                <a:solidFill>
                  <a:schemeClr val="accent2"/>
                </a:solidFill>
              </a:ln>
              <a:effectLst/>
            </c:spPr>
          </c:marker>
          <c:xVal>
            <c:numRef>
              <c:f>Sheet1!$B$2:$B$11</c:f>
              <c:numCache>
                <c:formatCode>General</c:formatCode>
                <c:ptCount val="10"/>
                <c:pt idx="0">
                  <c:v>0</c:v>
                </c:pt>
                <c:pt idx="1">
                  <c:v>0.2</c:v>
                </c:pt>
                <c:pt idx="2">
                  <c:v>0.4</c:v>
                </c:pt>
                <c:pt idx="3">
                  <c:v>0.6</c:v>
                </c:pt>
                <c:pt idx="4">
                  <c:v>0.8</c:v>
                </c:pt>
                <c:pt idx="5">
                  <c:v>1</c:v>
                </c:pt>
                <c:pt idx="6">
                  <c:v>1.5</c:v>
                </c:pt>
                <c:pt idx="7">
                  <c:v>2</c:v>
                </c:pt>
                <c:pt idx="8">
                  <c:v>3</c:v>
                </c:pt>
                <c:pt idx="9">
                  <c:v>4</c:v>
                </c:pt>
              </c:numCache>
            </c:numRef>
          </c:xVal>
          <c:yVal>
            <c:numRef>
              <c:f>Sheet1!$D$2:$D$11</c:f>
              <c:numCache>
                <c:formatCode>General</c:formatCode>
                <c:ptCount val="10"/>
                <c:pt idx="0">
                  <c:v>1</c:v>
                </c:pt>
                <c:pt idx="1">
                  <c:v>0.95737722424679295</c:v>
                </c:pt>
                <c:pt idx="2">
                  <c:v>0.89378345547501781</c:v>
                </c:pt>
                <c:pt idx="3">
                  <c:v>0.83654372405323518</c:v>
                </c:pt>
                <c:pt idx="4">
                  <c:v>0.78852802584331161</c:v>
                </c:pt>
                <c:pt idx="5">
                  <c:v>0.74028539772803126</c:v>
                </c:pt>
                <c:pt idx="6">
                  <c:v>0.63851667934804368</c:v>
                </c:pt>
                <c:pt idx="7">
                  <c:v>0.55836169957150295</c:v>
                </c:pt>
                <c:pt idx="8">
                  <c:v>0.44763058481171497</c:v>
                </c:pt>
                <c:pt idx="9">
                  <c:v>0.37083950716164088</c:v>
                </c:pt>
              </c:numCache>
            </c:numRef>
          </c:yVal>
          <c:smooth val="1"/>
          <c:extLst>
            <c:ext xmlns:c16="http://schemas.microsoft.com/office/drawing/2014/chart" uri="{C3380CC4-5D6E-409C-BE32-E72D297353CC}">
              <c16:uniqueId val="{00000001-5CBC-8B48-857E-C7BE2A311F0B}"/>
            </c:ext>
          </c:extLst>
        </c:ser>
        <c:dLbls>
          <c:showLegendKey val="0"/>
          <c:showVal val="0"/>
          <c:showCatName val="0"/>
          <c:showSerName val="0"/>
          <c:showPercent val="0"/>
          <c:showBubbleSize val="0"/>
        </c:dLbls>
        <c:axId val="1986603632"/>
        <c:axId val="1986605264"/>
      </c:scatterChart>
      <c:valAx>
        <c:axId val="1986603632"/>
        <c:scaling>
          <c:orientation val="minMax"/>
          <c:max val="4"/>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86605264"/>
        <c:crosses val="autoZero"/>
        <c:crossBetween val="midCat"/>
      </c:valAx>
      <c:valAx>
        <c:axId val="1986605264"/>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986603632"/>
        <c:crosses val="autoZero"/>
        <c:crossBetween val="midCat"/>
      </c:valAx>
      <c:spPr>
        <a:noFill/>
        <a:ln>
          <a:noFill/>
        </a:ln>
        <a:effectLst/>
      </c:spPr>
    </c:plotArea>
    <c:legend>
      <c:legendPos val="b"/>
      <c:layout>
        <c:manualLayout>
          <c:xMode val="edge"/>
          <c:yMode val="edge"/>
          <c:x val="0.12532928148160796"/>
          <c:y val="0.34646566354888397"/>
          <c:w val="0.69578323605388959"/>
          <c:h val="0.1056454942899998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image" Target="../media/image37.emf"/><Relationship Id="rId5" Type="http://schemas.openxmlformats.org/officeDocument/2006/relationships/image" Target="../media/image41.emf"/><Relationship Id="rId4" Type="http://schemas.openxmlformats.org/officeDocument/2006/relationships/image" Target="../media/image4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42C29-7C73-6546-A443-D73511B1D4FC}" type="datetimeFigureOut">
              <a:rPr lang="en-US" smtClean="0"/>
              <a:t>10/1/22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BC63DD-3A19-0446-B396-637FBF9C1E21}" type="slidenum">
              <a:rPr lang="en-US" smtClean="0"/>
              <a:t>‹#›</a:t>
            </a:fld>
            <a:endParaRPr lang="en-US"/>
          </a:p>
        </p:txBody>
      </p:sp>
    </p:spTree>
    <p:extLst>
      <p:ext uri="{BB962C8B-B14F-4D97-AF65-F5344CB8AC3E}">
        <p14:creationId xmlns:p14="http://schemas.microsoft.com/office/powerpoint/2010/main" val="918087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3</a:t>
            </a:fld>
            <a:endParaRPr lang="en-US"/>
          </a:p>
        </p:txBody>
      </p:sp>
    </p:spTree>
    <p:extLst>
      <p:ext uri="{BB962C8B-B14F-4D97-AF65-F5344CB8AC3E}">
        <p14:creationId xmlns:p14="http://schemas.microsoft.com/office/powerpoint/2010/main" val="777633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86B62-14A7-FF47-A20F-ED5FE23494BA}" type="slidenum">
              <a:rPr lang="en-US" smtClean="0"/>
              <a:t>4</a:t>
            </a:fld>
            <a:endParaRPr lang="en-US"/>
          </a:p>
        </p:txBody>
      </p:sp>
    </p:spTree>
    <p:extLst>
      <p:ext uri="{BB962C8B-B14F-4D97-AF65-F5344CB8AC3E}">
        <p14:creationId xmlns:p14="http://schemas.microsoft.com/office/powerpoint/2010/main" val="320709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C63DD-3A19-0446-B396-637FBF9C1E21}" type="slidenum">
              <a:rPr lang="en-US" smtClean="0"/>
              <a:t>5</a:t>
            </a:fld>
            <a:endParaRPr lang="en-US"/>
          </a:p>
        </p:txBody>
      </p:sp>
    </p:spTree>
    <p:extLst>
      <p:ext uri="{BB962C8B-B14F-4D97-AF65-F5344CB8AC3E}">
        <p14:creationId xmlns:p14="http://schemas.microsoft.com/office/powerpoint/2010/main" val="390842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3405608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11</a:t>
            </a:fld>
            <a:endParaRPr lang="en-US"/>
          </a:p>
        </p:txBody>
      </p:sp>
    </p:spTree>
    <p:extLst>
      <p:ext uri="{BB962C8B-B14F-4D97-AF65-F5344CB8AC3E}">
        <p14:creationId xmlns:p14="http://schemas.microsoft.com/office/powerpoint/2010/main" val="3553277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12</a:t>
            </a:fld>
            <a:endParaRPr lang="en-US"/>
          </a:p>
        </p:txBody>
      </p:sp>
    </p:spTree>
    <p:extLst>
      <p:ext uri="{BB962C8B-B14F-4D97-AF65-F5344CB8AC3E}">
        <p14:creationId xmlns:p14="http://schemas.microsoft.com/office/powerpoint/2010/main" val="2597919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13</a:t>
            </a:fld>
            <a:endParaRPr lang="en-US"/>
          </a:p>
        </p:txBody>
      </p:sp>
    </p:spTree>
    <p:extLst>
      <p:ext uri="{BB962C8B-B14F-4D97-AF65-F5344CB8AC3E}">
        <p14:creationId xmlns:p14="http://schemas.microsoft.com/office/powerpoint/2010/main" val="332033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BC63DD-3A19-0446-B396-637FBF9C1E21}" type="slidenum">
              <a:rPr lang="en-US" smtClean="0"/>
              <a:t>16</a:t>
            </a:fld>
            <a:endParaRPr lang="en-US"/>
          </a:p>
        </p:txBody>
      </p:sp>
    </p:spTree>
    <p:extLst>
      <p:ext uri="{BB962C8B-B14F-4D97-AF65-F5344CB8AC3E}">
        <p14:creationId xmlns:p14="http://schemas.microsoft.com/office/powerpoint/2010/main" val="310584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BC63DD-3A19-0446-B396-637FBF9C1E21}" type="slidenum">
              <a:rPr lang="en-US" smtClean="0"/>
              <a:t>18</a:t>
            </a:fld>
            <a:endParaRPr lang="en-US"/>
          </a:p>
        </p:txBody>
      </p:sp>
    </p:spTree>
    <p:extLst>
      <p:ext uri="{BB962C8B-B14F-4D97-AF65-F5344CB8AC3E}">
        <p14:creationId xmlns:p14="http://schemas.microsoft.com/office/powerpoint/2010/main" val="4095347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178041-4063-174B-A923-719F1869F90C}" type="datetime1">
              <a:rPr lang="en-US" smtClean="0"/>
              <a:t>10/1/22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67136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FA0FC1-25D5-8745-AB20-96C333B9E78B}" type="datetime1">
              <a:rPr lang="en-US" smtClean="0"/>
              <a:t>10/1/22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3854890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263E96-9FFB-FB42-BD64-79BCAE4B743B}" type="datetime1">
              <a:rPr lang="en-US" smtClean="0"/>
              <a:t>10/1/22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33667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1629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ody">
    <p:spTree>
      <p:nvGrpSpPr>
        <p:cNvPr id="1" name=""/>
        <p:cNvGrpSpPr/>
        <p:nvPr/>
      </p:nvGrpSpPr>
      <p:grpSpPr>
        <a:xfrm>
          <a:off x="0" y="0"/>
          <a:ext cx="0" cy="0"/>
          <a:chOff x="0" y="0"/>
          <a:chExt cx="0" cy="0"/>
        </a:xfrm>
      </p:grpSpPr>
      <p:sp>
        <p:nvSpPr>
          <p:cNvPr id="9" name="Rectangle 7"/>
          <p:cNvSpPr/>
          <p:nvPr userDrawn="1"/>
        </p:nvSpPr>
        <p:spPr>
          <a:xfrm rot="5400000">
            <a:off x="5462586" y="-5462587"/>
            <a:ext cx="1266826" cy="12192000"/>
          </a:xfrm>
          <a:prstGeom prst="rect">
            <a:avLst/>
          </a:prstGeom>
          <a:solidFill>
            <a:srgbClr val="0033A0"/>
          </a:solidFill>
          <a:ln w="12700">
            <a:miter lim="400000"/>
          </a:ln>
        </p:spPr>
        <p:txBody>
          <a:bodyPr lIns="45719" rIns="45719" anchor="ctr"/>
          <a:lstStyle/>
          <a:p>
            <a:pPr algn="ctr">
              <a:defRPr>
                <a:solidFill>
                  <a:srgbClr val="FFFFFF"/>
                </a:solidFill>
              </a:defRPr>
            </a:pPr>
            <a:endParaRPr/>
          </a:p>
        </p:txBody>
      </p:sp>
      <p:sp>
        <p:nvSpPr>
          <p:cNvPr id="2" name="TextBox 1"/>
          <p:cNvSpPr txBox="1"/>
          <p:nvPr userDrawn="1"/>
        </p:nvSpPr>
        <p:spPr>
          <a:xfrm>
            <a:off x="11734824" y="6488668"/>
            <a:ext cx="457176" cy="369332"/>
          </a:xfrm>
          <a:prstGeom prst="rect">
            <a:avLst/>
          </a:prstGeom>
          <a:noFill/>
        </p:spPr>
        <p:txBody>
          <a:bodyPr wrap="none" rtlCol="0">
            <a:spAutoFit/>
          </a:bodyPr>
          <a:lstStyle/>
          <a:p>
            <a:fld id="{17B83DA5-D31B-4DDB-9B49-A38CA2FB90D5}" type="slidenum">
              <a:rPr lang="en-GB" smtClean="0"/>
              <a:t>‹#›</a:t>
            </a:fld>
            <a:endParaRPr lang="en-GB" dirty="0"/>
          </a:p>
        </p:txBody>
      </p:sp>
      <p:sp>
        <p:nvSpPr>
          <p:cNvPr id="15" name="Title Text"/>
          <p:cNvSpPr txBox="1">
            <a:spLocks noGrp="1"/>
          </p:cNvSpPr>
          <p:nvPr>
            <p:ph type="title" hasCustomPrompt="1"/>
          </p:nvPr>
        </p:nvSpPr>
        <p:spPr>
          <a:xfrm>
            <a:off x="1600198" y="217991"/>
            <a:ext cx="8991601" cy="830843"/>
          </a:xfrm>
          <a:prstGeom prst="rect">
            <a:avLst/>
          </a:prstGeom>
        </p:spPr>
        <p:txBody>
          <a:bodyPr anchor="b"/>
          <a:lstStyle>
            <a:lvl1pPr algn="ctr">
              <a:defRPr sz="4800">
                <a:solidFill>
                  <a:srgbClr val="FFFFFF"/>
                </a:solidFill>
                <a:latin typeface="+mj-lt"/>
                <a:ea typeface="+mj-ea"/>
                <a:cs typeface="+mj-cs"/>
                <a:sym typeface="Helvetica"/>
              </a:defRPr>
            </a:lvl1pPr>
          </a:lstStyle>
          <a:p>
            <a:r>
              <a:rPr dirty="0"/>
              <a:t>Title Text</a:t>
            </a:r>
          </a:p>
        </p:txBody>
      </p:sp>
    </p:spTree>
    <p:extLst>
      <p:ext uri="{BB962C8B-B14F-4D97-AF65-F5344CB8AC3E}">
        <p14:creationId xmlns:p14="http://schemas.microsoft.com/office/powerpoint/2010/main" val="301946362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3430928265"/>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A4A04A-5026-8541-A049-4005F3A14FBE}" type="datetime1">
              <a:rPr lang="en-US" smtClean="0"/>
              <a:t>10/1/22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22883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47B840-57D8-8743-B656-48AF73E94E1B}" type="datetime1">
              <a:rPr lang="en-US" smtClean="0"/>
              <a:t>10/1/22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368380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09CB91C-2561-3542-A0A2-C71FFF3C52E6}" type="datetime1">
              <a:rPr lang="en-US" smtClean="0"/>
              <a:t>10/1/22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819723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76E733-D934-9F45-A8DF-D08603954CEF}" type="datetime1">
              <a:rPr lang="en-US" smtClean="0"/>
              <a:t>10/1/22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78479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3242C2-A2CE-D543-B38C-D85716D46485}" type="datetime1">
              <a:rPr lang="en-US" smtClean="0"/>
              <a:t>10/1/22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64484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9121F-A05E-9A4E-AA75-A0FBE32465E4}" type="datetime1">
              <a:rPr lang="en-US" smtClean="0"/>
              <a:t>10/1/22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112556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A51803-7C66-2F4B-B1D0-BA6DD3C09E1B}" type="datetime1">
              <a:rPr lang="en-US" smtClean="0"/>
              <a:t>10/1/22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3824855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A49281-4EC8-0643-88FC-82F681F601AA}" type="datetime1">
              <a:rPr lang="en-US" smtClean="0"/>
              <a:t>10/1/22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734930-FF10-F84D-8D3B-AE8898994A49}" type="slidenum">
              <a:rPr lang="en-US" smtClean="0"/>
              <a:t>‹#›</a:t>
            </a:fld>
            <a:endParaRPr lang="en-US"/>
          </a:p>
        </p:txBody>
      </p:sp>
    </p:spTree>
    <p:extLst>
      <p:ext uri="{BB962C8B-B14F-4D97-AF65-F5344CB8AC3E}">
        <p14:creationId xmlns:p14="http://schemas.microsoft.com/office/powerpoint/2010/main" val="2909334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fld id="{3BA54AA3-6842-F84C-B94E-3407F885EC6B}" type="datetime1">
              <a:rPr lang="en-US" smtClean="0"/>
              <a:pPr/>
              <a:t>10/1/22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08734930-FF10-F84D-8D3B-AE8898994A49}" type="slidenum">
              <a:rPr lang="en-US" smtClean="0"/>
              <a:pPr/>
              <a:t>‹#›</a:t>
            </a:fld>
            <a:endParaRPr lang="en-US"/>
          </a:p>
        </p:txBody>
      </p:sp>
    </p:spTree>
    <p:extLst>
      <p:ext uri="{BB962C8B-B14F-4D97-AF65-F5344CB8AC3E}">
        <p14:creationId xmlns:p14="http://schemas.microsoft.com/office/powerpoint/2010/main" val="161145948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file:////var/folders/6l/gxr9g5q97tn181pg0_00hck40000gn/T/com.microsoft.Powerpoint/converted_emf.emf" TargetMode="External"/><Relationship Id="rId1" Type="http://schemas.openxmlformats.org/officeDocument/2006/relationships/slideLayout" Target="../slideLayouts/slideLayout1.xml"/><Relationship Id="rId6" Type="http://schemas.openxmlformats.org/officeDocument/2006/relationships/image" Target="file:////var/folders/fr/1j7nwhf977j0qs4r8_2bh14r0000gn/T/com.microsoft.Powerpoint/converted_emf.emf"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chart" Target="../charts/char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notesSlide" Target="../notesSlides/notesSlide5.xml"/><Relationship Id="rId7"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36.emf"/></Relationships>
</file>

<file path=ppt/slides/_rels/slide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oleObject" Target="../embeddings/oleObject4.bin"/><Relationship Id="rId7" Type="http://schemas.openxmlformats.org/officeDocument/2006/relationships/oleObject" Target="../embeddings/oleObject6.bin"/><Relationship Id="rId12" Type="http://schemas.openxmlformats.org/officeDocument/2006/relationships/image" Target="../media/image41.e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38.e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image" Target="../media/image46.gif"/><Relationship Id="rId7" Type="http://schemas.openxmlformats.org/officeDocument/2006/relationships/image" Target="../media/image50.gif"/><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9.gif"/><Relationship Id="rId5" Type="http://schemas.openxmlformats.org/officeDocument/2006/relationships/image" Target="../media/image48.gif"/><Relationship Id="rId10" Type="http://schemas.openxmlformats.org/officeDocument/2006/relationships/image" Target="../media/image53.png"/><Relationship Id="rId4" Type="http://schemas.openxmlformats.org/officeDocument/2006/relationships/image" Target="../media/image47.gif"/><Relationship Id="rId9" Type="http://schemas.openxmlformats.org/officeDocument/2006/relationships/image" Target="../media/image52.gif"/></Relationships>
</file>

<file path=ppt/slides/_rels/slide24.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28.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B7315E-AFFC-3C4B-9541-76B20EB51D4F}"/>
              </a:ext>
            </a:extLst>
          </p:cNvPr>
          <p:cNvPicPr>
            <a:picLocks noChangeAspect="1"/>
          </p:cNvPicPr>
          <p:nvPr/>
        </p:nvPicPr>
        <p:blipFill>
          <a:blip r:link="rId2"/>
          <a:stretch>
            <a:fillRect/>
          </a:stretch>
        </p:blipFill>
        <p:spPr>
          <a:xfrm>
            <a:off x="2794000" y="1270000"/>
            <a:ext cx="63500" cy="76200"/>
          </a:xfrm>
          <a:prstGeom prst="rect">
            <a:avLst/>
          </a:prstGeom>
        </p:spPr>
      </p:pic>
      <p:pic>
        <p:nvPicPr>
          <p:cNvPr id="7" name="Picture 6" descr="logo_stacked_vert.jpg">
            <a:extLst>
              <a:ext uri="{FF2B5EF4-FFF2-40B4-BE49-F238E27FC236}">
                <a16:creationId xmlns:a16="http://schemas.microsoft.com/office/drawing/2014/main" id="{D9CE2F94-DE90-0445-83C0-64BCE2B3F8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98" y="59225"/>
            <a:ext cx="1210564" cy="1005495"/>
          </a:xfrm>
          <a:prstGeom prst="rect">
            <a:avLst/>
          </a:prstGeom>
        </p:spPr>
      </p:pic>
      <p:pic>
        <p:nvPicPr>
          <p:cNvPr id="8" name="Picture 11">
            <a:extLst>
              <a:ext uri="{FF2B5EF4-FFF2-40B4-BE49-F238E27FC236}">
                <a16:creationId xmlns:a16="http://schemas.microsoft.com/office/drawing/2014/main" id="{3DEAC665-091C-F94A-B4B0-0BA33C57743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1063" y="1179602"/>
            <a:ext cx="2221155" cy="1005495"/>
          </a:xfrm>
          <a:prstGeom prst="rect">
            <a:avLst/>
          </a:prstGeom>
          <a:noFill/>
          <a:ln w="9525">
            <a:noFill/>
            <a:miter lim="800000"/>
            <a:headEnd/>
            <a:tailEnd/>
          </a:ln>
        </p:spPr>
      </p:pic>
      <p:pic>
        <p:nvPicPr>
          <p:cNvPr id="5" name="Picture 4">
            <a:extLst>
              <a:ext uri="{FF2B5EF4-FFF2-40B4-BE49-F238E27FC236}">
                <a16:creationId xmlns:a16="http://schemas.microsoft.com/office/drawing/2014/main" id="{45C88C6A-B1ED-754E-82E0-EC17F8407B0A}"/>
              </a:ext>
            </a:extLst>
          </p:cNvPr>
          <p:cNvPicPr>
            <a:picLocks noChangeAspect="1"/>
          </p:cNvPicPr>
          <p:nvPr/>
        </p:nvPicPr>
        <p:blipFill>
          <a:blip r:embed="rId5"/>
          <a:stretch>
            <a:fillRect/>
          </a:stretch>
        </p:blipFill>
        <p:spPr>
          <a:xfrm>
            <a:off x="10200640" y="0"/>
            <a:ext cx="1991360" cy="849971"/>
          </a:xfrm>
          <a:prstGeom prst="rect">
            <a:avLst/>
          </a:prstGeom>
        </p:spPr>
      </p:pic>
      <p:pic>
        <p:nvPicPr>
          <p:cNvPr id="10" name="Picture 9">
            <a:extLst>
              <a:ext uri="{FF2B5EF4-FFF2-40B4-BE49-F238E27FC236}">
                <a16:creationId xmlns:a16="http://schemas.microsoft.com/office/drawing/2014/main" id="{B254FA81-8589-DD4F-B947-A6507374D1B8}"/>
              </a:ext>
            </a:extLst>
          </p:cNvPr>
          <p:cNvPicPr>
            <a:picLocks noChangeAspect="1"/>
          </p:cNvPicPr>
          <p:nvPr/>
        </p:nvPicPr>
        <p:blipFill>
          <a:blip r:link="rId6"/>
          <a:stretch>
            <a:fillRect/>
          </a:stretch>
        </p:blipFill>
        <p:spPr>
          <a:xfrm>
            <a:off x="2794000" y="1270000"/>
            <a:ext cx="63500" cy="76200"/>
          </a:xfrm>
          <a:prstGeom prst="rect">
            <a:avLst/>
          </a:prstGeom>
        </p:spPr>
      </p:pic>
      <p:pic>
        <p:nvPicPr>
          <p:cNvPr id="9" name="Picture 8">
            <a:extLst>
              <a:ext uri="{FF2B5EF4-FFF2-40B4-BE49-F238E27FC236}">
                <a16:creationId xmlns:a16="http://schemas.microsoft.com/office/drawing/2014/main" id="{17374E59-A923-704F-B128-DE8608EB1D8E}"/>
              </a:ext>
            </a:extLst>
          </p:cNvPr>
          <p:cNvPicPr>
            <a:picLocks noChangeAspect="1"/>
          </p:cNvPicPr>
          <p:nvPr/>
        </p:nvPicPr>
        <p:blipFill>
          <a:blip r:link="rId6"/>
          <a:stretch>
            <a:fillRect/>
          </a:stretch>
        </p:blipFill>
        <p:spPr>
          <a:xfrm>
            <a:off x="2794000" y="1270000"/>
            <a:ext cx="63500" cy="76200"/>
          </a:xfrm>
          <a:prstGeom prst="rect">
            <a:avLst/>
          </a:prstGeom>
        </p:spPr>
      </p:pic>
      <p:pic>
        <p:nvPicPr>
          <p:cNvPr id="12" name="Picture 11">
            <a:extLst>
              <a:ext uri="{FF2B5EF4-FFF2-40B4-BE49-F238E27FC236}">
                <a16:creationId xmlns:a16="http://schemas.microsoft.com/office/drawing/2014/main" id="{8FB87644-BF2E-5847-9AAB-4F93D555765D}"/>
              </a:ext>
            </a:extLst>
          </p:cNvPr>
          <p:cNvPicPr>
            <a:picLocks noChangeAspect="1"/>
          </p:cNvPicPr>
          <p:nvPr/>
        </p:nvPicPr>
        <p:blipFill>
          <a:blip r:link="rId6"/>
          <a:stretch>
            <a:fillRect/>
          </a:stretch>
        </p:blipFill>
        <p:spPr>
          <a:xfrm>
            <a:off x="2794000" y="1270000"/>
            <a:ext cx="63500" cy="76200"/>
          </a:xfrm>
          <a:prstGeom prst="rect">
            <a:avLst/>
          </a:prstGeom>
        </p:spPr>
      </p:pic>
      <p:pic>
        <p:nvPicPr>
          <p:cNvPr id="13" name="Picture 12">
            <a:extLst>
              <a:ext uri="{FF2B5EF4-FFF2-40B4-BE49-F238E27FC236}">
                <a16:creationId xmlns:a16="http://schemas.microsoft.com/office/drawing/2014/main" id="{1E89B6AD-58EF-CD44-8021-1052022916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54549" t="82259" r="15973"/>
          <a:stretch/>
        </p:blipFill>
        <p:spPr>
          <a:xfrm>
            <a:off x="6974465" y="3741591"/>
            <a:ext cx="2995448" cy="1005495"/>
          </a:xfrm>
          <a:prstGeom prst="rect">
            <a:avLst/>
          </a:prstGeom>
        </p:spPr>
      </p:pic>
      <p:pic>
        <p:nvPicPr>
          <p:cNvPr id="14" name="Picture 13">
            <a:extLst>
              <a:ext uri="{FF2B5EF4-FFF2-40B4-BE49-F238E27FC236}">
                <a16:creationId xmlns:a16="http://schemas.microsoft.com/office/drawing/2014/main" id="{EC34C4AC-D637-1D4B-A9BF-774C7F5C5D2C}"/>
              </a:ext>
            </a:extLst>
          </p:cNvPr>
          <p:cNvPicPr/>
          <p:nvPr/>
        </p:nvPicPr>
        <p:blipFill rotWithShape="1">
          <a:blip r:embed="rId8">
            <a:extLst>
              <a:ext uri="{28A0092B-C50C-407E-A947-70E740481C1C}">
                <a14:useLocalDpi xmlns:a14="http://schemas.microsoft.com/office/drawing/2010/main" val="0"/>
              </a:ext>
            </a:extLst>
          </a:blip>
          <a:srcRect l="-1" r="285" b="7744"/>
          <a:stretch/>
        </p:blipFill>
        <p:spPr bwMode="auto">
          <a:xfrm>
            <a:off x="7744985" y="4921318"/>
            <a:ext cx="1797269" cy="1126982"/>
          </a:xfrm>
          <a:prstGeom prst="rect">
            <a:avLst/>
          </a:prstGeom>
          <a:noFill/>
          <a:ln>
            <a:noFill/>
          </a:ln>
        </p:spPr>
      </p:pic>
      <p:sp>
        <p:nvSpPr>
          <p:cNvPr id="15" name="Title 1">
            <a:extLst>
              <a:ext uri="{FF2B5EF4-FFF2-40B4-BE49-F238E27FC236}">
                <a16:creationId xmlns:a16="http://schemas.microsoft.com/office/drawing/2014/main" id="{4F05DF93-E70F-B940-B6CB-DEE18C6D9C22}"/>
              </a:ext>
            </a:extLst>
          </p:cNvPr>
          <p:cNvSpPr txBox="1">
            <a:spLocks/>
          </p:cNvSpPr>
          <p:nvPr/>
        </p:nvSpPr>
        <p:spPr>
          <a:xfrm>
            <a:off x="1524000" y="-52558"/>
            <a:ext cx="9017876" cy="12786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4000" b="1" dirty="0">
                <a:solidFill>
                  <a:srgbClr val="FF0000"/>
                </a:solidFill>
              </a:rPr>
              <a:t>High Energy High Luminosity </a:t>
            </a:r>
            <a:r>
              <a:rPr lang="en-US" sz="4000" b="1" dirty="0" err="1">
                <a:solidFill>
                  <a:srgbClr val="FF0000"/>
                </a:solidFill>
              </a:rPr>
              <a:t>e</a:t>
            </a:r>
            <a:r>
              <a:rPr lang="en-US" sz="4000" b="1" baseline="30000" dirty="0" err="1">
                <a:solidFill>
                  <a:srgbClr val="FF0000"/>
                </a:solidFill>
              </a:rPr>
              <a:t>+</a:t>
            </a:r>
            <a:r>
              <a:rPr lang="en-US" sz="4000" b="1" dirty="0" err="1">
                <a:solidFill>
                  <a:srgbClr val="FF0000"/>
                </a:solidFill>
              </a:rPr>
              <a:t>e</a:t>
            </a:r>
            <a:r>
              <a:rPr lang="en-US" sz="4000" b="1" baseline="30000" dirty="0">
                <a:solidFill>
                  <a:srgbClr val="FF0000"/>
                </a:solidFill>
              </a:rPr>
              <a:t>-</a:t>
            </a:r>
            <a:r>
              <a:rPr lang="en-US" sz="4000" b="1" dirty="0">
                <a:solidFill>
                  <a:srgbClr val="FF0000"/>
                </a:solidFill>
              </a:rPr>
              <a:t> Colliders using Energy-Recovery Linacs </a:t>
            </a:r>
          </a:p>
        </p:txBody>
      </p:sp>
      <p:sp>
        <p:nvSpPr>
          <p:cNvPr id="17" name="TextBox 16">
            <a:extLst>
              <a:ext uri="{FF2B5EF4-FFF2-40B4-BE49-F238E27FC236}">
                <a16:creationId xmlns:a16="http://schemas.microsoft.com/office/drawing/2014/main" id="{AFA5AB0C-7A2A-0D46-BB14-EAD9B86D235E}"/>
              </a:ext>
            </a:extLst>
          </p:cNvPr>
          <p:cNvSpPr txBox="1"/>
          <p:nvPr/>
        </p:nvSpPr>
        <p:spPr>
          <a:xfrm>
            <a:off x="3271520" y="6400800"/>
            <a:ext cx="5389296" cy="369332"/>
          </a:xfrm>
          <a:prstGeom prst="rect">
            <a:avLst/>
          </a:prstGeom>
          <a:noFill/>
        </p:spPr>
        <p:txBody>
          <a:bodyPr wrap="none" rtlCol="0">
            <a:spAutoFit/>
          </a:bodyPr>
          <a:lstStyle/>
          <a:p>
            <a:r>
              <a:rPr lang="en-US" dirty="0">
                <a:solidFill>
                  <a:srgbClr val="0632FF"/>
                </a:solidFill>
                <a:latin typeface="Times New Roman" panose="02020603050405020304" pitchFamily="18" charset="0"/>
                <a:cs typeface="Times New Roman" panose="02020603050405020304" pitchFamily="18" charset="0"/>
              </a:rPr>
              <a:t>October 5, 2022: ERL’22 workshop, Cornell University </a:t>
            </a:r>
          </a:p>
        </p:txBody>
      </p:sp>
      <p:sp>
        <p:nvSpPr>
          <p:cNvPr id="20" name="Subtitle 2">
            <a:extLst>
              <a:ext uri="{FF2B5EF4-FFF2-40B4-BE49-F238E27FC236}">
                <a16:creationId xmlns:a16="http://schemas.microsoft.com/office/drawing/2014/main" id="{A45AC1B7-3058-2044-8F52-1E7ABDC69031}"/>
              </a:ext>
            </a:extLst>
          </p:cNvPr>
          <p:cNvSpPr txBox="1">
            <a:spLocks/>
          </p:cNvSpPr>
          <p:nvPr/>
        </p:nvSpPr>
        <p:spPr>
          <a:xfrm>
            <a:off x="216103" y="1988513"/>
            <a:ext cx="11577116" cy="41061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u="sng" dirty="0">
                <a:solidFill>
                  <a:srgbClr val="0432FF"/>
                </a:solidFill>
              </a:rPr>
              <a:t>Vladimir N Litvinenko</a:t>
            </a:r>
            <a:r>
              <a:rPr lang="en-US" sz="2800" dirty="0">
                <a:solidFill>
                  <a:srgbClr val="0432FF"/>
                </a:solidFill>
              </a:rPr>
              <a:t>, Nikhil Bachhawat, Yichao Jing, Francois Meot, </a:t>
            </a:r>
          </a:p>
          <a:p>
            <a:r>
              <a:rPr lang="en-US" sz="2800" dirty="0">
                <a:solidFill>
                  <a:srgbClr val="0432FF"/>
                </a:solidFill>
              </a:rPr>
              <a:t>Maria Chamizo Llatas, Irina Petrushina and Thomas Roser</a:t>
            </a:r>
            <a:endParaRPr lang="en-US" sz="2800" dirty="0"/>
          </a:p>
          <a:p>
            <a:pPr algn="l"/>
            <a:r>
              <a:rPr lang="en-US" sz="1800" dirty="0"/>
              <a:t>Key development: two concepts including </a:t>
            </a:r>
          </a:p>
          <a:p>
            <a:pPr algn="l"/>
            <a:r>
              <a:rPr lang="en-US" sz="1800" b="1" dirty="0"/>
              <a:t>CERC</a:t>
            </a:r>
            <a:r>
              <a:rPr lang="en-US" sz="1800" dirty="0"/>
              <a:t> (</a:t>
            </a:r>
            <a:r>
              <a:rPr lang="en-US" sz="1800" b="1" dirty="0"/>
              <a:t>C</a:t>
            </a:r>
            <a:r>
              <a:rPr lang="en-US" sz="1800" dirty="0"/>
              <a:t>ircular </a:t>
            </a:r>
            <a:r>
              <a:rPr lang="en-US" sz="1800" b="1" dirty="0"/>
              <a:t>E</a:t>
            </a:r>
            <a:r>
              <a:rPr lang="en-US" sz="1800" dirty="0"/>
              <a:t>nergy-</a:t>
            </a:r>
            <a:r>
              <a:rPr lang="en-US" sz="1800" b="1" dirty="0"/>
              <a:t>R</a:t>
            </a:r>
            <a:r>
              <a:rPr lang="en-US" sz="1800" dirty="0"/>
              <a:t>ecovery </a:t>
            </a:r>
            <a:r>
              <a:rPr lang="en-US" sz="1800" b="1" dirty="0"/>
              <a:t>C</a:t>
            </a:r>
            <a:r>
              <a:rPr lang="en-US" sz="1800" dirty="0"/>
              <a:t>ollider) and </a:t>
            </a:r>
            <a:r>
              <a:rPr lang="en-US" sz="1800" b="1" dirty="0"/>
              <a:t>ReLiC</a:t>
            </a:r>
            <a:r>
              <a:rPr lang="en-US" sz="1800" dirty="0"/>
              <a:t> (</a:t>
            </a:r>
            <a:r>
              <a:rPr lang="en-US" sz="1800" b="1" dirty="0"/>
              <a:t>R</a:t>
            </a:r>
            <a:r>
              <a:rPr lang="en-US" sz="1800" dirty="0"/>
              <a:t>ecycling </a:t>
            </a:r>
            <a:r>
              <a:rPr lang="en-US" sz="1800" b="1" dirty="0"/>
              <a:t>Li</a:t>
            </a:r>
            <a:r>
              <a:rPr lang="en-US" sz="1800" dirty="0"/>
              <a:t>near </a:t>
            </a:r>
            <a:r>
              <a:rPr lang="en-US" sz="1800" b="1" dirty="0"/>
              <a:t>C</a:t>
            </a:r>
            <a:r>
              <a:rPr lang="en-US" sz="1800" dirty="0"/>
              <a:t>ollider)</a:t>
            </a:r>
          </a:p>
          <a:p>
            <a:pPr algn="l"/>
            <a:endParaRPr lang="en-US" sz="1800" dirty="0"/>
          </a:p>
          <a:p>
            <a:pPr algn="l"/>
            <a:r>
              <a:rPr lang="en-US" sz="1800" dirty="0"/>
              <a:t>Physics: Investigating details of:</a:t>
            </a:r>
          </a:p>
          <a:p>
            <a:pPr algn="l"/>
            <a:endParaRPr lang="en-US" sz="1800" dirty="0"/>
          </a:p>
          <a:p>
            <a:pPr algn="l"/>
            <a:r>
              <a:rPr lang="en-US" sz="1800" dirty="0"/>
              <a:t>Accelerator:  Developing detailed start-to-end simulations</a:t>
            </a:r>
          </a:p>
          <a:p>
            <a:pPr algn="l"/>
            <a:endParaRPr lang="en-US" sz="1800" dirty="0"/>
          </a:p>
          <a:p>
            <a:pPr algn="l"/>
            <a:r>
              <a:rPr lang="en-US" sz="1800" dirty="0"/>
              <a:t>Checked possibility of colliding polarized electron and position beams </a:t>
            </a:r>
          </a:p>
          <a:p>
            <a:pPr algn="l"/>
            <a:endParaRPr lang="en-US" sz="1800" dirty="0"/>
          </a:p>
          <a:p>
            <a:endParaRPr lang="en-US" sz="1800" dirty="0"/>
          </a:p>
          <a:p>
            <a:endParaRPr lang="en-US" sz="1800" dirty="0"/>
          </a:p>
          <a:p>
            <a:endParaRPr lang="en-US" sz="1800" dirty="0"/>
          </a:p>
          <a:p>
            <a:endParaRPr lang="en-US" sz="2800" dirty="0"/>
          </a:p>
        </p:txBody>
      </p:sp>
    </p:spTree>
    <p:extLst>
      <p:ext uri="{BB962C8B-B14F-4D97-AF65-F5344CB8AC3E}">
        <p14:creationId xmlns:p14="http://schemas.microsoft.com/office/powerpoint/2010/main" val="2227960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AEF6-BE00-E547-B078-1EE147D6393B}"/>
              </a:ext>
            </a:extLst>
          </p:cNvPr>
          <p:cNvSpPr>
            <a:spLocks noGrp="1"/>
          </p:cNvSpPr>
          <p:nvPr>
            <p:ph type="title"/>
          </p:nvPr>
        </p:nvSpPr>
        <p:spPr>
          <a:xfrm>
            <a:off x="2709125" y="37144"/>
            <a:ext cx="7886700" cy="485327"/>
          </a:xfrm>
        </p:spPr>
        <p:txBody>
          <a:bodyPr>
            <a:normAutofit fontScale="90000"/>
          </a:bodyPr>
          <a:lstStyle/>
          <a:p>
            <a:r>
              <a:rPr lang="en-US" dirty="0">
                <a:solidFill>
                  <a:srgbClr val="0432FF"/>
                </a:solidFill>
              </a:rPr>
              <a:t>Effects of orbits offsets in IP</a:t>
            </a:r>
          </a:p>
        </p:txBody>
      </p:sp>
      <p:sp>
        <p:nvSpPr>
          <p:cNvPr id="7" name="Rectangle 6">
            <a:extLst>
              <a:ext uri="{FF2B5EF4-FFF2-40B4-BE49-F238E27FC236}">
                <a16:creationId xmlns:a16="http://schemas.microsoft.com/office/drawing/2014/main" id="{67D08BD4-BB6F-A34C-BA2E-922F7A3E81D6}"/>
              </a:ext>
            </a:extLst>
          </p:cNvPr>
          <p:cNvSpPr/>
          <p:nvPr/>
        </p:nvSpPr>
        <p:spPr>
          <a:xfrm>
            <a:off x="1745769" y="812652"/>
            <a:ext cx="2654894" cy="523220"/>
          </a:xfrm>
          <a:prstGeom prst="rect">
            <a:avLst/>
          </a:prstGeom>
        </p:spPr>
        <p:txBody>
          <a:bodyPr wrap="none">
            <a:spAutoFit/>
          </a:bodyPr>
          <a:lstStyle/>
          <a:p>
            <a:pPr algn="ctr"/>
            <a:r>
              <a:rPr lang="en-US" sz="1400" dirty="0">
                <a:latin typeface="Times New Roman" panose="02020603050405020304" pitchFamily="18" charset="0"/>
                <a:cs typeface="Times New Roman" panose="02020603050405020304" pitchFamily="18" charset="0"/>
              </a:rPr>
              <a:t>Beam centroids evolution in units </a:t>
            </a:r>
          </a:p>
          <a:p>
            <a:pPr algn="ctr"/>
            <a:r>
              <a:rPr lang="en-US" sz="1400" dirty="0">
                <a:latin typeface="Times New Roman" panose="02020603050405020304" pitchFamily="18" charset="0"/>
                <a:cs typeface="Times New Roman" panose="02020603050405020304" pitchFamily="18" charset="0"/>
              </a:rPr>
              <a:t>of </a:t>
            </a:r>
            <a:r>
              <a:rPr lang="el-GR" sz="1400" dirty="0">
                <a:latin typeface="Times New Roman" panose="02020603050405020304" pitchFamily="18" charset="0"/>
                <a:cs typeface="Times New Roman" panose="02020603050405020304" pitchFamily="18" charset="0"/>
              </a:rPr>
              <a:t>σ</a:t>
            </a:r>
            <a:r>
              <a:rPr lang="en-US" sz="1400" baseline="-25000" dirty="0">
                <a:latin typeface="Times New Roman" panose="02020603050405020304" pitchFamily="18" charset="0"/>
                <a:cs typeface="Times New Roman" panose="02020603050405020304" pitchFamily="18" charset="0"/>
              </a:rPr>
              <a:t>y</a:t>
            </a:r>
            <a:r>
              <a:rPr lang="en-US" sz="1400" dirty="0">
                <a:latin typeface="Times New Roman" panose="02020603050405020304" pitchFamily="18" charset="0"/>
                <a:cs typeface="Times New Roman" panose="02020603050405020304" pitchFamily="18" charset="0"/>
              </a:rPr>
              <a:t> at the beam waist.</a:t>
            </a:r>
          </a:p>
        </p:txBody>
      </p:sp>
      <p:pic>
        <p:nvPicPr>
          <p:cNvPr id="8" name="Picture 7" descr="A close up of a map&#10;&#10;Description automatically generated">
            <a:extLst>
              <a:ext uri="{FF2B5EF4-FFF2-40B4-BE49-F238E27FC236}">
                <a16:creationId xmlns:a16="http://schemas.microsoft.com/office/drawing/2014/main" id="{EE258AF6-7B2A-AD44-9983-8C84DA46300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745769" y="1318198"/>
            <a:ext cx="2594914" cy="1513449"/>
          </a:xfrm>
          <a:prstGeom prst="rect">
            <a:avLst/>
          </a:prstGeom>
        </p:spPr>
      </p:pic>
      <p:pic>
        <p:nvPicPr>
          <p:cNvPr id="9" name="Picture 8">
            <a:extLst>
              <a:ext uri="{FF2B5EF4-FFF2-40B4-BE49-F238E27FC236}">
                <a16:creationId xmlns:a16="http://schemas.microsoft.com/office/drawing/2014/main" id="{EA720165-338D-B44B-AD6C-FC7405E3BDF3}"/>
              </a:ext>
            </a:extLst>
          </p:cNvPr>
          <p:cNvPicPr/>
          <p:nvPr/>
        </p:nvPicPr>
        <p:blipFill>
          <a:blip r:embed="rId3"/>
          <a:stretch>
            <a:fillRect/>
          </a:stretch>
        </p:blipFill>
        <p:spPr>
          <a:xfrm>
            <a:off x="6980516" y="1094644"/>
            <a:ext cx="2862470" cy="1719327"/>
          </a:xfrm>
          <a:prstGeom prst="rect">
            <a:avLst/>
          </a:prstGeom>
        </p:spPr>
      </p:pic>
      <p:sp>
        <p:nvSpPr>
          <p:cNvPr id="10" name="Rectangle 9">
            <a:extLst>
              <a:ext uri="{FF2B5EF4-FFF2-40B4-BE49-F238E27FC236}">
                <a16:creationId xmlns:a16="http://schemas.microsoft.com/office/drawing/2014/main" id="{7BFD374E-3A4D-6E45-B19B-0F98EA803A3F}"/>
              </a:ext>
            </a:extLst>
          </p:cNvPr>
          <p:cNvSpPr/>
          <p:nvPr/>
        </p:nvSpPr>
        <p:spPr>
          <a:xfrm>
            <a:off x="7864095" y="759243"/>
            <a:ext cx="240963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Instantaneous luminosity (</a:t>
            </a:r>
            <a:r>
              <a:rPr lang="en-US" sz="1400" dirty="0" err="1">
                <a:latin typeface="Times New Roman" panose="02020603050405020304" pitchFamily="18" charset="0"/>
                <a:cs typeface="Times New Roman" panose="02020603050405020304" pitchFamily="18" charset="0"/>
              </a:rPr>
              <a:t>a.u</a:t>
            </a:r>
            <a:r>
              <a:rPr lang="en-US" sz="1400" dirty="0">
                <a:latin typeface="Times New Roman" panose="02020603050405020304" pitchFamily="18" charset="0"/>
                <a:cs typeface="Times New Roman" panose="02020603050405020304" pitchFamily="18" charset="0"/>
              </a:rPr>
              <a:t>.)</a:t>
            </a:r>
          </a:p>
        </p:txBody>
      </p:sp>
      <p:sp>
        <p:nvSpPr>
          <p:cNvPr id="11" name="Left Arrow 10">
            <a:extLst>
              <a:ext uri="{FF2B5EF4-FFF2-40B4-BE49-F238E27FC236}">
                <a16:creationId xmlns:a16="http://schemas.microsoft.com/office/drawing/2014/main" id="{E19CD7BA-1FE0-A448-BE5E-1B840037D0CD}"/>
              </a:ext>
            </a:extLst>
          </p:cNvPr>
          <p:cNvSpPr/>
          <p:nvPr/>
        </p:nvSpPr>
        <p:spPr>
          <a:xfrm>
            <a:off x="8871005" y="2148888"/>
            <a:ext cx="465117" cy="18949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48A80A3-7035-E24E-93E0-F5081A0FC171}"/>
              </a:ext>
            </a:extLst>
          </p:cNvPr>
          <p:cNvSpPr/>
          <p:nvPr/>
        </p:nvSpPr>
        <p:spPr>
          <a:xfrm>
            <a:off x="9336121" y="1648713"/>
            <a:ext cx="1259704" cy="923330"/>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Faster drop</a:t>
            </a:r>
          </a:p>
          <a:p>
            <a:r>
              <a:rPr lang="en-US" dirty="0">
                <a:latin typeface="Times New Roman" panose="02020603050405020304" pitchFamily="18" charset="0"/>
                <a:cs typeface="Times New Roman" panose="02020603050405020304" pitchFamily="18" charset="0"/>
              </a:rPr>
              <a:t>after the IP </a:t>
            </a:r>
          </a:p>
          <a:p>
            <a:r>
              <a:rPr lang="en-US" dirty="0">
                <a:latin typeface="Times New Roman" panose="02020603050405020304" pitchFamily="18" charset="0"/>
                <a:cs typeface="Times New Roman" panose="02020603050405020304" pitchFamily="18" charset="0"/>
              </a:rPr>
              <a:t>center</a:t>
            </a:r>
            <a:endParaRPr lang="en-US" dirty="0"/>
          </a:p>
        </p:txBody>
      </p:sp>
      <p:pic>
        <p:nvPicPr>
          <p:cNvPr id="14" name="Picture 13" descr="A close up of a map&#10;&#10;Description automatically generated">
            <a:extLst>
              <a:ext uri="{FF2B5EF4-FFF2-40B4-BE49-F238E27FC236}">
                <a16:creationId xmlns:a16="http://schemas.microsoft.com/office/drawing/2014/main" id="{EC86C572-EE6B-C344-941A-E079F62F51E0}"/>
              </a:ext>
            </a:extLst>
          </p:cNvPr>
          <p:cNvPicPr/>
          <p:nvPr/>
        </p:nvPicPr>
        <p:blipFill>
          <a:blip r:embed="rId4"/>
          <a:stretch>
            <a:fillRect/>
          </a:stretch>
        </p:blipFill>
        <p:spPr>
          <a:xfrm>
            <a:off x="4395128" y="1094645"/>
            <a:ext cx="2862469" cy="1719327"/>
          </a:xfrm>
          <a:prstGeom prst="rect">
            <a:avLst/>
          </a:prstGeom>
        </p:spPr>
      </p:pic>
      <p:sp>
        <p:nvSpPr>
          <p:cNvPr id="16" name="Rectangle 15">
            <a:extLst>
              <a:ext uri="{FF2B5EF4-FFF2-40B4-BE49-F238E27FC236}">
                <a16:creationId xmlns:a16="http://schemas.microsoft.com/office/drawing/2014/main" id="{6E1EEB0E-565F-2246-A46C-984CCBD2F69B}"/>
              </a:ext>
            </a:extLst>
          </p:cNvPr>
          <p:cNvSpPr/>
          <p:nvPr/>
        </p:nvSpPr>
        <p:spPr>
          <a:xfrm>
            <a:off x="3977105" y="478256"/>
            <a:ext cx="369851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Initial beam axis separation is </a:t>
            </a:r>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y=1</a:t>
            </a:r>
            <a:r>
              <a:rPr lang="el-GR" dirty="0">
                <a:latin typeface="Times New Roman" panose="02020603050405020304" pitchFamily="18" charset="0"/>
                <a:cs typeface="Times New Roman" panose="02020603050405020304" pitchFamily="18" charset="0"/>
              </a:rPr>
              <a:t>σ</a:t>
            </a:r>
            <a:r>
              <a:rPr lang="en-US" baseline="-25000" dirty="0">
                <a:latin typeface="Times New Roman" panose="02020603050405020304" pitchFamily="18" charset="0"/>
                <a:cs typeface="Times New Roman" panose="02020603050405020304" pitchFamily="18" charset="0"/>
              </a:rPr>
              <a:t>y</a:t>
            </a:r>
            <a:endParaRPr lang="en-US" dirty="0">
              <a:latin typeface="Times New Roman" panose="02020603050405020304" pitchFamily="18" charset="0"/>
              <a:cs typeface="Times New Roman" panose="02020603050405020304" pitchFamily="18" charset="0"/>
            </a:endParaRPr>
          </a:p>
        </p:txBody>
      </p:sp>
      <p:pic>
        <p:nvPicPr>
          <p:cNvPr id="18" name="Picture 17" descr="A close up of a map&#10;&#10;Description automatically generated">
            <a:extLst>
              <a:ext uri="{FF2B5EF4-FFF2-40B4-BE49-F238E27FC236}">
                <a16:creationId xmlns:a16="http://schemas.microsoft.com/office/drawing/2014/main" id="{6FD658CA-93E3-1E40-9FCA-F34A37A6B99F}"/>
              </a:ext>
            </a:extLst>
          </p:cNvPr>
          <p:cNvPicPr/>
          <p:nvPr/>
        </p:nvPicPr>
        <p:blipFill>
          <a:blip r:embed="rId5"/>
          <a:stretch>
            <a:fillRect/>
          </a:stretch>
        </p:blipFill>
        <p:spPr>
          <a:xfrm>
            <a:off x="1810911" y="3153107"/>
            <a:ext cx="3394545" cy="2160939"/>
          </a:xfrm>
          <a:prstGeom prst="rect">
            <a:avLst/>
          </a:prstGeom>
        </p:spPr>
      </p:pic>
      <p:sp>
        <p:nvSpPr>
          <p:cNvPr id="19" name="Rectangle 18">
            <a:extLst>
              <a:ext uri="{FF2B5EF4-FFF2-40B4-BE49-F238E27FC236}">
                <a16:creationId xmlns:a16="http://schemas.microsoft.com/office/drawing/2014/main" id="{C1E9A5D1-338B-CF4E-B672-DC8A378350DB}"/>
              </a:ext>
            </a:extLst>
          </p:cNvPr>
          <p:cNvSpPr/>
          <p:nvPr/>
        </p:nvSpPr>
        <p:spPr>
          <a:xfrm>
            <a:off x="5566474" y="5959217"/>
            <a:ext cx="5092823" cy="523220"/>
          </a:xfrm>
          <a:prstGeom prst="rect">
            <a:avLst/>
          </a:prstGeom>
          <a:ln>
            <a:solidFill>
              <a:srgbClr val="FF0000"/>
            </a:solidFill>
          </a:ln>
        </p:spPr>
        <p:txBody>
          <a:bodyPr wrap="square">
            <a:spAutoFit/>
          </a:bodyPr>
          <a:lstStyle/>
          <a:p>
            <a:r>
              <a:rPr lang="en-US" sz="1400" dirty="0">
                <a:latin typeface="Times New Roman" panose="02020603050405020304" pitchFamily="18" charset="0"/>
                <a:cs typeface="Times New Roman" panose="02020603050405020304" pitchFamily="18" charset="0"/>
              </a:rPr>
              <a:t>Reduction of the luminosity is modest – actually the pinch effect continued delivering significant gain at all deviations of beam orbits</a:t>
            </a:r>
            <a:endParaRPr lang="en-US" sz="1400" dirty="0">
              <a:solidFill>
                <a:srgbClr val="FF0000"/>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A3DFC793-970B-EA4B-B222-B2177FBCBC0B}"/>
              </a:ext>
            </a:extLst>
          </p:cNvPr>
          <p:cNvSpPr/>
          <p:nvPr/>
        </p:nvSpPr>
        <p:spPr>
          <a:xfrm>
            <a:off x="1685384" y="5521640"/>
            <a:ext cx="3661221" cy="1200329"/>
          </a:xfrm>
          <a:prstGeom prst="rect">
            <a:avLst/>
          </a:prstGeom>
        </p:spPr>
        <p:txBody>
          <a:bodyPr wrap="square">
            <a:spAutoFit/>
          </a:bodyPr>
          <a:lstStyle/>
          <a:p>
            <a:r>
              <a:rPr lang="en-US" sz="1200" dirty="0">
                <a:solidFill>
                  <a:srgbClr val="0432FF"/>
                </a:solidFill>
                <a:latin typeface="Times New Roman" panose="02020603050405020304" pitchFamily="18" charset="0"/>
                <a:cs typeface="Times New Roman" panose="02020603050405020304" pitchFamily="18" charset="0"/>
              </a:rPr>
              <a:t>Main effect from offsets: RMS vertical beam emittance increases ~ 10X after collisions.  It does not present any problems for the energy and particles recovery. It may require to increased time in the cooling rings to three-to-four damping times – this should be optimized for actual orbit deviations</a:t>
            </a:r>
          </a:p>
        </p:txBody>
      </p:sp>
      <p:graphicFrame>
        <p:nvGraphicFramePr>
          <p:cNvPr id="21" name="Chart 20">
            <a:extLst>
              <a:ext uri="{FF2B5EF4-FFF2-40B4-BE49-F238E27FC236}">
                <a16:creationId xmlns:a16="http://schemas.microsoft.com/office/drawing/2014/main" id="{6F7CF383-889D-3E4E-A659-A2C6348AF89B}"/>
              </a:ext>
            </a:extLst>
          </p:cNvPr>
          <p:cNvGraphicFramePr>
            <a:graphicFrameLocks/>
          </p:cNvGraphicFramePr>
          <p:nvPr>
            <p:extLst>
              <p:ext uri="{D42A27DB-BD31-4B8C-83A1-F6EECF244321}">
                <p14:modId xmlns:p14="http://schemas.microsoft.com/office/powerpoint/2010/main" val="1692450919"/>
              </p:ext>
            </p:extLst>
          </p:nvPr>
        </p:nvGraphicFramePr>
        <p:xfrm>
          <a:off x="5566474" y="2843344"/>
          <a:ext cx="4742523" cy="3407443"/>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21">
            <a:extLst>
              <a:ext uri="{FF2B5EF4-FFF2-40B4-BE49-F238E27FC236}">
                <a16:creationId xmlns:a16="http://schemas.microsoft.com/office/drawing/2014/main" id="{E436676B-8CD2-0A47-AABD-6F79E5990AEF}"/>
              </a:ext>
            </a:extLst>
          </p:cNvPr>
          <p:cNvSpPr/>
          <p:nvPr/>
        </p:nvSpPr>
        <p:spPr>
          <a:xfrm>
            <a:off x="9777972" y="5129379"/>
            <a:ext cx="715260" cy="369332"/>
          </a:xfrm>
          <a:prstGeom prst="rect">
            <a:avLst/>
          </a:prstGeom>
        </p:spPr>
        <p:txBody>
          <a:bodyPr wrap="none">
            <a:spAutoFit/>
          </a:bodyPr>
          <a:lstStyle/>
          <a:p>
            <a:r>
              <a:rPr lang="el-GR" dirty="0">
                <a:latin typeface="Times New Roman" panose="02020603050405020304" pitchFamily="18" charset="0"/>
                <a:cs typeface="Times New Roman" panose="02020603050405020304" pitchFamily="18" charset="0"/>
              </a:rPr>
              <a:t>Δ</a:t>
            </a:r>
            <a:r>
              <a:rPr lang="en-US" dirty="0">
                <a:latin typeface="Times New Roman" panose="02020603050405020304" pitchFamily="18" charset="0"/>
                <a:cs typeface="Times New Roman" panose="02020603050405020304" pitchFamily="18" charset="0"/>
              </a:rPr>
              <a:t>y/</a:t>
            </a:r>
            <a:r>
              <a:rPr lang="el-GR" dirty="0">
                <a:latin typeface="Times New Roman" panose="02020603050405020304" pitchFamily="18" charset="0"/>
                <a:cs typeface="Times New Roman" panose="02020603050405020304" pitchFamily="18" charset="0"/>
              </a:rPr>
              <a:t>σ</a:t>
            </a:r>
            <a:r>
              <a:rPr lang="en-US" baseline="-25000" dirty="0">
                <a:latin typeface="Times New Roman" panose="02020603050405020304" pitchFamily="18" charset="0"/>
                <a:cs typeface="Times New Roman" panose="02020603050405020304" pitchFamily="18" charset="0"/>
              </a:rPr>
              <a:t>y</a:t>
            </a:r>
            <a:endParaRPr lang="en-US" dirty="0"/>
          </a:p>
        </p:txBody>
      </p:sp>
      <p:sp>
        <p:nvSpPr>
          <p:cNvPr id="23" name="Rectangle 22">
            <a:extLst>
              <a:ext uri="{FF2B5EF4-FFF2-40B4-BE49-F238E27FC236}">
                <a16:creationId xmlns:a16="http://schemas.microsoft.com/office/drawing/2014/main" id="{2F48513C-2E84-6143-9C27-90EFE4A20557}"/>
              </a:ext>
            </a:extLst>
          </p:cNvPr>
          <p:cNvSpPr/>
          <p:nvPr/>
        </p:nvSpPr>
        <p:spPr>
          <a:xfrm>
            <a:off x="5566474" y="2909008"/>
            <a:ext cx="797013"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L/</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max</a:t>
            </a:r>
            <a:endParaRPr lang="en-US" dirty="0"/>
          </a:p>
        </p:txBody>
      </p:sp>
      <p:sp>
        <p:nvSpPr>
          <p:cNvPr id="3" name="Slide Number Placeholder 2">
            <a:extLst>
              <a:ext uri="{FF2B5EF4-FFF2-40B4-BE49-F238E27FC236}">
                <a16:creationId xmlns:a16="http://schemas.microsoft.com/office/drawing/2014/main" id="{76B544C5-46A4-964D-83BB-401364FDF244}"/>
              </a:ext>
            </a:extLst>
          </p:cNvPr>
          <p:cNvSpPr>
            <a:spLocks noGrp="1"/>
          </p:cNvSpPr>
          <p:nvPr>
            <p:ph type="sldNum" sz="quarter" idx="12"/>
          </p:nvPr>
        </p:nvSpPr>
        <p:spPr/>
        <p:txBody>
          <a:bodyPr/>
          <a:lstStyle/>
          <a:p>
            <a:fld id="{08734930-FF10-F84D-8D3B-AE8898994A49}" type="slidenum">
              <a:rPr lang="en-US" smtClean="0"/>
              <a:t>10</a:t>
            </a:fld>
            <a:endParaRPr lang="en-US"/>
          </a:p>
        </p:txBody>
      </p:sp>
    </p:spTree>
    <p:extLst>
      <p:ext uri="{BB962C8B-B14F-4D97-AF65-F5344CB8AC3E}">
        <p14:creationId xmlns:p14="http://schemas.microsoft.com/office/powerpoint/2010/main" val="347482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564349F5-1ADA-9D48-AF6C-F6752E329F36}"/>
              </a:ext>
            </a:extLst>
          </p:cNvPr>
          <p:cNvSpPr>
            <a:spLocks noGrp="1"/>
          </p:cNvSpPr>
          <p:nvPr>
            <p:ph type="title"/>
          </p:nvPr>
        </p:nvSpPr>
        <p:spPr>
          <a:xfrm>
            <a:off x="2589837" y="2856"/>
            <a:ext cx="7732399" cy="431197"/>
          </a:xfrm>
        </p:spPr>
        <p:txBody>
          <a:bodyPr>
            <a:noAutofit/>
          </a:bodyPr>
          <a:lstStyle/>
          <a:p>
            <a:pPr algn="l"/>
            <a:r>
              <a:rPr lang="en-US" sz="3200" b="1" dirty="0">
                <a:solidFill>
                  <a:srgbClr val="0432FF"/>
                </a:solidFill>
              </a:rPr>
              <a:t>ReLiC – R</a:t>
            </a:r>
            <a:r>
              <a:rPr lang="en-US" sz="3200" b="1" dirty="0">
                <a:solidFill>
                  <a:srgbClr val="FF0000"/>
                </a:solidFill>
              </a:rPr>
              <a:t>ecycling</a:t>
            </a:r>
            <a:r>
              <a:rPr lang="en-US" sz="3200" b="1" dirty="0">
                <a:solidFill>
                  <a:srgbClr val="0432FF"/>
                </a:solidFill>
              </a:rPr>
              <a:t> L</a:t>
            </a:r>
            <a:r>
              <a:rPr lang="en-US" sz="3200" b="1" dirty="0">
                <a:solidFill>
                  <a:srgbClr val="FF0000"/>
                </a:solidFill>
              </a:rPr>
              <a:t>inear</a:t>
            </a:r>
            <a:r>
              <a:rPr lang="en-US" sz="3200" b="1" dirty="0">
                <a:solidFill>
                  <a:srgbClr val="0432FF"/>
                </a:solidFill>
              </a:rPr>
              <a:t> C</a:t>
            </a:r>
            <a:r>
              <a:rPr lang="en-US" sz="3200" b="1" dirty="0">
                <a:solidFill>
                  <a:srgbClr val="FF0000"/>
                </a:solidFill>
              </a:rPr>
              <a:t>ollider</a:t>
            </a:r>
            <a:r>
              <a:rPr lang="en-US" sz="3200" b="1" dirty="0">
                <a:solidFill>
                  <a:srgbClr val="0432FF"/>
                </a:solidFill>
              </a:rPr>
              <a:t>   </a:t>
            </a:r>
          </a:p>
        </p:txBody>
      </p:sp>
      <p:sp>
        <p:nvSpPr>
          <p:cNvPr id="68" name="Content Placeholder 7">
            <a:extLst>
              <a:ext uri="{FF2B5EF4-FFF2-40B4-BE49-F238E27FC236}">
                <a16:creationId xmlns:a16="http://schemas.microsoft.com/office/drawing/2014/main" id="{74EAF9AC-68CC-F54D-A3FE-4820B4FE9964}"/>
              </a:ext>
            </a:extLst>
          </p:cNvPr>
          <p:cNvSpPr txBox="1">
            <a:spLocks/>
          </p:cNvSpPr>
          <p:nvPr/>
        </p:nvSpPr>
        <p:spPr>
          <a:xfrm>
            <a:off x="216816" y="5937797"/>
            <a:ext cx="11802906" cy="851214"/>
          </a:xfrm>
          <a:prstGeom prst="rect">
            <a:avLst/>
          </a:prstGeom>
          <a:solidFill>
            <a:schemeClr val="bg1">
              <a:alpha val="78000"/>
            </a:schemeClr>
          </a:solidFill>
          <a:ln>
            <a:solidFill>
              <a:schemeClr val="tx1"/>
            </a:solidFill>
          </a:ln>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300" dirty="0">
                <a:latin typeface="Times New Roman" charset="0"/>
                <a:ea typeface="宋体" charset="0"/>
                <a:cs typeface="Times New Roman" charset="0"/>
              </a:rPr>
              <a:t>Reusing electron and positron beams beam cooled in damping rings provides for natural polarization of both beam via Sokolov-</a:t>
            </a:r>
            <a:r>
              <a:rPr lang="en-US" sz="2300" dirty="0" err="1">
                <a:latin typeface="Times New Roman" charset="0"/>
                <a:ea typeface="宋体" charset="0"/>
                <a:cs typeface="Times New Roman" charset="0"/>
              </a:rPr>
              <a:t>Ternov</a:t>
            </a:r>
            <a:r>
              <a:rPr lang="en-US" sz="2300" dirty="0">
                <a:latin typeface="Times New Roman" charset="0"/>
                <a:ea typeface="宋体" charset="0"/>
                <a:cs typeface="Times New Roman" charset="0"/>
              </a:rPr>
              <a:t> process. Depolarization in the trip between damping ring is minuscular, which would provide for high degree of polarization. With lifetime ~ 10 hours, necessary replacement of electrons and positrons is at 1 </a:t>
            </a:r>
            <a:r>
              <a:rPr lang="en-US" sz="2300" dirty="0" err="1">
                <a:latin typeface="Times New Roman" charset="0"/>
                <a:ea typeface="宋体" charset="0"/>
                <a:cs typeface="Times New Roman" charset="0"/>
              </a:rPr>
              <a:t>nA</a:t>
            </a:r>
            <a:r>
              <a:rPr lang="en-US" sz="2300" dirty="0">
                <a:latin typeface="Times New Roman" charset="0"/>
                <a:ea typeface="宋体" charset="0"/>
                <a:cs typeface="Times New Roman" charset="0"/>
              </a:rPr>
              <a:t> level </a:t>
            </a:r>
            <a:r>
              <a:rPr lang="en-US" sz="2300" dirty="0">
                <a:solidFill>
                  <a:srgbClr val="FF0000"/>
                </a:solidFill>
                <a:latin typeface="Times New Roman" charset="0"/>
                <a:ea typeface="宋体" charset="0"/>
                <a:cs typeface="Times New Roman" charset="0"/>
              </a:rPr>
              <a:t>– this is major advantage of ReLiC</a:t>
            </a:r>
          </a:p>
          <a:p>
            <a:endParaRPr lang="en-US" sz="1600" dirty="0">
              <a:solidFill>
                <a:srgbClr val="0432FF"/>
              </a:solidFill>
            </a:endParaRPr>
          </a:p>
        </p:txBody>
      </p:sp>
      <p:sp>
        <p:nvSpPr>
          <p:cNvPr id="74" name="Title 1">
            <a:extLst>
              <a:ext uri="{FF2B5EF4-FFF2-40B4-BE49-F238E27FC236}">
                <a16:creationId xmlns:a16="http://schemas.microsoft.com/office/drawing/2014/main" id="{37E2A56D-3378-7340-9DE0-00E22F8E641E}"/>
              </a:ext>
            </a:extLst>
          </p:cNvPr>
          <p:cNvSpPr txBox="1">
            <a:spLocks/>
          </p:cNvSpPr>
          <p:nvPr/>
        </p:nvSpPr>
        <p:spPr>
          <a:xfrm>
            <a:off x="1653738" y="5398435"/>
            <a:ext cx="8914572" cy="539362"/>
          </a:xfrm>
          <a:prstGeom prst="rect">
            <a:avLst/>
          </a:prstGeom>
          <a:solidFill>
            <a:schemeClr val="bg1">
              <a:alpha val="76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2800" dirty="0"/>
              <a:t>ReLiC collider recycles </a:t>
            </a:r>
            <a:r>
              <a:rPr lang="en-US" sz="2800" dirty="0">
                <a:solidFill>
                  <a:srgbClr val="FF0000"/>
                </a:solidFill>
              </a:rPr>
              <a:t>polarized </a:t>
            </a:r>
            <a:r>
              <a:rPr lang="en-US" sz="2800" dirty="0"/>
              <a:t>electrons and positrons</a:t>
            </a:r>
          </a:p>
        </p:txBody>
      </p:sp>
      <p:sp>
        <p:nvSpPr>
          <p:cNvPr id="76" name="Content Placeholder 50">
            <a:extLst>
              <a:ext uri="{FF2B5EF4-FFF2-40B4-BE49-F238E27FC236}">
                <a16:creationId xmlns:a16="http://schemas.microsoft.com/office/drawing/2014/main" id="{1ACE04B3-A0DC-CF47-8903-D4CB9C1B6081}"/>
              </a:ext>
            </a:extLst>
          </p:cNvPr>
          <p:cNvSpPr txBox="1">
            <a:spLocks/>
          </p:cNvSpPr>
          <p:nvPr/>
        </p:nvSpPr>
        <p:spPr>
          <a:xfrm>
            <a:off x="98278" y="2654181"/>
            <a:ext cx="11802906" cy="2744254"/>
          </a:xfrm>
          <a:prstGeom prst="rect">
            <a:avLst/>
          </a:prstGeom>
          <a:solidFill>
            <a:schemeClr val="bg1">
              <a:alpha val="66000"/>
            </a:schemeClr>
          </a:solidFill>
          <a:ln w="3175">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itchFamily="2" charset="2"/>
              <a:buChar char="q"/>
            </a:pPr>
            <a:r>
              <a:rPr lang="en-US" sz="1600" dirty="0"/>
              <a:t>Using </a:t>
            </a:r>
            <a:r>
              <a:rPr lang="en-US" sz="1600" b="1" dirty="0">
                <a:solidFill>
                  <a:srgbClr val="FF0000"/>
                </a:solidFill>
              </a:rPr>
              <a:t>linear collider approach for IRs</a:t>
            </a:r>
            <a:r>
              <a:rPr lang="en-US" sz="1600" dirty="0"/>
              <a:t>: flat, low emittance beams with reasonable vertical disruption</a:t>
            </a:r>
          </a:p>
          <a:p>
            <a:pPr marL="342900" indent="-342900" algn="l">
              <a:buFont typeface="Wingdings" pitchFamily="2" charset="2"/>
              <a:buChar char="q"/>
            </a:pPr>
            <a:r>
              <a:rPr lang="en-US" sz="1600" b="1" dirty="0">
                <a:solidFill>
                  <a:srgbClr val="FF0000"/>
                </a:solidFill>
              </a:rPr>
              <a:t>Recycling</a:t>
            </a:r>
            <a:r>
              <a:rPr lang="en-US" sz="1600" dirty="0">
                <a:solidFill>
                  <a:srgbClr val="FF0000"/>
                </a:solidFill>
              </a:rPr>
              <a:t> </a:t>
            </a:r>
            <a:r>
              <a:rPr lang="en-US" sz="1600" dirty="0"/>
              <a:t>of the beam energy and </a:t>
            </a:r>
            <a:r>
              <a:rPr lang="en-US" sz="1600" b="1" dirty="0">
                <a:solidFill>
                  <a:srgbClr val="FF0000"/>
                </a:solidFill>
              </a:rPr>
              <a:t>recycling and re-use </a:t>
            </a:r>
            <a:r>
              <a:rPr lang="en-US" sz="1600" dirty="0"/>
              <a:t>collided electrons and positrons</a:t>
            </a:r>
          </a:p>
          <a:p>
            <a:pPr marL="342900" indent="-342900">
              <a:buFont typeface="Wingdings" pitchFamily="2" charset="2"/>
              <a:buChar char="q"/>
            </a:pPr>
            <a:r>
              <a:rPr lang="en-US" sz="1600" dirty="0"/>
              <a:t>Bunches are ejected with collision frequency and </a:t>
            </a:r>
            <a:r>
              <a:rPr lang="en-US" sz="1600" b="1" dirty="0">
                <a:solidFill>
                  <a:srgbClr val="FF0000"/>
                </a:solidFill>
              </a:rPr>
              <a:t>accelerated on-axis </a:t>
            </a:r>
            <a:r>
              <a:rPr lang="en-US" sz="1600" dirty="0"/>
              <a:t>in SRF linacs </a:t>
            </a:r>
            <a:r>
              <a:rPr lang="en-US" sz="1600" b="1" dirty="0">
                <a:solidFill>
                  <a:srgbClr val="FF0000"/>
                </a:solidFill>
              </a:rPr>
              <a:t>collide in one of two detectors</a:t>
            </a:r>
          </a:p>
          <a:p>
            <a:pPr marL="342900" indent="-342900" algn="l">
              <a:buFont typeface="Wingdings" pitchFamily="2" charset="2"/>
              <a:buChar char="q"/>
            </a:pPr>
            <a:r>
              <a:rPr lang="en-US" sz="1600" dirty="0"/>
              <a:t>ReLiC </a:t>
            </a:r>
            <a:r>
              <a:rPr lang="en-US" sz="1600" b="1" dirty="0">
                <a:solidFill>
                  <a:srgbClr val="FF0000"/>
                </a:solidFill>
              </a:rPr>
              <a:t>collides mono-energetic beams </a:t>
            </a:r>
            <a:r>
              <a:rPr lang="en-US" sz="1600" dirty="0"/>
              <a:t>by keeping the beamstrahlung under control</a:t>
            </a:r>
          </a:p>
          <a:p>
            <a:pPr marL="342900" indent="-342900" algn="l">
              <a:buFont typeface="Wingdings" pitchFamily="2" charset="2"/>
              <a:buChar char="q"/>
            </a:pPr>
            <a:r>
              <a:rPr lang="en-US" sz="1600" dirty="0"/>
              <a:t>Collided bunch trains are </a:t>
            </a:r>
            <a:r>
              <a:rPr lang="en-US" sz="1600" b="1" dirty="0">
                <a:solidFill>
                  <a:srgbClr val="FF0000"/>
                </a:solidFill>
              </a:rPr>
              <a:t>decelerated </a:t>
            </a:r>
            <a:r>
              <a:rPr lang="en-US" sz="1600" dirty="0"/>
              <a:t>in the opposite linacs where they are periodically </a:t>
            </a:r>
            <a:r>
              <a:rPr lang="en-US" sz="1600" b="1" dirty="0">
                <a:solidFill>
                  <a:srgbClr val="FF0000"/>
                </a:solidFill>
              </a:rPr>
              <a:t>separated</a:t>
            </a:r>
            <a:r>
              <a:rPr lang="en-US" sz="1600" dirty="0"/>
              <a:t> from colliding with accelerating beam</a:t>
            </a:r>
          </a:p>
          <a:p>
            <a:pPr marL="342900" indent="-342900">
              <a:buFont typeface="Wingdings" pitchFamily="2" charset="2"/>
              <a:buChar char="q"/>
            </a:pPr>
            <a:r>
              <a:rPr lang="en-US" sz="1600" dirty="0"/>
              <a:t>Decelerated beams are injected into the damping rings to de </a:t>
            </a:r>
            <a:r>
              <a:rPr lang="en-US" sz="1600" b="1" dirty="0">
                <a:solidFill>
                  <a:srgbClr val="FF0000"/>
                </a:solidFill>
              </a:rPr>
              <a:t>repaired and polarized.</a:t>
            </a:r>
            <a:r>
              <a:rPr lang="en-US" sz="1600" dirty="0"/>
              <a:t> </a:t>
            </a:r>
          </a:p>
          <a:p>
            <a:pPr marL="342900" indent="-342900">
              <a:buFont typeface="Wingdings" pitchFamily="2" charset="2"/>
              <a:buChar char="q"/>
            </a:pPr>
            <a:r>
              <a:rPr lang="en-US" sz="1600" dirty="0"/>
              <a:t>After few damping times, the trip repeats in the opposite direction and beams collide in a detector located in the opposite</a:t>
            </a:r>
          </a:p>
          <a:p>
            <a:pPr marL="342900" indent="-342900">
              <a:buFont typeface="Wingdings" pitchFamily="2" charset="2"/>
              <a:buChar char="q"/>
            </a:pPr>
            <a:r>
              <a:rPr lang="en-US" sz="1600" dirty="0"/>
              <a:t>Burned-off particles are replaced in the damping rings by “top off” from low current injectors</a:t>
            </a:r>
            <a:endParaRPr lang="en-US" sz="1600" b="1" dirty="0">
              <a:solidFill>
                <a:srgbClr val="FF0000"/>
              </a:solidFill>
            </a:endParaRPr>
          </a:p>
          <a:p>
            <a:pPr marL="0" indent="0">
              <a:buNone/>
            </a:pPr>
            <a:endParaRPr lang="en-US" sz="1600" dirty="0"/>
          </a:p>
        </p:txBody>
      </p:sp>
      <p:pic>
        <p:nvPicPr>
          <p:cNvPr id="77" name="Picture 76">
            <a:extLst>
              <a:ext uri="{FF2B5EF4-FFF2-40B4-BE49-F238E27FC236}">
                <a16:creationId xmlns:a16="http://schemas.microsoft.com/office/drawing/2014/main" id="{58AD5F50-26D7-0849-B4A4-E84D7E9CFB45}"/>
              </a:ext>
            </a:extLst>
          </p:cNvPr>
          <p:cNvPicPr>
            <a:picLocks noChangeAspect="1"/>
          </p:cNvPicPr>
          <p:nvPr/>
        </p:nvPicPr>
        <p:blipFill>
          <a:blip r:embed="rId4"/>
          <a:stretch>
            <a:fillRect/>
          </a:stretch>
        </p:blipFill>
        <p:spPr>
          <a:xfrm>
            <a:off x="216816" y="438968"/>
            <a:ext cx="8971777" cy="1666584"/>
          </a:xfrm>
          <a:prstGeom prst="rect">
            <a:avLst/>
          </a:prstGeom>
        </p:spPr>
      </p:pic>
      <p:pic>
        <p:nvPicPr>
          <p:cNvPr id="8" name="Picture 7">
            <a:extLst>
              <a:ext uri="{FF2B5EF4-FFF2-40B4-BE49-F238E27FC236}">
                <a16:creationId xmlns:a16="http://schemas.microsoft.com/office/drawing/2014/main" id="{14243CEC-0A2E-7346-A1DD-15E62FE9EC60}"/>
              </a:ext>
            </a:extLst>
          </p:cNvPr>
          <p:cNvPicPr>
            <a:picLocks noChangeAspect="1"/>
          </p:cNvPicPr>
          <p:nvPr/>
        </p:nvPicPr>
        <p:blipFill>
          <a:blip r:embed="rId5"/>
          <a:stretch>
            <a:fillRect/>
          </a:stretch>
        </p:blipFill>
        <p:spPr>
          <a:xfrm>
            <a:off x="1201923" y="1870324"/>
            <a:ext cx="3428137" cy="641843"/>
          </a:xfrm>
          <a:prstGeom prst="rect">
            <a:avLst/>
          </a:prstGeom>
        </p:spPr>
      </p:pic>
      <p:pic>
        <p:nvPicPr>
          <p:cNvPr id="10" name="Picture 9">
            <a:extLst>
              <a:ext uri="{FF2B5EF4-FFF2-40B4-BE49-F238E27FC236}">
                <a16:creationId xmlns:a16="http://schemas.microsoft.com/office/drawing/2014/main" id="{C5C9383D-87B0-3B46-B19A-290D3DA9A5CE}"/>
              </a:ext>
            </a:extLst>
          </p:cNvPr>
          <p:cNvPicPr>
            <a:picLocks noChangeAspect="1"/>
          </p:cNvPicPr>
          <p:nvPr/>
        </p:nvPicPr>
        <p:blipFill>
          <a:blip r:embed="rId6"/>
          <a:stretch>
            <a:fillRect/>
          </a:stretch>
        </p:blipFill>
        <p:spPr>
          <a:xfrm>
            <a:off x="5019036" y="1889315"/>
            <a:ext cx="3428138" cy="641843"/>
          </a:xfrm>
          <a:prstGeom prst="rect">
            <a:avLst/>
          </a:prstGeom>
        </p:spPr>
      </p:pic>
      <p:graphicFrame>
        <p:nvGraphicFramePr>
          <p:cNvPr id="13" name="Object 12">
            <a:extLst>
              <a:ext uri="{FF2B5EF4-FFF2-40B4-BE49-F238E27FC236}">
                <a16:creationId xmlns:a16="http://schemas.microsoft.com/office/drawing/2014/main" id="{DCD82410-6FB3-C548-91E2-E3B764CC96DF}"/>
              </a:ext>
            </a:extLst>
          </p:cNvPr>
          <p:cNvGraphicFramePr>
            <a:graphicFrameLocks noChangeAspect="1"/>
          </p:cNvGraphicFramePr>
          <p:nvPr>
            <p:extLst>
              <p:ext uri="{D42A27DB-BD31-4B8C-83A1-F6EECF244321}">
                <p14:modId xmlns:p14="http://schemas.microsoft.com/office/powerpoint/2010/main" val="3923080924"/>
              </p:ext>
            </p:extLst>
          </p:nvPr>
        </p:nvGraphicFramePr>
        <p:xfrm>
          <a:off x="9114702" y="1919522"/>
          <a:ext cx="2907215" cy="691549"/>
        </p:xfrm>
        <a:graphic>
          <a:graphicData uri="http://schemas.openxmlformats.org/presentationml/2006/ole">
            <mc:AlternateContent xmlns:mc="http://schemas.openxmlformats.org/markup-compatibility/2006">
              <mc:Choice xmlns:v="urn:schemas-microsoft-com:vml" Requires="v">
                <p:oleObj spid="_x0000_s26694" r:id="rId7" imgW="3581400" imgH="850900" progId="Equation.DSMT4">
                  <p:embed/>
                </p:oleObj>
              </mc:Choice>
              <mc:Fallback>
                <p:oleObj r:id="rId7" imgW="3581400" imgH="850900" progId="Equation.DSMT4">
                  <p:embed/>
                  <p:pic>
                    <p:nvPicPr>
                      <p:cNvPr id="125" name="Object 124">
                        <a:extLst>
                          <a:ext uri="{FF2B5EF4-FFF2-40B4-BE49-F238E27FC236}">
                            <a16:creationId xmlns:a16="http://schemas.microsoft.com/office/drawing/2014/main" id="{EB43527B-075B-2148-8E5E-5160E935E50C}"/>
                          </a:ext>
                        </a:extLst>
                      </p:cNvPr>
                      <p:cNvPicPr>
                        <a:picLocks noChangeAspect="1" noChangeArrowheads="1"/>
                      </p:cNvPicPr>
                      <p:nvPr/>
                    </p:nvPicPr>
                    <p:blipFill>
                      <a:blip r:embed="rId8"/>
                      <a:srcRect/>
                      <a:stretch>
                        <a:fillRect/>
                      </a:stretch>
                    </p:blipFill>
                    <p:spPr bwMode="auto">
                      <a:xfrm>
                        <a:off x="9114702" y="1919522"/>
                        <a:ext cx="2907215" cy="691549"/>
                      </a:xfrm>
                      <a:prstGeom prst="rect">
                        <a:avLst/>
                      </a:prstGeom>
                      <a:noFill/>
                      <a:ln>
                        <a:solidFill>
                          <a:srgbClr val="C00000"/>
                        </a:solidFill>
                      </a:ln>
                    </p:spPr>
                  </p:pic>
                </p:oleObj>
              </mc:Fallback>
            </mc:AlternateContent>
          </a:graphicData>
        </a:graphic>
      </p:graphicFrame>
    </p:spTree>
    <p:extLst>
      <p:ext uri="{BB962C8B-B14F-4D97-AF65-F5344CB8AC3E}">
        <p14:creationId xmlns:p14="http://schemas.microsoft.com/office/powerpoint/2010/main" val="124460720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3BD414-8FA3-AA4D-80EE-3157A18A2BE1}"/>
              </a:ext>
            </a:extLst>
          </p:cNvPr>
          <p:cNvSpPr>
            <a:spLocks noGrp="1"/>
          </p:cNvSpPr>
          <p:nvPr>
            <p:ph type="title"/>
          </p:nvPr>
        </p:nvSpPr>
        <p:spPr>
          <a:xfrm>
            <a:off x="1118814" y="63441"/>
            <a:ext cx="9762354" cy="1224643"/>
          </a:xfrm>
        </p:spPr>
        <p:txBody>
          <a:bodyPr>
            <a:noAutofit/>
          </a:bodyPr>
          <a:lstStyle/>
          <a:p>
            <a:pPr algn="ctr"/>
            <a:br>
              <a:rPr lang="en-US" sz="4000" dirty="0"/>
            </a:br>
            <a:r>
              <a:rPr lang="en-US" sz="3600" dirty="0">
                <a:solidFill>
                  <a:srgbClr val="008F00"/>
                </a:solidFill>
              </a:rPr>
              <a:t>ReLiC in HIGS sector</a:t>
            </a:r>
            <a:br>
              <a:rPr lang="en-US" sz="3600" dirty="0">
                <a:solidFill>
                  <a:srgbClr val="008F00"/>
                </a:solidFill>
              </a:rPr>
            </a:br>
            <a:endParaRPr lang="en-US" sz="4000" dirty="0">
              <a:solidFill>
                <a:srgbClr val="FF0000"/>
              </a:solidFill>
            </a:endParaRPr>
          </a:p>
        </p:txBody>
      </p:sp>
      <p:pic>
        <p:nvPicPr>
          <p:cNvPr id="8" name="Picture 7">
            <a:extLst>
              <a:ext uri="{FF2B5EF4-FFF2-40B4-BE49-F238E27FC236}">
                <a16:creationId xmlns:a16="http://schemas.microsoft.com/office/drawing/2014/main" id="{2CEA5D01-2D30-544B-88EF-793F7FD82CB6}"/>
              </a:ext>
            </a:extLst>
          </p:cNvPr>
          <p:cNvPicPr>
            <a:picLocks noChangeAspect="1"/>
          </p:cNvPicPr>
          <p:nvPr/>
        </p:nvPicPr>
        <p:blipFill>
          <a:blip r:embed="rId3"/>
          <a:stretch>
            <a:fillRect/>
          </a:stretch>
        </p:blipFill>
        <p:spPr>
          <a:xfrm>
            <a:off x="5999991" y="2125791"/>
            <a:ext cx="6192009" cy="3572643"/>
          </a:xfrm>
          <a:prstGeom prst="rect">
            <a:avLst/>
          </a:prstGeom>
        </p:spPr>
      </p:pic>
      <p:cxnSp>
        <p:nvCxnSpPr>
          <p:cNvPr id="4" name="Straight Arrow Connector 3">
            <a:extLst>
              <a:ext uri="{FF2B5EF4-FFF2-40B4-BE49-F238E27FC236}">
                <a16:creationId xmlns:a16="http://schemas.microsoft.com/office/drawing/2014/main" id="{76430D78-3942-8442-9A56-94476AAD2F79}"/>
              </a:ext>
            </a:extLst>
          </p:cNvPr>
          <p:cNvCxnSpPr>
            <a:cxnSpLocks/>
          </p:cNvCxnSpPr>
          <p:nvPr/>
        </p:nvCxnSpPr>
        <p:spPr>
          <a:xfrm flipV="1">
            <a:off x="8363213" y="2610678"/>
            <a:ext cx="0" cy="2013458"/>
          </a:xfrm>
          <a:prstGeom prst="straightConnector1">
            <a:avLst/>
          </a:prstGeom>
          <a:ln w="38100">
            <a:solidFill>
              <a:srgbClr val="008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4EDC08-31E6-5340-8E30-E3F5B76FFCD8}"/>
              </a:ext>
            </a:extLst>
          </p:cNvPr>
          <p:cNvSpPr txBox="1"/>
          <p:nvPr/>
        </p:nvSpPr>
        <p:spPr>
          <a:xfrm>
            <a:off x="7613628" y="1736353"/>
            <a:ext cx="3315972" cy="369332"/>
          </a:xfrm>
          <a:prstGeom prst="rect">
            <a:avLst/>
          </a:prstGeom>
          <a:noFill/>
        </p:spPr>
        <p:txBody>
          <a:bodyPr wrap="none" rtlCol="0">
            <a:spAutoFit/>
          </a:bodyPr>
          <a:lstStyle/>
          <a:p>
            <a:r>
              <a:rPr lang="en-US" dirty="0">
                <a:solidFill>
                  <a:srgbClr val="008F00"/>
                </a:solidFill>
                <a:latin typeface="Times New Roman" panose="02020603050405020304" pitchFamily="18" charset="0"/>
                <a:cs typeface="Times New Roman" panose="02020603050405020304" pitchFamily="18" charset="0"/>
              </a:rPr>
              <a:t>Gain of 40 to 200 at HIGS energy</a:t>
            </a:r>
          </a:p>
        </p:txBody>
      </p:sp>
      <p:sp>
        <p:nvSpPr>
          <p:cNvPr id="17" name="TextBox 16">
            <a:extLst>
              <a:ext uri="{FF2B5EF4-FFF2-40B4-BE49-F238E27FC236}">
                <a16:creationId xmlns:a16="http://schemas.microsoft.com/office/drawing/2014/main" id="{B40B0918-3BC5-9748-9BF8-E5DB653D8588}"/>
              </a:ext>
            </a:extLst>
          </p:cNvPr>
          <p:cNvSpPr txBox="1"/>
          <p:nvPr/>
        </p:nvSpPr>
        <p:spPr>
          <a:xfrm>
            <a:off x="1974775" y="1445327"/>
            <a:ext cx="2603598"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Main parameters</a:t>
            </a:r>
          </a:p>
        </p:txBody>
      </p:sp>
      <p:cxnSp>
        <p:nvCxnSpPr>
          <p:cNvPr id="18" name="Straight Arrow Connector 17">
            <a:extLst>
              <a:ext uri="{FF2B5EF4-FFF2-40B4-BE49-F238E27FC236}">
                <a16:creationId xmlns:a16="http://schemas.microsoft.com/office/drawing/2014/main" id="{4FF7EB90-086A-9D4E-B74E-5E67A68BDE69}"/>
              </a:ext>
            </a:extLst>
          </p:cNvPr>
          <p:cNvCxnSpPr>
            <a:cxnSpLocks/>
          </p:cNvCxnSpPr>
          <p:nvPr/>
        </p:nvCxnSpPr>
        <p:spPr>
          <a:xfrm flipV="1">
            <a:off x="8304670" y="2610678"/>
            <a:ext cx="0" cy="1301435"/>
          </a:xfrm>
          <a:prstGeom prst="straightConnector1">
            <a:avLst/>
          </a:prstGeom>
          <a:ln w="38100">
            <a:solidFill>
              <a:srgbClr val="008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A2CEC363-EBDD-614A-B49C-3B3B67292847}"/>
              </a:ext>
            </a:extLst>
          </p:cNvPr>
          <p:cNvSpPr>
            <a:spLocks noGrp="1"/>
          </p:cNvSpPr>
          <p:nvPr>
            <p:ph type="sldNum" sz="quarter" idx="12"/>
          </p:nvPr>
        </p:nvSpPr>
        <p:spPr/>
        <p:txBody>
          <a:bodyPr/>
          <a:lstStyle/>
          <a:p>
            <a:fld id="{08734930-FF10-F84D-8D3B-AE8898994A49}" type="slidenum">
              <a:rPr lang="en-US" smtClean="0"/>
              <a:t>12</a:t>
            </a:fld>
            <a:endParaRPr lang="en-US"/>
          </a:p>
        </p:txBody>
      </p:sp>
      <p:pic>
        <p:nvPicPr>
          <p:cNvPr id="2" name="Picture 1">
            <a:extLst>
              <a:ext uri="{FF2B5EF4-FFF2-40B4-BE49-F238E27FC236}">
                <a16:creationId xmlns:a16="http://schemas.microsoft.com/office/drawing/2014/main" id="{F2EC2938-0E05-9640-A937-B6FB94F98141}"/>
              </a:ext>
            </a:extLst>
          </p:cNvPr>
          <p:cNvPicPr>
            <a:picLocks noChangeAspect="1"/>
          </p:cNvPicPr>
          <p:nvPr/>
        </p:nvPicPr>
        <p:blipFill>
          <a:blip r:embed="rId4"/>
          <a:stretch>
            <a:fillRect/>
          </a:stretch>
        </p:blipFill>
        <p:spPr>
          <a:xfrm>
            <a:off x="180666" y="2196130"/>
            <a:ext cx="5669916" cy="2983607"/>
          </a:xfrm>
          <a:prstGeom prst="rect">
            <a:avLst/>
          </a:prstGeom>
        </p:spPr>
      </p:pic>
    </p:spTree>
    <p:extLst>
      <p:ext uri="{BB962C8B-B14F-4D97-AF65-F5344CB8AC3E}">
        <p14:creationId xmlns:p14="http://schemas.microsoft.com/office/powerpoint/2010/main" val="2651724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3BD414-8FA3-AA4D-80EE-3157A18A2BE1}"/>
              </a:ext>
            </a:extLst>
          </p:cNvPr>
          <p:cNvSpPr>
            <a:spLocks noGrp="1"/>
          </p:cNvSpPr>
          <p:nvPr>
            <p:ph type="title"/>
          </p:nvPr>
        </p:nvSpPr>
        <p:spPr>
          <a:xfrm>
            <a:off x="1118814" y="63441"/>
            <a:ext cx="9762354" cy="1224643"/>
          </a:xfrm>
        </p:spPr>
        <p:txBody>
          <a:bodyPr>
            <a:noAutofit/>
          </a:bodyPr>
          <a:lstStyle/>
          <a:p>
            <a:pPr algn="ctr"/>
            <a:br>
              <a:rPr lang="en-US" sz="4000" dirty="0"/>
            </a:br>
            <a:r>
              <a:rPr lang="en-US" sz="3600" dirty="0">
                <a:solidFill>
                  <a:srgbClr val="008F00"/>
                </a:solidFill>
              </a:rPr>
              <a:t>ReLiC would be capable of very high luminosity</a:t>
            </a:r>
            <a:br>
              <a:rPr lang="en-US" sz="3600" dirty="0">
                <a:solidFill>
                  <a:srgbClr val="008F00"/>
                </a:solidFill>
              </a:rPr>
            </a:br>
            <a:r>
              <a:rPr lang="en-US" sz="3600" dirty="0">
                <a:solidFill>
                  <a:srgbClr val="008F00"/>
                </a:solidFill>
              </a:rPr>
              <a:t>at very high energies </a:t>
            </a:r>
            <a:br>
              <a:rPr lang="en-US" sz="3600" dirty="0">
                <a:solidFill>
                  <a:srgbClr val="008F00"/>
                </a:solidFill>
              </a:rPr>
            </a:br>
            <a:endParaRPr lang="en-US" sz="4000" dirty="0">
              <a:solidFill>
                <a:srgbClr val="FF0000"/>
              </a:solidFill>
            </a:endParaRPr>
          </a:p>
        </p:txBody>
      </p:sp>
      <p:pic>
        <p:nvPicPr>
          <p:cNvPr id="8" name="Picture 7">
            <a:extLst>
              <a:ext uri="{FF2B5EF4-FFF2-40B4-BE49-F238E27FC236}">
                <a16:creationId xmlns:a16="http://schemas.microsoft.com/office/drawing/2014/main" id="{2CEA5D01-2D30-544B-88EF-793F7FD82CB6}"/>
              </a:ext>
            </a:extLst>
          </p:cNvPr>
          <p:cNvPicPr>
            <a:picLocks noChangeAspect="1"/>
          </p:cNvPicPr>
          <p:nvPr/>
        </p:nvPicPr>
        <p:blipFill>
          <a:blip r:embed="rId3"/>
          <a:stretch>
            <a:fillRect/>
          </a:stretch>
        </p:blipFill>
        <p:spPr>
          <a:xfrm>
            <a:off x="5999991" y="2125792"/>
            <a:ext cx="6192009" cy="3572643"/>
          </a:xfrm>
          <a:prstGeom prst="rect">
            <a:avLst/>
          </a:prstGeom>
        </p:spPr>
      </p:pic>
      <p:pic>
        <p:nvPicPr>
          <p:cNvPr id="15" name="Picture 14">
            <a:extLst>
              <a:ext uri="{FF2B5EF4-FFF2-40B4-BE49-F238E27FC236}">
                <a16:creationId xmlns:a16="http://schemas.microsoft.com/office/drawing/2014/main" id="{0873A820-18C1-B045-8277-0169D3428AF4}"/>
              </a:ext>
            </a:extLst>
          </p:cNvPr>
          <p:cNvPicPr>
            <a:picLocks noChangeAspect="1"/>
          </p:cNvPicPr>
          <p:nvPr/>
        </p:nvPicPr>
        <p:blipFill>
          <a:blip r:embed="rId4"/>
          <a:stretch>
            <a:fillRect/>
          </a:stretch>
        </p:blipFill>
        <p:spPr>
          <a:xfrm>
            <a:off x="172260" y="2229363"/>
            <a:ext cx="5638800" cy="3365500"/>
          </a:xfrm>
          <a:prstGeom prst="rect">
            <a:avLst/>
          </a:prstGeom>
        </p:spPr>
      </p:pic>
      <p:sp>
        <p:nvSpPr>
          <p:cNvPr id="17" name="TextBox 16">
            <a:extLst>
              <a:ext uri="{FF2B5EF4-FFF2-40B4-BE49-F238E27FC236}">
                <a16:creationId xmlns:a16="http://schemas.microsoft.com/office/drawing/2014/main" id="{B40B0918-3BC5-9748-9BF8-E5DB653D8588}"/>
              </a:ext>
            </a:extLst>
          </p:cNvPr>
          <p:cNvSpPr txBox="1"/>
          <p:nvPr/>
        </p:nvSpPr>
        <p:spPr>
          <a:xfrm>
            <a:off x="1974776" y="1556945"/>
            <a:ext cx="2603598"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Main parameters</a:t>
            </a:r>
          </a:p>
        </p:txBody>
      </p:sp>
      <p:sp>
        <p:nvSpPr>
          <p:cNvPr id="22" name="Slide Number Placeholder 21">
            <a:extLst>
              <a:ext uri="{FF2B5EF4-FFF2-40B4-BE49-F238E27FC236}">
                <a16:creationId xmlns:a16="http://schemas.microsoft.com/office/drawing/2014/main" id="{A2CEC363-EBDD-614A-B49C-3B3B67292847}"/>
              </a:ext>
            </a:extLst>
          </p:cNvPr>
          <p:cNvSpPr>
            <a:spLocks noGrp="1"/>
          </p:cNvSpPr>
          <p:nvPr>
            <p:ph type="sldNum" sz="quarter" idx="12"/>
          </p:nvPr>
        </p:nvSpPr>
        <p:spPr/>
        <p:txBody>
          <a:bodyPr/>
          <a:lstStyle/>
          <a:p>
            <a:fld id="{08734930-FF10-F84D-8D3B-AE8898994A49}" type="slidenum">
              <a:rPr lang="en-US" smtClean="0"/>
              <a:t>13</a:t>
            </a:fld>
            <a:endParaRPr lang="en-US"/>
          </a:p>
        </p:txBody>
      </p:sp>
    </p:spTree>
    <p:extLst>
      <p:ext uri="{BB962C8B-B14F-4D97-AF65-F5344CB8AC3E}">
        <p14:creationId xmlns:p14="http://schemas.microsoft.com/office/powerpoint/2010/main" val="2610161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A615-19F1-9A47-8133-4474A519166A}"/>
              </a:ext>
            </a:extLst>
          </p:cNvPr>
          <p:cNvSpPr>
            <a:spLocks noGrp="1"/>
          </p:cNvSpPr>
          <p:nvPr>
            <p:ph type="title"/>
          </p:nvPr>
        </p:nvSpPr>
        <p:spPr>
          <a:xfrm>
            <a:off x="2546601" y="-53009"/>
            <a:ext cx="5895034" cy="1325563"/>
          </a:xfrm>
        </p:spPr>
        <p:txBody>
          <a:bodyPr/>
          <a:lstStyle/>
          <a:p>
            <a:pPr algn="ctr"/>
            <a:r>
              <a:rPr lang="en-US" dirty="0"/>
              <a:t>Key technologies</a:t>
            </a:r>
          </a:p>
        </p:txBody>
      </p:sp>
      <p:sp>
        <p:nvSpPr>
          <p:cNvPr id="3" name="Content Placeholder 2">
            <a:extLst>
              <a:ext uri="{FF2B5EF4-FFF2-40B4-BE49-F238E27FC236}">
                <a16:creationId xmlns:a16="http://schemas.microsoft.com/office/drawing/2014/main" id="{B3B80670-BEC5-E24F-ACFD-A64A22D202B3}"/>
              </a:ext>
            </a:extLst>
          </p:cNvPr>
          <p:cNvSpPr>
            <a:spLocks noGrp="1"/>
          </p:cNvSpPr>
          <p:nvPr>
            <p:ph idx="1"/>
          </p:nvPr>
        </p:nvSpPr>
        <p:spPr>
          <a:xfrm>
            <a:off x="186672" y="1378572"/>
            <a:ext cx="8254963" cy="5006262"/>
          </a:xfrm>
        </p:spPr>
        <p:txBody>
          <a:bodyPr>
            <a:normAutofit/>
          </a:bodyPr>
          <a:lstStyle/>
          <a:p>
            <a:r>
              <a:rPr lang="en-US" sz="2400" dirty="0"/>
              <a:t>CW superconducting RF (SRF) linacs with high  Q</a:t>
            </a:r>
            <a:endParaRPr lang="en-US" sz="2400" baseline="30000" dirty="0"/>
          </a:p>
          <a:p>
            <a:r>
              <a:rPr lang="en-US" sz="2400" dirty="0"/>
              <a:t>5-cell 1.5 GHz SRF cavities with effective HOM damping</a:t>
            </a:r>
          </a:p>
          <a:p>
            <a:r>
              <a:rPr lang="en-US" sz="2400" dirty="0"/>
              <a:t>Electro-magnetic separators for contra-propagating bunch-trains</a:t>
            </a:r>
          </a:p>
          <a:p>
            <a:r>
              <a:rPr lang="en-US" sz="2400" dirty="0"/>
              <a:t>Low emittance damping rings with flat beams and large energy acceptance</a:t>
            </a:r>
          </a:p>
          <a:p>
            <a:r>
              <a:rPr lang="en-US" sz="2400" dirty="0"/>
              <a:t>Bunch compressor/decompressor</a:t>
            </a:r>
          </a:p>
          <a:p>
            <a:r>
              <a:rPr lang="en-US" sz="2400" dirty="0"/>
              <a:t>MHz rate injection/ejection kickers</a:t>
            </a:r>
          </a:p>
          <a:p>
            <a:r>
              <a:rPr lang="en-US" sz="2400" dirty="0" err="1"/>
              <a:t>nA</a:t>
            </a:r>
            <a:r>
              <a:rPr lang="en-US" sz="2400" dirty="0"/>
              <a:t>-scale top-off </a:t>
            </a:r>
            <a:r>
              <a:rPr lang="en-US" sz="2400" dirty="0" err="1"/>
              <a:t>e</a:t>
            </a:r>
            <a:r>
              <a:rPr lang="en-US" sz="2400" baseline="30000" dirty="0" err="1"/>
              <a:t>+</a:t>
            </a:r>
            <a:r>
              <a:rPr lang="en-US" sz="2400" dirty="0" err="1"/>
              <a:t>e</a:t>
            </a:r>
            <a:r>
              <a:rPr lang="en-US" sz="2400" baseline="30000" dirty="0"/>
              <a:t>-</a:t>
            </a:r>
            <a:r>
              <a:rPr lang="en-US" sz="2400" dirty="0"/>
              <a:t> injectors </a:t>
            </a:r>
          </a:p>
          <a:p>
            <a:r>
              <a:rPr lang="en-US" sz="2400" dirty="0"/>
              <a:t>Two collision areas (IPs)</a:t>
            </a:r>
          </a:p>
          <a:p>
            <a:r>
              <a:rPr lang="en-US" sz="2400" dirty="0"/>
              <a:t>Vertical beam stabilization at the IPs </a:t>
            </a:r>
          </a:p>
          <a:p>
            <a:endParaRPr lang="en-US" sz="2400" dirty="0"/>
          </a:p>
          <a:p>
            <a:endParaRPr lang="en-US" sz="2400" dirty="0"/>
          </a:p>
        </p:txBody>
      </p:sp>
      <p:pic>
        <p:nvPicPr>
          <p:cNvPr id="7" name="Picture 6">
            <a:extLst>
              <a:ext uri="{FF2B5EF4-FFF2-40B4-BE49-F238E27FC236}">
                <a16:creationId xmlns:a16="http://schemas.microsoft.com/office/drawing/2014/main" id="{77923A8B-0DFA-F949-854C-30AA04EE3E4A}"/>
              </a:ext>
            </a:extLst>
          </p:cNvPr>
          <p:cNvPicPr>
            <a:picLocks noChangeAspect="1"/>
          </p:cNvPicPr>
          <p:nvPr/>
        </p:nvPicPr>
        <p:blipFill>
          <a:blip r:embed="rId3"/>
          <a:stretch>
            <a:fillRect/>
          </a:stretch>
        </p:blipFill>
        <p:spPr>
          <a:xfrm>
            <a:off x="8921766" y="1694313"/>
            <a:ext cx="2643256" cy="2292454"/>
          </a:xfrm>
          <a:prstGeom prst="rect">
            <a:avLst/>
          </a:prstGeom>
        </p:spPr>
      </p:pic>
      <p:graphicFrame>
        <p:nvGraphicFramePr>
          <p:cNvPr id="8" name="Object 7">
            <a:extLst>
              <a:ext uri="{FF2B5EF4-FFF2-40B4-BE49-F238E27FC236}">
                <a16:creationId xmlns:a16="http://schemas.microsoft.com/office/drawing/2014/main" id="{9601D979-CEB2-A04C-A499-27CB0A968850}"/>
              </a:ext>
            </a:extLst>
          </p:cNvPr>
          <p:cNvGraphicFramePr>
            <a:graphicFrameLocks noChangeAspect="1"/>
          </p:cNvGraphicFramePr>
          <p:nvPr>
            <p:extLst>
              <p:ext uri="{D42A27DB-BD31-4B8C-83A1-F6EECF244321}">
                <p14:modId xmlns:p14="http://schemas.microsoft.com/office/powerpoint/2010/main" val="4025875073"/>
              </p:ext>
            </p:extLst>
          </p:nvPr>
        </p:nvGraphicFramePr>
        <p:xfrm>
          <a:off x="8440493" y="4390959"/>
          <a:ext cx="3564835" cy="847979"/>
        </p:xfrm>
        <a:graphic>
          <a:graphicData uri="http://schemas.openxmlformats.org/presentationml/2006/ole">
            <mc:AlternateContent xmlns:mc="http://schemas.openxmlformats.org/markup-compatibility/2006">
              <mc:Choice xmlns:v="urn:schemas-microsoft-com:vml" Requires="v">
                <p:oleObj spid="_x0000_s28736" r:id="rId4" imgW="3581400" imgH="850900" progId="Equation.DSMT4">
                  <p:embed/>
                </p:oleObj>
              </mc:Choice>
              <mc:Fallback>
                <p:oleObj r:id="rId4" imgW="3581400" imgH="850900" progId="Equation.DSMT4">
                  <p:embed/>
                  <p:pic>
                    <p:nvPicPr>
                      <p:cNvPr id="53" name="Object 52">
                        <a:extLst>
                          <a:ext uri="{FF2B5EF4-FFF2-40B4-BE49-F238E27FC236}">
                            <a16:creationId xmlns:a16="http://schemas.microsoft.com/office/drawing/2014/main" id="{02AC9ECC-239B-AF4B-880F-BD5C928A4535}"/>
                          </a:ext>
                        </a:extLst>
                      </p:cNvPr>
                      <p:cNvPicPr>
                        <a:picLocks noChangeAspect="1" noChangeArrowheads="1"/>
                      </p:cNvPicPr>
                      <p:nvPr/>
                    </p:nvPicPr>
                    <p:blipFill>
                      <a:blip r:embed="rId5"/>
                      <a:srcRect/>
                      <a:stretch>
                        <a:fillRect/>
                      </a:stretch>
                    </p:blipFill>
                    <p:spPr bwMode="auto">
                      <a:xfrm>
                        <a:off x="8440493" y="4390959"/>
                        <a:ext cx="3564835" cy="847979"/>
                      </a:xfrm>
                      <a:prstGeom prst="rect">
                        <a:avLst/>
                      </a:prstGeom>
                      <a:noFill/>
                    </p:spPr>
                  </p:pic>
                </p:oleObj>
              </mc:Fallback>
            </mc:AlternateContent>
          </a:graphicData>
        </a:graphic>
      </p:graphicFrame>
      <p:sp>
        <p:nvSpPr>
          <p:cNvPr id="9" name="Slide Number Placeholder 8">
            <a:extLst>
              <a:ext uri="{FF2B5EF4-FFF2-40B4-BE49-F238E27FC236}">
                <a16:creationId xmlns:a16="http://schemas.microsoft.com/office/drawing/2014/main" id="{B6D996B3-C38F-B54A-909A-56A4A24CF3D6}"/>
              </a:ext>
            </a:extLst>
          </p:cNvPr>
          <p:cNvSpPr>
            <a:spLocks noGrp="1"/>
          </p:cNvSpPr>
          <p:nvPr>
            <p:ph type="sldNum" sz="quarter" idx="12"/>
          </p:nvPr>
        </p:nvSpPr>
        <p:spPr/>
        <p:txBody>
          <a:bodyPr/>
          <a:lstStyle/>
          <a:p>
            <a:fld id="{08734930-FF10-F84D-8D3B-AE8898994A49}" type="slidenum">
              <a:rPr lang="en-US" smtClean="0"/>
              <a:t>14</a:t>
            </a:fld>
            <a:endParaRPr lang="en-US"/>
          </a:p>
        </p:txBody>
      </p:sp>
    </p:spTree>
    <p:extLst>
      <p:ext uri="{BB962C8B-B14F-4D97-AF65-F5344CB8AC3E}">
        <p14:creationId xmlns:p14="http://schemas.microsoft.com/office/powerpoint/2010/main" val="267993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A615-19F1-9A47-8133-4474A519166A}"/>
              </a:ext>
            </a:extLst>
          </p:cNvPr>
          <p:cNvSpPr>
            <a:spLocks noGrp="1"/>
          </p:cNvSpPr>
          <p:nvPr>
            <p:ph type="title"/>
          </p:nvPr>
        </p:nvSpPr>
        <p:spPr>
          <a:xfrm>
            <a:off x="495290" y="145775"/>
            <a:ext cx="8738764" cy="768626"/>
          </a:xfrm>
        </p:spPr>
        <p:txBody>
          <a:bodyPr>
            <a:normAutofit/>
          </a:bodyPr>
          <a:lstStyle/>
          <a:p>
            <a:pPr algn="ctr"/>
            <a:r>
              <a:rPr lang="en-US" dirty="0"/>
              <a:t>Accelerator design and </a:t>
            </a:r>
            <a:r>
              <a:rPr lang="en-US" dirty="0">
                <a:solidFill>
                  <a:srgbClr val="FF0000"/>
                </a:solidFill>
              </a:rPr>
              <a:t>challenges</a:t>
            </a:r>
          </a:p>
        </p:txBody>
      </p:sp>
      <p:sp>
        <p:nvSpPr>
          <p:cNvPr id="3" name="Content Placeholder 2">
            <a:extLst>
              <a:ext uri="{FF2B5EF4-FFF2-40B4-BE49-F238E27FC236}">
                <a16:creationId xmlns:a16="http://schemas.microsoft.com/office/drawing/2014/main" id="{B3B80670-BEC5-E24F-ACFD-A64A22D202B3}"/>
              </a:ext>
            </a:extLst>
          </p:cNvPr>
          <p:cNvSpPr>
            <a:spLocks noGrp="1"/>
          </p:cNvSpPr>
          <p:nvPr>
            <p:ph idx="1"/>
          </p:nvPr>
        </p:nvSpPr>
        <p:spPr>
          <a:xfrm>
            <a:off x="240742" y="1166881"/>
            <a:ext cx="9486353" cy="5545344"/>
          </a:xfrm>
        </p:spPr>
        <p:txBody>
          <a:bodyPr>
            <a:normAutofit lnSpcReduction="10000"/>
          </a:bodyPr>
          <a:lstStyle/>
          <a:p>
            <a:r>
              <a:rPr lang="en-US" dirty="0"/>
              <a:t>On-axis acceleration and deceleration of high energy beams is main advantage of ReLiC, allowing using existing SRF linac technology and other conventional equipment</a:t>
            </a:r>
          </a:p>
          <a:p>
            <a:r>
              <a:rPr lang="en-US" dirty="0"/>
              <a:t>But still there are a lot of challenges:</a:t>
            </a:r>
          </a:p>
          <a:p>
            <a:r>
              <a:rPr lang="en-US" dirty="0">
                <a:solidFill>
                  <a:srgbClr val="FF0000"/>
                </a:solidFill>
              </a:rPr>
              <a:t>1.5 GHz SRF cavities with quality factor Q &gt; 10</a:t>
            </a:r>
            <a:r>
              <a:rPr lang="en-US" baseline="30000" dirty="0">
                <a:solidFill>
                  <a:srgbClr val="FF0000"/>
                </a:solidFill>
              </a:rPr>
              <a:t>11</a:t>
            </a:r>
            <a:r>
              <a:rPr lang="en-US" dirty="0">
                <a:solidFill>
                  <a:srgbClr val="FF0000"/>
                </a:solidFill>
              </a:rPr>
              <a:t> at 1.5 K</a:t>
            </a:r>
          </a:p>
          <a:p>
            <a:r>
              <a:rPr lang="en-US" dirty="0">
                <a:solidFill>
                  <a:srgbClr val="FF0000"/>
                </a:solidFill>
              </a:rPr>
              <a:t>High-efficiency 1.5K LiHe refrigerators</a:t>
            </a:r>
            <a:endParaRPr lang="en-US" baseline="30000" dirty="0">
              <a:solidFill>
                <a:srgbClr val="FF0000"/>
              </a:solidFill>
            </a:endParaRPr>
          </a:p>
          <a:p>
            <a:r>
              <a:rPr lang="en-US" dirty="0">
                <a:solidFill>
                  <a:srgbClr val="FF0000"/>
                </a:solidFill>
              </a:rPr>
              <a:t>Reactive tuners to reduce power to suppressing microphonics</a:t>
            </a:r>
          </a:p>
          <a:p>
            <a:r>
              <a:rPr lang="en-US" dirty="0">
                <a:solidFill>
                  <a:srgbClr val="FF0000"/>
                </a:solidFill>
              </a:rPr>
              <a:t>Damping rings with very flat beams (</a:t>
            </a:r>
            <a:r>
              <a:rPr lang="el-GR" dirty="0">
                <a:solidFill>
                  <a:srgbClr val="FF0000"/>
                </a:solidFill>
              </a:rPr>
              <a:t>ε</a:t>
            </a:r>
            <a:r>
              <a:rPr lang="en-US" baseline="-25000" dirty="0">
                <a:solidFill>
                  <a:srgbClr val="FF0000"/>
                </a:solidFill>
              </a:rPr>
              <a:t>h</a:t>
            </a:r>
            <a:r>
              <a:rPr lang="en-US" dirty="0">
                <a:solidFill>
                  <a:srgbClr val="FF0000"/>
                </a:solidFill>
              </a:rPr>
              <a:t>/</a:t>
            </a:r>
            <a:r>
              <a:rPr lang="el-GR" dirty="0">
                <a:solidFill>
                  <a:srgbClr val="FF0000"/>
                </a:solidFill>
              </a:rPr>
              <a:t>ε</a:t>
            </a:r>
            <a:r>
              <a:rPr lang="en-US" baseline="-25000" dirty="0">
                <a:solidFill>
                  <a:srgbClr val="FF0000"/>
                </a:solidFill>
              </a:rPr>
              <a:t>v</a:t>
            </a:r>
            <a:r>
              <a:rPr lang="en-US" dirty="0">
                <a:solidFill>
                  <a:srgbClr val="FF0000"/>
                </a:solidFill>
              </a:rPr>
              <a:t> ~2,000-4,000)</a:t>
            </a:r>
          </a:p>
          <a:p>
            <a:r>
              <a:rPr lang="en-US" dirty="0">
                <a:solidFill>
                  <a:srgbClr val="FF0000"/>
                </a:solidFill>
              </a:rPr>
              <a:t>Damping rings with 10% energy acceptance</a:t>
            </a:r>
          </a:p>
          <a:p>
            <a:r>
              <a:rPr lang="en-US" dirty="0">
                <a:solidFill>
                  <a:srgbClr val="FF0000"/>
                </a:solidFill>
              </a:rPr>
              <a:t>10-fold bunch compressor/decompressor at 10-20 GeV</a:t>
            </a:r>
          </a:p>
          <a:p>
            <a:r>
              <a:rPr lang="en-US" dirty="0">
                <a:solidFill>
                  <a:srgbClr val="FF0000"/>
                </a:solidFill>
              </a:rPr>
              <a:t>MHz rate injection/ejection kickers</a:t>
            </a:r>
          </a:p>
          <a:p>
            <a:r>
              <a:rPr lang="en-US" dirty="0">
                <a:solidFill>
                  <a:srgbClr val="FF0000"/>
                </a:solidFill>
              </a:rPr>
              <a:t>Vertical beam stabilization at the IPs</a:t>
            </a:r>
          </a:p>
          <a:p>
            <a:endParaRPr lang="en-US" dirty="0"/>
          </a:p>
          <a:p>
            <a:endParaRPr lang="en-US" dirty="0"/>
          </a:p>
        </p:txBody>
      </p:sp>
      <p:pic>
        <p:nvPicPr>
          <p:cNvPr id="5" name="Picture 22" descr="Picture 22">
            <a:extLst>
              <a:ext uri="{FF2B5EF4-FFF2-40B4-BE49-F238E27FC236}">
                <a16:creationId xmlns:a16="http://schemas.microsoft.com/office/drawing/2014/main" id="{0A911D70-C525-9A4F-B17B-4021F1BE9051}"/>
              </a:ext>
            </a:extLst>
          </p:cNvPr>
          <p:cNvPicPr>
            <a:picLocks noChangeAspect="1"/>
          </p:cNvPicPr>
          <p:nvPr/>
        </p:nvPicPr>
        <p:blipFill>
          <a:blip r:embed="rId2"/>
          <a:stretch>
            <a:fillRect/>
          </a:stretch>
        </p:blipFill>
        <p:spPr>
          <a:xfrm>
            <a:off x="10045148" y="3288026"/>
            <a:ext cx="1779229" cy="2641885"/>
          </a:xfrm>
          <a:prstGeom prst="rect">
            <a:avLst/>
          </a:prstGeom>
          <a:ln w="12700">
            <a:miter lim="400000"/>
          </a:ln>
        </p:spPr>
      </p:pic>
      <p:pic>
        <p:nvPicPr>
          <p:cNvPr id="6" name="Picture 5">
            <a:extLst>
              <a:ext uri="{FF2B5EF4-FFF2-40B4-BE49-F238E27FC236}">
                <a16:creationId xmlns:a16="http://schemas.microsoft.com/office/drawing/2014/main" id="{9B3D149F-836A-8D47-9F1F-F17622B929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34" t="13867" r="3724" b="11140"/>
          <a:stretch/>
        </p:blipFill>
        <p:spPr>
          <a:xfrm>
            <a:off x="9683490" y="1067139"/>
            <a:ext cx="2608430" cy="1794449"/>
          </a:xfrm>
          <a:prstGeom prst="rect">
            <a:avLst/>
          </a:prstGeom>
        </p:spPr>
      </p:pic>
      <p:sp>
        <p:nvSpPr>
          <p:cNvPr id="4" name="Slide Number Placeholder 3">
            <a:extLst>
              <a:ext uri="{FF2B5EF4-FFF2-40B4-BE49-F238E27FC236}">
                <a16:creationId xmlns:a16="http://schemas.microsoft.com/office/drawing/2014/main" id="{3C6C803E-994D-3F4F-899A-67EC1E12E3C9}"/>
              </a:ext>
            </a:extLst>
          </p:cNvPr>
          <p:cNvSpPr>
            <a:spLocks noGrp="1"/>
          </p:cNvSpPr>
          <p:nvPr>
            <p:ph type="sldNum" sz="quarter" idx="12"/>
          </p:nvPr>
        </p:nvSpPr>
        <p:spPr/>
        <p:txBody>
          <a:bodyPr/>
          <a:lstStyle/>
          <a:p>
            <a:fld id="{08734930-FF10-F84D-8D3B-AE8898994A49}" type="slidenum">
              <a:rPr lang="en-US" smtClean="0"/>
              <a:t>15</a:t>
            </a:fld>
            <a:endParaRPr lang="en-US"/>
          </a:p>
        </p:txBody>
      </p:sp>
      <p:sp>
        <p:nvSpPr>
          <p:cNvPr id="8" name="TextBox 7">
            <a:extLst>
              <a:ext uri="{FF2B5EF4-FFF2-40B4-BE49-F238E27FC236}">
                <a16:creationId xmlns:a16="http://schemas.microsoft.com/office/drawing/2014/main" id="{9860B544-4756-AF49-8467-8D0046C13A0E}"/>
              </a:ext>
            </a:extLst>
          </p:cNvPr>
          <p:cNvSpPr txBox="1"/>
          <p:nvPr/>
        </p:nvSpPr>
        <p:spPr>
          <a:xfrm>
            <a:off x="10294736" y="5891478"/>
            <a:ext cx="1656522" cy="464871"/>
          </a:xfrm>
          <a:prstGeom prst="rect">
            <a:avLst/>
          </a:prstGeom>
          <a:noFill/>
        </p:spPr>
        <p:txBody>
          <a:bodyPr wrap="square">
            <a:spAutoFit/>
          </a:bodyPr>
          <a:lstStyle/>
          <a:p>
            <a:pPr algn="ctr">
              <a:lnSpc>
                <a:spcPct val="150000"/>
              </a:lnSpc>
              <a:buClr>
                <a:srgbClr val="0033A0"/>
              </a:buClr>
              <a:buSzPct val="150000"/>
            </a:pPr>
            <a:r>
              <a:rPr lang="en-US" sz="1800" dirty="0" err="1">
                <a:latin typeface="Times New Roman" panose="02020603050405020304" pitchFamily="18" charset="0"/>
                <a:cs typeface="Times New Roman" panose="02020603050405020304" pitchFamily="18" charset="0"/>
              </a:rPr>
              <a:t>FoM</a:t>
            </a:r>
            <a:r>
              <a:rPr lang="en-US" sz="1800" dirty="0">
                <a:latin typeface="Times New Roman" panose="02020603050405020304" pitchFamily="18" charset="0"/>
                <a:cs typeface="Times New Roman" panose="02020603050405020304" pitchFamily="18" charset="0"/>
              </a:rPr>
              <a:t> ~75</a:t>
            </a:r>
          </a:p>
        </p:txBody>
      </p:sp>
    </p:spTree>
    <p:extLst>
      <p:ext uri="{BB962C8B-B14F-4D97-AF65-F5344CB8AC3E}">
        <p14:creationId xmlns:p14="http://schemas.microsoft.com/office/powerpoint/2010/main" val="3536504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7F257-EC2D-5D48-BB0B-D4CD8DACF810}"/>
              </a:ext>
            </a:extLst>
          </p:cNvPr>
          <p:cNvSpPr>
            <a:spLocks noGrp="1"/>
          </p:cNvSpPr>
          <p:nvPr>
            <p:ph type="title"/>
          </p:nvPr>
        </p:nvSpPr>
        <p:spPr>
          <a:xfrm>
            <a:off x="1368067" y="0"/>
            <a:ext cx="10095064" cy="776377"/>
          </a:xfrm>
        </p:spPr>
        <p:txBody>
          <a:bodyPr>
            <a:normAutofit/>
          </a:bodyPr>
          <a:lstStyle/>
          <a:p>
            <a:pPr algn="ctr"/>
            <a:r>
              <a:rPr lang="en-US" dirty="0"/>
              <a:t>Summary and Acknowledgements</a:t>
            </a:r>
          </a:p>
        </p:txBody>
      </p:sp>
      <p:sp>
        <p:nvSpPr>
          <p:cNvPr id="3" name="Content Placeholder 2">
            <a:extLst>
              <a:ext uri="{FF2B5EF4-FFF2-40B4-BE49-F238E27FC236}">
                <a16:creationId xmlns:a16="http://schemas.microsoft.com/office/drawing/2014/main" id="{C7A9F156-27D7-FD48-BD57-F2968CD5D0F7}"/>
              </a:ext>
            </a:extLst>
          </p:cNvPr>
          <p:cNvSpPr>
            <a:spLocks noGrp="1"/>
          </p:cNvSpPr>
          <p:nvPr>
            <p:ph idx="1"/>
          </p:nvPr>
        </p:nvSpPr>
        <p:spPr>
          <a:xfrm>
            <a:off x="187342" y="776377"/>
            <a:ext cx="11817315" cy="6081623"/>
          </a:xfrm>
        </p:spPr>
        <p:txBody>
          <a:bodyPr>
            <a:normAutofit fontScale="77500" lnSpcReduction="20000"/>
          </a:bodyPr>
          <a:lstStyle/>
          <a:p>
            <a:pPr marL="457200" indent="-457200">
              <a:buFont typeface="Arial" panose="020B0604020202020204" pitchFamily="34" charset="0"/>
              <a:buChar char="•"/>
            </a:pPr>
            <a:r>
              <a:rPr lang="en-US" sz="3200" dirty="0">
                <a:solidFill>
                  <a:srgbClr val="FF0000"/>
                </a:solidFill>
              </a:rPr>
              <a:t>CERC</a:t>
            </a:r>
            <a:r>
              <a:rPr lang="en-US" sz="3200" dirty="0">
                <a:solidFill>
                  <a:srgbClr val="0432FF"/>
                </a:solidFill>
              </a:rPr>
              <a:t> </a:t>
            </a:r>
          </a:p>
          <a:p>
            <a:pPr marL="914400" lvl="1" indent="-457200"/>
            <a:r>
              <a:rPr lang="en-US" sz="2600" dirty="0">
                <a:solidFill>
                  <a:srgbClr val="0432FF"/>
                </a:solidFill>
              </a:rPr>
              <a:t>Higgs sector collider that promises high luminosities with a center of mass energy reach up to 600 GeV </a:t>
            </a:r>
          </a:p>
          <a:p>
            <a:pPr marL="914400" lvl="1" indent="-457200"/>
            <a:r>
              <a:rPr lang="en-US" sz="2600" dirty="0">
                <a:solidFill>
                  <a:srgbClr val="0432FF"/>
                </a:solidFill>
              </a:rPr>
              <a:t>Fists concept proposed as a high-energy, high-luminosity </a:t>
            </a:r>
            <a:r>
              <a:rPr lang="en-US" sz="2600" dirty="0" err="1">
                <a:solidFill>
                  <a:srgbClr val="0432FF"/>
                </a:solidFill>
              </a:rPr>
              <a:t>e+e</a:t>
            </a:r>
            <a:r>
              <a:rPr lang="en-US" sz="2600" dirty="0">
                <a:solidFill>
                  <a:srgbClr val="0432FF"/>
                </a:solidFill>
              </a:rPr>
              <a:t>- collider using Energy Recovery Linacs </a:t>
            </a:r>
          </a:p>
          <a:p>
            <a:pPr marL="914400" lvl="1" indent="-457200"/>
            <a:r>
              <a:rPr lang="en-US" sz="2600" dirty="0">
                <a:solidFill>
                  <a:srgbClr val="0432FF"/>
                </a:solidFill>
              </a:rPr>
              <a:t>Capable of sustaining high degree of polarization in both electron and positron beams</a:t>
            </a:r>
          </a:p>
          <a:p>
            <a:pPr marL="914400" lvl="1" indent="-457200"/>
            <a:r>
              <a:rPr lang="en-US" sz="2600" dirty="0">
                <a:solidFill>
                  <a:srgbClr val="0432FF"/>
                </a:solidFill>
              </a:rPr>
              <a:t>Strawman lattice developed and initial tracking simulations in IR were performed</a:t>
            </a:r>
          </a:p>
          <a:p>
            <a:pPr marL="914400" lvl="1" indent="-457200"/>
            <a:r>
              <a:rPr lang="en-US" sz="2600" i="1" dirty="0">
                <a:solidFill>
                  <a:srgbClr val="0432FF"/>
                </a:solidFill>
              </a:rPr>
              <a:t>Main challenges – high Q SRF, high-repetition kickers, very flat beams</a:t>
            </a:r>
            <a:endParaRPr lang="en-US" sz="2600" i="1" dirty="0">
              <a:solidFill>
                <a:srgbClr val="FF0000"/>
              </a:solidFill>
            </a:endParaRPr>
          </a:p>
          <a:p>
            <a:r>
              <a:rPr lang="en-US" sz="3200" dirty="0">
                <a:solidFill>
                  <a:srgbClr val="FF0000"/>
                </a:solidFill>
              </a:rPr>
              <a:t>ReLiC</a:t>
            </a:r>
          </a:p>
          <a:p>
            <a:pPr lvl="1"/>
            <a:r>
              <a:rPr lang="en-US" sz="2600" dirty="0">
                <a:solidFill>
                  <a:srgbClr val="0432FF"/>
                </a:solidFill>
              </a:rPr>
              <a:t>ReLiC would excel in HIGS sector – “reasonable” in size and power consumption with huge boost in luminosity and high degree of polarization</a:t>
            </a:r>
          </a:p>
          <a:p>
            <a:pPr lvl="1"/>
            <a:r>
              <a:rPr lang="en-US" sz="2600" dirty="0">
                <a:solidFill>
                  <a:srgbClr val="0432FF"/>
                </a:solidFill>
              </a:rPr>
              <a:t>Radiation losses and emittance growth are negligible in separators - </a:t>
            </a:r>
            <a:r>
              <a:rPr lang="en-US" sz="2600" dirty="0" err="1">
                <a:solidFill>
                  <a:srgbClr val="0432FF"/>
                </a:solidFill>
              </a:rPr>
              <a:t>c.m</a:t>
            </a:r>
            <a:r>
              <a:rPr lang="en-US" sz="2600" dirty="0">
                <a:solidFill>
                  <a:srgbClr val="0432FF"/>
                </a:solidFill>
              </a:rPr>
              <a:t>. energy can be 3 TeV </a:t>
            </a:r>
            <a:r>
              <a:rPr lang="en-US" sz="2600" i="1" dirty="0">
                <a:solidFill>
                  <a:srgbClr val="0432FF"/>
                </a:solidFill>
              </a:rPr>
              <a:t>or even higher </a:t>
            </a:r>
          </a:p>
          <a:p>
            <a:pPr lvl="1"/>
            <a:r>
              <a:rPr lang="en-US" sz="2600" dirty="0">
                <a:solidFill>
                  <a:srgbClr val="0432FF"/>
                </a:solidFill>
              </a:rPr>
              <a:t>Beamstrahlung is minuscular when compared with ILC – i.e. ReLiC would collide monoenergetic beams</a:t>
            </a:r>
          </a:p>
          <a:p>
            <a:pPr lvl="1"/>
            <a:r>
              <a:rPr lang="en-US" sz="2600" dirty="0">
                <a:solidFill>
                  <a:srgbClr val="0432FF"/>
                </a:solidFill>
              </a:rPr>
              <a:t>Disruption parameters reasonable at HIGS energy and very small at 3 TeV </a:t>
            </a:r>
            <a:r>
              <a:rPr lang="en-US" sz="2600" dirty="0" err="1">
                <a:solidFill>
                  <a:srgbClr val="0432FF"/>
                </a:solidFill>
              </a:rPr>
              <a:t>c.m</a:t>
            </a:r>
            <a:r>
              <a:rPr lang="en-US" sz="2600" dirty="0">
                <a:solidFill>
                  <a:srgbClr val="0432FF"/>
                </a:solidFill>
              </a:rPr>
              <a:t>.</a:t>
            </a:r>
          </a:p>
          <a:p>
            <a:pPr lvl="1"/>
            <a:r>
              <a:rPr lang="en-US" sz="2600" i="1" dirty="0">
                <a:solidFill>
                  <a:srgbClr val="0432FF"/>
                </a:solidFill>
              </a:rPr>
              <a:t>Main challenges – High Q- SRF linac, reactive tuners, MHz rep-rate of kickers, high SR power in damping rings</a:t>
            </a:r>
          </a:p>
          <a:p>
            <a:r>
              <a:rPr lang="en-US" dirty="0">
                <a:solidFill>
                  <a:srgbClr val="FF0000"/>
                </a:solidFill>
              </a:rPr>
              <a:t>Acknowledgements</a:t>
            </a:r>
          </a:p>
          <a:p>
            <a:pPr lvl="1"/>
            <a:r>
              <a:rPr lang="en-US" sz="2600" dirty="0"/>
              <a:t>Authors are thankful to Dr. Sergey Belomestnykh (FNAL) for very detailed estimation of AC power requirement for ReLiC using current SRF technology. We also want to thank Tor </a:t>
            </a:r>
            <a:r>
              <a:rPr lang="en-US" sz="2600" dirty="0" err="1"/>
              <a:t>Raubenheimer</a:t>
            </a:r>
            <a:r>
              <a:rPr lang="en-US" sz="2600" dirty="0"/>
              <a:t>, Spencer Gessner, Vladimir Shiltsev and Marlene Turner for pointing out for inconsistencies in our initial proposals and for thoughtful comments and estimations. </a:t>
            </a:r>
          </a:p>
        </p:txBody>
      </p:sp>
      <p:sp>
        <p:nvSpPr>
          <p:cNvPr id="5" name="Slide Number Placeholder 4">
            <a:extLst>
              <a:ext uri="{FF2B5EF4-FFF2-40B4-BE49-F238E27FC236}">
                <a16:creationId xmlns:a16="http://schemas.microsoft.com/office/drawing/2014/main" id="{20616679-AB10-F84F-A1E8-3E4851CCC3DE}"/>
              </a:ext>
            </a:extLst>
          </p:cNvPr>
          <p:cNvSpPr>
            <a:spLocks noGrp="1"/>
          </p:cNvSpPr>
          <p:nvPr>
            <p:ph type="sldNum" sz="quarter" idx="12"/>
          </p:nvPr>
        </p:nvSpPr>
        <p:spPr/>
        <p:txBody>
          <a:bodyPr/>
          <a:lstStyle/>
          <a:p>
            <a:fld id="{08734930-FF10-F84D-8D3B-AE8898994A49}" type="slidenum">
              <a:rPr lang="en-US" smtClean="0"/>
              <a:t>16</a:t>
            </a:fld>
            <a:endParaRPr lang="en-US"/>
          </a:p>
        </p:txBody>
      </p:sp>
    </p:spTree>
    <p:extLst>
      <p:ext uri="{BB962C8B-B14F-4D97-AF65-F5344CB8AC3E}">
        <p14:creationId xmlns:p14="http://schemas.microsoft.com/office/powerpoint/2010/main" val="1324764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DED44-EB6C-4847-8D1C-52BE4B3F43A0}"/>
              </a:ext>
            </a:extLst>
          </p:cNvPr>
          <p:cNvSpPr>
            <a:spLocks noGrp="1"/>
          </p:cNvSpPr>
          <p:nvPr>
            <p:ph type="title"/>
          </p:nvPr>
        </p:nvSpPr>
        <p:spPr>
          <a:xfrm>
            <a:off x="723900" y="0"/>
            <a:ext cx="7886700" cy="795765"/>
          </a:xfrm>
        </p:spPr>
        <p:txBody>
          <a:bodyPr>
            <a:normAutofit/>
          </a:bodyPr>
          <a:lstStyle/>
          <a:p>
            <a:r>
              <a:rPr lang="en-US" dirty="0">
                <a:solidFill>
                  <a:srgbClr val="C00000"/>
                </a:solidFill>
              </a:rPr>
              <a:t>Personal notes (VL)</a:t>
            </a:r>
          </a:p>
        </p:txBody>
      </p:sp>
      <p:sp>
        <p:nvSpPr>
          <p:cNvPr id="3" name="Content Placeholder 2">
            <a:extLst>
              <a:ext uri="{FF2B5EF4-FFF2-40B4-BE49-F238E27FC236}">
                <a16:creationId xmlns:a16="http://schemas.microsoft.com/office/drawing/2014/main" id="{5B9F8E92-B33B-2949-953A-E5AD5214FBD1}"/>
              </a:ext>
            </a:extLst>
          </p:cNvPr>
          <p:cNvSpPr>
            <a:spLocks noGrp="1"/>
          </p:cNvSpPr>
          <p:nvPr>
            <p:ph idx="1"/>
          </p:nvPr>
        </p:nvSpPr>
        <p:spPr>
          <a:xfrm>
            <a:off x="78658" y="886970"/>
            <a:ext cx="5958895" cy="5084059"/>
          </a:xfrm>
        </p:spPr>
        <p:txBody>
          <a:bodyPr>
            <a:normAutofit fontScale="92500" lnSpcReduction="20000"/>
          </a:bodyPr>
          <a:lstStyle/>
          <a:p>
            <a:r>
              <a:rPr lang="en-US" dirty="0">
                <a:solidFill>
                  <a:srgbClr val="0432FF"/>
                </a:solidFill>
              </a:rPr>
              <a:t>I like </a:t>
            </a:r>
            <a:r>
              <a:rPr lang="en-US" b="1" dirty="0">
                <a:solidFill>
                  <a:srgbClr val="0432FF"/>
                </a:solidFill>
              </a:rPr>
              <a:t>ReLiC</a:t>
            </a:r>
            <a:r>
              <a:rPr lang="en-US" dirty="0">
                <a:solidFill>
                  <a:srgbClr val="0432FF"/>
                </a:solidFill>
              </a:rPr>
              <a:t> concept  for following reasons:</a:t>
            </a:r>
          </a:p>
          <a:p>
            <a:endParaRPr lang="en-US" dirty="0">
              <a:solidFill>
                <a:srgbClr val="0432FF"/>
              </a:solidFill>
            </a:endParaRPr>
          </a:p>
          <a:p>
            <a:pPr lvl="1"/>
            <a:r>
              <a:rPr lang="en-US" dirty="0">
                <a:solidFill>
                  <a:srgbClr val="0432FF"/>
                </a:solidFill>
              </a:rPr>
              <a:t> In contrast with ILC or CLIC, ReLiC </a:t>
            </a:r>
            <a:r>
              <a:rPr lang="en-US" dirty="0">
                <a:solidFill>
                  <a:srgbClr val="FF0000"/>
                </a:solidFill>
              </a:rPr>
              <a:t>does not suffer from </a:t>
            </a:r>
            <a:r>
              <a:rPr lang="en-US" dirty="0">
                <a:solidFill>
                  <a:srgbClr val="0432FF"/>
                </a:solidFill>
              </a:rPr>
              <a:t>huge energy spread in colliding beams introduced by </a:t>
            </a:r>
            <a:r>
              <a:rPr lang="en-US" dirty="0">
                <a:solidFill>
                  <a:srgbClr val="FF0000"/>
                </a:solidFill>
              </a:rPr>
              <a:t>beamstrahlung</a:t>
            </a:r>
            <a:r>
              <a:rPr lang="en-US" dirty="0">
                <a:solidFill>
                  <a:srgbClr val="0432FF"/>
                </a:solidFill>
              </a:rPr>
              <a:t> and from the </a:t>
            </a:r>
            <a:r>
              <a:rPr lang="en-US" dirty="0">
                <a:solidFill>
                  <a:srgbClr val="FF0000"/>
                </a:solidFill>
              </a:rPr>
              <a:t>insane appetite for fresh polarized positrons</a:t>
            </a:r>
            <a:r>
              <a:rPr lang="en-US" dirty="0">
                <a:solidFill>
                  <a:srgbClr val="0432FF"/>
                </a:solidFill>
              </a:rPr>
              <a:t>.</a:t>
            </a:r>
          </a:p>
          <a:p>
            <a:pPr lvl="1"/>
            <a:endParaRPr lang="en-US" dirty="0">
              <a:solidFill>
                <a:srgbClr val="0432FF"/>
              </a:solidFill>
            </a:endParaRPr>
          </a:p>
          <a:p>
            <a:pPr lvl="1"/>
            <a:r>
              <a:rPr lang="en-US" dirty="0">
                <a:solidFill>
                  <a:srgbClr val="0432FF"/>
                </a:solidFill>
              </a:rPr>
              <a:t>At HIGS energy, ReLiC could provide luminosity </a:t>
            </a:r>
            <a:r>
              <a:rPr lang="en-US" dirty="0">
                <a:solidFill>
                  <a:srgbClr val="FF0000"/>
                </a:solidFill>
              </a:rPr>
              <a:t>40x of FCC </a:t>
            </a:r>
            <a:r>
              <a:rPr lang="en-US" dirty="0" err="1">
                <a:solidFill>
                  <a:srgbClr val="FF0000"/>
                </a:solidFill>
              </a:rPr>
              <a:t>ee</a:t>
            </a:r>
            <a:r>
              <a:rPr lang="en-US" dirty="0">
                <a:solidFill>
                  <a:srgbClr val="FF0000"/>
                </a:solidFill>
              </a:rPr>
              <a:t> and 200x of ILC</a:t>
            </a:r>
            <a:r>
              <a:rPr lang="en-US" dirty="0">
                <a:solidFill>
                  <a:srgbClr val="0432FF"/>
                </a:solidFill>
              </a:rPr>
              <a:t>. In other words, “boom for a buck” or Luminosity per unit of AC power would be at least 100 times better.</a:t>
            </a:r>
          </a:p>
          <a:p>
            <a:pPr lvl="1"/>
            <a:endParaRPr lang="en-US" dirty="0">
              <a:solidFill>
                <a:srgbClr val="0432FF"/>
              </a:solidFill>
            </a:endParaRPr>
          </a:p>
          <a:p>
            <a:pPr lvl="1"/>
            <a:r>
              <a:rPr lang="en-US" dirty="0">
                <a:solidFill>
                  <a:srgbClr val="0432FF"/>
                </a:solidFill>
              </a:rPr>
              <a:t>The fact that ReLiC technology can be extended to TeV range of energies</a:t>
            </a:r>
          </a:p>
          <a:p>
            <a:pPr lvl="1"/>
            <a:endParaRPr lang="en-US" dirty="0">
              <a:solidFill>
                <a:srgbClr val="0432FF"/>
              </a:solidFill>
            </a:endParaRPr>
          </a:p>
        </p:txBody>
      </p:sp>
      <p:sp>
        <p:nvSpPr>
          <p:cNvPr id="4" name="Slide Number Placeholder 3">
            <a:extLst>
              <a:ext uri="{FF2B5EF4-FFF2-40B4-BE49-F238E27FC236}">
                <a16:creationId xmlns:a16="http://schemas.microsoft.com/office/drawing/2014/main" id="{EDD119E1-89BB-284B-B7E0-1AE315DCAB22}"/>
              </a:ext>
            </a:extLst>
          </p:cNvPr>
          <p:cNvSpPr>
            <a:spLocks noGrp="1"/>
          </p:cNvSpPr>
          <p:nvPr>
            <p:ph type="sldNum" sz="quarter" idx="12"/>
          </p:nvPr>
        </p:nvSpPr>
        <p:spPr/>
        <p:txBody>
          <a:bodyPr/>
          <a:lstStyle/>
          <a:p>
            <a:fld id="{08734930-FF10-F84D-8D3B-AE8898994A49}" type="slidenum">
              <a:rPr lang="en-US" smtClean="0"/>
              <a:t>17</a:t>
            </a:fld>
            <a:endParaRPr lang="en-US"/>
          </a:p>
        </p:txBody>
      </p:sp>
      <p:pic>
        <p:nvPicPr>
          <p:cNvPr id="5" name="Picture 4">
            <a:extLst>
              <a:ext uri="{FF2B5EF4-FFF2-40B4-BE49-F238E27FC236}">
                <a16:creationId xmlns:a16="http://schemas.microsoft.com/office/drawing/2014/main" id="{217B35EC-8031-7742-B317-6C7CD9C88443}"/>
              </a:ext>
            </a:extLst>
          </p:cNvPr>
          <p:cNvPicPr>
            <a:picLocks noChangeAspect="1"/>
          </p:cNvPicPr>
          <p:nvPr/>
        </p:nvPicPr>
        <p:blipFill>
          <a:blip r:embed="rId2"/>
          <a:stretch>
            <a:fillRect/>
          </a:stretch>
        </p:blipFill>
        <p:spPr>
          <a:xfrm>
            <a:off x="6318064" y="1022192"/>
            <a:ext cx="5337747" cy="1721293"/>
          </a:xfrm>
          <a:prstGeom prst="rect">
            <a:avLst/>
          </a:prstGeom>
        </p:spPr>
      </p:pic>
      <p:sp>
        <p:nvSpPr>
          <p:cNvPr id="6" name="Title 1">
            <a:extLst>
              <a:ext uri="{FF2B5EF4-FFF2-40B4-BE49-F238E27FC236}">
                <a16:creationId xmlns:a16="http://schemas.microsoft.com/office/drawing/2014/main" id="{5C35045D-DD23-144A-BCC0-D1794642D8C7}"/>
              </a:ext>
            </a:extLst>
          </p:cNvPr>
          <p:cNvSpPr txBox="1">
            <a:spLocks/>
          </p:cNvSpPr>
          <p:nvPr/>
        </p:nvSpPr>
        <p:spPr>
          <a:xfrm>
            <a:off x="6318064" y="96069"/>
            <a:ext cx="5181599" cy="926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a:t>Key parameters : the productivity</a:t>
            </a:r>
          </a:p>
        </p:txBody>
      </p:sp>
      <p:pic>
        <p:nvPicPr>
          <p:cNvPr id="7" name="Picture 6">
            <a:extLst>
              <a:ext uri="{FF2B5EF4-FFF2-40B4-BE49-F238E27FC236}">
                <a16:creationId xmlns:a16="http://schemas.microsoft.com/office/drawing/2014/main" id="{6D79207E-B00E-234E-BE9D-D88127A47297}"/>
              </a:ext>
            </a:extLst>
          </p:cNvPr>
          <p:cNvPicPr>
            <a:picLocks noChangeAspect="1"/>
          </p:cNvPicPr>
          <p:nvPr/>
        </p:nvPicPr>
        <p:blipFill>
          <a:blip r:embed="rId3"/>
          <a:stretch>
            <a:fillRect/>
          </a:stretch>
        </p:blipFill>
        <p:spPr>
          <a:xfrm>
            <a:off x="6578211" y="3269238"/>
            <a:ext cx="4775589" cy="2731637"/>
          </a:xfrm>
          <a:prstGeom prst="rect">
            <a:avLst/>
          </a:prstGeom>
        </p:spPr>
      </p:pic>
      <p:cxnSp>
        <p:nvCxnSpPr>
          <p:cNvPr id="8" name="Straight Connector 7">
            <a:extLst>
              <a:ext uri="{FF2B5EF4-FFF2-40B4-BE49-F238E27FC236}">
                <a16:creationId xmlns:a16="http://schemas.microsoft.com/office/drawing/2014/main" id="{B683577E-807F-D640-85AB-5DF9532319C0}"/>
              </a:ext>
            </a:extLst>
          </p:cNvPr>
          <p:cNvCxnSpPr>
            <a:cxnSpLocks/>
          </p:cNvCxnSpPr>
          <p:nvPr/>
        </p:nvCxnSpPr>
        <p:spPr>
          <a:xfrm>
            <a:off x="8802155" y="3631469"/>
            <a:ext cx="649223" cy="37146"/>
          </a:xfrm>
          <a:prstGeom prst="line">
            <a:avLst/>
          </a:prstGeom>
          <a:ln w="28575">
            <a:solidFill>
              <a:srgbClr val="0432F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68F3D2A-2EC2-6C4C-AC28-F0CDDB1C809E}"/>
              </a:ext>
            </a:extLst>
          </p:cNvPr>
          <p:cNvSpPr txBox="1"/>
          <p:nvPr/>
        </p:nvSpPr>
        <p:spPr>
          <a:xfrm>
            <a:off x="7378560" y="5125000"/>
            <a:ext cx="3694729" cy="584775"/>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Copied from F. Zimmerman’s presentation</a:t>
            </a:r>
          </a:p>
          <a:p>
            <a:r>
              <a:rPr lang="en-US" sz="1600" dirty="0">
                <a:latin typeface="Times New Roman" panose="02020603050405020304" pitchFamily="18" charset="0"/>
                <a:cs typeface="Times New Roman" panose="02020603050405020304" pitchFamily="18" charset="0"/>
              </a:rPr>
              <a:t>at ICFA </a:t>
            </a:r>
            <a:r>
              <a:rPr lang="en-US" sz="1600" dirty="0" err="1">
                <a:latin typeface="Times New Roman" panose="02020603050405020304" pitchFamily="18" charset="0"/>
                <a:cs typeface="Times New Roman" panose="02020603050405020304" pitchFamily="18" charset="0"/>
              </a:rPr>
              <a:t>e+e</a:t>
            </a:r>
            <a:r>
              <a:rPr lang="en-US" sz="1600" dirty="0">
                <a:latin typeface="Times New Roman" panose="02020603050405020304" pitchFamily="18" charset="0"/>
                <a:cs typeface="Times New Roman" panose="02020603050405020304" pitchFamily="18" charset="0"/>
              </a:rPr>
              <a:t>- collider workshop</a:t>
            </a:r>
          </a:p>
        </p:txBody>
      </p:sp>
      <p:sp>
        <p:nvSpPr>
          <p:cNvPr id="10" name="TextBox 9">
            <a:extLst>
              <a:ext uri="{FF2B5EF4-FFF2-40B4-BE49-F238E27FC236}">
                <a16:creationId xmlns:a16="http://schemas.microsoft.com/office/drawing/2014/main" id="{996DD607-8E6E-D34E-8CAA-70FD1F27A339}"/>
              </a:ext>
            </a:extLst>
          </p:cNvPr>
          <p:cNvSpPr txBox="1"/>
          <p:nvPr/>
        </p:nvSpPr>
        <p:spPr>
          <a:xfrm>
            <a:off x="8726068" y="3340677"/>
            <a:ext cx="731290" cy="338554"/>
          </a:xfrm>
          <a:prstGeom prst="rect">
            <a:avLst/>
          </a:prstGeom>
          <a:noFill/>
        </p:spPr>
        <p:txBody>
          <a:bodyPr wrap="none" rtlCol="0">
            <a:spAutoFit/>
          </a:bodyPr>
          <a:lstStyle/>
          <a:p>
            <a:r>
              <a:rPr lang="en-US" sz="1600" dirty="0">
                <a:solidFill>
                  <a:srgbClr val="0432FF"/>
                </a:solidFill>
                <a:latin typeface="Times New Roman" panose="02020603050405020304" pitchFamily="18" charset="0"/>
                <a:cs typeface="Times New Roman" panose="02020603050405020304" pitchFamily="18" charset="0"/>
              </a:rPr>
              <a:t>ReLiC</a:t>
            </a:r>
          </a:p>
        </p:txBody>
      </p:sp>
      <p:cxnSp>
        <p:nvCxnSpPr>
          <p:cNvPr id="11" name="Straight Connector 10">
            <a:extLst>
              <a:ext uri="{FF2B5EF4-FFF2-40B4-BE49-F238E27FC236}">
                <a16:creationId xmlns:a16="http://schemas.microsoft.com/office/drawing/2014/main" id="{4F8244AE-D2FA-3E4D-B659-49544DE5CD4D}"/>
              </a:ext>
            </a:extLst>
          </p:cNvPr>
          <p:cNvCxnSpPr>
            <a:cxnSpLocks/>
          </p:cNvCxnSpPr>
          <p:nvPr/>
        </p:nvCxnSpPr>
        <p:spPr>
          <a:xfrm>
            <a:off x="8810946" y="3668615"/>
            <a:ext cx="488383" cy="403654"/>
          </a:xfrm>
          <a:prstGeom prst="line">
            <a:avLst/>
          </a:prstGeom>
          <a:ln w="28575">
            <a:solidFill>
              <a:srgbClr val="008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605ADC0-EC7C-5A4E-8C64-CA1EB62F66C6}"/>
              </a:ext>
            </a:extLst>
          </p:cNvPr>
          <p:cNvSpPr txBox="1"/>
          <p:nvPr/>
        </p:nvSpPr>
        <p:spPr>
          <a:xfrm rot="2354185">
            <a:off x="8636258" y="3774347"/>
            <a:ext cx="718466" cy="338554"/>
          </a:xfrm>
          <a:prstGeom prst="rect">
            <a:avLst/>
          </a:prstGeom>
          <a:noFill/>
        </p:spPr>
        <p:txBody>
          <a:bodyPr wrap="none" rtlCol="0">
            <a:spAutoFit/>
          </a:bodyPr>
          <a:lstStyle/>
          <a:p>
            <a:r>
              <a:rPr lang="en-US" sz="1600" dirty="0">
                <a:solidFill>
                  <a:srgbClr val="008F00"/>
                </a:solidFill>
                <a:latin typeface="Times New Roman" panose="02020603050405020304" pitchFamily="18" charset="0"/>
                <a:cs typeface="Times New Roman" panose="02020603050405020304" pitchFamily="18" charset="0"/>
              </a:rPr>
              <a:t>CERC</a:t>
            </a:r>
          </a:p>
        </p:txBody>
      </p:sp>
    </p:spTree>
    <p:extLst>
      <p:ext uri="{BB962C8B-B14F-4D97-AF65-F5344CB8AC3E}">
        <p14:creationId xmlns:p14="http://schemas.microsoft.com/office/powerpoint/2010/main" val="173906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EECD5-899C-864C-BDD8-D86183F568B2}"/>
              </a:ext>
            </a:extLst>
          </p:cNvPr>
          <p:cNvSpPr>
            <a:spLocks noGrp="1"/>
          </p:cNvSpPr>
          <p:nvPr>
            <p:ph type="title"/>
          </p:nvPr>
        </p:nvSpPr>
        <p:spPr/>
        <p:txBody>
          <a:bodyPr/>
          <a:lstStyle/>
          <a:p>
            <a:pPr algn="ctr"/>
            <a:r>
              <a:rPr lang="en-US" dirty="0"/>
              <a:t>Thank you for your attention</a:t>
            </a:r>
          </a:p>
        </p:txBody>
      </p:sp>
      <p:sp>
        <p:nvSpPr>
          <p:cNvPr id="3" name="Slide Number Placeholder 2">
            <a:extLst>
              <a:ext uri="{FF2B5EF4-FFF2-40B4-BE49-F238E27FC236}">
                <a16:creationId xmlns:a16="http://schemas.microsoft.com/office/drawing/2014/main" id="{37FDEE60-38BD-6842-89CD-108A39A6420D}"/>
              </a:ext>
            </a:extLst>
          </p:cNvPr>
          <p:cNvSpPr>
            <a:spLocks noGrp="1"/>
          </p:cNvSpPr>
          <p:nvPr>
            <p:ph type="sldNum" sz="quarter" idx="12"/>
          </p:nvPr>
        </p:nvSpPr>
        <p:spPr/>
        <p:txBody>
          <a:bodyPr/>
          <a:lstStyle/>
          <a:p>
            <a:fld id="{08734930-FF10-F84D-8D3B-AE8898994A49}" type="slidenum">
              <a:rPr lang="en-US" smtClean="0"/>
              <a:t>18</a:t>
            </a:fld>
            <a:endParaRPr lang="en-US"/>
          </a:p>
        </p:txBody>
      </p:sp>
    </p:spTree>
    <p:extLst>
      <p:ext uri="{BB962C8B-B14F-4D97-AF65-F5344CB8AC3E}">
        <p14:creationId xmlns:p14="http://schemas.microsoft.com/office/powerpoint/2010/main" val="4191157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3D7BF8-B4AE-F542-82FC-916BABA27CD0}"/>
              </a:ext>
            </a:extLst>
          </p:cNvPr>
          <p:cNvSpPr>
            <a:spLocks noGrp="1"/>
          </p:cNvSpPr>
          <p:nvPr>
            <p:ph type="sldNum" sz="quarter" idx="12"/>
          </p:nvPr>
        </p:nvSpPr>
        <p:spPr/>
        <p:txBody>
          <a:bodyPr/>
          <a:lstStyle/>
          <a:p>
            <a:fld id="{08734930-FF10-F84D-8D3B-AE8898994A49}" type="slidenum">
              <a:rPr lang="en-US" smtClean="0"/>
              <a:t>19</a:t>
            </a:fld>
            <a:endParaRPr lang="en-US"/>
          </a:p>
        </p:txBody>
      </p:sp>
      <p:pic>
        <p:nvPicPr>
          <p:cNvPr id="4" name="Picture 3">
            <a:extLst>
              <a:ext uri="{FF2B5EF4-FFF2-40B4-BE49-F238E27FC236}">
                <a16:creationId xmlns:a16="http://schemas.microsoft.com/office/drawing/2014/main" id="{9C64A198-1C50-604C-A4C0-86B77EDEFA17}"/>
              </a:ext>
            </a:extLst>
          </p:cNvPr>
          <p:cNvPicPr>
            <a:picLocks noChangeAspect="1"/>
          </p:cNvPicPr>
          <p:nvPr/>
        </p:nvPicPr>
        <p:blipFill>
          <a:blip r:embed="rId3"/>
          <a:stretch>
            <a:fillRect/>
          </a:stretch>
        </p:blipFill>
        <p:spPr>
          <a:xfrm>
            <a:off x="610265" y="2417571"/>
            <a:ext cx="5943600" cy="1244600"/>
          </a:xfrm>
          <a:prstGeom prst="rect">
            <a:avLst/>
          </a:prstGeom>
        </p:spPr>
      </p:pic>
      <p:pic>
        <p:nvPicPr>
          <p:cNvPr id="5" name="Picture 4">
            <a:extLst>
              <a:ext uri="{FF2B5EF4-FFF2-40B4-BE49-F238E27FC236}">
                <a16:creationId xmlns:a16="http://schemas.microsoft.com/office/drawing/2014/main" id="{3133E18B-8E7C-6B44-9EFD-CD8613E7D843}"/>
              </a:ext>
            </a:extLst>
          </p:cNvPr>
          <p:cNvPicPr>
            <a:picLocks noChangeAspect="1"/>
          </p:cNvPicPr>
          <p:nvPr/>
        </p:nvPicPr>
        <p:blipFill>
          <a:blip r:embed="rId4"/>
          <a:stretch>
            <a:fillRect/>
          </a:stretch>
        </p:blipFill>
        <p:spPr>
          <a:xfrm>
            <a:off x="393955" y="4047511"/>
            <a:ext cx="5943600" cy="1587500"/>
          </a:xfrm>
          <a:prstGeom prst="rect">
            <a:avLst/>
          </a:prstGeom>
        </p:spPr>
      </p:pic>
      <p:sp>
        <p:nvSpPr>
          <p:cNvPr id="6" name="TextBox 5">
            <a:extLst>
              <a:ext uri="{FF2B5EF4-FFF2-40B4-BE49-F238E27FC236}">
                <a16:creationId xmlns:a16="http://schemas.microsoft.com/office/drawing/2014/main" id="{A44F5195-1988-0242-BC85-ABB0C83DED05}"/>
              </a:ext>
            </a:extLst>
          </p:cNvPr>
          <p:cNvSpPr txBox="1"/>
          <p:nvPr/>
        </p:nvSpPr>
        <p:spPr>
          <a:xfrm>
            <a:off x="1333056" y="5710019"/>
            <a:ext cx="349541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or CLIC at 2x250 GeV</a:t>
            </a:r>
          </a:p>
          <a:p>
            <a:r>
              <a:rPr lang="en-US" dirty="0">
                <a:latin typeface="Times New Roman" panose="02020603050405020304" pitchFamily="18" charset="0"/>
                <a:cs typeface="Times New Roman" panose="02020603050405020304" pitchFamily="18" charset="0"/>
              </a:rPr>
              <a:t>n</a:t>
            </a:r>
            <a:r>
              <a:rPr lang="el-GR" baseline="-25000" dirty="0">
                <a:latin typeface="Times New Roman" panose="02020603050405020304" pitchFamily="18" charset="0"/>
                <a:cs typeface="Times New Roman" panose="02020603050405020304" pitchFamily="18" charset="0"/>
              </a:rPr>
              <a:t>γ</a:t>
            </a:r>
            <a:r>
              <a:rPr lang="en-US" dirty="0">
                <a:latin typeface="Times New Roman" panose="02020603050405020304" pitchFamily="18" charset="0"/>
                <a:cs typeface="Times New Roman" panose="02020603050405020304" pitchFamily="18" charset="0"/>
              </a:rPr>
              <a:t>=1.6; </a:t>
            </a:r>
            <a:r>
              <a:rPr lang="en-US" dirty="0" err="1">
                <a:latin typeface="Times New Roman" panose="02020603050405020304" pitchFamily="18" charset="0"/>
                <a:cs typeface="Times New Roman" panose="02020603050405020304" pitchFamily="18" charset="0"/>
              </a:rPr>
              <a:t>Y</a:t>
            </a:r>
            <a:r>
              <a:rPr lang="en-US" baseline="-25000" dirty="0" err="1">
                <a:latin typeface="Times New Roman" panose="02020603050405020304" pitchFamily="18" charset="0"/>
                <a:cs typeface="Times New Roman" panose="02020603050405020304" pitchFamily="18" charset="0"/>
              </a:rPr>
              <a:t>max</a:t>
            </a:r>
            <a:r>
              <a:rPr lang="en-US" dirty="0">
                <a:latin typeface="Times New Roman" panose="02020603050405020304" pitchFamily="18" charset="0"/>
                <a:cs typeface="Times New Roman" panose="02020603050405020304" pitchFamily="18" charset="0"/>
              </a:rPr>
              <a:t>=20.4%; &lt;Y&gt;=8.5%</a:t>
            </a:r>
          </a:p>
        </p:txBody>
      </p:sp>
      <p:sp>
        <p:nvSpPr>
          <p:cNvPr id="7" name="Content Placeholder 2">
            <a:extLst>
              <a:ext uri="{FF2B5EF4-FFF2-40B4-BE49-F238E27FC236}">
                <a16:creationId xmlns:a16="http://schemas.microsoft.com/office/drawing/2014/main" id="{BED5953A-DF14-B64C-857E-7285BEBE17EA}"/>
              </a:ext>
            </a:extLst>
          </p:cNvPr>
          <p:cNvSpPr txBox="1">
            <a:spLocks/>
          </p:cNvSpPr>
          <p:nvPr/>
        </p:nvSpPr>
        <p:spPr>
          <a:xfrm>
            <a:off x="291288" y="204761"/>
            <a:ext cx="6845693" cy="24387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At high energies the most dangerous effect is beamstrahlung: synchrotron radiation in strong EM field of opposing beam during collision</a:t>
            </a:r>
          </a:p>
          <a:p>
            <a:r>
              <a:rPr lang="en-US" sz="1600" dirty="0"/>
              <a:t>It can cause significant amount of energy loss, induce large energy spread and loss of the particles</a:t>
            </a:r>
          </a:p>
          <a:p>
            <a:r>
              <a:rPr lang="en-US" sz="1600" dirty="0"/>
              <a:t>Using very flat beams is the main way of mitigating this effect</a:t>
            </a:r>
          </a:p>
          <a:p>
            <a:r>
              <a:rPr lang="en-US" sz="1600" dirty="0"/>
              <a:t>Our goal was to maintain energy spread in colliding beams  at the same level as in ring-ring FCC </a:t>
            </a:r>
            <a:r>
              <a:rPr lang="en-US" sz="1600" dirty="0" err="1"/>
              <a:t>ee</a:t>
            </a:r>
            <a:r>
              <a:rPr lang="en-US" sz="1600" dirty="0"/>
              <a:t>: 0.15-0.2%  </a:t>
            </a:r>
          </a:p>
        </p:txBody>
      </p:sp>
      <p:sp>
        <p:nvSpPr>
          <p:cNvPr id="11" name="Title 1">
            <a:extLst>
              <a:ext uri="{FF2B5EF4-FFF2-40B4-BE49-F238E27FC236}">
                <a16:creationId xmlns:a16="http://schemas.microsoft.com/office/drawing/2014/main" id="{6C039252-B372-A34C-A825-B5A501D7806D}"/>
              </a:ext>
            </a:extLst>
          </p:cNvPr>
          <p:cNvSpPr txBox="1">
            <a:spLocks/>
          </p:cNvSpPr>
          <p:nvPr/>
        </p:nvSpPr>
        <p:spPr>
          <a:xfrm>
            <a:off x="7835027" y="0"/>
            <a:ext cx="40656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dirty="0"/>
              <a:t>Back-up slides</a:t>
            </a:r>
          </a:p>
        </p:txBody>
      </p:sp>
      <p:graphicFrame>
        <p:nvGraphicFramePr>
          <p:cNvPr id="12" name="Object 11">
            <a:extLst>
              <a:ext uri="{FF2B5EF4-FFF2-40B4-BE49-F238E27FC236}">
                <a16:creationId xmlns:a16="http://schemas.microsoft.com/office/drawing/2014/main" id="{A403FD2D-25EE-AD47-A241-C98D61FA485A}"/>
              </a:ext>
            </a:extLst>
          </p:cNvPr>
          <p:cNvGraphicFramePr>
            <a:graphicFrameLocks noChangeAspect="1"/>
          </p:cNvGraphicFramePr>
          <p:nvPr>
            <p:extLst>
              <p:ext uri="{D42A27DB-BD31-4B8C-83A1-F6EECF244321}">
                <p14:modId xmlns:p14="http://schemas.microsoft.com/office/powerpoint/2010/main" val="3709141935"/>
              </p:ext>
            </p:extLst>
          </p:nvPr>
        </p:nvGraphicFramePr>
        <p:xfrm>
          <a:off x="8130413" y="3157751"/>
          <a:ext cx="3451322" cy="1557943"/>
        </p:xfrm>
        <a:graphic>
          <a:graphicData uri="http://schemas.openxmlformats.org/presentationml/2006/ole">
            <mc:AlternateContent xmlns:mc="http://schemas.openxmlformats.org/markup-compatibility/2006">
              <mc:Choice xmlns:v="urn:schemas-microsoft-com:vml" Requires="v">
                <p:oleObj spid="_x0000_s32769" r:id="rId5" imgW="1689100" imgH="762000" progId="Equation.DSMT4">
                  <p:embed/>
                </p:oleObj>
              </mc:Choice>
              <mc:Fallback>
                <p:oleObj r:id="rId5" imgW="1689100" imgH="762000" progId="Equation.DSMT4">
                  <p:embed/>
                  <p:pic>
                    <p:nvPicPr>
                      <p:cNvPr id="7" name="Object 6">
                        <a:extLst>
                          <a:ext uri="{FF2B5EF4-FFF2-40B4-BE49-F238E27FC236}">
                            <a16:creationId xmlns:a16="http://schemas.microsoft.com/office/drawing/2014/main" id="{F0B8CFC1-9F16-2946-8CBF-6D70CF629683}"/>
                          </a:ext>
                        </a:extLst>
                      </p:cNvPr>
                      <p:cNvPicPr>
                        <a:picLocks noChangeAspect="1" noChangeArrowheads="1"/>
                      </p:cNvPicPr>
                      <p:nvPr/>
                    </p:nvPicPr>
                    <p:blipFill>
                      <a:blip r:embed="rId6"/>
                      <a:srcRect/>
                      <a:stretch>
                        <a:fillRect/>
                      </a:stretch>
                    </p:blipFill>
                    <p:spPr bwMode="auto">
                      <a:xfrm>
                        <a:off x="8130413" y="3157751"/>
                        <a:ext cx="3451322" cy="1557943"/>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12827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92490-5E60-854C-80AE-24F6AC5C1626}"/>
              </a:ext>
            </a:extLst>
          </p:cNvPr>
          <p:cNvSpPr>
            <a:spLocks noGrp="1"/>
          </p:cNvSpPr>
          <p:nvPr>
            <p:ph type="ctrTitle"/>
          </p:nvPr>
        </p:nvSpPr>
        <p:spPr>
          <a:xfrm>
            <a:off x="623740" y="63575"/>
            <a:ext cx="10944519" cy="640010"/>
          </a:xfrm>
        </p:spPr>
        <p:txBody>
          <a:bodyPr>
            <a:noAutofit/>
          </a:bodyPr>
          <a:lstStyle/>
          <a:p>
            <a:r>
              <a:rPr lang="en-US" sz="3600" b="1" dirty="0">
                <a:solidFill>
                  <a:srgbClr val="0432FF"/>
                </a:solidFill>
              </a:rPr>
              <a:t>CERC and ReLiC</a:t>
            </a:r>
            <a:r>
              <a:rPr lang="en-US" sz="3600" b="1" dirty="0">
                <a:solidFill>
                  <a:srgbClr val="FF0000"/>
                </a:solidFill>
              </a:rPr>
              <a:t>: polarized </a:t>
            </a:r>
            <a:r>
              <a:rPr lang="en-US" sz="3600" b="1" dirty="0" err="1">
                <a:solidFill>
                  <a:srgbClr val="FF0000"/>
                </a:solidFill>
              </a:rPr>
              <a:t>e</a:t>
            </a:r>
            <a:r>
              <a:rPr lang="en-US" sz="3600" b="1" baseline="30000" dirty="0" err="1">
                <a:solidFill>
                  <a:srgbClr val="FF0000"/>
                </a:solidFill>
              </a:rPr>
              <a:t>+</a:t>
            </a:r>
            <a:r>
              <a:rPr lang="en-US" sz="3600" b="1" dirty="0" err="1">
                <a:solidFill>
                  <a:srgbClr val="FF0000"/>
                </a:solidFill>
              </a:rPr>
              <a:t>e</a:t>
            </a:r>
            <a:r>
              <a:rPr lang="en-US" sz="3600" b="1" baseline="30000" dirty="0">
                <a:solidFill>
                  <a:srgbClr val="FF0000"/>
                </a:solidFill>
              </a:rPr>
              <a:t>-</a:t>
            </a:r>
            <a:r>
              <a:rPr lang="en-US" sz="3600" b="1" dirty="0">
                <a:solidFill>
                  <a:srgbClr val="FF0000"/>
                </a:solidFill>
              </a:rPr>
              <a:t> colliders</a:t>
            </a:r>
          </a:p>
        </p:txBody>
      </p:sp>
      <p:sp>
        <p:nvSpPr>
          <p:cNvPr id="11" name="Title 1">
            <a:extLst>
              <a:ext uri="{FF2B5EF4-FFF2-40B4-BE49-F238E27FC236}">
                <a16:creationId xmlns:a16="http://schemas.microsoft.com/office/drawing/2014/main" id="{9ECECF9F-9081-0742-B652-5C3F3A823C92}"/>
              </a:ext>
            </a:extLst>
          </p:cNvPr>
          <p:cNvSpPr txBox="1">
            <a:spLocks/>
          </p:cNvSpPr>
          <p:nvPr/>
        </p:nvSpPr>
        <p:spPr>
          <a:xfrm>
            <a:off x="5211983" y="799078"/>
            <a:ext cx="6176606" cy="8309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algn="ctr"/>
            <a:r>
              <a:rPr lang="en-US" sz="3600" dirty="0"/>
              <a:t>Impact of polarization</a:t>
            </a:r>
          </a:p>
        </p:txBody>
      </p:sp>
      <p:pic>
        <p:nvPicPr>
          <p:cNvPr id="12" name="Picture 11">
            <a:extLst>
              <a:ext uri="{FF2B5EF4-FFF2-40B4-BE49-F238E27FC236}">
                <a16:creationId xmlns:a16="http://schemas.microsoft.com/office/drawing/2014/main" id="{E893B78B-2A4A-FE4E-A052-7C5ACF2041BA}"/>
              </a:ext>
            </a:extLst>
          </p:cNvPr>
          <p:cNvPicPr>
            <a:picLocks noChangeAspect="1"/>
          </p:cNvPicPr>
          <p:nvPr/>
        </p:nvPicPr>
        <p:blipFill>
          <a:blip r:embed="rId2"/>
          <a:stretch>
            <a:fillRect/>
          </a:stretch>
        </p:blipFill>
        <p:spPr>
          <a:xfrm>
            <a:off x="5391653" y="1502305"/>
            <a:ext cx="6176606" cy="3967281"/>
          </a:xfrm>
          <a:prstGeom prst="rect">
            <a:avLst/>
          </a:prstGeom>
        </p:spPr>
      </p:pic>
      <p:sp>
        <p:nvSpPr>
          <p:cNvPr id="18" name="TextBox 17">
            <a:extLst>
              <a:ext uri="{FF2B5EF4-FFF2-40B4-BE49-F238E27FC236}">
                <a16:creationId xmlns:a16="http://schemas.microsoft.com/office/drawing/2014/main" id="{0B2923BE-FE72-074F-B694-E7F4FF7AC370}"/>
              </a:ext>
            </a:extLst>
          </p:cNvPr>
          <p:cNvSpPr txBox="1"/>
          <p:nvPr/>
        </p:nvSpPr>
        <p:spPr>
          <a:xfrm>
            <a:off x="5848141" y="5664981"/>
            <a:ext cx="5540448" cy="1015663"/>
          </a:xfrm>
          <a:prstGeom prst="rect">
            <a:avLst/>
          </a:prstGeom>
          <a:noFill/>
        </p:spPr>
        <p:txBody>
          <a:bodyPr wrap="square">
            <a:spAutoFit/>
          </a:bodyPr>
          <a:lstStyle/>
          <a:p>
            <a:pPr algn="ctr"/>
            <a:r>
              <a:rPr lang="en-US" sz="2000" dirty="0">
                <a:solidFill>
                  <a:srgbClr val="FF0000"/>
                </a:solidFill>
                <a:latin typeface="Times New Roman" panose="02020603050405020304" pitchFamily="18" charset="0"/>
                <a:cs typeface="Times New Roman" panose="02020603050405020304" pitchFamily="18" charset="0"/>
              </a:rPr>
              <a:t>The proper combination of polarization for electrons and positrons will significantly enhance the production cross section or will suppress it.</a:t>
            </a:r>
          </a:p>
        </p:txBody>
      </p:sp>
      <p:sp>
        <p:nvSpPr>
          <p:cNvPr id="20" name="Content Placeholder 2">
            <a:extLst>
              <a:ext uri="{FF2B5EF4-FFF2-40B4-BE49-F238E27FC236}">
                <a16:creationId xmlns:a16="http://schemas.microsoft.com/office/drawing/2014/main" id="{16CBED92-4D13-D349-9023-6A5991068FDC}"/>
              </a:ext>
            </a:extLst>
          </p:cNvPr>
          <p:cNvSpPr txBox="1">
            <a:spLocks/>
          </p:cNvSpPr>
          <p:nvPr/>
        </p:nvSpPr>
        <p:spPr>
          <a:xfrm>
            <a:off x="186672" y="1351503"/>
            <a:ext cx="5025311" cy="42688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Times New Roman" panose="02020603050405020304" pitchFamily="18" charset="0"/>
                <a:ea typeface="+mn-ea"/>
                <a:cs typeface="Times New Roman" panose="02020603050405020304" pitchFamily="18"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Times New Roman" panose="02020603050405020304" pitchFamily="18" charset="0"/>
                <a:ea typeface="+mn-ea"/>
                <a:cs typeface="Times New Roman" panose="02020603050405020304" pitchFamily="18"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Times New Roman" panose="02020603050405020304" pitchFamily="18" charset="0"/>
                <a:ea typeface="+mn-ea"/>
                <a:cs typeface="Times New Roman" panose="02020603050405020304" pitchFamily="18"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Wingdings" pitchFamily="2" charset="2"/>
              <a:buChar char="q"/>
            </a:pPr>
            <a:r>
              <a:rPr lang="en-US" dirty="0">
                <a:solidFill>
                  <a:srgbClr val="0632FF"/>
                </a:solidFill>
              </a:rPr>
              <a:t>Common features</a:t>
            </a:r>
            <a:endParaRPr lang="en-US" baseline="30000" dirty="0">
              <a:solidFill>
                <a:srgbClr val="0632FF"/>
              </a:solidFill>
            </a:endParaRPr>
          </a:p>
          <a:p>
            <a:pPr marL="800100" lvl="1" indent="-342900" algn="l">
              <a:buFont typeface="Wingdings" pitchFamily="2" charset="2"/>
              <a:buChar char="q"/>
            </a:pPr>
            <a:r>
              <a:rPr lang="en-US" dirty="0"/>
              <a:t>Recycling of used particles - no need for high intensity positron source</a:t>
            </a:r>
          </a:p>
          <a:p>
            <a:pPr marL="800100" lvl="1" indent="-342900" algn="l">
              <a:buFont typeface="Wingdings" pitchFamily="2" charset="2"/>
              <a:buChar char="q"/>
            </a:pPr>
            <a:r>
              <a:rPr lang="en-US" dirty="0"/>
              <a:t>Energy recovery</a:t>
            </a:r>
          </a:p>
          <a:p>
            <a:pPr marL="800100" lvl="1" indent="-342900" algn="l">
              <a:buFont typeface="Wingdings" pitchFamily="2" charset="2"/>
              <a:buChar char="q"/>
            </a:pPr>
            <a:r>
              <a:rPr lang="en-US" dirty="0"/>
              <a:t>High luminosity</a:t>
            </a:r>
          </a:p>
          <a:p>
            <a:pPr marL="800100" lvl="1" indent="-342900" algn="l">
              <a:buFont typeface="Wingdings" pitchFamily="2" charset="2"/>
              <a:buChar char="q"/>
            </a:pPr>
            <a:r>
              <a:rPr lang="en-US" dirty="0"/>
              <a:t>High polarization of both electron and positron beams</a:t>
            </a:r>
          </a:p>
          <a:p>
            <a:pPr marL="342900" indent="-342900" algn="l">
              <a:buFont typeface="Wingdings" pitchFamily="2" charset="2"/>
              <a:buChar char="q"/>
            </a:pPr>
            <a:r>
              <a:rPr lang="en-US" dirty="0">
                <a:solidFill>
                  <a:srgbClr val="0632FF"/>
                </a:solidFill>
              </a:rPr>
              <a:t>Differences</a:t>
            </a:r>
          </a:p>
          <a:p>
            <a:pPr marL="800100" lvl="1" indent="-342900" algn="l">
              <a:buFont typeface="Wingdings" pitchFamily="2" charset="2"/>
              <a:buChar char="q"/>
            </a:pPr>
            <a:r>
              <a:rPr lang="en-US" dirty="0"/>
              <a:t>CERC </a:t>
            </a:r>
            <a:r>
              <a:rPr lang="en-US" dirty="0" err="1"/>
              <a:t>c.m</a:t>
            </a:r>
            <a:r>
              <a:rPr lang="en-US" dirty="0"/>
              <a:t>. energy reach is limited to sub-TeV by synchrotron radiation of the beam at the top energy</a:t>
            </a:r>
          </a:p>
          <a:p>
            <a:pPr marL="800100" lvl="1" indent="-342900" algn="l">
              <a:buFont typeface="Wingdings" pitchFamily="2" charset="2"/>
              <a:buChar char="q"/>
            </a:pPr>
            <a:r>
              <a:rPr lang="en-US" dirty="0"/>
              <a:t>ReLiC has potential of operating at higher luminosity that CERC</a:t>
            </a:r>
          </a:p>
          <a:p>
            <a:pPr marL="800100" lvl="1" indent="-342900" algn="l">
              <a:buFont typeface="Wingdings" pitchFamily="2" charset="2"/>
              <a:buChar char="q"/>
            </a:pPr>
            <a:r>
              <a:rPr lang="en-US" dirty="0"/>
              <a:t>ReLiC can also go to few TeV </a:t>
            </a:r>
            <a:r>
              <a:rPr lang="en-US" dirty="0" err="1"/>
              <a:t>c.m</a:t>
            </a:r>
            <a:r>
              <a:rPr lang="en-US" dirty="0"/>
              <a:t>. energy, but requires full energy linacs</a:t>
            </a:r>
          </a:p>
          <a:p>
            <a:pPr algn="l"/>
            <a:endParaRPr lang="en-US" dirty="0"/>
          </a:p>
          <a:p>
            <a:endParaRPr lang="en-US" dirty="0"/>
          </a:p>
        </p:txBody>
      </p:sp>
    </p:spTree>
    <p:extLst>
      <p:ext uri="{BB962C8B-B14F-4D97-AF65-F5344CB8AC3E}">
        <p14:creationId xmlns:p14="http://schemas.microsoft.com/office/powerpoint/2010/main" val="3261660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6FF10-E0CB-0E42-A1CF-D27E16510546}"/>
              </a:ext>
            </a:extLst>
          </p:cNvPr>
          <p:cNvSpPr>
            <a:spLocks noGrp="1"/>
          </p:cNvSpPr>
          <p:nvPr>
            <p:ph type="title"/>
          </p:nvPr>
        </p:nvSpPr>
        <p:spPr>
          <a:xfrm>
            <a:off x="1722226" y="39216"/>
            <a:ext cx="8583083" cy="704552"/>
          </a:xfrm>
        </p:spPr>
        <p:txBody>
          <a:bodyPr>
            <a:normAutofit fontScale="90000"/>
          </a:bodyPr>
          <a:lstStyle/>
          <a:p>
            <a:pPr algn="ctr"/>
            <a:r>
              <a:rPr lang="en-US" dirty="0">
                <a:solidFill>
                  <a:srgbClr val="0432FF"/>
                </a:solidFill>
              </a:rPr>
              <a:t>Comparison of ERL and Ring colliders</a:t>
            </a:r>
          </a:p>
        </p:txBody>
      </p:sp>
      <p:sp>
        <p:nvSpPr>
          <p:cNvPr id="5" name="Rectangle 2">
            <a:extLst>
              <a:ext uri="{FF2B5EF4-FFF2-40B4-BE49-F238E27FC236}">
                <a16:creationId xmlns:a16="http://schemas.microsoft.com/office/drawing/2014/main" id="{3E67EEEE-F73F-7D44-BE67-54AB7BC1F68A}"/>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a:extLst>
              <a:ext uri="{FF2B5EF4-FFF2-40B4-BE49-F238E27FC236}">
                <a16:creationId xmlns:a16="http://schemas.microsoft.com/office/drawing/2014/main" id="{633E60FC-59FB-3D4F-BD72-63F4DA9C071D}"/>
              </a:ext>
            </a:extLst>
          </p:cNvPr>
          <p:cNvGraphicFramePr>
            <a:graphicFrameLocks noChangeAspect="1"/>
          </p:cNvGraphicFramePr>
          <p:nvPr>
            <p:extLst>
              <p:ext uri="{D42A27DB-BD31-4B8C-83A1-F6EECF244321}">
                <p14:modId xmlns:p14="http://schemas.microsoft.com/office/powerpoint/2010/main" val="3234395635"/>
              </p:ext>
            </p:extLst>
          </p:nvPr>
        </p:nvGraphicFramePr>
        <p:xfrm>
          <a:off x="1879541" y="1723642"/>
          <a:ext cx="8268450" cy="997565"/>
        </p:xfrm>
        <a:graphic>
          <a:graphicData uri="http://schemas.openxmlformats.org/presentationml/2006/ole">
            <mc:AlternateContent xmlns:mc="http://schemas.openxmlformats.org/markup-compatibility/2006">
              <mc:Choice xmlns:v="urn:schemas-microsoft-com:vml" Requires="v">
                <p:oleObj spid="_x0000_s22033" r:id="rId3" imgW="4521200" imgH="546100" progId="Equation.DSMT4">
                  <p:embed/>
                </p:oleObj>
              </mc:Choice>
              <mc:Fallback>
                <p:oleObj r:id="rId3" imgW="4521200" imgH="546100" progId="Equation.DSMT4">
                  <p:embed/>
                  <p:pic>
                    <p:nvPicPr>
                      <p:cNvPr id="0" name="Object 1"/>
                      <p:cNvPicPr>
                        <a:picLocks noChangeAspect="1" noChangeArrowheads="1"/>
                      </p:cNvPicPr>
                      <p:nvPr/>
                    </p:nvPicPr>
                    <p:blipFill>
                      <a:blip r:embed="rId4"/>
                      <a:srcRect/>
                      <a:stretch>
                        <a:fillRect/>
                      </a:stretch>
                    </p:blipFill>
                    <p:spPr bwMode="auto">
                      <a:xfrm>
                        <a:off x="1879541" y="1723642"/>
                        <a:ext cx="8268450" cy="997565"/>
                      </a:xfrm>
                      <a:prstGeom prst="rect">
                        <a:avLst/>
                      </a:prstGeom>
                      <a:noFill/>
                    </p:spPr>
                  </p:pic>
                </p:oleObj>
              </mc:Fallback>
            </mc:AlternateContent>
          </a:graphicData>
        </a:graphic>
      </p:graphicFrame>
      <p:sp>
        <p:nvSpPr>
          <p:cNvPr id="9" name="Rectangle 4">
            <a:extLst>
              <a:ext uri="{FF2B5EF4-FFF2-40B4-BE49-F238E27FC236}">
                <a16:creationId xmlns:a16="http://schemas.microsoft.com/office/drawing/2014/main" id="{6B167E92-28E0-0142-9C98-3D7F11A81D40}"/>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6">
            <a:extLst>
              <a:ext uri="{FF2B5EF4-FFF2-40B4-BE49-F238E27FC236}">
                <a16:creationId xmlns:a16="http://schemas.microsoft.com/office/drawing/2014/main" id="{762DC1B8-0F7D-9E49-A164-7855855A9226}"/>
              </a:ext>
            </a:extLst>
          </p:cNvPr>
          <p:cNvSpPr>
            <a:spLocks noChangeArrowheads="1"/>
          </p:cNvSpPr>
          <p:nvPr/>
        </p:nvSpPr>
        <p:spPr bwMode="auto">
          <a:xfrm>
            <a:off x="1722225" y="4877404"/>
            <a:ext cx="8702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Times New Roman" panose="02020603050405020304" pitchFamily="18" charset="0"/>
                <a:ea typeface="Calibri" panose="020F0502020204030204" pitchFamily="34" charset="0"/>
                <a:cs typeface="Times New Roman (Body CS)"/>
              </a:rPr>
              <a:t>Reduction of SR power, e.g. beam currents in both beams while keeping the luminosity high requires reduction of one, two or all factors in the luminosity denominator</a:t>
            </a:r>
            <a:endParaRPr lang="en-US" altLang="en-US" sz="1600" dirty="0">
              <a:latin typeface="Arial" panose="020B0604020202020204" pitchFamily="34" charset="0"/>
            </a:endParaRPr>
          </a:p>
        </p:txBody>
      </p:sp>
      <p:graphicFrame>
        <p:nvGraphicFramePr>
          <p:cNvPr id="12" name="Object 11">
            <a:extLst>
              <a:ext uri="{FF2B5EF4-FFF2-40B4-BE49-F238E27FC236}">
                <a16:creationId xmlns:a16="http://schemas.microsoft.com/office/drawing/2014/main" id="{1114FCB3-F873-314F-AB72-3ABCE46972B3}"/>
              </a:ext>
            </a:extLst>
          </p:cNvPr>
          <p:cNvGraphicFramePr>
            <a:graphicFrameLocks noChangeAspect="1"/>
          </p:cNvGraphicFramePr>
          <p:nvPr>
            <p:extLst>
              <p:ext uri="{D42A27DB-BD31-4B8C-83A1-F6EECF244321}">
                <p14:modId xmlns:p14="http://schemas.microsoft.com/office/powerpoint/2010/main" val="1136496126"/>
              </p:ext>
            </p:extLst>
          </p:nvPr>
        </p:nvGraphicFramePr>
        <p:xfrm>
          <a:off x="4403825" y="5482896"/>
          <a:ext cx="2497198" cy="652150"/>
        </p:xfrm>
        <a:graphic>
          <a:graphicData uri="http://schemas.openxmlformats.org/presentationml/2006/ole">
            <mc:AlternateContent xmlns:mc="http://schemas.openxmlformats.org/markup-compatibility/2006">
              <mc:Choice xmlns:v="urn:schemas-microsoft-com:vml" Requires="v">
                <p:oleObj spid="_x0000_s22034" r:id="rId5" imgW="1193800" imgH="330200" progId="Equation.DSMT4">
                  <p:embed/>
                </p:oleObj>
              </mc:Choice>
              <mc:Fallback>
                <p:oleObj r:id="rId5" imgW="1193800" imgH="330200" progId="Equation.DSMT4">
                  <p:embed/>
                  <p:pic>
                    <p:nvPicPr>
                      <p:cNvPr id="0" name="Object 5"/>
                      <p:cNvPicPr>
                        <a:picLocks noChangeAspect="1" noChangeArrowheads="1"/>
                      </p:cNvPicPr>
                      <p:nvPr/>
                    </p:nvPicPr>
                    <p:blipFill>
                      <a:blip r:embed="rId6"/>
                      <a:srcRect/>
                      <a:stretch>
                        <a:fillRect/>
                      </a:stretch>
                    </p:blipFill>
                    <p:spPr bwMode="auto">
                      <a:xfrm>
                        <a:off x="4403825" y="5482896"/>
                        <a:ext cx="2497198" cy="652150"/>
                      </a:xfrm>
                      <a:prstGeom prst="rect">
                        <a:avLst/>
                      </a:prstGeom>
                      <a:noFill/>
                    </p:spPr>
                  </p:pic>
                </p:oleObj>
              </mc:Fallback>
            </mc:AlternateContent>
          </a:graphicData>
        </a:graphic>
      </p:graphicFrame>
      <p:sp>
        <p:nvSpPr>
          <p:cNvPr id="13" name="Rectangle 7">
            <a:extLst>
              <a:ext uri="{FF2B5EF4-FFF2-40B4-BE49-F238E27FC236}">
                <a16:creationId xmlns:a16="http://schemas.microsoft.com/office/drawing/2014/main" id="{CD1D4A5F-152B-734A-9681-CA362AF7F666}"/>
              </a:ext>
            </a:extLst>
          </p:cNvPr>
          <p:cNvSpPr>
            <a:spLocks noChangeArrowheads="1"/>
          </p:cNvSpPr>
          <p:nvPr/>
        </p:nvSpPr>
        <p:spPr bwMode="auto">
          <a:xfrm>
            <a:off x="3395133" y="5507995"/>
            <a:ext cx="43942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100">
                <a:latin typeface="Times New Roman" panose="02020603050405020304" pitchFamily="18" charset="0"/>
                <a:ea typeface="Calibri" panose="020F0502020204030204" pitchFamily="34" charset="0"/>
                <a:cs typeface="Times New Roman (Body CS)"/>
              </a:rPr>
              <a:t>. </a:t>
            </a:r>
            <a:endParaRPr lang="en-US" altLang="en-US">
              <a:latin typeface="Arial" panose="020B0604020202020204" pitchFamily="34" charset="0"/>
            </a:endParaRPr>
          </a:p>
        </p:txBody>
      </p:sp>
      <p:sp>
        <p:nvSpPr>
          <p:cNvPr id="14" name="Rectangle 6">
            <a:extLst>
              <a:ext uri="{FF2B5EF4-FFF2-40B4-BE49-F238E27FC236}">
                <a16:creationId xmlns:a16="http://schemas.microsoft.com/office/drawing/2014/main" id="{F74E00C0-7374-6144-96A0-4E7485B79E4B}"/>
              </a:ext>
            </a:extLst>
          </p:cNvPr>
          <p:cNvSpPr>
            <a:spLocks noChangeArrowheads="1"/>
          </p:cNvSpPr>
          <p:nvPr/>
        </p:nvSpPr>
        <p:spPr bwMode="auto">
          <a:xfrm>
            <a:off x="1722225" y="2776571"/>
            <a:ext cx="905955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Times New Roman" panose="02020603050405020304" pitchFamily="18" charset="0"/>
                <a:ea typeface="Calibri" panose="020F0502020204030204" pitchFamily="34" charset="0"/>
                <a:cs typeface="Times New Roman (Body CS)"/>
              </a:rPr>
              <a:t>In storage rings there are strong limitations on maximum allowable beam-beam tune shift and IP chromaticity (e.g. how small is </a:t>
            </a:r>
            <a:r>
              <a:rPr lang="el-GR" altLang="en-US" sz="1600" dirty="0">
                <a:latin typeface="Times New Roman" panose="02020603050405020304" pitchFamily="18" charset="0"/>
                <a:ea typeface="Calibri" panose="020F0502020204030204" pitchFamily="34" charset="0"/>
                <a:cs typeface="Times New Roman (Body CS)"/>
              </a:rPr>
              <a:t>β</a:t>
            </a:r>
            <a:r>
              <a:rPr lang="en-US" altLang="en-US" sz="1600" dirty="0">
                <a:latin typeface="Times New Roman" panose="02020603050405020304" pitchFamily="18" charset="0"/>
                <a:ea typeface="Calibri" panose="020F0502020204030204" pitchFamily="34" charset="0"/>
                <a:cs typeface="Times New Roman (Body CS)"/>
              </a:rPr>
              <a:t>*). It favors larger emittances and higher collision frequencies.</a:t>
            </a:r>
            <a:endParaRPr lang="en-US" altLang="en-US" sz="1600" dirty="0">
              <a:latin typeface="Arial" panose="020B0604020202020204" pitchFamily="34" charset="0"/>
            </a:endParaRPr>
          </a:p>
        </p:txBody>
      </p:sp>
      <p:sp>
        <p:nvSpPr>
          <p:cNvPr id="16" name="Rectangle 6">
            <a:extLst>
              <a:ext uri="{FF2B5EF4-FFF2-40B4-BE49-F238E27FC236}">
                <a16:creationId xmlns:a16="http://schemas.microsoft.com/office/drawing/2014/main" id="{D87422A1-5A0E-5641-BC3A-39D6DBE70E19}"/>
              </a:ext>
            </a:extLst>
          </p:cNvPr>
          <p:cNvSpPr>
            <a:spLocks noChangeArrowheads="1"/>
          </p:cNvSpPr>
          <p:nvPr/>
        </p:nvSpPr>
        <p:spPr bwMode="auto">
          <a:xfrm>
            <a:off x="1524001" y="6480230"/>
            <a:ext cx="83271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Times New Roman" panose="02020603050405020304" pitchFamily="18" charset="0"/>
                <a:ea typeface="Calibri" panose="020F0502020204030204" pitchFamily="34" charset="0"/>
                <a:cs typeface="Times New Roman (Body CS)"/>
              </a:rPr>
              <a:t>.</a:t>
            </a:r>
            <a:endParaRPr lang="en-US" altLang="en-US" sz="1600" dirty="0">
              <a:latin typeface="Arial" panose="020B0604020202020204" pitchFamily="34" charset="0"/>
            </a:endParaRPr>
          </a:p>
        </p:txBody>
      </p:sp>
      <p:graphicFrame>
        <p:nvGraphicFramePr>
          <p:cNvPr id="18" name="Object 17">
            <a:extLst>
              <a:ext uri="{FF2B5EF4-FFF2-40B4-BE49-F238E27FC236}">
                <a16:creationId xmlns:a16="http://schemas.microsoft.com/office/drawing/2014/main" id="{15C2E44D-8A92-4948-9136-2C4C8ABD6D0B}"/>
              </a:ext>
            </a:extLst>
          </p:cNvPr>
          <p:cNvGraphicFramePr>
            <a:graphicFrameLocks noChangeAspect="1"/>
          </p:cNvGraphicFramePr>
          <p:nvPr>
            <p:extLst>
              <p:ext uri="{D42A27DB-BD31-4B8C-83A1-F6EECF244321}">
                <p14:modId xmlns:p14="http://schemas.microsoft.com/office/powerpoint/2010/main" val="3759918631"/>
              </p:ext>
            </p:extLst>
          </p:nvPr>
        </p:nvGraphicFramePr>
        <p:xfrm>
          <a:off x="1902237" y="813480"/>
          <a:ext cx="5887097" cy="875430"/>
        </p:xfrm>
        <a:graphic>
          <a:graphicData uri="http://schemas.openxmlformats.org/presentationml/2006/ole">
            <mc:AlternateContent xmlns:mc="http://schemas.openxmlformats.org/markup-compatibility/2006">
              <mc:Choice xmlns:v="urn:schemas-microsoft-com:vml" Requires="v">
                <p:oleObj spid="_x0000_s22035" r:id="rId7" imgW="2768600" imgH="431800" progId="Equation.DSMT4">
                  <p:embed/>
                </p:oleObj>
              </mc:Choice>
              <mc:Fallback>
                <p:oleObj r:id="rId7" imgW="2768600" imgH="431800" progId="Equation.DSMT4">
                  <p:embed/>
                  <p:pic>
                    <p:nvPicPr>
                      <p:cNvPr id="7" name="Object 6">
                        <a:extLst>
                          <a:ext uri="{FF2B5EF4-FFF2-40B4-BE49-F238E27FC236}">
                            <a16:creationId xmlns:a16="http://schemas.microsoft.com/office/drawing/2014/main" id="{3EEE4590-479E-554B-851F-A3DDB055A478}"/>
                          </a:ext>
                        </a:extLst>
                      </p:cNvPr>
                      <p:cNvPicPr>
                        <a:picLocks noChangeAspect="1" noChangeArrowheads="1"/>
                      </p:cNvPicPr>
                      <p:nvPr/>
                    </p:nvPicPr>
                    <p:blipFill>
                      <a:blip r:embed="rId8"/>
                      <a:srcRect/>
                      <a:stretch>
                        <a:fillRect/>
                      </a:stretch>
                    </p:blipFill>
                    <p:spPr bwMode="auto">
                      <a:xfrm>
                        <a:off x="1902237" y="813480"/>
                        <a:ext cx="5887097" cy="87543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453A91F2-EC89-9044-9310-4921114AB9D7}"/>
              </a:ext>
            </a:extLst>
          </p:cNvPr>
          <p:cNvGraphicFramePr>
            <a:graphicFrameLocks noChangeAspect="1"/>
          </p:cNvGraphicFramePr>
          <p:nvPr>
            <p:extLst>
              <p:ext uri="{D42A27DB-BD31-4B8C-83A1-F6EECF244321}">
                <p14:modId xmlns:p14="http://schemas.microsoft.com/office/powerpoint/2010/main" val="2205237960"/>
              </p:ext>
            </p:extLst>
          </p:nvPr>
        </p:nvGraphicFramePr>
        <p:xfrm>
          <a:off x="7266325" y="3514986"/>
          <a:ext cx="2182612" cy="661857"/>
        </p:xfrm>
        <a:graphic>
          <a:graphicData uri="http://schemas.openxmlformats.org/presentationml/2006/ole">
            <mc:AlternateContent xmlns:mc="http://schemas.openxmlformats.org/markup-compatibility/2006">
              <mc:Choice xmlns:v="urn:schemas-microsoft-com:vml" Requires="v">
                <p:oleObj spid="_x0000_s22036" r:id="rId9" imgW="1028700" imgH="330200" progId="Equation.DSMT4">
                  <p:embed/>
                </p:oleObj>
              </mc:Choice>
              <mc:Fallback>
                <p:oleObj r:id="rId9" imgW="1028700" imgH="330200" progId="Equation.DSMT4">
                  <p:embed/>
                  <p:pic>
                    <p:nvPicPr>
                      <p:cNvPr id="12" name="Object 11">
                        <a:extLst>
                          <a:ext uri="{FF2B5EF4-FFF2-40B4-BE49-F238E27FC236}">
                            <a16:creationId xmlns:a16="http://schemas.microsoft.com/office/drawing/2014/main" id="{1114FCB3-F873-314F-AB72-3ABCE46972B3}"/>
                          </a:ext>
                        </a:extLst>
                      </p:cNvPr>
                      <p:cNvPicPr>
                        <a:picLocks noChangeAspect="1" noChangeArrowheads="1"/>
                      </p:cNvPicPr>
                      <p:nvPr/>
                    </p:nvPicPr>
                    <p:blipFill>
                      <a:blip r:embed="rId10"/>
                      <a:srcRect/>
                      <a:stretch>
                        <a:fillRect/>
                      </a:stretch>
                    </p:blipFill>
                    <p:spPr bwMode="auto">
                      <a:xfrm>
                        <a:off x="7266325" y="3514986"/>
                        <a:ext cx="2182612" cy="661857"/>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309A3866-D753-D04A-8410-36E3262D7772}"/>
              </a:ext>
            </a:extLst>
          </p:cNvPr>
          <p:cNvGraphicFramePr>
            <a:graphicFrameLocks noChangeAspect="1"/>
          </p:cNvGraphicFramePr>
          <p:nvPr>
            <p:extLst>
              <p:ext uri="{D42A27DB-BD31-4B8C-83A1-F6EECF244321}">
                <p14:modId xmlns:p14="http://schemas.microsoft.com/office/powerpoint/2010/main" val="3552610355"/>
              </p:ext>
            </p:extLst>
          </p:nvPr>
        </p:nvGraphicFramePr>
        <p:xfrm>
          <a:off x="2198310" y="3429000"/>
          <a:ext cx="4411031" cy="1028888"/>
        </p:xfrm>
        <a:graphic>
          <a:graphicData uri="http://schemas.openxmlformats.org/presentationml/2006/ole">
            <mc:AlternateContent xmlns:mc="http://schemas.openxmlformats.org/markup-compatibility/2006">
              <mc:Choice xmlns:v="urn:schemas-microsoft-com:vml" Requires="v">
                <p:oleObj spid="_x0000_s22037" r:id="rId11" imgW="2209800" imgH="546100" progId="Equation.DSMT4">
                  <p:embed/>
                </p:oleObj>
              </mc:Choice>
              <mc:Fallback>
                <p:oleObj r:id="rId11" imgW="2209800" imgH="546100" progId="Equation.DSMT4">
                  <p:embed/>
                  <p:pic>
                    <p:nvPicPr>
                      <p:cNvPr id="12" name="Object 11">
                        <a:extLst>
                          <a:ext uri="{FF2B5EF4-FFF2-40B4-BE49-F238E27FC236}">
                            <a16:creationId xmlns:a16="http://schemas.microsoft.com/office/drawing/2014/main" id="{1114FCB3-F873-314F-AB72-3ABCE46972B3}"/>
                          </a:ext>
                        </a:extLst>
                      </p:cNvPr>
                      <p:cNvPicPr>
                        <a:picLocks noChangeAspect="1" noChangeArrowheads="1"/>
                      </p:cNvPicPr>
                      <p:nvPr/>
                    </p:nvPicPr>
                    <p:blipFill>
                      <a:blip r:embed="rId12"/>
                      <a:srcRect/>
                      <a:stretch>
                        <a:fillRect/>
                      </a:stretch>
                    </p:blipFill>
                    <p:spPr bwMode="auto">
                      <a:xfrm>
                        <a:off x="2198310" y="3429000"/>
                        <a:ext cx="4411031" cy="1028888"/>
                      </a:xfrm>
                      <a:prstGeom prst="rect">
                        <a:avLst/>
                      </a:prstGeom>
                      <a:noFill/>
                      <a:ln w="57150">
                        <a:solidFill>
                          <a:srgbClr val="FF0000"/>
                        </a:solidFill>
                      </a:ln>
                    </p:spPr>
                  </p:pic>
                </p:oleObj>
              </mc:Fallback>
            </mc:AlternateContent>
          </a:graphicData>
        </a:graphic>
      </p:graphicFrame>
      <p:sp>
        <p:nvSpPr>
          <p:cNvPr id="21" name="Rectangle 6">
            <a:extLst>
              <a:ext uri="{FF2B5EF4-FFF2-40B4-BE49-F238E27FC236}">
                <a16:creationId xmlns:a16="http://schemas.microsoft.com/office/drawing/2014/main" id="{D52B7628-A994-3243-8C4C-4FB8270986B8}"/>
              </a:ext>
            </a:extLst>
          </p:cNvPr>
          <p:cNvSpPr>
            <a:spLocks noChangeArrowheads="1"/>
          </p:cNvSpPr>
          <p:nvPr/>
        </p:nvSpPr>
        <p:spPr bwMode="auto">
          <a:xfrm>
            <a:off x="1722225" y="4486053"/>
            <a:ext cx="77267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b="1" dirty="0">
                <a:solidFill>
                  <a:srgbClr val="00B050"/>
                </a:solidFill>
                <a:latin typeface="Times New Roman" panose="02020603050405020304" pitchFamily="18" charset="0"/>
                <a:ea typeface="Calibri" panose="020F0502020204030204" pitchFamily="34" charset="0"/>
                <a:cs typeface="Times New Roman (Body CS)"/>
              </a:rPr>
              <a:t>Linear and ERL colliders, where beams collide only once, do not have such limitations!</a:t>
            </a:r>
            <a:endParaRPr lang="en-US" altLang="en-US" sz="1600" b="1" dirty="0">
              <a:solidFill>
                <a:srgbClr val="00B050"/>
              </a:solidFill>
              <a:latin typeface="Arial" panose="020B0604020202020204" pitchFamily="34" charset="0"/>
            </a:endParaRPr>
          </a:p>
        </p:txBody>
      </p:sp>
      <p:sp>
        <p:nvSpPr>
          <p:cNvPr id="23" name="Rectangle 6">
            <a:extLst>
              <a:ext uri="{FF2B5EF4-FFF2-40B4-BE49-F238E27FC236}">
                <a16:creationId xmlns:a16="http://schemas.microsoft.com/office/drawing/2014/main" id="{8920B8B0-46E6-E14F-B5FC-2DFB30EF32F5}"/>
              </a:ext>
            </a:extLst>
          </p:cNvPr>
          <p:cNvSpPr>
            <a:spLocks noChangeArrowheads="1"/>
          </p:cNvSpPr>
          <p:nvPr/>
        </p:nvSpPr>
        <p:spPr bwMode="auto">
          <a:xfrm>
            <a:off x="1602742" y="6310953"/>
            <a:ext cx="87025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Times New Roman" panose="02020603050405020304" pitchFamily="18" charset="0"/>
                <a:ea typeface="Calibri" panose="020F0502020204030204" pitchFamily="34" charset="0"/>
                <a:cs typeface="Times New Roman (Body CS)"/>
              </a:rPr>
              <a:t>For simplicity and better comparison, we decided to use the same IR and </a:t>
            </a:r>
            <a:r>
              <a:rPr lang="el-GR" altLang="en-US" sz="1600" dirty="0">
                <a:latin typeface="Times New Roman" panose="02020603050405020304" pitchFamily="18" charset="0"/>
                <a:ea typeface="Calibri" panose="020F0502020204030204" pitchFamily="34" charset="0"/>
                <a:cs typeface="Times New Roman (Body CS)"/>
              </a:rPr>
              <a:t>β* </a:t>
            </a:r>
            <a:r>
              <a:rPr lang="en-US" altLang="en-US" sz="1600" dirty="0">
                <a:latin typeface="Times New Roman" panose="02020603050405020304" pitchFamily="18" charset="0"/>
                <a:ea typeface="Calibri" panose="020F0502020204030204" pitchFamily="34" charset="0"/>
                <a:cs typeface="Times New Roman (Body CS)"/>
              </a:rPr>
              <a:t>as in FCC </a:t>
            </a:r>
            <a:r>
              <a:rPr lang="en-US" altLang="en-US" sz="1600" dirty="0" err="1">
                <a:latin typeface="Times New Roman" panose="02020603050405020304" pitchFamily="18" charset="0"/>
                <a:ea typeface="Calibri" panose="020F0502020204030204" pitchFamily="34" charset="0"/>
                <a:cs typeface="Times New Roman (Body CS)"/>
              </a:rPr>
              <a:t>ee</a:t>
            </a:r>
            <a:r>
              <a:rPr lang="en-US" altLang="en-US" sz="1600" dirty="0">
                <a:latin typeface="Times New Roman" panose="02020603050405020304" pitchFamily="18" charset="0"/>
                <a:ea typeface="Calibri" panose="020F0502020204030204" pitchFamily="34" charset="0"/>
                <a:cs typeface="Times New Roman (Body CS)"/>
              </a:rPr>
              <a:t> design </a:t>
            </a:r>
            <a:endParaRPr lang="en-US" altLang="en-US" sz="1600" dirty="0">
              <a:latin typeface="Arial" panose="020B0604020202020204" pitchFamily="34" charset="0"/>
            </a:endParaRPr>
          </a:p>
        </p:txBody>
      </p:sp>
      <p:sp>
        <p:nvSpPr>
          <p:cNvPr id="3" name="Slide Number Placeholder 2">
            <a:extLst>
              <a:ext uri="{FF2B5EF4-FFF2-40B4-BE49-F238E27FC236}">
                <a16:creationId xmlns:a16="http://schemas.microsoft.com/office/drawing/2014/main" id="{79ABC089-0816-884E-9ABC-46C2B88861B9}"/>
              </a:ext>
            </a:extLst>
          </p:cNvPr>
          <p:cNvSpPr>
            <a:spLocks noGrp="1"/>
          </p:cNvSpPr>
          <p:nvPr>
            <p:ph type="sldNum" sz="quarter" idx="12"/>
          </p:nvPr>
        </p:nvSpPr>
        <p:spPr/>
        <p:txBody>
          <a:bodyPr/>
          <a:lstStyle/>
          <a:p>
            <a:fld id="{08734930-FF10-F84D-8D3B-AE8898994A49}" type="slidenum">
              <a:rPr lang="en-US" smtClean="0"/>
              <a:t>20</a:t>
            </a:fld>
            <a:endParaRPr lang="en-US"/>
          </a:p>
        </p:txBody>
      </p:sp>
    </p:spTree>
    <p:extLst>
      <p:ext uri="{BB962C8B-B14F-4D97-AF65-F5344CB8AC3E}">
        <p14:creationId xmlns:p14="http://schemas.microsoft.com/office/powerpoint/2010/main" val="3014890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6EF09-8A3B-AE41-6813-039728FFF3FA}"/>
              </a:ext>
            </a:extLst>
          </p:cNvPr>
          <p:cNvSpPr>
            <a:spLocks noGrp="1"/>
          </p:cNvSpPr>
          <p:nvPr>
            <p:ph type="title"/>
          </p:nvPr>
        </p:nvSpPr>
        <p:spPr/>
        <p:txBody>
          <a:bodyPr>
            <a:normAutofit/>
          </a:bodyPr>
          <a:lstStyle/>
          <a:p>
            <a:r>
              <a:rPr lang="en-US" dirty="0"/>
              <a:t>Sustainability: CERC  </a:t>
            </a:r>
          </a:p>
        </p:txBody>
      </p:sp>
      <p:pic>
        <p:nvPicPr>
          <p:cNvPr id="6" name="Content Placeholder 5">
            <a:extLst>
              <a:ext uri="{FF2B5EF4-FFF2-40B4-BE49-F238E27FC236}">
                <a16:creationId xmlns:a16="http://schemas.microsoft.com/office/drawing/2014/main" id="{CF33207D-0BAA-FC92-7EB6-EDDEA0B67D69}"/>
              </a:ext>
            </a:extLst>
          </p:cNvPr>
          <p:cNvPicPr>
            <a:picLocks noGrp="1" noChangeAspect="1"/>
          </p:cNvPicPr>
          <p:nvPr>
            <p:ph idx="1"/>
          </p:nvPr>
        </p:nvPicPr>
        <p:blipFill>
          <a:blip r:embed="rId2"/>
          <a:stretch>
            <a:fillRect/>
          </a:stretch>
        </p:blipFill>
        <p:spPr>
          <a:xfrm>
            <a:off x="571500" y="2023553"/>
            <a:ext cx="11049000" cy="3811018"/>
          </a:xfrm>
        </p:spPr>
      </p:pic>
      <p:sp>
        <p:nvSpPr>
          <p:cNvPr id="4" name="Slide Number Placeholder 3">
            <a:extLst>
              <a:ext uri="{FF2B5EF4-FFF2-40B4-BE49-F238E27FC236}">
                <a16:creationId xmlns:a16="http://schemas.microsoft.com/office/drawing/2014/main" id="{4D69CA9B-DB67-AA0A-374C-13C80BAE1F83}"/>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21</a:t>
            </a:fld>
            <a:endParaRPr lang="en-US" sz="1000" dirty="0"/>
          </a:p>
        </p:txBody>
      </p:sp>
    </p:spTree>
    <p:extLst>
      <p:ext uri="{BB962C8B-B14F-4D97-AF65-F5344CB8AC3E}">
        <p14:creationId xmlns:p14="http://schemas.microsoft.com/office/powerpoint/2010/main" val="3296131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80314-E149-8443-A482-48F44387B31A}"/>
              </a:ext>
            </a:extLst>
          </p:cNvPr>
          <p:cNvSpPr>
            <a:spLocks noGrp="1"/>
          </p:cNvSpPr>
          <p:nvPr>
            <p:ph type="title"/>
          </p:nvPr>
        </p:nvSpPr>
        <p:spPr>
          <a:xfrm>
            <a:off x="1291995" y="59328"/>
            <a:ext cx="9873054" cy="679126"/>
          </a:xfrm>
        </p:spPr>
        <p:txBody>
          <a:bodyPr>
            <a:normAutofit fontScale="90000"/>
          </a:bodyPr>
          <a:lstStyle/>
          <a:p>
            <a:r>
              <a:rPr lang="en-US" dirty="0"/>
              <a:t>Sustainability and Carbon footprint studies</a:t>
            </a:r>
          </a:p>
        </p:txBody>
      </p:sp>
      <p:sp>
        <p:nvSpPr>
          <p:cNvPr id="3" name="Content Placeholder 2">
            <a:extLst>
              <a:ext uri="{FF2B5EF4-FFF2-40B4-BE49-F238E27FC236}">
                <a16:creationId xmlns:a16="http://schemas.microsoft.com/office/drawing/2014/main" id="{C468A7D5-F8F0-5B48-99A2-5808F2A3B3AE}"/>
              </a:ext>
            </a:extLst>
          </p:cNvPr>
          <p:cNvSpPr>
            <a:spLocks noGrp="1"/>
          </p:cNvSpPr>
          <p:nvPr>
            <p:ph idx="1"/>
          </p:nvPr>
        </p:nvSpPr>
        <p:spPr>
          <a:xfrm>
            <a:off x="103966" y="705584"/>
            <a:ext cx="7357008" cy="5580768"/>
          </a:xfrm>
        </p:spPr>
        <p:txBody>
          <a:bodyPr>
            <a:normAutofit/>
          </a:bodyPr>
          <a:lstStyle/>
          <a:p>
            <a:r>
              <a:rPr lang="en-US" sz="2000" dirty="0"/>
              <a:t>With current SRF technology (LSLS HE) ReLiC operating at 250 GeV </a:t>
            </a:r>
            <a:r>
              <a:rPr lang="en-US" sz="2000" dirty="0" err="1"/>
              <a:t>c.m</a:t>
            </a:r>
            <a:r>
              <a:rPr lang="en-US" sz="2000" dirty="0"/>
              <a:t>. energy will consume about 350 MW of AC power, which is about equally split between beam energy losses for radiation and cryogenic </a:t>
            </a:r>
          </a:p>
          <a:p>
            <a:r>
              <a:rPr lang="en-US" sz="2000" dirty="0"/>
              <a:t>Increasing energy to 3 TeV </a:t>
            </a:r>
            <a:r>
              <a:rPr lang="en-US" sz="2000" dirty="0" err="1"/>
              <a:t>c.m</a:t>
            </a:r>
            <a:r>
              <a:rPr lang="en-US" sz="2000" dirty="0"/>
              <a:t>. with current technology will result in AC power requirement exceeding 2 GW</a:t>
            </a:r>
          </a:p>
          <a:p>
            <a:r>
              <a:rPr lang="en-US" sz="2000" dirty="0"/>
              <a:t>There is potential of 5-fold in crease in Q, which would make ReLiC operation at all energy from HIGS to 3 TeV much more energy efficient. Still HIGS factory ReLiC will require ~ 200 MW of AC power, and the 3 TeV </a:t>
            </a:r>
            <a:r>
              <a:rPr lang="en-US" sz="2000" dirty="0" err="1"/>
              <a:t>c.m</a:t>
            </a:r>
            <a:r>
              <a:rPr lang="en-US" sz="2000" dirty="0"/>
              <a:t>. operation to under 1 GW.</a:t>
            </a:r>
          </a:p>
          <a:p>
            <a:endParaRPr lang="en-US" sz="2000" dirty="0"/>
          </a:p>
        </p:txBody>
      </p:sp>
      <p:sp>
        <p:nvSpPr>
          <p:cNvPr id="24" name="TextBox 23">
            <a:extLst>
              <a:ext uri="{FF2B5EF4-FFF2-40B4-BE49-F238E27FC236}">
                <a16:creationId xmlns:a16="http://schemas.microsoft.com/office/drawing/2014/main" id="{E634012D-DE02-A143-A131-7796BBE0C8BD}"/>
              </a:ext>
            </a:extLst>
          </p:cNvPr>
          <p:cNvSpPr txBox="1"/>
          <p:nvPr/>
        </p:nvSpPr>
        <p:spPr>
          <a:xfrm>
            <a:off x="8109636" y="789439"/>
            <a:ext cx="3599127" cy="369332"/>
          </a:xfrm>
          <a:prstGeom prst="rect">
            <a:avLst/>
          </a:prstGeom>
          <a:noFill/>
        </p:spPr>
        <p:txBody>
          <a:bodyPr wrap="none" rtlCol="0">
            <a:spAutoFit/>
          </a:bodyPr>
          <a:lstStyle/>
          <a:p>
            <a:r>
              <a:rPr lang="en-US" b="1" dirty="0">
                <a:solidFill>
                  <a:srgbClr val="0432FF"/>
                </a:solidFill>
                <a:latin typeface="Times New Roman" panose="02020603050405020304" pitchFamily="18" charset="0"/>
                <a:cs typeface="Times New Roman" panose="02020603050405020304" pitchFamily="18" charset="0"/>
              </a:rPr>
              <a:t>Current SRF technology: Q=3 10</a:t>
            </a:r>
            <a:r>
              <a:rPr lang="en-US" b="1" baseline="30000" dirty="0">
                <a:solidFill>
                  <a:srgbClr val="0432FF"/>
                </a:solidFill>
                <a:latin typeface="Times New Roman" panose="02020603050405020304" pitchFamily="18" charset="0"/>
                <a:cs typeface="Times New Roman" panose="02020603050405020304" pitchFamily="18" charset="0"/>
              </a:rPr>
              <a:t>10</a:t>
            </a:r>
          </a:p>
        </p:txBody>
      </p:sp>
      <p:sp>
        <p:nvSpPr>
          <p:cNvPr id="25" name="TextBox 24">
            <a:extLst>
              <a:ext uri="{FF2B5EF4-FFF2-40B4-BE49-F238E27FC236}">
                <a16:creationId xmlns:a16="http://schemas.microsoft.com/office/drawing/2014/main" id="{906B7BAF-7939-5E44-99D8-C2623957F318}"/>
              </a:ext>
            </a:extLst>
          </p:cNvPr>
          <p:cNvSpPr txBox="1"/>
          <p:nvPr/>
        </p:nvSpPr>
        <p:spPr>
          <a:xfrm>
            <a:off x="9159878" y="2055409"/>
            <a:ext cx="300082" cy="369332"/>
          </a:xfrm>
          <a:prstGeom prst="rect">
            <a:avLst/>
          </a:prstGeom>
          <a:noFill/>
        </p:spPr>
        <p:txBody>
          <a:bodyPr wrap="none" rtlCol="0">
            <a:spAutoFit/>
          </a:bodyPr>
          <a:lstStyle/>
          <a:p>
            <a:r>
              <a:rPr lang="en-US" b="1" dirty="0">
                <a:solidFill>
                  <a:srgbClr val="0432FF"/>
                </a:solidFill>
                <a:latin typeface="Times New Roman" panose="02020603050405020304" pitchFamily="18" charset="0"/>
                <a:cs typeface="Times New Roman" panose="02020603050405020304" pitchFamily="18" charset="0"/>
              </a:rPr>
              <a:t>*</a:t>
            </a:r>
            <a:endParaRPr lang="en-US" b="1" baseline="30000" dirty="0">
              <a:solidFill>
                <a:srgbClr val="0432FF"/>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D8A6CBA-5452-644B-8D34-8FA8576A5572}"/>
              </a:ext>
            </a:extLst>
          </p:cNvPr>
          <p:cNvSpPr txBox="1"/>
          <p:nvPr/>
        </p:nvSpPr>
        <p:spPr>
          <a:xfrm>
            <a:off x="179248" y="6393341"/>
            <a:ext cx="6269986" cy="369332"/>
          </a:xfrm>
          <a:prstGeom prst="rect">
            <a:avLst/>
          </a:prstGeom>
          <a:noFill/>
        </p:spPr>
        <p:txBody>
          <a:bodyPr wrap="none" rtlCol="0">
            <a:spAutoFit/>
          </a:bodyPr>
          <a:lstStyle/>
          <a:p>
            <a:r>
              <a:rPr lang="en-US" b="1" dirty="0">
                <a:solidFill>
                  <a:srgbClr val="0432FF"/>
                </a:solidFill>
                <a:latin typeface="Times New Roman" panose="02020603050405020304" pitchFamily="18" charset="0"/>
                <a:cs typeface="Times New Roman" panose="02020603050405020304" pitchFamily="18" charset="0"/>
              </a:rPr>
              <a:t>* Estimation is provided by Dr. Sergey Belomestnykh (FNAL)</a:t>
            </a:r>
            <a:endParaRPr lang="en-US" b="1" baseline="30000" dirty="0">
              <a:solidFill>
                <a:srgbClr val="0432FF"/>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7F5B5849-C7B6-5542-AB93-013C0075839F}"/>
              </a:ext>
            </a:extLst>
          </p:cNvPr>
          <p:cNvSpPr txBox="1"/>
          <p:nvPr/>
        </p:nvSpPr>
        <p:spPr>
          <a:xfrm>
            <a:off x="11741801" y="2041496"/>
            <a:ext cx="300082" cy="369332"/>
          </a:xfrm>
          <a:prstGeom prst="rect">
            <a:avLst/>
          </a:prstGeom>
          <a:noFill/>
        </p:spPr>
        <p:txBody>
          <a:bodyPr wrap="none" rtlCol="0">
            <a:spAutoFit/>
          </a:bodyPr>
          <a:lstStyle/>
          <a:p>
            <a:r>
              <a:rPr lang="en-US" b="1" dirty="0">
                <a:solidFill>
                  <a:srgbClr val="0432FF"/>
                </a:solidFill>
                <a:latin typeface="Times New Roman" panose="02020603050405020304" pitchFamily="18" charset="0"/>
                <a:cs typeface="Times New Roman" panose="02020603050405020304" pitchFamily="18" charset="0"/>
              </a:rPr>
              <a:t>*</a:t>
            </a:r>
            <a:endParaRPr lang="en-US" b="1" baseline="30000" dirty="0">
              <a:solidFill>
                <a:srgbClr val="0432FF"/>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E7599E4-525C-DA43-A432-31A16C111619}"/>
              </a:ext>
            </a:extLst>
          </p:cNvPr>
          <p:cNvSpPr txBox="1"/>
          <p:nvPr/>
        </p:nvSpPr>
        <p:spPr>
          <a:xfrm>
            <a:off x="7868994" y="3176929"/>
            <a:ext cx="4219040" cy="369332"/>
          </a:xfrm>
          <a:prstGeom prst="rect">
            <a:avLst/>
          </a:prstGeom>
          <a:noFill/>
        </p:spPr>
        <p:txBody>
          <a:bodyPr wrap="none" rtlCol="0">
            <a:spAutoFit/>
          </a:bodyPr>
          <a:lstStyle/>
          <a:p>
            <a:r>
              <a:rPr lang="en-US" b="1" dirty="0">
                <a:solidFill>
                  <a:srgbClr val="0432FF"/>
                </a:solidFill>
                <a:latin typeface="Times New Roman" panose="02020603050405020304" pitchFamily="18" charset="0"/>
                <a:cs typeface="Times New Roman" panose="02020603050405020304" pitchFamily="18" charset="0"/>
              </a:rPr>
              <a:t>Future SRF technology: 1.5 K Q=1.5 10</a:t>
            </a:r>
            <a:r>
              <a:rPr lang="en-US" b="1" baseline="30000" dirty="0">
                <a:solidFill>
                  <a:srgbClr val="0432FF"/>
                </a:solidFill>
                <a:latin typeface="Times New Roman" panose="02020603050405020304" pitchFamily="18" charset="0"/>
                <a:cs typeface="Times New Roman" panose="02020603050405020304" pitchFamily="18" charset="0"/>
              </a:rPr>
              <a:t>11</a:t>
            </a:r>
          </a:p>
        </p:txBody>
      </p:sp>
      <p:sp>
        <p:nvSpPr>
          <p:cNvPr id="29" name="Content Placeholder 2">
            <a:extLst>
              <a:ext uri="{FF2B5EF4-FFF2-40B4-BE49-F238E27FC236}">
                <a16:creationId xmlns:a16="http://schemas.microsoft.com/office/drawing/2014/main" id="{414A2D7E-1837-F744-A93E-99DB6814F9CF}"/>
              </a:ext>
            </a:extLst>
          </p:cNvPr>
          <p:cNvSpPr txBox="1">
            <a:spLocks/>
          </p:cNvSpPr>
          <p:nvPr/>
        </p:nvSpPr>
        <p:spPr>
          <a:xfrm>
            <a:off x="344562" y="3999623"/>
            <a:ext cx="5740984" cy="1254213"/>
          </a:xfrm>
          <a:prstGeom prst="rect">
            <a:avLst/>
          </a:prstGeom>
          <a:ln w="28575">
            <a:solidFill>
              <a:srgbClr val="FF0000"/>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RF powers needed in damping rings is proportional to ReLiC luminosity and can be reduced if 4x10</a:t>
            </a:r>
            <a:r>
              <a:rPr lang="en-US" sz="2000" baseline="30000" dirty="0"/>
              <a:t>36</a:t>
            </a:r>
            <a:r>
              <a:rPr lang="en-US" sz="2000" dirty="0"/>
              <a:t> cm</a:t>
            </a:r>
            <a:r>
              <a:rPr lang="en-US" sz="2000" baseline="30000" dirty="0"/>
              <a:t>-2</a:t>
            </a:r>
            <a:r>
              <a:rPr lang="en-US" sz="2000" dirty="0"/>
              <a:t>sec</a:t>
            </a:r>
            <a:r>
              <a:rPr lang="en-US" sz="2000" baseline="30000" dirty="0"/>
              <a:t>-1</a:t>
            </a:r>
            <a:r>
              <a:rPr lang="en-US" sz="2000" dirty="0"/>
              <a:t> luminosity is not needed. Operating 250 GeV </a:t>
            </a:r>
            <a:r>
              <a:rPr lang="en-US" sz="2000" dirty="0" err="1"/>
              <a:t>c.m</a:t>
            </a:r>
            <a:r>
              <a:rPr lang="en-US" sz="2000" dirty="0"/>
              <a:t>. ReLiC with luminosity of 4x10</a:t>
            </a:r>
            <a:r>
              <a:rPr lang="en-US" sz="2000" baseline="30000" dirty="0"/>
              <a:t>35</a:t>
            </a:r>
            <a:r>
              <a:rPr lang="en-US" sz="2000" dirty="0"/>
              <a:t> cm</a:t>
            </a:r>
            <a:r>
              <a:rPr lang="en-US" sz="2000" baseline="30000" dirty="0"/>
              <a:t>-2</a:t>
            </a:r>
            <a:r>
              <a:rPr lang="en-US" sz="2000" dirty="0"/>
              <a:t>sec</a:t>
            </a:r>
            <a:r>
              <a:rPr lang="en-US" sz="2000" baseline="30000" dirty="0"/>
              <a:t>-1</a:t>
            </a:r>
            <a:r>
              <a:rPr lang="en-US" sz="2000" dirty="0"/>
              <a:t> will reduce accelerator power consumption to 50 MW.</a:t>
            </a:r>
          </a:p>
        </p:txBody>
      </p:sp>
      <p:sp>
        <p:nvSpPr>
          <p:cNvPr id="31" name="Content Placeholder 2">
            <a:extLst>
              <a:ext uri="{FF2B5EF4-FFF2-40B4-BE49-F238E27FC236}">
                <a16:creationId xmlns:a16="http://schemas.microsoft.com/office/drawing/2014/main" id="{755D8DE4-A21B-5342-A371-E4EF9EECB53B}"/>
              </a:ext>
            </a:extLst>
          </p:cNvPr>
          <p:cNvSpPr txBox="1">
            <a:spLocks/>
          </p:cNvSpPr>
          <p:nvPr/>
        </p:nvSpPr>
        <p:spPr>
          <a:xfrm>
            <a:off x="344562" y="5319105"/>
            <a:ext cx="11637835" cy="1032516"/>
          </a:xfrm>
          <a:prstGeom prst="rect">
            <a:avLst/>
          </a:prstGeom>
          <a:ln w="28575">
            <a:solidFill>
              <a:srgbClr val="008F00"/>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But the </a:t>
            </a:r>
            <a:r>
              <a:rPr lang="en-US" sz="2000" dirty="0" err="1"/>
              <a:t>cryoplant</a:t>
            </a:r>
            <a:r>
              <a:rPr lang="en-US" sz="2000" dirty="0"/>
              <a:t> power is proportional to the total collider energy. It can be further reduced by improving LiHe refrigerators from their current 19% (1/5</a:t>
            </a:r>
            <a:r>
              <a:rPr lang="en-US" sz="2000" baseline="30000" dirty="0"/>
              <a:t>th</a:t>
            </a:r>
            <a:r>
              <a:rPr lang="en-US" sz="2000" dirty="0"/>
              <a:t>) of theoretically possible Carnot (</a:t>
            </a:r>
            <a:r>
              <a:rPr lang="el-GR" sz="2000" dirty="0"/>
              <a:t>η</a:t>
            </a:r>
            <a:r>
              <a:rPr lang="en-US" sz="2000" dirty="0"/>
              <a:t>=T</a:t>
            </a:r>
            <a:r>
              <a:rPr lang="en-US" sz="2000" baseline="-25000" dirty="0"/>
              <a:t>1</a:t>
            </a:r>
            <a:r>
              <a:rPr lang="en-US" sz="2000" dirty="0"/>
              <a:t>/T</a:t>
            </a:r>
            <a:r>
              <a:rPr lang="en-US" sz="2000" baseline="-25000" dirty="0"/>
              <a:t>2</a:t>
            </a:r>
            <a:r>
              <a:rPr lang="en-US" sz="2000" dirty="0"/>
              <a:t>) efficiency. Investments in LiHe refrigerator R&amp;D is probably the best chance of improving Carbon footprint of SRF system, including ReLiC.</a:t>
            </a:r>
          </a:p>
          <a:p>
            <a:endParaRPr lang="en-US" sz="2000" dirty="0"/>
          </a:p>
        </p:txBody>
      </p:sp>
      <p:pic>
        <p:nvPicPr>
          <p:cNvPr id="32" name="Picture 31">
            <a:extLst>
              <a:ext uri="{FF2B5EF4-FFF2-40B4-BE49-F238E27FC236}">
                <a16:creationId xmlns:a16="http://schemas.microsoft.com/office/drawing/2014/main" id="{E9B24B11-762C-EC48-9C70-1FBF8323E995}"/>
              </a:ext>
            </a:extLst>
          </p:cNvPr>
          <p:cNvPicPr>
            <a:picLocks noChangeAspect="1"/>
          </p:cNvPicPr>
          <p:nvPr/>
        </p:nvPicPr>
        <p:blipFill>
          <a:blip r:embed="rId2"/>
          <a:stretch>
            <a:fillRect/>
          </a:stretch>
        </p:blipFill>
        <p:spPr>
          <a:xfrm>
            <a:off x="7518400" y="1289308"/>
            <a:ext cx="4673600" cy="1435100"/>
          </a:xfrm>
          <a:prstGeom prst="rect">
            <a:avLst/>
          </a:prstGeom>
        </p:spPr>
      </p:pic>
      <p:pic>
        <p:nvPicPr>
          <p:cNvPr id="35" name="Picture 34">
            <a:extLst>
              <a:ext uri="{FF2B5EF4-FFF2-40B4-BE49-F238E27FC236}">
                <a16:creationId xmlns:a16="http://schemas.microsoft.com/office/drawing/2014/main" id="{0C9EE091-E335-F548-9940-0CB80532D3D0}"/>
              </a:ext>
            </a:extLst>
          </p:cNvPr>
          <p:cNvPicPr>
            <a:picLocks noChangeAspect="1"/>
          </p:cNvPicPr>
          <p:nvPr/>
        </p:nvPicPr>
        <p:blipFill>
          <a:blip r:embed="rId3"/>
          <a:stretch>
            <a:fillRect/>
          </a:stretch>
        </p:blipFill>
        <p:spPr>
          <a:xfrm>
            <a:off x="6493612" y="3763057"/>
            <a:ext cx="5638800" cy="1435100"/>
          </a:xfrm>
          <a:prstGeom prst="rect">
            <a:avLst/>
          </a:prstGeom>
        </p:spPr>
      </p:pic>
    </p:spTree>
    <p:extLst>
      <p:ext uri="{BB962C8B-B14F-4D97-AF65-F5344CB8AC3E}">
        <p14:creationId xmlns:p14="http://schemas.microsoft.com/office/powerpoint/2010/main" val="260643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4CC88-105B-4CFF-964F-53CCEAF406B2}"/>
              </a:ext>
            </a:extLst>
          </p:cNvPr>
          <p:cNvSpPr>
            <a:spLocks noGrp="1"/>
          </p:cNvSpPr>
          <p:nvPr>
            <p:ph type="title"/>
          </p:nvPr>
        </p:nvSpPr>
        <p:spPr>
          <a:xfrm>
            <a:off x="133718" y="224298"/>
            <a:ext cx="12145299" cy="830843"/>
          </a:xfrm>
        </p:spPr>
        <p:txBody>
          <a:bodyPr>
            <a:normAutofit fontScale="90000"/>
          </a:bodyPr>
          <a:lstStyle/>
          <a:p>
            <a:r>
              <a:rPr lang="en-GB" dirty="0"/>
              <a:t>Fast Reactive Tuner and RF power needs for ERLs</a:t>
            </a:r>
            <a:br>
              <a:rPr lang="en-GB" dirty="0"/>
            </a:br>
            <a:r>
              <a:rPr lang="en-GB" sz="1300" dirty="0"/>
              <a:t>N. Shipman, I. Ben-Zvi,</a:t>
            </a:r>
            <a:r>
              <a:rPr lang="en-GB" sz="1100" i="1" dirty="0"/>
              <a:t> </a:t>
            </a:r>
            <a:r>
              <a:rPr lang="en-GB" sz="1300" dirty="0"/>
              <a:t>G. Burt, J. Cai, A. Castilla, A. Macpherson, I. </a:t>
            </a:r>
            <a:r>
              <a:rPr lang="en-GB" sz="1300" dirty="0" err="1"/>
              <a:t>Syratchev</a:t>
            </a:r>
            <a:endParaRPr lang="en-GB" dirty="0"/>
          </a:p>
        </p:txBody>
      </p:sp>
      <p:pic>
        <p:nvPicPr>
          <p:cNvPr id="3" name="Picture 2" descr="Shape&#10;&#10;Description automatically generated with medium confidence">
            <a:extLst>
              <a:ext uri="{FF2B5EF4-FFF2-40B4-BE49-F238E27FC236}">
                <a16:creationId xmlns:a16="http://schemas.microsoft.com/office/drawing/2014/main" id="{1AB787B8-B862-4F72-8D15-3651C64226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5461" y="1304572"/>
            <a:ext cx="3063827" cy="478467"/>
          </a:xfrm>
          <a:prstGeom prst="rect">
            <a:avLst/>
          </a:prstGeom>
        </p:spPr>
      </p:pic>
      <p:sp>
        <p:nvSpPr>
          <p:cNvPr id="4" name="TextBox 3">
            <a:extLst>
              <a:ext uri="{FF2B5EF4-FFF2-40B4-BE49-F238E27FC236}">
                <a16:creationId xmlns:a16="http://schemas.microsoft.com/office/drawing/2014/main" id="{11F42AC2-9D8C-4C3E-97A0-64F7F4E513D0}"/>
              </a:ext>
            </a:extLst>
          </p:cNvPr>
          <p:cNvSpPr txBox="1"/>
          <p:nvPr/>
        </p:nvSpPr>
        <p:spPr>
          <a:xfrm>
            <a:off x="8911320" y="1396517"/>
            <a:ext cx="2222147" cy="369332"/>
          </a:xfrm>
          <a:prstGeom prst="rect">
            <a:avLst/>
          </a:prstGeom>
          <a:noFill/>
        </p:spPr>
        <p:txBody>
          <a:bodyPr wrap="none" rtlCol="0">
            <a:spAutoFit/>
          </a:bodyPr>
          <a:lstStyle/>
          <a:p>
            <a:r>
              <a:rPr lang="en-US" dirty="0">
                <a:latin typeface="LM Sans 10" panose="00000500000000000000"/>
              </a:rPr>
              <a:t>Microphonics vs Time</a:t>
            </a:r>
            <a:endParaRPr lang="en-GB" dirty="0">
              <a:latin typeface="LM Sans 10" panose="00000500000000000000"/>
            </a:endParaRPr>
          </a:p>
        </p:txBody>
      </p:sp>
      <p:pic>
        <p:nvPicPr>
          <p:cNvPr id="5" name="Picture 4" descr="Chart, scatter chart&#10;&#10;Description automatically generated">
            <a:extLst>
              <a:ext uri="{FF2B5EF4-FFF2-40B4-BE49-F238E27FC236}">
                <a16:creationId xmlns:a16="http://schemas.microsoft.com/office/drawing/2014/main" id="{8FB467F8-87BA-4D4B-8105-FDD0411FA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891" y="1765849"/>
            <a:ext cx="2332383" cy="1749289"/>
          </a:xfrm>
          <a:prstGeom prst="rect">
            <a:avLst/>
          </a:prstGeom>
        </p:spPr>
      </p:pic>
      <p:pic>
        <p:nvPicPr>
          <p:cNvPr id="6" name="Picture 5" descr="Chart, line chart&#10;&#10;Description automatically generated">
            <a:extLst>
              <a:ext uri="{FF2B5EF4-FFF2-40B4-BE49-F238E27FC236}">
                <a16:creationId xmlns:a16="http://schemas.microsoft.com/office/drawing/2014/main" id="{A12C59DD-F429-46A2-9F8B-51286937B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676" y="1783039"/>
            <a:ext cx="2682240" cy="2011680"/>
          </a:xfrm>
          <a:prstGeom prst="rect">
            <a:avLst/>
          </a:prstGeom>
        </p:spPr>
      </p:pic>
      <p:pic>
        <p:nvPicPr>
          <p:cNvPr id="7" name="Picture 6" descr="Chart, line chart, histogram&#10;&#10;Description automatically generated">
            <a:extLst>
              <a:ext uri="{FF2B5EF4-FFF2-40B4-BE49-F238E27FC236}">
                <a16:creationId xmlns:a16="http://schemas.microsoft.com/office/drawing/2014/main" id="{88349ED5-BCFC-479D-9F10-AADEC65DC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9461" y="1783039"/>
            <a:ext cx="2682240" cy="2011680"/>
          </a:xfrm>
          <a:prstGeom prst="rect">
            <a:avLst/>
          </a:prstGeom>
        </p:spPr>
      </p:pic>
      <p:pic>
        <p:nvPicPr>
          <p:cNvPr id="8" name="Picture 7" descr="Chart, scatter chart&#10;&#10;Description automatically generated">
            <a:extLst>
              <a:ext uri="{FF2B5EF4-FFF2-40B4-BE49-F238E27FC236}">
                <a16:creationId xmlns:a16="http://schemas.microsoft.com/office/drawing/2014/main" id="{09E4A8B9-F18E-4C9C-872B-8ADCDAAB0B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6364" y="3791179"/>
            <a:ext cx="2682240" cy="2011680"/>
          </a:xfrm>
          <a:prstGeom prst="rect">
            <a:avLst/>
          </a:prstGeom>
        </p:spPr>
      </p:pic>
      <p:pic>
        <p:nvPicPr>
          <p:cNvPr id="9" name="Picture 8" descr="Chart, line chart, scatter chart&#10;&#10;Description automatically generated">
            <a:extLst>
              <a:ext uri="{FF2B5EF4-FFF2-40B4-BE49-F238E27FC236}">
                <a16:creationId xmlns:a16="http://schemas.microsoft.com/office/drawing/2014/main" id="{7E19C60E-90F8-4B95-B453-8869803331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7676" y="3791179"/>
            <a:ext cx="2682240" cy="2011680"/>
          </a:xfrm>
          <a:prstGeom prst="rect">
            <a:avLst/>
          </a:prstGeom>
        </p:spPr>
      </p:pic>
      <p:pic>
        <p:nvPicPr>
          <p:cNvPr id="10" name="Picture 9" descr="Chart&#10;&#10;Description automatically generated">
            <a:extLst>
              <a:ext uri="{FF2B5EF4-FFF2-40B4-BE49-F238E27FC236}">
                <a16:creationId xmlns:a16="http://schemas.microsoft.com/office/drawing/2014/main" id="{A3AB3372-35E7-4A59-9A4E-017B0A2535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91178"/>
            <a:ext cx="2682240" cy="2011680"/>
          </a:xfrm>
          <a:prstGeom prst="rect">
            <a:avLst/>
          </a:prstGeom>
        </p:spPr>
      </p:pic>
      <p:pic>
        <p:nvPicPr>
          <p:cNvPr id="11" name="Picture 10" descr="Chart, line chart&#10;&#10;Description automatically generated">
            <a:extLst>
              <a:ext uri="{FF2B5EF4-FFF2-40B4-BE49-F238E27FC236}">
                <a16:creationId xmlns:a16="http://schemas.microsoft.com/office/drawing/2014/main" id="{0D614348-1C8D-47D9-A7B2-527C0CCD93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718" y="1783039"/>
            <a:ext cx="2682240" cy="2011680"/>
          </a:xfrm>
          <a:prstGeom prst="rect">
            <a:avLst/>
          </a:prstGeom>
        </p:spPr>
      </p:pic>
      <p:cxnSp>
        <p:nvCxnSpPr>
          <p:cNvPr id="12" name="Straight Arrow Connector 11">
            <a:extLst>
              <a:ext uri="{FF2B5EF4-FFF2-40B4-BE49-F238E27FC236}">
                <a16:creationId xmlns:a16="http://schemas.microsoft.com/office/drawing/2014/main" id="{AA829F58-C6D4-43B0-B3DF-3B2067C91DCD}"/>
              </a:ext>
            </a:extLst>
          </p:cNvPr>
          <p:cNvCxnSpPr/>
          <p:nvPr/>
        </p:nvCxnSpPr>
        <p:spPr>
          <a:xfrm>
            <a:off x="2363800" y="6265913"/>
            <a:ext cx="37990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6CC2F1A-EFE9-48BF-B9B6-BF5B8DF67979}"/>
              </a:ext>
            </a:extLst>
          </p:cNvPr>
          <p:cNvSpPr txBox="1"/>
          <p:nvPr/>
        </p:nvSpPr>
        <p:spPr>
          <a:xfrm>
            <a:off x="3614989" y="5938965"/>
            <a:ext cx="1270091" cy="369332"/>
          </a:xfrm>
          <a:prstGeom prst="rect">
            <a:avLst/>
          </a:prstGeom>
          <a:noFill/>
        </p:spPr>
        <p:txBody>
          <a:bodyPr wrap="none" rtlCol="0">
            <a:spAutoFit/>
          </a:bodyPr>
          <a:lstStyle/>
          <a:p>
            <a:r>
              <a:rPr lang="en-US" dirty="0">
                <a:latin typeface="LM Sans 10" panose="00000500000000000000"/>
              </a:rPr>
              <a:t>Decreasing </a:t>
            </a:r>
            <a:endParaRPr lang="en-GB" dirty="0">
              <a:latin typeface="LM Sans 10" panose="00000500000000000000"/>
            </a:endParaRPr>
          </a:p>
        </p:txBody>
      </p:sp>
      <p:pic>
        <p:nvPicPr>
          <p:cNvPr id="14" name="Picture 13" descr="Shape&#10;&#10;Description automatically generated with low confidence">
            <a:extLst>
              <a:ext uri="{FF2B5EF4-FFF2-40B4-BE49-F238E27FC236}">
                <a16:creationId xmlns:a16="http://schemas.microsoft.com/office/drawing/2014/main" id="{70F1872B-63A3-4EA4-B82F-3A31F3EB0E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5507" y="6007769"/>
            <a:ext cx="333681" cy="231723"/>
          </a:xfrm>
          <a:prstGeom prst="rect">
            <a:avLst/>
          </a:prstGeom>
        </p:spPr>
      </p:pic>
      <p:sp>
        <p:nvSpPr>
          <p:cNvPr id="15" name="TextBox 14">
            <a:extLst>
              <a:ext uri="{FF2B5EF4-FFF2-40B4-BE49-F238E27FC236}">
                <a16:creationId xmlns:a16="http://schemas.microsoft.com/office/drawing/2014/main" id="{198449A5-0ED2-4341-A4DF-0AE526949D11}"/>
              </a:ext>
            </a:extLst>
          </p:cNvPr>
          <p:cNvSpPr txBox="1"/>
          <p:nvPr/>
        </p:nvSpPr>
        <p:spPr>
          <a:xfrm>
            <a:off x="8579916" y="3394363"/>
            <a:ext cx="3462559" cy="4108817"/>
          </a:xfrm>
          <a:prstGeom prst="rect">
            <a:avLst/>
          </a:prstGeom>
          <a:noFill/>
        </p:spPr>
        <p:txBody>
          <a:bodyPr wrap="square" rtlCol="0">
            <a:spAutoFit/>
          </a:bodyPr>
          <a:lstStyle/>
          <a:p>
            <a:pPr marL="285750" indent="-285750">
              <a:lnSpc>
                <a:spcPct val="150000"/>
              </a:lnSpc>
              <a:buClr>
                <a:srgbClr val="0033A0"/>
              </a:buClr>
              <a:buSzPct val="150000"/>
              <a:buFont typeface="Wingdings" panose="05000000000000000000" pitchFamily="2" charset="2"/>
              <a:buChar char="§"/>
            </a:pPr>
            <a:r>
              <a:rPr lang="en-US" dirty="0"/>
              <a:t>ERL power needs often dominated by microphonics</a:t>
            </a:r>
          </a:p>
          <a:p>
            <a:pPr marL="285750" indent="-285750">
              <a:lnSpc>
                <a:spcPct val="150000"/>
              </a:lnSpc>
              <a:buClr>
                <a:srgbClr val="0033A0"/>
              </a:buClr>
              <a:buSzPct val="150000"/>
              <a:buFont typeface="Wingdings" panose="05000000000000000000" pitchFamily="2" charset="2"/>
              <a:buChar char="§"/>
            </a:pPr>
            <a:r>
              <a:rPr lang="en-US" dirty="0"/>
              <a:t>FE-FRTs can almost eliminate microphonics</a:t>
            </a:r>
          </a:p>
          <a:p>
            <a:pPr marL="285750" indent="-285750">
              <a:lnSpc>
                <a:spcPct val="150000"/>
              </a:lnSpc>
              <a:buClr>
                <a:srgbClr val="0033A0"/>
              </a:buClr>
              <a:buSzPct val="150000"/>
              <a:buFont typeface="Wingdings" panose="05000000000000000000" pitchFamily="2" charset="2"/>
              <a:buChar char="§"/>
            </a:pPr>
            <a:r>
              <a:rPr lang="en-US" dirty="0"/>
              <a:t>Huge power savings possible</a:t>
            </a:r>
          </a:p>
          <a:p>
            <a:pPr marL="742950" lvl="1" indent="-285750">
              <a:lnSpc>
                <a:spcPct val="150000"/>
              </a:lnSpc>
              <a:buClr>
                <a:srgbClr val="0033A0"/>
              </a:buClr>
              <a:buSzPct val="150000"/>
              <a:buFont typeface="Wingdings" panose="05000000000000000000" pitchFamily="2" charset="2"/>
              <a:buChar char="§"/>
            </a:pPr>
            <a:r>
              <a:rPr lang="en-US" sz="1600" dirty="0">
                <a:latin typeface="LM Sans 10" panose="00000500000000000000"/>
              </a:rPr>
              <a:t>Peak power </a:t>
            </a:r>
            <a:r>
              <a:rPr lang="en-US" sz="1600" dirty="0" err="1">
                <a:latin typeface="LM Sans 10" panose="00000500000000000000"/>
              </a:rPr>
              <a:t>FoM</a:t>
            </a:r>
            <a:r>
              <a:rPr lang="en-US" sz="1600" dirty="0">
                <a:latin typeface="LM Sans 10" panose="00000500000000000000"/>
              </a:rPr>
              <a:t>/2</a:t>
            </a:r>
          </a:p>
          <a:p>
            <a:pPr marL="742950" lvl="1" indent="-285750">
              <a:lnSpc>
                <a:spcPct val="150000"/>
              </a:lnSpc>
              <a:buClr>
                <a:srgbClr val="0033A0"/>
              </a:buClr>
              <a:buSzPct val="150000"/>
              <a:buFont typeface="Wingdings" panose="05000000000000000000" pitchFamily="2" charset="2"/>
              <a:buChar char="§"/>
            </a:pPr>
            <a:r>
              <a:rPr lang="en-US" sz="1600" dirty="0">
                <a:latin typeface="LM Sans 10" panose="00000500000000000000"/>
              </a:rPr>
              <a:t>Average power </a:t>
            </a:r>
            <a:r>
              <a:rPr lang="en-US" sz="1600" dirty="0" err="1">
                <a:latin typeface="LM Sans 10" panose="00000500000000000000"/>
              </a:rPr>
              <a:t>FoM</a:t>
            </a:r>
            <a:r>
              <a:rPr lang="en-US" sz="1600" dirty="0">
                <a:latin typeface="LM Sans 10" panose="00000500000000000000"/>
              </a:rPr>
              <a:t>/4</a:t>
            </a:r>
          </a:p>
          <a:p>
            <a:pPr marL="285750" indent="-285750">
              <a:lnSpc>
                <a:spcPct val="150000"/>
              </a:lnSpc>
              <a:buClr>
                <a:srgbClr val="0033A0"/>
              </a:buClr>
              <a:buSzPct val="150000"/>
              <a:buFont typeface="Wingdings" panose="05000000000000000000" pitchFamily="2" charset="2"/>
              <a:buChar char="§"/>
            </a:pPr>
            <a:r>
              <a:rPr lang="en-US" sz="1600" b="1" dirty="0" err="1">
                <a:latin typeface="LM Sans 10" panose="00000500000000000000"/>
              </a:rPr>
              <a:t>FoM</a:t>
            </a:r>
            <a:r>
              <a:rPr lang="en-US" sz="1600" b="1" dirty="0">
                <a:latin typeface="LM Sans 10" panose="00000500000000000000"/>
              </a:rPr>
              <a:t> &gt;~75 @ 800MHz</a:t>
            </a:r>
          </a:p>
          <a:p>
            <a:pPr marL="285750" indent="-285750">
              <a:lnSpc>
                <a:spcPct val="150000"/>
              </a:lnSpc>
              <a:buClr>
                <a:srgbClr val="0033A0"/>
              </a:buClr>
              <a:buSzPct val="150000"/>
              <a:buFont typeface="Wingdings" panose="05000000000000000000" pitchFamily="2" charset="2"/>
              <a:buChar char="§"/>
            </a:pPr>
            <a:endParaRPr lang="en-US" dirty="0"/>
          </a:p>
          <a:p>
            <a:pPr marL="285750" indent="-285750">
              <a:lnSpc>
                <a:spcPct val="150000"/>
              </a:lnSpc>
              <a:buClr>
                <a:srgbClr val="0033A0"/>
              </a:buClr>
              <a:buSzPct val="150000"/>
              <a:buFont typeface="Wingdings" panose="05000000000000000000" pitchFamily="2" charset="2"/>
              <a:buChar char="§"/>
            </a:pPr>
            <a:endParaRPr lang="en-GB" dirty="0"/>
          </a:p>
        </p:txBody>
      </p:sp>
    </p:spTree>
    <p:extLst>
      <p:ext uri="{BB962C8B-B14F-4D97-AF65-F5344CB8AC3E}">
        <p14:creationId xmlns:p14="http://schemas.microsoft.com/office/powerpoint/2010/main" val="1160612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51961-58B0-4441-9017-E814AC8D4935}"/>
              </a:ext>
            </a:extLst>
          </p:cNvPr>
          <p:cNvSpPr>
            <a:spLocks noGrp="1"/>
          </p:cNvSpPr>
          <p:nvPr>
            <p:ph type="title"/>
          </p:nvPr>
        </p:nvSpPr>
        <p:spPr>
          <a:xfrm>
            <a:off x="2152650" y="34707"/>
            <a:ext cx="7886700" cy="728619"/>
          </a:xfrm>
        </p:spPr>
        <p:txBody>
          <a:bodyPr>
            <a:normAutofit/>
          </a:bodyPr>
          <a:lstStyle/>
          <a:p>
            <a:r>
              <a:rPr lang="en-US" dirty="0"/>
              <a:t>Important details of ReLiC design</a:t>
            </a:r>
          </a:p>
        </p:txBody>
      </p:sp>
      <p:sp>
        <p:nvSpPr>
          <p:cNvPr id="3" name="Content Placeholder 2">
            <a:extLst>
              <a:ext uri="{FF2B5EF4-FFF2-40B4-BE49-F238E27FC236}">
                <a16:creationId xmlns:a16="http://schemas.microsoft.com/office/drawing/2014/main" id="{E2C429D9-2568-3144-9717-1C9EEDE31EC5}"/>
              </a:ext>
            </a:extLst>
          </p:cNvPr>
          <p:cNvSpPr>
            <a:spLocks noGrp="1"/>
          </p:cNvSpPr>
          <p:nvPr>
            <p:ph idx="1"/>
          </p:nvPr>
        </p:nvSpPr>
        <p:spPr>
          <a:xfrm>
            <a:off x="1638177" y="707666"/>
            <a:ext cx="8915646" cy="4548146"/>
          </a:xfrm>
        </p:spPr>
        <p:txBody>
          <a:bodyPr>
            <a:normAutofit/>
          </a:bodyPr>
          <a:lstStyle/>
          <a:p>
            <a:r>
              <a:rPr lang="en-US" sz="2400" dirty="0"/>
              <a:t>Both accelerating and decelerating beams propagate on axis of SRF cavities where </a:t>
            </a:r>
            <a:r>
              <a:rPr lang="en-US" sz="2400" u="sng" dirty="0"/>
              <a:t>transverse fields are zer</a:t>
            </a:r>
            <a:r>
              <a:rPr lang="en-US" sz="2400" dirty="0"/>
              <a:t>o. There is no need for asymmetric dual-cavities – unexplored SRF technology.</a:t>
            </a:r>
          </a:p>
          <a:p>
            <a:r>
              <a:rPr lang="en-US" sz="2400" dirty="0"/>
              <a:t>Focus on limiting energy spread in colliding beams</a:t>
            </a:r>
          </a:p>
          <a:p>
            <a:pPr lvl="1"/>
            <a:r>
              <a:rPr lang="en-US" sz="2000" dirty="0"/>
              <a:t>We capped critical energy of beamstrahlung photons to 200 MeV and 700 MeV at </a:t>
            </a:r>
            <a:r>
              <a:rPr lang="en-US" sz="2000" dirty="0" err="1"/>
              <a:t>c.m</a:t>
            </a:r>
            <a:r>
              <a:rPr lang="en-US" sz="2000" dirty="0"/>
              <a:t>. energies of 240 GeV and 3 TeV, correspondingly – it is significantly smaller then in ILC and CLIC</a:t>
            </a:r>
          </a:p>
          <a:p>
            <a:pPr lvl="1"/>
            <a:r>
              <a:rPr lang="en-US" sz="2000" dirty="0"/>
              <a:t>We limited number of bunches in trains to keep the beam loading below 10</a:t>
            </a:r>
            <a:r>
              <a:rPr lang="en-US" sz="2000" baseline="30000" dirty="0"/>
              <a:t>-3</a:t>
            </a:r>
            <a:r>
              <a:rPr lang="en-US" sz="2000" dirty="0">
                <a:solidFill>
                  <a:srgbClr val="FF0000"/>
                </a:solidFill>
              </a:rPr>
              <a:t>*</a:t>
            </a:r>
            <a:r>
              <a:rPr lang="en-US" sz="2000" dirty="0"/>
              <a:t> </a:t>
            </a:r>
          </a:p>
        </p:txBody>
      </p:sp>
      <p:sp>
        <p:nvSpPr>
          <p:cNvPr id="4" name="TextBox 3">
            <a:extLst>
              <a:ext uri="{FF2B5EF4-FFF2-40B4-BE49-F238E27FC236}">
                <a16:creationId xmlns:a16="http://schemas.microsoft.com/office/drawing/2014/main" id="{6C6C7C7C-82A8-3846-B6F1-D5A55EB84D5D}"/>
              </a:ext>
            </a:extLst>
          </p:cNvPr>
          <p:cNvSpPr txBox="1"/>
          <p:nvPr/>
        </p:nvSpPr>
        <p:spPr>
          <a:xfrm>
            <a:off x="1638177" y="6176964"/>
            <a:ext cx="8915646" cy="646331"/>
          </a:xfrm>
          <a:prstGeom prst="rect">
            <a:avLst/>
          </a:prstGeom>
          <a:noFill/>
        </p:spPr>
        <p:txBody>
          <a:bodyPr wrap="none" rtlCol="0">
            <a:spAutoFit/>
          </a:bodyPr>
          <a:lstStyle/>
          <a:p>
            <a:r>
              <a:rPr lang="en-US" i="1" dirty="0">
                <a:solidFill>
                  <a:srgbClr val="FF0000"/>
                </a:solidFill>
                <a:latin typeface="Times New Roman" panose="02020603050405020304" pitchFamily="18" charset="0"/>
                <a:cs typeface="Times New Roman" panose="02020603050405020304" pitchFamily="18" charset="0"/>
              </a:rPr>
              <a:t>* Even though, the energy of each colliding bunch is known and can be used for data analysis.</a:t>
            </a:r>
          </a:p>
          <a:p>
            <a:r>
              <a:rPr lang="en-US" i="1" dirty="0">
                <a:solidFill>
                  <a:srgbClr val="FF0000"/>
                </a:solidFill>
                <a:latin typeface="Times New Roman" panose="02020603050405020304" pitchFamily="18" charset="0"/>
                <a:cs typeface="Times New Roman" panose="02020603050405020304" pitchFamily="18" charset="0"/>
              </a:rPr>
              <a:t>  If this feature is used, luminosity can be further increased</a:t>
            </a:r>
          </a:p>
        </p:txBody>
      </p:sp>
      <p:pic>
        <p:nvPicPr>
          <p:cNvPr id="50" name="Picture 49">
            <a:extLst>
              <a:ext uri="{FF2B5EF4-FFF2-40B4-BE49-F238E27FC236}">
                <a16:creationId xmlns:a16="http://schemas.microsoft.com/office/drawing/2014/main" id="{E81D8AE6-1F70-9C4C-BE66-AD2A785904D2}"/>
              </a:ext>
            </a:extLst>
          </p:cNvPr>
          <p:cNvPicPr>
            <a:picLocks noChangeAspect="1"/>
          </p:cNvPicPr>
          <p:nvPr/>
        </p:nvPicPr>
        <p:blipFill>
          <a:blip r:embed="rId3"/>
          <a:stretch>
            <a:fillRect/>
          </a:stretch>
        </p:blipFill>
        <p:spPr>
          <a:xfrm>
            <a:off x="7493113" y="3384549"/>
            <a:ext cx="3065886" cy="2658994"/>
          </a:xfrm>
          <a:prstGeom prst="rect">
            <a:avLst/>
          </a:prstGeom>
        </p:spPr>
      </p:pic>
      <p:sp>
        <p:nvSpPr>
          <p:cNvPr id="51" name="Content Placeholder 2">
            <a:extLst>
              <a:ext uri="{FF2B5EF4-FFF2-40B4-BE49-F238E27FC236}">
                <a16:creationId xmlns:a16="http://schemas.microsoft.com/office/drawing/2014/main" id="{E9367F47-9442-DD40-83D1-463D3B2632D3}"/>
              </a:ext>
            </a:extLst>
          </p:cNvPr>
          <p:cNvSpPr txBox="1">
            <a:spLocks/>
          </p:cNvSpPr>
          <p:nvPr/>
        </p:nvSpPr>
        <p:spPr>
          <a:xfrm>
            <a:off x="1633002" y="3545563"/>
            <a:ext cx="5985903" cy="23369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Separators use commination of DC electric and magnetic fields, which do not affect trajectory of accelerating bunches. This choice preserves emittances of colliding bunches</a:t>
            </a:r>
          </a:p>
          <a:p>
            <a:pPr lvl="1"/>
            <a:endParaRPr lang="en-US" sz="2000" dirty="0"/>
          </a:p>
        </p:txBody>
      </p:sp>
      <p:sp>
        <p:nvSpPr>
          <p:cNvPr id="52" name="Rectangle 2">
            <a:extLst>
              <a:ext uri="{FF2B5EF4-FFF2-40B4-BE49-F238E27FC236}">
                <a16:creationId xmlns:a16="http://schemas.microsoft.com/office/drawing/2014/main" id="{A913B015-CA9B-334E-8069-9DB951108747}"/>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3" name="Object 52">
            <a:extLst>
              <a:ext uri="{FF2B5EF4-FFF2-40B4-BE49-F238E27FC236}">
                <a16:creationId xmlns:a16="http://schemas.microsoft.com/office/drawing/2014/main" id="{02AC9ECC-239B-AF4B-880F-BD5C928A4535}"/>
              </a:ext>
            </a:extLst>
          </p:cNvPr>
          <p:cNvGraphicFramePr>
            <a:graphicFrameLocks noChangeAspect="1"/>
          </p:cNvGraphicFramePr>
          <p:nvPr>
            <p:extLst>
              <p:ext uri="{D42A27DB-BD31-4B8C-83A1-F6EECF244321}">
                <p14:modId xmlns:p14="http://schemas.microsoft.com/office/powerpoint/2010/main" val="787641013"/>
              </p:ext>
            </p:extLst>
          </p:nvPr>
        </p:nvGraphicFramePr>
        <p:xfrm>
          <a:off x="2613329" y="5088207"/>
          <a:ext cx="4720758" cy="1122943"/>
        </p:xfrm>
        <a:graphic>
          <a:graphicData uri="http://schemas.openxmlformats.org/presentationml/2006/ole">
            <mc:AlternateContent xmlns:mc="http://schemas.openxmlformats.org/markup-compatibility/2006">
              <mc:Choice xmlns:v="urn:schemas-microsoft-com:vml" Requires="v">
                <p:oleObj spid="_x0000_s23735" r:id="rId4" imgW="3581400" imgH="850900" progId="Equation.DSMT4">
                  <p:embed/>
                </p:oleObj>
              </mc:Choice>
              <mc:Fallback>
                <p:oleObj r:id="rId4" imgW="3581400" imgH="850900" progId="Equation.DSMT4">
                  <p:embed/>
                  <p:pic>
                    <p:nvPicPr>
                      <p:cNvPr id="0" name="Object 1"/>
                      <p:cNvPicPr>
                        <a:picLocks noChangeAspect="1" noChangeArrowheads="1"/>
                      </p:cNvPicPr>
                      <p:nvPr/>
                    </p:nvPicPr>
                    <p:blipFill>
                      <a:blip r:embed="rId5"/>
                      <a:srcRect/>
                      <a:stretch>
                        <a:fillRect/>
                      </a:stretch>
                    </p:blipFill>
                    <p:spPr bwMode="auto">
                      <a:xfrm>
                        <a:off x="2613329" y="5088207"/>
                        <a:ext cx="4720758" cy="1122943"/>
                      </a:xfrm>
                      <a:prstGeom prst="rect">
                        <a:avLst/>
                      </a:prstGeom>
                      <a:noFill/>
                    </p:spPr>
                  </p:pic>
                </p:oleObj>
              </mc:Fallback>
            </mc:AlternateContent>
          </a:graphicData>
        </a:graphic>
      </p:graphicFrame>
      <p:sp>
        <p:nvSpPr>
          <p:cNvPr id="54" name="Rectangle 4">
            <a:extLst>
              <a:ext uri="{FF2B5EF4-FFF2-40B4-BE49-F238E27FC236}">
                <a16:creationId xmlns:a16="http://schemas.microsoft.com/office/drawing/2014/main" id="{380CB252-ED57-C447-9C7E-1B4E4749E319}"/>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5" name="Object 54">
            <a:extLst>
              <a:ext uri="{FF2B5EF4-FFF2-40B4-BE49-F238E27FC236}">
                <a16:creationId xmlns:a16="http://schemas.microsoft.com/office/drawing/2014/main" id="{342D91D4-DCEE-B54E-AA2C-46A8905060BE}"/>
              </a:ext>
            </a:extLst>
          </p:cNvPr>
          <p:cNvGraphicFramePr>
            <a:graphicFrameLocks noChangeAspect="1"/>
          </p:cNvGraphicFramePr>
          <p:nvPr>
            <p:extLst>
              <p:ext uri="{D42A27DB-BD31-4B8C-83A1-F6EECF244321}">
                <p14:modId xmlns:p14="http://schemas.microsoft.com/office/powerpoint/2010/main" val="1606840220"/>
              </p:ext>
            </p:extLst>
          </p:nvPr>
        </p:nvGraphicFramePr>
        <p:xfrm>
          <a:off x="9559871" y="4462891"/>
          <a:ext cx="958958" cy="502311"/>
        </p:xfrm>
        <a:graphic>
          <a:graphicData uri="http://schemas.openxmlformats.org/presentationml/2006/ole">
            <mc:AlternateContent xmlns:mc="http://schemas.openxmlformats.org/markup-compatibility/2006">
              <mc:Choice xmlns:v="urn:schemas-microsoft-com:vml" Requires="v">
                <p:oleObj spid="_x0000_s23736" r:id="rId6" imgW="800100" imgH="419100" progId="Equation.DSMT4">
                  <p:embed/>
                </p:oleObj>
              </mc:Choice>
              <mc:Fallback>
                <p:oleObj r:id="rId6" imgW="800100" imgH="4191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9871" y="4462891"/>
                        <a:ext cx="958958" cy="502311"/>
                      </a:xfrm>
                      <a:prstGeom prst="rect">
                        <a:avLst/>
                      </a:prstGeom>
                      <a:noFill/>
                    </p:spPr>
                  </p:pic>
                </p:oleObj>
              </mc:Fallback>
            </mc:AlternateContent>
          </a:graphicData>
        </a:graphic>
      </p:graphicFrame>
      <p:sp>
        <p:nvSpPr>
          <p:cNvPr id="5" name="Slide Number Placeholder 4">
            <a:extLst>
              <a:ext uri="{FF2B5EF4-FFF2-40B4-BE49-F238E27FC236}">
                <a16:creationId xmlns:a16="http://schemas.microsoft.com/office/drawing/2014/main" id="{D748AABA-BA83-6343-957D-E12D3BC0EBB4}"/>
              </a:ext>
            </a:extLst>
          </p:cNvPr>
          <p:cNvSpPr>
            <a:spLocks noGrp="1"/>
          </p:cNvSpPr>
          <p:nvPr>
            <p:ph type="sldNum" sz="quarter" idx="12"/>
          </p:nvPr>
        </p:nvSpPr>
        <p:spPr/>
        <p:txBody>
          <a:bodyPr/>
          <a:lstStyle/>
          <a:p>
            <a:fld id="{08734930-FF10-F84D-8D3B-AE8898994A49}" type="slidenum">
              <a:rPr lang="en-US" smtClean="0"/>
              <a:t>24</a:t>
            </a:fld>
            <a:endParaRPr lang="en-US"/>
          </a:p>
        </p:txBody>
      </p:sp>
    </p:spTree>
    <p:extLst>
      <p:ext uri="{BB962C8B-B14F-4D97-AF65-F5344CB8AC3E}">
        <p14:creationId xmlns:p14="http://schemas.microsoft.com/office/powerpoint/2010/main" val="1993971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B45DD-4775-E55C-C13B-555901896FB2}"/>
              </a:ext>
            </a:extLst>
          </p:cNvPr>
          <p:cNvSpPr>
            <a:spLocks noGrp="1"/>
          </p:cNvSpPr>
          <p:nvPr>
            <p:ph type="title"/>
          </p:nvPr>
        </p:nvSpPr>
        <p:spPr/>
        <p:txBody>
          <a:bodyPr/>
          <a:lstStyle/>
          <a:p>
            <a:r>
              <a:rPr lang="en-US" dirty="0"/>
              <a:t>CERC lattice</a:t>
            </a:r>
          </a:p>
        </p:txBody>
      </p:sp>
      <p:sp>
        <p:nvSpPr>
          <p:cNvPr id="3" name="Content Placeholder 2">
            <a:extLst>
              <a:ext uri="{FF2B5EF4-FFF2-40B4-BE49-F238E27FC236}">
                <a16:creationId xmlns:a16="http://schemas.microsoft.com/office/drawing/2014/main" id="{083832BE-FDBE-DAA1-030C-82CFE5189A5F}"/>
              </a:ext>
            </a:extLst>
          </p:cNvPr>
          <p:cNvSpPr>
            <a:spLocks noGrp="1"/>
          </p:cNvSpPr>
          <p:nvPr>
            <p:ph idx="1"/>
          </p:nvPr>
        </p:nvSpPr>
        <p:spPr/>
        <p:txBody>
          <a:bodyPr/>
          <a:lstStyle/>
          <a:p>
            <a:pPr marL="457200" indent="-457200">
              <a:buFont typeface="Arial" panose="020B0604020202020204" pitchFamily="34" charset="0"/>
              <a:buChar char="•"/>
            </a:pPr>
            <a:r>
              <a:rPr lang="en-US" sz="1600" dirty="0"/>
              <a:t>6250 FODO cells with combined function (dipole, quadrupole and </a:t>
            </a:r>
            <a:r>
              <a:rPr lang="en-US" sz="1600" dirty="0" err="1"/>
              <a:t>sextupole</a:t>
            </a:r>
            <a:r>
              <a:rPr lang="en-US" sz="1600" dirty="0"/>
              <a:t>) magnets and zero chromaticity </a:t>
            </a:r>
          </a:p>
          <a:p>
            <a:pPr marL="457200" indent="-457200">
              <a:buFont typeface="Arial" panose="020B0604020202020204" pitchFamily="34" charset="0"/>
              <a:buChar char="•"/>
            </a:pPr>
            <a:r>
              <a:rPr lang="en-US" sz="1600" dirty="0"/>
              <a:t>Cell length: 16 m, phase advance: 90 degrees </a:t>
            </a:r>
          </a:p>
          <a:p>
            <a:pPr marL="457200" indent="-457200">
              <a:buFont typeface="Arial" panose="020B0604020202020204" pitchFamily="34" charset="0"/>
              <a:buChar char="•"/>
            </a:pPr>
            <a:r>
              <a:rPr lang="en-US" sz="1600" dirty="0"/>
              <a:t>Gaps between magnets: 0.4 m, filling factor 95% </a:t>
            </a:r>
          </a:p>
          <a:p>
            <a:pPr marL="457200" indent="-457200">
              <a:buFont typeface="Arial" panose="020B0604020202020204" pitchFamily="34" charset="0"/>
              <a:buChar char="•"/>
            </a:pPr>
            <a:r>
              <a:rPr lang="en-US" sz="1600" dirty="0"/>
              <a:t>B= 0.0551 T (551 G); GF,D=±32.24 T/m (3.224 </a:t>
            </a:r>
            <a:r>
              <a:rPr lang="en-US" sz="1600" dirty="0" err="1"/>
              <a:t>kG</a:t>
            </a:r>
            <a:r>
              <a:rPr lang="en-US" sz="1600" dirty="0"/>
              <a:t>/cm) </a:t>
            </a:r>
            <a:r>
              <a:rPr lang="en-US" sz="1600" dirty="0" err="1"/>
              <a:t>Sextupole</a:t>
            </a:r>
            <a:r>
              <a:rPr lang="en-US" sz="1600" dirty="0"/>
              <a:t> moments: SF=267 T/m2 (2.67 </a:t>
            </a:r>
            <a:r>
              <a:rPr lang="en-US" sz="1600" dirty="0" err="1"/>
              <a:t>kG</a:t>
            </a:r>
            <a:r>
              <a:rPr lang="en-US" sz="1600" dirty="0"/>
              <a:t>/cm2); </a:t>
            </a:r>
          </a:p>
          <a:p>
            <a:pPr marL="457200" indent="-457200">
              <a:buFont typeface="Arial" panose="020B0604020202020204" pitchFamily="34" charset="0"/>
              <a:buChar char="•"/>
            </a:pPr>
            <a:r>
              <a:rPr lang="en-US" sz="1600" dirty="0"/>
              <a:t>SD=-418 T/m2; (-4.18 </a:t>
            </a:r>
            <a:r>
              <a:rPr lang="en-US" sz="1600" dirty="0" err="1"/>
              <a:t>kG</a:t>
            </a:r>
            <a:r>
              <a:rPr lang="en-US" sz="1600" dirty="0"/>
              <a:t>/cm2) </a:t>
            </a:r>
          </a:p>
          <a:p>
            <a:pPr marL="457200" indent="-457200">
              <a:buFont typeface="Arial" panose="020B0604020202020204" pitchFamily="34" charset="0"/>
              <a:buChar char="•"/>
            </a:pPr>
            <a:r>
              <a:rPr lang="en-US" sz="1600" dirty="0"/>
              <a:t>Aperture: ±1.5 cm; pole tip fields: ~ 5 </a:t>
            </a:r>
            <a:r>
              <a:rPr lang="en-US" sz="1600" dirty="0" err="1"/>
              <a:t>kG</a:t>
            </a:r>
            <a:r>
              <a:rPr lang="en-US" sz="1600" dirty="0"/>
              <a:t> Emittances: H: 8 -&gt; 9.5 um; V: 8 -&gt; 7.3 nm </a:t>
            </a:r>
          </a:p>
          <a:p>
            <a:endParaRPr lang="en-US" dirty="0"/>
          </a:p>
        </p:txBody>
      </p:sp>
      <p:sp>
        <p:nvSpPr>
          <p:cNvPr id="4" name="Slide Number Placeholder 3">
            <a:extLst>
              <a:ext uri="{FF2B5EF4-FFF2-40B4-BE49-F238E27FC236}">
                <a16:creationId xmlns:a16="http://schemas.microsoft.com/office/drawing/2014/main" id="{65BD169C-995E-0C56-ED15-7EAD47B86C9D}"/>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25</a:t>
            </a:fld>
            <a:endParaRPr lang="en-US" sz="1000" dirty="0"/>
          </a:p>
        </p:txBody>
      </p:sp>
      <p:pic>
        <p:nvPicPr>
          <p:cNvPr id="6" name="Picture 5">
            <a:extLst>
              <a:ext uri="{FF2B5EF4-FFF2-40B4-BE49-F238E27FC236}">
                <a16:creationId xmlns:a16="http://schemas.microsoft.com/office/drawing/2014/main" id="{4EBDD462-BA4B-E44D-0E59-48EC57785B33}"/>
              </a:ext>
            </a:extLst>
          </p:cNvPr>
          <p:cNvPicPr>
            <a:picLocks noChangeAspect="1"/>
          </p:cNvPicPr>
          <p:nvPr/>
        </p:nvPicPr>
        <p:blipFill>
          <a:blip r:embed="rId2"/>
          <a:stretch>
            <a:fillRect/>
          </a:stretch>
        </p:blipFill>
        <p:spPr>
          <a:xfrm>
            <a:off x="571500" y="3855078"/>
            <a:ext cx="4701385" cy="2177732"/>
          </a:xfrm>
          <a:prstGeom prst="rect">
            <a:avLst/>
          </a:prstGeom>
        </p:spPr>
      </p:pic>
      <p:pic>
        <p:nvPicPr>
          <p:cNvPr id="8" name="Picture 7">
            <a:extLst>
              <a:ext uri="{FF2B5EF4-FFF2-40B4-BE49-F238E27FC236}">
                <a16:creationId xmlns:a16="http://schemas.microsoft.com/office/drawing/2014/main" id="{BAB0412D-17F1-304E-2D5F-E584E3FB04BE}"/>
              </a:ext>
            </a:extLst>
          </p:cNvPr>
          <p:cNvPicPr>
            <a:picLocks noChangeAspect="1"/>
          </p:cNvPicPr>
          <p:nvPr/>
        </p:nvPicPr>
        <p:blipFill>
          <a:blip r:embed="rId3"/>
          <a:stretch>
            <a:fillRect/>
          </a:stretch>
        </p:blipFill>
        <p:spPr>
          <a:xfrm>
            <a:off x="6048199" y="3816108"/>
            <a:ext cx="5356058" cy="2255671"/>
          </a:xfrm>
          <a:prstGeom prst="rect">
            <a:avLst/>
          </a:prstGeom>
        </p:spPr>
      </p:pic>
    </p:spTree>
    <p:extLst>
      <p:ext uri="{BB962C8B-B14F-4D97-AF65-F5344CB8AC3E}">
        <p14:creationId xmlns:p14="http://schemas.microsoft.com/office/powerpoint/2010/main" val="3196399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36B3-2E07-235B-91D9-B2B427DBBFCA}"/>
              </a:ext>
            </a:extLst>
          </p:cNvPr>
          <p:cNvSpPr>
            <a:spLocks noGrp="1"/>
          </p:cNvSpPr>
          <p:nvPr>
            <p:ph type="title"/>
          </p:nvPr>
        </p:nvSpPr>
        <p:spPr/>
        <p:txBody>
          <a:bodyPr/>
          <a:lstStyle/>
          <a:p>
            <a:r>
              <a:rPr lang="en-US" dirty="0"/>
              <a:t>CERC beam energy evolution in 4-pass ERL</a:t>
            </a:r>
          </a:p>
        </p:txBody>
      </p:sp>
      <p:pic>
        <p:nvPicPr>
          <p:cNvPr id="6" name="Content Placeholder 5">
            <a:extLst>
              <a:ext uri="{FF2B5EF4-FFF2-40B4-BE49-F238E27FC236}">
                <a16:creationId xmlns:a16="http://schemas.microsoft.com/office/drawing/2014/main" id="{E4C9E65D-DB05-EF23-3BDB-F40F643CD837}"/>
              </a:ext>
            </a:extLst>
          </p:cNvPr>
          <p:cNvPicPr>
            <a:picLocks noGrp="1" noChangeAspect="1"/>
          </p:cNvPicPr>
          <p:nvPr>
            <p:ph idx="1"/>
          </p:nvPr>
        </p:nvPicPr>
        <p:blipFill>
          <a:blip r:embed="rId2"/>
          <a:stretch>
            <a:fillRect/>
          </a:stretch>
        </p:blipFill>
        <p:spPr>
          <a:xfrm>
            <a:off x="1161631" y="2082063"/>
            <a:ext cx="9868737" cy="4022626"/>
          </a:xfrm>
        </p:spPr>
      </p:pic>
      <p:sp>
        <p:nvSpPr>
          <p:cNvPr id="4" name="Slide Number Placeholder 3">
            <a:extLst>
              <a:ext uri="{FF2B5EF4-FFF2-40B4-BE49-F238E27FC236}">
                <a16:creationId xmlns:a16="http://schemas.microsoft.com/office/drawing/2014/main" id="{D69BDE91-CD4E-1C83-97B3-34AC2A263EF7}"/>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26</a:t>
            </a:fld>
            <a:endParaRPr lang="en-US" sz="1000" dirty="0"/>
          </a:p>
        </p:txBody>
      </p:sp>
      <p:sp>
        <p:nvSpPr>
          <p:cNvPr id="7" name="TextBox 6">
            <a:extLst>
              <a:ext uri="{FF2B5EF4-FFF2-40B4-BE49-F238E27FC236}">
                <a16:creationId xmlns:a16="http://schemas.microsoft.com/office/drawing/2014/main" id="{390A3D0C-A451-56B9-53A4-11F8ABE289FA}"/>
              </a:ext>
            </a:extLst>
          </p:cNvPr>
          <p:cNvSpPr txBox="1"/>
          <p:nvPr/>
        </p:nvSpPr>
        <p:spPr>
          <a:xfrm>
            <a:off x="1070811" y="1677138"/>
            <a:ext cx="2087431" cy="369332"/>
          </a:xfrm>
          <a:prstGeom prst="rect">
            <a:avLst/>
          </a:prstGeom>
          <a:noFill/>
        </p:spPr>
        <p:txBody>
          <a:bodyPr wrap="none" rtlCol="0">
            <a:spAutoFit/>
          </a:bodyPr>
          <a:lstStyle/>
          <a:p>
            <a:r>
              <a:rPr lang="en-US" dirty="0" err="1"/>
              <a:t>E</a:t>
            </a:r>
            <a:r>
              <a:rPr lang="en-US" baseline="-25000" dirty="0" err="1"/>
              <a:t>beam</a:t>
            </a:r>
            <a:r>
              <a:rPr lang="en-US" dirty="0"/>
              <a:t>= 182.5 GeV </a:t>
            </a:r>
          </a:p>
        </p:txBody>
      </p:sp>
      <p:sp>
        <p:nvSpPr>
          <p:cNvPr id="8" name="TextBox 7">
            <a:extLst>
              <a:ext uri="{FF2B5EF4-FFF2-40B4-BE49-F238E27FC236}">
                <a16:creationId xmlns:a16="http://schemas.microsoft.com/office/drawing/2014/main" id="{CA076BF6-FD11-5F8B-08E9-765CB92CE228}"/>
              </a:ext>
            </a:extLst>
          </p:cNvPr>
          <p:cNvSpPr txBox="1"/>
          <p:nvPr/>
        </p:nvSpPr>
        <p:spPr>
          <a:xfrm>
            <a:off x="6750764" y="1676630"/>
            <a:ext cx="1895071" cy="369332"/>
          </a:xfrm>
          <a:prstGeom prst="rect">
            <a:avLst/>
          </a:prstGeom>
          <a:noFill/>
        </p:spPr>
        <p:txBody>
          <a:bodyPr wrap="none" rtlCol="0">
            <a:spAutoFit/>
          </a:bodyPr>
          <a:lstStyle/>
          <a:p>
            <a:r>
              <a:rPr lang="en-US" dirty="0" err="1"/>
              <a:t>E</a:t>
            </a:r>
            <a:r>
              <a:rPr lang="en-US" baseline="-25000" dirty="0" err="1"/>
              <a:t>beam</a:t>
            </a:r>
            <a:r>
              <a:rPr lang="en-US" dirty="0"/>
              <a:t>= 250 GeV </a:t>
            </a:r>
          </a:p>
        </p:txBody>
      </p:sp>
    </p:spTree>
    <p:extLst>
      <p:ext uri="{BB962C8B-B14F-4D97-AF65-F5344CB8AC3E}">
        <p14:creationId xmlns:p14="http://schemas.microsoft.com/office/powerpoint/2010/main" val="517537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3BD414-8FA3-AA4D-80EE-3157A18A2BE1}"/>
              </a:ext>
            </a:extLst>
          </p:cNvPr>
          <p:cNvSpPr>
            <a:spLocks noGrp="1"/>
          </p:cNvSpPr>
          <p:nvPr>
            <p:ph type="title"/>
          </p:nvPr>
        </p:nvSpPr>
        <p:spPr>
          <a:xfrm>
            <a:off x="113071" y="67699"/>
            <a:ext cx="11965857" cy="1224643"/>
          </a:xfrm>
        </p:spPr>
        <p:txBody>
          <a:bodyPr>
            <a:noAutofit/>
          </a:bodyPr>
          <a:lstStyle/>
          <a:p>
            <a:pPr algn="ctr"/>
            <a:br>
              <a:rPr lang="en-US" sz="4000" dirty="0">
                <a:solidFill>
                  <a:srgbClr val="008F00"/>
                </a:solidFill>
              </a:rPr>
            </a:br>
            <a:r>
              <a:rPr lang="en-US" sz="4000" dirty="0">
                <a:solidFill>
                  <a:srgbClr val="008F00"/>
                </a:solidFill>
              </a:rPr>
              <a:t>Both CERC and </a:t>
            </a:r>
            <a:r>
              <a:rPr lang="en-US" sz="3600" dirty="0">
                <a:solidFill>
                  <a:srgbClr val="008F00"/>
                </a:solidFill>
              </a:rPr>
              <a:t>ReLiC would be capable of operating at high </a:t>
            </a:r>
            <a:r>
              <a:rPr lang="en-US" sz="3600" dirty="0" err="1">
                <a:solidFill>
                  <a:srgbClr val="008F00"/>
                </a:solidFill>
              </a:rPr>
              <a:t>c.m</a:t>
            </a:r>
            <a:r>
              <a:rPr lang="en-US" sz="3600" dirty="0">
                <a:solidFill>
                  <a:srgbClr val="008F00"/>
                </a:solidFill>
              </a:rPr>
              <a:t>. high energies with very high luminosity</a:t>
            </a:r>
            <a:br>
              <a:rPr lang="en-US" sz="3600" dirty="0">
                <a:solidFill>
                  <a:srgbClr val="008F00"/>
                </a:solidFill>
              </a:rPr>
            </a:br>
            <a:endParaRPr lang="en-US" sz="4000" dirty="0">
              <a:solidFill>
                <a:srgbClr val="008F00"/>
              </a:solidFill>
            </a:endParaRPr>
          </a:p>
        </p:txBody>
      </p:sp>
      <p:pic>
        <p:nvPicPr>
          <p:cNvPr id="8" name="Picture 7">
            <a:extLst>
              <a:ext uri="{FF2B5EF4-FFF2-40B4-BE49-F238E27FC236}">
                <a16:creationId xmlns:a16="http://schemas.microsoft.com/office/drawing/2014/main" id="{2CEA5D01-2D30-544B-88EF-793F7FD82CB6}"/>
              </a:ext>
            </a:extLst>
          </p:cNvPr>
          <p:cNvPicPr>
            <a:picLocks noChangeAspect="1"/>
          </p:cNvPicPr>
          <p:nvPr/>
        </p:nvPicPr>
        <p:blipFill>
          <a:blip r:embed="rId3"/>
          <a:stretch>
            <a:fillRect/>
          </a:stretch>
        </p:blipFill>
        <p:spPr>
          <a:xfrm>
            <a:off x="1576472" y="1323590"/>
            <a:ext cx="9039056" cy="5215322"/>
          </a:xfrm>
          <a:prstGeom prst="rect">
            <a:avLst/>
          </a:prstGeom>
        </p:spPr>
      </p:pic>
      <p:sp>
        <p:nvSpPr>
          <p:cNvPr id="22" name="Slide Number Placeholder 21">
            <a:extLst>
              <a:ext uri="{FF2B5EF4-FFF2-40B4-BE49-F238E27FC236}">
                <a16:creationId xmlns:a16="http://schemas.microsoft.com/office/drawing/2014/main" id="{A2CEC363-EBDD-614A-B49C-3B3B67292847}"/>
              </a:ext>
            </a:extLst>
          </p:cNvPr>
          <p:cNvSpPr>
            <a:spLocks noGrp="1"/>
          </p:cNvSpPr>
          <p:nvPr>
            <p:ph type="sldNum" sz="quarter" idx="12"/>
          </p:nvPr>
        </p:nvSpPr>
        <p:spPr/>
        <p:txBody>
          <a:bodyPr/>
          <a:lstStyle/>
          <a:p>
            <a:fld id="{08734930-FF10-F84D-8D3B-AE8898994A49}" type="slidenum">
              <a:rPr lang="en-US" smtClean="0"/>
              <a:t>3</a:t>
            </a:fld>
            <a:endParaRPr lang="en-US"/>
          </a:p>
        </p:txBody>
      </p:sp>
    </p:spTree>
    <p:extLst>
      <p:ext uri="{BB962C8B-B14F-4D97-AF65-F5344CB8AC3E}">
        <p14:creationId xmlns:p14="http://schemas.microsoft.com/office/powerpoint/2010/main" val="259176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516118-FB58-9244-8271-6312369BB8BE}"/>
              </a:ext>
            </a:extLst>
          </p:cNvPr>
          <p:cNvSpPr>
            <a:spLocks noGrp="1"/>
          </p:cNvSpPr>
          <p:nvPr>
            <p:ph type="title"/>
          </p:nvPr>
        </p:nvSpPr>
        <p:spPr/>
        <p:txBody>
          <a:bodyPr/>
          <a:lstStyle/>
          <a:p>
            <a:r>
              <a:rPr lang="en-US" dirty="0"/>
              <a:t>Physics potential in HIGS sector</a:t>
            </a:r>
          </a:p>
        </p:txBody>
      </p:sp>
      <p:sp>
        <p:nvSpPr>
          <p:cNvPr id="5" name="Slide Number Placeholder 4">
            <a:extLst>
              <a:ext uri="{FF2B5EF4-FFF2-40B4-BE49-F238E27FC236}">
                <a16:creationId xmlns:a16="http://schemas.microsoft.com/office/drawing/2014/main" id="{6527D238-AEB4-8D4C-B8B8-7DBE534BC84D}"/>
              </a:ext>
            </a:extLst>
          </p:cNvPr>
          <p:cNvSpPr>
            <a:spLocks noGrp="1"/>
          </p:cNvSpPr>
          <p:nvPr>
            <p:ph type="sldNum" sz="quarter" idx="12"/>
          </p:nvPr>
        </p:nvSpPr>
        <p:spPr>
          <a:xfrm>
            <a:off x="4724400" y="6337102"/>
            <a:ext cx="27432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latin typeface="Times New Roman" panose="02020603050405020304" pitchFamily="18" charset="0"/>
                <a:cs typeface="Times New Roman" panose="02020603050405020304" pitchFamily="18" charset="0"/>
              </a:rPr>
              <a:pPr/>
              <a:t>4</a:t>
            </a:fld>
            <a:endParaRPr lang="en-US" dirty="0">
              <a:latin typeface="Times New Roman" panose="02020603050405020304" pitchFamily="18" charset="0"/>
              <a:cs typeface="Times New Roman" panose="02020603050405020304" pitchFamily="18" charset="0"/>
            </a:endParaRPr>
          </a:p>
        </p:txBody>
      </p:sp>
      <p:graphicFrame>
        <p:nvGraphicFramePr>
          <p:cNvPr id="24" name="Content Placeholder 23">
            <a:extLst>
              <a:ext uri="{FF2B5EF4-FFF2-40B4-BE49-F238E27FC236}">
                <a16:creationId xmlns:a16="http://schemas.microsoft.com/office/drawing/2014/main" id="{6F035F1C-718A-D64E-906F-732EFE9BBCF1}"/>
              </a:ext>
            </a:extLst>
          </p:cNvPr>
          <p:cNvGraphicFramePr>
            <a:graphicFrameLocks/>
          </p:cNvGraphicFramePr>
          <p:nvPr>
            <p:extLst>
              <p:ext uri="{D42A27DB-BD31-4B8C-83A1-F6EECF244321}">
                <p14:modId xmlns:p14="http://schemas.microsoft.com/office/powerpoint/2010/main" val="221946491"/>
              </p:ext>
            </p:extLst>
          </p:nvPr>
        </p:nvGraphicFramePr>
        <p:xfrm>
          <a:off x="501322" y="1509157"/>
          <a:ext cx="5749707" cy="3208008"/>
        </p:xfrm>
        <a:graphic>
          <a:graphicData uri="http://schemas.openxmlformats.org/drawingml/2006/table">
            <a:tbl>
              <a:tblPr firstRow="1" bandRow="1">
                <a:tableStyleId>{5DA37D80-6434-44D0-A028-1B22A696006F}</a:tableStyleId>
              </a:tblPr>
              <a:tblGrid>
                <a:gridCol w="1519105">
                  <a:extLst>
                    <a:ext uri="{9D8B030D-6E8A-4147-A177-3AD203B41FA5}">
                      <a16:colId xmlns:a16="http://schemas.microsoft.com/office/drawing/2014/main" val="20000"/>
                    </a:ext>
                  </a:extLst>
                </a:gridCol>
                <a:gridCol w="4230602">
                  <a:extLst>
                    <a:ext uri="{9D8B030D-6E8A-4147-A177-3AD203B41FA5}">
                      <a16:colId xmlns:a16="http://schemas.microsoft.com/office/drawing/2014/main" val="20001"/>
                    </a:ext>
                  </a:extLst>
                </a:gridCol>
              </a:tblGrid>
              <a:tr h="469340">
                <a:tc>
                  <a:txBody>
                    <a:bodyPr/>
                    <a:lstStyle/>
                    <a:p>
                      <a:r>
                        <a:rPr lang="en-GB" sz="2400" dirty="0"/>
                        <a:t>√s [GeV]</a:t>
                      </a:r>
                    </a:p>
                  </a:txBody>
                  <a:tcPr/>
                </a:tc>
                <a:tc>
                  <a:txBody>
                    <a:bodyPr/>
                    <a:lstStyle/>
                    <a:p>
                      <a:r>
                        <a:rPr lang="en-GB" sz="2400" dirty="0"/>
                        <a:t>Science Drivers</a:t>
                      </a:r>
                    </a:p>
                  </a:txBody>
                  <a:tcPr/>
                </a:tc>
                <a:extLst>
                  <a:ext uri="{0D108BD9-81ED-4DB2-BD59-A6C34878D82A}">
                    <a16:rowId xmlns:a16="http://schemas.microsoft.com/office/drawing/2014/main" val="10000"/>
                  </a:ext>
                </a:extLst>
              </a:tr>
              <a:tr h="406761">
                <a:tc>
                  <a:txBody>
                    <a:bodyPr/>
                    <a:lstStyle/>
                    <a:p>
                      <a:r>
                        <a:rPr lang="en-GB" sz="2000" dirty="0">
                          <a:latin typeface="Times New Roman" panose="02020603050405020304" pitchFamily="18" charset="0"/>
                          <a:cs typeface="Times New Roman" panose="02020603050405020304" pitchFamily="18" charset="0"/>
                        </a:rPr>
                        <a:t>90-200</a:t>
                      </a:r>
                    </a:p>
                  </a:txBody>
                  <a:tcPr/>
                </a:tc>
                <a:tc>
                  <a:txBody>
                    <a:bodyPr/>
                    <a:lstStyle/>
                    <a:p>
                      <a:r>
                        <a:rPr lang="en-GB" sz="2000" dirty="0">
                          <a:latin typeface="Times New Roman" panose="02020603050405020304" pitchFamily="18" charset="0"/>
                          <a:cs typeface="Times New Roman" panose="02020603050405020304" pitchFamily="18" charset="0"/>
                        </a:rPr>
                        <a:t>EW precision physics, Z, WW</a:t>
                      </a:r>
                    </a:p>
                  </a:txBody>
                  <a:tcPr/>
                </a:tc>
                <a:extLst>
                  <a:ext uri="{0D108BD9-81ED-4DB2-BD59-A6C34878D82A}">
                    <a16:rowId xmlns:a16="http://schemas.microsoft.com/office/drawing/2014/main" val="670788445"/>
                  </a:ext>
                </a:extLst>
              </a:tr>
              <a:tr h="406761">
                <a:tc>
                  <a:txBody>
                    <a:bodyPr/>
                    <a:lstStyle/>
                    <a:p>
                      <a:r>
                        <a:rPr lang="en-GB" sz="2000" dirty="0">
                          <a:latin typeface="Times New Roman" panose="02020603050405020304" pitchFamily="18" charset="0"/>
                          <a:cs typeface="Times New Roman" panose="02020603050405020304" pitchFamily="18" charset="0"/>
                        </a:rPr>
                        <a:t>250</a:t>
                      </a:r>
                    </a:p>
                  </a:txBody>
                  <a:tcPr/>
                </a:tc>
                <a:tc>
                  <a:txBody>
                    <a:bodyPr/>
                    <a:lstStyle/>
                    <a:p>
                      <a:r>
                        <a:rPr lang="en-GB" sz="2000" dirty="0">
                          <a:latin typeface="Times New Roman" panose="02020603050405020304" pitchFamily="18" charset="0"/>
                          <a:cs typeface="Times New Roman" panose="02020603050405020304" pitchFamily="18" charset="0"/>
                        </a:rPr>
                        <a:t>EW Higgs precision (HZ), </a:t>
                      </a:r>
                      <a:r>
                        <a:rPr lang="en-GB" sz="2000" dirty="0" err="1">
                          <a:latin typeface="Times New Roman" panose="02020603050405020304" pitchFamily="18" charset="0"/>
                          <a:cs typeface="Times New Roman" panose="02020603050405020304" pitchFamily="18" charset="0"/>
                        </a:rPr>
                        <a:t>Hνν</a:t>
                      </a:r>
                      <a:endParaRPr lang="en-GB"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523066">
                <a:tc>
                  <a:txBody>
                    <a:bodyPr/>
                    <a:lstStyle/>
                    <a:p>
                      <a:r>
                        <a:rPr lang="en-GB" sz="2000" dirty="0">
                          <a:latin typeface="Times New Roman" panose="02020603050405020304" pitchFamily="18" charset="0"/>
                          <a:cs typeface="Times New Roman" panose="02020603050405020304" pitchFamily="18" charset="0"/>
                        </a:rPr>
                        <a:t>365</a:t>
                      </a:r>
                    </a:p>
                  </a:txBody>
                  <a:tcPr/>
                </a:tc>
                <a:tc>
                  <a:txBody>
                    <a:bodyPr/>
                    <a:lstStyle/>
                    <a:p>
                      <a:r>
                        <a:rPr lang="en-GB" sz="2000" dirty="0" err="1">
                          <a:latin typeface="Times New Roman" panose="02020603050405020304" pitchFamily="18" charset="0"/>
                          <a:cs typeface="Times New Roman" panose="02020603050405020304" pitchFamily="18" charset="0"/>
                        </a:rPr>
                        <a:t>tt</a:t>
                      </a:r>
                      <a:r>
                        <a:rPr lang="en-GB" sz="2000"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10002"/>
                  </a:ext>
                </a:extLst>
              </a:tr>
              <a:tr h="406761">
                <a:tc>
                  <a:txBody>
                    <a:bodyPr/>
                    <a:lstStyle/>
                    <a:p>
                      <a:r>
                        <a:rPr lang="en-GB" sz="2000" dirty="0">
                          <a:latin typeface="Times New Roman" panose="02020603050405020304" pitchFamily="18" charset="0"/>
                          <a:cs typeface="Times New Roman" panose="02020603050405020304" pitchFamily="18" charset="0"/>
                        </a:rPr>
                        <a:t>500-600</a:t>
                      </a:r>
                    </a:p>
                  </a:txBody>
                  <a:tcPr/>
                </a:tc>
                <a:tc>
                  <a:txBody>
                    <a:bodyPr/>
                    <a:lstStyle/>
                    <a:p>
                      <a:r>
                        <a:rPr lang="en-GB" sz="2000" dirty="0">
                          <a:latin typeface="Times New Roman" panose="02020603050405020304" pitchFamily="18" charset="0"/>
                          <a:cs typeface="Times New Roman" panose="02020603050405020304" pitchFamily="18" charset="0"/>
                        </a:rPr>
                        <a:t>HHZ, </a:t>
                      </a:r>
                      <a:r>
                        <a:rPr lang="en-GB" sz="2000" dirty="0" err="1">
                          <a:latin typeface="Times New Roman" panose="02020603050405020304" pitchFamily="18" charset="0"/>
                          <a:cs typeface="Times New Roman" panose="02020603050405020304" pitchFamily="18" charset="0"/>
                        </a:rPr>
                        <a:t>ttH</a:t>
                      </a:r>
                      <a:r>
                        <a:rPr lang="en-GB" sz="2000" dirty="0">
                          <a:latin typeface="Times New Roman" panose="02020603050405020304" pitchFamily="18" charset="0"/>
                          <a:cs typeface="Times New Roman" panose="02020603050405020304" pitchFamily="18" charset="0"/>
                        </a:rPr>
                        <a:t> direct access to Higgs self-couplings, top Yukawa couplings</a:t>
                      </a:r>
                    </a:p>
                  </a:txBody>
                  <a:tcPr/>
                </a:tc>
                <a:extLst>
                  <a:ext uri="{0D108BD9-81ED-4DB2-BD59-A6C34878D82A}">
                    <a16:rowId xmlns:a16="http://schemas.microsoft.com/office/drawing/2014/main" val="10003"/>
                  </a:ext>
                </a:extLst>
              </a:tr>
              <a:tr h="406761">
                <a:tc>
                  <a:txBody>
                    <a:bodyPr/>
                    <a:lstStyle/>
                    <a:p>
                      <a:r>
                        <a:rPr lang="en-GB" sz="2000" dirty="0">
                          <a:latin typeface="Times New Roman" panose="02020603050405020304" pitchFamily="18" charset="0"/>
                          <a:cs typeface="Times New Roman" panose="02020603050405020304" pitchFamily="18" charset="0"/>
                        </a:rPr>
                        <a:t>1000-3000</a:t>
                      </a:r>
                    </a:p>
                  </a:txBody>
                  <a:tcPr/>
                </a:tc>
                <a:tc>
                  <a:txBody>
                    <a:bodyPr/>
                    <a:lstStyle/>
                    <a:p>
                      <a:r>
                        <a:rPr lang="en-GB" sz="2000" dirty="0">
                          <a:latin typeface="Times New Roman" panose="02020603050405020304" pitchFamily="18" charset="0"/>
                          <a:cs typeface="Times New Roman" panose="02020603050405020304" pitchFamily="18" charset="0"/>
                        </a:rPr>
                        <a:t>HH𝝂𝝂 Higgs self-couplings in vector-boson fusion sector</a:t>
                      </a:r>
                    </a:p>
                  </a:txBody>
                  <a:tcPr/>
                </a:tc>
                <a:extLst>
                  <a:ext uri="{0D108BD9-81ED-4DB2-BD59-A6C34878D82A}">
                    <a16:rowId xmlns:a16="http://schemas.microsoft.com/office/drawing/2014/main" val="3499403753"/>
                  </a:ext>
                </a:extLst>
              </a:tr>
            </a:tbl>
          </a:graphicData>
        </a:graphic>
      </p:graphicFrame>
      <p:sp>
        <p:nvSpPr>
          <p:cNvPr id="26" name="TextBox 25">
            <a:extLst>
              <a:ext uri="{FF2B5EF4-FFF2-40B4-BE49-F238E27FC236}">
                <a16:creationId xmlns:a16="http://schemas.microsoft.com/office/drawing/2014/main" id="{2359970E-1831-1A41-B069-7C9CB1A5B74D}"/>
              </a:ext>
            </a:extLst>
          </p:cNvPr>
          <p:cNvSpPr txBox="1"/>
          <p:nvPr/>
        </p:nvSpPr>
        <p:spPr>
          <a:xfrm>
            <a:off x="26204" y="4857074"/>
            <a:ext cx="6699940" cy="923330"/>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CERC @ 30MW of SR and ReLiC provide much higher luminosity than ILC/CCC and FCC-</a:t>
            </a:r>
            <a:r>
              <a:rPr lang="en-US" dirty="0" err="1">
                <a:latin typeface="Times New Roman" panose="02020603050405020304" pitchFamily="18" charset="0"/>
                <a:cs typeface="Times New Roman" panose="02020603050405020304" pitchFamily="18" charset="0"/>
              </a:rPr>
              <a:t>ee</a:t>
            </a:r>
            <a:r>
              <a:rPr lang="en-US" dirty="0">
                <a:latin typeface="Times New Roman" panose="02020603050405020304" pitchFamily="18" charset="0"/>
                <a:cs typeface="Times New Roman" panose="02020603050405020304" pitchFamily="18" charset="0"/>
              </a:rPr>
              <a:t>/ CEPC  at </a:t>
            </a:r>
            <a:r>
              <a:rPr lang="en-GB" dirty="0">
                <a:latin typeface="Times New Roman" panose="02020603050405020304" pitchFamily="18" charset="0"/>
                <a:cs typeface="Times New Roman" panose="02020603050405020304" pitchFamily="18" charset="0"/>
              </a:rPr>
              <a:t>√s &gt;120 GeV</a:t>
            </a:r>
          </a:p>
          <a:p>
            <a:pPr marL="342900" indent="-342900">
              <a:buFont typeface="Arial" panose="020B0604020202020204" pitchFamily="34" charset="0"/>
              <a:buChar char="•"/>
            </a:pPr>
            <a:r>
              <a:rPr lang="en-GB" dirty="0">
                <a:latin typeface="Times New Roman" panose="02020603050405020304" pitchFamily="18" charset="0"/>
                <a:cs typeface="Times New Roman" panose="02020603050405020304" pitchFamily="18" charset="0"/>
              </a:rPr>
              <a:t>CERC can reach √s~600 GeV, while ReLiC can reach √s&gt;1 TeV </a:t>
            </a:r>
          </a:p>
        </p:txBody>
      </p:sp>
      <p:sp>
        <p:nvSpPr>
          <p:cNvPr id="19" name="Rectangle 18">
            <a:extLst>
              <a:ext uri="{FF2B5EF4-FFF2-40B4-BE49-F238E27FC236}">
                <a16:creationId xmlns:a16="http://schemas.microsoft.com/office/drawing/2014/main" id="{56EACE8C-3725-BC1F-7C84-7352579B02EB}"/>
              </a:ext>
            </a:extLst>
          </p:cNvPr>
          <p:cNvSpPr/>
          <p:nvPr/>
        </p:nvSpPr>
        <p:spPr>
          <a:xfrm>
            <a:off x="501321" y="1943346"/>
            <a:ext cx="5749707" cy="2773819"/>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20" name="Picture 19" descr="Chart, line chart&#10;&#10;Description automatically generated">
            <a:extLst>
              <a:ext uri="{FF2B5EF4-FFF2-40B4-BE49-F238E27FC236}">
                <a16:creationId xmlns:a16="http://schemas.microsoft.com/office/drawing/2014/main" id="{C422F1DC-7A1E-3963-A1BE-1A3D8387FF54}"/>
              </a:ext>
            </a:extLst>
          </p:cNvPr>
          <p:cNvPicPr>
            <a:picLocks noChangeAspect="1"/>
          </p:cNvPicPr>
          <p:nvPr/>
        </p:nvPicPr>
        <p:blipFill>
          <a:blip r:embed="rId3"/>
          <a:stretch>
            <a:fillRect/>
          </a:stretch>
        </p:blipFill>
        <p:spPr>
          <a:xfrm>
            <a:off x="6512472" y="1409066"/>
            <a:ext cx="5601844" cy="4848726"/>
          </a:xfrm>
          <a:prstGeom prst="rect">
            <a:avLst/>
          </a:prstGeom>
        </p:spPr>
      </p:pic>
    </p:spTree>
    <p:extLst>
      <p:ext uri="{BB962C8B-B14F-4D97-AF65-F5344CB8AC3E}">
        <p14:creationId xmlns:p14="http://schemas.microsoft.com/office/powerpoint/2010/main" val="293235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7871-545C-7044-B52D-473A00A73747}"/>
              </a:ext>
            </a:extLst>
          </p:cNvPr>
          <p:cNvSpPr>
            <a:spLocks noGrp="1"/>
          </p:cNvSpPr>
          <p:nvPr>
            <p:ph type="title"/>
          </p:nvPr>
        </p:nvSpPr>
        <p:spPr>
          <a:xfrm>
            <a:off x="1813603" y="102937"/>
            <a:ext cx="9171884" cy="767432"/>
          </a:xfrm>
        </p:spPr>
        <p:txBody>
          <a:bodyPr>
            <a:normAutofit/>
          </a:bodyPr>
          <a:lstStyle/>
          <a:p>
            <a:r>
              <a:rPr lang="en-US" dirty="0"/>
              <a:t>Suitability for future experiments</a:t>
            </a:r>
          </a:p>
        </p:txBody>
      </p:sp>
      <p:sp>
        <p:nvSpPr>
          <p:cNvPr id="4" name="Slide Number Placeholder 3">
            <a:extLst>
              <a:ext uri="{FF2B5EF4-FFF2-40B4-BE49-F238E27FC236}">
                <a16:creationId xmlns:a16="http://schemas.microsoft.com/office/drawing/2014/main" id="{50794578-C8DF-2D4B-9789-ECB9B138C076}"/>
              </a:ext>
            </a:extLst>
          </p:cNvPr>
          <p:cNvSpPr>
            <a:spLocks noGrp="1"/>
          </p:cNvSpPr>
          <p:nvPr>
            <p:ph type="sldNum" sz="quarter" idx="12"/>
          </p:nvPr>
        </p:nvSpPr>
        <p:spPr/>
        <p:txBody>
          <a:bodyPr/>
          <a:lstStyle/>
          <a:p>
            <a:fld id="{08734930-FF10-F84D-8D3B-AE8898994A49}" type="slidenum">
              <a:rPr lang="en-US" smtClean="0"/>
              <a:t>5</a:t>
            </a:fld>
            <a:endParaRPr lang="en-US"/>
          </a:p>
        </p:txBody>
      </p:sp>
      <p:pic>
        <p:nvPicPr>
          <p:cNvPr id="5" name="Picture 4">
            <a:extLst>
              <a:ext uri="{FF2B5EF4-FFF2-40B4-BE49-F238E27FC236}">
                <a16:creationId xmlns:a16="http://schemas.microsoft.com/office/drawing/2014/main" id="{349D56A9-C991-CF4B-929D-EA3F8361D9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806742"/>
            <a:ext cx="9156072" cy="5106548"/>
          </a:xfrm>
          <a:prstGeom prst="rect">
            <a:avLst/>
          </a:prstGeom>
        </p:spPr>
      </p:pic>
      <p:sp>
        <p:nvSpPr>
          <p:cNvPr id="6" name="Rectangle 5">
            <a:extLst>
              <a:ext uri="{FF2B5EF4-FFF2-40B4-BE49-F238E27FC236}">
                <a16:creationId xmlns:a16="http://schemas.microsoft.com/office/drawing/2014/main" id="{DB705BBE-A5F8-6945-ACE9-A4914B3E4EAF}"/>
              </a:ext>
            </a:extLst>
          </p:cNvPr>
          <p:cNvSpPr/>
          <p:nvPr/>
        </p:nvSpPr>
        <p:spPr>
          <a:xfrm flipV="1">
            <a:off x="6399545" y="2287711"/>
            <a:ext cx="138237" cy="107230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526FCE7-EBE0-5448-BBBE-0785C779BBBB}"/>
              </a:ext>
            </a:extLst>
          </p:cNvPr>
          <p:cNvSpPr txBox="1"/>
          <p:nvPr/>
        </p:nvSpPr>
        <p:spPr>
          <a:xfrm rot="16200000">
            <a:off x="6031632" y="1637553"/>
            <a:ext cx="883575" cy="369332"/>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FCC </a:t>
            </a:r>
            <a:r>
              <a:rPr lang="en-US" dirty="0" err="1">
                <a:solidFill>
                  <a:srgbClr val="FF0000"/>
                </a:solidFill>
                <a:latin typeface="Times New Roman" panose="02020603050405020304" pitchFamily="18" charset="0"/>
                <a:cs typeface="Times New Roman" panose="02020603050405020304" pitchFamily="18" charset="0"/>
              </a:rPr>
              <a:t>ee</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B5D53D7-8D09-834A-B0EB-B33E93E12763}"/>
              </a:ext>
            </a:extLst>
          </p:cNvPr>
          <p:cNvSpPr/>
          <p:nvPr/>
        </p:nvSpPr>
        <p:spPr>
          <a:xfrm flipV="1">
            <a:off x="7816685" y="2134629"/>
            <a:ext cx="266865" cy="2283859"/>
          </a:xfrm>
          <a:prstGeom prst="rect">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BF686B8-1654-C447-8F9D-F1B14092FFD1}"/>
              </a:ext>
            </a:extLst>
          </p:cNvPr>
          <p:cNvGrpSpPr/>
          <p:nvPr/>
        </p:nvGrpSpPr>
        <p:grpSpPr>
          <a:xfrm>
            <a:off x="6581323" y="1420957"/>
            <a:ext cx="1716666" cy="2983482"/>
            <a:chOff x="5070296" y="1458154"/>
            <a:chExt cx="1716666" cy="2983482"/>
          </a:xfrm>
        </p:grpSpPr>
        <p:sp>
          <p:nvSpPr>
            <p:cNvPr id="10" name="Rectangle 9">
              <a:extLst>
                <a:ext uri="{FF2B5EF4-FFF2-40B4-BE49-F238E27FC236}">
                  <a16:creationId xmlns:a16="http://schemas.microsoft.com/office/drawing/2014/main" id="{8CFCBB69-B10C-5E42-BF1A-095FD388D70C}"/>
                </a:ext>
              </a:extLst>
            </p:cNvPr>
            <p:cNvSpPr/>
            <p:nvPr/>
          </p:nvSpPr>
          <p:spPr>
            <a:xfrm flipV="1">
              <a:off x="5145235" y="2321636"/>
              <a:ext cx="138237" cy="18310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FF10DBF-793F-7344-A3A1-8D62D67FDA53}"/>
                </a:ext>
              </a:extLst>
            </p:cNvPr>
            <p:cNvSpPr txBox="1"/>
            <p:nvPr/>
          </p:nvSpPr>
          <p:spPr>
            <a:xfrm rot="16200000">
              <a:off x="4861264" y="1667186"/>
              <a:ext cx="787395"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CERC</a:t>
              </a:r>
            </a:p>
          </p:txBody>
        </p:sp>
        <p:sp>
          <p:nvSpPr>
            <p:cNvPr id="12" name="Rectangle 11">
              <a:extLst>
                <a:ext uri="{FF2B5EF4-FFF2-40B4-BE49-F238E27FC236}">
                  <a16:creationId xmlns:a16="http://schemas.microsoft.com/office/drawing/2014/main" id="{70CEACB3-03D3-544D-B571-62AC7C38B7FC}"/>
                </a:ext>
              </a:extLst>
            </p:cNvPr>
            <p:cNvSpPr/>
            <p:nvPr/>
          </p:nvSpPr>
          <p:spPr>
            <a:xfrm flipV="1">
              <a:off x="6305657" y="2171825"/>
              <a:ext cx="481305" cy="2269811"/>
            </a:xfrm>
            <a:prstGeom prst="rect">
              <a:avLst/>
            </a:prstGeom>
            <a:solidFill>
              <a:srgbClr val="00B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51A21A62-1E5F-D041-826E-6DE18F0EC6DD}"/>
              </a:ext>
            </a:extLst>
          </p:cNvPr>
          <p:cNvSpPr/>
          <p:nvPr/>
        </p:nvSpPr>
        <p:spPr>
          <a:xfrm flipV="1">
            <a:off x="6950656" y="2284439"/>
            <a:ext cx="138237" cy="2120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972AF8-B97F-6D4C-9534-976C283D6FBA}"/>
              </a:ext>
            </a:extLst>
          </p:cNvPr>
          <p:cNvSpPr txBox="1"/>
          <p:nvPr/>
        </p:nvSpPr>
        <p:spPr>
          <a:xfrm rot="16200000">
            <a:off x="6619665" y="1623577"/>
            <a:ext cx="800219" cy="369332"/>
          </a:xfrm>
          <a:prstGeom prst="rect">
            <a:avLst/>
          </a:prstGeom>
          <a:noFill/>
        </p:spPr>
        <p:txBody>
          <a:bodyPr wrap="none" rtlCol="0">
            <a:spAutoFit/>
          </a:bodyPr>
          <a:lstStyle/>
          <a:p>
            <a:r>
              <a:rPr lang="en-US" dirty="0">
                <a:solidFill>
                  <a:srgbClr val="00B050"/>
                </a:solidFill>
                <a:latin typeface="Times New Roman" panose="02020603050405020304" pitchFamily="18" charset="0"/>
                <a:cs typeface="Times New Roman" panose="02020603050405020304" pitchFamily="18" charset="0"/>
              </a:rPr>
              <a:t>ReLiC</a:t>
            </a:r>
          </a:p>
        </p:txBody>
      </p:sp>
      <p:sp>
        <p:nvSpPr>
          <p:cNvPr id="15" name="Rectangle 14">
            <a:extLst>
              <a:ext uri="{FF2B5EF4-FFF2-40B4-BE49-F238E27FC236}">
                <a16:creationId xmlns:a16="http://schemas.microsoft.com/office/drawing/2014/main" id="{37BF0474-CB2C-4D40-B574-3FBBBFC12C0E}"/>
              </a:ext>
            </a:extLst>
          </p:cNvPr>
          <p:cNvSpPr/>
          <p:nvPr/>
        </p:nvSpPr>
        <p:spPr>
          <a:xfrm flipV="1">
            <a:off x="7822428" y="2120579"/>
            <a:ext cx="2357892" cy="2283857"/>
          </a:xfrm>
          <a:prstGeom prst="rect">
            <a:avLst/>
          </a:prstGeom>
          <a:solidFill>
            <a:srgbClr val="00B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A573E4C-2D58-1D46-898C-065E8D7455BC}"/>
              </a:ext>
            </a:extLst>
          </p:cNvPr>
          <p:cNvSpPr txBox="1"/>
          <p:nvPr/>
        </p:nvSpPr>
        <p:spPr>
          <a:xfrm>
            <a:off x="734514" y="6212018"/>
            <a:ext cx="10721205" cy="400110"/>
          </a:xfrm>
          <a:prstGeom prst="rect">
            <a:avLst/>
          </a:prstGeom>
          <a:noFill/>
        </p:spPr>
        <p:txBody>
          <a:bodyPr wrap="non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Can be also used for hadron-electron and hadron-positron collider in conjunction with LHC or FCC </a:t>
            </a:r>
            <a:r>
              <a:rPr lang="en-US" sz="2000" dirty="0" err="1">
                <a:solidFill>
                  <a:srgbClr val="FF0000"/>
                </a:solidFill>
                <a:latin typeface="Times New Roman" panose="02020603050405020304" pitchFamily="18" charset="0"/>
                <a:cs typeface="Times New Roman" panose="02020603050405020304" pitchFamily="18" charset="0"/>
              </a:rPr>
              <a:t>hh</a:t>
            </a:r>
            <a:endParaRPr lang="en-US" sz="2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4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7945-9051-D5AB-250C-7326E95D834F}"/>
              </a:ext>
            </a:extLst>
          </p:cNvPr>
          <p:cNvSpPr>
            <a:spLocks noGrp="1"/>
          </p:cNvSpPr>
          <p:nvPr>
            <p:ph type="title"/>
          </p:nvPr>
        </p:nvSpPr>
        <p:spPr>
          <a:xfrm>
            <a:off x="335390" y="680258"/>
            <a:ext cx="5383306" cy="633565"/>
          </a:xfrm>
        </p:spPr>
        <p:txBody>
          <a:bodyPr>
            <a:normAutofit/>
          </a:bodyPr>
          <a:lstStyle/>
          <a:p>
            <a:r>
              <a:rPr lang="en-US" sz="3600" dirty="0"/>
              <a:t>Baseline design</a:t>
            </a:r>
          </a:p>
        </p:txBody>
      </p:sp>
      <p:sp>
        <p:nvSpPr>
          <p:cNvPr id="65" name="Content Placeholder 64">
            <a:extLst>
              <a:ext uri="{FF2B5EF4-FFF2-40B4-BE49-F238E27FC236}">
                <a16:creationId xmlns:a16="http://schemas.microsoft.com/office/drawing/2014/main" id="{4AF4C48B-D509-BCF5-DF38-E54155A2EF6F}"/>
              </a:ext>
            </a:extLst>
          </p:cNvPr>
          <p:cNvSpPr>
            <a:spLocks noGrp="1"/>
          </p:cNvSpPr>
          <p:nvPr>
            <p:ph sz="half" idx="1"/>
          </p:nvPr>
        </p:nvSpPr>
        <p:spPr>
          <a:xfrm>
            <a:off x="299107" y="1472424"/>
            <a:ext cx="6791827" cy="4451133"/>
          </a:xfrm>
          <a:ln>
            <a:solidFill>
              <a:schemeClr val="accent6">
                <a:lumMod val="50000"/>
              </a:schemeClr>
            </a:solidFill>
          </a:ln>
        </p:spPr>
        <p:txBody>
          <a:bodyPr>
            <a:normAutofit/>
          </a:bodyPr>
          <a:lstStyle/>
          <a:p>
            <a:pPr marL="285750" indent="-285750"/>
            <a:r>
              <a:rPr lang="en-US" sz="2000" dirty="0">
                <a:solidFill>
                  <a:srgbClr val="0432FF"/>
                </a:solidFill>
              </a:rPr>
              <a:t>Flat beams cooled in damping rings with top off  </a:t>
            </a:r>
          </a:p>
          <a:p>
            <a:pPr marL="285750" indent="-285750"/>
            <a:r>
              <a:rPr lang="en-US" sz="2000" dirty="0">
                <a:solidFill>
                  <a:srgbClr val="0432FF"/>
                </a:solidFill>
              </a:rPr>
              <a:t>Bunches are ejected with collision frequency </a:t>
            </a:r>
          </a:p>
          <a:p>
            <a:pPr marL="285750" indent="-285750"/>
            <a:r>
              <a:rPr lang="en-US" sz="2000" dirty="0">
                <a:solidFill>
                  <a:srgbClr val="0432FF"/>
                </a:solidFill>
              </a:rPr>
              <a:t>Beams accelerated with SRF </a:t>
            </a:r>
            <a:r>
              <a:rPr lang="en-US" sz="2000" dirty="0" err="1">
                <a:solidFill>
                  <a:srgbClr val="0432FF"/>
                </a:solidFill>
              </a:rPr>
              <a:t>linacs</a:t>
            </a:r>
            <a:r>
              <a:rPr lang="en-US" sz="2000" dirty="0">
                <a:solidFill>
                  <a:srgbClr val="0432FF"/>
                </a:solidFill>
              </a:rPr>
              <a:t> in two four-path ERLs  </a:t>
            </a:r>
          </a:p>
          <a:p>
            <a:pPr marL="285750" indent="-285750"/>
            <a:r>
              <a:rPr lang="en-US" sz="2000" dirty="0">
                <a:solidFill>
                  <a:srgbClr val="0432FF"/>
                </a:solidFill>
              </a:rPr>
              <a:t>After collision at top energy RF phases are changed to deceleration returning most energy to SRF </a:t>
            </a:r>
            <a:r>
              <a:rPr lang="en-US" sz="2000" dirty="0" err="1">
                <a:solidFill>
                  <a:srgbClr val="0432FF"/>
                </a:solidFill>
              </a:rPr>
              <a:t>linac</a:t>
            </a:r>
            <a:endParaRPr lang="en-US" sz="2000" dirty="0">
              <a:solidFill>
                <a:srgbClr val="0432FF"/>
              </a:solidFill>
            </a:endParaRPr>
          </a:p>
          <a:p>
            <a:pPr marL="285750" indent="-285750"/>
            <a:r>
              <a:rPr lang="en-US" sz="2000" dirty="0">
                <a:solidFill>
                  <a:srgbClr val="0432FF"/>
                </a:solidFill>
              </a:rPr>
              <a:t>Decelerated beams are reinjected into cooling rings </a:t>
            </a:r>
          </a:p>
          <a:p>
            <a:pPr marL="285750" indent="-285750"/>
            <a:r>
              <a:rPr lang="en-US" sz="2000" dirty="0">
                <a:solidFill>
                  <a:srgbClr val="0432FF"/>
                </a:solidFill>
              </a:rPr>
              <a:t>After few damping times the trip repeats</a:t>
            </a:r>
          </a:p>
          <a:p>
            <a:pPr marL="285750" indent="-285750"/>
            <a:r>
              <a:rPr lang="en-US" sz="2000" dirty="0">
                <a:solidFill>
                  <a:srgbClr val="0432FF"/>
                </a:solidFill>
              </a:rPr>
              <a:t>Luminosity is shared between detectors in any desirable ratio</a:t>
            </a:r>
          </a:p>
          <a:p>
            <a:pPr marL="285750" indent="-285750"/>
            <a:r>
              <a:rPr lang="en-US" sz="2000" dirty="0">
                <a:solidFill>
                  <a:srgbClr val="0432FF"/>
                </a:solidFill>
              </a:rPr>
              <a:t>Only beams at top energy pass through detectors, the rest of beams bypass them</a:t>
            </a:r>
          </a:p>
          <a:p>
            <a:endParaRPr lang="en-US" sz="2000" dirty="0">
              <a:solidFill>
                <a:srgbClr val="0432FF"/>
              </a:solidFill>
            </a:endParaRPr>
          </a:p>
        </p:txBody>
      </p:sp>
      <p:sp>
        <p:nvSpPr>
          <p:cNvPr id="4" name="Slide Number Placeholder 3">
            <a:extLst>
              <a:ext uri="{FF2B5EF4-FFF2-40B4-BE49-F238E27FC236}">
                <a16:creationId xmlns:a16="http://schemas.microsoft.com/office/drawing/2014/main" id="{6FD7DB13-E318-2942-5E07-4F14DE64DE8B}"/>
              </a:ext>
            </a:extLst>
          </p:cNvPr>
          <p:cNvSpPr>
            <a:spLocks noGrp="1"/>
          </p:cNvSpPr>
          <p:nvPr>
            <p:ph type="sldNum" sz="quarter" idx="4"/>
          </p:nvPr>
        </p:nvSpPr>
        <p:spPr>
          <a:xfrm>
            <a:off x="11062508" y="6244877"/>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latin typeface="Times New Roman" panose="02020603050405020304" pitchFamily="18" charset="0"/>
                <a:cs typeface="Times New Roman" panose="02020603050405020304" pitchFamily="18" charset="0"/>
              </a:rPr>
              <a:pPr/>
              <a:t>6</a:t>
            </a:fld>
            <a:endParaRPr lang="en-US" sz="10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F39A4141-5391-79B7-50CE-5185F388F018}"/>
              </a:ext>
            </a:extLst>
          </p:cNvPr>
          <p:cNvGrpSpPr/>
          <p:nvPr/>
        </p:nvGrpSpPr>
        <p:grpSpPr>
          <a:xfrm>
            <a:off x="8003631" y="461422"/>
            <a:ext cx="3330654" cy="3210990"/>
            <a:chOff x="3097193" y="600679"/>
            <a:chExt cx="6010175" cy="5984737"/>
          </a:xfrm>
        </p:grpSpPr>
        <p:grpSp>
          <p:nvGrpSpPr>
            <p:cNvPr id="6" name="Group 5">
              <a:extLst>
                <a:ext uri="{FF2B5EF4-FFF2-40B4-BE49-F238E27FC236}">
                  <a16:creationId xmlns:a16="http://schemas.microsoft.com/office/drawing/2014/main" id="{E5CBE1C6-C417-B802-D9F9-63131A6527A0}"/>
                </a:ext>
              </a:extLst>
            </p:cNvPr>
            <p:cNvGrpSpPr/>
            <p:nvPr/>
          </p:nvGrpSpPr>
          <p:grpSpPr>
            <a:xfrm>
              <a:off x="3097193" y="600679"/>
              <a:ext cx="6010175" cy="5984737"/>
              <a:chOff x="1876883" y="498359"/>
              <a:chExt cx="6010175" cy="5984737"/>
            </a:xfrm>
          </p:grpSpPr>
          <p:sp>
            <p:nvSpPr>
              <p:cNvPr id="10" name="TextBox 9">
                <a:extLst>
                  <a:ext uri="{FF2B5EF4-FFF2-40B4-BE49-F238E27FC236}">
                    <a16:creationId xmlns:a16="http://schemas.microsoft.com/office/drawing/2014/main" id="{8CF5A282-E1CD-E8A6-8722-F00D7205EAEF}"/>
                  </a:ext>
                </a:extLst>
              </p:cNvPr>
              <p:cNvSpPr txBox="1"/>
              <p:nvPr/>
            </p:nvSpPr>
            <p:spPr>
              <a:xfrm rot="19298590">
                <a:off x="1876883" y="637168"/>
                <a:ext cx="2083268" cy="631007"/>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SRF linac 1</a:t>
                </a:r>
              </a:p>
            </p:txBody>
          </p:sp>
          <p:sp>
            <p:nvSpPr>
              <p:cNvPr id="11" name="TextBox 10">
                <a:extLst>
                  <a:ext uri="{FF2B5EF4-FFF2-40B4-BE49-F238E27FC236}">
                    <a16:creationId xmlns:a16="http://schemas.microsoft.com/office/drawing/2014/main" id="{9C3DE0AC-DA6F-E639-3579-954B497FC383}"/>
                  </a:ext>
                </a:extLst>
              </p:cNvPr>
              <p:cNvSpPr txBox="1"/>
              <p:nvPr/>
            </p:nvSpPr>
            <p:spPr>
              <a:xfrm rot="2303270">
                <a:off x="5803790" y="636951"/>
                <a:ext cx="2083268" cy="631007"/>
              </a:xfrm>
              <a:prstGeom prst="rect">
                <a:avLst/>
              </a:prstGeom>
              <a:noFill/>
            </p:spPr>
            <p:txBody>
              <a:bodyPr wrap="none" rtlCol="0">
                <a:spAutoFit/>
              </a:bodyPr>
              <a:lstStyle/>
              <a:p>
                <a:r>
                  <a:rPr lang="en-US" sz="1600" dirty="0">
                    <a:latin typeface="Times New Roman" panose="02020603050405020304" pitchFamily="18" charset="0"/>
                    <a:cs typeface="Times New Roman" panose="02020603050405020304" pitchFamily="18" charset="0"/>
                  </a:rPr>
                  <a:t>SRF linac 2</a:t>
                </a:r>
              </a:p>
            </p:txBody>
          </p:sp>
          <p:sp>
            <p:nvSpPr>
              <p:cNvPr id="12" name="TextBox 11">
                <a:extLst>
                  <a:ext uri="{FF2B5EF4-FFF2-40B4-BE49-F238E27FC236}">
                    <a16:creationId xmlns:a16="http://schemas.microsoft.com/office/drawing/2014/main" id="{2C9F09CE-0746-716C-5E90-9D117DB1454B}"/>
                  </a:ext>
                </a:extLst>
              </p:cNvPr>
              <p:cNvSpPr txBox="1"/>
              <p:nvPr/>
            </p:nvSpPr>
            <p:spPr>
              <a:xfrm>
                <a:off x="4957817" y="1902881"/>
                <a:ext cx="2291426" cy="1089921"/>
              </a:xfrm>
              <a:prstGeom prst="rect">
                <a:avLst/>
              </a:prstGeom>
              <a:noFill/>
            </p:spPr>
            <p:txBody>
              <a:bodyPr wrap="square" rtlCol="0">
                <a:spAutoFit/>
              </a:bodyPr>
              <a:lstStyle/>
              <a:p>
                <a:pPr algn="ctr"/>
                <a:r>
                  <a:rPr lang="en-US" sz="1600" b="0" dirty="0">
                    <a:solidFill>
                      <a:srgbClr val="FF0000"/>
                    </a:solidFill>
                    <a:latin typeface="Times New Roman" panose="02020603050405020304" pitchFamily="18" charset="0"/>
                    <a:cs typeface="Times New Roman" panose="02020603050405020304" pitchFamily="18" charset="0"/>
                  </a:rPr>
                  <a:t>Damping positron ring</a:t>
                </a:r>
              </a:p>
            </p:txBody>
          </p:sp>
          <p:sp>
            <p:nvSpPr>
              <p:cNvPr id="13" name="Donut 12">
                <a:extLst>
                  <a:ext uri="{FF2B5EF4-FFF2-40B4-BE49-F238E27FC236}">
                    <a16:creationId xmlns:a16="http://schemas.microsoft.com/office/drawing/2014/main" id="{071CB3B3-7A87-4495-E8BD-B108B5A01E11}"/>
                  </a:ext>
                </a:extLst>
              </p:cNvPr>
              <p:cNvSpPr/>
              <p:nvPr/>
            </p:nvSpPr>
            <p:spPr>
              <a:xfrm>
                <a:off x="5650358" y="1519584"/>
                <a:ext cx="182880" cy="182880"/>
              </a:xfrm>
              <a:prstGeom prst="donut">
                <a:avLst>
                  <a:gd name="adj" fmla="val 3186"/>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7F791565-068D-22D0-CF50-63510BAAF71A}"/>
                  </a:ext>
                </a:extLst>
              </p:cNvPr>
              <p:cNvSpPr/>
              <p:nvPr/>
            </p:nvSpPr>
            <p:spPr>
              <a:xfrm>
                <a:off x="3420533" y="876860"/>
                <a:ext cx="2412365" cy="734641"/>
              </a:xfrm>
              <a:custGeom>
                <a:avLst/>
                <a:gdLst>
                  <a:gd name="connsiteX0" fmla="*/ 0 w 2404873"/>
                  <a:gd name="connsiteY0" fmla="*/ 125300 h 768767"/>
                  <a:gd name="connsiteX1" fmla="*/ 448734 w 2404873"/>
                  <a:gd name="connsiteY1" fmla="*/ 15234 h 768767"/>
                  <a:gd name="connsiteX2" fmla="*/ 2082800 w 2404873"/>
                  <a:gd name="connsiteY2" fmla="*/ 421634 h 768767"/>
                  <a:gd name="connsiteX3" fmla="*/ 2404534 w 2404873"/>
                  <a:gd name="connsiteY3" fmla="*/ 768767 h 768767"/>
                  <a:gd name="connsiteX0" fmla="*/ 0 w 2404873"/>
                  <a:gd name="connsiteY0" fmla="*/ 192999 h 836466"/>
                  <a:gd name="connsiteX1" fmla="*/ 448734 w 2404873"/>
                  <a:gd name="connsiteY1" fmla="*/ 82933 h 836466"/>
                  <a:gd name="connsiteX2" fmla="*/ 2082800 w 2404873"/>
                  <a:gd name="connsiteY2" fmla="*/ 489333 h 836466"/>
                  <a:gd name="connsiteX3" fmla="*/ 2404534 w 2404873"/>
                  <a:gd name="connsiteY3" fmla="*/ 836466 h 836466"/>
                  <a:gd name="connsiteX0" fmla="*/ 0 w 2404873"/>
                  <a:gd name="connsiteY0" fmla="*/ 150911 h 794378"/>
                  <a:gd name="connsiteX1" fmla="*/ 1015214 w 2404873"/>
                  <a:gd name="connsiteY1" fmla="*/ 156454 h 794378"/>
                  <a:gd name="connsiteX2" fmla="*/ 2082800 w 2404873"/>
                  <a:gd name="connsiteY2" fmla="*/ 447245 h 794378"/>
                  <a:gd name="connsiteX3" fmla="*/ 2404534 w 2404873"/>
                  <a:gd name="connsiteY3" fmla="*/ 794378 h 794378"/>
                  <a:gd name="connsiteX0" fmla="*/ 0 w 2404873"/>
                  <a:gd name="connsiteY0" fmla="*/ 78408 h 721875"/>
                  <a:gd name="connsiteX1" fmla="*/ 1015214 w 2404873"/>
                  <a:gd name="connsiteY1" fmla="*/ 83951 h 721875"/>
                  <a:gd name="connsiteX2" fmla="*/ 2082800 w 2404873"/>
                  <a:gd name="connsiteY2" fmla="*/ 374742 h 721875"/>
                  <a:gd name="connsiteX3" fmla="*/ 2404534 w 2404873"/>
                  <a:gd name="connsiteY3" fmla="*/ 721875 h 721875"/>
                  <a:gd name="connsiteX0" fmla="*/ 0 w 2404873"/>
                  <a:gd name="connsiteY0" fmla="*/ 80915 h 724382"/>
                  <a:gd name="connsiteX1" fmla="*/ 1015214 w 2404873"/>
                  <a:gd name="connsiteY1" fmla="*/ 86458 h 724382"/>
                  <a:gd name="connsiteX2" fmla="*/ 2082800 w 2404873"/>
                  <a:gd name="connsiteY2" fmla="*/ 377249 h 724382"/>
                  <a:gd name="connsiteX3" fmla="*/ 2404534 w 2404873"/>
                  <a:gd name="connsiteY3" fmla="*/ 724382 h 724382"/>
                  <a:gd name="connsiteX0" fmla="*/ 0 w 2404873"/>
                  <a:gd name="connsiteY0" fmla="*/ 81772 h 725239"/>
                  <a:gd name="connsiteX1" fmla="*/ 1015214 w 2404873"/>
                  <a:gd name="connsiteY1" fmla="*/ 87315 h 725239"/>
                  <a:gd name="connsiteX2" fmla="*/ 2082800 w 2404873"/>
                  <a:gd name="connsiteY2" fmla="*/ 378106 h 725239"/>
                  <a:gd name="connsiteX3" fmla="*/ 2404534 w 2404873"/>
                  <a:gd name="connsiteY3" fmla="*/ 725239 h 725239"/>
                  <a:gd name="connsiteX0" fmla="*/ 0 w 2404534"/>
                  <a:gd name="connsiteY0" fmla="*/ 81772 h 725239"/>
                  <a:gd name="connsiteX1" fmla="*/ 1015214 w 2404534"/>
                  <a:gd name="connsiteY1" fmla="*/ 87315 h 725239"/>
                  <a:gd name="connsiteX2" fmla="*/ 2082800 w 2404534"/>
                  <a:gd name="connsiteY2" fmla="*/ 378106 h 725239"/>
                  <a:gd name="connsiteX3" fmla="*/ 2404534 w 2404534"/>
                  <a:gd name="connsiteY3" fmla="*/ 725239 h 725239"/>
                  <a:gd name="connsiteX0" fmla="*/ 0 w 2404534"/>
                  <a:gd name="connsiteY0" fmla="*/ 81772 h 703943"/>
                  <a:gd name="connsiteX1" fmla="*/ 1015214 w 2404534"/>
                  <a:gd name="connsiteY1" fmla="*/ 87315 h 703943"/>
                  <a:gd name="connsiteX2" fmla="*/ 2082800 w 2404534"/>
                  <a:gd name="connsiteY2" fmla="*/ 378106 h 703943"/>
                  <a:gd name="connsiteX3" fmla="*/ 2404534 w 2404534"/>
                  <a:gd name="connsiteY3" fmla="*/ 703943 h 703943"/>
                </a:gdLst>
                <a:ahLst/>
                <a:cxnLst>
                  <a:cxn ang="0">
                    <a:pos x="connsiteX0" y="connsiteY0"/>
                  </a:cxn>
                  <a:cxn ang="0">
                    <a:pos x="connsiteX1" y="connsiteY1"/>
                  </a:cxn>
                  <a:cxn ang="0">
                    <a:pos x="connsiteX2" y="connsiteY2"/>
                  </a:cxn>
                  <a:cxn ang="0">
                    <a:pos x="connsiteX3" y="connsiteY3"/>
                  </a:cxn>
                </a:cxnLst>
                <a:rect l="l" t="t" r="r" b="b"/>
                <a:pathLst>
                  <a:path w="2404534" h="703943">
                    <a:moveTo>
                      <a:pt x="0" y="81772"/>
                    </a:moveTo>
                    <a:cubicBezTo>
                      <a:pt x="262834" y="-70972"/>
                      <a:pt x="674410" y="25757"/>
                      <a:pt x="1015214" y="87315"/>
                    </a:cubicBezTo>
                    <a:cubicBezTo>
                      <a:pt x="1356018" y="148873"/>
                      <a:pt x="1756833" y="252517"/>
                      <a:pt x="2082800" y="378106"/>
                    </a:cubicBezTo>
                    <a:cubicBezTo>
                      <a:pt x="2408767" y="503695"/>
                      <a:pt x="2400321" y="590128"/>
                      <a:pt x="2404534" y="703943"/>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FED96C4-DED3-D9EB-18A9-AAB052E371A3}"/>
                  </a:ext>
                </a:extLst>
              </p:cNvPr>
              <p:cNvSpPr/>
              <p:nvPr/>
            </p:nvSpPr>
            <p:spPr>
              <a:xfrm>
                <a:off x="5996623" y="1668826"/>
                <a:ext cx="489701" cy="67086"/>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6" name="Straight Connector 15">
                <a:extLst>
                  <a:ext uri="{FF2B5EF4-FFF2-40B4-BE49-F238E27FC236}">
                    <a16:creationId xmlns:a16="http://schemas.microsoft.com/office/drawing/2014/main" id="{694E5447-A780-5B78-CCC4-E05F9CC51BC2}"/>
                  </a:ext>
                </a:extLst>
              </p:cNvPr>
              <p:cNvCxnSpPr>
                <a:stCxn id="13" idx="4"/>
              </p:cNvCxnSpPr>
              <p:nvPr/>
            </p:nvCxnSpPr>
            <p:spPr>
              <a:xfrm>
                <a:off x="5741798" y="1702464"/>
                <a:ext cx="24105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632CB6-625F-18FF-719A-C2A1EA45D53A}"/>
                  </a:ext>
                </a:extLst>
              </p:cNvPr>
              <p:cNvSpPr txBox="1"/>
              <p:nvPr/>
            </p:nvSpPr>
            <p:spPr>
              <a:xfrm>
                <a:off x="2569464" y="1897560"/>
                <a:ext cx="2243997" cy="1089921"/>
              </a:xfrm>
              <a:prstGeom prst="rect">
                <a:avLst/>
              </a:prstGeom>
              <a:noFill/>
            </p:spPr>
            <p:txBody>
              <a:bodyPr wrap="square" rtlCol="0">
                <a:spAutoFit/>
              </a:bodyPr>
              <a:lstStyle/>
              <a:p>
                <a:pPr algn="ctr"/>
                <a:r>
                  <a:rPr lang="en-US" sz="1600" b="0" dirty="0">
                    <a:solidFill>
                      <a:srgbClr val="0000FF"/>
                    </a:solidFill>
                    <a:latin typeface="Times New Roman" panose="02020603050405020304" pitchFamily="18" charset="0"/>
                    <a:cs typeface="Times New Roman" panose="02020603050405020304" pitchFamily="18" charset="0"/>
                  </a:rPr>
                  <a:t>Damp electron ring</a:t>
                </a:r>
              </a:p>
            </p:txBody>
          </p:sp>
          <p:sp>
            <p:nvSpPr>
              <p:cNvPr id="18" name="Donut 17">
                <a:extLst>
                  <a:ext uri="{FF2B5EF4-FFF2-40B4-BE49-F238E27FC236}">
                    <a16:creationId xmlns:a16="http://schemas.microsoft.com/office/drawing/2014/main" id="{11CA205A-C591-705A-42F2-8EEED520F079}"/>
                  </a:ext>
                </a:extLst>
              </p:cNvPr>
              <p:cNvSpPr/>
              <p:nvPr/>
            </p:nvSpPr>
            <p:spPr>
              <a:xfrm flipH="1">
                <a:off x="3919291" y="1551313"/>
                <a:ext cx="182880" cy="182880"/>
              </a:xfrm>
              <a:prstGeom prst="donut">
                <a:avLst>
                  <a:gd name="adj" fmla="val 3186"/>
                </a:avLst>
              </a:prstGeom>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9" name="Freeform 18">
                <a:extLst>
                  <a:ext uri="{FF2B5EF4-FFF2-40B4-BE49-F238E27FC236}">
                    <a16:creationId xmlns:a16="http://schemas.microsoft.com/office/drawing/2014/main" id="{655D5D23-25FF-96F0-206B-B5550ABBB0A9}"/>
                  </a:ext>
                </a:extLst>
              </p:cNvPr>
              <p:cNvSpPr/>
              <p:nvPr/>
            </p:nvSpPr>
            <p:spPr>
              <a:xfrm rot="163813" flipV="1">
                <a:off x="3399773" y="913440"/>
                <a:ext cx="718249" cy="701089"/>
              </a:xfrm>
              <a:custGeom>
                <a:avLst/>
                <a:gdLst>
                  <a:gd name="connsiteX0" fmla="*/ 0 w 1405466"/>
                  <a:gd name="connsiteY0" fmla="*/ 211667 h 252926"/>
                  <a:gd name="connsiteX1" fmla="*/ 804333 w 1405466"/>
                  <a:gd name="connsiteY1" fmla="*/ 237067 h 252926"/>
                  <a:gd name="connsiteX2" fmla="*/ 1405466 w 1405466"/>
                  <a:gd name="connsiteY2" fmla="*/ 0 h 252926"/>
                  <a:gd name="connsiteX3" fmla="*/ 1405466 w 1405466"/>
                  <a:gd name="connsiteY3" fmla="*/ 0 h 252926"/>
                  <a:gd name="connsiteX0" fmla="*/ 0 w 1358343"/>
                  <a:gd name="connsiteY0" fmla="*/ 215556 h 254204"/>
                  <a:gd name="connsiteX1" fmla="*/ 757210 w 1358343"/>
                  <a:gd name="connsiteY1" fmla="*/ 237067 h 254204"/>
                  <a:gd name="connsiteX2" fmla="*/ 1358343 w 1358343"/>
                  <a:gd name="connsiteY2" fmla="*/ 0 h 254204"/>
                  <a:gd name="connsiteX3" fmla="*/ 1358343 w 1358343"/>
                  <a:gd name="connsiteY3" fmla="*/ 0 h 254204"/>
                </a:gdLst>
                <a:ahLst/>
                <a:cxnLst>
                  <a:cxn ang="0">
                    <a:pos x="connsiteX0" y="connsiteY0"/>
                  </a:cxn>
                  <a:cxn ang="0">
                    <a:pos x="connsiteX1" y="connsiteY1"/>
                  </a:cxn>
                  <a:cxn ang="0">
                    <a:pos x="connsiteX2" y="connsiteY2"/>
                  </a:cxn>
                  <a:cxn ang="0">
                    <a:pos x="connsiteX3" y="connsiteY3"/>
                  </a:cxn>
                </a:cxnLst>
                <a:rect l="l" t="t" r="r" b="b"/>
                <a:pathLst>
                  <a:path w="1358343" h="254204">
                    <a:moveTo>
                      <a:pt x="0" y="215556"/>
                    </a:moveTo>
                    <a:cubicBezTo>
                      <a:pt x="285044" y="245895"/>
                      <a:pt x="530820" y="272993"/>
                      <a:pt x="757210" y="237067"/>
                    </a:cubicBezTo>
                    <a:cubicBezTo>
                      <a:pt x="983600" y="201141"/>
                      <a:pt x="1358343" y="0"/>
                      <a:pt x="1358343" y="0"/>
                    </a:cubicBezTo>
                    <a:lnTo>
                      <a:pt x="1358343" y="0"/>
                    </a:lnTo>
                  </a:path>
                </a:pathLst>
              </a:custGeom>
              <a:noFill/>
              <a:ln>
                <a:solidFill>
                  <a:srgbClr val="0033CC"/>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0" name="Freeform 19">
                <a:extLst>
                  <a:ext uri="{FF2B5EF4-FFF2-40B4-BE49-F238E27FC236}">
                    <a16:creationId xmlns:a16="http://schemas.microsoft.com/office/drawing/2014/main" id="{7328E2EA-0AF6-A762-F710-AE0FA9FDEF6B}"/>
                  </a:ext>
                </a:extLst>
              </p:cNvPr>
              <p:cNvSpPr/>
              <p:nvPr/>
            </p:nvSpPr>
            <p:spPr>
              <a:xfrm flipH="1">
                <a:off x="3919631" y="887263"/>
                <a:ext cx="2425065" cy="778192"/>
              </a:xfrm>
              <a:custGeom>
                <a:avLst/>
                <a:gdLst>
                  <a:gd name="connsiteX0" fmla="*/ 0 w 2404873"/>
                  <a:gd name="connsiteY0" fmla="*/ 125300 h 768767"/>
                  <a:gd name="connsiteX1" fmla="*/ 448734 w 2404873"/>
                  <a:gd name="connsiteY1" fmla="*/ 15234 h 768767"/>
                  <a:gd name="connsiteX2" fmla="*/ 2082800 w 2404873"/>
                  <a:gd name="connsiteY2" fmla="*/ 421634 h 768767"/>
                  <a:gd name="connsiteX3" fmla="*/ 2404534 w 2404873"/>
                  <a:gd name="connsiteY3" fmla="*/ 768767 h 768767"/>
                  <a:gd name="connsiteX0" fmla="*/ 0 w 2404873"/>
                  <a:gd name="connsiteY0" fmla="*/ 147187 h 790654"/>
                  <a:gd name="connsiteX1" fmla="*/ 448734 w 2404873"/>
                  <a:gd name="connsiteY1" fmla="*/ 37121 h 790654"/>
                  <a:gd name="connsiteX2" fmla="*/ 2082800 w 2404873"/>
                  <a:gd name="connsiteY2" fmla="*/ 443521 h 790654"/>
                  <a:gd name="connsiteX3" fmla="*/ 2404534 w 2404873"/>
                  <a:gd name="connsiteY3" fmla="*/ 790654 h 790654"/>
                  <a:gd name="connsiteX0" fmla="*/ 0 w 2404873"/>
                  <a:gd name="connsiteY0" fmla="*/ 101529 h 744996"/>
                  <a:gd name="connsiteX1" fmla="*/ 955085 w 2404873"/>
                  <a:gd name="connsiteY1" fmla="*/ 85775 h 744996"/>
                  <a:gd name="connsiteX2" fmla="*/ 2082800 w 2404873"/>
                  <a:gd name="connsiteY2" fmla="*/ 397863 h 744996"/>
                  <a:gd name="connsiteX3" fmla="*/ 2404534 w 2404873"/>
                  <a:gd name="connsiteY3" fmla="*/ 744996 h 744996"/>
                  <a:gd name="connsiteX0" fmla="*/ 0 w 2404873"/>
                  <a:gd name="connsiteY0" fmla="*/ 103310 h 746777"/>
                  <a:gd name="connsiteX1" fmla="*/ 955085 w 2404873"/>
                  <a:gd name="connsiteY1" fmla="*/ 87556 h 746777"/>
                  <a:gd name="connsiteX2" fmla="*/ 2082800 w 2404873"/>
                  <a:gd name="connsiteY2" fmla="*/ 399644 h 746777"/>
                  <a:gd name="connsiteX3" fmla="*/ 2404534 w 2404873"/>
                  <a:gd name="connsiteY3" fmla="*/ 746777 h 746777"/>
                  <a:gd name="connsiteX0" fmla="*/ 0 w 2404873"/>
                  <a:gd name="connsiteY0" fmla="*/ 94221 h 737688"/>
                  <a:gd name="connsiteX1" fmla="*/ 955085 w 2404873"/>
                  <a:gd name="connsiteY1" fmla="*/ 78467 h 737688"/>
                  <a:gd name="connsiteX2" fmla="*/ 2082800 w 2404873"/>
                  <a:gd name="connsiteY2" fmla="*/ 390555 h 737688"/>
                  <a:gd name="connsiteX3" fmla="*/ 2404534 w 2404873"/>
                  <a:gd name="connsiteY3" fmla="*/ 737688 h 737688"/>
                  <a:gd name="connsiteX0" fmla="*/ 0 w 2404873"/>
                  <a:gd name="connsiteY0" fmla="*/ 98105 h 741572"/>
                  <a:gd name="connsiteX1" fmla="*/ 955085 w 2404873"/>
                  <a:gd name="connsiteY1" fmla="*/ 82351 h 741572"/>
                  <a:gd name="connsiteX2" fmla="*/ 2082800 w 2404873"/>
                  <a:gd name="connsiteY2" fmla="*/ 394439 h 741572"/>
                  <a:gd name="connsiteX3" fmla="*/ 2404534 w 2404873"/>
                  <a:gd name="connsiteY3" fmla="*/ 741572 h 741572"/>
                  <a:gd name="connsiteX0" fmla="*/ 0 w 2404534"/>
                  <a:gd name="connsiteY0" fmla="*/ 98105 h 741572"/>
                  <a:gd name="connsiteX1" fmla="*/ 955085 w 2404534"/>
                  <a:gd name="connsiteY1" fmla="*/ 82351 h 741572"/>
                  <a:gd name="connsiteX2" fmla="*/ 2082800 w 2404534"/>
                  <a:gd name="connsiteY2" fmla="*/ 394439 h 741572"/>
                  <a:gd name="connsiteX3" fmla="*/ 2404534 w 2404534"/>
                  <a:gd name="connsiteY3" fmla="*/ 741572 h 741572"/>
                  <a:gd name="connsiteX0" fmla="*/ 0 w 2404534"/>
                  <a:gd name="connsiteY0" fmla="*/ 98105 h 741572"/>
                  <a:gd name="connsiteX1" fmla="*/ 955085 w 2404534"/>
                  <a:gd name="connsiteY1" fmla="*/ 82351 h 741572"/>
                  <a:gd name="connsiteX2" fmla="*/ 2082800 w 2404534"/>
                  <a:gd name="connsiteY2" fmla="*/ 394439 h 741572"/>
                  <a:gd name="connsiteX3" fmla="*/ 2404534 w 2404534"/>
                  <a:gd name="connsiteY3" fmla="*/ 741572 h 741572"/>
                  <a:gd name="connsiteX0" fmla="*/ 0 w 2420357"/>
                  <a:gd name="connsiteY0" fmla="*/ 90875 h 752596"/>
                  <a:gd name="connsiteX1" fmla="*/ 970908 w 2420357"/>
                  <a:gd name="connsiteY1" fmla="*/ 93375 h 752596"/>
                  <a:gd name="connsiteX2" fmla="*/ 2098623 w 2420357"/>
                  <a:gd name="connsiteY2" fmla="*/ 405463 h 752596"/>
                  <a:gd name="connsiteX3" fmla="*/ 2420357 w 2420357"/>
                  <a:gd name="connsiteY3" fmla="*/ 752596 h 752596"/>
                  <a:gd name="connsiteX0" fmla="*/ 0 w 2420357"/>
                  <a:gd name="connsiteY0" fmla="*/ 98322 h 760043"/>
                  <a:gd name="connsiteX1" fmla="*/ 970908 w 2420357"/>
                  <a:gd name="connsiteY1" fmla="*/ 79526 h 760043"/>
                  <a:gd name="connsiteX2" fmla="*/ 2098623 w 2420357"/>
                  <a:gd name="connsiteY2" fmla="*/ 412910 h 760043"/>
                  <a:gd name="connsiteX3" fmla="*/ 2420357 w 2420357"/>
                  <a:gd name="connsiteY3" fmla="*/ 760043 h 760043"/>
                  <a:gd name="connsiteX0" fmla="*/ 0 w 2420357"/>
                  <a:gd name="connsiteY0" fmla="*/ 103045 h 764766"/>
                  <a:gd name="connsiteX1" fmla="*/ 970908 w 2420357"/>
                  <a:gd name="connsiteY1" fmla="*/ 84249 h 764766"/>
                  <a:gd name="connsiteX2" fmla="*/ 2098623 w 2420357"/>
                  <a:gd name="connsiteY2" fmla="*/ 417633 h 764766"/>
                  <a:gd name="connsiteX3" fmla="*/ 2420357 w 2420357"/>
                  <a:gd name="connsiteY3" fmla="*/ 764766 h 764766"/>
                  <a:gd name="connsiteX0" fmla="*/ 0 w 2420357"/>
                  <a:gd name="connsiteY0" fmla="*/ 118474 h 780195"/>
                  <a:gd name="connsiteX1" fmla="*/ 970908 w 2420357"/>
                  <a:gd name="connsiteY1" fmla="*/ 99678 h 780195"/>
                  <a:gd name="connsiteX2" fmla="*/ 2098623 w 2420357"/>
                  <a:gd name="connsiteY2" fmla="*/ 433062 h 780195"/>
                  <a:gd name="connsiteX3" fmla="*/ 2420357 w 2420357"/>
                  <a:gd name="connsiteY3" fmla="*/ 780195 h 780195"/>
                  <a:gd name="connsiteX0" fmla="*/ 0 w 2420357"/>
                  <a:gd name="connsiteY0" fmla="*/ 96724 h 758445"/>
                  <a:gd name="connsiteX1" fmla="*/ 970908 w 2420357"/>
                  <a:gd name="connsiteY1" fmla="*/ 77928 h 758445"/>
                  <a:gd name="connsiteX2" fmla="*/ 2098623 w 2420357"/>
                  <a:gd name="connsiteY2" fmla="*/ 411312 h 758445"/>
                  <a:gd name="connsiteX3" fmla="*/ 2420357 w 2420357"/>
                  <a:gd name="connsiteY3" fmla="*/ 758445 h 758445"/>
                  <a:gd name="connsiteX0" fmla="*/ 0 w 2417192"/>
                  <a:gd name="connsiteY0" fmla="*/ 96121 h 745673"/>
                  <a:gd name="connsiteX1" fmla="*/ 967743 w 2417192"/>
                  <a:gd name="connsiteY1" fmla="*/ 65156 h 745673"/>
                  <a:gd name="connsiteX2" fmla="*/ 2095458 w 2417192"/>
                  <a:gd name="connsiteY2" fmla="*/ 398540 h 745673"/>
                  <a:gd name="connsiteX3" fmla="*/ 2417192 w 2417192"/>
                  <a:gd name="connsiteY3" fmla="*/ 745673 h 745673"/>
                </a:gdLst>
                <a:ahLst/>
                <a:cxnLst>
                  <a:cxn ang="0">
                    <a:pos x="connsiteX0" y="connsiteY0"/>
                  </a:cxn>
                  <a:cxn ang="0">
                    <a:pos x="connsiteX1" y="connsiteY1"/>
                  </a:cxn>
                  <a:cxn ang="0">
                    <a:pos x="connsiteX2" y="connsiteY2"/>
                  </a:cxn>
                  <a:cxn ang="0">
                    <a:pos x="connsiteX3" y="connsiteY3"/>
                  </a:cxn>
                </a:cxnLst>
                <a:rect l="l" t="t" r="r" b="b"/>
                <a:pathLst>
                  <a:path w="2417192" h="745673">
                    <a:moveTo>
                      <a:pt x="0" y="96121"/>
                    </a:moveTo>
                    <a:cubicBezTo>
                      <a:pt x="316635" y="-65750"/>
                      <a:pt x="618500" y="14753"/>
                      <a:pt x="967743" y="65156"/>
                    </a:cubicBezTo>
                    <a:cubicBezTo>
                      <a:pt x="1316986" y="115559"/>
                      <a:pt x="1769491" y="272951"/>
                      <a:pt x="2095458" y="398540"/>
                    </a:cubicBezTo>
                    <a:cubicBezTo>
                      <a:pt x="2421425" y="524129"/>
                      <a:pt x="2416143" y="619689"/>
                      <a:pt x="2417192" y="745673"/>
                    </a:cubicBezTo>
                  </a:path>
                </a:pathLst>
              </a:custGeom>
              <a:noFill/>
              <a:ln>
                <a:solidFill>
                  <a:srgbClr val="0033CC"/>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294CFEAC-F279-416F-84CF-C9DF8C2D2855}"/>
                  </a:ext>
                </a:extLst>
              </p:cNvPr>
              <p:cNvSpPr/>
              <p:nvPr/>
            </p:nvSpPr>
            <p:spPr>
              <a:xfrm flipH="1">
                <a:off x="3266205" y="1700555"/>
                <a:ext cx="489701" cy="67086"/>
              </a:xfrm>
              <a:prstGeom prst="rect">
                <a:avLst/>
              </a:prstGeom>
              <a:solidFill>
                <a:srgbClr val="FFC00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2" name="Straight Connector 21">
                <a:extLst>
                  <a:ext uri="{FF2B5EF4-FFF2-40B4-BE49-F238E27FC236}">
                    <a16:creationId xmlns:a16="http://schemas.microsoft.com/office/drawing/2014/main" id="{708834A2-7465-F514-25FE-66F804805D18}"/>
                  </a:ext>
                </a:extLst>
              </p:cNvPr>
              <p:cNvCxnSpPr>
                <a:stCxn id="18" idx="4"/>
              </p:cNvCxnSpPr>
              <p:nvPr/>
            </p:nvCxnSpPr>
            <p:spPr>
              <a:xfrm flipH="1">
                <a:off x="3769673" y="1734193"/>
                <a:ext cx="241058" cy="0"/>
              </a:xfrm>
              <a:prstGeom prst="line">
                <a:avLst/>
              </a:prstGeom>
              <a:ln>
                <a:solidFill>
                  <a:srgbClr val="0033CC"/>
                </a:solidFill>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60EC71AD-2C40-594C-7F0A-14E0327C1DE3}"/>
                  </a:ext>
                </a:extLst>
              </p:cNvPr>
              <p:cNvSpPr>
                <a:spLocks/>
              </p:cNvSpPr>
              <p:nvPr/>
            </p:nvSpPr>
            <p:spPr bwMode="auto">
              <a:xfrm>
                <a:off x="1956816" y="607014"/>
                <a:ext cx="5833872" cy="5833872"/>
              </a:xfrm>
              <a:prstGeom prst="arc">
                <a:avLst>
                  <a:gd name="adj1" fmla="val 17991582"/>
                  <a:gd name="adj2" fmla="val 14412532"/>
                </a:avLst>
              </a:pr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24" name="Arc 23">
                <a:extLst>
                  <a:ext uri="{FF2B5EF4-FFF2-40B4-BE49-F238E27FC236}">
                    <a16:creationId xmlns:a16="http://schemas.microsoft.com/office/drawing/2014/main" id="{8DD5C934-FB79-A1A7-B749-4F1C90164017}"/>
                  </a:ext>
                </a:extLst>
              </p:cNvPr>
              <p:cNvSpPr>
                <a:spLocks/>
              </p:cNvSpPr>
              <p:nvPr/>
            </p:nvSpPr>
            <p:spPr bwMode="auto">
              <a:xfrm>
                <a:off x="1920240" y="576072"/>
                <a:ext cx="5907024" cy="5907024"/>
              </a:xfrm>
              <a:prstGeom prst="arc">
                <a:avLst>
                  <a:gd name="adj1" fmla="val 17991582"/>
                  <a:gd name="adj2" fmla="val 14412532"/>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rPr>
                  <a:t> </a:t>
                </a:r>
              </a:p>
            </p:txBody>
          </p:sp>
          <p:sp>
            <p:nvSpPr>
              <p:cNvPr id="25" name="Freeform 24">
                <a:extLst>
                  <a:ext uri="{FF2B5EF4-FFF2-40B4-BE49-F238E27FC236}">
                    <a16:creationId xmlns:a16="http://schemas.microsoft.com/office/drawing/2014/main" id="{419AFAC4-0F77-7213-FBFF-9C47DEF38E1C}"/>
                  </a:ext>
                </a:extLst>
              </p:cNvPr>
              <p:cNvSpPr/>
              <p:nvPr/>
            </p:nvSpPr>
            <p:spPr bwMode="auto">
              <a:xfrm>
                <a:off x="3422649" y="730234"/>
                <a:ext cx="2905125" cy="266715"/>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05125"/>
                  <a:gd name="connsiteY0" fmla="*/ 266715 h 266715"/>
                  <a:gd name="connsiteX1" fmla="*/ 1457325 w 2905125"/>
                  <a:gd name="connsiteY1" fmla="*/ 16 h 266715"/>
                  <a:gd name="connsiteX2" fmla="*/ 2905125 w 2905125"/>
                  <a:gd name="connsiteY2" fmla="*/ 263540 h 266715"/>
                </a:gdLst>
                <a:ahLst/>
                <a:cxnLst>
                  <a:cxn ang="0">
                    <a:pos x="connsiteX0" y="connsiteY0"/>
                  </a:cxn>
                  <a:cxn ang="0">
                    <a:pos x="connsiteX1" y="connsiteY1"/>
                  </a:cxn>
                  <a:cxn ang="0">
                    <a:pos x="connsiteX2" y="connsiteY2"/>
                  </a:cxn>
                </a:cxnLst>
                <a:rect l="l" t="t" r="r" b="b"/>
                <a:pathLst>
                  <a:path w="2905125" h="266715">
                    <a:moveTo>
                      <a:pt x="0" y="266715"/>
                    </a:moveTo>
                    <a:cubicBezTo>
                      <a:pt x="463550" y="9540"/>
                      <a:pt x="973138" y="545"/>
                      <a:pt x="1457325" y="16"/>
                    </a:cubicBezTo>
                    <a:cubicBezTo>
                      <a:pt x="1941512" y="-513"/>
                      <a:pt x="2434167" y="10599"/>
                      <a:pt x="2905125" y="263540"/>
                    </a:cubicBezTo>
                  </a:path>
                </a:pathLst>
              </a:custGeom>
              <a:noFill/>
              <a:ln w="3810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26" name="Freeform 25">
                <a:extLst>
                  <a:ext uri="{FF2B5EF4-FFF2-40B4-BE49-F238E27FC236}">
                    <a16:creationId xmlns:a16="http://schemas.microsoft.com/office/drawing/2014/main" id="{69201EEF-DD7A-A383-1979-3AA4570BAC3C}"/>
                  </a:ext>
                </a:extLst>
              </p:cNvPr>
              <p:cNvSpPr/>
              <p:nvPr/>
            </p:nvSpPr>
            <p:spPr bwMode="auto">
              <a:xfrm>
                <a:off x="3403652" y="692898"/>
                <a:ext cx="2946400" cy="276236"/>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36875"/>
                  <a:gd name="connsiteY0" fmla="*/ 304804 h 307979"/>
                  <a:gd name="connsiteX1" fmla="*/ 1482725 w 2936875"/>
                  <a:gd name="connsiteY1" fmla="*/ 5 h 307979"/>
                  <a:gd name="connsiteX2" fmla="*/ 2936875 w 2936875"/>
                  <a:gd name="connsiteY2" fmla="*/ 307979 h 307979"/>
                  <a:gd name="connsiteX0" fmla="*/ 0 w 2940050"/>
                  <a:gd name="connsiteY0" fmla="*/ 304835 h 314360"/>
                  <a:gd name="connsiteX1" fmla="*/ 1482725 w 2940050"/>
                  <a:gd name="connsiteY1" fmla="*/ 36 h 314360"/>
                  <a:gd name="connsiteX2" fmla="*/ 2940050 w 2940050"/>
                  <a:gd name="connsiteY2" fmla="*/ 314360 h 314360"/>
                  <a:gd name="connsiteX0" fmla="*/ 0 w 2946400"/>
                  <a:gd name="connsiteY0" fmla="*/ 304835 h 314360"/>
                  <a:gd name="connsiteX1" fmla="*/ 1482725 w 2946400"/>
                  <a:gd name="connsiteY1" fmla="*/ 36 h 314360"/>
                  <a:gd name="connsiteX2" fmla="*/ 2946400 w 2946400"/>
                  <a:gd name="connsiteY2" fmla="*/ 314360 h 314360"/>
                  <a:gd name="connsiteX0" fmla="*/ 0 w 2943225"/>
                  <a:gd name="connsiteY0" fmla="*/ 314324 h 314324"/>
                  <a:gd name="connsiteX1" fmla="*/ 1479550 w 2943225"/>
                  <a:gd name="connsiteY1" fmla="*/ 0 h 314324"/>
                  <a:gd name="connsiteX2" fmla="*/ 2943225 w 2943225"/>
                  <a:gd name="connsiteY2" fmla="*/ 314324 h 314324"/>
                  <a:gd name="connsiteX0" fmla="*/ 0 w 2946400"/>
                  <a:gd name="connsiteY0" fmla="*/ 311152 h 314327"/>
                  <a:gd name="connsiteX1" fmla="*/ 1482725 w 2946400"/>
                  <a:gd name="connsiteY1" fmla="*/ 3 h 314327"/>
                  <a:gd name="connsiteX2" fmla="*/ 2946400 w 2946400"/>
                  <a:gd name="connsiteY2" fmla="*/ 314327 h 314327"/>
                  <a:gd name="connsiteX0" fmla="*/ 0 w 2946400"/>
                  <a:gd name="connsiteY0" fmla="*/ 273061 h 276236"/>
                  <a:gd name="connsiteX1" fmla="*/ 1470025 w 2946400"/>
                  <a:gd name="connsiteY1" fmla="*/ 12 h 276236"/>
                  <a:gd name="connsiteX2" fmla="*/ 2946400 w 2946400"/>
                  <a:gd name="connsiteY2" fmla="*/ 276236 h 276236"/>
                </a:gdLst>
                <a:ahLst/>
                <a:cxnLst>
                  <a:cxn ang="0">
                    <a:pos x="connsiteX0" y="connsiteY0"/>
                  </a:cxn>
                  <a:cxn ang="0">
                    <a:pos x="connsiteX1" y="connsiteY1"/>
                  </a:cxn>
                  <a:cxn ang="0">
                    <a:pos x="connsiteX2" y="connsiteY2"/>
                  </a:cxn>
                </a:cxnLst>
                <a:rect l="l" t="t" r="r" b="b"/>
                <a:pathLst>
                  <a:path w="2946400" h="276236">
                    <a:moveTo>
                      <a:pt x="0" y="273061"/>
                    </a:moveTo>
                    <a:cubicBezTo>
                      <a:pt x="463550" y="15886"/>
                      <a:pt x="978958" y="-517"/>
                      <a:pt x="1470025" y="12"/>
                    </a:cubicBezTo>
                    <a:cubicBezTo>
                      <a:pt x="1961092" y="541"/>
                      <a:pt x="2475442" y="23295"/>
                      <a:pt x="2946400" y="276236"/>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grpSp>
            <p:nvGrpSpPr>
              <p:cNvPr id="27" name="Group 22">
                <a:extLst>
                  <a:ext uri="{FF2B5EF4-FFF2-40B4-BE49-F238E27FC236}">
                    <a16:creationId xmlns:a16="http://schemas.microsoft.com/office/drawing/2014/main" id="{E4947EED-CBDC-CCCC-F23A-DB74AA6AA719}"/>
                  </a:ext>
                </a:extLst>
              </p:cNvPr>
              <p:cNvGrpSpPr>
                <a:grpSpLocks/>
              </p:cNvGrpSpPr>
              <p:nvPr/>
            </p:nvGrpSpPr>
            <p:grpSpPr bwMode="auto">
              <a:xfrm rot="2277543">
                <a:off x="6315739" y="1066322"/>
                <a:ext cx="521431" cy="151263"/>
                <a:chOff x="7637502" y="919860"/>
                <a:chExt cx="554037" cy="130175"/>
              </a:xfrm>
            </p:grpSpPr>
            <p:grpSp>
              <p:nvGrpSpPr>
                <p:cNvPr id="49" name="Group 21">
                  <a:extLst>
                    <a:ext uri="{FF2B5EF4-FFF2-40B4-BE49-F238E27FC236}">
                      <a16:creationId xmlns:a16="http://schemas.microsoft.com/office/drawing/2014/main" id="{55C1B0BE-4F6E-69C4-6D49-156C0D3508CF}"/>
                    </a:ext>
                  </a:extLst>
                </p:cNvPr>
                <p:cNvGrpSpPr>
                  <a:grpSpLocks/>
                </p:cNvGrpSpPr>
                <p:nvPr/>
              </p:nvGrpSpPr>
              <p:grpSpPr bwMode="auto">
                <a:xfrm>
                  <a:off x="7637502" y="919860"/>
                  <a:ext cx="138112" cy="130175"/>
                  <a:chOff x="7637502" y="919860"/>
                  <a:chExt cx="138112" cy="130175"/>
                </a:xfrm>
              </p:grpSpPr>
              <p:sp>
                <p:nvSpPr>
                  <p:cNvPr id="62" name="Oval 118">
                    <a:extLst>
                      <a:ext uri="{FF2B5EF4-FFF2-40B4-BE49-F238E27FC236}">
                        <a16:creationId xmlns:a16="http://schemas.microsoft.com/office/drawing/2014/main" id="{7B72AF8D-9195-5768-F161-FA93A1593EAA}"/>
                      </a:ext>
                    </a:extLst>
                  </p:cNvPr>
                  <p:cNvSpPr>
                    <a:spLocks noChangeArrowheads="1"/>
                  </p:cNvSpPr>
                  <p:nvPr/>
                </p:nvSpPr>
                <p:spPr bwMode="auto">
                  <a:xfrm flipH="1">
                    <a:off x="7623892" y="92300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63" name="Oval 118">
                    <a:extLst>
                      <a:ext uri="{FF2B5EF4-FFF2-40B4-BE49-F238E27FC236}">
                        <a16:creationId xmlns:a16="http://schemas.microsoft.com/office/drawing/2014/main" id="{14108B4C-2FB2-B30E-94B5-77C6F40E7244}"/>
                      </a:ext>
                    </a:extLst>
                  </p:cNvPr>
                  <p:cNvSpPr>
                    <a:spLocks noChangeArrowheads="1"/>
                  </p:cNvSpPr>
                  <p:nvPr/>
                </p:nvSpPr>
                <p:spPr bwMode="auto">
                  <a:xfrm flipH="1">
                    <a:off x="7669374" y="92359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64" name="Oval 118">
                    <a:extLst>
                      <a:ext uri="{FF2B5EF4-FFF2-40B4-BE49-F238E27FC236}">
                        <a16:creationId xmlns:a16="http://schemas.microsoft.com/office/drawing/2014/main" id="{6C3C1B03-7334-2BCF-DD76-3D646377F293}"/>
                      </a:ext>
                    </a:extLst>
                  </p:cNvPr>
                  <p:cNvSpPr>
                    <a:spLocks noChangeArrowheads="1"/>
                  </p:cNvSpPr>
                  <p:nvPr/>
                </p:nvSpPr>
                <p:spPr bwMode="auto">
                  <a:xfrm flipH="1">
                    <a:off x="7717025" y="923612"/>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50" name="Group 445">
                  <a:extLst>
                    <a:ext uri="{FF2B5EF4-FFF2-40B4-BE49-F238E27FC236}">
                      <a16:creationId xmlns:a16="http://schemas.microsoft.com/office/drawing/2014/main" id="{2B99E9DF-AF3A-8C0B-D9FE-35884977CD09}"/>
                    </a:ext>
                  </a:extLst>
                </p:cNvPr>
                <p:cNvGrpSpPr>
                  <a:grpSpLocks/>
                </p:cNvGrpSpPr>
                <p:nvPr/>
              </p:nvGrpSpPr>
              <p:grpSpPr bwMode="auto">
                <a:xfrm>
                  <a:off x="7777202" y="919860"/>
                  <a:ext cx="138112" cy="130175"/>
                  <a:chOff x="7637502" y="919860"/>
                  <a:chExt cx="138112" cy="130175"/>
                </a:xfrm>
              </p:grpSpPr>
              <p:sp>
                <p:nvSpPr>
                  <p:cNvPr id="59" name="Oval 118">
                    <a:extLst>
                      <a:ext uri="{FF2B5EF4-FFF2-40B4-BE49-F238E27FC236}">
                        <a16:creationId xmlns:a16="http://schemas.microsoft.com/office/drawing/2014/main" id="{FC9A2DC7-13D9-4AE3-2DCF-AF59F490094E}"/>
                      </a:ext>
                    </a:extLst>
                  </p:cNvPr>
                  <p:cNvSpPr>
                    <a:spLocks noChangeArrowheads="1"/>
                  </p:cNvSpPr>
                  <p:nvPr/>
                </p:nvSpPr>
                <p:spPr bwMode="auto">
                  <a:xfrm flipH="1">
                    <a:off x="7623602" y="922834"/>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60" name="Oval 118">
                    <a:extLst>
                      <a:ext uri="{FF2B5EF4-FFF2-40B4-BE49-F238E27FC236}">
                        <a16:creationId xmlns:a16="http://schemas.microsoft.com/office/drawing/2014/main" id="{846CFCF6-1DDA-B841-DBBF-74F64E023262}"/>
                      </a:ext>
                    </a:extLst>
                  </p:cNvPr>
                  <p:cNvSpPr>
                    <a:spLocks noChangeArrowheads="1"/>
                  </p:cNvSpPr>
                  <p:nvPr/>
                </p:nvSpPr>
                <p:spPr bwMode="auto">
                  <a:xfrm flipH="1">
                    <a:off x="7669084" y="923430"/>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61" name="Oval 118">
                    <a:extLst>
                      <a:ext uri="{FF2B5EF4-FFF2-40B4-BE49-F238E27FC236}">
                        <a16:creationId xmlns:a16="http://schemas.microsoft.com/office/drawing/2014/main" id="{FB0BA6C3-22D8-2AAA-7433-5FAA9D3CE161}"/>
                      </a:ext>
                    </a:extLst>
                  </p:cNvPr>
                  <p:cNvSpPr>
                    <a:spLocks noChangeArrowheads="1"/>
                  </p:cNvSpPr>
                  <p:nvPr/>
                </p:nvSpPr>
                <p:spPr bwMode="auto">
                  <a:xfrm flipH="1">
                    <a:off x="7716736" y="92344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51" name="Group 449">
                  <a:extLst>
                    <a:ext uri="{FF2B5EF4-FFF2-40B4-BE49-F238E27FC236}">
                      <a16:creationId xmlns:a16="http://schemas.microsoft.com/office/drawing/2014/main" id="{21B2BC8A-E577-567C-B0CA-45E6A6B2A5DE}"/>
                    </a:ext>
                  </a:extLst>
                </p:cNvPr>
                <p:cNvGrpSpPr>
                  <a:grpSpLocks/>
                </p:cNvGrpSpPr>
                <p:nvPr/>
              </p:nvGrpSpPr>
              <p:grpSpPr bwMode="auto">
                <a:xfrm>
                  <a:off x="7913727" y="919860"/>
                  <a:ext cx="138112" cy="130175"/>
                  <a:chOff x="7637502" y="919860"/>
                  <a:chExt cx="138112" cy="130175"/>
                </a:xfrm>
              </p:grpSpPr>
              <p:sp>
                <p:nvSpPr>
                  <p:cNvPr id="56" name="Oval 118">
                    <a:extLst>
                      <a:ext uri="{FF2B5EF4-FFF2-40B4-BE49-F238E27FC236}">
                        <a16:creationId xmlns:a16="http://schemas.microsoft.com/office/drawing/2014/main" id="{42207FF5-5A82-BFB8-2255-12AFACCF7A5C}"/>
                      </a:ext>
                    </a:extLst>
                  </p:cNvPr>
                  <p:cNvSpPr>
                    <a:spLocks noChangeArrowheads="1"/>
                  </p:cNvSpPr>
                  <p:nvPr/>
                </p:nvSpPr>
                <p:spPr bwMode="auto">
                  <a:xfrm flipH="1">
                    <a:off x="7628444" y="92563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57" name="Oval 118">
                    <a:extLst>
                      <a:ext uri="{FF2B5EF4-FFF2-40B4-BE49-F238E27FC236}">
                        <a16:creationId xmlns:a16="http://schemas.microsoft.com/office/drawing/2014/main" id="{7905436F-1C22-EC25-87B4-A7D90B0015E8}"/>
                      </a:ext>
                    </a:extLst>
                  </p:cNvPr>
                  <p:cNvSpPr>
                    <a:spLocks noChangeArrowheads="1"/>
                  </p:cNvSpPr>
                  <p:nvPr/>
                </p:nvSpPr>
                <p:spPr bwMode="auto">
                  <a:xfrm flipH="1">
                    <a:off x="7669803" y="923845"/>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58" name="Oval 118">
                    <a:extLst>
                      <a:ext uri="{FF2B5EF4-FFF2-40B4-BE49-F238E27FC236}">
                        <a16:creationId xmlns:a16="http://schemas.microsoft.com/office/drawing/2014/main" id="{7C6DAA74-98B3-A294-0B11-555CA02E7252}"/>
                      </a:ext>
                    </a:extLst>
                  </p:cNvPr>
                  <p:cNvSpPr>
                    <a:spLocks noChangeArrowheads="1"/>
                  </p:cNvSpPr>
                  <p:nvPr/>
                </p:nvSpPr>
                <p:spPr bwMode="auto">
                  <a:xfrm flipH="1">
                    <a:off x="7717454" y="92386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52" name="Group 456">
                  <a:extLst>
                    <a:ext uri="{FF2B5EF4-FFF2-40B4-BE49-F238E27FC236}">
                      <a16:creationId xmlns:a16="http://schemas.microsoft.com/office/drawing/2014/main" id="{17470B99-5AB8-D1EF-8A2E-FC23202355F3}"/>
                    </a:ext>
                  </a:extLst>
                </p:cNvPr>
                <p:cNvGrpSpPr>
                  <a:grpSpLocks/>
                </p:cNvGrpSpPr>
                <p:nvPr/>
              </p:nvGrpSpPr>
              <p:grpSpPr bwMode="auto">
                <a:xfrm>
                  <a:off x="8053427" y="919860"/>
                  <a:ext cx="138112" cy="130175"/>
                  <a:chOff x="7637502" y="919860"/>
                  <a:chExt cx="138112" cy="130175"/>
                </a:xfrm>
              </p:grpSpPr>
              <p:sp>
                <p:nvSpPr>
                  <p:cNvPr id="53" name="Oval 118">
                    <a:extLst>
                      <a:ext uri="{FF2B5EF4-FFF2-40B4-BE49-F238E27FC236}">
                        <a16:creationId xmlns:a16="http://schemas.microsoft.com/office/drawing/2014/main" id="{86544777-FF79-697F-BED5-77E924787D84}"/>
                      </a:ext>
                    </a:extLst>
                  </p:cNvPr>
                  <p:cNvSpPr>
                    <a:spLocks noChangeArrowheads="1"/>
                  </p:cNvSpPr>
                  <p:nvPr/>
                </p:nvSpPr>
                <p:spPr bwMode="auto">
                  <a:xfrm flipH="1">
                    <a:off x="7624030" y="923081"/>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54" name="Oval 118">
                    <a:extLst>
                      <a:ext uri="{FF2B5EF4-FFF2-40B4-BE49-F238E27FC236}">
                        <a16:creationId xmlns:a16="http://schemas.microsoft.com/office/drawing/2014/main" id="{0A489B8F-0B1E-9D0E-DAC8-104DA398186D}"/>
                      </a:ext>
                    </a:extLst>
                  </p:cNvPr>
                  <p:cNvSpPr>
                    <a:spLocks noChangeArrowheads="1"/>
                  </p:cNvSpPr>
                  <p:nvPr/>
                </p:nvSpPr>
                <p:spPr bwMode="auto">
                  <a:xfrm flipH="1">
                    <a:off x="7669513" y="923678"/>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55" name="Oval 118">
                    <a:extLst>
                      <a:ext uri="{FF2B5EF4-FFF2-40B4-BE49-F238E27FC236}">
                        <a16:creationId xmlns:a16="http://schemas.microsoft.com/office/drawing/2014/main" id="{50EE1417-51CF-931D-D2C7-E35699CEA32F}"/>
                      </a:ext>
                    </a:extLst>
                  </p:cNvPr>
                  <p:cNvSpPr>
                    <a:spLocks noChangeArrowheads="1"/>
                  </p:cNvSpPr>
                  <p:nvPr/>
                </p:nvSpPr>
                <p:spPr bwMode="auto">
                  <a:xfrm flipH="1">
                    <a:off x="7717165" y="923693"/>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grpSp>
            <p:nvGrpSpPr>
              <p:cNvPr id="28" name="Group 22">
                <a:extLst>
                  <a:ext uri="{FF2B5EF4-FFF2-40B4-BE49-F238E27FC236}">
                    <a16:creationId xmlns:a16="http://schemas.microsoft.com/office/drawing/2014/main" id="{15288903-15A2-78B2-DE1A-914BFD3A6C2C}"/>
                  </a:ext>
                </a:extLst>
              </p:cNvPr>
              <p:cNvGrpSpPr>
                <a:grpSpLocks/>
              </p:cNvGrpSpPr>
              <p:nvPr/>
            </p:nvGrpSpPr>
            <p:grpSpPr bwMode="auto">
              <a:xfrm rot="19322457" flipH="1">
                <a:off x="2912139" y="1056179"/>
                <a:ext cx="521431" cy="151263"/>
                <a:chOff x="7637502" y="919860"/>
                <a:chExt cx="554037" cy="130175"/>
              </a:xfrm>
            </p:grpSpPr>
            <p:grpSp>
              <p:nvGrpSpPr>
                <p:cNvPr id="33" name="Group 21">
                  <a:extLst>
                    <a:ext uri="{FF2B5EF4-FFF2-40B4-BE49-F238E27FC236}">
                      <a16:creationId xmlns:a16="http://schemas.microsoft.com/office/drawing/2014/main" id="{D6A1A216-81B9-075E-1B63-64230614F580}"/>
                    </a:ext>
                  </a:extLst>
                </p:cNvPr>
                <p:cNvGrpSpPr>
                  <a:grpSpLocks/>
                </p:cNvGrpSpPr>
                <p:nvPr/>
              </p:nvGrpSpPr>
              <p:grpSpPr bwMode="auto">
                <a:xfrm>
                  <a:off x="7637502" y="919860"/>
                  <a:ext cx="138112" cy="130175"/>
                  <a:chOff x="7637502" y="919860"/>
                  <a:chExt cx="138112" cy="130175"/>
                </a:xfrm>
              </p:grpSpPr>
              <p:sp>
                <p:nvSpPr>
                  <p:cNvPr id="46" name="Oval 118">
                    <a:extLst>
                      <a:ext uri="{FF2B5EF4-FFF2-40B4-BE49-F238E27FC236}">
                        <a16:creationId xmlns:a16="http://schemas.microsoft.com/office/drawing/2014/main" id="{A3ABE9C7-D1D7-0718-11C1-DE5B95D9F153}"/>
                      </a:ext>
                    </a:extLst>
                  </p:cNvPr>
                  <p:cNvSpPr>
                    <a:spLocks noChangeArrowheads="1"/>
                  </p:cNvSpPr>
                  <p:nvPr/>
                </p:nvSpPr>
                <p:spPr bwMode="auto">
                  <a:xfrm flipH="1">
                    <a:off x="7623892" y="92300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7" name="Oval 118">
                    <a:extLst>
                      <a:ext uri="{FF2B5EF4-FFF2-40B4-BE49-F238E27FC236}">
                        <a16:creationId xmlns:a16="http://schemas.microsoft.com/office/drawing/2014/main" id="{8D472FE5-624A-9A7E-E758-2A6E286BB7BC}"/>
                      </a:ext>
                    </a:extLst>
                  </p:cNvPr>
                  <p:cNvSpPr>
                    <a:spLocks noChangeArrowheads="1"/>
                  </p:cNvSpPr>
                  <p:nvPr/>
                </p:nvSpPr>
                <p:spPr bwMode="auto">
                  <a:xfrm flipH="1">
                    <a:off x="7669374" y="92359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8" name="Oval 118">
                    <a:extLst>
                      <a:ext uri="{FF2B5EF4-FFF2-40B4-BE49-F238E27FC236}">
                        <a16:creationId xmlns:a16="http://schemas.microsoft.com/office/drawing/2014/main" id="{9FA484D3-0EE2-5EBF-45BC-0D94BD37DD1B}"/>
                      </a:ext>
                    </a:extLst>
                  </p:cNvPr>
                  <p:cNvSpPr>
                    <a:spLocks noChangeArrowheads="1"/>
                  </p:cNvSpPr>
                  <p:nvPr/>
                </p:nvSpPr>
                <p:spPr bwMode="auto">
                  <a:xfrm flipH="1">
                    <a:off x="7717025" y="923612"/>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34" name="Group 445">
                  <a:extLst>
                    <a:ext uri="{FF2B5EF4-FFF2-40B4-BE49-F238E27FC236}">
                      <a16:creationId xmlns:a16="http://schemas.microsoft.com/office/drawing/2014/main" id="{0317C843-A06F-BA4A-9D49-3E4A314D4E65}"/>
                    </a:ext>
                  </a:extLst>
                </p:cNvPr>
                <p:cNvGrpSpPr>
                  <a:grpSpLocks/>
                </p:cNvGrpSpPr>
                <p:nvPr/>
              </p:nvGrpSpPr>
              <p:grpSpPr bwMode="auto">
                <a:xfrm>
                  <a:off x="7777202" y="919860"/>
                  <a:ext cx="138112" cy="130175"/>
                  <a:chOff x="7637502" y="919860"/>
                  <a:chExt cx="138112" cy="130175"/>
                </a:xfrm>
              </p:grpSpPr>
              <p:sp>
                <p:nvSpPr>
                  <p:cNvPr id="43" name="Oval 118">
                    <a:extLst>
                      <a:ext uri="{FF2B5EF4-FFF2-40B4-BE49-F238E27FC236}">
                        <a16:creationId xmlns:a16="http://schemas.microsoft.com/office/drawing/2014/main" id="{2ECDD23B-AE5B-FF4D-592A-DEB34CAE32D8}"/>
                      </a:ext>
                    </a:extLst>
                  </p:cNvPr>
                  <p:cNvSpPr>
                    <a:spLocks noChangeArrowheads="1"/>
                  </p:cNvSpPr>
                  <p:nvPr/>
                </p:nvSpPr>
                <p:spPr bwMode="auto">
                  <a:xfrm flipH="1">
                    <a:off x="7623602" y="922834"/>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4" name="Oval 118">
                    <a:extLst>
                      <a:ext uri="{FF2B5EF4-FFF2-40B4-BE49-F238E27FC236}">
                        <a16:creationId xmlns:a16="http://schemas.microsoft.com/office/drawing/2014/main" id="{8FF0879E-5A76-892B-AE67-9F67C0E21B13}"/>
                      </a:ext>
                    </a:extLst>
                  </p:cNvPr>
                  <p:cNvSpPr>
                    <a:spLocks noChangeArrowheads="1"/>
                  </p:cNvSpPr>
                  <p:nvPr/>
                </p:nvSpPr>
                <p:spPr bwMode="auto">
                  <a:xfrm flipH="1">
                    <a:off x="7669084" y="923430"/>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5" name="Oval 118">
                    <a:extLst>
                      <a:ext uri="{FF2B5EF4-FFF2-40B4-BE49-F238E27FC236}">
                        <a16:creationId xmlns:a16="http://schemas.microsoft.com/office/drawing/2014/main" id="{4F372D44-87C3-8C60-2F09-471EB49E5FD2}"/>
                      </a:ext>
                    </a:extLst>
                  </p:cNvPr>
                  <p:cNvSpPr>
                    <a:spLocks noChangeArrowheads="1"/>
                  </p:cNvSpPr>
                  <p:nvPr/>
                </p:nvSpPr>
                <p:spPr bwMode="auto">
                  <a:xfrm flipH="1">
                    <a:off x="7716736" y="923446"/>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35" name="Group 449">
                  <a:extLst>
                    <a:ext uri="{FF2B5EF4-FFF2-40B4-BE49-F238E27FC236}">
                      <a16:creationId xmlns:a16="http://schemas.microsoft.com/office/drawing/2014/main" id="{2B24AA56-9085-A73D-59CC-E1EC654CE84E}"/>
                    </a:ext>
                  </a:extLst>
                </p:cNvPr>
                <p:cNvGrpSpPr>
                  <a:grpSpLocks/>
                </p:cNvGrpSpPr>
                <p:nvPr/>
              </p:nvGrpSpPr>
              <p:grpSpPr bwMode="auto">
                <a:xfrm>
                  <a:off x="7913727" y="919860"/>
                  <a:ext cx="138112" cy="130175"/>
                  <a:chOff x="7637502" y="919860"/>
                  <a:chExt cx="138112" cy="130175"/>
                </a:xfrm>
              </p:grpSpPr>
              <p:sp>
                <p:nvSpPr>
                  <p:cNvPr id="40" name="Oval 118">
                    <a:extLst>
                      <a:ext uri="{FF2B5EF4-FFF2-40B4-BE49-F238E27FC236}">
                        <a16:creationId xmlns:a16="http://schemas.microsoft.com/office/drawing/2014/main" id="{736998DF-D3B6-E5D2-259D-FC7F48F2243F}"/>
                      </a:ext>
                    </a:extLst>
                  </p:cNvPr>
                  <p:cNvSpPr>
                    <a:spLocks noChangeArrowheads="1"/>
                  </p:cNvSpPr>
                  <p:nvPr/>
                </p:nvSpPr>
                <p:spPr bwMode="auto">
                  <a:xfrm flipH="1">
                    <a:off x="7628444" y="92563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1" name="Oval 118">
                    <a:extLst>
                      <a:ext uri="{FF2B5EF4-FFF2-40B4-BE49-F238E27FC236}">
                        <a16:creationId xmlns:a16="http://schemas.microsoft.com/office/drawing/2014/main" id="{B7AA4CCA-FF73-447E-C444-6D345A2A3524}"/>
                      </a:ext>
                    </a:extLst>
                  </p:cNvPr>
                  <p:cNvSpPr>
                    <a:spLocks noChangeArrowheads="1"/>
                  </p:cNvSpPr>
                  <p:nvPr/>
                </p:nvSpPr>
                <p:spPr bwMode="auto">
                  <a:xfrm flipH="1">
                    <a:off x="7669803" y="923845"/>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42" name="Oval 118">
                    <a:extLst>
                      <a:ext uri="{FF2B5EF4-FFF2-40B4-BE49-F238E27FC236}">
                        <a16:creationId xmlns:a16="http://schemas.microsoft.com/office/drawing/2014/main" id="{4FA21FA8-0F92-8171-5392-594B984E248F}"/>
                      </a:ext>
                    </a:extLst>
                  </p:cNvPr>
                  <p:cNvSpPr>
                    <a:spLocks noChangeArrowheads="1"/>
                  </p:cNvSpPr>
                  <p:nvPr/>
                </p:nvSpPr>
                <p:spPr bwMode="auto">
                  <a:xfrm flipH="1">
                    <a:off x="7717454" y="923860"/>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nvGrpSpPr>
                <p:cNvPr id="36" name="Group 456">
                  <a:extLst>
                    <a:ext uri="{FF2B5EF4-FFF2-40B4-BE49-F238E27FC236}">
                      <a16:creationId xmlns:a16="http://schemas.microsoft.com/office/drawing/2014/main" id="{21AB0881-926B-34BC-9B1B-2BC73BDE89C6}"/>
                    </a:ext>
                  </a:extLst>
                </p:cNvPr>
                <p:cNvGrpSpPr>
                  <a:grpSpLocks/>
                </p:cNvGrpSpPr>
                <p:nvPr/>
              </p:nvGrpSpPr>
              <p:grpSpPr bwMode="auto">
                <a:xfrm>
                  <a:off x="8053427" y="919860"/>
                  <a:ext cx="138112" cy="130175"/>
                  <a:chOff x="7637502" y="919860"/>
                  <a:chExt cx="138112" cy="130175"/>
                </a:xfrm>
              </p:grpSpPr>
              <p:sp>
                <p:nvSpPr>
                  <p:cNvPr id="37" name="Oval 118">
                    <a:extLst>
                      <a:ext uri="{FF2B5EF4-FFF2-40B4-BE49-F238E27FC236}">
                        <a16:creationId xmlns:a16="http://schemas.microsoft.com/office/drawing/2014/main" id="{5E66F173-EF0F-61D6-B547-C60547E65A30}"/>
                      </a:ext>
                    </a:extLst>
                  </p:cNvPr>
                  <p:cNvSpPr>
                    <a:spLocks noChangeArrowheads="1"/>
                  </p:cNvSpPr>
                  <p:nvPr/>
                </p:nvSpPr>
                <p:spPr bwMode="auto">
                  <a:xfrm flipH="1">
                    <a:off x="7624030" y="923081"/>
                    <a:ext cx="46038"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8" name="Oval 118">
                    <a:extLst>
                      <a:ext uri="{FF2B5EF4-FFF2-40B4-BE49-F238E27FC236}">
                        <a16:creationId xmlns:a16="http://schemas.microsoft.com/office/drawing/2014/main" id="{F0B6C740-8FA0-1841-9E49-A5A33A9383AF}"/>
                      </a:ext>
                    </a:extLst>
                  </p:cNvPr>
                  <p:cNvSpPr>
                    <a:spLocks noChangeArrowheads="1"/>
                  </p:cNvSpPr>
                  <p:nvPr/>
                </p:nvSpPr>
                <p:spPr bwMode="auto">
                  <a:xfrm flipH="1">
                    <a:off x="7669513" y="923678"/>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sp>
                <p:nvSpPr>
                  <p:cNvPr id="39" name="Oval 118">
                    <a:extLst>
                      <a:ext uri="{FF2B5EF4-FFF2-40B4-BE49-F238E27FC236}">
                        <a16:creationId xmlns:a16="http://schemas.microsoft.com/office/drawing/2014/main" id="{6FB2DAA6-09EF-8FAC-5601-767CEF6A9C4A}"/>
                      </a:ext>
                    </a:extLst>
                  </p:cNvPr>
                  <p:cNvSpPr>
                    <a:spLocks noChangeArrowheads="1"/>
                  </p:cNvSpPr>
                  <p:nvPr/>
                </p:nvSpPr>
                <p:spPr bwMode="auto">
                  <a:xfrm flipH="1">
                    <a:off x="7717165" y="923693"/>
                    <a:ext cx="46037" cy="130175"/>
                  </a:xfrm>
                  <a:prstGeom prst="ellipse">
                    <a:avLst/>
                  </a:prstGeom>
                  <a:gradFill rotWithShape="0">
                    <a:gsLst>
                      <a:gs pos="16000">
                        <a:schemeClr val="accent1"/>
                      </a:gs>
                      <a:gs pos="50000">
                        <a:schemeClr val="accent1">
                          <a:gamma/>
                          <a:shade val="46275"/>
                          <a:invGamma/>
                        </a:schemeClr>
                      </a:gs>
                      <a:gs pos="80000">
                        <a:schemeClr val="accent1"/>
                      </a:gs>
                    </a:gsLst>
                    <a:lin ang="0" scaled="1"/>
                  </a:gradFill>
                  <a:ln w="9525">
                    <a:solidFill>
                      <a:schemeClr val="accent1">
                        <a:lumMod val="60000"/>
                        <a:lumOff val="40000"/>
                      </a:schemeClr>
                    </a:solidFill>
                    <a:round/>
                    <a:headEnd/>
                    <a:tailEnd/>
                  </a:ln>
                  <a:effectLst/>
                </p:spPr>
                <p:txBody>
                  <a:bodyPr wrap="none" anchor="ctr"/>
                  <a:lstStyle/>
                  <a:p>
                    <a:pPr eaLnBrk="0" fontAlgn="auto" hangingPunct="0">
                      <a:spcBef>
                        <a:spcPts val="0"/>
                      </a:spcBef>
                      <a:spcAft>
                        <a:spcPts val="0"/>
                      </a:spcAft>
                      <a:defRPr/>
                    </a:pPr>
                    <a:endParaRPr lang="en-US" sz="1800" dirty="0">
                      <a:latin typeface="Times New Roman" panose="02020603050405020304" pitchFamily="18" charset="0"/>
                      <a:cs typeface="Times New Roman" panose="02020603050405020304" pitchFamily="18" charset="0"/>
                    </a:endParaRPr>
                  </a:p>
                </p:txBody>
              </p:sp>
            </p:grpSp>
          </p:grpSp>
          <p:sp>
            <p:nvSpPr>
              <p:cNvPr id="29" name="Freeform 28">
                <a:extLst>
                  <a:ext uri="{FF2B5EF4-FFF2-40B4-BE49-F238E27FC236}">
                    <a16:creationId xmlns:a16="http://schemas.microsoft.com/office/drawing/2014/main" id="{839D70E9-B2CF-EA79-E2EC-30D1A33F016C}"/>
                  </a:ext>
                </a:extLst>
              </p:cNvPr>
              <p:cNvSpPr/>
              <p:nvPr/>
            </p:nvSpPr>
            <p:spPr bwMode="auto">
              <a:xfrm>
                <a:off x="3420533" y="586782"/>
                <a:ext cx="2905125" cy="409575"/>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05125"/>
                  <a:gd name="connsiteY0" fmla="*/ 266715 h 266715"/>
                  <a:gd name="connsiteX1" fmla="*/ 1457325 w 2905125"/>
                  <a:gd name="connsiteY1" fmla="*/ 16 h 266715"/>
                  <a:gd name="connsiteX2" fmla="*/ 2905125 w 2905125"/>
                  <a:gd name="connsiteY2" fmla="*/ 263540 h 266715"/>
                  <a:gd name="connsiteX0" fmla="*/ 0 w 2905125"/>
                  <a:gd name="connsiteY0" fmla="*/ 390525 h 390525"/>
                  <a:gd name="connsiteX1" fmla="*/ 1457325 w 2905125"/>
                  <a:gd name="connsiteY1" fmla="*/ 1 h 390525"/>
                  <a:gd name="connsiteX2" fmla="*/ 2905125 w 2905125"/>
                  <a:gd name="connsiteY2" fmla="*/ 387350 h 390525"/>
                  <a:gd name="connsiteX0" fmla="*/ 0 w 2905125"/>
                  <a:gd name="connsiteY0" fmla="*/ 409575 h 409575"/>
                  <a:gd name="connsiteX1" fmla="*/ 1454150 w 2905125"/>
                  <a:gd name="connsiteY1" fmla="*/ 1 h 409575"/>
                  <a:gd name="connsiteX2" fmla="*/ 2905125 w 2905125"/>
                  <a:gd name="connsiteY2" fmla="*/ 406400 h 409575"/>
                </a:gdLst>
                <a:ahLst/>
                <a:cxnLst>
                  <a:cxn ang="0">
                    <a:pos x="connsiteX0" y="connsiteY0"/>
                  </a:cxn>
                  <a:cxn ang="0">
                    <a:pos x="connsiteX1" y="connsiteY1"/>
                  </a:cxn>
                  <a:cxn ang="0">
                    <a:pos x="connsiteX2" y="connsiteY2"/>
                  </a:cxn>
                </a:cxnLst>
                <a:rect l="l" t="t" r="r" b="b"/>
                <a:pathLst>
                  <a:path w="2905125" h="409575">
                    <a:moveTo>
                      <a:pt x="0" y="409575"/>
                    </a:moveTo>
                    <a:cubicBezTo>
                      <a:pt x="463550" y="152400"/>
                      <a:pt x="969963" y="530"/>
                      <a:pt x="1454150" y="1"/>
                    </a:cubicBezTo>
                    <a:cubicBezTo>
                      <a:pt x="1938337" y="-528"/>
                      <a:pt x="2434167" y="153459"/>
                      <a:pt x="2905125" y="406400"/>
                    </a:cubicBezTo>
                  </a:path>
                </a:pathLst>
              </a:custGeom>
              <a:noFill/>
              <a:ln w="19050" cap="flat" cmpd="sng" algn="ctr">
                <a:solidFill>
                  <a:srgbClr val="0033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30" name="Freeform 29">
                <a:extLst>
                  <a:ext uri="{FF2B5EF4-FFF2-40B4-BE49-F238E27FC236}">
                    <a16:creationId xmlns:a16="http://schemas.microsoft.com/office/drawing/2014/main" id="{EE31B546-6F67-38AA-75DD-6830A5049EBD}"/>
                  </a:ext>
                </a:extLst>
              </p:cNvPr>
              <p:cNvSpPr/>
              <p:nvPr/>
            </p:nvSpPr>
            <p:spPr bwMode="auto">
              <a:xfrm>
                <a:off x="3402011" y="588133"/>
                <a:ext cx="2946400" cy="381000"/>
              </a:xfrm>
              <a:custGeom>
                <a:avLst/>
                <a:gdLst>
                  <a:gd name="connsiteX0" fmla="*/ 0 w 3023758"/>
                  <a:gd name="connsiteY0" fmla="*/ 301659 h 350233"/>
                  <a:gd name="connsiteX1" fmla="*/ 1470025 w 3023758"/>
                  <a:gd name="connsiteY1" fmla="*/ 34 h 350233"/>
                  <a:gd name="connsiteX2" fmla="*/ 2889250 w 3023758"/>
                  <a:gd name="connsiteY2" fmla="*/ 317534 h 350233"/>
                  <a:gd name="connsiteX3" fmla="*/ 2882900 w 3023758"/>
                  <a:gd name="connsiteY3" fmla="*/ 323884 h 350233"/>
                  <a:gd name="connsiteX0" fmla="*/ 0 w 2889250"/>
                  <a:gd name="connsiteY0" fmla="*/ 301659 h 317534"/>
                  <a:gd name="connsiteX1" fmla="*/ 1470025 w 2889250"/>
                  <a:gd name="connsiteY1" fmla="*/ 34 h 317534"/>
                  <a:gd name="connsiteX2" fmla="*/ 2889250 w 2889250"/>
                  <a:gd name="connsiteY2" fmla="*/ 317534 h 317534"/>
                  <a:gd name="connsiteX0" fmla="*/ 0 w 2889250"/>
                  <a:gd name="connsiteY0" fmla="*/ 301662 h 317537"/>
                  <a:gd name="connsiteX1" fmla="*/ 1470025 w 2889250"/>
                  <a:gd name="connsiteY1" fmla="*/ 37 h 317537"/>
                  <a:gd name="connsiteX2" fmla="*/ 2889250 w 2889250"/>
                  <a:gd name="connsiteY2" fmla="*/ 317537 h 31753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09032 h 324907"/>
                  <a:gd name="connsiteX1" fmla="*/ 1470025 w 2889250"/>
                  <a:gd name="connsiteY1" fmla="*/ 7407 h 324907"/>
                  <a:gd name="connsiteX2" fmla="*/ 2889250 w 2889250"/>
                  <a:gd name="connsiteY2" fmla="*/ 324907 h 324907"/>
                  <a:gd name="connsiteX0" fmla="*/ 0 w 2889250"/>
                  <a:gd name="connsiteY0" fmla="*/ 311817 h 327692"/>
                  <a:gd name="connsiteX1" fmla="*/ 1470025 w 2889250"/>
                  <a:gd name="connsiteY1" fmla="*/ 10192 h 327692"/>
                  <a:gd name="connsiteX2" fmla="*/ 2889250 w 2889250"/>
                  <a:gd name="connsiteY2" fmla="*/ 327692 h 327692"/>
                  <a:gd name="connsiteX0" fmla="*/ 0 w 2889250"/>
                  <a:gd name="connsiteY0" fmla="*/ 309033 h 324908"/>
                  <a:gd name="connsiteX1" fmla="*/ 1470025 w 2889250"/>
                  <a:gd name="connsiteY1" fmla="*/ 7408 h 324908"/>
                  <a:gd name="connsiteX2" fmla="*/ 2889250 w 2889250"/>
                  <a:gd name="connsiteY2" fmla="*/ 324908 h 324908"/>
                  <a:gd name="connsiteX0" fmla="*/ 0 w 2889250"/>
                  <a:gd name="connsiteY0" fmla="*/ 306254 h 322129"/>
                  <a:gd name="connsiteX1" fmla="*/ 1470025 w 2889250"/>
                  <a:gd name="connsiteY1" fmla="*/ 4629 h 322129"/>
                  <a:gd name="connsiteX2" fmla="*/ 2889250 w 2889250"/>
                  <a:gd name="connsiteY2" fmla="*/ 322129 h 322129"/>
                  <a:gd name="connsiteX0" fmla="*/ 0 w 2889250"/>
                  <a:gd name="connsiteY0" fmla="*/ 0 h 15875"/>
                  <a:gd name="connsiteX1" fmla="*/ 2889250 w 2889250"/>
                  <a:gd name="connsiteY1" fmla="*/ 15875 h 15875"/>
                  <a:gd name="connsiteX0" fmla="*/ 0 w 2889250"/>
                  <a:gd name="connsiteY0" fmla="*/ 0 h 15875"/>
                  <a:gd name="connsiteX1" fmla="*/ 1454150 w 2889250"/>
                  <a:gd name="connsiteY1" fmla="*/ 6351 h 15875"/>
                  <a:gd name="connsiteX2" fmla="*/ 2889250 w 2889250"/>
                  <a:gd name="connsiteY2" fmla="*/ 15875 h 1587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304360 h 320235"/>
                  <a:gd name="connsiteX1" fmla="*/ 1466850 w 2889250"/>
                  <a:gd name="connsiteY1" fmla="*/ 18611 h 320235"/>
                  <a:gd name="connsiteX2" fmla="*/ 2889250 w 2889250"/>
                  <a:gd name="connsiteY2" fmla="*/ 320235 h 320235"/>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889250"/>
                  <a:gd name="connsiteY0" fmla="*/ 285749 h 301624"/>
                  <a:gd name="connsiteX1" fmla="*/ 1466850 w 2889250"/>
                  <a:gd name="connsiteY1" fmla="*/ 0 h 301624"/>
                  <a:gd name="connsiteX2" fmla="*/ 2889250 w 2889250"/>
                  <a:gd name="connsiteY2" fmla="*/ 301624 h 301624"/>
                  <a:gd name="connsiteX0" fmla="*/ 0 w 2905125"/>
                  <a:gd name="connsiteY0" fmla="*/ 307990 h 307990"/>
                  <a:gd name="connsiteX1" fmla="*/ 1482725 w 2905125"/>
                  <a:gd name="connsiteY1" fmla="*/ 16 h 307990"/>
                  <a:gd name="connsiteX2" fmla="*/ 2905125 w 2905125"/>
                  <a:gd name="connsiteY2" fmla="*/ 301640 h 307990"/>
                  <a:gd name="connsiteX0" fmla="*/ 0 w 2905125"/>
                  <a:gd name="connsiteY0" fmla="*/ 304804 h 304804"/>
                  <a:gd name="connsiteX1" fmla="*/ 1482725 w 2905125"/>
                  <a:gd name="connsiteY1" fmla="*/ 5 h 304804"/>
                  <a:gd name="connsiteX2" fmla="*/ 2905125 w 2905125"/>
                  <a:gd name="connsiteY2" fmla="*/ 301629 h 304804"/>
                  <a:gd name="connsiteX0" fmla="*/ 0 w 2936875"/>
                  <a:gd name="connsiteY0" fmla="*/ 304804 h 307979"/>
                  <a:gd name="connsiteX1" fmla="*/ 1482725 w 2936875"/>
                  <a:gd name="connsiteY1" fmla="*/ 5 h 307979"/>
                  <a:gd name="connsiteX2" fmla="*/ 2936875 w 2936875"/>
                  <a:gd name="connsiteY2" fmla="*/ 307979 h 307979"/>
                  <a:gd name="connsiteX0" fmla="*/ 0 w 2940050"/>
                  <a:gd name="connsiteY0" fmla="*/ 304835 h 314360"/>
                  <a:gd name="connsiteX1" fmla="*/ 1482725 w 2940050"/>
                  <a:gd name="connsiteY1" fmla="*/ 36 h 314360"/>
                  <a:gd name="connsiteX2" fmla="*/ 2940050 w 2940050"/>
                  <a:gd name="connsiteY2" fmla="*/ 314360 h 314360"/>
                  <a:gd name="connsiteX0" fmla="*/ 0 w 2946400"/>
                  <a:gd name="connsiteY0" fmla="*/ 304835 h 314360"/>
                  <a:gd name="connsiteX1" fmla="*/ 1482725 w 2946400"/>
                  <a:gd name="connsiteY1" fmla="*/ 36 h 314360"/>
                  <a:gd name="connsiteX2" fmla="*/ 2946400 w 2946400"/>
                  <a:gd name="connsiteY2" fmla="*/ 314360 h 314360"/>
                  <a:gd name="connsiteX0" fmla="*/ 0 w 2943225"/>
                  <a:gd name="connsiteY0" fmla="*/ 314324 h 314324"/>
                  <a:gd name="connsiteX1" fmla="*/ 1479550 w 2943225"/>
                  <a:gd name="connsiteY1" fmla="*/ 0 h 314324"/>
                  <a:gd name="connsiteX2" fmla="*/ 2943225 w 2943225"/>
                  <a:gd name="connsiteY2" fmla="*/ 314324 h 314324"/>
                  <a:gd name="connsiteX0" fmla="*/ 0 w 2946400"/>
                  <a:gd name="connsiteY0" fmla="*/ 311152 h 314327"/>
                  <a:gd name="connsiteX1" fmla="*/ 1482725 w 2946400"/>
                  <a:gd name="connsiteY1" fmla="*/ 3 h 314327"/>
                  <a:gd name="connsiteX2" fmla="*/ 2946400 w 2946400"/>
                  <a:gd name="connsiteY2" fmla="*/ 314327 h 314327"/>
                  <a:gd name="connsiteX0" fmla="*/ 0 w 2946400"/>
                  <a:gd name="connsiteY0" fmla="*/ 273061 h 276236"/>
                  <a:gd name="connsiteX1" fmla="*/ 1470025 w 2946400"/>
                  <a:gd name="connsiteY1" fmla="*/ 12 h 276236"/>
                  <a:gd name="connsiteX2" fmla="*/ 2946400 w 2946400"/>
                  <a:gd name="connsiteY2" fmla="*/ 276236 h 276236"/>
                  <a:gd name="connsiteX0" fmla="*/ 0 w 2946400"/>
                  <a:gd name="connsiteY0" fmla="*/ 377825 h 381000"/>
                  <a:gd name="connsiteX1" fmla="*/ 1470025 w 2946400"/>
                  <a:gd name="connsiteY1" fmla="*/ 1 h 381000"/>
                  <a:gd name="connsiteX2" fmla="*/ 2946400 w 2946400"/>
                  <a:gd name="connsiteY2" fmla="*/ 381000 h 381000"/>
                </a:gdLst>
                <a:ahLst/>
                <a:cxnLst>
                  <a:cxn ang="0">
                    <a:pos x="connsiteX0" y="connsiteY0"/>
                  </a:cxn>
                  <a:cxn ang="0">
                    <a:pos x="connsiteX1" y="connsiteY1"/>
                  </a:cxn>
                  <a:cxn ang="0">
                    <a:pos x="connsiteX2" y="connsiteY2"/>
                  </a:cxn>
                </a:cxnLst>
                <a:rect l="l" t="t" r="r" b="b"/>
                <a:pathLst>
                  <a:path w="2946400" h="381000">
                    <a:moveTo>
                      <a:pt x="0" y="377825"/>
                    </a:moveTo>
                    <a:cubicBezTo>
                      <a:pt x="463550" y="120650"/>
                      <a:pt x="978958" y="-528"/>
                      <a:pt x="1470025" y="1"/>
                    </a:cubicBezTo>
                    <a:cubicBezTo>
                      <a:pt x="1961092" y="530"/>
                      <a:pt x="2475442" y="128059"/>
                      <a:pt x="2946400" y="381000"/>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anose="02020603050405020304" pitchFamily="18" charset="0"/>
                  <a:ea typeface="ＭＳ Ｐゴシック" pitchFamily="34" charset="-128"/>
                  <a:cs typeface="Times New Roman" panose="02020603050405020304" pitchFamily="18" charset="0"/>
                </a:endParaRPr>
              </a:p>
            </p:txBody>
          </p:sp>
          <p:sp>
            <p:nvSpPr>
              <p:cNvPr id="31" name="Freeform 30">
                <a:extLst>
                  <a:ext uri="{FF2B5EF4-FFF2-40B4-BE49-F238E27FC236}">
                    <a16:creationId xmlns:a16="http://schemas.microsoft.com/office/drawing/2014/main" id="{6B156F7E-2058-5225-A4B0-7123D6A73DEC}"/>
                  </a:ext>
                </a:extLst>
              </p:cNvPr>
              <p:cNvSpPr/>
              <p:nvPr/>
            </p:nvSpPr>
            <p:spPr>
              <a:xfrm rot="21436187" flipH="1" flipV="1">
                <a:off x="5634801" y="894081"/>
                <a:ext cx="728590" cy="688466"/>
              </a:xfrm>
              <a:custGeom>
                <a:avLst/>
                <a:gdLst>
                  <a:gd name="connsiteX0" fmla="*/ 0 w 1405466"/>
                  <a:gd name="connsiteY0" fmla="*/ 211667 h 252926"/>
                  <a:gd name="connsiteX1" fmla="*/ 804333 w 1405466"/>
                  <a:gd name="connsiteY1" fmla="*/ 237067 h 252926"/>
                  <a:gd name="connsiteX2" fmla="*/ 1405466 w 1405466"/>
                  <a:gd name="connsiteY2" fmla="*/ 0 h 252926"/>
                  <a:gd name="connsiteX3" fmla="*/ 1405466 w 1405466"/>
                  <a:gd name="connsiteY3" fmla="*/ 0 h 252926"/>
                  <a:gd name="connsiteX0" fmla="*/ -1 w 1370337"/>
                  <a:gd name="connsiteY0" fmla="*/ 215446 h 254167"/>
                  <a:gd name="connsiteX1" fmla="*/ 769204 w 1370337"/>
                  <a:gd name="connsiteY1" fmla="*/ 237067 h 254167"/>
                  <a:gd name="connsiteX2" fmla="*/ 1370337 w 1370337"/>
                  <a:gd name="connsiteY2" fmla="*/ 0 h 254167"/>
                  <a:gd name="connsiteX3" fmla="*/ 1370337 w 1370337"/>
                  <a:gd name="connsiteY3" fmla="*/ 0 h 254167"/>
                  <a:gd name="connsiteX0" fmla="*/ 1 w 1370339"/>
                  <a:gd name="connsiteY0" fmla="*/ 215446 h 255890"/>
                  <a:gd name="connsiteX1" fmla="*/ 769206 w 1370339"/>
                  <a:gd name="connsiteY1" fmla="*/ 237067 h 255890"/>
                  <a:gd name="connsiteX2" fmla="*/ 1370339 w 1370339"/>
                  <a:gd name="connsiteY2" fmla="*/ 0 h 255890"/>
                  <a:gd name="connsiteX3" fmla="*/ 1370339 w 1370339"/>
                  <a:gd name="connsiteY3" fmla="*/ 0 h 255890"/>
                  <a:gd name="connsiteX0" fmla="*/ 1 w 1331778"/>
                  <a:gd name="connsiteY0" fmla="*/ 205426 h 252446"/>
                  <a:gd name="connsiteX1" fmla="*/ 730645 w 1331778"/>
                  <a:gd name="connsiteY1" fmla="*/ 237067 h 252446"/>
                  <a:gd name="connsiteX2" fmla="*/ 1331778 w 1331778"/>
                  <a:gd name="connsiteY2" fmla="*/ 0 h 252446"/>
                  <a:gd name="connsiteX3" fmla="*/ 1331778 w 1331778"/>
                  <a:gd name="connsiteY3" fmla="*/ 0 h 252446"/>
                  <a:gd name="connsiteX0" fmla="*/ -1 w 1331776"/>
                  <a:gd name="connsiteY0" fmla="*/ 205426 h 245095"/>
                  <a:gd name="connsiteX1" fmla="*/ 763206 w 1331776"/>
                  <a:gd name="connsiteY1" fmla="*/ 226992 h 245095"/>
                  <a:gd name="connsiteX2" fmla="*/ 1331776 w 1331776"/>
                  <a:gd name="connsiteY2" fmla="*/ 0 h 245095"/>
                  <a:gd name="connsiteX3" fmla="*/ 1331776 w 1331776"/>
                  <a:gd name="connsiteY3" fmla="*/ 0 h 245095"/>
                  <a:gd name="connsiteX0" fmla="*/ -1 w 1377900"/>
                  <a:gd name="connsiteY0" fmla="*/ 216114 h 249627"/>
                  <a:gd name="connsiteX1" fmla="*/ 809330 w 1377900"/>
                  <a:gd name="connsiteY1" fmla="*/ 226992 h 249627"/>
                  <a:gd name="connsiteX2" fmla="*/ 1377900 w 1377900"/>
                  <a:gd name="connsiteY2" fmla="*/ 0 h 249627"/>
                  <a:gd name="connsiteX3" fmla="*/ 1377900 w 1377900"/>
                  <a:gd name="connsiteY3" fmla="*/ 0 h 249627"/>
                </a:gdLst>
                <a:ahLst/>
                <a:cxnLst>
                  <a:cxn ang="0">
                    <a:pos x="connsiteX0" y="connsiteY0"/>
                  </a:cxn>
                  <a:cxn ang="0">
                    <a:pos x="connsiteX1" y="connsiteY1"/>
                  </a:cxn>
                  <a:cxn ang="0">
                    <a:pos x="connsiteX2" y="connsiteY2"/>
                  </a:cxn>
                  <a:cxn ang="0">
                    <a:pos x="connsiteX3" y="connsiteY3"/>
                  </a:cxn>
                </a:cxnLst>
                <a:rect l="l" t="t" r="r" b="b"/>
                <a:pathLst>
                  <a:path w="1377900" h="249627">
                    <a:moveTo>
                      <a:pt x="-1" y="216114"/>
                    </a:moveTo>
                    <a:cubicBezTo>
                      <a:pt x="307318" y="253572"/>
                      <a:pt x="579680" y="263011"/>
                      <a:pt x="809330" y="226992"/>
                    </a:cubicBezTo>
                    <a:cubicBezTo>
                      <a:pt x="1038980" y="190973"/>
                      <a:pt x="1377900" y="0"/>
                      <a:pt x="1377900" y="0"/>
                    </a:cubicBezTo>
                    <a:lnTo>
                      <a:pt x="1377900" y="0"/>
                    </a:lnTo>
                  </a:path>
                </a:pathLst>
              </a:custGeom>
              <a:noFill/>
              <a:ln>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5-Point Star 31">
                <a:extLst>
                  <a:ext uri="{FF2B5EF4-FFF2-40B4-BE49-F238E27FC236}">
                    <a16:creationId xmlns:a16="http://schemas.microsoft.com/office/drawing/2014/main" id="{B2A9451B-CBC0-48F5-1F8C-E22CE904BAF0}"/>
                  </a:ext>
                </a:extLst>
              </p:cNvPr>
              <p:cNvSpPr/>
              <p:nvPr/>
            </p:nvSpPr>
            <p:spPr>
              <a:xfrm>
                <a:off x="4718820" y="498359"/>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7" name="5-Point Star 6">
              <a:extLst>
                <a:ext uri="{FF2B5EF4-FFF2-40B4-BE49-F238E27FC236}">
                  <a16:creationId xmlns:a16="http://schemas.microsoft.com/office/drawing/2014/main" id="{8C186F15-516F-C51A-6B40-F6EDF90EEC45}"/>
                </a:ext>
              </a:extLst>
            </p:cNvPr>
            <p:cNvSpPr/>
            <p:nvPr/>
          </p:nvSpPr>
          <p:spPr>
            <a:xfrm>
              <a:off x="6557303" y="634657"/>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5-Point Star 7">
              <a:extLst>
                <a:ext uri="{FF2B5EF4-FFF2-40B4-BE49-F238E27FC236}">
                  <a16:creationId xmlns:a16="http://schemas.microsoft.com/office/drawing/2014/main" id="{455C06FF-E333-5F2F-1021-3B8A2CA9A414}"/>
                </a:ext>
              </a:extLst>
            </p:cNvPr>
            <p:cNvSpPr/>
            <p:nvPr/>
          </p:nvSpPr>
          <p:spPr>
            <a:xfrm>
              <a:off x="5536889" y="652028"/>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5-Point Star 8">
              <a:extLst>
                <a:ext uri="{FF2B5EF4-FFF2-40B4-BE49-F238E27FC236}">
                  <a16:creationId xmlns:a16="http://schemas.microsoft.com/office/drawing/2014/main" id="{A13FE182-EA6E-A34A-BBD3-0314073CF630}"/>
                </a:ext>
              </a:extLst>
            </p:cNvPr>
            <p:cNvSpPr/>
            <p:nvPr/>
          </p:nvSpPr>
          <p:spPr>
            <a:xfrm>
              <a:off x="6287185" y="617633"/>
              <a:ext cx="137160" cy="137160"/>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B5E4E2CB-258E-8C45-6B3D-58ACCB67160A}"/>
              </a:ext>
            </a:extLst>
          </p:cNvPr>
          <p:cNvSpPr txBox="1"/>
          <p:nvPr/>
        </p:nvSpPr>
        <p:spPr>
          <a:xfrm>
            <a:off x="9057435" y="2263713"/>
            <a:ext cx="131460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100km ring</a:t>
            </a:r>
          </a:p>
        </p:txBody>
      </p:sp>
      <p:sp>
        <p:nvSpPr>
          <p:cNvPr id="69" name="TextBox 68">
            <a:extLst>
              <a:ext uri="{FF2B5EF4-FFF2-40B4-BE49-F238E27FC236}">
                <a16:creationId xmlns:a16="http://schemas.microsoft.com/office/drawing/2014/main" id="{9EF071D7-48AB-15D5-4DCE-DDD365015BEF}"/>
              </a:ext>
            </a:extLst>
          </p:cNvPr>
          <p:cNvSpPr txBox="1"/>
          <p:nvPr/>
        </p:nvSpPr>
        <p:spPr>
          <a:xfrm>
            <a:off x="7372882" y="4084043"/>
            <a:ext cx="4469671" cy="1815882"/>
          </a:xfrm>
          <a:prstGeom prst="rect">
            <a:avLst/>
          </a:prstGeom>
          <a:solidFill>
            <a:schemeClr val="accent2">
              <a:lumMod val="20000"/>
              <a:lumOff val="80000"/>
            </a:schemeClr>
          </a:solidFill>
          <a:ln>
            <a:solidFill>
              <a:schemeClr val="accent1"/>
            </a:solidFill>
          </a:ln>
        </p:spPr>
        <p:txBody>
          <a:bodyPr wrap="square" rtlCol="0">
            <a:spAutoFit/>
          </a:bodyPr>
          <a:lstStyle/>
          <a:p>
            <a:r>
              <a:rPr lang="en-US" sz="2000" dirty="0">
                <a:latin typeface="Times New Roman" panose="02020603050405020304" pitchFamily="18" charset="0"/>
                <a:cs typeface="Times New Roman" panose="02020603050405020304" pitchFamily="18" charset="0"/>
              </a:rPr>
              <a:t>Combines advantages of existing colliders: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Storage ring colliders: recycling beam energy and particles  </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Linear colliders: efficient collisions using a large disruption parameter</a:t>
            </a:r>
          </a:p>
        </p:txBody>
      </p:sp>
      <p:sp>
        <p:nvSpPr>
          <p:cNvPr id="67" name="Title 1">
            <a:extLst>
              <a:ext uri="{FF2B5EF4-FFF2-40B4-BE49-F238E27FC236}">
                <a16:creationId xmlns:a16="http://schemas.microsoft.com/office/drawing/2014/main" id="{952E3E29-42DB-7148-B1FA-FC451DEFE6D4}"/>
              </a:ext>
            </a:extLst>
          </p:cNvPr>
          <p:cNvSpPr txBox="1">
            <a:spLocks/>
          </p:cNvSpPr>
          <p:nvPr/>
        </p:nvSpPr>
        <p:spPr>
          <a:xfrm>
            <a:off x="252477" y="66838"/>
            <a:ext cx="9647652" cy="4712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dirty="0">
                <a:solidFill>
                  <a:srgbClr val="0432FF"/>
                </a:solidFill>
              </a:rPr>
              <a:t>CERC, C</a:t>
            </a:r>
            <a:r>
              <a:rPr lang="en-US" sz="3200" b="1" dirty="0">
                <a:solidFill>
                  <a:srgbClr val="FF0000"/>
                </a:solidFill>
              </a:rPr>
              <a:t>ircular</a:t>
            </a:r>
            <a:r>
              <a:rPr lang="en-US" sz="3200" b="1" dirty="0">
                <a:solidFill>
                  <a:srgbClr val="0432FF"/>
                </a:solidFill>
              </a:rPr>
              <a:t> </a:t>
            </a:r>
            <a:r>
              <a:rPr lang="en-US" sz="3200" b="1" dirty="0" err="1">
                <a:solidFill>
                  <a:srgbClr val="FF0000"/>
                </a:solidFill>
              </a:rPr>
              <a:t>e+e</a:t>
            </a:r>
            <a:r>
              <a:rPr lang="en-US" sz="3200" b="1" dirty="0">
                <a:solidFill>
                  <a:srgbClr val="FF0000"/>
                </a:solidFill>
              </a:rPr>
              <a:t>- </a:t>
            </a:r>
            <a:r>
              <a:rPr lang="en-US" sz="3200" b="1" dirty="0">
                <a:solidFill>
                  <a:srgbClr val="0432FF"/>
                </a:solidFill>
              </a:rPr>
              <a:t>E</a:t>
            </a:r>
            <a:r>
              <a:rPr lang="en-US" sz="3200" b="1" dirty="0">
                <a:solidFill>
                  <a:srgbClr val="FF0000"/>
                </a:solidFill>
              </a:rPr>
              <a:t>nergy</a:t>
            </a:r>
            <a:r>
              <a:rPr lang="en-US" sz="3200" b="1" dirty="0">
                <a:solidFill>
                  <a:srgbClr val="0432FF"/>
                </a:solidFill>
              </a:rPr>
              <a:t> R</a:t>
            </a:r>
            <a:r>
              <a:rPr lang="en-US" sz="3200" b="1" dirty="0">
                <a:solidFill>
                  <a:srgbClr val="FF0000"/>
                </a:solidFill>
              </a:rPr>
              <a:t>ecovery</a:t>
            </a:r>
            <a:r>
              <a:rPr lang="en-US" sz="3200" b="1" dirty="0">
                <a:solidFill>
                  <a:srgbClr val="0432FF"/>
                </a:solidFill>
              </a:rPr>
              <a:t> C</a:t>
            </a:r>
            <a:r>
              <a:rPr lang="en-US" sz="3200" b="1" dirty="0">
                <a:solidFill>
                  <a:srgbClr val="FF0000"/>
                </a:solidFill>
              </a:rPr>
              <a:t>ollider </a:t>
            </a:r>
          </a:p>
        </p:txBody>
      </p:sp>
    </p:spTree>
    <p:extLst>
      <p:ext uri="{BB962C8B-B14F-4D97-AF65-F5344CB8AC3E}">
        <p14:creationId xmlns:p14="http://schemas.microsoft.com/office/powerpoint/2010/main" val="3144207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0A48E0-67E9-B0C0-FD41-0E7E9B60D4C1}"/>
              </a:ext>
            </a:extLst>
          </p:cNvPr>
          <p:cNvSpPr>
            <a:spLocks noGrp="1"/>
          </p:cNvSpPr>
          <p:nvPr>
            <p:ph type="title"/>
          </p:nvPr>
        </p:nvSpPr>
        <p:spPr>
          <a:xfrm>
            <a:off x="488576" y="25508"/>
            <a:ext cx="10515600" cy="1325563"/>
          </a:xfrm>
        </p:spPr>
        <p:txBody>
          <a:bodyPr/>
          <a:lstStyle/>
          <a:p>
            <a:r>
              <a:rPr lang="en-US" dirty="0"/>
              <a:t>CERC parameters </a:t>
            </a:r>
          </a:p>
        </p:txBody>
      </p:sp>
      <p:pic>
        <p:nvPicPr>
          <p:cNvPr id="7" name="Content Placeholder 6">
            <a:extLst>
              <a:ext uri="{FF2B5EF4-FFF2-40B4-BE49-F238E27FC236}">
                <a16:creationId xmlns:a16="http://schemas.microsoft.com/office/drawing/2014/main" id="{F5A7F6AA-F3FC-CE59-EF5E-3594D6A2D45D}"/>
              </a:ext>
            </a:extLst>
          </p:cNvPr>
          <p:cNvPicPr>
            <a:picLocks noGrp="1" noChangeAspect="1"/>
          </p:cNvPicPr>
          <p:nvPr>
            <p:ph idx="1"/>
          </p:nvPr>
        </p:nvPicPr>
        <p:blipFill>
          <a:blip r:embed="rId2"/>
          <a:stretch>
            <a:fillRect/>
          </a:stretch>
        </p:blipFill>
        <p:spPr>
          <a:xfrm>
            <a:off x="1697812" y="1263055"/>
            <a:ext cx="8821774" cy="4796366"/>
          </a:xfrm>
        </p:spPr>
      </p:pic>
      <p:sp>
        <p:nvSpPr>
          <p:cNvPr id="5" name="Slide Number Placeholder 4">
            <a:extLst>
              <a:ext uri="{FF2B5EF4-FFF2-40B4-BE49-F238E27FC236}">
                <a16:creationId xmlns:a16="http://schemas.microsoft.com/office/drawing/2014/main" id="{17E10803-09A6-536B-F449-089989358CBB}"/>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7</a:t>
            </a:fld>
            <a:endParaRPr lang="en-US" sz="1000" dirty="0"/>
          </a:p>
        </p:txBody>
      </p:sp>
      <p:graphicFrame>
        <p:nvGraphicFramePr>
          <p:cNvPr id="3" name="Table 3">
            <a:extLst>
              <a:ext uri="{FF2B5EF4-FFF2-40B4-BE49-F238E27FC236}">
                <a16:creationId xmlns:a16="http://schemas.microsoft.com/office/drawing/2014/main" id="{0F2365F3-213B-FE4E-0398-04B9709EDBFC}"/>
              </a:ext>
            </a:extLst>
          </p:cNvPr>
          <p:cNvGraphicFramePr>
            <a:graphicFrameLocks noGrp="1"/>
          </p:cNvGraphicFramePr>
          <p:nvPr>
            <p:extLst>
              <p:ext uri="{D42A27DB-BD31-4B8C-83A1-F6EECF244321}">
                <p14:modId xmlns:p14="http://schemas.microsoft.com/office/powerpoint/2010/main" val="949123833"/>
              </p:ext>
            </p:extLst>
          </p:nvPr>
        </p:nvGraphicFramePr>
        <p:xfrm>
          <a:off x="1828456" y="6000616"/>
          <a:ext cx="8597498" cy="335280"/>
        </p:xfrm>
        <a:graphic>
          <a:graphicData uri="http://schemas.openxmlformats.org/drawingml/2006/table">
            <a:tbl>
              <a:tblPr firstRow="1" bandRow="1">
                <a:tableStyleId>{5940675A-B579-460E-94D1-54222C63F5DA}</a:tableStyleId>
              </a:tblPr>
              <a:tblGrid>
                <a:gridCol w="2493940">
                  <a:extLst>
                    <a:ext uri="{9D8B030D-6E8A-4147-A177-3AD203B41FA5}">
                      <a16:colId xmlns:a16="http://schemas.microsoft.com/office/drawing/2014/main" val="1891683934"/>
                    </a:ext>
                  </a:extLst>
                </a:gridCol>
                <a:gridCol w="1158485">
                  <a:extLst>
                    <a:ext uri="{9D8B030D-6E8A-4147-A177-3AD203B41FA5}">
                      <a16:colId xmlns:a16="http://schemas.microsoft.com/office/drawing/2014/main" val="2386985063"/>
                    </a:ext>
                  </a:extLst>
                </a:gridCol>
                <a:gridCol w="889734">
                  <a:extLst>
                    <a:ext uri="{9D8B030D-6E8A-4147-A177-3AD203B41FA5}">
                      <a16:colId xmlns:a16="http://schemas.microsoft.com/office/drawing/2014/main" val="2173187271"/>
                    </a:ext>
                  </a:extLst>
                </a:gridCol>
                <a:gridCol w="997843">
                  <a:extLst>
                    <a:ext uri="{9D8B030D-6E8A-4147-A177-3AD203B41FA5}">
                      <a16:colId xmlns:a16="http://schemas.microsoft.com/office/drawing/2014/main" val="1464686261"/>
                    </a:ext>
                  </a:extLst>
                </a:gridCol>
                <a:gridCol w="1036222">
                  <a:extLst>
                    <a:ext uri="{9D8B030D-6E8A-4147-A177-3AD203B41FA5}">
                      <a16:colId xmlns:a16="http://schemas.microsoft.com/office/drawing/2014/main" val="3739572734"/>
                    </a:ext>
                  </a:extLst>
                </a:gridCol>
                <a:gridCol w="869915">
                  <a:extLst>
                    <a:ext uri="{9D8B030D-6E8A-4147-A177-3AD203B41FA5}">
                      <a16:colId xmlns:a16="http://schemas.microsoft.com/office/drawing/2014/main" val="2625428585"/>
                    </a:ext>
                  </a:extLst>
                </a:gridCol>
                <a:gridCol w="1151359">
                  <a:extLst>
                    <a:ext uri="{9D8B030D-6E8A-4147-A177-3AD203B41FA5}">
                      <a16:colId xmlns:a16="http://schemas.microsoft.com/office/drawing/2014/main" val="2086305789"/>
                    </a:ext>
                  </a:extLst>
                </a:gridCol>
              </a:tblGrid>
              <a:tr h="315979">
                <a:tc>
                  <a:txBody>
                    <a:bodyPr/>
                    <a:lstStyle/>
                    <a:p>
                      <a:r>
                        <a:rPr lang="en-US" sz="1600" b="0" dirty="0">
                          <a:latin typeface="Times New Roman" panose="02020603050405020304" pitchFamily="18" charset="0"/>
                          <a:cs typeface="Times New Roman" panose="02020603050405020304" pitchFamily="18" charset="0"/>
                        </a:rPr>
                        <a:t>Damping ring energy [GeV]</a:t>
                      </a:r>
                    </a:p>
                  </a:txBody>
                  <a:tcPr/>
                </a:tc>
                <a:tc>
                  <a:txBody>
                    <a:bodyPr/>
                    <a:lstStyle/>
                    <a:p>
                      <a:pPr algn="ctr"/>
                      <a:r>
                        <a:rPr lang="en-US" sz="1600" b="0" dirty="0">
                          <a:latin typeface="Times New Roman" panose="02020603050405020304" pitchFamily="18" charset="0"/>
                          <a:cs typeface="Times New Roman" panose="02020603050405020304" pitchFamily="18" charset="0"/>
                        </a:rPr>
                        <a:t>2</a:t>
                      </a:r>
                    </a:p>
                  </a:txBody>
                  <a:tcPr/>
                </a:tc>
                <a:tc>
                  <a:txBody>
                    <a:bodyPr/>
                    <a:lstStyle/>
                    <a:p>
                      <a:pPr algn="ctr"/>
                      <a:r>
                        <a:rPr lang="en-US" sz="1600" b="0" dirty="0">
                          <a:latin typeface="Times New Roman" panose="02020603050405020304" pitchFamily="18" charset="0"/>
                          <a:cs typeface="Times New Roman" panose="02020603050405020304" pitchFamily="18" charset="0"/>
                        </a:rPr>
                        <a:t>2</a:t>
                      </a:r>
                    </a:p>
                  </a:txBody>
                  <a:tcPr/>
                </a:tc>
                <a:tc>
                  <a:txBody>
                    <a:bodyPr/>
                    <a:lstStyle/>
                    <a:p>
                      <a:pPr algn="ctr"/>
                      <a:r>
                        <a:rPr lang="en-US" sz="1600" b="0" dirty="0">
                          <a:latin typeface="Times New Roman" panose="02020603050405020304" pitchFamily="18" charset="0"/>
                          <a:cs typeface="Times New Roman" panose="02020603050405020304" pitchFamily="18" charset="0"/>
                        </a:rPr>
                        <a:t>2</a:t>
                      </a:r>
                    </a:p>
                  </a:txBody>
                  <a:tcPr/>
                </a:tc>
                <a:tc>
                  <a:txBody>
                    <a:bodyPr/>
                    <a:lstStyle/>
                    <a:p>
                      <a:pPr algn="ctr"/>
                      <a:r>
                        <a:rPr lang="en-US" sz="1600" b="0" dirty="0">
                          <a:latin typeface="Times New Roman" panose="02020603050405020304" pitchFamily="18" charset="0"/>
                          <a:cs typeface="Times New Roman" panose="02020603050405020304" pitchFamily="18" charset="0"/>
                        </a:rPr>
                        <a:t>3</a:t>
                      </a:r>
                    </a:p>
                  </a:txBody>
                  <a:tcPr/>
                </a:tc>
                <a:tc>
                  <a:txBody>
                    <a:bodyPr/>
                    <a:lstStyle/>
                    <a:p>
                      <a:pPr algn="ctr"/>
                      <a:r>
                        <a:rPr lang="en-US" sz="1600" b="0" dirty="0">
                          <a:latin typeface="Times New Roman" panose="02020603050405020304" pitchFamily="18" charset="0"/>
                          <a:cs typeface="Times New Roman" panose="02020603050405020304" pitchFamily="18" charset="0"/>
                        </a:rPr>
                        <a:t>4.5</a:t>
                      </a:r>
                    </a:p>
                  </a:txBody>
                  <a:tcPr/>
                </a:tc>
                <a:tc>
                  <a:txBody>
                    <a:bodyPr/>
                    <a:lstStyle/>
                    <a:p>
                      <a:pPr algn="ctr"/>
                      <a:r>
                        <a:rPr lang="en-US" sz="1600" b="0" dirty="0">
                          <a:latin typeface="Times New Roman" panose="02020603050405020304" pitchFamily="18" charset="0"/>
                          <a:cs typeface="Times New Roman" panose="02020603050405020304" pitchFamily="18" charset="0"/>
                        </a:rPr>
                        <a:t>8</a:t>
                      </a:r>
                    </a:p>
                  </a:txBody>
                  <a:tcPr/>
                </a:tc>
                <a:extLst>
                  <a:ext uri="{0D108BD9-81ED-4DB2-BD59-A6C34878D82A}">
                    <a16:rowId xmlns:a16="http://schemas.microsoft.com/office/drawing/2014/main" val="4249078193"/>
                  </a:ext>
                </a:extLst>
              </a:tr>
            </a:tbl>
          </a:graphicData>
        </a:graphic>
      </p:graphicFrame>
    </p:spTree>
    <p:extLst>
      <p:ext uri="{BB962C8B-B14F-4D97-AF65-F5344CB8AC3E}">
        <p14:creationId xmlns:p14="http://schemas.microsoft.com/office/powerpoint/2010/main" val="3517408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3311-219D-904A-F471-CA28962E1365}"/>
              </a:ext>
            </a:extLst>
          </p:cNvPr>
          <p:cNvSpPr>
            <a:spLocks noGrp="1"/>
          </p:cNvSpPr>
          <p:nvPr>
            <p:ph type="title"/>
          </p:nvPr>
        </p:nvSpPr>
        <p:spPr>
          <a:xfrm>
            <a:off x="1369141" y="122906"/>
            <a:ext cx="10515600" cy="693172"/>
          </a:xfrm>
        </p:spPr>
        <p:txBody>
          <a:bodyPr>
            <a:normAutofit fontScale="90000"/>
          </a:bodyPr>
          <a:lstStyle/>
          <a:p>
            <a:r>
              <a:rPr lang="en-US" dirty="0">
                <a:solidFill>
                  <a:srgbClr val="0632FF"/>
                </a:solidFill>
              </a:rPr>
              <a:t>Key technologies </a:t>
            </a:r>
            <a:r>
              <a:rPr lang="en-US" dirty="0"/>
              <a:t>and </a:t>
            </a:r>
            <a:r>
              <a:rPr lang="en-US" dirty="0">
                <a:solidFill>
                  <a:srgbClr val="FF0000"/>
                </a:solidFill>
              </a:rPr>
              <a:t>Challenges</a:t>
            </a:r>
          </a:p>
        </p:txBody>
      </p:sp>
      <p:sp>
        <p:nvSpPr>
          <p:cNvPr id="3" name="Content Placeholder 2">
            <a:extLst>
              <a:ext uri="{FF2B5EF4-FFF2-40B4-BE49-F238E27FC236}">
                <a16:creationId xmlns:a16="http://schemas.microsoft.com/office/drawing/2014/main" id="{FD35893C-ECC5-0B5E-3DBA-C717FB99C481}"/>
              </a:ext>
            </a:extLst>
          </p:cNvPr>
          <p:cNvSpPr>
            <a:spLocks noGrp="1"/>
          </p:cNvSpPr>
          <p:nvPr>
            <p:ph idx="1"/>
          </p:nvPr>
        </p:nvSpPr>
        <p:spPr>
          <a:xfrm>
            <a:off x="71283" y="1270004"/>
            <a:ext cx="6024717" cy="5409534"/>
          </a:xfrm>
          <a:ln>
            <a:solidFill>
              <a:schemeClr val="accent6">
                <a:lumMod val="50000"/>
              </a:schemeClr>
            </a:solidFill>
          </a:ln>
        </p:spPr>
        <p:txBody>
          <a:bodyPr>
            <a:normAutofit fontScale="92500" lnSpcReduction="10000"/>
          </a:bodyPr>
          <a:lstStyle/>
          <a:p>
            <a:pPr marL="457200" indent="-457200">
              <a:buFont typeface="Arial" panose="020B0604020202020204" pitchFamily="34" charset="0"/>
              <a:buChar char="•"/>
            </a:pPr>
            <a:r>
              <a:rPr lang="en-US" sz="2000" dirty="0">
                <a:solidFill>
                  <a:srgbClr val="0432FF"/>
                </a:solidFill>
              </a:rPr>
              <a:t>Energy Recovery </a:t>
            </a:r>
            <a:r>
              <a:rPr lang="en-US" sz="2000" dirty="0" err="1">
                <a:solidFill>
                  <a:srgbClr val="0432FF"/>
                </a:solidFill>
              </a:rPr>
              <a:t>Linacs</a:t>
            </a:r>
            <a:r>
              <a:rPr lang="en-US" sz="2000" dirty="0">
                <a:solidFill>
                  <a:srgbClr val="0432FF"/>
                </a:solidFill>
              </a:rPr>
              <a:t> approach: the energy which the beam receive from the RF field in superconducting accelerating structures is fed back to the structures by decelerating the beams on the opposite RF phase after beams collide at the IP </a:t>
            </a:r>
          </a:p>
          <a:p>
            <a:pPr marL="457200" indent="-457200">
              <a:buFont typeface="Arial" panose="020B0604020202020204" pitchFamily="34" charset="0"/>
              <a:buChar char="•"/>
            </a:pPr>
            <a:r>
              <a:rPr lang="en-US" sz="2000" dirty="0">
                <a:solidFill>
                  <a:srgbClr val="0432FF"/>
                </a:solidFill>
              </a:rPr>
              <a:t>Two SRF </a:t>
            </a:r>
            <a:r>
              <a:rPr lang="en-US" sz="2000" dirty="0" err="1">
                <a:solidFill>
                  <a:srgbClr val="0432FF"/>
                </a:solidFill>
              </a:rPr>
              <a:t>Linacs</a:t>
            </a:r>
            <a:r>
              <a:rPr lang="en-US" sz="2000" dirty="0">
                <a:solidFill>
                  <a:srgbClr val="0432FF"/>
                </a:solidFill>
              </a:rPr>
              <a:t>  </a:t>
            </a:r>
          </a:p>
          <a:p>
            <a:pPr marL="914400" lvl="1" indent="-457200"/>
            <a:r>
              <a:rPr lang="en-US" sz="1800" dirty="0">
                <a:solidFill>
                  <a:srgbClr val="0432FF"/>
                </a:solidFill>
              </a:rPr>
              <a:t>703 MHz 5-cell cavity (so called BNL-3 design) </a:t>
            </a:r>
          </a:p>
          <a:p>
            <a:pPr marL="914400" lvl="1" indent="-457200"/>
            <a:r>
              <a:rPr lang="en-US" sz="1800" dirty="0">
                <a:solidFill>
                  <a:srgbClr val="0432FF"/>
                </a:solidFill>
              </a:rPr>
              <a:t>16 m long cryostat housing 10 five-cell cavities </a:t>
            </a:r>
          </a:p>
          <a:p>
            <a:pPr marL="914400" lvl="1" indent="-457200"/>
            <a:r>
              <a:rPr lang="en-US" sz="1800" dirty="0">
                <a:solidFill>
                  <a:srgbClr val="0432FF"/>
                </a:solidFill>
              </a:rPr>
              <a:t>SRF Q</a:t>
            </a:r>
            <a:r>
              <a:rPr lang="en-US" sz="1800" baseline="-25000" dirty="0">
                <a:solidFill>
                  <a:srgbClr val="0432FF"/>
                </a:solidFill>
              </a:rPr>
              <a:t>0</a:t>
            </a:r>
            <a:r>
              <a:rPr lang="en-US" sz="1800" dirty="0">
                <a:solidFill>
                  <a:srgbClr val="0432FF"/>
                </a:solidFill>
              </a:rPr>
              <a:t>=10</a:t>
            </a:r>
            <a:r>
              <a:rPr lang="en-US" sz="1800" baseline="30000" dirty="0">
                <a:solidFill>
                  <a:srgbClr val="0432FF"/>
                </a:solidFill>
              </a:rPr>
              <a:t>11</a:t>
            </a:r>
            <a:endParaRPr lang="en-US" sz="1800" dirty="0">
              <a:solidFill>
                <a:srgbClr val="0432FF"/>
              </a:solidFill>
            </a:endParaRPr>
          </a:p>
          <a:p>
            <a:pPr marL="457200" indent="-457200">
              <a:buFont typeface="Arial" panose="020B0604020202020204" pitchFamily="34" charset="0"/>
              <a:buChar char="•"/>
            </a:pPr>
            <a:r>
              <a:rPr lang="en-US" sz="2000" dirty="0">
                <a:solidFill>
                  <a:srgbClr val="0432FF"/>
                </a:solidFill>
              </a:rPr>
              <a:t>16 transport lines: due to synchrotron radiation the recirculating beam lines for accelerated and decelerated beams have to be different </a:t>
            </a:r>
          </a:p>
          <a:p>
            <a:pPr marL="457200" indent="-457200">
              <a:buFont typeface="Arial" panose="020B0604020202020204" pitchFamily="34" charset="0"/>
              <a:buChar char="•"/>
            </a:pPr>
            <a:r>
              <a:rPr lang="en-US" sz="2000" dirty="0">
                <a:solidFill>
                  <a:srgbClr val="0432FF"/>
                </a:solidFill>
              </a:rPr>
              <a:t>High energy acceptance damping rings to cool down beams at an energy of ~few GeV after collisions. </a:t>
            </a:r>
            <a:r>
              <a:rPr lang="en-US" sz="2000" dirty="0" err="1">
                <a:solidFill>
                  <a:srgbClr val="0432FF"/>
                </a:solidFill>
              </a:rPr>
              <a:t>Beamsstrahlung</a:t>
            </a:r>
            <a:r>
              <a:rPr lang="en-US" sz="2000" dirty="0">
                <a:solidFill>
                  <a:srgbClr val="0432FF"/>
                </a:solidFill>
              </a:rPr>
              <a:t> relative energy spread is amplified by a factor 60 with deceleration to the damping ring </a:t>
            </a:r>
          </a:p>
          <a:p>
            <a:pPr marL="457200" indent="-457200">
              <a:buFont typeface="Arial" panose="020B0604020202020204" pitchFamily="34" charset="0"/>
              <a:buChar char="•"/>
            </a:pPr>
            <a:r>
              <a:rPr lang="en-US" sz="2000" dirty="0">
                <a:solidFill>
                  <a:srgbClr val="0432FF"/>
                </a:solidFill>
              </a:rPr>
              <a:t>High repetition kickers to extract/inject up to 99k bunches into the damping rings  </a:t>
            </a:r>
          </a:p>
          <a:p>
            <a:pPr marL="457200" indent="-457200">
              <a:buFont typeface="Arial" panose="020B0604020202020204" pitchFamily="34" charset="0"/>
              <a:buChar char="•"/>
            </a:pPr>
            <a:r>
              <a:rPr lang="en-US" sz="2000" dirty="0">
                <a:solidFill>
                  <a:srgbClr val="0432FF"/>
                </a:solidFill>
              </a:rPr>
              <a:t>NC magnets with ~15 mm gap </a:t>
            </a:r>
          </a:p>
        </p:txBody>
      </p:sp>
      <p:sp>
        <p:nvSpPr>
          <p:cNvPr id="4" name="Slide Number Placeholder 3">
            <a:extLst>
              <a:ext uri="{FF2B5EF4-FFF2-40B4-BE49-F238E27FC236}">
                <a16:creationId xmlns:a16="http://schemas.microsoft.com/office/drawing/2014/main" id="{612A3613-4625-3D02-E16E-BEEF751DA2B7}"/>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8</a:t>
            </a:fld>
            <a:endParaRPr lang="en-US" sz="1000" dirty="0"/>
          </a:p>
        </p:txBody>
      </p:sp>
      <p:sp>
        <p:nvSpPr>
          <p:cNvPr id="5" name="Content Placeholder 2">
            <a:extLst>
              <a:ext uri="{FF2B5EF4-FFF2-40B4-BE49-F238E27FC236}">
                <a16:creationId xmlns:a16="http://schemas.microsoft.com/office/drawing/2014/main" id="{59ECBEC2-0314-3948-957F-0CE09A6DCA1A}"/>
              </a:ext>
            </a:extLst>
          </p:cNvPr>
          <p:cNvSpPr txBox="1">
            <a:spLocks/>
          </p:cNvSpPr>
          <p:nvPr/>
        </p:nvSpPr>
        <p:spPr>
          <a:xfrm>
            <a:off x="6498024" y="1270004"/>
            <a:ext cx="5458002" cy="5409533"/>
          </a:xfrm>
          <a:prstGeom prst="rect">
            <a:avLst/>
          </a:prstGeom>
          <a:ln>
            <a:solidFill>
              <a:schemeClr val="accent6">
                <a:lumMod val="50000"/>
              </a:schemeClr>
            </a:solidFill>
          </a:ln>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sz="2400" dirty="0">
                <a:solidFill>
                  <a:srgbClr val="FF0000"/>
                </a:solidFill>
              </a:rPr>
              <a:t>Multi-pass, high energy ERL </a:t>
            </a:r>
          </a:p>
          <a:p>
            <a:pPr marL="457200" indent="-457200"/>
            <a:r>
              <a:rPr lang="en-US" sz="2400" dirty="0">
                <a:solidFill>
                  <a:srgbClr val="FF0000"/>
                </a:solidFill>
              </a:rPr>
              <a:t>Transport beamline lattice preserving a small vertical emittance with large beam aspect ratio </a:t>
            </a:r>
          </a:p>
          <a:p>
            <a:pPr marL="457200" indent="-457200"/>
            <a:r>
              <a:rPr lang="en-US" sz="2400" dirty="0">
                <a:solidFill>
                  <a:srgbClr val="FF0000"/>
                </a:solidFill>
              </a:rPr>
              <a:t>Flat beams and high disruption parameter need full 3D simulations</a:t>
            </a:r>
          </a:p>
          <a:p>
            <a:pPr marL="457200" indent="-457200"/>
            <a:r>
              <a:rPr lang="en-US" sz="2400" dirty="0">
                <a:solidFill>
                  <a:srgbClr val="FF0000"/>
                </a:solidFill>
              </a:rPr>
              <a:t>Using small gap magnets to reduce power consumption and cost of the multiple 100 km beamlines </a:t>
            </a:r>
          </a:p>
          <a:p>
            <a:pPr marL="457200" indent="-457200"/>
            <a:r>
              <a:rPr lang="en-US" sz="2400" dirty="0">
                <a:solidFill>
                  <a:srgbClr val="FF0000"/>
                </a:solidFill>
              </a:rPr>
              <a:t>Absolute beam energy measuring systems with accuracy ∼10</a:t>
            </a:r>
            <a:r>
              <a:rPr lang="en-US" sz="2400" baseline="30000" dirty="0">
                <a:solidFill>
                  <a:srgbClr val="FF0000"/>
                </a:solidFill>
              </a:rPr>
              <a:t>−5</a:t>
            </a:r>
            <a:r>
              <a:rPr lang="en-US" sz="2400" dirty="0">
                <a:solidFill>
                  <a:srgbClr val="FF0000"/>
                </a:solidFill>
              </a:rPr>
              <a:t> at IRs as pioneered at CEBAF </a:t>
            </a:r>
          </a:p>
          <a:p>
            <a:pPr marL="457200" indent="-457200"/>
            <a:r>
              <a:rPr lang="en-US" sz="2400" dirty="0">
                <a:solidFill>
                  <a:srgbClr val="FF0000"/>
                </a:solidFill>
              </a:rPr>
              <a:t>High repetition rate extraction and injection kickers for a few GeV damping rings </a:t>
            </a:r>
          </a:p>
          <a:p>
            <a:pPr marL="457200" indent="-457200"/>
            <a:r>
              <a:rPr lang="en-US" sz="2400" dirty="0">
                <a:solidFill>
                  <a:srgbClr val="FF0000"/>
                </a:solidFill>
              </a:rPr>
              <a:t>Compressing and de-compressing electron and positron bunches to match energy acceptance of the ~ GeV damping rings </a:t>
            </a:r>
          </a:p>
          <a:p>
            <a:pPr marL="457200" indent="-457200"/>
            <a:r>
              <a:rPr lang="en-US" sz="2400" dirty="0">
                <a:solidFill>
                  <a:srgbClr val="FF0000"/>
                </a:solidFill>
              </a:rPr>
              <a:t>Recirculation lines for e+ and e- are different, 16 lines in total (4-pass ERL)</a:t>
            </a:r>
          </a:p>
          <a:p>
            <a:endParaRPr lang="en-US" sz="2400" dirty="0">
              <a:solidFill>
                <a:srgbClr val="FF0000"/>
              </a:solidFill>
            </a:endParaRPr>
          </a:p>
        </p:txBody>
      </p:sp>
    </p:spTree>
    <p:extLst>
      <p:ext uri="{BB962C8B-B14F-4D97-AF65-F5344CB8AC3E}">
        <p14:creationId xmlns:p14="http://schemas.microsoft.com/office/powerpoint/2010/main" val="2543566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2DAF-4BFA-F141-AAE3-5AFF215B363C}"/>
              </a:ext>
            </a:extLst>
          </p:cNvPr>
          <p:cNvSpPr>
            <a:spLocks noGrp="1"/>
          </p:cNvSpPr>
          <p:nvPr>
            <p:ph type="title"/>
          </p:nvPr>
        </p:nvSpPr>
        <p:spPr>
          <a:xfrm>
            <a:off x="1670374" y="86613"/>
            <a:ext cx="8851252" cy="745088"/>
          </a:xfrm>
        </p:spPr>
        <p:txBody>
          <a:bodyPr>
            <a:noAutofit/>
          </a:bodyPr>
          <a:lstStyle/>
          <a:p>
            <a:pPr algn="ctr"/>
            <a:r>
              <a:rPr lang="en-US" sz="3200" dirty="0">
                <a:solidFill>
                  <a:srgbClr val="0432FF"/>
                </a:solidFill>
              </a:rPr>
              <a:t>Strong-strong collisions of flat beams</a:t>
            </a:r>
            <a:br>
              <a:rPr lang="en-US" sz="3200" dirty="0">
                <a:solidFill>
                  <a:srgbClr val="0432FF"/>
                </a:solidFill>
              </a:rPr>
            </a:br>
            <a:r>
              <a:rPr lang="en-US" sz="3200" dirty="0">
                <a:solidFill>
                  <a:srgbClr val="0432FF"/>
                </a:solidFill>
              </a:rPr>
              <a:t>in ERL </a:t>
            </a:r>
            <a:r>
              <a:rPr lang="en-US" sz="3200" dirty="0" err="1">
                <a:solidFill>
                  <a:srgbClr val="0432FF"/>
                </a:solidFill>
              </a:rPr>
              <a:t>e</a:t>
            </a:r>
            <a:r>
              <a:rPr lang="en-US" sz="3200" baseline="30000" dirty="0" err="1">
                <a:solidFill>
                  <a:srgbClr val="0432FF"/>
                </a:solidFill>
              </a:rPr>
              <a:t>+</a:t>
            </a:r>
            <a:r>
              <a:rPr lang="en-US" sz="3200" dirty="0" err="1">
                <a:solidFill>
                  <a:srgbClr val="0432FF"/>
                </a:solidFill>
              </a:rPr>
              <a:t>e</a:t>
            </a:r>
            <a:r>
              <a:rPr lang="en-US" sz="3200" baseline="30000" dirty="0">
                <a:solidFill>
                  <a:srgbClr val="0432FF"/>
                </a:solidFill>
              </a:rPr>
              <a:t>-</a:t>
            </a:r>
            <a:r>
              <a:rPr lang="en-US" sz="3200" dirty="0">
                <a:solidFill>
                  <a:srgbClr val="0432FF"/>
                </a:solidFill>
              </a:rPr>
              <a:t> collider: D</a:t>
            </a:r>
            <a:r>
              <a:rPr lang="en-US" sz="3200" baseline="-25000" dirty="0">
                <a:solidFill>
                  <a:srgbClr val="0432FF"/>
                </a:solidFill>
              </a:rPr>
              <a:t>y</a:t>
            </a:r>
            <a:r>
              <a:rPr lang="en-US" sz="3200" dirty="0">
                <a:solidFill>
                  <a:srgbClr val="0432FF"/>
                </a:solidFill>
              </a:rPr>
              <a:t>=142</a:t>
            </a:r>
          </a:p>
        </p:txBody>
      </p:sp>
      <p:pic>
        <p:nvPicPr>
          <p:cNvPr id="17414" name="image1.png">
            <a:extLst>
              <a:ext uri="{FF2B5EF4-FFF2-40B4-BE49-F238E27FC236}">
                <a16:creationId xmlns:a16="http://schemas.microsoft.com/office/drawing/2014/main" id="{BBA62738-F08A-BA46-9221-7FF7D972B9F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7500" y="1101553"/>
            <a:ext cx="2565400" cy="1625600"/>
          </a:xfrm>
          <a:prstGeom prst="rect">
            <a:avLst/>
          </a:prstGeom>
          <a:noFill/>
          <a:extLst>
            <a:ext uri="{909E8E84-426E-40DD-AFC4-6F175D3DCCD1}">
              <a14:hiddenFill xmlns:a14="http://schemas.microsoft.com/office/drawing/2010/main">
                <a:solidFill>
                  <a:srgbClr val="FFFFFF"/>
                </a:solidFill>
              </a14:hiddenFill>
            </a:ext>
          </a:extLst>
        </p:spPr>
      </p:pic>
      <p:pic>
        <p:nvPicPr>
          <p:cNvPr id="17413" name="image8.png">
            <a:extLst>
              <a:ext uri="{FF2B5EF4-FFF2-40B4-BE49-F238E27FC236}">
                <a16:creationId xmlns:a16="http://schemas.microsoft.com/office/drawing/2014/main" id="{DDE45A4E-0B10-BA4A-8610-E9EB6E5F6A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81471" y="1018430"/>
            <a:ext cx="2667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image2.png">
            <a:extLst>
              <a:ext uri="{FF2B5EF4-FFF2-40B4-BE49-F238E27FC236}">
                <a16:creationId xmlns:a16="http://schemas.microsoft.com/office/drawing/2014/main" id="{95649D36-84C0-6D4B-BB49-4EB831459CE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06700" y="2794002"/>
            <a:ext cx="2667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image7.png">
            <a:extLst>
              <a:ext uri="{FF2B5EF4-FFF2-40B4-BE49-F238E27FC236}">
                <a16:creationId xmlns:a16="http://schemas.microsoft.com/office/drawing/2014/main" id="{BA26785B-5F32-8548-89C3-377E7560896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32307" y="2778873"/>
            <a:ext cx="2667000" cy="15367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image31.png">
            <a:extLst>
              <a:ext uri="{FF2B5EF4-FFF2-40B4-BE49-F238E27FC236}">
                <a16:creationId xmlns:a16="http://schemas.microsoft.com/office/drawing/2014/main" id="{CE8AFC34-EBC6-A84B-BCE4-53F97B7CAE1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8622" y="4497349"/>
            <a:ext cx="2667000" cy="16891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image15.png">
            <a:extLst>
              <a:ext uri="{FF2B5EF4-FFF2-40B4-BE49-F238E27FC236}">
                <a16:creationId xmlns:a16="http://schemas.microsoft.com/office/drawing/2014/main" id="{3B03C35E-E420-AA42-8E67-67535DC86B7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44229" y="4435623"/>
            <a:ext cx="2667000" cy="161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7644CBA8-C692-1A41-9493-BD9A70FEA89E}"/>
              </a:ext>
            </a:extLst>
          </p:cNvPr>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8">
            <a:extLst>
              <a:ext uri="{FF2B5EF4-FFF2-40B4-BE49-F238E27FC236}">
                <a16:creationId xmlns:a16="http://schemas.microsoft.com/office/drawing/2014/main" id="{5AAB8A4A-14B6-054A-B479-0F2797B3BC55}"/>
              </a:ext>
            </a:extLst>
          </p:cNvPr>
          <p:cNvSpPr>
            <a:spLocks noChangeArrowheads="1"/>
          </p:cNvSpPr>
          <p:nvPr/>
        </p:nvSpPr>
        <p:spPr bwMode="auto">
          <a:xfrm>
            <a:off x="5938746" y="2020502"/>
            <a:ext cx="3145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sp>
        <p:nvSpPr>
          <p:cNvPr id="7" name="Rectangle 9">
            <a:extLst>
              <a:ext uri="{FF2B5EF4-FFF2-40B4-BE49-F238E27FC236}">
                <a16:creationId xmlns:a16="http://schemas.microsoft.com/office/drawing/2014/main" id="{125FF6AA-772B-194D-BF78-ED7EB9923844}"/>
              </a:ext>
            </a:extLst>
          </p:cNvPr>
          <p:cNvSpPr>
            <a:spLocks noChangeArrowheads="1"/>
          </p:cNvSpPr>
          <p:nvPr/>
        </p:nvSpPr>
        <p:spPr bwMode="auto">
          <a:xfrm>
            <a:off x="2818623" y="823953"/>
            <a:ext cx="636347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200" dirty="0">
                <a:solidFill>
                  <a:srgbClr val="000000"/>
                </a:solidFill>
                <a:latin typeface="Arial" panose="020B0604020202020204" pitchFamily="34" charset="0"/>
                <a:ea typeface="Times New Roman" panose="02020603050405020304" pitchFamily="18" charset="0"/>
              </a:rPr>
              <a:t>(a)  			   (b)</a:t>
            </a:r>
            <a:endParaRPr lang="en-US" altLang="en-US" sz="400" dirty="0">
              <a:latin typeface="Arial" panose="020B0604020202020204" pitchFamily="34" charset="0"/>
            </a:endParaRPr>
          </a:p>
          <a:p>
            <a:pPr defTabSz="914400" eaLnBrk="0" fontAlgn="base" hangingPunct="0">
              <a:spcBef>
                <a:spcPct val="0"/>
              </a:spcBef>
              <a:spcAft>
                <a:spcPct val="0"/>
              </a:spcAft>
            </a:pPr>
            <a:endParaRPr lang="en-US" altLang="en-US" dirty="0">
              <a:latin typeface="Arial" panose="020B0604020202020204" pitchFamily="34" charset="0"/>
            </a:endParaRPr>
          </a:p>
        </p:txBody>
      </p:sp>
      <p:sp>
        <p:nvSpPr>
          <p:cNvPr id="8" name="Rectangle 10">
            <a:extLst>
              <a:ext uri="{FF2B5EF4-FFF2-40B4-BE49-F238E27FC236}">
                <a16:creationId xmlns:a16="http://schemas.microsoft.com/office/drawing/2014/main" id="{3A65D14A-D8E4-8246-9848-6EC0C2294A54}"/>
              </a:ext>
            </a:extLst>
          </p:cNvPr>
          <p:cNvSpPr>
            <a:spLocks noChangeArrowheads="1"/>
          </p:cNvSpPr>
          <p:nvPr/>
        </p:nvSpPr>
        <p:spPr bwMode="auto">
          <a:xfrm>
            <a:off x="5938745" y="5843202"/>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sp>
        <p:nvSpPr>
          <p:cNvPr id="9" name="Rectangle 11">
            <a:extLst>
              <a:ext uri="{FF2B5EF4-FFF2-40B4-BE49-F238E27FC236}">
                <a16:creationId xmlns:a16="http://schemas.microsoft.com/office/drawing/2014/main" id="{409E689E-76EA-D643-BF8C-371CB8530E40}"/>
              </a:ext>
            </a:extLst>
          </p:cNvPr>
          <p:cNvSpPr>
            <a:spLocks noChangeArrowheads="1"/>
          </p:cNvSpPr>
          <p:nvPr/>
        </p:nvSpPr>
        <p:spPr bwMode="auto">
          <a:xfrm>
            <a:off x="2859258" y="2599991"/>
            <a:ext cx="314220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200" dirty="0">
                <a:solidFill>
                  <a:srgbClr val="000000"/>
                </a:solidFill>
                <a:latin typeface="Arial" panose="020B0604020202020204" pitchFamily="34" charset="0"/>
                <a:ea typeface="Times New Roman" panose="02020603050405020304" pitchFamily="18" charset="0"/>
              </a:rPr>
              <a:t>(c)  			(d)</a:t>
            </a:r>
            <a:endParaRPr lang="en-US" altLang="en-US" sz="400" dirty="0">
              <a:latin typeface="Arial" panose="020B0604020202020204" pitchFamily="34" charset="0"/>
            </a:endParaRPr>
          </a:p>
          <a:p>
            <a:pPr defTabSz="914400" eaLnBrk="0" fontAlgn="base" hangingPunct="0">
              <a:spcBef>
                <a:spcPct val="0"/>
              </a:spcBef>
              <a:spcAft>
                <a:spcPct val="0"/>
              </a:spcAft>
            </a:pPr>
            <a:endParaRPr lang="en-US" altLang="en-US" dirty="0">
              <a:latin typeface="Arial" panose="020B0604020202020204" pitchFamily="34" charset="0"/>
            </a:endParaRPr>
          </a:p>
        </p:txBody>
      </p:sp>
      <p:sp>
        <p:nvSpPr>
          <p:cNvPr id="10" name="Rectangle 12">
            <a:extLst>
              <a:ext uri="{FF2B5EF4-FFF2-40B4-BE49-F238E27FC236}">
                <a16:creationId xmlns:a16="http://schemas.microsoft.com/office/drawing/2014/main" id="{E11C6534-8A3F-4441-B152-D0029095FAE4}"/>
              </a:ext>
            </a:extLst>
          </p:cNvPr>
          <p:cNvSpPr>
            <a:spLocks noChangeArrowheads="1"/>
          </p:cNvSpPr>
          <p:nvPr/>
        </p:nvSpPr>
        <p:spPr bwMode="auto">
          <a:xfrm>
            <a:off x="5938745" y="9526201"/>
            <a:ext cx="3145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sp>
        <p:nvSpPr>
          <p:cNvPr id="11" name="Rectangle 13">
            <a:extLst>
              <a:ext uri="{FF2B5EF4-FFF2-40B4-BE49-F238E27FC236}">
                <a16:creationId xmlns:a16="http://schemas.microsoft.com/office/drawing/2014/main" id="{59ED3D5E-B014-1349-9409-ABD15CA32EAC}"/>
              </a:ext>
            </a:extLst>
          </p:cNvPr>
          <p:cNvSpPr>
            <a:spLocks noChangeArrowheads="1"/>
          </p:cNvSpPr>
          <p:nvPr/>
        </p:nvSpPr>
        <p:spPr bwMode="auto">
          <a:xfrm>
            <a:off x="4665281" y="4297125"/>
            <a:ext cx="125386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altLang="en-US" sz="1200" dirty="0">
                <a:solidFill>
                  <a:srgbClr val="000000"/>
                </a:solidFill>
                <a:latin typeface="Arial" panose="020B0604020202020204" pitchFamily="34" charset="0"/>
                <a:ea typeface="Times New Roman" panose="02020603050405020304" pitchFamily="18" charset="0"/>
              </a:rPr>
              <a:t>(e)  	(f)</a:t>
            </a:r>
            <a:endParaRPr lang="en-US" altLang="en-US" dirty="0">
              <a:latin typeface="Arial" panose="020B0604020202020204" pitchFamily="34" charset="0"/>
            </a:endParaRPr>
          </a:p>
        </p:txBody>
      </p:sp>
      <p:sp>
        <p:nvSpPr>
          <p:cNvPr id="12" name="Rectangle 11">
            <a:extLst>
              <a:ext uri="{FF2B5EF4-FFF2-40B4-BE49-F238E27FC236}">
                <a16:creationId xmlns:a16="http://schemas.microsoft.com/office/drawing/2014/main" id="{90ACA947-E7BB-DF47-AABD-A2FCFA3368C3}"/>
              </a:ext>
            </a:extLst>
          </p:cNvPr>
          <p:cNvSpPr/>
          <p:nvPr/>
        </p:nvSpPr>
        <p:spPr>
          <a:xfrm>
            <a:off x="1597187" y="6119653"/>
            <a:ext cx="8997626" cy="646331"/>
          </a:xfrm>
          <a:prstGeom prst="rect">
            <a:avLst/>
          </a:prstGeom>
        </p:spPr>
        <p:txBody>
          <a:bodyPr wrap="square">
            <a:spAutoFit/>
          </a:bodyPr>
          <a:lstStyle/>
          <a:p>
            <a:r>
              <a:rPr lang="en-US" sz="1200" dirty="0">
                <a:latin typeface="Times New Roman" panose="02020603050405020304" pitchFamily="18" charset="0"/>
                <a:ea typeface="Times New Roman" panose="02020603050405020304" pitchFamily="18" charset="0"/>
                <a:cs typeface="Times New Roman" panose="02020603050405020304" pitchFamily="18" charset="0"/>
              </a:rPr>
              <a:t>Beam distribution in the vertical phase space after the collision. Distributions of the central slice are on the left and combinations of 10 slices covering evenly -3σ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z</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&lt; z&lt; 3σ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z</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 are on the right: (a-b) are for center particles at x=0; (c-d) are for those at x= </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σ</a:t>
            </a:r>
            <a:r>
              <a:rPr lang="en-US" sz="1200" baseline="-25000" dirty="0" err="1">
                <a:latin typeface="Times New Roman" panose="02020603050405020304" pitchFamily="18" charset="0"/>
                <a:ea typeface="Times New Roman" panose="02020603050405020304" pitchFamily="18" charset="0"/>
                <a:cs typeface="Times New Roman" panose="02020603050405020304" pitchFamily="18" charset="0"/>
              </a:rPr>
              <a:t>x</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(e-f) is for that at x= 2σ</a:t>
            </a:r>
            <a:r>
              <a:rPr lang="en-US" sz="1200" baseline="-25000" dirty="0">
                <a:latin typeface="Times New Roman" panose="02020603050405020304" pitchFamily="18" charset="0"/>
                <a:ea typeface="Times New Roman" panose="02020603050405020304" pitchFamily="18" charset="0"/>
                <a:cs typeface="Times New Roman" panose="02020603050405020304" pitchFamily="18" charset="0"/>
              </a:rPr>
              <a:t>x</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 The horizontal axes are the vertical coordinate and the vertical axes are vertical angle of the particle</a:t>
            </a:r>
            <a:r>
              <a:rPr lang="en-US" sz="1200" dirty="0">
                <a:latin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EDB458E6-26E6-F049-934C-83A10B81E3AE}"/>
              </a:ext>
            </a:extLst>
          </p:cNvPr>
          <p:cNvSpPr>
            <a:spLocks noGrp="1"/>
          </p:cNvSpPr>
          <p:nvPr>
            <p:ph type="sldNum" sz="quarter" idx="12"/>
          </p:nvPr>
        </p:nvSpPr>
        <p:spPr/>
        <p:txBody>
          <a:bodyPr/>
          <a:lstStyle/>
          <a:p>
            <a:fld id="{08734930-FF10-F84D-8D3B-AE8898994A49}" type="slidenum">
              <a:rPr lang="en-US" smtClean="0"/>
              <a:t>9</a:t>
            </a:fld>
            <a:endParaRPr lang="en-US"/>
          </a:p>
        </p:txBody>
      </p:sp>
    </p:spTree>
    <p:extLst>
      <p:ext uri="{BB962C8B-B14F-4D97-AF65-F5344CB8AC3E}">
        <p14:creationId xmlns:p14="http://schemas.microsoft.com/office/powerpoint/2010/main" val="191709065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2941</TotalTime>
  <Words>2630</Words>
  <Application>Microsoft Macintosh PowerPoint</Application>
  <PresentationFormat>Widescreen</PresentationFormat>
  <Paragraphs>264</Paragraphs>
  <Slides>26</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Arial</vt:lpstr>
      <vt:lpstr>Calibri</vt:lpstr>
      <vt:lpstr>Calibri Light</vt:lpstr>
      <vt:lpstr>LM Sans 10</vt:lpstr>
      <vt:lpstr>Times New Roman</vt:lpstr>
      <vt:lpstr>Wingdings</vt:lpstr>
      <vt:lpstr>Office Theme</vt:lpstr>
      <vt:lpstr>Equation.DSMT4</vt:lpstr>
      <vt:lpstr>PowerPoint Presentation</vt:lpstr>
      <vt:lpstr>CERC and ReLiC: polarized e+e- colliders</vt:lpstr>
      <vt:lpstr> Both CERC and ReLiC would be capable of operating at high c.m. high energies with very high luminosity </vt:lpstr>
      <vt:lpstr>Physics potential in HIGS sector</vt:lpstr>
      <vt:lpstr>Suitability for future experiments</vt:lpstr>
      <vt:lpstr>Baseline design</vt:lpstr>
      <vt:lpstr>CERC parameters </vt:lpstr>
      <vt:lpstr>Key technologies and Challenges</vt:lpstr>
      <vt:lpstr>Strong-strong collisions of flat beams in ERL e+e- collider: Dy=142</vt:lpstr>
      <vt:lpstr>Effects of orbits offsets in IP</vt:lpstr>
      <vt:lpstr>ReLiC – Recycling Linear Collider   </vt:lpstr>
      <vt:lpstr> ReLiC in HIGS sector </vt:lpstr>
      <vt:lpstr> ReLiC would be capable of very high luminosity at very high energies  </vt:lpstr>
      <vt:lpstr>Key technologies</vt:lpstr>
      <vt:lpstr>Accelerator design and challenges</vt:lpstr>
      <vt:lpstr>Summary and Acknowledgements</vt:lpstr>
      <vt:lpstr>Personal notes (VL)</vt:lpstr>
      <vt:lpstr>Thank you for your attention</vt:lpstr>
      <vt:lpstr>PowerPoint Presentation</vt:lpstr>
      <vt:lpstr>Comparison of ERL and Ring colliders</vt:lpstr>
      <vt:lpstr>Sustainability: CERC  </vt:lpstr>
      <vt:lpstr>Sustainability and Carbon footprint studies</vt:lpstr>
      <vt:lpstr>Fast Reactive Tuner and RF power needs for ERLs N. Shipman, I. Ben-Zvi, G. Burt, J. Cai, A. Castilla, A. Macpherson, I. Syratchev</vt:lpstr>
      <vt:lpstr>Important details of ReLiC design</vt:lpstr>
      <vt:lpstr>CERC lattice</vt:lpstr>
      <vt:lpstr>CERC beam energy evolution in 4-pass ERL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Green/High Lumi FCC e+e-</dc:title>
  <dc:creator>Litvinenko, Vladimir</dc:creator>
  <cp:lastModifiedBy>Litvinenko, Vladimir</cp:lastModifiedBy>
  <cp:revision>301</cp:revision>
  <cp:lastPrinted>2019-06-13T19:52:06Z</cp:lastPrinted>
  <dcterms:created xsi:type="dcterms:W3CDTF">2019-06-04T21:29:03Z</dcterms:created>
  <dcterms:modified xsi:type="dcterms:W3CDTF">2022-10-01T18:18:23Z</dcterms:modified>
</cp:coreProperties>
</file>