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6" r:id="rId2"/>
  </p:sldMasterIdLst>
  <p:notesMasterIdLst>
    <p:notesMasterId r:id="rId19"/>
  </p:notesMasterIdLst>
  <p:handoutMasterIdLst>
    <p:handoutMasterId r:id="rId20"/>
  </p:handoutMasterIdLst>
  <p:sldIdLst>
    <p:sldId id="256" r:id="rId3"/>
    <p:sldId id="343" r:id="rId4"/>
    <p:sldId id="344" r:id="rId5"/>
    <p:sldId id="340" r:id="rId6"/>
    <p:sldId id="345" r:id="rId7"/>
    <p:sldId id="346" r:id="rId8"/>
    <p:sldId id="347" r:id="rId9"/>
    <p:sldId id="350" r:id="rId10"/>
    <p:sldId id="363" r:id="rId11"/>
    <p:sldId id="349" r:id="rId12"/>
    <p:sldId id="342" r:id="rId13"/>
    <p:sldId id="351" r:id="rId14"/>
    <p:sldId id="352" r:id="rId15"/>
    <p:sldId id="353" r:id="rId16"/>
    <p:sldId id="355" r:id="rId17"/>
    <p:sldId id="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21B"/>
    <a:srgbClr val="666666"/>
    <a:srgbClr val="578BC9"/>
    <a:srgbClr val="CE4A42"/>
    <a:srgbClr val="9DDD58"/>
    <a:srgbClr val="B3B3B3"/>
    <a:srgbClr val="D48080"/>
    <a:srgbClr val="70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simon, Robert" userId="c556cabc-f4f8-4c45-8c42-d0ad4e6ea223" providerId="ADAL" clId="{20571527-CA15-4F4E-BCEB-CDC532108856}"/>
    <pc:docChg chg="modSld">
      <pc:chgData name="Apsimon, Robert" userId="c556cabc-f4f8-4c45-8c42-d0ad4e6ea223" providerId="ADAL" clId="{20571527-CA15-4F4E-BCEB-CDC532108856}" dt="2022-10-04T11:15:00.799" v="17" actId="20577"/>
      <pc:docMkLst>
        <pc:docMk/>
      </pc:docMkLst>
      <pc:sldChg chg="modSp mod">
        <pc:chgData name="Apsimon, Robert" userId="c556cabc-f4f8-4c45-8c42-d0ad4e6ea223" providerId="ADAL" clId="{20571527-CA15-4F4E-BCEB-CDC532108856}" dt="2022-10-04T11:15:00.799" v="17" actId="20577"/>
        <pc:sldMkLst>
          <pc:docMk/>
          <pc:sldMk cId="246403796" sldId="342"/>
        </pc:sldMkLst>
        <pc:spChg chg="mod">
          <ac:chgData name="Apsimon, Robert" userId="c556cabc-f4f8-4c45-8c42-d0ad4e6ea223" providerId="ADAL" clId="{20571527-CA15-4F4E-BCEB-CDC532108856}" dt="2022-10-04T11:15:00.799" v="17" actId="20577"/>
          <ac:spMkLst>
            <pc:docMk/>
            <pc:sldMk cId="246403796" sldId="342"/>
            <ac:spMk id="2" creationId="{02B6B69D-B8DC-79AF-5286-505C96A62D17}"/>
          </ac:spMkLst>
        </pc:spChg>
      </pc:sldChg>
      <pc:sldChg chg="modSp mod">
        <pc:chgData name="Apsimon, Robert" userId="c556cabc-f4f8-4c45-8c42-d0ad4e6ea223" providerId="ADAL" clId="{20571527-CA15-4F4E-BCEB-CDC532108856}" dt="2022-10-04T10:02:27.962" v="1" actId="20577"/>
        <pc:sldMkLst>
          <pc:docMk/>
          <pc:sldMk cId="695182133" sldId="344"/>
        </pc:sldMkLst>
        <pc:spChg chg="mod">
          <ac:chgData name="Apsimon, Robert" userId="c556cabc-f4f8-4c45-8c42-d0ad4e6ea223" providerId="ADAL" clId="{20571527-CA15-4F4E-BCEB-CDC532108856}" dt="2022-10-04T10:02:27.962" v="1" actId="20577"/>
          <ac:spMkLst>
            <pc:docMk/>
            <pc:sldMk cId="695182133" sldId="344"/>
            <ac:spMk id="5" creationId="{938E2EE9-83E9-1FCF-08F4-ABD8EC5713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3C4D7A-02B0-D9A3-84DD-28F041DA57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7F5E9-B503-D605-6BC5-BA8DDA47C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8532-5AF6-4392-9778-28D4C8242C79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E7EC2-C4A3-9EAC-1B93-E99F25504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58AB5-3150-783E-7EDA-F2994C7E4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5E3C-C7E5-4ED5-AE09-51C3F4028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6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7002-6FE1-4A9B-9D24-0973B2DE27D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124B-3144-4661-8190-1EE7B54C2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1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B124B-3144-4661-8190-1EE7B54C24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2" y="1844678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66666"/>
                </a:solidFill>
              </a:defRPr>
            </a:lvl1pPr>
            <a:lvl2pPr>
              <a:defRPr sz="1650">
                <a:solidFill>
                  <a:srgbClr val="666666"/>
                </a:solidFill>
              </a:defRPr>
            </a:lvl2pPr>
            <a:lvl3pPr>
              <a:defRPr sz="1500">
                <a:solidFill>
                  <a:srgbClr val="666666"/>
                </a:solidFill>
              </a:defRPr>
            </a:lvl3pPr>
            <a:lvl4pPr>
              <a:defRPr sz="1350">
                <a:solidFill>
                  <a:srgbClr val="666666"/>
                </a:solidFill>
              </a:defRPr>
            </a:lvl4pPr>
            <a:lvl5pPr>
              <a:defRPr sz="12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87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3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11867"/>
            <a:ext cx="5384800" cy="4314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11867"/>
            <a:ext cx="5384800" cy="4314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CB6840-33D9-474B-A7E4-8F57EBB844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4E4B3-74C1-5277-264F-818ED7A74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0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94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2" y="1844678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58FE06-4BDD-6448-A53A-9591AFBC2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91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2" y="1844678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48E466-5DBC-B8F1-EB25-DD0FC2E04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8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4" y="1844678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66666"/>
                </a:solidFill>
              </a:defRPr>
            </a:lvl1pPr>
            <a:lvl2pPr>
              <a:defRPr sz="1650">
                <a:solidFill>
                  <a:srgbClr val="666666"/>
                </a:solidFill>
              </a:defRPr>
            </a:lvl2pPr>
            <a:lvl3pPr>
              <a:defRPr sz="1500">
                <a:solidFill>
                  <a:srgbClr val="666666"/>
                </a:solidFill>
              </a:defRPr>
            </a:lvl3pPr>
            <a:lvl4pPr>
              <a:defRPr sz="1350">
                <a:solidFill>
                  <a:srgbClr val="666666"/>
                </a:solidFill>
              </a:defRPr>
            </a:lvl4pPr>
            <a:lvl5pPr>
              <a:defRPr sz="12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1" y="366022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496392-2DEE-1FEF-4187-715C127A9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0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4" y="1844678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C3B576-CCAC-3F3C-B69D-C93846BEA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55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E54DAF-5ECD-F6C6-F7B1-2496D8F8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05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6BA27B-8924-3EC0-6A45-92A4F5473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62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1934ABB-53FC-49BA-8E90-BC9452CADFE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6A50C-7F4F-1554-8A1B-9CEFE64FB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1097280"/>
            <a:ext cx="9025003" cy="603528"/>
          </a:xfrm>
          <a:prstGeom prst="rect">
            <a:avLst/>
          </a:prstGeom>
        </p:spPr>
        <p:txBody>
          <a:bodyPr/>
          <a:lstStyle>
            <a:lvl1pPr algn="l">
              <a:lnSpc>
                <a:spcPts val="2625"/>
              </a:lnSpc>
              <a:defRPr sz="27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6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5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55667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CE5561-0C34-4C51-BFB0-087922859D0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E5707-B7E1-0921-5F14-FDEC382FD627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99" y="4677"/>
            <a:ext cx="1771964" cy="10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3D646-2C58-4954-B58F-9F21FF893BAD}"/>
              </a:ext>
            </a:extLst>
          </p:cNvPr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8" b="17932"/>
          <a:stretch/>
        </p:blipFill>
        <p:spPr bwMode="auto">
          <a:xfrm>
            <a:off x="13486" y="0"/>
            <a:ext cx="2730083" cy="972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790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5" r:id="rId10"/>
    <p:sldLayoutId id="214748367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" y="1104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8FF47-53DC-80E5-5359-7F3677F973B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99" y="4677"/>
            <a:ext cx="1771964" cy="10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AAF92-6179-4BB0-F212-CE28904F48E7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8" b="17932"/>
          <a:stretch/>
        </p:blipFill>
        <p:spPr bwMode="auto">
          <a:xfrm>
            <a:off x="13486" y="0"/>
            <a:ext cx="2730083" cy="972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13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Implications of beam filling patterns on the design of recirculating ERLs</a:t>
            </a:r>
            <a:br>
              <a:rPr lang="en-GB" dirty="0"/>
            </a:br>
            <a:r>
              <a:rPr lang="en-GB" sz="1800" dirty="0"/>
              <a:t>ERL 2022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562474"/>
            <a:ext cx="9577064" cy="1010543"/>
          </a:xfrm>
        </p:spPr>
        <p:txBody>
          <a:bodyPr/>
          <a:lstStyle/>
          <a:p>
            <a:r>
              <a:rPr lang="en-GB" dirty="0"/>
              <a:t>Rob Apsimon</a:t>
            </a:r>
            <a:r>
              <a:rPr lang="en-GB" baseline="30000" dirty="0"/>
              <a:t>1</a:t>
            </a:r>
            <a:r>
              <a:rPr lang="en-GB" dirty="0"/>
              <a:t>, Sadiq Setiniyaz</a:t>
            </a:r>
            <a:r>
              <a:rPr lang="en-GB" baseline="30000" dirty="0"/>
              <a:t>1</a:t>
            </a:r>
            <a:r>
              <a:rPr lang="en-GB" dirty="0"/>
              <a:t> and Peter Williams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sz="1100" baseline="30000" dirty="0"/>
              <a:t>1</a:t>
            </a:r>
            <a:r>
              <a:rPr lang="en-GB" sz="1100" dirty="0"/>
              <a:t>Lancaster University and Cockcroft Institute, Lancaster, UK</a:t>
            </a:r>
          </a:p>
          <a:p>
            <a:r>
              <a:rPr lang="en-GB" sz="1100" baseline="30000" dirty="0"/>
              <a:t>2</a:t>
            </a:r>
            <a:r>
              <a:rPr lang="en-GB" sz="1100" dirty="0"/>
              <a:t>ASTeC and Cockcroft Institute, Daresbury Laboratory, UK</a:t>
            </a:r>
            <a:endParaRPr lang="en-GB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20640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4"/>
    </mc:Choice>
    <mc:Fallback xmlns="">
      <p:transition spd="slow" advTm="119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75BEEC-C87B-043B-4C62-A169D28F0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" t="21333" r="3538" b="14203"/>
          <a:stretch/>
        </p:blipFill>
        <p:spPr>
          <a:xfrm>
            <a:off x="302151" y="3554233"/>
            <a:ext cx="8562948" cy="3303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71D30CF-9536-E047-F0DB-216958F1835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Filling pattern: how bunches are injected into buckets on subsequent turns of the ERL ring:</a:t>
                </a:r>
              </a:p>
              <a:p>
                <a:pPr lvl="1"/>
                <a:r>
                  <a:rPr lang="en-GB" dirty="0"/>
                  <a:t>For the example below, we can write the filling pattern 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The subscript is the bucket number and the bigger number is the turn number.</a:t>
                </a:r>
              </a:p>
              <a:p>
                <a:pPr lvl="2"/>
                <a:r>
                  <a:rPr lang="en-GB" dirty="0"/>
                  <a:t>The first convention is conceptually easier as the numbers match the spatial ordering of bunches in the ring, however the maths is much easier with the second formalism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71D30CF-9536-E047-F0DB-216958F18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488" t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DD53D-5180-3326-08FA-F067A0BE47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FA105C-A311-A5CD-FC65-585B227D0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a filling pattern and transition set?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1BAA4-05DA-3287-6046-DE4B3E92BEAA}"/>
                  </a:ext>
                </a:extLst>
              </p:cNvPr>
              <p:cNvSpPr txBox="1"/>
              <p:nvPr/>
            </p:nvSpPr>
            <p:spPr>
              <a:xfrm>
                <a:off x="8420431" y="3837842"/>
                <a:ext cx="357227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Note: we usually don’t bother with subscripting, we just ignore the ordered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1 2 5 3 6 4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1 2 4 6 3 5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transition set is the number of buckets each bunch shifts from one turn to the next.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0 1 1 2 1 1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1BAA4-05DA-3287-6046-DE4B3E92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431" y="3837842"/>
                <a:ext cx="3572277" cy="2862322"/>
              </a:xfrm>
              <a:prstGeom prst="rect">
                <a:avLst/>
              </a:prstGeom>
              <a:blipFill>
                <a:blip r:embed="rId4"/>
                <a:stretch>
                  <a:fillRect l="-1365" t="-1279" r="-3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91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2B6B69D-B8DC-79AF-5286-505C96A62D1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After each turn, the turn number increases by one, so we either need to update the filling pattern or </a:t>
                </a:r>
                <a:r>
                  <a:rPr lang="en-US"/>
                  <a:t>the transition set.</a:t>
                </a:r>
                <a:endParaRPr lang="en-US" dirty="0"/>
              </a:p>
              <a:p>
                <a:pPr lvl="1"/>
                <a:r>
                  <a:rPr lang="en-US" sz="1800" dirty="0">
                    <a:solidFill>
                      <a:srgbClr val="B5121B"/>
                    </a:solidFill>
                  </a:rPr>
                  <a:t>As a convention, we update the transition set, which requires cyclically permuting it to the left each turn</a:t>
                </a:r>
                <a:endParaRPr lang="en-GB" sz="1800" dirty="0">
                  <a:solidFill>
                    <a:srgbClr val="B5121B"/>
                  </a:solidFill>
                </a:endParaRPr>
              </a:p>
              <a:p>
                <a:endParaRPr lang="en-GB" sz="1400" dirty="0"/>
              </a:p>
              <a:p>
                <a:r>
                  <a:rPr lang="en-GB" dirty="0"/>
                  <a:t>Using the second definition of filling pattern, the index is the turn number and the value is the bucket number.</a:t>
                </a:r>
              </a:p>
              <a:p>
                <a:pPr lvl="1"/>
                <a:r>
                  <a:rPr lang="en-GB" sz="1800" dirty="0">
                    <a:solidFill>
                      <a:srgbClr val="B5121B"/>
                    </a:solidFill>
                  </a:rPr>
                  <a:t>Now the filling pattern on the next turn becomes:</a:t>
                </a:r>
                <a:br>
                  <a:rPr lang="en-GB" sz="1800" dirty="0">
                    <a:solidFill>
                      <a:srgbClr val="B5121B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rgbClr val="B5121B"/>
                    </a:solidFill>
                  </a:rPr>
                  <a:t> </a:t>
                </a:r>
                <a:br>
                  <a:rPr lang="en-US" sz="1800" b="0" dirty="0">
                    <a:solidFill>
                      <a:srgbClr val="B5121B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>
                    <a:solidFill>
                      <a:srgbClr val="B5121B"/>
                    </a:solidFill>
                  </a:rPr>
                  <a:t> </a:t>
                </a:r>
              </a:p>
              <a:p>
                <a:pPr lvl="2"/>
                <a:r>
                  <a:rPr lang="en-GB" sz="1600" dirty="0">
                    <a:solidFill>
                      <a:srgbClr val="B5121B"/>
                    </a:solidFill>
                  </a:rPr>
                  <a:t>Where F is the filling pattern and T is the transition set</a:t>
                </a:r>
              </a:p>
              <a:p>
                <a:pPr lvl="2"/>
                <a:r>
                  <a:rPr lang="en-GB" sz="1600" dirty="0">
                    <a:solidFill>
                      <a:srgbClr val="B5121B"/>
                    </a:solidFill>
                  </a:rPr>
                  <a:t>If we used the other filling pattern convention, the transition</a:t>
                </a:r>
                <a:br>
                  <a:rPr lang="en-GB" sz="1600" dirty="0">
                    <a:solidFill>
                      <a:srgbClr val="B5121B"/>
                    </a:solidFill>
                  </a:rPr>
                </a:br>
                <a:r>
                  <a:rPr lang="en-GB" sz="1600" dirty="0">
                    <a:solidFill>
                      <a:srgbClr val="B5121B"/>
                    </a:solidFill>
                  </a:rPr>
                  <a:t>set would shuffle the order of the filling pattern elements</a:t>
                </a:r>
                <a:endParaRPr lang="en-GB" sz="1800" dirty="0">
                  <a:solidFill>
                    <a:srgbClr val="B5121B"/>
                  </a:solidFill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2B6B69D-B8DC-79AF-5286-505C96A62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88" t="-770" r="-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EF017-CEAF-C236-C0D6-EC2F679FD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723DD-4199-FBE5-C474-8B66E833C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useful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D8216A19-B217-0DE0-BB5C-E2BF8EA97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202628"/>
                  </p:ext>
                </p:extLst>
              </p:nvPr>
            </p:nvGraphicFramePr>
            <p:xfrm>
              <a:off x="6846765" y="3713798"/>
              <a:ext cx="4876800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9463462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76704243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87223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Turn number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24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24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1 3 5 2 4 6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1 1 2 1 1 0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090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2 4 1 3 5 6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1 2 1 1 0 1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22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3 6 2 4 5 1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2 1 1 0 1 1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52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5 1 3 4 6 2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1 1 0 1 1 2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233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6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6 2 3 5 1 4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1 0 1 1 2 1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3132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</a:t>
                          </a:r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730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D8216A19-B217-0DE0-BB5C-E2BF8EA97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202628"/>
                  </p:ext>
                </p:extLst>
              </p:nvPr>
            </p:nvGraphicFramePr>
            <p:xfrm>
              <a:off x="6846765" y="3713798"/>
              <a:ext cx="4876800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9463462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76704243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872233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Turn number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8333" r="-100749" b="-7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8333" r="-749" b="-7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24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06557" r="-10074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106557" r="-74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24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206557" r="-1007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206557" r="-74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090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306557" r="-10074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306557" r="-74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22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406557" r="-10074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406557" r="-74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52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506557" r="-10074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506557" r="-74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6233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6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606557" r="-10074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606557" r="-74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3132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</a:t>
                          </a:r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706557" r="-10074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706557" r="-74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730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40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55935E7-6AC4-DDEE-6115-17FB71AF058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sz="1800" dirty="0"/>
                  <a:t>However, not all combinations of filling pattern and transition set works.</a:t>
                </a:r>
              </a:p>
              <a:p>
                <a:pPr lvl="1"/>
                <a:r>
                  <a:rPr lang="en-GB" sz="1600" dirty="0"/>
                  <a:t>Need to determine how to find all allowed schemes.</a:t>
                </a:r>
              </a:p>
              <a:p>
                <a:pPr lvl="1"/>
                <a:endParaRPr lang="en-GB" sz="1600" dirty="0"/>
              </a:p>
              <a:p>
                <a:r>
                  <a:rPr lang="en-GB" sz="1800" dirty="0"/>
                  <a:t>Finding all allowed combinations of filling pattern and transition set is hard.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sz="1600" dirty="0"/>
                  <a:t>Brute force method would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1600" dirty="0"/>
                  <a:t> combinations to check, which grows FAST!</a:t>
                </a:r>
              </a:p>
              <a:p>
                <a:pPr marL="342900" lvl="1" indent="0">
                  <a:spcBef>
                    <a:spcPts val="0"/>
                  </a:spcBef>
                  <a:buNone/>
                </a:pPr>
                <a:endParaRPr lang="en-GB" sz="1800" dirty="0"/>
              </a:p>
              <a:p>
                <a:pPr>
                  <a:spcBef>
                    <a:spcPts val="0"/>
                  </a:spcBef>
                </a:pPr>
                <a:r>
                  <a:rPr lang="en-GB" sz="1800" dirty="0"/>
                  <a:t>Need a way to reduce to problem to something manageable</a:t>
                </a:r>
                <a:endParaRPr lang="en-GB" dirty="0"/>
              </a:p>
              <a:p>
                <a:pPr lvl="1">
                  <a:spcBef>
                    <a:spcPts val="0"/>
                  </a:spcBef>
                </a:pPr>
                <a:r>
                  <a:rPr lang="en-GB" sz="1600" dirty="0"/>
                  <a:t>Can group the filling patterns (and transition sets!) based on</a:t>
                </a:r>
                <a:br>
                  <a:rPr lang="en-GB" sz="1600" dirty="0"/>
                </a:br>
                <a:r>
                  <a:rPr lang="en-GB" sz="1600" dirty="0"/>
                  <a:t>symmetries of the system.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sz="1600" dirty="0"/>
                  <a:t>Need to frame this as an eigen-like problem…</a:t>
                </a:r>
              </a:p>
              <a:p>
                <a:pPr lvl="1">
                  <a:spcBef>
                    <a:spcPts val="0"/>
                  </a:spcBef>
                </a:pPr>
                <a:endParaRPr lang="en-GB" sz="1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55935E7-6AC4-DDEE-6115-17FB71AF0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326" t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B0E0C-8349-C58F-4676-FDE2594568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16CCC-DB26-857A-84BB-38631E991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Comprehensive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034C801E-C7B7-D225-4310-6B44E7A4F2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802219"/>
                  </p:ext>
                </p:extLst>
              </p:nvPr>
            </p:nvGraphicFramePr>
            <p:xfrm>
              <a:off x="9320504" y="1777349"/>
              <a:ext cx="2440127" cy="235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333">
                      <a:extLst>
                        <a:ext uri="{9D8B030D-6E8A-4147-A177-3AD203B41FA5}">
                          <a16:colId xmlns:a16="http://schemas.microsoft.com/office/drawing/2014/main" val="711437473"/>
                        </a:ext>
                      </a:extLst>
                    </a:gridCol>
                    <a:gridCol w="1185301">
                      <a:extLst>
                        <a:ext uri="{9D8B030D-6E8A-4147-A177-3AD203B41FA5}">
                          <a16:colId xmlns:a16="http://schemas.microsoft.com/office/drawing/2014/main" val="3882619887"/>
                        </a:ext>
                      </a:extLst>
                    </a:gridCol>
                    <a:gridCol w="879493">
                      <a:extLst>
                        <a:ext uri="{9D8B030D-6E8A-4147-A177-3AD203B41FA5}">
                          <a16:colId xmlns:a16="http://schemas.microsoft.com/office/drawing/2014/main" val="11926981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Brute force checks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groups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788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8701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144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880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6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86,400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2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203,212,800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209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016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1.317×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9404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707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034C801E-C7B7-D225-4310-6B44E7A4F2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802219"/>
                  </p:ext>
                </p:extLst>
              </p:nvPr>
            </p:nvGraphicFramePr>
            <p:xfrm>
              <a:off x="9320504" y="1777349"/>
              <a:ext cx="2440127" cy="235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333">
                      <a:extLst>
                        <a:ext uri="{9D8B030D-6E8A-4147-A177-3AD203B41FA5}">
                          <a16:colId xmlns:a16="http://schemas.microsoft.com/office/drawing/2014/main" val="711437473"/>
                        </a:ext>
                      </a:extLst>
                    </a:gridCol>
                    <a:gridCol w="1185301">
                      <a:extLst>
                        <a:ext uri="{9D8B030D-6E8A-4147-A177-3AD203B41FA5}">
                          <a16:colId xmlns:a16="http://schemas.microsoft.com/office/drawing/2014/main" val="3882619887"/>
                        </a:ext>
                      </a:extLst>
                    </a:gridCol>
                    <a:gridCol w="879493">
                      <a:extLst>
                        <a:ext uri="{9D8B030D-6E8A-4147-A177-3AD203B41FA5}">
                          <a16:colId xmlns:a16="http://schemas.microsoft.com/office/drawing/2014/main" val="1192698114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Brute force checks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groups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788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8701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144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880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6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86,400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2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203,212,800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209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016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308" t="-537705" r="-7538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9404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7079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35716016-0332-AB0F-2FA6-730A588AC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884271"/>
                  </p:ext>
                </p:extLst>
              </p:nvPr>
            </p:nvGraphicFramePr>
            <p:xfrm>
              <a:off x="6846765" y="4278339"/>
              <a:ext cx="4876800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9463462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76704243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87223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Turn number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24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GB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24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 3 4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1 1 2 1 1 0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090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…</a:t>
                          </a:r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…</a:t>
                          </a:r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22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35716016-0332-AB0F-2FA6-730A588AC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884271"/>
                  </p:ext>
                </p:extLst>
              </p:nvPr>
            </p:nvGraphicFramePr>
            <p:xfrm>
              <a:off x="6846765" y="4278339"/>
              <a:ext cx="4876800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9463462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76704243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872233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Turn number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5" t="-8333" r="-10074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75" t="-8333" r="-749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24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5" t="-104839" r="-100749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75" t="-104839" r="-749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24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5" t="-208197" r="-10074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75" t="-208197" r="-74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090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…</a:t>
                          </a:r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…</a:t>
                          </a:r>
                          <a:endParaRPr lang="en-GB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223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C9ACA7B-3119-FF1A-1E61-8B8DC2C213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8" t="22377" r="3538" b="13276"/>
          <a:stretch/>
        </p:blipFill>
        <p:spPr>
          <a:xfrm>
            <a:off x="848272" y="4821358"/>
            <a:ext cx="5295569" cy="20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9EC9E94-80A3-6375-B09F-DC6FFDE3280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Filling patterns (and transition sets) form subgroups based on 4 transformations.</a:t>
                </a:r>
              </a:p>
              <a:p>
                <a:pPr lvl="1"/>
                <a:r>
                  <a:rPr lang="en-GB" sz="1800" dirty="0"/>
                  <a:t>These transformations are based on gauge and reflection symmetries of an ERL.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The rules state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in a subgroup, then the following are also in the group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GB" sz="1800" b="0" dirty="0"/>
                  <a:t>Adding a constant: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func>
                      <m:funcPr>
                        <m:ctrlP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800" b="1" i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</m:fName>
                      <m:e>
                        <m:d>
                          <m:dPr>
                            <m:ctrlP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func>
                  </m:oMath>
                </a14:m>
                <a:endParaRPr lang="en-GB" sz="1800" b="1" dirty="0">
                  <a:solidFill>
                    <a:srgbClr val="B5121B"/>
                  </a:solidFill>
                </a:endParaRPr>
              </a:p>
              <a:p>
                <a:pPr marL="1100137" lvl="2" indent="-457200"/>
                <a:r>
                  <a:rPr lang="en-GB" sz="1600" i="1" dirty="0"/>
                  <a:t>Choice of bucket number doesn’t matter</a:t>
                </a:r>
                <a:endParaRPr lang="en-GB" sz="1800" b="1" i="1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GB" sz="1800" b="0" dirty="0"/>
                  <a:t>A cyclic permutation: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1800" b="1" i="1" dirty="0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sub>
                        </m:sSub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B5121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sub>
                        </m:sSub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sz="1800" b="1" i="1" dirty="0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GB" sz="1800" b="1" dirty="0">
                  <a:solidFill>
                    <a:srgbClr val="B5121B"/>
                  </a:solidFill>
                </a:endParaRPr>
              </a:p>
              <a:p>
                <a:pPr marL="1100137" lvl="2" indent="-457200"/>
                <a:r>
                  <a:rPr lang="en-GB" sz="1600" i="1" dirty="0"/>
                  <a:t>Choice of “turn 1” doesn’t matter</a:t>
                </a:r>
                <a:endParaRPr lang="en-GB" sz="1800" b="1" i="1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GB" sz="1800" b="0" dirty="0"/>
                  <a:t>Negation: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func>
                      <m:funcPr>
                        <m:ctrlPr>
                          <a:rPr lang="en-GB" sz="1800" b="1" i="1" dirty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800" b="1" i="1" dirty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</m:fName>
                      <m:e>
                        <m:d>
                          <m:dPr>
                            <m:ctrlPr>
                              <a:rPr lang="en-GB" sz="1800" b="1" i="1" dirty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1" i="1" dirty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func>
                    <m:r>
                      <a:rPr lang="en-GB" sz="1800" b="1" i="1" dirty="0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dirty="0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func>
                      <m:funcPr>
                        <m:ctrlPr>
                          <a:rPr lang="en-GB" sz="1800" b="1" i="1" dirty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800" b="1" i="1" dirty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</m:fName>
                      <m:e>
                        <m:d>
                          <m:dPr>
                            <m:ctrlPr>
                              <a:rPr lang="en-GB" sz="1800" b="1" i="1" dirty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1" i="1" dirty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func>
                  </m:oMath>
                </a14:m>
                <a:endParaRPr lang="en-GB" sz="1800" dirty="0"/>
              </a:p>
              <a:p>
                <a:pPr marL="1100137" lvl="2" indent="-457200"/>
                <a:r>
                  <a:rPr lang="en-GB" sz="1600" i="1" dirty="0"/>
                  <a:t>Switching direction of space doesn’t matter</a:t>
                </a:r>
                <a:endParaRPr lang="en-GB" sz="1800" b="1" i="1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GB" sz="1800" b="0" dirty="0"/>
                  <a:t>Vector “flip”: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  <m:r>
                      <a:rPr lang="en-GB" sz="1800" b="1" i="1" smtClean="0">
                        <a:solidFill>
                          <a:srgbClr val="B5121B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1800" b="1" i="1" smtClean="0">
                            <a:solidFill>
                              <a:srgbClr val="B5121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sz="1800" b="1" i="1" smtClean="0">
                                <a:solidFill>
                                  <a:srgbClr val="B5121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GB" sz="1800" b="1" dirty="0">
                  <a:solidFill>
                    <a:srgbClr val="B5121B"/>
                  </a:solidFill>
                </a:endParaRPr>
              </a:p>
              <a:p>
                <a:pPr marL="1100137" lvl="2" indent="-457200"/>
                <a:r>
                  <a:rPr lang="en-GB" sz="1600" b="0" i="1" dirty="0"/>
                  <a:t>Switching direction of </a:t>
                </a:r>
                <a:r>
                  <a:rPr lang="en-GB" sz="1600" i="1" dirty="0"/>
                  <a:t>time doesn’t matter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9EC9E94-80A3-6375-B09F-DC6FFDE32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88" t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54E75-1B2B-AE12-7133-FA96ED5E8F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5CA71-9FB6-EA67-44BB-A4C82BC37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Filling pattern / transition set allowed combinations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C843991-B613-F1A8-D311-16879D01E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310" r="6863" b="2477"/>
          <a:stretch/>
        </p:blipFill>
        <p:spPr>
          <a:xfrm>
            <a:off x="6751626" y="3352947"/>
            <a:ext cx="5178123" cy="27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EF6453B-EB11-5905-4E25-6EC61BB1FE6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27053" y="1844678"/>
                <a:ext cx="9140090" cy="4752975"/>
              </a:xfrm>
            </p:spPr>
            <p:txBody>
              <a:bodyPr/>
              <a:lstStyle/>
              <a:p>
                <a:r>
                  <a:rPr lang="en-GB" dirty="0"/>
                  <a:t>There are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/>
                  <a:t> subgroups</a:t>
                </a:r>
              </a:p>
              <a:p>
                <a:pPr lvl="1"/>
                <a:r>
                  <a:rPr lang="en-GB" sz="1800" dirty="0"/>
                  <a:t>If we solve the problem for 1 member of the subgroup, we know all other solutions from the transformations.</a:t>
                </a:r>
              </a:p>
              <a:p>
                <a:pPr lvl="1"/>
                <a:endParaRPr lang="en-GB" sz="1800" dirty="0"/>
              </a:p>
              <a:p>
                <a:r>
                  <a:rPr lang="en-GB" dirty="0"/>
                  <a:t>Would be nice to solve this as an eigenproblem</a:t>
                </a:r>
              </a:p>
              <a:p>
                <a:pPr lvl="1"/>
                <a:r>
                  <a:rPr lang="en-GB" sz="1800" dirty="0"/>
                  <a:t>Eigenproblems involve finding eigenvectors and eigenvalues for a transformation</a:t>
                </a:r>
              </a:p>
              <a:p>
                <a:pPr lvl="1"/>
                <a:r>
                  <a:rPr lang="en-GB" sz="1800" dirty="0"/>
                  <a:t>In our case, we know the eigenvector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800" dirty="0"/>
                  <a:t>) and eigenvalue (1), but we need to determine the transformation</a:t>
                </a:r>
              </a:p>
              <a:p>
                <a:pPr lvl="1"/>
                <a:endParaRPr lang="en-GB" sz="1800" dirty="0"/>
              </a:p>
              <a:p>
                <a:r>
                  <a:rPr lang="en-GB" dirty="0"/>
                  <a:t>Once we know the transformations, we know the associated transformations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800" dirty="0"/>
              </a:p>
              <a:p>
                <a:pPr lvl="1"/>
                <a:r>
                  <a:rPr lang="en-GB" sz="1800" dirty="0"/>
                  <a:t>This </a:t>
                </a:r>
                <a:r>
                  <a:rPr lang="en-US" sz="1800" dirty="0"/>
                  <a:t>is enough to determine all transition sets for a given filling pattern</a:t>
                </a:r>
              </a:p>
              <a:p>
                <a:pPr lvl="1"/>
                <a:r>
                  <a:rPr lang="en-US" sz="1800" dirty="0"/>
                  <a:t>There are a few minor caveats to this, but I won’t go into them here…</a:t>
                </a:r>
                <a:endParaRPr lang="en-GB" sz="18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EF6453B-EB11-5905-4E25-6EC61BB1F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27053" y="1844678"/>
                <a:ext cx="9140090" cy="4752975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53075-7395-3EA4-98A4-2B16F2AE8A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1E5A96-F7E6-DFC1-A92D-A16FC6E6E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Filling pattern / transition set allowed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1976BE8-2DB2-111A-063C-CAACB78DCF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7252069"/>
                  </p:ext>
                </p:extLst>
              </p:nvPr>
            </p:nvGraphicFramePr>
            <p:xfrm>
              <a:off x="9658740" y="1855253"/>
              <a:ext cx="2440127" cy="235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333">
                      <a:extLst>
                        <a:ext uri="{9D8B030D-6E8A-4147-A177-3AD203B41FA5}">
                          <a16:colId xmlns:a16="http://schemas.microsoft.com/office/drawing/2014/main" val="711437473"/>
                        </a:ext>
                      </a:extLst>
                    </a:gridCol>
                    <a:gridCol w="1185301">
                      <a:extLst>
                        <a:ext uri="{9D8B030D-6E8A-4147-A177-3AD203B41FA5}">
                          <a16:colId xmlns:a16="http://schemas.microsoft.com/office/drawing/2014/main" val="3882619887"/>
                        </a:ext>
                      </a:extLst>
                    </a:gridCol>
                    <a:gridCol w="879493">
                      <a:extLst>
                        <a:ext uri="{9D8B030D-6E8A-4147-A177-3AD203B41FA5}">
                          <a16:colId xmlns:a16="http://schemas.microsoft.com/office/drawing/2014/main" val="11926981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Brute force checks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groups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788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8701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80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86,400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72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203,212,800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4016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1.317×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9404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707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1976BE8-2DB2-111A-063C-CAACB78DCF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7252069"/>
                  </p:ext>
                </p:extLst>
              </p:nvPr>
            </p:nvGraphicFramePr>
            <p:xfrm>
              <a:off x="9658740" y="1855253"/>
              <a:ext cx="2440127" cy="235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333">
                      <a:extLst>
                        <a:ext uri="{9D8B030D-6E8A-4147-A177-3AD203B41FA5}">
                          <a16:colId xmlns:a16="http://schemas.microsoft.com/office/drawing/2014/main" val="711437473"/>
                        </a:ext>
                      </a:extLst>
                    </a:gridCol>
                    <a:gridCol w="1185301">
                      <a:extLst>
                        <a:ext uri="{9D8B030D-6E8A-4147-A177-3AD203B41FA5}">
                          <a16:colId xmlns:a16="http://schemas.microsoft.com/office/drawing/2014/main" val="3882619887"/>
                        </a:ext>
                      </a:extLst>
                    </a:gridCol>
                    <a:gridCol w="879493">
                      <a:extLst>
                        <a:ext uri="{9D8B030D-6E8A-4147-A177-3AD203B41FA5}">
                          <a16:colId xmlns:a16="http://schemas.microsoft.com/office/drawing/2014/main" val="1192698114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Brute force checks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groups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788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8701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880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86,400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72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203,212,800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4016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474" t="-537705" r="-757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9404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7079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789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89CC4-0C62-C9D3-D984-DC8987DC8E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45FCA0-A62F-E107-4E4B-3D61692B1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Worked example: 6-turn ERL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D86FF-5D30-B331-06E2-446A1E8BB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7" t="20256" r="28173" b="8974"/>
          <a:stretch/>
        </p:blipFill>
        <p:spPr>
          <a:xfrm>
            <a:off x="492368" y="1877158"/>
            <a:ext cx="5174273" cy="48533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C8C5FF-34C2-D639-5531-50FF297F56C4}"/>
              </a:ext>
            </a:extLst>
          </p:cNvPr>
          <p:cNvSpPr txBox="1"/>
          <p:nvPr/>
        </p:nvSpPr>
        <p:spPr>
          <a:xfrm>
            <a:off x="7354765" y="5605096"/>
            <a:ext cx="378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“reverse-eigenproblem” approach can be shown to be optimal or near-optimal efficiency</a:t>
            </a:r>
            <a:endParaRPr lang="en-GB" sz="1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8E3002-70B6-397E-AF82-D5500D89C6AF}"/>
              </a:ext>
            </a:extLst>
          </p:cNvPr>
          <p:cNvGrpSpPr/>
          <p:nvPr/>
        </p:nvGrpSpPr>
        <p:grpSpPr>
          <a:xfrm>
            <a:off x="593481" y="1661746"/>
            <a:ext cx="10445260" cy="1752346"/>
            <a:chOff x="593481" y="1661746"/>
            <a:chExt cx="10445260" cy="175234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88F4DC8-EA68-76B1-5493-C5A155EDBE13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5666641" y="2031078"/>
              <a:ext cx="1455127" cy="123086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1C3E3E-2D72-BF22-E537-58C4AE80EACF}"/>
                </a:ext>
              </a:extLst>
            </p:cNvPr>
            <p:cNvSpPr txBox="1"/>
            <p:nvPr/>
          </p:nvSpPr>
          <p:spPr>
            <a:xfrm>
              <a:off x="7121768" y="1661746"/>
              <a:ext cx="39169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 non-trivial eigen-transformations. But every filling pattern must have an SP transition set associated</a:t>
              </a:r>
              <a:endParaRPr lang="en-GB" sz="14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EF95C8B-0E15-7BD5-97A2-567168F66BA9}"/>
                </a:ext>
              </a:extLst>
            </p:cNvPr>
            <p:cNvSpPr/>
            <p:nvPr/>
          </p:nvSpPr>
          <p:spPr>
            <a:xfrm>
              <a:off x="593481" y="3121704"/>
              <a:ext cx="4953731" cy="292388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233B-636A-7EEC-0895-759EE522CC2D}"/>
              </a:ext>
            </a:extLst>
          </p:cNvPr>
          <p:cNvGrpSpPr/>
          <p:nvPr/>
        </p:nvGrpSpPr>
        <p:grpSpPr>
          <a:xfrm>
            <a:off x="574797" y="3121704"/>
            <a:ext cx="10567986" cy="2160797"/>
            <a:chOff x="574797" y="3121704"/>
            <a:chExt cx="10567986" cy="216079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DED150-99E2-4FFD-7194-EF58BDD98BC2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675432" y="3414092"/>
              <a:ext cx="1550378" cy="6655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3C7C28-0BC6-9066-215C-F45B9BFFF4F6}"/>
                </a:ext>
              </a:extLst>
            </p:cNvPr>
            <p:cNvSpPr txBox="1"/>
            <p:nvPr/>
          </p:nvSpPr>
          <p:spPr>
            <a:xfrm>
              <a:off x="7225810" y="3121704"/>
              <a:ext cx="3916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These filling pattern groups have the same transformations, but different transition sets </a:t>
              </a:r>
              <a:endParaRPr lang="en-GB" sz="16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83B035-3E72-B0BA-40B3-6C8A3AF89086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747236" y="3414092"/>
              <a:ext cx="1478574" cy="10348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6DDEFF1-E1E5-5CC2-08F7-104860577587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627807" y="3414092"/>
              <a:ext cx="1598003" cy="16942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B1D4F60-A0F3-E00A-E44B-244813D0C1DF}"/>
                </a:ext>
              </a:extLst>
            </p:cNvPr>
            <p:cNvSpPr/>
            <p:nvPr/>
          </p:nvSpPr>
          <p:spPr>
            <a:xfrm>
              <a:off x="574797" y="3979190"/>
              <a:ext cx="4953731" cy="292388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6B54A52-1AE4-397C-6411-A0C4CC8A9D4C}"/>
                </a:ext>
              </a:extLst>
            </p:cNvPr>
            <p:cNvSpPr/>
            <p:nvPr/>
          </p:nvSpPr>
          <p:spPr>
            <a:xfrm>
              <a:off x="579192" y="4326895"/>
              <a:ext cx="4953731" cy="292388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E410D3C-1A86-4012-AFF9-FEA1BD0C0841}"/>
                </a:ext>
              </a:extLst>
            </p:cNvPr>
            <p:cNvSpPr/>
            <p:nvPr/>
          </p:nvSpPr>
          <p:spPr>
            <a:xfrm>
              <a:off x="593481" y="4990113"/>
              <a:ext cx="4953731" cy="292388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B5A6CF-8AEE-87D3-2664-9C7DA8FD38F2}"/>
              </a:ext>
            </a:extLst>
          </p:cNvPr>
          <p:cNvGrpSpPr/>
          <p:nvPr/>
        </p:nvGrpSpPr>
        <p:grpSpPr>
          <a:xfrm>
            <a:off x="574796" y="3457071"/>
            <a:ext cx="10567987" cy="3208927"/>
            <a:chOff x="574796" y="3457071"/>
            <a:chExt cx="10567987" cy="320892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234D5E-05F6-E413-EFC6-CD60FB673E76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747236" y="3700598"/>
              <a:ext cx="1478574" cy="8290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E526FC-15A9-4389-D9C9-E5C28CF4D754}"/>
                </a:ext>
              </a:extLst>
            </p:cNvPr>
            <p:cNvSpPr txBox="1"/>
            <p:nvPr/>
          </p:nvSpPr>
          <p:spPr>
            <a:xfrm>
              <a:off x="7225810" y="4237226"/>
              <a:ext cx="3916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These filling pattern groups have the same transformations, but different transition sets </a:t>
              </a:r>
              <a:endParaRPr lang="en-GB" sz="16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2319B02-2FA9-96B1-1578-931DBAE15832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5666641" y="4529614"/>
              <a:ext cx="1559169" cy="195276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AA4188-A5AC-0EB0-A884-CC8D62E13024}"/>
                </a:ext>
              </a:extLst>
            </p:cNvPr>
            <p:cNvSpPr/>
            <p:nvPr/>
          </p:nvSpPr>
          <p:spPr>
            <a:xfrm>
              <a:off x="574798" y="3457071"/>
              <a:ext cx="4953731" cy="468694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82CAD83-5D21-0145-D479-C8E8F26CD1E6}"/>
                </a:ext>
              </a:extLst>
            </p:cNvPr>
            <p:cNvSpPr/>
            <p:nvPr/>
          </p:nvSpPr>
          <p:spPr>
            <a:xfrm>
              <a:off x="574796" y="6373610"/>
              <a:ext cx="4953731" cy="292388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6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23EE38-3200-12B7-5620-F3ADDD24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Bunch injection filling patterns and beam line topology has a major impact on ERL performance and stability.</a:t>
            </a:r>
          </a:p>
          <a:p>
            <a:endParaRPr lang="en-US" dirty="0"/>
          </a:p>
          <a:p>
            <a:r>
              <a:rPr lang="en-US" dirty="0"/>
              <a:t>A good choice of filling pattern and/or transition set can drastically reduce beam jitter, RF power consumption and increase BBU threshold current</a:t>
            </a:r>
          </a:p>
          <a:p>
            <a:endParaRPr lang="en-GB" dirty="0"/>
          </a:p>
          <a:p>
            <a:r>
              <a:rPr lang="en-GB" dirty="0"/>
              <a:t>For BBU and other figures of merit, comprehensive studies of filling pattern and topology are needed</a:t>
            </a:r>
          </a:p>
          <a:p>
            <a:pPr lvl="1"/>
            <a:r>
              <a:rPr lang="en-GB" dirty="0"/>
              <a:t>We present a mathematical formalism to do this, which provides a very efficient means of determining all solutions</a:t>
            </a:r>
          </a:p>
          <a:p>
            <a:pPr lvl="1"/>
            <a:endParaRPr lang="en-GB" dirty="0"/>
          </a:p>
          <a:p>
            <a:r>
              <a:rPr lang="en-GB" dirty="0"/>
              <a:t>These studies go beyond simply optimising the filling pattern and have been used to design the arc lengths for PERLE.</a:t>
            </a:r>
          </a:p>
          <a:p>
            <a:pPr lvl="1"/>
            <a:r>
              <a:rPr lang="en-GB" dirty="0"/>
              <a:t>This will be discussed at the </a:t>
            </a:r>
            <a:r>
              <a:rPr lang="en-GB" dirty="0" err="1"/>
              <a:t>LHeC</a:t>
            </a:r>
            <a:r>
              <a:rPr lang="en-GB" dirty="0"/>
              <a:t>/</a:t>
            </a:r>
            <a:r>
              <a:rPr lang="en-GB" dirty="0" err="1"/>
              <a:t>FCCeh</a:t>
            </a:r>
            <a:r>
              <a:rPr lang="en-GB" dirty="0"/>
              <a:t> and PERLE Workshop in </a:t>
            </a:r>
            <a:r>
              <a:rPr lang="en-GB" dirty="0" err="1"/>
              <a:t>IJCLab</a:t>
            </a:r>
            <a:r>
              <a:rPr lang="en-GB" dirty="0"/>
              <a:t> later this month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5422F-85C9-3729-99E4-D8F4F3AE0F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8C903B-963D-1116-1980-10FB5CB82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8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22952-3CC6-DD21-BC28-8188FDD90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2" y="1844678"/>
            <a:ext cx="9889157" cy="4752975"/>
          </a:xfrm>
        </p:spPr>
        <p:txBody>
          <a:bodyPr/>
          <a:lstStyle/>
          <a:p>
            <a:r>
              <a:rPr lang="en-GB" dirty="0"/>
              <a:t>Filling pattern: the order bunches are injected into RF buckets on subsequent turns</a:t>
            </a:r>
          </a:p>
          <a:p>
            <a:endParaRPr lang="en-GB" dirty="0"/>
          </a:p>
          <a:p>
            <a:r>
              <a:rPr lang="en-GB" dirty="0"/>
              <a:t>Depending on the beam line topology, there will be different numbers of arcs: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can result in different recirculation schemes. In this talk, I will focus on two case:</a:t>
            </a:r>
          </a:p>
          <a:p>
            <a:pPr lvl="1"/>
            <a:r>
              <a:rPr lang="en-GB" sz="1800" dirty="0">
                <a:solidFill>
                  <a:srgbClr val="B5121B"/>
                </a:solidFill>
              </a:rPr>
              <a:t>FIFO (First-In-First-Out): order of bunches does not change relative to each other</a:t>
            </a:r>
            <a:endParaRPr lang="en-GB" sz="1800" dirty="0"/>
          </a:p>
          <a:p>
            <a:pPr lvl="2"/>
            <a:r>
              <a:rPr lang="en-GB" sz="1800" dirty="0"/>
              <a:t>Beam loading pattern evolves turn by turn as bunches switch from accelerating to decelerating</a:t>
            </a:r>
          </a:p>
          <a:p>
            <a:pPr lvl="2"/>
            <a:endParaRPr lang="en-GB" sz="800" dirty="0"/>
          </a:p>
          <a:p>
            <a:pPr lvl="1"/>
            <a:r>
              <a:rPr lang="en-GB" sz="1800" dirty="0">
                <a:solidFill>
                  <a:srgbClr val="B5121B"/>
                </a:solidFill>
              </a:rPr>
              <a:t>SP (Sequence Preserving): bunch on turn n moves to where bunch on turn (n+1) currently is</a:t>
            </a:r>
          </a:p>
          <a:p>
            <a:pPr lvl="2"/>
            <a:r>
              <a:rPr lang="en-GB" sz="1800" dirty="0"/>
              <a:t>Beam loading pattern remains constant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15F7A-D654-D4CD-C30F-3FC1851A06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E24A43-7D8B-32EC-E16B-A3ADCACB8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Filling patterns and beam line topology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7FC3E9-9165-1D69-6745-C50A6415FD2A}"/>
              </a:ext>
            </a:extLst>
          </p:cNvPr>
          <p:cNvGrpSpPr/>
          <p:nvPr/>
        </p:nvGrpSpPr>
        <p:grpSpPr>
          <a:xfrm>
            <a:off x="554196" y="3114595"/>
            <a:ext cx="7932446" cy="1507732"/>
            <a:chOff x="1722160" y="4253672"/>
            <a:chExt cx="9168304" cy="17426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79207E-EB07-C973-CA1F-B59E51C72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" t="28205" r="68414" b="32179"/>
            <a:stretch/>
          </p:blipFill>
          <p:spPr>
            <a:xfrm>
              <a:off x="1722160" y="4253672"/>
              <a:ext cx="2163122" cy="15562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687976-E156-2BEF-925C-F7A81FA1A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608" t="29487" r="22548" b="30694"/>
            <a:stretch/>
          </p:blipFill>
          <p:spPr>
            <a:xfrm>
              <a:off x="4620358" y="4311305"/>
              <a:ext cx="2730012" cy="15346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ACCB14-778D-EE85-6C82-290EF5E1D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065" t="35961" r="34231" b="15770"/>
            <a:stretch/>
          </p:blipFill>
          <p:spPr>
            <a:xfrm>
              <a:off x="8085446" y="4253672"/>
              <a:ext cx="2805018" cy="174263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04E494-6F08-C790-AEFA-A06B4D5B7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6" t="36290" r="52337" b="3796"/>
          <a:stretch/>
        </p:blipFill>
        <p:spPr>
          <a:xfrm>
            <a:off x="10235289" y="1700808"/>
            <a:ext cx="1956711" cy="154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A809D-186C-2EB9-3516-300C17B5E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88" t="36290" r="4323" b="3796"/>
          <a:stretch/>
        </p:blipFill>
        <p:spPr>
          <a:xfrm>
            <a:off x="10179627" y="3514838"/>
            <a:ext cx="1919240" cy="15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B9E68-B9E7-F0A2-58FB-B829093B88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F4149A-2479-DF9E-3FDD-6C7E6343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Beam loading in ERLs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938E2EE9-83E9-1FCF-08F4-ABD8EC57138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27052" y="1844678"/>
                <a:ext cx="6668878" cy="4752975"/>
              </a:xfrm>
            </p:spPr>
            <p:txBody>
              <a:bodyPr/>
              <a:lstStyle/>
              <a:p>
                <a:r>
                  <a:rPr lang="en-GB" dirty="0"/>
                  <a:t>For simplicity, let’s assume all accelerating bunches have a phase of 0</a:t>
                </a:r>
                <a:r>
                  <a:rPr lang="en-GB" baseline="30000" dirty="0"/>
                  <a:t>o</a:t>
                </a:r>
                <a:r>
                  <a:rPr lang="en-GB" dirty="0"/>
                  <a:t> and all decelerating bunches have a phase of 180</a:t>
                </a:r>
                <a:r>
                  <a:rPr lang="en-GB" baseline="30000" dirty="0"/>
                  <a:t>o</a:t>
                </a:r>
                <a:br>
                  <a:rPr lang="en-GB" baseline="300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𝑏𝑢𝑛𝑐h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Different filling patterns have very different beam loading patterns!</a:t>
                </a:r>
              </a:p>
              <a:p>
                <a:pPr lvl="1"/>
                <a:r>
                  <a:rPr lang="en-GB" sz="1800" dirty="0">
                    <a:solidFill>
                      <a:srgbClr val="B5121B"/>
                    </a:solidFill>
                  </a:rPr>
                  <a:t>This affects RF and beam stability</a:t>
                </a:r>
              </a:p>
              <a:p>
                <a:pPr lvl="1"/>
                <a:r>
                  <a:rPr lang="en-GB" sz="1800" dirty="0">
                    <a:solidFill>
                      <a:srgbClr val="B5121B"/>
                    </a:solidFill>
                  </a:rPr>
                  <a:t>This also affects the RF power consumption</a:t>
                </a:r>
                <a:endParaRPr lang="en-GB" dirty="0">
                  <a:solidFill>
                    <a:srgbClr val="B5121B"/>
                  </a:solidFill>
                </a:endParaRPr>
              </a:p>
            </p:txBody>
          </p:sp>
        </mc:Choice>
        <mc:Fallback>
          <p:sp>
            <p:nvSpPr>
              <p:cNvPr id="5" name="Text Placeholder 1">
                <a:extLst>
                  <a:ext uri="{FF2B5EF4-FFF2-40B4-BE49-F238E27FC236}">
                    <a16:creationId xmlns:a16="http://schemas.microsoft.com/office/drawing/2014/main" id="{938E2EE9-83E9-1FCF-08F4-ABD8EC571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27052" y="1844678"/>
                <a:ext cx="6668878" cy="4752975"/>
              </a:xfrm>
              <a:blipFill>
                <a:blip r:embed="rId2"/>
                <a:stretch>
                  <a:fillRect l="-823" t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A18EDF1E-A3CA-C3A1-FDDE-F6835EA1D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42" y="1928343"/>
            <a:ext cx="3267745" cy="2449874"/>
          </a:xfrm>
          <a:prstGeom prst="rect">
            <a:avLst/>
          </a:prstGeom>
        </p:spPr>
      </p:pic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EB9B2F79-D900-F166-E392-6568AA84F3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/>
          <a:stretch/>
        </p:blipFill>
        <p:spPr>
          <a:xfrm>
            <a:off x="7315442" y="4700454"/>
            <a:ext cx="3267745" cy="20692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7A9D27-3AB0-489B-B3F5-10C7F64E2E9A}"/>
              </a:ext>
            </a:extLst>
          </p:cNvPr>
          <p:cNvSpPr txBox="1"/>
          <p:nvPr/>
        </p:nvSpPr>
        <p:spPr>
          <a:xfrm>
            <a:off x="10352942" y="2158512"/>
            <a:ext cx="140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 scheme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B73ABF-271B-F6B3-8081-91A4A54F8364}"/>
              </a:ext>
            </a:extLst>
          </p:cNvPr>
          <p:cNvSpPr txBox="1"/>
          <p:nvPr/>
        </p:nvSpPr>
        <p:spPr>
          <a:xfrm>
            <a:off x="10418885" y="4769827"/>
            <a:ext cx="150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FIFO scheme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315D4-837A-951A-BF04-208C5E92A557}"/>
              </a:ext>
            </a:extLst>
          </p:cNvPr>
          <p:cNvSpPr txBox="1"/>
          <p:nvPr/>
        </p:nvSpPr>
        <p:spPr>
          <a:xfrm>
            <a:off x="69850" y="6521548"/>
            <a:ext cx="816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S. </a:t>
            </a:r>
            <a:r>
              <a:rPr lang="en-GB" sz="1400" dirty="0" err="1"/>
              <a:t>Setiniyaz</a:t>
            </a:r>
            <a:r>
              <a:rPr lang="en-GB" sz="1400" dirty="0"/>
              <a:t>, R. Apsimon, P. Williams: doi:10.1103/PhysRevAccelBeams.23.072002</a:t>
            </a:r>
          </a:p>
        </p:txBody>
      </p:sp>
    </p:spTree>
    <p:extLst>
      <p:ext uri="{BB962C8B-B14F-4D97-AF65-F5344CB8AC3E}">
        <p14:creationId xmlns:p14="http://schemas.microsoft.com/office/powerpoint/2010/main" val="69518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6CE8D-A14B-99B4-3E62-A2B0411ED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3" y="1844678"/>
            <a:ext cx="4777240" cy="4752975"/>
          </a:xfrm>
        </p:spPr>
        <p:txBody>
          <a:bodyPr/>
          <a:lstStyle/>
          <a:p>
            <a:r>
              <a:rPr lang="en-GB" dirty="0"/>
              <a:t>ERLs rely on beam loading to extract energy from spent bunches to accelerate new bunches.</a:t>
            </a:r>
          </a:p>
          <a:p>
            <a:pPr lvl="1"/>
            <a:r>
              <a:rPr lang="en-GB" dirty="0"/>
              <a:t>Essential for high energy efficiency</a:t>
            </a:r>
          </a:p>
          <a:p>
            <a:endParaRPr lang="en-GB" dirty="0"/>
          </a:p>
          <a:p>
            <a:r>
              <a:rPr lang="en-GB" dirty="0"/>
              <a:t>A “simple” LLRF feedback system will fight against this beam loading.</a:t>
            </a:r>
          </a:p>
          <a:p>
            <a:pPr lvl="1"/>
            <a:r>
              <a:rPr lang="en-GB" dirty="0"/>
              <a:t>This will require additional RF power</a:t>
            </a:r>
          </a:p>
          <a:p>
            <a:endParaRPr lang="en-GB" dirty="0"/>
          </a:p>
          <a:p>
            <a:r>
              <a:rPr lang="en-GB" dirty="0"/>
              <a:t>Need to implement predictive correction (or feed forward) to correct RF </a:t>
            </a:r>
            <a:r>
              <a:rPr lang="en-GB" dirty="0" err="1"/>
              <a:t>wrt</a:t>
            </a:r>
            <a:r>
              <a:rPr lang="en-GB" dirty="0"/>
              <a:t> to </a:t>
            </a:r>
            <a:r>
              <a:rPr lang="en-GB" b="1" dirty="0">
                <a:solidFill>
                  <a:srgbClr val="B5121B"/>
                </a:solidFill>
              </a:rPr>
              <a:t>EXPECTED</a:t>
            </a:r>
            <a:r>
              <a:rPr lang="en-GB" dirty="0"/>
              <a:t> amplitude and phase.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2FBB2-7004-DBFE-DD75-4706FCB269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0ED9B-007E-71BC-96E8-DA7DDCEF3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LLRF predictive correction/feed forward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1050DE7-A77E-CEFD-41A4-769347E6F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13" y="1576302"/>
            <a:ext cx="3216714" cy="2411616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1007092-50C5-FAD3-E5E4-0ED91C94D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87" y="3987917"/>
            <a:ext cx="3216714" cy="2411616"/>
          </a:xfrm>
          <a:prstGeom prst="rect">
            <a:avLst/>
          </a:prstGeom>
        </p:spPr>
      </p:pic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9ED9BF01-2199-9134-293E-3C2973EF4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67" y="1576302"/>
            <a:ext cx="3216713" cy="2411615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D99FF0F-8356-2D22-80C4-A3734F8E5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16" y="4133276"/>
            <a:ext cx="3216713" cy="241161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D94CE58-B63A-F2AB-EB8F-966937131109}"/>
              </a:ext>
            </a:extLst>
          </p:cNvPr>
          <p:cNvSpPr/>
          <p:nvPr/>
        </p:nvSpPr>
        <p:spPr>
          <a:xfrm flipV="1">
            <a:off x="5379300" y="3987917"/>
            <a:ext cx="3292180" cy="2657430"/>
          </a:xfrm>
          <a:prstGeom prst="wedgeRectCallout">
            <a:avLst>
              <a:gd name="adj1" fmla="val 38169"/>
              <a:gd name="adj2" fmla="val 89218"/>
            </a:avLst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DFB76D4-86D4-CEBD-899F-80A82E1E1559}"/>
              </a:ext>
            </a:extLst>
          </p:cNvPr>
          <p:cNvSpPr/>
          <p:nvPr/>
        </p:nvSpPr>
        <p:spPr>
          <a:xfrm flipV="1">
            <a:off x="8755180" y="3987917"/>
            <a:ext cx="3292180" cy="2657430"/>
          </a:xfrm>
          <a:prstGeom prst="wedgeRectCallout">
            <a:avLst>
              <a:gd name="adj1" fmla="val 37846"/>
              <a:gd name="adj2" fmla="val 82416"/>
            </a:avLst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2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A4FE9-A51D-BAA4-6F72-9FBDB3BDE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Selecting your filling pattern properly can reduce RF amplitude jitter by a factor of ~3, and average RF power consumption by a factor of 30.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55F9C-37AC-ABBB-6ACB-6B1B57FCCF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819D3E-E1E8-453A-7B5D-A9578210E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Fundamental mode: pattern dependence for FIFO schemes</a:t>
            </a:r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FF4D3D62-6A81-CBA4-C056-07B8DFD5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28" y="2599008"/>
            <a:ext cx="5333559" cy="3998645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7B1E24D1-2345-5543-52A4-F69D5A96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9" y="2580399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965504C0-C773-C0F1-1299-AA43EC40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28" y="2649600"/>
            <a:ext cx="5333559" cy="3998645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A83B6B2-1C29-18BE-F617-5E66D1FA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"/>
          <a:stretch/>
        </p:blipFill>
        <p:spPr>
          <a:xfrm>
            <a:off x="762442" y="2646713"/>
            <a:ext cx="5049962" cy="399864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A4FE9-A51D-BAA4-6F72-9FBDB3BDE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 the SP case, the correct choice of filling pattern can reduce RF amplitude jitter by a factor of 2 and RF power consumption by ~30%.</a:t>
            </a:r>
          </a:p>
          <a:p>
            <a:pPr lvl="1"/>
            <a:r>
              <a:rPr lang="en-GB" dirty="0"/>
              <a:t>Note that SP is far less sensitive to LLRF operational mode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55F9C-37AC-ABBB-6ACB-6B1B57FCCF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819D3E-E1E8-453A-7B5D-A9578210E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Fundamental mode: pattern dependence for SP schemes</a:t>
            </a:r>
          </a:p>
        </p:txBody>
      </p:sp>
    </p:spTree>
    <p:extLst>
      <p:ext uri="{BB962C8B-B14F-4D97-AF65-F5344CB8AC3E}">
        <p14:creationId xmlns:p14="http://schemas.microsoft.com/office/powerpoint/2010/main" val="15101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A72F0-2DCC-20C4-9661-B3C56B6886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48706D-E026-9F98-F76C-C14EE26A7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Beam Break-Up (BBU) instability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5E431-5608-6EF2-52CC-40788E261AA3}"/>
                  </a:ext>
                </a:extLst>
              </p:cNvPr>
              <p:cNvSpPr txBox="1"/>
              <p:nvPr/>
            </p:nvSpPr>
            <p:spPr>
              <a:xfrm>
                <a:off x="707667" y="1865149"/>
                <a:ext cx="5108842" cy="135402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US" sz="2400" b="0" dirty="0"/>
                  <a:t>Transverse offset excites HOM:</a:t>
                </a:r>
                <a:br>
                  <a:rPr lang="en-US" sz="2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𝐻𝑂𝑀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𝐻𝑂𝑀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5E431-5608-6EF2-52CC-40788E26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7" y="1865149"/>
                <a:ext cx="5108842" cy="1354025"/>
              </a:xfrm>
              <a:prstGeom prst="rect">
                <a:avLst/>
              </a:prstGeom>
              <a:blipFill>
                <a:blip r:embed="rId2"/>
                <a:stretch>
                  <a:fillRect l="-1909" t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1586C-F15D-A778-1ADB-DFE00D0EB3DA}"/>
                  </a:ext>
                </a:extLst>
              </p:cNvPr>
              <p:cNvSpPr txBox="1"/>
              <p:nvPr/>
            </p:nvSpPr>
            <p:spPr>
              <a:xfrm>
                <a:off x="8284025" y="1865149"/>
                <a:ext cx="3670528" cy="121558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 algn="ctr">
                  <a:buFont typeface="+mj-lt"/>
                  <a:buAutoNum type="arabicPeriod" startAt="2"/>
                </a:pPr>
                <a:r>
                  <a:rPr lang="en-US" sz="2400" dirty="0">
                    <a:sym typeface="Wingdings" panose="05000000000000000000" pitchFamily="2" charset="2"/>
                  </a:rPr>
                  <a:t>HOM kicks bunch:</a:t>
                </a:r>
                <a:br>
                  <a:rPr lang="en-US" sz="24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𝐻𝑂𝑀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𝑏𝑒𝑎𝑚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sz="2400" dirty="0">
                    <a:sym typeface="Wingdings" panose="05000000000000000000" pitchFamily="2" charset="2"/>
                  </a:rPr>
                </a:br>
                <a:endParaRPr lang="en-US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1586C-F15D-A778-1ADB-DFE00D0E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025" y="1865149"/>
                <a:ext cx="3670528" cy="1215589"/>
              </a:xfrm>
              <a:prstGeom prst="rect">
                <a:avLst/>
              </a:prstGeom>
              <a:blipFill>
                <a:blip r:embed="rId3"/>
                <a:stretch>
                  <a:fillRect t="-4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D52677-6F2C-53FB-908B-962CBB5C909A}"/>
              </a:ext>
            </a:extLst>
          </p:cNvPr>
          <p:cNvSpPr txBox="1">
            <a:spLocks/>
          </p:cNvSpPr>
          <p:nvPr/>
        </p:nvSpPr>
        <p:spPr>
          <a:xfrm>
            <a:off x="1449597" y="4488394"/>
            <a:ext cx="3442757" cy="1425366"/>
          </a:xfrm>
          <a:prstGeom prst="rect">
            <a:avLst/>
          </a:prstGeom>
          <a:solidFill>
            <a:srgbClr val="FFC000"/>
          </a:solidFill>
          <a:ln w="85725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					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5C5A06-31AB-5F72-F8F1-920E5066E6E2}"/>
              </a:ext>
            </a:extLst>
          </p:cNvPr>
          <p:cNvGrpSpPr/>
          <p:nvPr/>
        </p:nvGrpSpPr>
        <p:grpSpPr>
          <a:xfrm flipV="1">
            <a:off x="1449597" y="4653494"/>
            <a:ext cx="3442758" cy="1032543"/>
            <a:chOff x="838200" y="4318843"/>
            <a:chExt cx="5994920" cy="12503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6F9E66-7632-6DF1-2C68-D16D924D194E}"/>
                </a:ext>
              </a:extLst>
            </p:cNvPr>
            <p:cNvGrpSpPr/>
            <p:nvPr/>
          </p:nvGrpSpPr>
          <p:grpSpPr>
            <a:xfrm>
              <a:off x="838200" y="4318843"/>
              <a:ext cx="3999726" cy="1250302"/>
              <a:chOff x="838200" y="4318843"/>
              <a:chExt cx="3999726" cy="12503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4C683E6-4DA1-14D9-8B2F-DBD32C734326}"/>
                  </a:ext>
                </a:extLst>
              </p:cNvPr>
              <p:cNvGrpSpPr/>
              <p:nvPr/>
            </p:nvGrpSpPr>
            <p:grpSpPr>
              <a:xfrm>
                <a:off x="838200" y="4318843"/>
                <a:ext cx="1999863" cy="1250302"/>
                <a:chOff x="838200" y="4318843"/>
                <a:chExt cx="1999863" cy="125030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EDBF4A2-61CD-8841-8124-584EDD607367}"/>
                    </a:ext>
                  </a:extLst>
                </p:cNvPr>
                <p:cNvGrpSpPr/>
                <p:nvPr/>
              </p:nvGrpSpPr>
              <p:grpSpPr>
                <a:xfrm>
                  <a:off x="838200" y="4318843"/>
                  <a:ext cx="999931" cy="1250302"/>
                  <a:chOff x="838200" y="4318843"/>
                  <a:chExt cx="2661525" cy="1250302"/>
                </a:xfrm>
              </p:grpSpPr>
              <p:cxnSp>
                <p:nvCxnSpPr>
                  <p:cNvPr id="29" name="Connector: Curved 28">
                    <a:extLst>
                      <a:ext uri="{FF2B5EF4-FFF2-40B4-BE49-F238E27FC236}">
                        <a16:creationId xmlns:a16="http://schemas.microsoft.com/office/drawing/2014/main" id="{A8CF0C3A-CD03-526A-F1F9-9CCDD1983D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8200" y="4318843"/>
                    <a:ext cx="1317171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or: Curved 29">
                    <a:extLst>
                      <a:ext uri="{FF2B5EF4-FFF2-40B4-BE49-F238E27FC236}">
                        <a16:creationId xmlns:a16="http://schemas.microsoft.com/office/drawing/2014/main" id="{FEBAEA9E-5456-9AAD-D6E5-4DAF977AC1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55372" y="4318843"/>
                    <a:ext cx="1344353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5F347605-B3FF-63D6-25F7-A3B5DCD31754}"/>
                    </a:ext>
                  </a:extLst>
                </p:cNvPr>
                <p:cNvGrpSpPr/>
                <p:nvPr/>
              </p:nvGrpSpPr>
              <p:grpSpPr>
                <a:xfrm>
                  <a:off x="1838132" y="4318843"/>
                  <a:ext cx="999931" cy="1250302"/>
                  <a:chOff x="838200" y="4318843"/>
                  <a:chExt cx="2661525" cy="1250302"/>
                </a:xfrm>
              </p:grpSpPr>
              <p:cxnSp>
                <p:nvCxnSpPr>
                  <p:cNvPr id="27" name="Connector: Curved 26">
                    <a:extLst>
                      <a:ext uri="{FF2B5EF4-FFF2-40B4-BE49-F238E27FC236}">
                        <a16:creationId xmlns:a16="http://schemas.microsoft.com/office/drawing/2014/main" id="{DBC7DAC9-91D0-6C02-1D80-64BFCC3A7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8200" y="4318843"/>
                    <a:ext cx="1317171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or: Curved 27">
                    <a:extLst>
                      <a:ext uri="{FF2B5EF4-FFF2-40B4-BE49-F238E27FC236}">
                        <a16:creationId xmlns:a16="http://schemas.microsoft.com/office/drawing/2014/main" id="{2197EFC4-5A60-D05D-36B9-053C463C11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55372" y="4318843"/>
                    <a:ext cx="1344353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78AAAF1-7FF7-EF5F-82BA-EB0B2C042DFE}"/>
                  </a:ext>
                </a:extLst>
              </p:cNvPr>
              <p:cNvGrpSpPr/>
              <p:nvPr/>
            </p:nvGrpSpPr>
            <p:grpSpPr>
              <a:xfrm>
                <a:off x="2838063" y="4318843"/>
                <a:ext cx="1999863" cy="1250302"/>
                <a:chOff x="838200" y="4318843"/>
                <a:chExt cx="1999863" cy="125030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A93C624-0526-DEF9-06A0-08E4A1644DA0}"/>
                    </a:ext>
                  </a:extLst>
                </p:cNvPr>
                <p:cNvGrpSpPr/>
                <p:nvPr/>
              </p:nvGrpSpPr>
              <p:grpSpPr>
                <a:xfrm>
                  <a:off x="838200" y="4318843"/>
                  <a:ext cx="999931" cy="1250302"/>
                  <a:chOff x="838200" y="4318843"/>
                  <a:chExt cx="2661525" cy="1250302"/>
                </a:xfrm>
              </p:grpSpPr>
              <p:cxnSp>
                <p:nvCxnSpPr>
                  <p:cNvPr id="23" name="Connector: Curved 22">
                    <a:extLst>
                      <a:ext uri="{FF2B5EF4-FFF2-40B4-BE49-F238E27FC236}">
                        <a16:creationId xmlns:a16="http://schemas.microsoft.com/office/drawing/2014/main" id="{731861D2-44C6-1264-05BE-441C7F42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8200" y="4318843"/>
                    <a:ext cx="1317171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or: Curved 23">
                    <a:extLst>
                      <a:ext uri="{FF2B5EF4-FFF2-40B4-BE49-F238E27FC236}">
                        <a16:creationId xmlns:a16="http://schemas.microsoft.com/office/drawing/2014/main" id="{9195E986-0E73-C397-39DE-F515E9D53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55372" y="4318843"/>
                    <a:ext cx="1344353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A4835FA-6E0F-1179-8683-F46D51417983}"/>
                    </a:ext>
                  </a:extLst>
                </p:cNvPr>
                <p:cNvGrpSpPr/>
                <p:nvPr/>
              </p:nvGrpSpPr>
              <p:grpSpPr>
                <a:xfrm>
                  <a:off x="1838132" y="4318843"/>
                  <a:ext cx="999931" cy="1250302"/>
                  <a:chOff x="838200" y="4318843"/>
                  <a:chExt cx="2661525" cy="1250302"/>
                </a:xfrm>
              </p:grpSpPr>
              <p:cxnSp>
                <p:nvCxnSpPr>
                  <p:cNvPr id="21" name="Connector: Curved 20">
                    <a:extLst>
                      <a:ext uri="{FF2B5EF4-FFF2-40B4-BE49-F238E27FC236}">
                        <a16:creationId xmlns:a16="http://schemas.microsoft.com/office/drawing/2014/main" id="{A5E2646E-A770-2117-67A3-EFEEA41E08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8200" y="4318843"/>
                    <a:ext cx="1317171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or: Curved 21">
                    <a:extLst>
                      <a:ext uri="{FF2B5EF4-FFF2-40B4-BE49-F238E27FC236}">
                        <a16:creationId xmlns:a16="http://schemas.microsoft.com/office/drawing/2014/main" id="{617D9B62-D701-386D-8C38-E6C7EB0A88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55372" y="4318843"/>
                    <a:ext cx="1344353" cy="1250302"/>
                  </a:xfrm>
                  <a:prstGeom prst="curvedConnector3">
                    <a:avLst/>
                  </a:prstGeom>
                  <a:ln w="31750">
                    <a:solidFill>
                      <a:srgbClr val="2313F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E53F46-002D-0437-811D-0994211AACD7}"/>
                </a:ext>
              </a:extLst>
            </p:cNvPr>
            <p:cNvGrpSpPr/>
            <p:nvPr/>
          </p:nvGrpSpPr>
          <p:grpSpPr>
            <a:xfrm>
              <a:off x="4833257" y="4318843"/>
              <a:ext cx="1999863" cy="1250302"/>
              <a:chOff x="838200" y="4318843"/>
              <a:chExt cx="1999863" cy="12503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D70BDD1-8871-2980-5E2D-25226F3AA878}"/>
                  </a:ext>
                </a:extLst>
              </p:cNvPr>
              <p:cNvGrpSpPr/>
              <p:nvPr/>
            </p:nvGrpSpPr>
            <p:grpSpPr>
              <a:xfrm>
                <a:off x="838200" y="4318843"/>
                <a:ext cx="999931" cy="1250302"/>
                <a:chOff x="838200" y="4318843"/>
                <a:chExt cx="2661525" cy="1250302"/>
              </a:xfrm>
            </p:grpSpPr>
            <p:cxnSp>
              <p:nvCxnSpPr>
                <p:cNvPr id="15" name="Connector: Curved 14">
                  <a:extLst>
                    <a:ext uri="{FF2B5EF4-FFF2-40B4-BE49-F238E27FC236}">
                      <a16:creationId xmlns:a16="http://schemas.microsoft.com/office/drawing/2014/main" id="{D96F41D6-E38E-4C1A-CC73-2F5BAA5B6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200" y="4318843"/>
                  <a:ext cx="1317171" cy="1250302"/>
                </a:xfrm>
                <a:prstGeom prst="curvedConnector3">
                  <a:avLst/>
                </a:prstGeom>
                <a:ln w="31750">
                  <a:solidFill>
                    <a:srgbClr val="2313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: Curved 15">
                  <a:extLst>
                    <a:ext uri="{FF2B5EF4-FFF2-40B4-BE49-F238E27FC236}">
                      <a16:creationId xmlns:a16="http://schemas.microsoft.com/office/drawing/2014/main" id="{0DBD3924-DCB0-BF8B-CC7E-C64F811EDF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155372" y="4318843"/>
                  <a:ext cx="1344353" cy="1250302"/>
                </a:xfrm>
                <a:prstGeom prst="curvedConnector3">
                  <a:avLst/>
                </a:prstGeom>
                <a:ln w="31750">
                  <a:solidFill>
                    <a:srgbClr val="2313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9CE0F8C-901A-7B96-E306-D6AC0ACBC0B8}"/>
                  </a:ext>
                </a:extLst>
              </p:cNvPr>
              <p:cNvGrpSpPr/>
              <p:nvPr/>
            </p:nvGrpSpPr>
            <p:grpSpPr>
              <a:xfrm>
                <a:off x="1838132" y="4318843"/>
                <a:ext cx="999931" cy="1250302"/>
                <a:chOff x="838200" y="4318843"/>
                <a:chExt cx="2661525" cy="1250302"/>
              </a:xfrm>
            </p:grpSpPr>
            <p:cxnSp>
              <p:nvCxnSpPr>
                <p:cNvPr id="13" name="Connector: Curved 12">
                  <a:extLst>
                    <a:ext uri="{FF2B5EF4-FFF2-40B4-BE49-F238E27FC236}">
                      <a16:creationId xmlns:a16="http://schemas.microsoft.com/office/drawing/2014/main" id="{ADC169D9-95DE-DFF0-32AC-0BFCB980B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200" y="4318843"/>
                  <a:ext cx="1317171" cy="1250302"/>
                </a:xfrm>
                <a:prstGeom prst="curvedConnector3">
                  <a:avLst/>
                </a:prstGeom>
                <a:ln w="31750">
                  <a:solidFill>
                    <a:srgbClr val="2313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: Curved 13">
                  <a:extLst>
                    <a:ext uri="{FF2B5EF4-FFF2-40B4-BE49-F238E27FC236}">
                      <a16:creationId xmlns:a16="http://schemas.microsoft.com/office/drawing/2014/main" id="{39EEA4E8-B7D1-5FB2-F82E-BD30E8CDC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155372" y="4318843"/>
                  <a:ext cx="1344353" cy="1250302"/>
                </a:xfrm>
                <a:prstGeom prst="curvedConnector3">
                  <a:avLst/>
                </a:prstGeom>
                <a:ln w="31750">
                  <a:solidFill>
                    <a:srgbClr val="2313F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DF317BDC-D8BF-52A6-0EC9-38962443A8C8}"/>
              </a:ext>
            </a:extLst>
          </p:cNvPr>
          <p:cNvSpPr/>
          <p:nvPr/>
        </p:nvSpPr>
        <p:spPr>
          <a:xfrm>
            <a:off x="328952" y="5270943"/>
            <a:ext cx="5571633" cy="1260163"/>
          </a:xfrm>
          <a:prstGeom prst="flowChartTerminator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3D39D9-8E78-67B0-7C1A-38DFE7118C67}"/>
              </a:ext>
            </a:extLst>
          </p:cNvPr>
          <p:cNvSpPr/>
          <p:nvPr/>
        </p:nvSpPr>
        <p:spPr>
          <a:xfrm>
            <a:off x="2914633" y="4945748"/>
            <a:ext cx="496888" cy="325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9B6322-BEB6-ADD7-E43B-9AB3E86EDBF3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3411521" y="4793962"/>
            <a:ext cx="1287330" cy="314383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2D4314-38A0-2C6D-A53A-3A1E63C4621F}"/>
                  </a:ext>
                </a:extLst>
              </p:cNvPr>
              <p:cNvSpPr txBox="1"/>
              <p:nvPr/>
            </p:nvSpPr>
            <p:spPr>
              <a:xfrm>
                <a:off x="5523067" y="4280054"/>
                <a:ext cx="3551602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3. Kick translates to offset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2D4314-38A0-2C6D-A53A-3A1E63C4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067" y="4280054"/>
                <a:ext cx="3551602" cy="830997"/>
              </a:xfrm>
              <a:prstGeom prst="rect">
                <a:avLst/>
              </a:prstGeom>
              <a:blipFill>
                <a:blip r:embed="rId4"/>
                <a:stretch>
                  <a:fillRect l="-2573" t="-7353" r="-2058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68FE4748-C73D-090C-531B-B7C4D7F88C7B}"/>
              </a:ext>
            </a:extLst>
          </p:cNvPr>
          <p:cNvSpPr/>
          <p:nvPr/>
        </p:nvSpPr>
        <p:spPr>
          <a:xfrm>
            <a:off x="6185759" y="2205090"/>
            <a:ext cx="1729016" cy="47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B17A8B9-E4E0-EC5B-089F-595FF4A939A1}"/>
              </a:ext>
            </a:extLst>
          </p:cNvPr>
          <p:cNvSpPr/>
          <p:nvPr/>
        </p:nvSpPr>
        <p:spPr>
          <a:xfrm rot="8324073">
            <a:off x="8971039" y="3506064"/>
            <a:ext cx="1729016" cy="47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09937E8-039B-07E4-79DD-940DFAC2429B}"/>
              </a:ext>
            </a:extLst>
          </p:cNvPr>
          <p:cNvSpPr/>
          <p:nvPr/>
        </p:nvSpPr>
        <p:spPr>
          <a:xfrm rot="12631533">
            <a:off x="3737795" y="3540225"/>
            <a:ext cx="1729016" cy="47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AACC01-52B6-B480-4076-D693A80E5B30}"/>
              </a:ext>
            </a:extLst>
          </p:cNvPr>
          <p:cNvSpPr/>
          <p:nvPr/>
        </p:nvSpPr>
        <p:spPr>
          <a:xfrm>
            <a:off x="1246137" y="4863199"/>
            <a:ext cx="496888" cy="325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26B204-B8EA-8C16-5668-31FE3118F96A}"/>
              </a:ext>
            </a:extLst>
          </p:cNvPr>
          <p:cNvSpPr txBox="1"/>
          <p:nvPr/>
        </p:nvSpPr>
        <p:spPr>
          <a:xfrm>
            <a:off x="6663193" y="5542059"/>
            <a:ext cx="418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Above a certain beam current (threshold current), the kick and HOM voltage will grow exponentially until beam losses occur.</a:t>
            </a:r>
          </a:p>
        </p:txBody>
      </p:sp>
    </p:spTree>
    <p:extLst>
      <p:ext uri="{BB962C8B-B14F-4D97-AF65-F5344CB8AC3E}">
        <p14:creationId xmlns:p14="http://schemas.microsoft.com/office/powerpoint/2010/main" val="322259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781FC-967E-5955-DA3C-224C0F12D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3" y="1844678"/>
            <a:ext cx="6091102" cy="2366837"/>
          </a:xfrm>
        </p:spPr>
        <p:txBody>
          <a:bodyPr/>
          <a:lstStyle/>
          <a:p>
            <a:r>
              <a:rPr lang="en-GB" dirty="0"/>
              <a:t>The frequency dependence on a filling pattern can vary significantly (or not) from similar patterns</a:t>
            </a:r>
          </a:p>
          <a:p>
            <a:r>
              <a:rPr lang="en-GB" dirty="0"/>
              <a:t>The best (or worst) choice of filling pattern is not fixed as with the fundamental accelerating mode</a:t>
            </a:r>
          </a:p>
          <a:p>
            <a:pPr lvl="1"/>
            <a:r>
              <a:rPr lang="en-GB" sz="1800" dirty="0"/>
              <a:t>Choice of filling pattern needs to be optimised for your system parameters</a:t>
            </a:r>
          </a:p>
          <a:p>
            <a:pPr lvl="1"/>
            <a:endParaRPr lang="en-GB" sz="1800" dirty="0"/>
          </a:p>
          <a:p>
            <a:r>
              <a:rPr lang="en-GB" dirty="0"/>
              <a:t>The coarse features of threshold current vs frequency is similar to previous studies</a:t>
            </a:r>
          </a:p>
          <a:p>
            <a:pPr lvl="1"/>
            <a:r>
              <a:rPr lang="en-GB" sz="1800" dirty="0"/>
              <a:t>The filling patterns create the fine structure observed around the troughs.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832E7-CFCE-3F9D-8569-C9DBB7D0F3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5A1FA1-AC9F-A75E-65BC-80D6E4579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Threshold current vs frequency: SP schemes</a:t>
            </a:r>
          </a:p>
        </p:txBody>
      </p:sp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D8EB6020-9742-9C9A-FC51-47601546B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44" y="4211515"/>
            <a:ext cx="3524322" cy="2642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56D4E-78C1-87B8-7EDA-63986ACD4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78" t="16795" r="9062" b="34551"/>
          <a:stretch/>
        </p:blipFill>
        <p:spPr>
          <a:xfrm>
            <a:off x="7204838" y="1646572"/>
            <a:ext cx="4044462" cy="2763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580973-9EBF-7F8E-D90F-C6DEE16D155E}"/>
              </a:ext>
            </a:extLst>
          </p:cNvPr>
          <p:cNvSpPr txBox="1"/>
          <p:nvPr/>
        </p:nvSpPr>
        <p:spPr>
          <a:xfrm>
            <a:off x="69850" y="6068833"/>
            <a:ext cx="816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G. H. Hoffstaetter, I. V. </a:t>
            </a:r>
            <a:r>
              <a:rPr lang="en-GB" sz="1400" dirty="0" err="1"/>
              <a:t>Bazarov</a:t>
            </a:r>
            <a:r>
              <a:rPr lang="en-GB" sz="1400" dirty="0"/>
              <a:t>: doi:10.1103/PhysRevSTAB.7.054401</a:t>
            </a:r>
          </a:p>
          <a:p>
            <a:r>
              <a:rPr lang="en-GB" sz="1400" dirty="0"/>
              <a:t>S. </a:t>
            </a:r>
            <a:r>
              <a:rPr lang="en-GB" sz="1400" dirty="0" err="1"/>
              <a:t>Setiniyaz</a:t>
            </a:r>
            <a:r>
              <a:rPr lang="en-GB" sz="1400" dirty="0"/>
              <a:t>, R. Apsimon, P. Williams: doi:10.1103/PhysRevAccelBeams.24.061003</a:t>
            </a:r>
          </a:p>
        </p:txBody>
      </p:sp>
    </p:spTree>
    <p:extLst>
      <p:ext uri="{BB962C8B-B14F-4D97-AF65-F5344CB8AC3E}">
        <p14:creationId xmlns:p14="http://schemas.microsoft.com/office/powerpoint/2010/main" val="202805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781FC-967E-5955-DA3C-224C0F12D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3" y="1844678"/>
            <a:ext cx="6091102" cy="2366837"/>
          </a:xfrm>
        </p:spPr>
        <p:txBody>
          <a:bodyPr/>
          <a:lstStyle/>
          <a:p>
            <a:r>
              <a:rPr lang="en-GB" dirty="0"/>
              <a:t>The frequency dependence on a filling pattern can vary significantly (or not) from similar patterns</a:t>
            </a:r>
          </a:p>
          <a:p>
            <a:r>
              <a:rPr lang="en-GB" dirty="0"/>
              <a:t>The best (or worst) choice of filling pattern is not fixed as with the fundamental accelerating mode</a:t>
            </a:r>
          </a:p>
          <a:p>
            <a:pPr lvl="1"/>
            <a:r>
              <a:rPr lang="en-GB" sz="1800" dirty="0"/>
              <a:t>Choice of filling pattern needs to be optimised for your system parameters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832E7-CFCE-3F9D-8569-C9DBB7D0F3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CE5561-0C34-4C51-BFB0-087922859D0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5A1FA1-AC9F-A75E-65BC-80D6E4579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Threshold current vs frequency: SP schemes</a:t>
            </a:r>
          </a:p>
        </p:txBody>
      </p:sp>
      <p:pic>
        <p:nvPicPr>
          <p:cNvPr id="6" name="Picture 5" descr="Chart, diagram, histogram&#10;&#10;Description automatically generated">
            <a:extLst>
              <a:ext uri="{FF2B5EF4-FFF2-40B4-BE49-F238E27FC236}">
                <a16:creationId xmlns:a16="http://schemas.microsoft.com/office/drawing/2014/main" id="{3BF1DB15-5413-AF3C-9130-619A35682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9" y="2670182"/>
            <a:ext cx="2784056" cy="2087246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 with medium confidence">
            <a:extLst>
              <a:ext uri="{FF2B5EF4-FFF2-40B4-BE49-F238E27FC236}">
                <a16:creationId xmlns:a16="http://schemas.microsoft.com/office/drawing/2014/main" id="{172D456C-B448-87C0-8254-B63337D9C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18" y="2670182"/>
            <a:ext cx="2784057" cy="2087247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DE8BECF-16C0-56CF-BDA8-3E1200784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43" y="4754606"/>
            <a:ext cx="2784057" cy="2087247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BDC8428-2C94-739B-F131-32A259257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03" y="4757428"/>
            <a:ext cx="2768715" cy="2075745"/>
          </a:xfrm>
          <a:prstGeom prst="rect">
            <a:avLst/>
          </a:prstGeom>
        </p:spPr>
      </p:pic>
      <p:pic>
        <p:nvPicPr>
          <p:cNvPr id="14" name="Picture 13" descr="A picture containing text, writing implement, pencil&#10;&#10;Description automatically generated">
            <a:extLst>
              <a:ext uri="{FF2B5EF4-FFF2-40B4-BE49-F238E27FC236}">
                <a16:creationId xmlns:a16="http://schemas.microsoft.com/office/drawing/2014/main" id="{F7922B69-89DF-9886-1324-E233642B1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18" y="3765992"/>
            <a:ext cx="3938734" cy="29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839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Microsoft Office PowerPoint</Application>
  <PresentationFormat>Widescreen</PresentationFormat>
  <Paragraphs>217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Slide 2: Text Only</vt:lpstr>
      <vt:lpstr>1_Office Theme</vt:lpstr>
      <vt:lpstr>Implications of beam filling patterns on the design of recirculating ERLs ERL 2022</vt:lpstr>
      <vt:lpstr>Filling patterns and beam line topology</vt:lpstr>
      <vt:lpstr>Beam loading in ERLs</vt:lpstr>
      <vt:lpstr>LLRF predictive correction/feed forward</vt:lpstr>
      <vt:lpstr>Fundamental mode: pattern dependence for FIFO schemes</vt:lpstr>
      <vt:lpstr>Fundamental mode: pattern dependence for SP schemes</vt:lpstr>
      <vt:lpstr>Beam Break-Up (BBU) instability</vt:lpstr>
      <vt:lpstr>Threshold current vs frequency: SP schemes</vt:lpstr>
      <vt:lpstr>Threshold current vs frequency: SP schemes</vt:lpstr>
      <vt:lpstr>What is a filling pattern and transition set?</vt:lpstr>
      <vt:lpstr>Some useful definitions</vt:lpstr>
      <vt:lpstr>Comprehensive studies</vt:lpstr>
      <vt:lpstr>Filling pattern / transition set allowed combinations</vt:lpstr>
      <vt:lpstr>Filling pattern / transition set allowed combinations</vt:lpstr>
      <vt:lpstr>Worked example: 6-turn ERL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Apsimon, Robert</cp:lastModifiedBy>
  <cp:revision>333</cp:revision>
  <dcterms:created xsi:type="dcterms:W3CDTF">2015-08-05T18:33:57Z</dcterms:created>
  <dcterms:modified xsi:type="dcterms:W3CDTF">2022-10-04T11:15:04Z</dcterms:modified>
</cp:coreProperties>
</file>