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</p:sldMasterIdLst>
  <p:notesMasterIdLst>
    <p:notesMasterId r:id="rId30"/>
  </p:notesMasterIdLst>
  <p:sldIdLst>
    <p:sldId id="262" r:id="rId3"/>
    <p:sldId id="284" r:id="rId4"/>
    <p:sldId id="286" r:id="rId5"/>
    <p:sldId id="301" r:id="rId6"/>
    <p:sldId id="283" r:id="rId7"/>
    <p:sldId id="287" r:id="rId8"/>
    <p:sldId id="289" r:id="rId9"/>
    <p:sldId id="288" r:id="rId10"/>
    <p:sldId id="290" r:id="rId11"/>
    <p:sldId id="302" r:id="rId12"/>
    <p:sldId id="291" r:id="rId13"/>
    <p:sldId id="295" r:id="rId14"/>
    <p:sldId id="296" r:id="rId15"/>
    <p:sldId id="297" r:id="rId16"/>
    <p:sldId id="298" r:id="rId17"/>
    <p:sldId id="294" r:id="rId18"/>
    <p:sldId id="303" r:id="rId19"/>
    <p:sldId id="304" r:id="rId20"/>
    <p:sldId id="305" r:id="rId21"/>
    <p:sldId id="300" r:id="rId22"/>
    <p:sldId id="307" r:id="rId23"/>
    <p:sldId id="306" r:id="rId24"/>
    <p:sldId id="309" r:id="rId25"/>
    <p:sldId id="269" r:id="rId26"/>
    <p:sldId id="299" r:id="rId27"/>
    <p:sldId id="282" r:id="rId28"/>
    <p:sldId id="308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2" autoAdjust="0"/>
    <p:restoredTop sz="94760" autoAdjust="0"/>
  </p:normalViewPr>
  <p:slideViewPr>
    <p:cSldViewPr snapToGrid="0" snapToObjects="1" showGuides="1">
      <p:cViewPr varScale="1">
        <p:scale>
          <a:sx n="83" d="100"/>
          <a:sy n="83" d="100"/>
        </p:scale>
        <p:origin x="730" y="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286EF-3A0D-4A29-A364-6ABD9C56C092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4EBB9-CFCF-4710-9B0F-6B0D7B00F73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2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88B3C831-8866-5943-A72E-21EE02F5F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DD0C9692-07D4-59C0-4E17-3ABD306A4F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BC49A4-F6B2-4302-9645-43A0FCF24265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51394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B50CF9A4-DD40-8686-6E11-24E8A2F44A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FA2A56-BE69-4961-9B1B-39F12F965967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13522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C0611469-801E-7413-F288-BFA1118182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5F8E92-595F-4CA3-B5CB-C5A712EA8B23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686054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1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F59B8C40-7FDC-37B9-F937-5E4A9E1282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C9E4DE-9136-4213-8CF7-C01605146135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442946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21329952-3F2E-E112-AEC5-677CFCB281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03984" y="6519864"/>
            <a:ext cx="1202267" cy="365125"/>
          </a:xfrm>
        </p:spPr>
        <p:txBody>
          <a:bodyPr/>
          <a:lstStyle>
            <a:lvl1pPr>
              <a:defRPr/>
            </a:lvl1pPr>
          </a:lstStyle>
          <a:p>
            <a:fld id="{C912995A-F656-454D-B4FF-EEE14EE78C76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32646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2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C5C95805-47DF-4816-9487-E0414A7EF4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ERL workshop 2022, Cornell University</a:t>
            </a:r>
            <a:endParaRPr lang="en-DE" dirty="0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8F191EEA-28FA-46AA-B777-ADFCA32B3D42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2687BE2-EE01-4255-AD87-2AE7940BD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A5265E-3CC6-A04A-B1CC-40476DC6B738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4BE76F8-64BC-F840-B7AD-6F40956F78F3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46DC99-ACC9-3E41-AE07-30C42F1A20E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8409F07A-62E3-4944-A413-C83F68830F06}"/>
              </a:ext>
            </a:extLst>
          </p:cNvPr>
          <p:cNvSpPr txBox="1">
            <a:spLocks/>
          </p:cNvSpPr>
          <p:nvPr userDrawn="1"/>
        </p:nvSpPr>
        <p:spPr>
          <a:xfrm>
            <a:off x="4732778" y="6333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B1284AA7-B9BC-4045-B9CD-53913A01258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/>
              <a:t>Titel Vorname Nachname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8F64809D-29FC-4A3E-942D-53AA1789AC07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C89A1C5-45CC-4A6E-985C-4D9AF6A60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F35810-44AF-0840-83B1-2D91259F44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3E7EE6-F204-5D4F-B230-BAFF77E5CF8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E2FD814-93AA-4342-B25F-53DEB6D1EC3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oliennummernplatzhalter 11">
            <a:extLst>
              <a:ext uri="{FF2B5EF4-FFF2-40B4-BE49-F238E27FC236}">
                <a16:creationId xmlns:a16="http://schemas.microsoft.com/office/drawing/2014/main" id="{5694B644-B242-414A-A824-E6F19C82B6EB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C155008D-C5AD-4B7C-B0F3-DF57B76FA5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/>
              <a:t>Titel Vorname Nachname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D632255B-B14F-4D4D-9635-ED3A8A42C796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46C6E44-73CF-402F-A117-0EB8BB6A2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01637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D4D4094-91AD-BE41-8EE5-3435EE6AB5BA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7D737D6-7FDC-4946-B7F5-66DA1F55057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1ED672-BA78-7C47-8CF6-65C2C729133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92D130EE-09C5-4562-B01F-82CF438F31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/>
              <a:t>Titel Vorname Nachname</a:t>
            </a:r>
          </a:p>
        </p:txBody>
      </p:sp>
      <p:sp>
        <p:nvSpPr>
          <p:cNvPr id="29" name="Foliennummernplatzhalter 11">
            <a:extLst>
              <a:ext uri="{FF2B5EF4-FFF2-40B4-BE49-F238E27FC236}">
                <a16:creationId xmlns:a16="http://schemas.microsoft.com/office/drawing/2014/main" id="{17BD01ED-2AFF-43B3-8015-2B99F14655BD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01A4782B-740E-4313-BEFE-563700DCF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C56BF9B-C4EC-5345-B638-4B51EB94675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6A9D78A-23F6-9943-A0C5-A1F77BA1F8ED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4E1F823-F785-7A47-9C2B-F278ECA10181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0FFCF13F-F0A4-4797-B1FA-0869D547A92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 dirty="0"/>
              <a:t>Titel Vorname Nachname</a:t>
            </a:r>
          </a:p>
        </p:txBody>
      </p:sp>
      <p:sp>
        <p:nvSpPr>
          <p:cNvPr id="25" name="Foliennummernplatzhalter 11">
            <a:extLst>
              <a:ext uri="{FF2B5EF4-FFF2-40B4-BE49-F238E27FC236}">
                <a16:creationId xmlns:a16="http://schemas.microsoft.com/office/drawing/2014/main" id="{2D2A2BE3-79C1-4D64-951E-AA7F68157344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83A2F7B-1200-4552-BD66-D7B1231B8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DF22E1C-5236-DC4A-823A-B224459910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AB87BA0-F04B-304A-A8E2-4691A896BF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335503D-3101-704A-A8D5-00B06CF32DC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62C9D941-E501-4C93-BAB9-236302FB1F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DE" dirty="0"/>
              <a:t>9</a:t>
            </a:r>
            <a:r>
              <a:rPr lang="en-US" dirty="0"/>
              <a:t>/2022 Bettina Kuske</a:t>
            </a:r>
            <a:endParaRPr lang="en-DE" dirty="0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F284B8DB-4E38-453A-950F-69DF20EB3E7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936C09E-9B4F-4DAB-9E7D-19E7AC91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 descr="Wissenschaftl_Image_Kopf.bmp">
            <a:extLst>
              <a:ext uri="{FF2B5EF4-FFF2-40B4-BE49-F238E27FC236}">
                <a16:creationId xmlns:a16="http://schemas.microsoft.com/office/drawing/2014/main" id="{2445A32F-C2CA-DE48-880D-587EE25A09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6">
            <a:extLst>
              <a:ext uri="{FF2B5EF4-FFF2-40B4-BE49-F238E27FC236}">
                <a16:creationId xmlns:a16="http://schemas.microsoft.com/office/drawing/2014/main" id="{C895359D-9BBD-9232-BAC4-7E887DCD58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" y="6475413"/>
            <a:ext cx="18886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en-US" sz="1000">
                <a:solidFill>
                  <a:srgbClr val="00589C"/>
                </a:solidFill>
              </a:rPr>
              <a:t>ERL‘2019, B. Kuske, 18.09.19</a:t>
            </a:r>
          </a:p>
        </p:txBody>
      </p:sp>
      <p:pic>
        <p:nvPicPr>
          <p:cNvPr id="4" name="Grafik 7">
            <a:extLst>
              <a:ext uri="{FF2B5EF4-FFF2-40B4-BE49-F238E27FC236}">
                <a16:creationId xmlns:a16="http://schemas.microsoft.com/office/drawing/2014/main" id="{BCC85753-5A35-3938-5D6F-940D53B3C4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817" y="96838"/>
            <a:ext cx="277706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6" descr="Wissenschaftl_Image_Start.bmp">
            <a:extLst>
              <a:ext uri="{FF2B5EF4-FFF2-40B4-BE49-F238E27FC236}">
                <a16:creationId xmlns:a16="http://schemas.microsoft.com/office/drawing/2014/main" id="{AECF4131-F42D-FCF1-C410-CCD8E052AA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440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 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9243" y="253372"/>
            <a:ext cx="7734277" cy="439718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5601" y="1018800"/>
            <a:ext cx="11562252" cy="825104"/>
          </a:xfrm>
        </p:spPr>
        <p:txBody>
          <a:bodyPr/>
          <a:lstStyle>
            <a:lvl1pPr marL="0" indent="0">
              <a:lnSpc>
                <a:spcPts val="2800"/>
              </a:lnSpc>
              <a:defRPr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1714470" y="1981968"/>
            <a:ext cx="9480577" cy="283411"/>
          </a:xfrm>
        </p:spPr>
        <p:txBody>
          <a:bodyPr>
            <a:spAutoFit/>
          </a:bodyPr>
          <a:lstStyle>
            <a:lvl1pPr marL="265113" indent="-265113">
              <a:lnSpc>
                <a:spcPts val="2400"/>
              </a:lnSpc>
              <a:buFont typeface="Arial" pitchFamily="34" charset="0"/>
              <a:buChar char="•"/>
              <a:defRPr sz="1800" b="0" cap="none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buFont typeface="Arial" pitchFamily="34" charset="0"/>
              <a:buChar char="•"/>
              <a:defRPr b="1"/>
            </a:lvl2pPr>
          </a:lstStyle>
          <a:p>
            <a:pPr lvl="0"/>
            <a:r>
              <a:rPr lang="de-DE" dirty="0"/>
              <a:t>Textmasterformate durch Klicken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BFF64A86-02B0-2B71-A108-9105ADB6352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CE8B48EE-7EDC-445C-8A1B-DB2042D36400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022761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62" r:id="rId4"/>
    <p:sldLayoutId id="2147483663" r:id="rId5"/>
    <p:sldLayoutId id="2147483664" r:id="rId6"/>
    <p:sldLayoutId id="2147483665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7" descr="Wissenschaftl_Image_Kopf.bmp">
            <a:extLst>
              <a:ext uri="{FF2B5EF4-FFF2-40B4-BE49-F238E27FC236}">
                <a16:creationId xmlns:a16="http://schemas.microsoft.com/office/drawing/2014/main" id="{FE6F7B29-0241-9F1D-C4F4-2B4CAD2A82D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elplatzhalter 1">
            <a:extLst>
              <a:ext uri="{FF2B5EF4-FFF2-40B4-BE49-F238E27FC236}">
                <a16:creationId xmlns:a16="http://schemas.microsoft.com/office/drawing/2014/main" id="{CC4554DD-E856-B8DB-51DD-881690968DC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19200" y="254000"/>
            <a:ext cx="109728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HIER STEHT EIN KOLUMNENTITEL IN VERSALIEN 14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CFE998-4A6C-9C2F-43D6-7B75007C7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668" y="1019175"/>
            <a:ext cx="11688233" cy="4778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6414B7-18EF-4712-4A88-F6DEBB652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1451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solidFill>
                  <a:srgbClr val="00589C"/>
                </a:solidFill>
              </a:defRPr>
            </a:lvl1pPr>
          </a:lstStyle>
          <a:p>
            <a:fld id="{7EB5DBBD-7456-48C1-B9F0-0B36D6F7D512}" type="slidenum">
              <a:rPr lang="de-DE" altLang="en-US"/>
              <a:pPr/>
              <a:t>‹#›</a:t>
            </a:fld>
            <a:endParaRPr lang="de-DE" altLang="en-US"/>
          </a:p>
        </p:txBody>
      </p:sp>
      <p:sp>
        <p:nvSpPr>
          <p:cNvPr id="2054" name="Textfeld 6">
            <a:extLst>
              <a:ext uri="{FF2B5EF4-FFF2-40B4-BE49-F238E27FC236}">
                <a16:creationId xmlns:a16="http://schemas.microsoft.com/office/drawing/2014/main" id="{B8F1B257-F57C-A398-7206-9035BCE33F8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" y="6475413"/>
            <a:ext cx="18886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de-DE" altLang="en-US" sz="1000">
                <a:solidFill>
                  <a:srgbClr val="00589C"/>
                </a:solidFill>
              </a:rPr>
              <a:t>ERL‘2019, B. Kuske, 18.09.19</a:t>
            </a:r>
          </a:p>
        </p:txBody>
      </p:sp>
      <p:pic>
        <p:nvPicPr>
          <p:cNvPr id="1031" name="Grafik 7">
            <a:extLst>
              <a:ext uri="{FF2B5EF4-FFF2-40B4-BE49-F238E27FC236}">
                <a16:creationId xmlns:a16="http://schemas.microsoft.com/office/drawing/2014/main" id="{8B9001F5-4121-FA21-2F66-7D147A070E9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817" y="96838"/>
            <a:ext cx="277706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98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 kern="1200">
          <a:solidFill>
            <a:schemeClr val="bg1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ea typeface="MS PGothic" panose="020B0600070205080204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ea typeface="MS PGothic" panose="020B0600070205080204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ea typeface="MS PGothic" panose="020B0600070205080204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ea typeface="MS PGothic" panose="020B0600070205080204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200" indent="-51562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100" b="1" kern="1200" cap="all">
          <a:solidFill>
            <a:srgbClr val="00589C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5922963" indent="-1809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tabLst>
          <a:tab pos="1169988" algn="l"/>
        </a:tabLst>
        <a:defRPr b="1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32480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18" Type="http://schemas.openxmlformats.org/officeDocument/2006/relationships/image" Target="../media/image61.png"/><Relationship Id="rId3" Type="http://schemas.openxmlformats.org/officeDocument/2006/relationships/image" Target="../media/image46.svg"/><Relationship Id="rId21" Type="http://schemas.openxmlformats.org/officeDocument/2006/relationships/image" Target="../media/image13.pn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image" Target="../media/image60.sv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19" Type="http://schemas.openxmlformats.org/officeDocument/2006/relationships/image" Target="../media/image62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-Qio-n6yPc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274BE-FC71-4DB9-88FB-B5DBFD8DA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850" y="2312989"/>
            <a:ext cx="10516136" cy="909896"/>
          </a:xfrm>
        </p:spPr>
        <p:txBody>
          <a:bodyPr>
            <a:noAutofit/>
          </a:bodyPr>
          <a:lstStyle/>
          <a:p>
            <a:r>
              <a:rPr lang="en-US" altLang="en-US" sz="2800" dirty="0"/>
              <a:t>Using Polynomial Chaos Expansion</a:t>
            </a:r>
            <a:br>
              <a:rPr lang="en-US" altLang="en-US" sz="2800" dirty="0"/>
            </a:br>
            <a:r>
              <a:rPr lang="en-US" altLang="en-US" sz="2800" dirty="0"/>
              <a:t>to determine </a:t>
            </a:r>
            <a:br>
              <a:rPr lang="en-US" altLang="en-US" sz="2800" dirty="0"/>
            </a:br>
            <a:r>
              <a:rPr lang="en-US" altLang="en-US" sz="2800" dirty="0"/>
              <a:t>Solenoid misalignment</a:t>
            </a:r>
            <a:br>
              <a:rPr lang="en-US" altLang="en-US" sz="2800" dirty="0"/>
            </a:br>
            <a:r>
              <a:rPr lang="en-US" altLang="en-US" sz="2800" dirty="0"/>
              <a:t>during the </a:t>
            </a:r>
            <a:r>
              <a:rPr lang="en-US" altLang="en-US" sz="2800" cap="none" dirty="0" err="1"/>
              <a:t>b</a:t>
            </a:r>
            <a:r>
              <a:rPr lang="en-US" altLang="en-US" sz="2800" dirty="0" err="1"/>
              <a:t>ERL</a:t>
            </a:r>
            <a:r>
              <a:rPr lang="en-US" altLang="en-US" sz="2800" cap="none" dirty="0" err="1"/>
              <a:t>in</a:t>
            </a:r>
            <a:r>
              <a:rPr lang="en-US" altLang="en-US" sz="2800" dirty="0" err="1"/>
              <a:t>P</a:t>
            </a:r>
            <a:r>
              <a:rPr lang="en-US" altLang="en-US" sz="2800" cap="none" dirty="0" err="1"/>
              <a:t>ro</a:t>
            </a:r>
            <a:r>
              <a:rPr lang="en-US" altLang="en-US" sz="2800" dirty="0"/>
              <a:t> Commissioning</a:t>
            </a:r>
            <a:endParaRPr lang="de-DE" sz="28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C84EEE2-825A-49A8-9492-FF5FD6A00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ERL 22, Cornell University,</a:t>
            </a:r>
          </a:p>
          <a:p>
            <a:r>
              <a:rPr lang="de-DE" dirty="0"/>
              <a:t>Bettina Kuske, HZB, 04-10-2022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5B0CE7-A5F8-4647-9607-F148E2E31F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</a:t>
            </a:r>
            <a:r>
              <a:rPr lang="de-DE" dirty="0" err="1"/>
              <a:t>magic</a:t>
            </a:r>
            <a:r>
              <a:rPr lang="de-DE" dirty="0"/>
              <a:t> </a:t>
            </a:r>
            <a:r>
              <a:rPr lang="de-DE" dirty="0" err="1"/>
              <a:t>of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00383FF-8E3C-4990-87BA-CB302CC6AD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sz="2000" dirty="0" err="1"/>
              <a:t>surrogate</a:t>
            </a:r>
            <a:r>
              <a:rPr lang="de-DE" sz="2000" dirty="0"/>
              <a:t> </a:t>
            </a:r>
            <a:r>
              <a:rPr lang="de-DE" sz="2000" dirty="0" err="1"/>
              <a:t>models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155733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2A2DF1-DD20-8254-9DCC-9C9830E2F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54" y="1158065"/>
            <a:ext cx="2816773" cy="26436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8A52A-802E-93CA-04A6-7C67D2BF26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Example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4D390-DEA1-12E3-BBBA-24F7A638C89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6D41E-EEA2-0B2C-E669-3E95CD61305E}"/>
              </a:ext>
            </a:extLst>
          </p:cNvPr>
          <p:cNvSpPr txBox="1"/>
          <p:nvPr/>
        </p:nvSpPr>
        <p:spPr>
          <a:xfrm>
            <a:off x="516419" y="4071278"/>
            <a:ext cx="27628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Tracking data:</a:t>
            </a:r>
            <a:endParaRPr lang="en-DE" dirty="0"/>
          </a:p>
          <a:p>
            <a:r>
              <a:rPr lang="en-US" sz="1400" dirty="0"/>
              <a:t>Solenoid field variation -0.2T – 0.2T</a:t>
            </a:r>
          </a:p>
          <a:p>
            <a:r>
              <a:rPr lang="en-US" sz="1400" dirty="0"/>
              <a:t>      -&gt; uniform distribution</a:t>
            </a:r>
          </a:p>
          <a:p>
            <a:r>
              <a:rPr lang="en-US" sz="1400" dirty="0"/>
              <a:t>Offsets: </a:t>
            </a:r>
          </a:p>
          <a:p>
            <a:pPr lvl="1"/>
            <a:r>
              <a:rPr lang="en-US" sz="1400" dirty="0">
                <a:latin typeface="Symbol" panose="05050102010706020507" pitchFamily="18" charset="2"/>
              </a:rPr>
              <a:t>D</a:t>
            </a:r>
            <a:r>
              <a:rPr lang="en-US" sz="1400" dirty="0"/>
              <a:t>x =</a:t>
            </a:r>
            <a:r>
              <a:rPr lang="en-US" sz="1400" dirty="0">
                <a:latin typeface="Symbol" panose="05050102010706020507" pitchFamily="18" charset="2"/>
              </a:rPr>
              <a:t> D</a:t>
            </a:r>
            <a:r>
              <a:rPr lang="en-US" sz="1400" dirty="0"/>
              <a:t>y = 0.25 mm </a:t>
            </a:r>
          </a:p>
          <a:p>
            <a:pPr lvl="1"/>
            <a:r>
              <a:rPr lang="en-US" sz="1400" dirty="0" err="1">
                <a:latin typeface="Symbol" panose="05050102010706020507" pitchFamily="18" charset="2"/>
              </a:rPr>
              <a:t>Dq</a:t>
            </a:r>
            <a:r>
              <a:rPr lang="en-US" sz="1400" dirty="0">
                <a:latin typeface="Symbol" panose="05050102010706020507" pitchFamily="18" charset="2"/>
              </a:rPr>
              <a:t> = </a:t>
            </a:r>
            <a:r>
              <a:rPr lang="en-US" sz="1400" dirty="0" err="1">
                <a:latin typeface="Symbol" panose="05050102010706020507" pitchFamily="18" charset="2"/>
              </a:rPr>
              <a:t>Dj</a:t>
            </a:r>
            <a:r>
              <a:rPr lang="en-US" sz="1400" dirty="0">
                <a:latin typeface="Symbol" panose="05050102010706020507" pitchFamily="18" charset="2"/>
              </a:rPr>
              <a:t> </a:t>
            </a:r>
            <a:r>
              <a:rPr lang="en-US" sz="1400" dirty="0"/>
              <a:t>=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F6E4F-62A0-C529-4C1C-E55409D81FF4}"/>
              </a:ext>
            </a:extLst>
          </p:cNvPr>
          <p:cNvSpPr txBox="1"/>
          <p:nvPr/>
        </p:nvSpPr>
        <p:spPr>
          <a:xfrm>
            <a:off x="8106293" y="4068178"/>
            <a:ext cx="32350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PCE model:</a:t>
            </a:r>
          </a:p>
          <a:p>
            <a:pPr algn="ctr"/>
            <a:r>
              <a:rPr lang="en-US" sz="1400" dirty="0"/>
              <a:t>Test data: </a:t>
            </a:r>
          </a:p>
          <a:p>
            <a:pPr algn="ctr"/>
            <a:r>
              <a:rPr lang="en-US" sz="1400" dirty="0"/>
              <a:t>solenoid field variation -0.4 T - 0.4T</a:t>
            </a:r>
          </a:p>
          <a:p>
            <a:pPr algn="ctr"/>
            <a:r>
              <a:rPr lang="en-US" sz="1400" dirty="0">
                <a:latin typeface="Symbol" panose="05050102010706020507" pitchFamily="18" charset="2"/>
              </a:rPr>
              <a:t>D</a:t>
            </a:r>
            <a:r>
              <a:rPr lang="en-US" sz="1400" dirty="0"/>
              <a:t>x,</a:t>
            </a:r>
            <a:r>
              <a:rPr lang="en-US" sz="1400" dirty="0">
                <a:latin typeface="Symbol" panose="05050102010706020507" pitchFamily="18" charset="2"/>
              </a:rPr>
              <a:t> D</a:t>
            </a:r>
            <a:r>
              <a:rPr lang="en-US" sz="1400" dirty="0"/>
              <a:t>y = 0.23mm - 0.27mm</a:t>
            </a:r>
          </a:p>
          <a:p>
            <a:pPr algn="ctr"/>
            <a:r>
              <a:rPr lang="en-US" sz="1400" dirty="0"/>
              <a:t>-&gt; random distribution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8AAB14-F7E0-ED90-450F-386FE92CBF5D}"/>
              </a:ext>
            </a:extLst>
          </p:cNvPr>
          <p:cNvSpPr txBox="1"/>
          <p:nvPr/>
        </p:nvSpPr>
        <p:spPr>
          <a:xfrm>
            <a:off x="1468016" y="199777"/>
            <a:ext cx="6417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Calculate surrogate model for beam position on screen for transverse solenoid offsets</a:t>
            </a:r>
            <a:endParaRPr lang="en-DE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72E9F9-FAB1-6DC1-5509-DF16C932B8AF}"/>
              </a:ext>
            </a:extLst>
          </p:cNvPr>
          <p:cNvSpPr txBox="1"/>
          <p:nvPr/>
        </p:nvSpPr>
        <p:spPr>
          <a:xfrm>
            <a:off x="810967" y="950573"/>
            <a:ext cx="2028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Beam position on FOMZ1GAF</a:t>
            </a:r>
            <a:endParaRPr lang="en-DE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3B23B8-1F9B-3224-37E7-88CC85BA2F51}"/>
              </a:ext>
            </a:extLst>
          </p:cNvPr>
          <p:cNvSpPr txBox="1"/>
          <p:nvPr/>
        </p:nvSpPr>
        <p:spPr>
          <a:xfrm>
            <a:off x="4690357" y="950572"/>
            <a:ext cx="2028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Beam position on FOMZ1GAF</a:t>
            </a:r>
            <a:endParaRPr lang="en-DE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DDE827-DE13-278D-CB20-DCF29BCE984E}"/>
              </a:ext>
            </a:extLst>
          </p:cNvPr>
          <p:cNvSpPr txBox="1"/>
          <p:nvPr/>
        </p:nvSpPr>
        <p:spPr>
          <a:xfrm>
            <a:off x="8437406" y="950573"/>
            <a:ext cx="2028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Beam position on FOMZ1GAF</a:t>
            </a:r>
            <a:endParaRPr lang="en-DE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80C5BC-1D88-0040-D056-C1B93208A16C}"/>
              </a:ext>
            </a:extLst>
          </p:cNvPr>
          <p:cNvSpPr txBox="1"/>
          <p:nvPr/>
        </p:nvSpPr>
        <p:spPr>
          <a:xfrm>
            <a:off x="4341536" y="4068178"/>
            <a:ext cx="276280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Tracking data:</a:t>
            </a:r>
            <a:endParaRPr lang="en-DE" dirty="0"/>
          </a:p>
          <a:p>
            <a:r>
              <a:rPr lang="en-US" sz="1400" dirty="0"/>
              <a:t>Solenoid field variation -0.2T – 0.2T</a:t>
            </a:r>
          </a:p>
          <a:p>
            <a:r>
              <a:rPr lang="en-US" sz="1400" dirty="0"/>
              <a:t>     -&gt; uniform distr. offsets:</a:t>
            </a:r>
          </a:p>
          <a:p>
            <a:pPr lvl="1"/>
            <a:r>
              <a:rPr lang="en-US" sz="1400" dirty="0">
                <a:latin typeface="Symbol" panose="05050102010706020507" pitchFamily="18" charset="2"/>
              </a:rPr>
              <a:t>D</a:t>
            </a:r>
            <a:r>
              <a:rPr lang="en-US" sz="1400" dirty="0"/>
              <a:t>x,</a:t>
            </a:r>
            <a:r>
              <a:rPr lang="en-US" sz="1400" dirty="0">
                <a:latin typeface="Symbol" panose="05050102010706020507" pitchFamily="18" charset="2"/>
              </a:rPr>
              <a:t> D</a:t>
            </a:r>
            <a:r>
              <a:rPr lang="en-US" sz="1400" dirty="0"/>
              <a:t>y = 0.22, 0.25, 0.28 mm</a:t>
            </a:r>
          </a:p>
          <a:p>
            <a:pPr lvl="1"/>
            <a:r>
              <a:rPr lang="en-US" sz="1400" dirty="0" err="1">
                <a:latin typeface="Symbol" panose="05050102010706020507" pitchFamily="18" charset="2"/>
              </a:rPr>
              <a:t>Dq</a:t>
            </a:r>
            <a:r>
              <a:rPr lang="en-US" sz="1400" dirty="0">
                <a:latin typeface="Symbol" panose="05050102010706020507" pitchFamily="18" charset="2"/>
              </a:rPr>
              <a:t> = </a:t>
            </a:r>
            <a:r>
              <a:rPr lang="en-US" sz="1400" dirty="0" err="1">
                <a:latin typeface="Symbol" panose="05050102010706020507" pitchFamily="18" charset="2"/>
              </a:rPr>
              <a:t>Dj</a:t>
            </a:r>
            <a:r>
              <a:rPr lang="en-US" sz="1400" dirty="0">
                <a:latin typeface="Symbol" panose="05050102010706020507" pitchFamily="18" charset="2"/>
              </a:rPr>
              <a:t> </a:t>
            </a:r>
            <a:r>
              <a:rPr lang="en-US" sz="1400" dirty="0"/>
              <a:t>= 0</a:t>
            </a:r>
            <a:endParaRPr lang="en-D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018CA2-081B-5779-3C4A-30106BD12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293" y="1170778"/>
            <a:ext cx="2830408" cy="2682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C56742-803A-5369-A308-995D14E9B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535" y="1177811"/>
            <a:ext cx="2898005" cy="276383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DE83C5D-E579-3C12-4978-D0C6133A7465}"/>
              </a:ext>
            </a:extLst>
          </p:cNvPr>
          <p:cNvGrpSpPr/>
          <p:nvPr/>
        </p:nvGrpSpPr>
        <p:grpSpPr>
          <a:xfrm>
            <a:off x="7256744" y="4288740"/>
            <a:ext cx="1010653" cy="646331"/>
            <a:chOff x="7746029" y="5706836"/>
            <a:chExt cx="1010653" cy="64633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2ED4A99-A13E-D225-CAA6-BCEF023FC536}"/>
                </a:ext>
              </a:extLst>
            </p:cNvPr>
            <p:cNvSpPr/>
            <p:nvPr/>
          </p:nvSpPr>
          <p:spPr>
            <a:xfrm>
              <a:off x="7746029" y="5706836"/>
              <a:ext cx="1010653" cy="64633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03FF5B0-D607-3A96-878E-E29E7021658D}"/>
                </a:ext>
              </a:extLst>
            </p:cNvPr>
            <p:cNvSpPr txBox="1"/>
            <p:nvPr/>
          </p:nvSpPr>
          <p:spPr>
            <a:xfrm>
              <a:off x="7885670" y="5706836"/>
              <a:ext cx="7809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PCE </a:t>
              </a:r>
            </a:p>
            <a:p>
              <a:pPr algn="ctr"/>
              <a:r>
                <a:rPr lang="en-US" dirty="0"/>
                <a:t>model</a:t>
              </a:r>
              <a:endParaRPr lang="en-DE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2071D61-4E5B-C7ED-6E05-97F5E7F89919}"/>
              </a:ext>
            </a:extLst>
          </p:cNvPr>
          <p:cNvSpPr txBox="1"/>
          <p:nvPr/>
        </p:nvSpPr>
        <p:spPr>
          <a:xfrm>
            <a:off x="6326812" y="5211673"/>
            <a:ext cx="32541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PCE calculation:</a:t>
            </a:r>
          </a:p>
          <a:p>
            <a:r>
              <a:rPr lang="en-US" sz="1400" dirty="0">
                <a:solidFill>
                  <a:srgbClr val="C00000"/>
                </a:solidFill>
              </a:rPr>
              <a:t>3 uniform input distributions: Sol, Dx, Dy</a:t>
            </a:r>
          </a:p>
          <a:p>
            <a:r>
              <a:rPr lang="en-US" sz="1400" dirty="0">
                <a:solidFill>
                  <a:srgbClr val="C00000"/>
                </a:solidFill>
              </a:rPr>
              <a:t>3x3x21=189 tracking runs</a:t>
            </a:r>
          </a:p>
          <a:p>
            <a:r>
              <a:rPr lang="en-US" sz="1400" dirty="0">
                <a:solidFill>
                  <a:srgbClr val="C00000"/>
                </a:solidFill>
              </a:rPr>
              <a:t>2 ‘Quantities of Interest’, </a:t>
            </a:r>
            <a:r>
              <a:rPr lang="en-US" sz="1400" dirty="0" err="1">
                <a:solidFill>
                  <a:srgbClr val="C00000"/>
                </a:solidFill>
              </a:rPr>
              <a:t>QoI</a:t>
            </a:r>
            <a:r>
              <a:rPr lang="en-US" sz="1400" dirty="0">
                <a:solidFill>
                  <a:srgbClr val="C00000"/>
                </a:solidFill>
              </a:rPr>
              <a:t>: pos-x, pos-y</a:t>
            </a:r>
          </a:p>
          <a:p>
            <a:r>
              <a:rPr lang="en-US" sz="1400" dirty="0">
                <a:solidFill>
                  <a:srgbClr val="C00000"/>
                </a:solidFill>
              </a:rPr>
              <a:t>Polynomial series order 7</a:t>
            </a:r>
          </a:p>
          <a:p>
            <a:r>
              <a:rPr lang="en-US" sz="1400" dirty="0">
                <a:solidFill>
                  <a:srgbClr val="C00000"/>
                </a:solidFill>
              </a:rPr>
              <a:t>msec runtime</a:t>
            </a:r>
          </a:p>
        </p:txBody>
      </p:sp>
    </p:spTree>
    <p:extLst>
      <p:ext uri="{BB962C8B-B14F-4D97-AF65-F5344CB8AC3E}">
        <p14:creationId xmlns:p14="http://schemas.microsoft.com/office/powerpoint/2010/main" val="780655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697F-05BF-D4B5-2D13-D6C2BF2A3E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2059603" cy="224546"/>
          </a:xfrm>
        </p:spPr>
        <p:txBody>
          <a:bodyPr>
            <a:normAutofit/>
          </a:bodyPr>
          <a:lstStyle/>
          <a:p>
            <a:r>
              <a:rPr lang="en-US" dirty="0"/>
              <a:t>Setting up the PCE model*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33711-D27C-599A-DA54-47889FEF2C4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0D713A-3F6A-CACC-F2B7-79112FDA21E6}"/>
              </a:ext>
            </a:extLst>
          </p:cNvPr>
          <p:cNvSpPr txBox="1"/>
          <p:nvPr/>
        </p:nvSpPr>
        <p:spPr>
          <a:xfrm>
            <a:off x="500918" y="6025340"/>
            <a:ext cx="93957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solidFill>
                  <a:srgbClr val="808080"/>
                </a:solidFill>
                <a:latin typeface="+mj-lt"/>
              </a:rPr>
              <a:t>* Matthias Frey, Andreas </a:t>
            </a:r>
            <a:r>
              <a:rPr lang="en-US" sz="1200" b="0" i="0" u="none" strike="noStrike" baseline="0" dirty="0" err="1">
                <a:solidFill>
                  <a:srgbClr val="808080"/>
                </a:solidFill>
                <a:latin typeface="+mj-lt"/>
              </a:rPr>
              <a:t>Adelmann</a:t>
            </a:r>
            <a:r>
              <a:rPr lang="en-US" sz="1200" b="0" i="0" u="none" strike="noStrike" baseline="0" dirty="0">
                <a:solidFill>
                  <a:srgbClr val="808080"/>
                </a:solidFill>
                <a:latin typeface="+mj-lt"/>
              </a:rPr>
              <a:t>: arXiv:2001.10411v4 [</a:t>
            </a:r>
            <a:r>
              <a:rPr lang="en-US" sz="1200" b="0" i="0" u="none" strike="noStrike" baseline="0" dirty="0" err="1">
                <a:solidFill>
                  <a:srgbClr val="808080"/>
                </a:solidFill>
                <a:latin typeface="+mj-lt"/>
              </a:rPr>
              <a:t>physics.comp-ph</a:t>
            </a:r>
            <a:r>
              <a:rPr lang="en-US" sz="1200" b="0" i="0" u="none" strike="noStrike" baseline="0" dirty="0">
                <a:solidFill>
                  <a:srgbClr val="808080"/>
                </a:solidFill>
                <a:latin typeface="+mj-lt"/>
              </a:rPr>
              <a:t>] 2 Sep 2020</a:t>
            </a:r>
          </a:p>
          <a:p>
            <a:r>
              <a:rPr lang="en-US" sz="1200" b="0" i="0" u="none" strike="noStrike" baseline="0" dirty="0">
                <a:solidFill>
                  <a:srgbClr val="808080"/>
                </a:solidFill>
                <a:latin typeface="+mj-lt"/>
              </a:rPr>
              <a:t>** Bruno </a:t>
            </a:r>
            <a:r>
              <a:rPr lang="en-US" sz="1200" b="0" i="0" u="none" strike="noStrike" baseline="0" dirty="0" err="1">
                <a:solidFill>
                  <a:srgbClr val="808080"/>
                </a:solidFill>
                <a:latin typeface="+mj-lt"/>
              </a:rPr>
              <a:t>Sudret</a:t>
            </a:r>
            <a:r>
              <a:rPr lang="en-US" sz="1200" b="0" i="0" u="none" strike="noStrike" baseline="0" dirty="0">
                <a:solidFill>
                  <a:srgbClr val="808080"/>
                </a:solidFill>
                <a:latin typeface="+mj-lt"/>
              </a:rPr>
              <a:t>, “Surrogate models for global sensitivity analysis - Old and New”, 8th International Conference on Sensitivity Analysis of Model Output</a:t>
            </a:r>
            <a:endParaRPr lang="en-DE" sz="12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0FD81E7-77F5-B150-F899-0BCC896739DA}"/>
                  </a:ext>
                </a:extLst>
              </p:cNvPr>
              <p:cNvSpPr txBox="1"/>
              <p:nvPr/>
            </p:nvSpPr>
            <p:spPr>
              <a:xfrm>
                <a:off x="777551" y="849012"/>
                <a:ext cx="10636898" cy="1414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d</a:t>
                </a:r>
                <a:r>
                  <a:rPr lang="en-US" dirty="0"/>
                  <a:t>: number of input variables</a:t>
                </a:r>
              </a:p>
              <a:p>
                <a:r>
                  <a:rPr lang="en-US" b="1" dirty="0"/>
                  <a:t>p</a:t>
                </a:r>
                <a:r>
                  <a:rPr lang="en-US" dirty="0"/>
                  <a:t>: order of the polynomial series</a:t>
                </a:r>
              </a:p>
              <a:p>
                <a:r>
                  <a:rPr lang="en-US" dirty="0"/>
                  <a:t>     No. of  polynomial coefficients to be determined (once):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𝑐𝑜𝑒𝑓𝑓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!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!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     Recommended no. of sample points to be calculated: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𝑆𝑃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0FD81E7-77F5-B150-F899-0BCC89673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51" y="849012"/>
                <a:ext cx="10636898" cy="1414490"/>
              </a:xfrm>
              <a:prstGeom prst="rect">
                <a:avLst/>
              </a:prstGeom>
              <a:blipFill>
                <a:blip r:embed="rId2"/>
                <a:stretch>
                  <a:fillRect l="-516" t="-2155" b="-301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Table 29">
            <a:extLst>
              <a:ext uri="{FF2B5EF4-FFF2-40B4-BE49-F238E27FC236}">
                <a16:creationId xmlns:a16="http://schemas.microsoft.com/office/drawing/2014/main" id="{8C96321A-1446-563D-38ED-99F58F90F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66630"/>
              </p:ext>
            </p:extLst>
          </p:nvPr>
        </p:nvGraphicFramePr>
        <p:xfrm>
          <a:off x="9129362" y="536082"/>
          <a:ext cx="2751496" cy="1524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7874">
                  <a:extLst>
                    <a:ext uri="{9D8B030D-6E8A-4147-A177-3AD203B41FA5}">
                      <a16:colId xmlns:a16="http://schemas.microsoft.com/office/drawing/2014/main" val="1477324045"/>
                    </a:ext>
                  </a:extLst>
                </a:gridCol>
                <a:gridCol w="687874">
                  <a:extLst>
                    <a:ext uri="{9D8B030D-6E8A-4147-A177-3AD203B41FA5}">
                      <a16:colId xmlns:a16="http://schemas.microsoft.com/office/drawing/2014/main" val="3154740511"/>
                    </a:ext>
                  </a:extLst>
                </a:gridCol>
                <a:gridCol w="687874">
                  <a:extLst>
                    <a:ext uri="{9D8B030D-6E8A-4147-A177-3AD203B41FA5}">
                      <a16:colId xmlns:a16="http://schemas.microsoft.com/office/drawing/2014/main" val="1118704582"/>
                    </a:ext>
                  </a:extLst>
                </a:gridCol>
                <a:gridCol w="687874">
                  <a:extLst>
                    <a:ext uri="{9D8B030D-6E8A-4147-A177-3AD203B41FA5}">
                      <a16:colId xmlns:a16="http://schemas.microsoft.com/office/drawing/2014/main" val="3107995295"/>
                    </a:ext>
                  </a:extLst>
                </a:gridCol>
              </a:tblGrid>
              <a:tr h="29750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d</a:t>
                      </a:r>
                      <a:endParaRPr lang="en-D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p</a:t>
                      </a:r>
                      <a:endParaRPr lang="en-D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/>
                        <a:t>coeff</a:t>
                      </a:r>
                      <a:r>
                        <a:rPr lang="en-US" sz="1400" b="0" dirty="0"/>
                        <a:t>.</a:t>
                      </a:r>
                      <a:endParaRPr lang="en-D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no. SP</a:t>
                      </a:r>
                      <a:endParaRPr lang="en-DE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119960"/>
                  </a:ext>
                </a:extLst>
              </a:tr>
              <a:tr h="2975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</a:t>
                      </a:r>
                      <a:endParaRPr lang="en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119154"/>
                  </a:ext>
                </a:extLst>
              </a:tr>
              <a:tr h="2975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216</a:t>
                      </a:r>
                      <a:endParaRPr lang="en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379609"/>
                  </a:ext>
                </a:extLst>
              </a:tr>
              <a:tr h="2975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225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32768</a:t>
                      </a:r>
                      <a:endParaRPr lang="en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159546"/>
                  </a:ext>
                </a:extLst>
              </a:tr>
              <a:tr h="2975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3003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&gt;1e9</a:t>
                      </a:r>
                      <a:endParaRPr lang="en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95815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5C6AD28-463C-132B-3870-862A021033DA}"/>
              </a:ext>
            </a:extLst>
          </p:cNvPr>
          <p:cNvSpPr txBox="1"/>
          <p:nvPr/>
        </p:nvSpPr>
        <p:spPr>
          <a:xfrm>
            <a:off x="777551" y="2778891"/>
            <a:ext cx="3544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Need to test order of polynomial series :</a:t>
            </a:r>
            <a:endParaRPr lang="en-DE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14AD2-498E-D023-116B-B25BC6B643BC}"/>
              </a:ext>
            </a:extLst>
          </p:cNvPr>
          <p:cNvSpPr txBox="1"/>
          <p:nvPr/>
        </p:nvSpPr>
        <p:spPr>
          <a:xfrm>
            <a:off x="2822602" y="5353828"/>
            <a:ext cx="65467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Quality of PCE for different polynomial orders in L2-norm (hor. position on screen)</a:t>
            </a:r>
            <a:endParaRPr lang="en-DE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9EEEAC-CE42-47E7-75D7-C358B5727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" y="3169045"/>
            <a:ext cx="11363325" cy="2124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5B3352-D3D8-1725-285F-409C059C3544}"/>
              </a:ext>
            </a:extLst>
          </p:cNvPr>
          <p:cNvSpPr txBox="1"/>
          <p:nvPr/>
        </p:nvSpPr>
        <p:spPr>
          <a:xfrm>
            <a:off x="9129362" y="2181597"/>
            <a:ext cx="2751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** “curse of dimensionality” –other math. option: “low-rank tensor approximation” linear in p, d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3408487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05DE9-EF46-522E-E171-FB39CB8B7C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2781300" cy="22454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Sensitivity analysis and </a:t>
            </a:r>
            <a:r>
              <a:rPr lang="en-US" dirty="0" err="1"/>
              <a:t>Sobol’s</a:t>
            </a:r>
            <a:r>
              <a:rPr lang="en-US" dirty="0"/>
              <a:t> coefficients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CF262-9505-E403-9690-DA6DD66AB06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54F0B693-C6A2-064C-D139-DDD904652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918" y="5857250"/>
            <a:ext cx="105861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100" b="1">
                <a:solidFill>
                  <a:srgbClr val="00589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* Wikipedia: Variance-based sensitivity analysis</a:t>
            </a:r>
          </a:p>
          <a:p>
            <a:pPr>
              <a:spcBef>
                <a:spcPct val="0"/>
              </a:spcBef>
            </a:pPr>
            <a:r>
              <a:rPr lang="en-US" altLang="en-US" sz="12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Bruno </a:t>
            </a:r>
            <a:r>
              <a:rPr lang="en-US" altLang="en-US" sz="12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Sudret</a:t>
            </a:r>
            <a:r>
              <a:rPr lang="en-US" altLang="en-US" sz="12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“Global sensitivity analysis using polynomial chaos expansions”, Reliability Engineering &amp; System Safety Volume 93, Issue 7, July 2008, Pages 964-979</a:t>
            </a:r>
          </a:p>
          <a:p>
            <a:pPr>
              <a:spcBef>
                <a:spcPct val="0"/>
              </a:spcBef>
            </a:pPr>
            <a:r>
              <a:rPr lang="en-US" altLang="en-US" sz="12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Bruno </a:t>
            </a:r>
            <a:r>
              <a:rPr lang="en-US" altLang="en-US" sz="12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Sudret</a:t>
            </a:r>
            <a:r>
              <a:rPr lang="en-US" altLang="en-US" sz="12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 ETH Zurich, Professor of “Risk, Safety and Uncertainty Quantification” 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2F51816F-F063-9BB6-74BE-574C8F44D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23" y="1027747"/>
            <a:ext cx="10052050" cy="646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100" b="1">
                <a:solidFill>
                  <a:srgbClr val="00589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+mn-lt"/>
              </a:rPr>
              <a:t>Variance-based </a:t>
            </a: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Sensitivity Analysis </a:t>
            </a:r>
            <a:r>
              <a:rPr lang="en-US" altLang="en-US" sz="1800" b="0" dirty="0">
                <a:solidFill>
                  <a:schemeClr val="tx1"/>
                </a:solidFill>
                <a:latin typeface="+mn-lt"/>
              </a:rPr>
              <a:t>quantifies numerically the contribution of uncertain inputs (taken individually or in combinations) into output uncertainty; *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8CA45AE-67CF-CAB4-3EFA-8840DBA040D6}"/>
              </a:ext>
            </a:extLst>
          </p:cNvPr>
          <p:cNvSpPr txBox="1">
            <a:spLocks/>
          </p:cNvSpPr>
          <p:nvPr/>
        </p:nvSpPr>
        <p:spPr bwMode="auto">
          <a:xfrm>
            <a:off x="778873" y="4656837"/>
            <a:ext cx="7931990" cy="286588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1600" cap="none" dirty="0" err="1">
                <a:solidFill>
                  <a:srgbClr val="FF0000"/>
                </a:solidFill>
                <a:latin typeface="+mn-lt"/>
              </a:rPr>
              <a:t>Sobol’s</a:t>
            </a:r>
            <a:r>
              <a:rPr lang="en-US" altLang="en-US" sz="1600" cap="none" dirty="0">
                <a:solidFill>
                  <a:srgbClr val="FF0000"/>
                </a:solidFill>
                <a:latin typeface="+mn-lt"/>
              </a:rPr>
              <a:t> indices are obtained analytically, at any order, from the coefficients of the PC expansion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853959-0F71-2DCF-75D1-275DA2F685D3}"/>
              </a:ext>
            </a:extLst>
          </p:cNvPr>
          <p:cNvSpPr txBox="1"/>
          <p:nvPr/>
        </p:nvSpPr>
        <p:spPr>
          <a:xfrm>
            <a:off x="688903" y="2275204"/>
            <a:ext cx="1425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First order</a:t>
            </a:r>
          </a:p>
          <a:p>
            <a:r>
              <a:rPr lang="en-US" sz="1600" b="1" dirty="0" err="1"/>
              <a:t>Sobol’s</a:t>
            </a:r>
            <a:r>
              <a:rPr lang="en-US" sz="1600" b="1" dirty="0"/>
              <a:t> indices</a:t>
            </a:r>
            <a:endParaRPr lang="en-DE" sz="1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93679-DFD2-7BEA-3378-2C503A5D4469}"/>
              </a:ext>
            </a:extLst>
          </p:cNvPr>
          <p:cNvSpPr txBox="1"/>
          <p:nvPr/>
        </p:nvSpPr>
        <p:spPr>
          <a:xfrm>
            <a:off x="4210224" y="2300613"/>
            <a:ext cx="142507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Second order</a:t>
            </a:r>
          </a:p>
          <a:p>
            <a:r>
              <a:rPr lang="en-US" sz="1600" b="1" dirty="0" err="1"/>
              <a:t>Sobol’s</a:t>
            </a:r>
            <a:r>
              <a:rPr lang="en-US" sz="1600" b="1" dirty="0"/>
              <a:t> indices</a:t>
            </a:r>
            <a:endParaRPr lang="en-DE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33178A-F392-64AD-43F1-7C65E979CF86}"/>
                  </a:ext>
                </a:extLst>
              </p:cNvPr>
              <p:cNvSpPr txBox="1"/>
              <p:nvPr/>
            </p:nvSpPr>
            <p:spPr>
              <a:xfrm>
                <a:off x="5859226" y="2292308"/>
                <a:ext cx="1362424" cy="6013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pt-B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𝑉𝑎𝑟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33178A-F392-64AD-43F1-7C65E979C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226" y="2292308"/>
                <a:ext cx="1362424" cy="6013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C9070E9-D86C-60B0-426D-A4B432808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933" y="2158319"/>
            <a:ext cx="3086100" cy="876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990A0E-3CFA-6603-17A1-EFCB4E33FEC6}"/>
                  </a:ext>
                </a:extLst>
              </p:cNvPr>
              <p:cNvSpPr txBox="1"/>
              <p:nvPr/>
            </p:nvSpPr>
            <p:spPr>
              <a:xfrm>
                <a:off x="2164502" y="2274276"/>
                <a:ext cx="1264642" cy="5677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𝑉𝑎𝑟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990A0E-3CFA-6603-17A1-EFCB4E33F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502" y="2274276"/>
                <a:ext cx="1264642" cy="5677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1333AB6-1049-E7DF-B1A9-E70B5F47B145}"/>
              </a:ext>
            </a:extLst>
          </p:cNvPr>
          <p:cNvSpPr txBox="1"/>
          <p:nvPr/>
        </p:nvSpPr>
        <p:spPr>
          <a:xfrm>
            <a:off x="688903" y="3090985"/>
            <a:ext cx="3129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Fractional part of the total output variance caused by varying the </a:t>
            </a:r>
            <a:r>
              <a:rPr lang="en-US" i="1" dirty="0" err="1"/>
              <a:t>i</a:t>
            </a:r>
            <a:r>
              <a:rPr lang="en-US" i="1" baseline="30000" dirty="0" err="1"/>
              <a:t>th</a:t>
            </a:r>
            <a:r>
              <a:rPr lang="en-US" i="1" baseline="30000" dirty="0"/>
              <a:t> </a:t>
            </a:r>
            <a:r>
              <a:rPr lang="en-US" i="1" dirty="0"/>
              <a:t>input parameter. </a:t>
            </a:r>
            <a:endParaRPr lang="en-DE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13FFD1-76D1-094C-5B3B-52BAA72EBAD5}"/>
              </a:ext>
            </a:extLst>
          </p:cNvPr>
          <p:cNvSpPr txBox="1"/>
          <p:nvPr/>
        </p:nvSpPr>
        <p:spPr>
          <a:xfrm>
            <a:off x="4210224" y="3034619"/>
            <a:ext cx="3129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Effect of correlations of the </a:t>
            </a:r>
            <a:r>
              <a:rPr lang="en-US" i="1" dirty="0" err="1"/>
              <a:t>i</a:t>
            </a:r>
            <a:r>
              <a:rPr lang="en-US" i="1" baseline="30000" dirty="0" err="1"/>
              <a:t>th</a:t>
            </a:r>
            <a:r>
              <a:rPr lang="en-US" i="1" baseline="30000" dirty="0"/>
              <a:t> </a:t>
            </a:r>
            <a:r>
              <a:rPr lang="en-US" i="1" dirty="0"/>
              <a:t>input parameter with a single other parameter on output</a:t>
            </a:r>
          </a:p>
          <a:p>
            <a:r>
              <a:rPr lang="en-US" i="1" dirty="0"/>
              <a:t>Variance.</a:t>
            </a:r>
            <a:endParaRPr lang="en-DE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06802B-6124-B217-6FFD-C9921D122E25}"/>
              </a:ext>
            </a:extLst>
          </p:cNvPr>
          <p:cNvSpPr txBox="1"/>
          <p:nvPr/>
        </p:nvSpPr>
        <p:spPr>
          <a:xfrm>
            <a:off x="8297426" y="3090985"/>
            <a:ext cx="2332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The sum of all </a:t>
            </a:r>
            <a:r>
              <a:rPr lang="en-US" i="1" dirty="0" err="1"/>
              <a:t>Sobol’s</a:t>
            </a:r>
            <a:r>
              <a:rPr lang="en-US" i="1" dirty="0"/>
              <a:t> coefficients is 1.</a:t>
            </a:r>
            <a:endParaRPr lang="en-DE" i="1" dirty="0"/>
          </a:p>
        </p:txBody>
      </p:sp>
    </p:spTree>
    <p:extLst>
      <p:ext uri="{BB962C8B-B14F-4D97-AF65-F5344CB8AC3E}">
        <p14:creationId xmlns:p14="http://schemas.microsoft.com/office/powerpoint/2010/main" val="2033847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05DE9-EF46-522E-E171-FB39CB8B7C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2781300" cy="224546"/>
          </a:xfrm>
        </p:spPr>
        <p:txBody>
          <a:bodyPr>
            <a:normAutofit/>
          </a:bodyPr>
          <a:lstStyle/>
          <a:p>
            <a:r>
              <a:rPr lang="en-US" dirty="0" err="1"/>
              <a:t>Sobol’s</a:t>
            </a:r>
            <a:r>
              <a:rPr lang="en-US" dirty="0"/>
              <a:t> coefficients of the example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CF262-9505-E403-9690-DA6DD66AB06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ECCE99-E06F-BDE4-6829-56F36E7BC749}"/>
              </a:ext>
            </a:extLst>
          </p:cNvPr>
          <p:cNvSpPr txBox="1"/>
          <p:nvPr/>
        </p:nvSpPr>
        <p:spPr>
          <a:xfrm>
            <a:off x="577850" y="650994"/>
            <a:ext cx="68650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 dirty="0">
                <a:latin typeface="Lucida Console" panose="020B0609040504020204" pitchFamily="49" charset="0"/>
              </a:rPr>
              <a:t>import </a:t>
            </a:r>
            <a:r>
              <a:rPr lang="en-DE" sz="1400" dirty="0" err="1">
                <a:latin typeface="Lucida Console" panose="020B0609040504020204" pitchFamily="49" charset="0"/>
              </a:rPr>
              <a:t>chaospy</a:t>
            </a:r>
            <a:r>
              <a:rPr lang="en-DE" sz="1400" dirty="0">
                <a:latin typeface="Lucida Console" panose="020B0609040504020204" pitchFamily="49" charset="0"/>
              </a:rPr>
              <a:t> as cp</a:t>
            </a:r>
            <a:endParaRPr lang="en-US" sz="1400" dirty="0">
              <a:latin typeface="Lucida Console" panose="020B0609040504020204" pitchFamily="49" charset="0"/>
            </a:endParaRPr>
          </a:p>
          <a:p>
            <a:endParaRPr lang="en-US" sz="1400" dirty="0">
              <a:latin typeface="Lucida Console" panose="020B0609040504020204" pitchFamily="49" charset="0"/>
            </a:endParaRPr>
          </a:p>
          <a:p>
            <a:r>
              <a:rPr lang="en-US" sz="1400" dirty="0">
                <a:latin typeface="Lucida Console" panose="020B0609040504020204" pitchFamily="49" charset="0"/>
              </a:rPr>
              <a:t>Sobol1 = </a:t>
            </a:r>
            <a:r>
              <a:rPr lang="fr-FR" sz="1400" dirty="0" err="1">
                <a:latin typeface="Lucida Console" panose="020B0609040504020204" pitchFamily="49" charset="0"/>
              </a:rPr>
              <a:t>cp.Sens_m</a:t>
            </a:r>
            <a:r>
              <a:rPr lang="fr-FR" sz="1400" dirty="0">
                <a:latin typeface="Lucida Console" panose="020B0609040504020204" pitchFamily="49" charset="0"/>
              </a:rPr>
              <a:t>(approx7, distribution)     first </a:t>
            </a:r>
            <a:r>
              <a:rPr lang="fr-FR" sz="1400" dirty="0" err="1">
                <a:latin typeface="Lucida Console" panose="020B0609040504020204" pitchFamily="49" charset="0"/>
              </a:rPr>
              <a:t>order</a:t>
            </a:r>
            <a:endParaRPr lang="fr-FR" sz="1400" dirty="0">
              <a:latin typeface="Lucida Console" panose="020B0609040504020204" pitchFamily="49" charset="0"/>
            </a:endParaRPr>
          </a:p>
          <a:p>
            <a:pPr>
              <a:spcBef>
                <a:spcPts val="600"/>
              </a:spcBef>
            </a:pPr>
            <a:r>
              <a:rPr lang="fr-FR" sz="1400" dirty="0">
                <a:latin typeface="Lucida Console" panose="020B0609040504020204" pitchFamily="49" charset="0"/>
              </a:rPr>
              <a:t>Sobol2 = cp.Sens_m2(approx7, distribution)    second </a:t>
            </a:r>
            <a:r>
              <a:rPr lang="fr-FR" sz="1400" dirty="0" err="1">
                <a:latin typeface="Lucida Console" panose="020B0609040504020204" pitchFamily="49" charset="0"/>
              </a:rPr>
              <a:t>order</a:t>
            </a:r>
            <a:endParaRPr lang="fr-FR" sz="1400" dirty="0">
              <a:latin typeface="Lucida Console" panose="020B0609040504020204" pitchFamily="49" charset="0"/>
            </a:endParaRPr>
          </a:p>
          <a:p>
            <a:pPr>
              <a:spcBef>
                <a:spcPts val="600"/>
              </a:spcBef>
            </a:pPr>
            <a:r>
              <a:rPr lang="fr-FR" sz="1400" dirty="0" err="1">
                <a:latin typeface="Lucida Console" panose="020B0609040504020204" pitchFamily="49" charset="0"/>
              </a:rPr>
              <a:t>SobolT</a:t>
            </a:r>
            <a:r>
              <a:rPr lang="fr-FR" sz="1400" dirty="0">
                <a:latin typeface="Lucida Console" panose="020B0609040504020204" pitchFamily="49" charset="0"/>
              </a:rPr>
              <a:t> = </a:t>
            </a:r>
            <a:r>
              <a:rPr lang="fr-FR" sz="1400" dirty="0" err="1">
                <a:latin typeface="Lucida Console" panose="020B0609040504020204" pitchFamily="49" charset="0"/>
              </a:rPr>
              <a:t>cp.Sens_t</a:t>
            </a:r>
            <a:r>
              <a:rPr lang="fr-FR" sz="1400" dirty="0">
                <a:latin typeface="Lucida Console" panose="020B0609040504020204" pitchFamily="49" charset="0"/>
              </a:rPr>
              <a:t>(approx7, distribution)     total</a:t>
            </a:r>
            <a:endParaRPr lang="en-DE" sz="1400" dirty="0">
              <a:latin typeface="Lucida Console" panose="020B0609040504020204" pitchFamily="49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49500518-E9BE-6BA4-31DB-64B6D4EC5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111" y="3203451"/>
            <a:ext cx="337184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Lucida Console" panose="020B0609040504020204" pitchFamily="49" charset="0"/>
              </a:rPr>
              <a:t>2022-09-19 17:32:31 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Sobol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indices: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first order (3,2) 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poly-order 7 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x-pos     y-pos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[[9.962e-01 9.962e-01]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 sol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[1.370e-04 1.020e-04] 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Dx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[9.600e-05 1.320e-04]] 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Dy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Lucida Console" panose="020B0609040504020204" pitchFamily="49" charset="0"/>
              </a:rPr>
              <a:t>Sum(pos-x) = 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Lucida Console" panose="020B0609040504020204" pitchFamily="49" charset="0"/>
              </a:rPr>
              <a:t>0.99643 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Lucida Console" panose="020B0609040504020204" pitchFamily="49" charset="0"/>
              </a:rPr>
              <a:t>Sum(pos-x) = 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Lucida Console" panose="020B0609040504020204" pitchFamily="49" charset="0"/>
              </a:rPr>
              <a:t>0.99643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Lucida Console" panose="020B0609040504020204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Lucida Console" panose="020B0609040504020204" pitchFamily="49" charset="0"/>
              </a:rPr>
              <a:t>2022-09-19 17:32:58 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Lucida Console" panose="020B0609040504020204" pitchFamily="49" charset="0"/>
              </a:rPr>
              <a:t>  27sec</a:t>
            </a:r>
            <a:endParaRPr kumimoji="0" lang="en-DE" altLang="en-DE" sz="12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Lucida Console" panose="020B0609040504020204" pitchFamily="49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CB10AC8-452F-FF4C-F312-D9ECEE325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9423" y="2498287"/>
            <a:ext cx="302968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Lucida Console" panose="020B0609040504020204" pitchFamily="49" charset="0"/>
              </a:rPr>
              <a:t>2022-09-19 1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Lucida Console" panose="020B0609040504020204" pitchFamily="49" charset="0"/>
              </a:rPr>
              <a:t>8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Lucida Console" panose="020B0609040504020204" pitchFamily="49" charset="0"/>
              </a:rPr>
              <a:t>: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Lucida Console" panose="020B0609040504020204" pitchFamily="49" charset="0"/>
              </a:rPr>
              <a:t>02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Lucida Console" panose="020B0609040504020204" pitchFamily="49" charset="0"/>
              </a:rPr>
              <a:t>: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Lucida Console" panose="020B0609040504020204" pitchFamily="49" charset="0"/>
              </a:rPr>
              <a:t>30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Lucida Console" panose="020B0609040504020204" pitchFamily="49" charset="0"/>
              </a:rPr>
              <a:t> 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Lucida Console" panose="020B06090405040202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DE" altLang="en-DE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Sobol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indices:</a:t>
            </a:r>
            <a:endParaRPr lang="en-US" altLang="en-DE" sz="1200" dirty="0">
              <a:solidFill>
                <a:schemeClr val="bg1">
                  <a:lumMod val="65000"/>
                </a:schemeClr>
              </a:solidFill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second order: (3, 3, 2) 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poly-order 7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DE" sz="1200" dirty="0"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DE" sz="1200" dirty="0">
                <a:latin typeface="Lucida Console" panose="020B0609040504020204" pitchFamily="49" charset="0"/>
              </a:rPr>
              <a:t>x-pos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[[0. 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 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0.003 0.001]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[0.003 0. 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 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0. ] 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DE" sz="1200" dirty="0">
                <a:latin typeface="Lucida Console" panose="020B0609040504020204" pitchFamily="49" charset="0"/>
              </a:rPr>
              <a:t> 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[0.001 0. 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 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0. ]]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Lucida Console" panose="020B0609040504020204" pitchFamily="49" charset="0"/>
              </a:rPr>
              <a:t>Sum(pos-x) = 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Lucida Console" panose="020B0609040504020204" pitchFamily="49" charset="0"/>
              </a:rPr>
              <a:t>0.0035607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DE" sz="1200" dirty="0"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DE" sz="1200" dirty="0">
                <a:latin typeface="Lucida Console" panose="020B0609040504020204" pitchFamily="49" charset="0"/>
              </a:rPr>
              <a:t>y-pos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[[0. 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 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0.00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1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0.00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3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]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[0.00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1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0. 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 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0. ] 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DE" sz="1200" dirty="0">
                <a:latin typeface="Lucida Console" panose="020B0609040504020204" pitchFamily="49" charset="0"/>
              </a:rPr>
              <a:t> 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[0.00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3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0. 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   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</a:rPr>
              <a:t>0. ]] </a:t>
            </a: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Lucida Console" panose="020B0609040504020204" pitchFamily="49" charset="0"/>
              </a:rPr>
              <a:t>Sum(pos-y) = 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Lucida Console" panose="020B0609040504020204" pitchFamily="49" charset="0"/>
              </a:rPr>
              <a:t>0.00356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Lucida Console" panose="020B0609040504020204" pitchFamily="49" charset="0"/>
              </a:rPr>
              <a:t>36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Console" panose="020B0609040504020204" pitchFamily="49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Lucida Console" panose="020B0609040504020204" pitchFamily="49" charset="0"/>
              </a:rPr>
              <a:t>2022-09-19 1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Lucida Console" panose="020B0609040504020204" pitchFamily="49" charset="0"/>
              </a:rPr>
              <a:t>8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Lucida Console" panose="020B0609040504020204" pitchFamily="49" charset="0"/>
              </a:rPr>
              <a:t>: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Lucida Console" panose="020B0609040504020204" pitchFamily="49" charset="0"/>
              </a:rPr>
              <a:t>0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Lucida Console" panose="020B0609040504020204" pitchFamily="49" charset="0"/>
              </a:rPr>
              <a:t>3:</a:t>
            </a:r>
            <a:r>
              <a:rPr kumimoji="0" lang="en-US" altLang="en-DE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Lucida Console" panose="020B0609040504020204" pitchFamily="49" charset="0"/>
              </a:rPr>
              <a:t>15    45sec</a:t>
            </a:r>
            <a:r>
              <a:rPr kumimoji="0" lang="en-DE" altLang="en-DE" sz="1200" b="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Lucida Console" panose="020B0609040504020204" pitchFamily="49" charset="0"/>
              </a:rPr>
              <a:t> </a:t>
            </a:r>
            <a:endParaRPr lang="en-US" altLang="en-DE" sz="1200" dirty="0">
              <a:latin typeface="Lucida Console" panose="020B0609040504020204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071B2-4837-0EDA-2BDD-6D2C4CEED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353" y="513472"/>
            <a:ext cx="1522693" cy="140146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366CC7B-CC86-57B8-895F-AC8435BF0C5A}"/>
              </a:ext>
            </a:extLst>
          </p:cNvPr>
          <p:cNvGrpSpPr/>
          <p:nvPr/>
        </p:nvGrpSpPr>
        <p:grpSpPr>
          <a:xfrm>
            <a:off x="577850" y="3125030"/>
            <a:ext cx="3397187" cy="2536447"/>
            <a:chOff x="732361" y="2652873"/>
            <a:chExt cx="2995134" cy="2014248"/>
          </a:xfrm>
        </p:grpSpPr>
        <p:pic>
          <p:nvPicPr>
            <p:cNvPr id="1031" name="Picture 7">
              <a:extLst>
                <a:ext uri="{FF2B5EF4-FFF2-40B4-BE49-F238E27FC236}">
                  <a16:creationId xmlns:a16="http://schemas.microsoft.com/office/drawing/2014/main" id="{9EF0D3D0-67B3-3599-C7F0-E4887C77D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61" y="2652873"/>
              <a:ext cx="2995134" cy="1861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FB6C90-A9BE-C70F-255F-751E296B95F4}"/>
                </a:ext>
              </a:extLst>
            </p:cNvPr>
            <p:cNvSpPr txBox="1"/>
            <p:nvPr/>
          </p:nvSpPr>
          <p:spPr>
            <a:xfrm>
              <a:off x="966358" y="4439610"/>
              <a:ext cx="113204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Sol             Dx              Dy</a:t>
              </a:r>
              <a:endParaRPr lang="en-DE" sz="8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382C05-9317-A36D-0C40-5A314D49F467}"/>
                </a:ext>
              </a:extLst>
            </p:cNvPr>
            <p:cNvSpPr txBox="1"/>
            <p:nvPr/>
          </p:nvSpPr>
          <p:spPr>
            <a:xfrm>
              <a:off x="2459549" y="4451677"/>
              <a:ext cx="115448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Sol              Dx              Dy</a:t>
              </a:r>
              <a:endParaRPr lang="en-DE" sz="8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DF27E90-BAA0-16E2-7CF7-6C92E30980CF}"/>
              </a:ext>
            </a:extLst>
          </p:cNvPr>
          <p:cNvSpPr txBox="1"/>
          <p:nvPr/>
        </p:nvSpPr>
        <p:spPr>
          <a:xfrm>
            <a:off x="9058319" y="401199"/>
            <a:ext cx="1052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Example:</a:t>
            </a:r>
            <a:endParaRPr lang="en-DE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4D49B9-DE21-8DC1-CD6A-13947C9191E6}"/>
              </a:ext>
            </a:extLst>
          </p:cNvPr>
          <p:cNvSpPr txBox="1"/>
          <p:nvPr/>
        </p:nvSpPr>
        <p:spPr>
          <a:xfrm>
            <a:off x="1499997" y="3226385"/>
            <a:ext cx="577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pos-x</a:t>
            </a:r>
            <a:endParaRPr lang="en-DE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13A8AE-A9F2-0122-407B-66ACCEBFD1AB}"/>
              </a:ext>
            </a:extLst>
          </p:cNvPr>
          <p:cNvSpPr txBox="1"/>
          <p:nvPr/>
        </p:nvSpPr>
        <p:spPr>
          <a:xfrm>
            <a:off x="3308662" y="3226385"/>
            <a:ext cx="580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pos-y</a:t>
            </a:r>
            <a:endParaRPr lang="en-DE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274084-5FAA-80BB-5B02-1122DAC5C60F}"/>
              </a:ext>
            </a:extLst>
          </p:cNvPr>
          <p:cNvSpPr txBox="1"/>
          <p:nvPr/>
        </p:nvSpPr>
        <p:spPr>
          <a:xfrm>
            <a:off x="1369520" y="5589969"/>
            <a:ext cx="1886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 Order </a:t>
            </a:r>
            <a:r>
              <a:rPr lang="en-US" sz="1400" dirty="0" err="1"/>
              <a:t>Sobol’s</a:t>
            </a:r>
            <a:r>
              <a:rPr lang="en-US" sz="1400" dirty="0"/>
              <a:t> indices</a:t>
            </a:r>
            <a:endParaRPr lang="en-DE" sz="1400" dirty="0"/>
          </a:p>
        </p:txBody>
      </p:sp>
    </p:spTree>
    <p:extLst>
      <p:ext uri="{BB962C8B-B14F-4D97-AF65-F5344CB8AC3E}">
        <p14:creationId xmlns:p14="http://schemas.microsoft.com/office/powerpoint/2010/main" val="4215065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7C5B76-17E3-A9F2-2F2F-26C9EF76F8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real problem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E02E2-D554-2F96-720C-21815996EB9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45F5422D-D657-B646-01F5-453513C4FBB9}"/>
              </a:ext>
            </a:extLst>
          </p:cNvPr>
          <p:cNvSpPr/>
          <p:nvPr/>
        </p:nvSpPr>
        <p:spPr>
          <a:xfrm rot="7979268">
            <a:off x="1890098" y="-4480563"/>
            <a:ext cx="7132320" cy="8037049"/>
          </a:xfrm>
          <a:prstGeom prst="arc">
            <a:avLst/>
          </a:prstGeom>
          <a:ln w="2857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59F08D-5630-C68E-0F5B-D0CAEB39F54C}"/>
              </a:ext>
            </a:extLst>
          </p:cNvPr>
          <p:cNvGrpSpPr/>
          <p:nvPr/>
        </p:nvGrpSpPr>
        <p:grpSpPr>
          <a:xfrm>
            <a:off x="1584358" y="1117143"/>
            <a:ext cx="8344184" cy="2078705"/>
            <a:chOff x="717285" y="1143255"/>
            <a:chExt cx="8344184" cy="20787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40BB77-5600-EA12-573B-6D2F9302B63D}"/>
                </a:ext>
              </a:extLst>
            </p:cNvPr>
            <p:cNvGrpSpPr/>
            <p:nvPr/>
          </p:nvGrpSpPr>
          <p:grpSpPr>
            <a:xfrm>
              <a:off x="4149974" y="1229718"/>
              <a:ext cx="1641475" cy="1008062"/>
              <a:chOff x="4615719" y="5131449"/>
              <a:chExt cx="1641475" cy="100806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F8F1562-0898-2F9D-75A1-5EA71B80E8AD}"/>
                  </a:ext>
                </a:extLst>
              </p:cNvPr>
              <p:cNvSpPr/>
              <p:nvPr/>
            </p:nvSpPr>
            <p:spPr bwMode="auto">
              <a:xfrm>
                <a:off x="4615719" y="5131449"/>
                <a:ext cx="1641475" cy="1008062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51478FBA-C061-B765-E36B-A76A7EBDC7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8090" y="5266197"/>
                <a:ext cx="1337225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defRPr sz="2100" b="1">
                    <a:solidFill>
                      <a:srgbClr val="00589C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tabLst>
                    <a:tab pos="1169988" algn="l"/>
                  </a:tabLst>
                  <a:defRPr b="1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Mapping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(tracking / 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measurement)</a:t>
                </a:r>
              </a:p>
            </p:txBody>
          </p:sp>
        </p:grp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B42838D7-FA68-4787-8864-F133B846E3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285" y="1425097"/>
              <a:ext cx="243207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defRPr sz="2100" b="1">
                  <a:solidFill>
                    <a:srgbClr val="00589C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169988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1600" kern="0" dirty="0">
                  <a:solidFill>
                    <a:prstClr val="black"/>
                  </a:solidFill>
                </a:rPr>
                <a:t>Solenoid misalignment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Dx, Dy, </a:t>
              </a:r>
              <a:r>
                <a:rPr kumimoji="0" lang="en-US" alt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Dtheta</a:t>
              </a:r>
              <a:r>
                <a: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, </a:t>
              </a:r>
              <a:r>
                <a:rPr kumimoji="0" lang="en-US" alt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Dphi</a:t>
              </a:r>
              <a:endPara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D77F35-AAF9-F21D-FEEF-2786089D3A70}"/>
                </a:ext>
              </a:extLst>
            </p:cNvPr>
            <p:cNvSpPr txBox="1"/>
            <p:nvPr/>
          </p:nvSpPr>
          <p:spPr>
            <a:xfrm>
              <a:off x="6763276" y="1143255"/>
              <a:ext cx="229819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Screen measurements</a:t>
              </a:r>
            </a:p>
            <a:p>
              <a:pPr algn="ctr"/>
              <a:r>
                <a:rPr lang="en-US" dirty="0"/>
                <a:t>pos-x, pos-y,</a:t>
              </a:r>
            </a:p>
            <a:p>
              <a:pPr algn="ctr"/>
              <a:r>
                <a:rPr lang="en-US" dirty="0"/>
                <a:t>sig-x, sig-y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81D5A68-2DC5-68EB-CF83-2F4206E36C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0546" y="1733749"/>
              <a:ext cx="816128" cy="96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E808653-89C6-D022-1B43-DE31967E35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2632" y="1717485"/>
              <a:ext cx="816128" cy="96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0E16F529-1596-2DF9-E0FB-41F119CEB6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5930" y="2883406"/>
              <a:ext cx="190960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defRPr sz="2100" b="1">
                  <a:solidFill>
                    <a:srgbClr val="00589C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169988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Reverse problem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D6A2C6-D425-DDCE-FED5-C3936D03F4B0}"/>
              </a:ext>
            </a:extLst>
          </p:cNvPr>
          <p:cNvGrpSpPr/>
          <p:nvPr/>
        </p:nvGrpSpPr>
        <p:grpSpPr>
          <a:xfrm>
            <a:off x="333598" y="3946325"/>
            <a:ext cx="2453409" cy="1454261"/>
            <a:chOff x="1204912" y="1225406"/>
            <a:chExt cx="2453409" cy="114838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64AD7DE-5B15-3A6E-306C-27E1807E1133}"/>
                </a:ext>
              </a:extLst>
            </p:cNvPr>
            <p:cNvSpPr/>
            <p:nvPr/>
          </p:nvSpPr>
          <p:spPr>
            <a:xfrm>
              <a:off x="1258419" y="1263776"/>
              <a:ext cx="2312146" cy="885472"/>
            </a:xfrm>
            <a:prstGeom prst="round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43DFFA-690A-E365-60B6-D0C7FBBF16F8}"/>
                </a:ext>
              </a:extLst>
            </p:cNvPr>
            <p:cNvSpPr txBox="1"/>
            <p:nvPr/>
          </p:nvSpPr>
          <p:spPr>
            <a:xfrm>
              <a:off x="1204912" y="1225406"/>
              <a:ext cx="2453409" cy="1148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Create tracking / measured data</a:t>
              </a:r>
            </a:p>
            <a:p>
              <a:pPr algn="ctr"/>
              <a:r>
                <a:rPr lang="en-US" dirty="0"/>
                <a:t>with distributed misalignments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457ABF-6EF5-514C-CAB1-2F1B13233270}"/>
              </a:ext>
            </a:extLst>
          </p:cNvPr>
          <p:cNvGrpSpPr/>
          <p:nvPr/>
        </p:nvGrpSpPr>
        <p:grpSpPr>
          <a:xfrm>
            <a:off x="3277908" y="4154256"/>
            <a:ext cx="2499530" cy="923330"/>
            <a:chOff x="1955108" y="2783674"/>
            <a:chExt cx="2319786" cy="8342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53D0BA6-9E66-4DAB-7AB0-7C5A7368C0A8}"/>
                </a:ext>
              </a:extLst>
            </p:cNvPr>
            <p:cNvSpPr/>
            <p:nvPr/>
          </p:nvSpPr>
          <p:spPr>
            <a:xfrm>
              <a:off x="1976511" y="2785223"/>
              <a:ext cx="2276982" cy="765618"/>
            </a:xfrm>
            <a:prstGeom prst="round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159768A-679D-B5A6-45EA-E3F9AB8C19EA}"/>
                </a:ext>
              </a:extLst>
            </p:cNvPr>
            <p:cNvSpPr txBox="1"/>
            <p:nvPr/>
          </p:nvSpPr>
          <p:spPr>
            <a:xfrm>
              <a:off x="1955108" y="2783674"/>
              <a:ext cx="2319786" cy="8342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Determine </a:t>
              </a:r>
              <a:r>
                <a:rPr lang="en-US" b="1" dirty="0"/>
                <a:t>distributions</a:t>
              </a:r>
              <a:r>
                <a:rPr lang="en-US" dirty="0"/>
                <a:t> </a:t>
              </a:r>
            </a:p>
            <a:p>
              <a:pPr algn="ctr"/>
              <a:r>
                <a:rPr lang="en-US" dirty="0"/>
                <a:t>of 4 parameters</a:t>
              </a:r>
            </a:p>
            <a:p>
              <a:pPr algn="ctr"/>
              <a:r>
                <a:rPr lang="en-US" b="1" dirty="0"/>
                <a:t>on screen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76AD196-311D-0680-3E6D-079B6FF5D09D}"/>
              </a:ext>
            </a:extLst>
          </p:cNvPr>
          <p:cNvGrpSpPr/>
          <p:nvPr/>
        </p:nvGrpSpPr>
        <p:grpSpPr>
          <a:xfrm>
            <a:off x="6365978" y="4094511"/>
            <a:ext cx="2336503" cy="923330"/>
            <a:chOff x="5413410" y="2701621"/>
            <a:chExt cx="2336503" cy="91894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4373559-B1D3-5A71-8195-7754D494E12C}"/>
                </a:ext>
              </a:extLst>
            </p:cNvPr>
            <p:cNvSpPr/>
            <p:nvPr/>
          </p:nvSpPr>
          <p:spPr>
            <a:xfrm>
              <a:off x="5413410" y="2753421"/>
              <a:ext cx="2336503" cy="838272"/>
            </a:xfrm>
            <a:prstGeom prst="round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8BA43F4-46D5-8218-BB79-467DF520FC46}"/>
                </a:ext>
              </a:extLst>
            </p:cNvPr>
            <p:cNvSpPr txBox="1"/>
            <p:nvPr/>
          </p:nvSpPr>
          <p:spPr>
            <a:xfrm>
              <a:off x="5457812" y="2701621"/>
              <a:ext cx="2238374" cy="918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Set up PCE</a:t>
              </a:r>
            </a:p>
            <a:p>
              <a:pPr algn="ctr"/>
              <a:r>
                <a:rPr lang="en-US" dirty="0"/>
                <a:t>for joint distribution</a:t>
              </a:r>
            </a:p>
            <a:p>
              <a:pPr algn="ctr"/>
              <a:r>
                <a:rPr lang="en-US" dirty="0"/>
                <a:t>for screen data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B11EAE4-0653-1FFD-4069-6F0AE9192885}"/>
              </a:ext>
            </a:extLst>
          </p:cNvPr>
          <p:cNvGrpSpPr/>
          <p:nvPr/>
        </p:nvGrpSpPr>
        <p:grpSpPr>
          <a:xfrm>
            <a:off x="9582404" y="3946326"/>
            <a:ext cx="2430289" cy="1200329"/>
            <a:chOff x="3708563" y="4175126"/>
            <a:chExt cx="2430289" cy="912111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8099D0B-14B0-8FC2-20AC-60A1288A806F}"/>
                </a:ext>
              </a:extLst>
            </p:cNvPr>
            <p:cNvSpPr/>
            <p:nvPr/>
          </p:nvSpPr>
          <p:spPr>
            <a:xfrm>
              <a:off x="3708563" y="4194178"/>
              <a:ext cx="2369514" cy="879164"/>
            </a:xfrm>
            <a:prstGeom prst="round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16B0EAB-6B68-B134-167A-1E3D7F6D2CFC}"/>
                </a:ext>
              </a:extLst>
            </p:cNvPr>
            <p:cNvSpPr txBox="1"/>
            <p:nvPr/>
          </p:nvSpPr>
          <p:spPr>
            <a:xfrm>
              <a:off x="3708563" y="4175126"/>
              <a:ext cx="2430289" cy="912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Fit polynomial coefficients to</a:t>
              </a:r>
            </a:p>
            <a:p>
              <a:pPr algn="ctr"/>
              <a:r>
                <a:rPr lang="en-US" dirty="0"/>
                <a:t>determine</a:t>
              </a:r>
            </a:p>
            <a:p>
              <a:pPr algn="ctr"/>
              <a:r>
                <a:rPr lang="en-US" dirty="0"/>
                <a:t>misalignments</a:t>
              </a:r>
              <a:endParaRPr lang="en-DE" dirty="0"/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F0C52CF-8465-4303-FAA1-951FE180936D}"/>
              </a:ext>
            </a:extLst>
          </p:cNvPr>
          <p:cNvCxnSpPr>
            <a:cxnSpLocks/>
          </p:cNvCxnSpPr>
          <p:nvPr/>
        </p:nvCxnSpPr>
        <p:spPr>
          <a:xfrm>
            <a:off x="2699251" y="4582851"/>
            <a:ext cx="601718" cy="0"/>
          </a:xfrm>
          <a:prstGeom prst="straightConnector1">
            <a:avLst/>
          </a:prstGeom>
          <a:ln w="222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A445DD4-FF68-6D31-C1F6-4C7FCF219AD6}"/>
              </a:ext>
            </a:extLst>
          </p:cNvPr>
          <p:cNvCxnSpPr>
            <a:cxnSpLocks/>
            <a:stCxn id="27" idx="3"/>
            <a:endCxn id="30" idx="1"/>
          </p:cNvCxnSpPr>
          <p:nvPr/>
        </p:nvCxnSpPr>
        <p:spPr>
          <a:xfrm flipV="1">
            <a:off x="5754378" y="4567695"/>
            <a:ext cx="611600" cy="11952"/>
          </a:xfrm>
          <a:prstGeom prst="straightConnector1">
            <a:avLst/>
          </a:prstGeom>
          <a:ln w="222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5A3FA78-6592-07F3-4332-B5E27C43B48E}"/>
              </a:ext>
            </a:extLst>
          </p:cNvPr>
          <p:cNvCxnSpPr>
            <a:cxnSpLocks/>
          </p:cNvCxnSpPr>
          <p:nvPr/>
        </p:nvCxnSpPr>
        <p:spPr>
          <a:xfrm>
            <a:off x="8684682" y="4567695"/>
            <a:ext cx="897722" cy="0"/>
          </a:xfrm>
          <a:prstGeom prst="straightConnector1">
            <a:avLst/>
          </a:prstGeom>
          <a:ln w="222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78C8E4B-7461-546D-2BBC-90740EDFA8B6}"/>
              </a:ext>
            </a:extLst>
          </p:cNvPr>
          <p:cNvSpPr txBox="1"/>
          <p:nvPr/>
        </p:nvSpPr>
        <p:spPr>
          <a:xfrm>
            <a:off x="3057736" y="5657259"/>
            <a:ext cx="633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Solenoid field dominates everything – no solenoid field variation </a:t>
            </a:r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10" name="Graphic 9" descr="Lightbulb and gear outline">
            <a:extLst>
              <a:ext uri="{FF2B5EF4-FFF2-40B4-BE49-F238E27FC236}">
                <a16:creationId xmlns:a16="http://schemas.microsoft.com/office/drawing/2014/main" id="{AEEE3F26-1B1F-5D73-CC18-B10EC85A4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24863" y="5430140"/>
            <a:ext cx="724288" cy="724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4F6A8E-378B-14F9-7CE9-5EA8B5CF59C2}"/>
              </a:ext>
            </a:extLst>
          </p:cNvPr>
          <p:cNvSpPr txBox="1"/>
          <p:nvPr/>
        </p:nvSpPr>
        <p:spPr>
          <a:xfrm>
            <a:off x="545503" y="598044"/>
            <a:ext cx="551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 interest is the determination of the misalignment: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30434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0F82B-CC58-F0F0-28E9-74F07A1D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1969407" cy="369332"/>
          </a:xfrm>
        </p:spPr>
        <p:txBody>
          <a:bodyPr/>
          <a:lstStyle/>
          <a:p>
            <a:r>
              <a:rPr lang="en-US" dirty="0"/>
              <a:t>Preparation  1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09E4F-B3C0-3E18-3907-9F7CB115579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3CE1F5-FCE9-0650-4902-B693CB8EE57A}"/>
              </a:ext>
            </a:extLst>
          </p:cNvPr>
          <p:cNvSpPr txBox="1"/>
          <p:nvPr/>
        </p:nvSpPr>
        <p:spPr>
          <a:xfrm>
            <a:off x="2825499" y="356799"/>
            <a:ext cx="6167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Solenoid scan -0.2T – 0.2T, Dx = Dy = 0.25mm, </a:t>
            </a:r>
            <a:r>
              <a:rPr lang="en-US" dirty="0" err="1"/>
              <a:t>Dtheta</a:t>
            </a:r>
            <a:r>
              <a:rPr lang="en-US" dirty="0"/>
              <a:t> = </a:t>
            </a:r>
            <a:r>
              <a:rPr lang="en-US" dirty="0" err="1"/>
              <a:t>Dphi</a:t>
            </a:r>
            <a:r>
              <a:rPr lang="en-US" dirty="0"/>
              <a:t> = 0</a:t>
            </a:r>
            <a:endParaRPr lang="en-D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52C3A4-BCD6-D34C-E3E3-4817E80459FA}"/>
              </a:ext>
            </a:extLst>
          </p:cNvPr>
          <p:cNvGrpSpPr/>
          <p:nvPr/>
        </p:nvGrpSpPr>
        <p:grpSpPr>
          <a:xfrm>
            <a:off x="2533826" y="775168"/>
            <a:ext cx="7124348" cy="3122739"/>
            <a:chOff x="2439625" y="1163336"/>
            <a:chExt cx="7124348" cy="312273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B1D25D9-053C-CFF5-AA66-A65E4874B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9625" y="1163336"/>
              <a:ext cx="6416992" cy="312273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92D3C8E-F945-01AA-4263-B6D8CC784B9A}"/>
                </a:ext>
              </a:extLst>
            </p:cNvPr>
            <p:cNvSpPr/>
            <p:nvPr/>
          </p:nvSpPr>
          <p:spPr>
            <a:xfrm>
              <a:off x="6112042" y="3248350"/>
              <a:ext cx="2499360" cy="709697"/>
            </a:xfrm>
            <a:prstGeom prst="rect">
              <a:avLst/>
            </a:prstGeom>
            <a:solidFill>
              <a:srgbClr val="F2F7D6">
                <a:alpha val="30000"/>
              </a:srgb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A78A92-8A4D-6CB7-2AC2-A6BC48D464DB}"/>
                </a:ext>
              </a:extLst>
            </p:cNvPr>
            <p:cNvSpPr txBox="1"/>
            <p:nvPr/>
          </p:nvSpPr>
          <p:spPr>
            <a:xfrm>
              <a:off x="8070884" y="2664237"/>
              <a:ext cx="149308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Screen dimensions</a:t>
              </a:r>
              <a:endParaRPr lang="en-DE" sz="1200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FD1B305-1682-1519-BCCF-C8DC3C45F4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6538" y="2838252"/>
              <a:ext cx="251540" cy="3890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3D76BF1-CEA2-6084-9F45-491700255646}"/>
              </a:ext>
            </a:extLst>
          </p:cNvPr>
          <p:cNvSpPr txBox="1"/>
          <p:nvPr/>
        </p:nvSpPr>
        <p:spPr>
          <a:xfrm>
            <a:off x="2213657" y="4026543"/>
            <a:ext cx="84889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size strongly depends on solenoid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size is independent of transverse displacements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Screen size of +/- 25mm, limits the detectable beam size to ~2mm 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Solenoid settings &gt;0.1T result in beam sizes that exceed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For Sol ~ 0.05T focal point lies at screen – minimal beam size </a:t>
            </a:r>
          </a:p>
        </p:txBody>
      </p:sp>
      <p:pic>
        <p:nvPicPr>
          <p:cNvPr id="2" name="Graphic 1" descr="Lightbulb and gear outline">
            <a:extLst>
              <a:ext uri="{FF2B5EF4-FFF2-40B4-BE49-F238E27FC236}">
                <a16:creationId xmlns:a16="http://schemas.microsoft.com/office/drawing/2014/main" id="{B21A3E22-4127-36EC-689B-2B06323DE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9369" y="5185217"/>
            <a:ext cx="724288" cy="72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59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276B5-1905-C541-9DE6-41652FFB51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3128736" cy="224546"/>
          </a:xfrm>
        </p:spPr>
        <p:txBody>
          <a:bodyPr>
            <a:normAutofit/>
          </a:bodyPr>
          <a:lstStyle/>
          <a:p>
            <a:r>
              <a:rPr lang="en-US" dirty="0"/>
              <a:t>Reverse PCE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4C8D8-D626-C83E-DBEE-6E3BE7A6970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2F62C3FB-B405-6CB0-387B-717FE7E16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712172">
            <a:off x="5945675" y="3682726"/>
            <a:ext cx="1197088" cy="11970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030AA3-2CB8-30A9-7451-0DA01DB1F07D}"/>
              </a:ext>
            </a:extLst>
          </p:cNvPr>
          <p:cNvSpPr txBox="1"/>
          <p:nvPr/>
        </p:nvSpPr>
        <p:spPr>
          <a:xfrm>
            <a:off x="402884" y="824729"/>
            <a:ext cx="4893584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Create tracking/measurement data: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Solenoid = 0.05T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Random distribution of solenoid positions and angles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-10mm   &lt; Dx, Dy &lt; 10mm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-20mrad &lt; </a:t>
            </a:r>
            <a:r>
              <a:rPr lang="en-US" sz="1600" dirty="0" err="1"/>
              <a:t>Dtheta</a:t>
            </a:r>
            <a:r>
              <a:rPr lang="en-US" sz="1600" dirty="0"/>
              <a:t>, </a:t>
            </a:r>
            <a:r>
              <a:rPr lang="en-US" sz="1600" dirty="0" err="1"/>
              <a:t>Dphi</a:t>
            </a:r>
            <a:r>
              <a:rPr lang="en-US" sz="1600" dirty="0"/>
              <a:t> &lt; 20mrad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PCE input: pos-x, pos-y, sig-x, sig-y on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PCE output: 4 solenoid misalignments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625 samples</a:t>
            </a:r>
          </a:p>
          <a:p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20F4F-E833-AA68-BB72-6691DFCC8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981" y="789506"/>
            <a:ext cx="6610745" cy="3056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3072AA-BC83-710C-DFEA-5C6101EA0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66" y="3267620"/>
            <a:ext cx="5861634" cy="3126205"/>
          </a:xfrm>
          <a:prstGeom prst="rect">
            <a:avLst/>
          </a:prstGeom>
        </p:spPr>
      </p:pic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1AE88369-A8FD-83F6-C20E-00969F2A9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687669"/>
              </p:ext>
            </p:extLst>
          </p:nvPr>
        </p:nvGraphicFramePr>
        <p:xfrm>
          <a:off x="8080906" y="4196613"/>
          <a:ext cx="2767992" cy="1524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91998">
                  <a:extLst>
                    <a:ext uri="{9D8B030D-6E8A-4147-A177-3AD203B41FA5}">
                      <a16:colId xmlns:a16="http://schemas.microsoft.com/office/drawing/2014/main" val="1477324045"/>
                    </a:ext>
                  </a:extLst>
                </a:gridCol>
                <a:gridCol w="691998">
                  <a:extLst>
                    <a:ext uri="{9D8B030D-6E8A-4147-A177-3AD203B41FA5}">
                      <a16:colId xmlns:a16="http://schemas.microsoft.com/office/drawing/2014/main" val="3154740511"/>
                    </a:ext>
                  </a:extLst>
                </a:gridCol>
                <a:gridCol w="691998">
                  <a:extLst>
                    <a:ext uri="{9D8B030D-6E8A-4147-A177-3AD203B41FA5}">
                      <a16:colId xmlns:a16="http://schemas.microsoft.com/office/drawing/2014/main" val="1118704582"/>
                    </a:ext>
                  </a:extLst>
                </a:gridCol>
                <a:gridCol w="691998">
                  <a:extLst>
                    <a:ext uri="{9D8B030D-6E8A-4147-A177-3AD203B41FA5}">
                      <a16:colId xmlns:a16="http://schemas.microsoft.com/office/drawing/2014/main" val="3107995295"/>
                    </a:ext>
                  </a:extLst>
                </a:gridCol>
              </a:tblGrid>
              <a:tr h="296403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d</a:t>
                      </a:r>
                      <a:endParaRPr lang="en-D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p</a:t>
                      </a:r>
                      <a:endParaRPr lang="en-D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/>
                        <a:t>coeff</a:t>
                      </a:r>
                      <a:r>
                        <a:rPr lang="en-US" sz="1400" b="0" dirty="0"/>
                        <a:t>.</a:t>
                      </a:r>
                      <a:endParaRPr lang="en-D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no. SP</a:t>
                      </a:r>
                      <a:endParaRPr lang="en-DE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119960"/>
                  </a:ext>
                </a:extLst>
              </a:tr>
              <a:tr h="2964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35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256</a:t>
                      </a:r>
                      <a:endParaRPr lang="en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119154"/>
                  </a:ext>
                </a:extLst>
              </a:tr>
              <a:tr h="2964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70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625</a:t>
                      </a:r>
                      <a:endParaRPr lang="en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379609"/>
                  </a:ext>
                </a:extLst>
              </a:tr>
              <a:tr h="2964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126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1296</a:t>
                      </a:r>
                      <a:endParaRPr lang="en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159546"/>
                  </a:ext>
                </a:extLst>
              </a:tr>
              <a:tr h="2964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210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2401</a:t>
                      </a:r>
                      <a:endParaRPr lang="en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95815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000FE34-8813-670B-674E-E4FE3E5F3335}"/>
              </a:ext>
            </a:extLst>
          </p:cNvPr>
          <p:cNvSpPr txBox="1"/>
          <p:nvPr/>
        </p:nvSpPr>
        <p:spPr>
          <a:xfrm>
            <a:off x="7922836" y="5729940"/>
            <a:ext cx="3013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=&gt; Polynomial order  4, (maybe 5)</a:t>
            </a:r>
            <a:endParaRPr lang="en-DE" sz="1600" dirty="0"/>
          </a:p>
        </p:txBody>
      </p:sp>
    </p:spTree>
    <p:extLst>
      <p:ext uri="{BB962C8B-B14F-4D97-AF65-F5344CB8AC3E}">
        <p14:creationId xmlns:p14="http://schemas.microsoft.com/office/powerpoint/2010/main" val="3699222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F0E19-02EA-68A2-C39F-C634C3CC05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1892634" cy="224546"/>
          </a:xfrm>
        </p:spPr>
        <p:txBody>
          <a:bodyPr>
            <a:normAutofit/>
          </a:bodyPr>
          <a:lstStyle/>
          <a:p>
            <a:r>
              <a:rPr lang="en-US" dirty="0"/>
              <a:t>Solving the reverse </a:t>
            </a:r>
            <a:r>
              <a:rPr lang="en-US" dirty="0" err="1"/>
              <a:t>pce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1F76C-1CD6-8CED-D10C-D2BEEE4F3BC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8FEDA6-8EEA-0EBD-988B-7B68533EB99A}"/>
              </a:ext>
            </a:extLst>
          </p:cNvPr>
          <p:cNvSpPr txBox="1"/>
          <p:nvPr/>
        </p:nvSpPr>
        <p:spPr>
          <a:xfrm>
            <a:off x="935720" y="3876383"/>
            <a:ext cx="842903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 polynomial order 4 does not seek satisfactory results!</a:t>
            </a:r>
          </a:p>
          <a:p>
            <a:r>
              <a:rPr lang="en-US" dirty="0"/>
              <a:t>Need (much) higher order polynomial =&gt; too many data points (curse of dimensionality)</a:t>
            </a:r>
          </a:p>
          <a:p>
            <a:pPr>
              <a:spcBef>
                <a:spcPts val="1200"/>
              </a:spcBef>
            </a:pPr>
            <a:r>
              <a:rPr lang="en-US" dirty="0"/>
              <a:t>                                              </a:t>
            </a:r>
          </a:p>
          <a:p>
            <a:pPr>
              <a:spcBef>
                <a:spcPts val="1200"/>
              </a:spcBef>
            </a:pPr>
            <a:r>
              <a:rPr lang="en-US" b="1" dirty="0"/>
              <a:t>		Approximate  positions and angles separately</a:t>
            </a:r>
            <a:endParaRPr lang="en-DE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515FC6-4E34-1813-2F4E-33EA1DCE7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50"/>
          <a:stretch/>
        </p:blipFill>
        <p:spPr>
          <a:xfrm>
            <a:off x="577850" y="1143311"/>
            <a:ext cx="5375252" cy="2285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9F5D13-B817-9F5C-AB97-65EAB6E75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50"/>
          <a:stretch/>
        </p:blipFill>
        <p:spPr>
          <a:xfrm>
            <a:off x="5985516" y="1192335"/>
            <a:ext cx="5375252" cy="2285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0E7815-C26A-5644-F0D2-7D2CE9381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500" y="4917367"/>
            <a:ext cx="529787" cy="52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96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276B5-1905-C541-9DE6-41652FFB51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3128736" cy="224546"/>
          </a:xfrm>
        </p:spPr>
        <p:txBody>
          <a:bodyPr>
            <a:normAutofit/>
          </a:bodyPr>
          <a:lstStyle/>
          <a:p>
            <a:r>
              <a:rPr lang="en-US" dirty="0"/>
              <a:t>Backward fitting positions only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4C8D8-D626-C83E-DBEE-6E3BE7A6970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2F62C3FB-B405-6CB0-387B-717FE7E16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712172">
            <a:off x="6400510" y="3753424"/>
            <a:ext cx="1623147" cy="1226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030AA3-2CB8-30A9-7451-0DA01DB1F07D}"/>
              </a:ext>
            </a:extLst>
          </p:cNvPr>
          <p:cNvSpPr txBox="1"/>
          <p:nvPr/>
        </p:nvSpPr>
        <p:spPr>
          <a:xfrm>
            <a:off x="402884" y="564722"/>
            <a:ext cx="5324148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Create tracking/measurement data: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Solenoid = 0.05T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Random distribution of solenoid transverse offsets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-10mm &lt; Dx, Dy &lt; 10mm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Arbitrary but fixed angular offset </a:t>
            </a:r>
          </a:p>
          <a:p>
            <a:pPr lvl="1"/>
            <a:r>
              <a:rPr lang="en-US" sz="1600" dirty="0" err="1"/>
              <a:t>Dtheta</a:t>
            </a:r>
            <a:r>
              <a:rPr lang="en-US" sz="1600" dirty="0"/>
              <a:t> = -5mrad, </a:t>
            </a:r>
            <a:r>
              <a:rPr lang="en-US" sz="1600" dirty="0" err="1"/>
              <a:t>Dphi</a:t>
            </a:r>
            <a:r>
              <a:rPr lang="en-US" sz="1600" dirty="0"/>
              <a:t>=7mrad</a:t>
            </a:r>
          </a:p>
          <a:p>
            <a:pPr lvl="1"/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PCE input: pos-x, pos-y, sig-x, sig-y on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PCE output: 2 solenoid transverse offsets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150 runs, 100 samples, 50 test cases</a:t>
            </a:r>
          </a:p>
          <a:p>
            <a:endParaRPr lang="en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39FCEC-B23F-604C-6144-7F7F89616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007" y="1147828"/>
            <a:ext cx="5872303" cy="2561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C39DE7-5A62-205C-C17E-F95EF9AD7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81" y="3262154"/>
            <a:ext cx="5749089" cy="31316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401A9B-9F87-C093-B23E-27CD15725C9E}"/>
              </a:ext>
            </a:extLst>
          </p:cNvPr>
          <p:cNvSpPr txBox="1"/>
          <p:nvPr/>
        </p:nvSpPr>
        <p:spPr>
          <a:xfrm>
            <a:off x="7775002" y="787733"/>
            <a:ext cx="2822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Position and size on FOMZ1GAF</a:t>
            </a:r>
            <a:endParaRPr lang="en-DE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2FA9E-4E80-CEBB-51A9-5ACC6590C2B4}"/>
              </a:ext>
            </a:extLst>
          </p:cNvPr>
          <p:cNvSpPr txBox="1"/>
          <p:nvPr/>
        </p:nvSpPr>
        <p:spPr>
          <a:xfrm>
            <a:off x="8331789" y="5717025"/>
            <a:ext cx="2643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=&gt; Polynomial order  2, (maybe 3)</a:t>
            </a:r>
            <a:endParaRPr lang="en-DE" sz="1400" dirty="0"/>
          </a:p>
        </p:txBody>
      </p:sp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23E55820-D574-5EBD-BE40-3DE4A49A6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788772"/>
              </p:ext>
            </p:extLst>
          </p:nvPr>
        </p:nvGraphicFramePr>
        <p:xfrm>
          <a:off x="8417670" y="4186172"/>
          <a:ext cx="2751496" cy="1524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7874">
                  <a:extLst>
                    <a:ext uri="{9D8B030D-6E8A-4147-A177-3AD203B41FA5}">
                      <a16:colId xmlns:a16="http://schemas.microsoft.com/office/drawing/2014/main" val="1477324045"/>
                    </a:ext>
                  </a:extLst>
                </a:gridCol>
                <a:gridCol w="687874">
                  <a:extLst>
                    <a:ext uri="{9D8B030D-6E8A-4147-A177-3AD203B41FA5}">
                      <a16:colId xmlns:a16="http://schemas.microsoft.com/office/drawing/2014/main" val="3154740511"/>
                    </a:ext>
                  </a:extLst>
                </a:gridCol>
                <a:gridCol w="687874">
                  <a:extLst>
                    <a:ext uri="{9D8B030D-6E8A-4147-A177-3AD203B41FA5}">
                      <a16:colId xmlns:a16="http://schemas.microsoft.com/office/drawing/2014/main" val="1118704582"/>
                    </a:ext>
                  </a:extLst>
                </a:gridCol>
                <a:gridCol w="687874">
                  <a:extLst>
                    <a:ext uri="{9D8B030D-6E8A-4147-A177-3AD203B41FA5}">
                      <a16:colId xmlns:a16="http://schemas.microsoft.com/office/drawing/2014/main" val="3107995295"/>
                    </a:ext>
                  </a:extLst>
                </a:gridCol>
              </a:tblGrid>
              <a:tr h="29750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d</a:t>
                      </a:r>
                      <a:endParaRPr lang="en-D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p</a:t>
                      </a:r>
                      <a:endParaRPr lang="en-D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/>
                        <a:t>coeff</a:t>
                      </a:r>
                      <a:r>
                        <a:rPr lang="en-US" sz="1400" b="0" dirty="0"/>
                        <a:t>.</a:t>
                      </a:r>
                      <a:endParaRPr lang="en-DE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no. SP</a:t>
                      </a:r>
                      <a:endParaRPr lang="en-DE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119960"/>
                  </a:ext>
                </a:extLst>
              </a:tr>
              <a:tr h="2975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81</a:t>
                      </a:r>
                      <a:endParaRPr lang="en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81347"/>
                  </a:ext>
                </a:extLst>
              </a:tr>
              <a:tr h="2975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35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256</a:t>
                      </a:r>
                      <a:endParaRPr lang="en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119154"/>
                  </a:ext>
                </a:extLst>
              </a:tr>
              <a:tr h="2975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70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625</a:t>
                      </a:r>
                      <a:endParaRPr lang="en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4379609"/>
                  </a:ext>
                </a:extLst>
              </a:tr>
              <a:tr h="2975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126</a:t>
                      </a:r>
                      <a:endParaRPr lang="en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1296</a:t>
                      </a:r>
                      <a:endParaRPr lang="en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159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1966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F0E19-02EA-68A2-C39F-C634C3CC05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1892634" cy="224546"/>
          </a:xfrm>
        </p:spPr>
        <p:txBody>
          <a:bodyPr>
            <a:normAutofit/>
          </a:bodyPr>
          <a:lstStyle/>
          <a:p>
            <a:r>
              <a:rPr lang="en-US" dirty="0"/>
              <a:t>Solving the real problem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1F76C-1CD6-8CED-D10C-D2BEEE4F3BC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B49946-EB6D-2195-D75D-599DA553B892}"/>
              </a:ext>
            </a:extLst>
          </p:cNvPr>
          <p:cNvSpPr txBox="1"/>
          <p:nvPr/>
        </p:nvSpPr>
        <p:spPr>
          <a:xfrm>
            <a:off x="648116" y="3248454"/>
            <a:ext cx="439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Perfect fit with </a:t>
            </a:r>
            <a:r>
              <a:rPr lang="en-US" sz="1400" b="1" dirty="0"/>
              <a:t>second-order polynomial </a:t>
            </a:r>
            <a:r>
              <a:rPr lang="en-US" sz="1400" dirty="0"/>
              <a:t>(on sample data)</a:t>
            </a:r>
            <a:endParaRPr lang="en-DE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A029D3-AD5B-A9A7-50E5-E30A6E16D8BD}"/>
              </a:ext>
            </a:extLst>
          </p:cNvPr>
          <p:cNvSpPr txBox="1"/>
          <p:nvPr/>
        </p:nvSpPr>
        <p:spPr>
          <a:xfrm>
            <a:off x="7511444" y="3380535"/>
            <a:ext cx="2720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Perfect prediction for test particles</a:t>
            </a:r>
            <a:endParaRPr lang="en-DE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555996-2856-5FF6-1EE6-A132A50C2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57" y="580495"/>
            <a:ext cx="5414211" cy="2667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5062E7-CAF7-46EC-0853-CA0C336C9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021" y="580495"/>
            <a:ext cx="5709382" cy="27903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257FE7-EF61-CB58-7606-6070F3E35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96" y="4208567"/>
            <a:ext cx="3862387" cy="17831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B62CD-254F-3282-8D79-31C41A62AA18}"/>
              </a:ext>
            </a:extLst>
          </p:cNvPr>
          <p:cNvSpPr txBox="1"/>
          <p:nvPr/>
        </p:nvSpPr>
        <p:spPr>
          <a:xfrm>
            <a:off x="5616368" y="4994690"/>
            <a:ext cx="5605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PCE(pos-x(0), pos-y(0), sig-x(0), sig-y(0)) =&gt;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Dx, </a:t>
            </a:r>
            <a:r>
              <a:rPr lang="en-US" dirty="0" err="1">
                <a:latin typeface="Symbol" panose="05050102010706020507" pitchFamily="18" charset="2"/>
              </a:rPr>
              <a:t>D</a:t>
            </a:r>
            <a:r>
              <a:rPr lang="en-US" dirty="0" err="1"/>
              <a:t>Dy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824216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A856D4-95F1-33BF-FAC6-15D1045275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context: Work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A5525-57B5-E7EA-5FEB-1A81A9E7C7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DDEAC-6006-4D0C-94DC-C512380DDBB9}"/>
              </a:ext>
            </a:extLst>
          </p:cNvPr>
          <p:cNvSpPr txBox="1"/>
          <p:nvPr/>
        </p:nvSpPr>
        <p:spPr>
          <a:xfrm>
            <a:off x="1525309" y="1116954"/>
            <a:ext cx="7934480" cy="423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Work presented here has been carried out 2019 / 2020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After gun cavity damage commissioning preparation stopped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Work still lacks experimental proof – hopefully in 2023!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During the last years AI applications became common use in accelerator physics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Polynomial Chaos Expansion (PCE) is much less prominent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(PCE is commonly used in engineering and data science)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quantifies uncertainty in parametric systems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provides surrogate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works on relatively few data point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easy to implement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0D6C62-4F79-8D94-A237-5F61AD5DAFAA}"/>
              </a:ext>
            </a:extLst>
          </p:cNvPr>
          <p:cNvSpPr txBox="1"/>
          <p:nvPr/>
        </p:nvSpPr>
        <p:spPr>
          <a:xfrm>
            <a:off x="7972656" y="5102606"/>
            <a:ext cx="3336046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Chaos – doesn’t relate to ‘chaos theory’, but was used in early 20</a:t>
            </a:r>
            <a:r>
              <a:rPr lang="en-US" i="1" baseline="30000" dirty="0">
                <a:solidFill>
                  <a:srgbClr val="0070C0"/>
                </a:solidFill>
              </a:rPr>
              <a:t>th</a:t>
            </a:r>
            <a:r>
              <a:rPr lang="en-US" i="1" dirty="0">
                <a:solidFill>
                  <a:srgbClr val="0070C0"/>
                </a:solidFill>
              </a:rPr>
              <a:t> century for stochastic processes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622D7A-D93D-F3AE-32FF-3965CCC9797E}"/>
              </a:ext>
            </a:extLst>
          </p:cNvPr>
          <p:cNvSpPr txBox="1"/>
          <p:nvPr/>
        </p:nvSpPr>
        <p:spPr>
          <a:xfrm>
            <a:off x="1337137" y="3836807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PCE: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645448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8655E7C-E84E-1940-8C65-49E2AA2C7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37" y="1015182"/>
            <a:ext cx="3476136" cy="300583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FF06-38CB-1843-FADB-706731F41A3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BA49410-93B6-ACBE-6EDB-031C32381962}"/>
              </a:ext>
            </a:extLst>
          </p:cNvPr>
          <p:cNvSpPr txBox="1">
            <a:spLocks/>
          </p:cNvSpPr>
          <p:nvPr/>
        </p:nvSpPr>
        <p:spPr>
          <a:xfrm>
            <a:off x="618674" y="288926"/>
            <a:ext cx="3128736" cy="2245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Backward fitting example 2</a:t>
            </a:r>
            <a:endParaRPr lang="en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7DD59B-93FC-3211-215E-2F6F351C3F85}"/>
              </a:ext>
            </a:extLst>
          </p:cNvPr>
          <p:cNvSpPr txBox="1"/>
          <p:nvPr/>
        </p:nvSpPr>
        <p:spPr>
          <a:xfrm>
            <a:off x="1179095" y="657727"/>
            <a:ext cx="2344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Sobol’s</a:t>
            </a:r>
            <a:r>
              <a:rPr lang="en-US" dirty="0"/>
              <a:t> indices 1. order</a:t>
            </a:r>
            <a:endParaRPr lang="en-D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EC95C74-BD0E-C4E9-F65D-28C6EC73B28B}"/>
              </a:ext>
            </a:extLst>
          </p:cNvPr>
          <p:cNvGrpSpPr/>
          <p:nvPr/>
        </p:nvGrpSpPr>
        <p:grpSpPr>
          <a:xfrm>
            <a:off x="657272" y="3738730"/>
            <a:ext cx="3104829" cy="770075"/>
            <a:chOff x="657272" y="3738730"/>
            <a:chExt cx="3104829" cy="7700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BF132A-E35C-C603-B5FF-70C31C24407D}"/>
                </a:ext>
              </a:extLst>
            </p:cNvPr>
            <p:cNvSpPr txBox="1"/>
            <p:nvPr/>
          </p:nvSpPr>
          <p:spPr>
            <a:xfrm rot="18643769">
              <a:off x="482544" y="3934973"/>
              <a:ext cx="688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pos-x</a:t>
              </a:r>
              <a:endParaRPr lang="en-DE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1F4D04-2E7C-6FD4-6468-4A09CA1DD4E2}"/>
                </a:ext>
              </a:extLst>
            </p:cNvPr>
            <p:cNvSpPr txBox="1"/>
            <p:nvPr/>
          </p:nvSpPr>
          <p:spPr>
            <a:xfrm rot="18643769">
              <a:off x="827070" y="3956487"/>
              <a:ext cx="688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pos-y</a:t>
              </a:r>
              <a:endParaRPr lang="en-DE" sz="1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5BADC2-65EB-B7BB-2FD0-0EED9DC501A4}"/>
                </a:ext>
              </a:extLst>
            </p:cNvPr>
            <p:cNvSpPr txBox="1"/>
            <p:nvPr/>
          </p:nvSpPr>
          <p:spPr>
            <a:xfrm rot="18643769">
              <a:off x="1567863" y="3934973"/>
              <a:ext cx="688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sig-y</a:t>
              </a:r>
              <a:endParaRPr lang="en-DE" sz="16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EF85DB-16FD-7598-4BA9-DFD3B05777F3}"/>
                </a:ext>
              </a:extLst>
            </p:cNvPr>
            <p:cNvSpPr txBox="1"/>
            <p:nvPr/>
          </p:nvSpPr>
          <p:spPr>
            <a:xfrm rot="18643769">
              <a:off x="1215126" y="3913458"/>
              <a:ext cx="688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sig-x</a:t>
              </a:r>
              <a:endParaRPr lang="en-DE" sz="16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225359-9F6A-111E-5299-A65330200159}"/>
                </a:ext>
              </a:extLst>
            </p:cNvPr>
            <p:cNvSpPr txBox="1"/>
            <p:nvPr/>
          </p:nvSpPr>
          <p:spPr>
            <a:xfrm rot="18643769">
              <a:off x="2214313" y="3963394"/>
              <a:ext cx="688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pos-x</a:t>
              </a:r>
              <a:endParaRPr lang="en-DE" sz="16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E3E6F1-19CD-73D1-C052-78434D40AD8C}"/>
                </a:ext>
              </a:extLst>
            </p:cNvPr>
            <p:cNvSpPr txBox="1"/>
            <p:nvPr/>
          </p:nvSpPr>
          <p:spPr>
            <a:xfrm rot="18643769">
              <a:off x="2529792" y="3995524"/>
              <a:ext cx="688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pos-y</a:t>
              </a:r>
              <a:endParaRPr lang="en-DE" sz="16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50A4BC-BF5B-703D-C7F0-2896E6256845}"/>
                </a:ext>
              </a:extLst>
            </p:cNvPr>
            <p:cNvSpPr txBox="1"/>
            <p:nvPr/>
          </p:nvSpPr>
          <p:spPr>
            <a:xfrm rot="18643769">
              <a:off x="3248819" y="3939349"/>
              <a:ext cx="688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sig-y</a:t>
              </a:r>
              <a:endParaRPr lang="en-DE" sz="16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3F44CA-26A3-5F1F-3547-A4C2A33F800F}"/>
                </a:ext>
              </a:extLst>
            </p:cNvPr>
            <p:cNvSpPr txBox="1"/>
            <p:nvPr/>
          </p:nvSpPr>
          <p:spPr>
            <a:xfrm rot="18643769">
              <a:off x="2919786" y="3963396"/>
              <a:ext cx="688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sig-x</a:t>
              </a:r>
              <a:endParaRPr lang="en-DE" sz="16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A5A4C51-DE8C-7066-991E-800DD7D80645}"/>
              </a:ext>
            </a:extLst>
          </p:cNvPr>
          <p:cNvSpPr txBox="1"/>
          <p:nvPr/>
        </p:nvSpPr>
        <p:spPr>
          <a:xfrm>
            <a:off x="1171074" y="657727"/>
            <a:ext cx="2344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Sobol’s</a:t>
            </a:r>
            <a:r>
              <a:rPr lang="en-US" dirty="0"/>
              <a:t> indices 1. order</a:t>
            </a:r>
            <a:endParaRPr lang="en-D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AD1455-320F-6AEB-BCE0-7508B238724D}"/>
              </a:ext>
            </a:extLst>
          </p:cNvPr>
          <p:cNvSpPr txBox="1"/>
          <p:nvPr/>
        </p:nvSpPr>
        <p:spPr>
          <a:xfrm>
            <a:off x="7985882" y="513472"/>
            <a:ext cx="2379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Sobol’s</a:t>
            </a:r>
            <a:r>
              <a:rPr lang="en-US" b="1" dirty="0"/>
              <a:t> indices 2. order</a:t>
            </a:r>
            <a:endParaRPr lang="en-DE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F06821-6BC3-10F9-0814-AB05FCC913DB}"/>
              </a:ext>
            </a:extLst>
          </p:cNvPr>
          <p:cNvSpPr txBox="1"/>
          <p:nvPr/>
        </p:nvSpPr>
        <p:spPr>
          <a:xfrm>
            <a:off x="8045641" y="4806013"/>
            <a:ext cx="196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S1(Dx) + S2(Dx) = 1</a:t>
            </a:r>
          </a:p>
          <a:p>
            <a:r>
              <a:rPr lang="en-US" dirty="0"/>
              <a:t>S1(Dy) + S2(Dy) = 1</a:t>
            </a:r>
            <a:endParaRPr lang="en-DE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1B35F4-9353-1962-9EDD-2336F5E823EA}"/>
              </a:ext>
            </a:extLst>
          </p:cNvPr>
          <p:cNvSpPr/>
          <p:nvPr/>
        </p:nvSpPr>
        <p:spPr>
          <a:xfrm>
            <a:off x="10011244" y="4667513"/>
            <a:ext cx="1183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Ok!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4EDB84-55E7-D1FB-AC05-ADDE21C422F2}"/>
              </a:ext>
            </a:extLst>
          </p:cNvPr>
          <p:cNvSpPr txBox="1"/>
          <p:nvPr/>
        </p:nvSpPr>
        <p:spPr>
          <a:xfrm>
            <a:off x="2006270" y="5210822"/>
            <a:ext cx="469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Repeat procedure for angular misalignment </a:t>
            </a:r>
            <a:endParaRPr lang="en-DE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678CF0-FB0D-51DB-FB09-8C9D80526E78}"/>
              </a:ext>
            </a:extLst>
          </p:cNvPr>
          <p:cNvSpPr txBox="1"/>
          <p:nvPr/>
        </p:nvSpPr>
        <p:spPr>
          <a:xfrm>
            <a:off x="544379" y="4471089"/>
            <a:ext cx="3768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Asymmetry due to different angular offsets</a:t>
            </a:r>
            <a:endParaRPr lang="en-DE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624F85-5561-0ECF-C18D-C4E03432B4CA}"/>
              </a:ext>
            </a:extLst>
          </p:cNvPr>
          <p:cNvSpPr txBox="1"/>
          <p:nvPr/>
        </p:nvSpPr>
        <p:spPr>
          <a:xfrm>
            <a:off x="818337" y="1065154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Dx</a:t>
            </a:r>
            <a:endParaRPr lang="en-D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78FA22-CDF8-58BF-03AE-86DB729B6457}"/>
              </a:ext>
            </a:extLst>
          </p:cNvPr>
          <p:cNvSpPr txBox="1"/>
          <p:nvPr/>
        </p:nvSpPr>
        <p:spPr>
          <a:xfrm>
            <a:off x="2479527" y="1047577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Dy</a:t>
            </a:r>
            <a:endParaRPr lang="en-D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14F396F-70E1-ED04-AC62-47F040E6D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26" y="1424070"/>
            <a:ext cx="1990725" cy="23907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605DA6-3439-B71C-299A-06D14B272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384" y="1015182"/>
            <a:ext cx="366712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81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5CEE6-3019-E9FC-F699-C4D09B3B0F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Thanks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19AC9-23AB-D350-E2D6-7BBF61EA646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93B8E2-8459-8074-2243-E1DD1132D741}"/>
              </a:ext>
            </a:extLst>
          </p:cNvPr>
          <p:cNvSpPr txBox="1"/>
          <p:nvPr/>
        </p:nvSpPr>
        <p:spPr>
          <a:xfrm>
            <a:off x="402884" y="564722"/>
            <a:ext cx="49391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Create tracking/measurement data: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Solenoid = 0.05T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Random distribution of solenoid angles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-20mm &lt; </a:t>
            </a:r>
            <a:r>
              <a:rPr lang="en-US" sz="1600" dirty="0" err="1"/>
              <a:t>Dtheta</a:t>
            </a:r>
            <a:r>
              <a:rPr lang="en-US" sz="1600" dirty="0"/>
              <a:t>, </a:t>
            </a:r>
            <a:r>
              <a:rPr lang="en-US" sz="1600" dirty="0" err="1"/>
              <a:t>Dphi</a:t>
            </a:r>
            <a:r>
              <a:rPr lang="en-US" sz="1600" dirty="0"/>
              <a:t> &lt; 20mm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Fixed arbitrary transverse offset </a:t>
            </a:r>
          </a:p>
          <a:p>
            <a:pPr lvl="1"/>
            <a:r>
              <a:rPr lang="en-US" sz="1600" dirty="0"/>
              <a:t>Dx = -0.2mm, Dy=0.3mm</a:t>
            </a:r>
          </a:p>
          <a:p>
            <a:pPr lvl="1"/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PCE input: pos-x, pos-y, sig-x, sig-y on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PCE output: 2 solenoid angular offsets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150 runs, 100 samples, 50 test cases</a:t>
            </a:r>
            <a:endParaRPr lang="en-DE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2FB14B-E093-67AB-729B-FDF9EC179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063" y="504282"/>
            <a:ext cx="5946223" cy="2547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BA0F13-8D68-6AC6-9F2A-ADA58820A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84" y="3429000"/>
            <a:ext cx="5600994" cy="2754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5BE346-7383-E3EA-5ED3-469C77A31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002" y="3429000"/>
            <a:ext cx="2904781" cy="25474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6726172-8FD9-3362-92B2-FC9086803BA5}"/>
              </a:ext>
            </a:extLst>
          </p:cNvPr>
          <p:cNvGrpSpPr/>
          <p:nvPr/>
        </p:nvGrpSpPr>
        <p:grpSpPr>
          <a:xfrm>
            <a:off x="6751350" y="5745342"/>
            <a:ext cx="2478084" cy="648483"/>
            <a:chOff x="678511" y="3738729"/>
            <a:chExt cx="3062351" cy="7700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50EE3C-AC0F-C121-3D92-BD3E1A09DDAE}"/>
                </a:ext>
              </a:extLst>
            </p:cNvPr>
            <p:cNvSpPr txBox="1"/>
            <p:nvPr/>
          </p:nvSpPr>
          <p:spPr>
            <a:xfrm rot="18643769">
              <a:off x="482544" y="3956212"/>
              <a:ext cx="688009" cy="296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pos-x</a:t>
              </a:r>
              <a:endParaRPr lang="en-DE" sz="12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35D655-EAF6-5741-7E93-6BB3E385C510}"/>
                </a:ext>
              </a:extLst>
            </p:cNvPr>
            <p:cNvSpPr txBox="1"/>
            <p:nvPr/>
          </p:nvSpPr>
          <p:spPr>
            <a:xfrm rot="18643769">
              <a:off x="827070" y="3977725"/>
              <a:ext cx="688009" cy="296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pos-y</a:t>
              </a:r>
              <a:endParaRPr lang="en-DE" sz="12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CA22F4-759F-C1E5-FAA3-3954198455D2}"/>
                </a:ext>
              </a:extLst>
            </p:cNvPr>
            <p:cNvSpPr txBox="1"/>
            <p:nvPr/>
          </p:nvSpPr>
          <p:spPr>
            <a:xfrm rot="18643769">
              <a:off x="1567864" y="3956211"/>
              <a:ext cx="688009" cy="296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sig-y</a:t>
              </a:r>
              <a:endParaRPr lang="en-DE" sz="12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D7771D-5B53-D914-2195-F8BFE4588E68}"/>
                </a:ext>
              </a:extLst>
            </p:cNvPr>
            <p:cNvSpPr txBox="1"/>
            <p:nvPr/>
          </p:nvSpPr>
          <p:spPr>
            <a:xfrm rot="18643769">
              <a:off x="1215126" y="3934696"/>
              <a:ext cx="688009" cy="296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sig-x</a:t>
              </a:r>
              <a:endParaRPr lang="en-DE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80F00A-0D1D-8B38-859B-4E171539F66E}"/>
                </a:ext>
              </a:extLst>
            </p:cNvPr>
            <p:cNvSpPr txBox="1"/>
            <p:nvPr/>
          </p:nvSpPr>
          <p:spPr>
            <a:xfrm rot="18643769">
              <a:off x="2214313" y="3984633"/>
              <a:ext cx="688009" cy="296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pos-x</a:t>
              </a:r>
              <a:endParaRPr lang="en-DE" sz="12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95156DD-E70D-5BFC-AC14-97C0B83FB733}"/>
                </a:ext>
              </a:extLst>
            </p:cNvPr>
            <p:cNvSpPr txBox="1"/>
            <p:nvPr/>
          </p:nvSpPr>
          <p:spPr>
            <a:xfrm rot="18643769">
              <a:off x="2529792" y="4016762"/>
              <a:ext cx="688009" cy="296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pos-y</a:t>
              </a:r>
              <a:endParaRPr lang="en-DE" sz="12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C54A3A-FAA7-E238-0231-EC0A1C7F6DB1}"/>
                </a:ext>
              </a:extLst>
            </p:cNvPr>
            <p:cNvSpPr txBox="1"/>
            <p:nvPr/>
          </p:nvSpPr>
          <p:spPr>
            <a:xfrm rot="18643769">
              <a:off x="3248819" y="3960587"/>
              <a:ext cx="688009" cy="296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sig-y</a:t>
              </a:r>
              <a:endParaRPr lang="en-DE" sz="1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A92C19-E3A2-8892-F87B-58F368C1E08D}"/>
                </a:ext>
              </a:extLst>
            </p:cNvPr>
            <p:cNvSpPr txBox="1"/>
            <p:nvPr/>
          </p:nvSpPr>
          <p:spPr>
            <a:xfrm rot="18643769">
              <a:off x="2919786" y="3984635"/>
              <a:ext cx="688009" cy="296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sig-x</a:t>
              </a:r>
              <a:endParaRPr lang="en-DE" sz="1200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1BA2ADF-852F-67A8-8899-97FF49457474}"/>
              </a:ext>
            </a:extLst>
          </p:cNvPr>
          <p:cNvSpPr txBox="1"/>
          <p:nvPr/>
        </p:nvSpPr>
        <p:spPr>
          <a:xfrm>
            <a:off x="9608244" y="5696476"/>
            <a:ext cx="212981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1</a:t>
            </a:r>
            <a:r>
              <a:rPr lang="en-US" sz="1600"/>
              <a:t>. order </a:t>
            </a:r>
            <a:r>
              <a:rPr lang="en-US" sz="1600" dirty="0" err="1"/>
              <a:t>Sobol’s</a:t>
            </a:r>
            <a:r>
              <a:rPr lang="en-US" sz="1600" dirty="0"/>
              <a:t> indices</a:t>
            </a:r>
            <a:endParaRPr lang="en-DE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88636F-1A42-BABF-D82F-62ECB929B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8245" y="3500945"/>
            <a:ext cx="1778104" cy="21315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0782C4-1723-BEB1-0C7F-B08A3CA92D41}"/>
              </a:ext>
            </a:extLst>
          </p:cNvPr>
          <p:cNvSpPr txBox="1"/>
          <p:nvPr/>
        </p:nvSpPr>
        <p:spPr>
          <a:xfrm>
            <a:off x="6987601" y="3179707"/>
            <a:ext cx="884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Dtheta</a:t>
            </a:r>
            <a:endParaRPr lang="en-DE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EE5B87-5792-DC1D-32BE-54B98FDBF13F}"/>
              </a:ext>
            </a:extLst>
          </p:cNvPr>
          <p:cNvSpPr txBox="1"/>
          <p:nvPr/>
        </p:nvSpPr>
        <p:spPr>
          <a:xfrm>
            <a:off x="8454164" y="3179707"/>
            <a:ext cx="884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Dphi</a:t>
            </a:r>
            <a:endParaRPr lang="en-DE" sz="1600" dirty="0"/>
          </a:p>
        </p:txBody>
      </p:sp>
    </p:spTree>
    <p:extLst>
      <p:ext uri="{BB962C8B-B14F-4D97-AF65-F5344CB8AC3E}">
        <p14:creationId xmlns:p14="http://schemas.microsoft.com/office/powerpoint/2010/main" val="1333480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95425-39E5-0240-DEA0-3EDFD1934D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27725-4EBB-756C-C701-776242196B0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EB1967-460E-1FE0-D16F-6B2BAAB962D7}"/>
              </a:ext>
            </a:extLst>
          </p:cNvPr>
          <p:cNvSpPr txBox="1"/>
          <p:nvPr/>
        </p:nvSpPr>
        <p:spPr>
          <a:xfrm>
            <a:off x="1544577" y="1403860"/>
            <a:ext cx="8005974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PCE is an extremely </a:t>
            </a:r>
            <a:r>
              <a:rPr lang="en-US" b="1" dirty="0"/>
              <a:t>powerful</a:t>
            </a:r>
            <a:r>
              <a:rPr lang="en-US" dirty="0"/>
              <a:t> and very </a:t>
            </a:r>
            <a:r>
              <a:rPr lang="en-US" b="1" dirty="0"/>
              <a:t>low-cost </a:t>
            </a:r>
            <a:r>
              <a:rPr lang="en-US" dirty="0"/>
              <a:t>tool!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Beam based </a:t>
            </a:r>
            <a:r>
              <a:rPr lang="en-US" dirty="0"/>
              <a:t>determination of solenoid misalignment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Impact of measurement errors should be simulated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How accurately will we determine the beam size? Larger Sol-field?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Surrogate models including field flatness, cathode retreat, laser pulse length,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laser spot size, solenoid field, and gun voltage look promising – not yet reverse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HZB active in AI: neural network-based model with 13 gun variables    </a:t>
            </a:r>
          </a:p>
          <a:p>
            <a:pPr>
              <a:spcBef>
                <a:spcPts val="1200"/>
              </a:spcBef>
            </a:pPr>
            <a:r>
              <a:rPr lang="en-US" dirty="0"/>
              <a:t>               ~2.0 Mio data points needed; model dependent;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53D14F-748E-0F76-84FD-E819ED0C3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362" y="5121220"/>
            <a:ext cx="4206517" cy="4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71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B964C-43AC-F54F-6555-DCBD98C18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transparencies</a:t>
            </a:r>
            <a:endParaRPr lang="en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D7387-BAD2-8D7B-476B-46BE8CF044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FF6D4-96D9-6E79-8EB6-2802228B055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800802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EA71D-72D7-82E5-3A9A-82B8640F7B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Context</a:t>
            </a:r>
            <a:r>
              <a:rPr lang="en-US" cap="none" dirty="0"/>
              <a:t>: </a:t>
            </a:r>
            <a:r>
              <a:rPr lang="en-US" cap="none" dirty="0" err="1"/>
              <a:t>b</a:t>
            </a:r>
            <a:r>
              <a:rPr lang="en-US" dirty="0" err="1"/>
              <a:t>ERL</a:t>
            </a:r>
            <a:r>
              <a:rPr lang="en-US" cap="none" dirty="0" err="1"/>
              <a:t>in</a:t>
            </a:r>
            <a:r>
              <a:rPr lang="en-US" dirty="0" err="1"/>
              <a:t>P</a:t>
            </a:r>
            <a:r>
              <a:rPr lang="en-US" cap="none" dirty="0" err="1"/>
              <a:t>ro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07944-CFC2-A389-9F64-DA4D2AAEC70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CEDB13-53E9-1CBC-B85F-6FAE66D6A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47" y="513672"/>
            <a:ext cx="5042450" cy="271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8F1B26-DA5C-3E31-D01F-0D05CD0F3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20" b="5859"/>
          <a:stretch/>
        </p:blipFill>
        <p:spPr>
          <a:xfrm>
            <a:off x="252370" y="3429000"/>
            <a:ext cx="5035727" cy="2716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C432B9-CCEC-F6CE-5BB8-F8C46CE3DE69}"/>
              </a:ext>
            </a:extLst>
          </p:cNvPr>
          <p:cNvSpPr txBox="1"/>
          <p:nvPr/>
        </p:nvSpPr>
        <p:spPr>
          <a:xfrm>
            <a:off x="2633027" y="2666084"/>
            <a:ext cx="2646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bERLinPro</a:t>
            </a:r>
            <a:r>
              <a:rPr lang="en-US" sz="2400" dirty="0">
                <a:solidFill>
                  <a:schemeClr val="bg1"/>
                </a:solidFill>
              </a:rPr>
              <a:t> / SEALAB</a:t>
            </a:r>
            <a:endParaRPr lang="en-DE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BEBB28-43FB-7332-159A-1020FED5DD73}"/>
              </a:ext>
            </a:extLst>
          </p:cNvPr>
          <p:cNvSpPr txBox="1"/>
          <p:nvPr/>
        </p:nvSpPr>
        <p:spPr>
          <a:xfrm>
            <a:off x="5681846" y="415375"/>
            <a:ext cx="500810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bERLinPro</a:t>
            </a:r>
            <a:r>
              <a:rPr lang="en-US" b="1" dirty="0"/>
              <a:t> 2010 – 2020</a:t>
            </a:r>
          </a:p>
          <a:p>
            <a:r>
              <a:rPr lang="en-US" sz="1600" dirty="0"/>
              <a:t>Energy Recovery  Linac project @ HZB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all superconducting (gun-booster-linac)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50MeV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Emphasis on high current (100mA)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High current SRF gun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Linac with high power HOM couplers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600kW beam dump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Warm machine and infrastructure all ready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Project terminated without SRF modules running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F310A5-DFD6-6EC7-FBF3-506FE8E5E26C}"/>
              </a:ext>
            </a:extLst>
          </p:cNvPr>
          <p:cNvSpPr txBox="1"/>
          <p:nvPr/>
        </p:nvSpPr>
        <p:spPr>
          <a:xfrm>
            <a:off x="5681846" y="3052561"/>
            <a:ext cx="582236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Since 2021 SEALAB (</a:t>
            </a:r>
            <a:r>
              <a:rPr lang="de-DE" sz="1800" b="1" dirty="0">
                <a:effectLst/>
                <a:latin typeface="Calibri,sans-serif"/>
              </a:rPr>
              <a:t>SRF </a:t>
            </a:r>
            <a:r>
              <a:rPr lang="de-DE" sz="1800" b="1" dirty="0" err="1">
                <a:effectLst/>
                <a:latin typeface="Calibri,sans-serif"/>
              </a:rPr>
              <a:t>Electron</a:t>
            </a:r>
            <a:r>
              <a:rPr lang="de-DE" sz="1800" b="1" dirty="0">
                <a:effectLst/>
                <a:latin typeface="Calibri,sans-serif"/>
              </a:rPr>
              <a:t> </a:t>
            </a:r>
            <a:r>
              <a:rPr lang="de-DE" sz="1800" b="1" dirty="0" err="1">
                <a:effectLst/>
                <a:latin typeface="Calibri,sans-serif"/>
              </a:rPr>
              <a:t>Accelerator</a:t>
            </a:r>
            <a:r>
              <a:rPr lang="de-DE" sz="1800" b="1" dirty="0">
                <a:effectLst/>
                <a:latin typeface="Calibri,sans-serif"/>
              </a:rPr>
              <a:t> </a:t>
            </a:r>
            <a:r>
              <a:rPr lang="de-DE" sz="1800" b="1" dirty="0" err="1">
                <a:effectLst/>
                <a:latin typeface="Calibri,sans-serif"/>
              </a:rPr>
              <a:t>LABoratory</a:t>
            </a:r>
            <a:r>
              <a:rPr lang="de-DE" sz="1800" b="1" dirty="0">
                <a:effectLst/>
                <a:latin typeface="Calibri,sans-serif"/>
              </a:rPr>
              <a:t>)</a:t>
            </a: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Operation and use of SRF gun and booster within </a:t>
            </a:r>
          </a:p>
          <a:p>
            <a:pPr lvl="2"/>
            <a:r>
              <a:rPr lang="en-US" sz="1600" dirty="0"/>
              <a:t>“Accelerator Research and Development” (ARD) </a:t>
            </a:r>
          </a:p>
          <a:p>
            <a:pPr lvl="2"/>
            <a:r>
              <a:rPr lang="en-US" sz="1600" dirty="0"/>
              <a:t>framework of the Helmholtz Association</a:t>
            </a:r>
          </a:p>
          <a:p>
            <a:r>
              <a:rPr lang="en-US" sz="1600" dirty="0"/>
              <a:t>Current status Gun: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Cold string disassembly for integration of a different cavity </a:t>
            </a:r>
          </a:p>
          <a:p>
            <a:pPr lvl="2"/>
            <a:r>
              <a:rPr lang="en-US" sz="1600" dirty="0"/>
              <a:t>and different (conditioned) couplers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Gun module installed in bunker waiting for cold mass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Cathode exchange training with transfer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RF commissioning, first electrons 2023</a:t>
            </a:r>
          </a:p>
          <a:p>
            <a:r>
              <a:rPr lang="en-US" sz="1600" dirty="0"/>
              <a:t>Current status Booster: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Assembly after gun assembly and commissioning</a:t>
            </a:r>
          </a:p>
          <a:p>
            <a:r>
              <a:rPr lang="en-US" sz="1600" dirty="0"/>
              <a:t>Linac: not financed so fare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E38198-DAF5-79B5-73DE-704B662477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32"/>
          <a:stretch/>
        </p:blipFill>
        <p:spPr>
          <a:xfrm>
            <a:off x="260818" y="3376374"/>
            <a:ext cx="5027279" cy="27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88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0F82B-CC58-F0F0-28E9-74F07A1D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1969407" cy="369332"/>
          </a:xfrm>
        </p:spPr>
        <p:txBody>
          <a:bodyPr/>
          <a:lstStyle/>
          <a:p>
            <a:r>
              <a:rPr lang="en-US" dirty="0"/>
              <a:t>Preparation  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09E4F-B3C0-3E18-3907-9F7CB115579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F34B4F-99D5-6587-C95B-5885B15D5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06" y="1884392"/>
            <a:ext cx="10372725" cy="266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40491C-217B-3807-0D92-D2E834AA8676}"/>
              </a:ext>
            </a:extLst>
          </p:cNvPr>
          <p:cNvSpPr txBox="1"/>
          <p:nvPr/>
        </p:nvSpPr>
        <p:spPr>
          <a:xfrm>
            <a:off x="1744707" y="1271325"/>
            <a:ext cx="8702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Solenoid scan -0.2T – 0.2T: very distinct signature for positive or negative transverse offsets</a:t>
            </a:r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E15168-89F4-AD9B-5A14-18FA20CF7D40}"/>
              </a:ext>
            </a:extLst>
          </p:cNvPr>
          <p:cNvSpPr txBox="1"/>
          <p:nvPr/>
        </p:nvSpPr>
        <p:spPr>
          <a:xfrm>
            <a:off x="1744707" y="4918610"/>
            <a:ext cx="8702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 of transverse offsets can be detected beforehand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Scan over respective quadrant is sufficient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590636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855DB-847C-3352-A89E-0F94FBCECD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369"/>
            <a:ext cx="1398661" cy="224546"/>
          </a:xfrm>
        </p:spPr>
        <p:txBody>
          <a:bodyPr>
            <a:normAutofit/>
          </a:bodyPr>
          <a:lstStyle/>
          <a:p>
            <a:r>
              <a:rPr lang="en-US" cap="none" dirty="0" err="1"/>
              <a:t>b</a:t>
            </a:r>
            <a:r>
              <a:rPr lang="en-US" dirty="0" err="1"/>
              <a:t>ERL</a:t>
            </a:r>
            <a:r>
              <a:rPr lang="en-US" cap="none" dirty="0" err="1"/>
              <a:t>in</a:t>
            </a:r>
            <a:r>
              <a:rPr lang="en-US" dirty="0" err="1"/>
              <a:t>P</a:t>
            </a:r>
            <a:r>
              <a:rPr lang="en-US" cap="none" dirty="0" err="1"/>
              <a:t>ro</a:t>
            </a:r>
            <a:r>
              <a:rPr lang="en-US" dirty="0"/>
              <a:t>  Injector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49489-7AE6-FE0F-C942-74301DB954A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83F3306A-209B-27FA-C425-16D0F35BEAC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87589" y="1341438"/>
            <a:ext cx="7743825" cy="3981450"/>
            <a:chOff x="764034" y="1340768"/>
            <a:chExt cx="7820930" cy="4022376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27E7CA0-1456-0817-800E-CB8FA11C9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5" r="1088" b="11682"/>
            <a:stretch>
              <a:fillRect/>
            </a:stretch>
          </p:blipFill>
          <p:spPr bwMode="auto">
            <a:xfrm rot="1207645">
              <a:off x="764034" y="1971559"/>
              <a:ext cx="7820930" cy="3391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69E79B-D6FD-CA96-F088-1CCF6E948C05}"/>
                </a:ext>
              </a:extLst>
            </p:cNvPr>
            <p:cNvSpPr/>
            <p:nvPr/>
          </p:nvSpPr>
          <p:spPr>
            <a:xfrm>
              <a:off x="3494465" y="1340768"/>
              <a:ext cx="3528879" cy="194382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 Q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5AE5459-A2E3-B4F3-3DDD-CBC5BBCCA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1841500"/>
            <a:ext cx="14922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100" b="1">
                <a:solidFill>
                  <a:srgbClr val="00589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Laser: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1-spot size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2-pulse length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3-charge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CD672FD-7110-C511-D721-055F81A015FE}"/>
              </a:ext>
            </a:extLst>
          </p:cNvPr>
          <p:cNvCxnSpPr/>
          <p:nvPr/>
        </p:nvCxnSpPr>
        <p:spPr>
          <a:xfrm>
            <a:off x="2566988" y="2781300"/>
            <a:ext cx="360362" cy="56038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1" name="TextBox 12">
            <a:extLst>
              <a:ext uri="{FF2B5EF4-FFF2-40B4-BE49-F238E27FC236}">
                <a16:creationId xmlns:a16="http://schemas.microsoft.com/office/drawing/2014/main" id="{305992AF-A2B8-A0F4-FF05-5AF0687DF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4" y="1125539"/>
            <a:ext cx="18383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100" b="1">
                <a:solidFill>
                  <a:srgbClr val="00589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Cathode (CKSb):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4-retraction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AC26BF-C908-26F9-307B-42A425977F64}"/>
              </a:ext>
            </a:extLst>
          </p:cNvPr>
          <p:cNvCxnSpPr/>
          <p:nvPr/>
        </p:nvCxnSpPr>
        <p:spPr>
          <a:xfrm flipH="1">
            <a:off x="3111501" y="1852614"/>
            <a:ext cx="449263" cy="1489075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3" name="TextBox 15">
            <a:extLst>
              <a:ext uri="{FF2B5EF4-FFF2-40B4-BE49-F238E27FC236}">
                <a16:creationId xmlns:a16="http://schemas.microsoft.com/office/drawing/2014/main" id="{06497503-9699-AAED-D023-27DF6A1AA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01" y="2028825"/>
            <a:ext cx="15732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100" b="1">
                <a:solidFill>
                  <a:srgbClr val="00589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Gun field: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5-amplitude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6-field flatness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3F630A-30BC-AA39-BEF9-512A654C211C}"/>
              </a:ext>
            </a:extLst>
          </p:cNvPr>
          <p:cNvCxnSpPr/>
          <p:nvPr/>
        </p:nvCxnSpPr>
        <p:spPr>
          <a:xfrm flipH="1">
            <a:off x="3417889" y="2768600"/>
            <a:ext cx="674687" cy="57308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5" name="TextBox 18">
            <a:extLst>
              <a:ext uri="{FF2B5EF4-FFF2-40B4-BE49-F238E27FC236}">
                <a16:creationId xmlns:a16="http://schemas.microsoft.com/office/drawing/2014/main" id="{BF37C6CA-8400-DE0E-5F25-F65BF3497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4652964"/>
            <a:ext cx="11414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100" b="1">
                <a:solidFill>
                  <a:srgbClr val="00589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Solenoid</a:t>
            </a: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7: strength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B156A59-EFA4-025D-33CF-A762F52067D7}"/>
              </a:ext>
            </a:extLst>
          </p:cNvPr>
          <p:cNvCxnSpPr>
            <a:stCxn id="15" idx="0"/>
          </p:cNvCxnSpPr>
          <p:nvPr/>
        </p:nvCxnSpPr>
        <p:spPr>
          <a:xfrm flipH="1" flipV="1">
            <a:off x="3503613" y="4135439"/>
            <a:ext cx="139700" cy="517525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17" name="TextBox 22">
            <a:extLst>
              <a:ext uri="{FF2B5EF4-FFF2-40B4-BE49-F238E27FC236}">
                <a16:creationId xmlns:a16="http://schemas.microsoft.com/office/drawing/2014/main" id="{B602D8F3-EF76-016C-8AD4-0CF4B25E8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713" y="4672014"/>
            <a:ext cx="19986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100" b="1">
                <a:solidFill>
                  <a:srgbClr val="00589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Booster</a:t>
            </a: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8-13: cavity phases and amplitude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91CB3E2-AC48-DE9A-61A5-A7725E6772D7}"/>
              </a:ext>
            </a:extLst>
          </p:cNvPr>
          <p:cNvCxnSpPr/>
          <p:nvPr/>
        </p:nvCxnSpPr>
        <p:spPr>
          <a:xfrm flipH="1" flipV="1">
            <a:off x="4870450" y="4152901"/>
            <a:ext cx="330200" cy="50006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9061A3F-929E-FC8C-2916-637DCA3A1F98}"/>
              </a:ext>
            </a:extLst>
          </p:cNvPr>
          <p:cNvCxnSpPr/>
          <p:nvPr/>
        </p:nvCxnSpPr>
        <p:spPr>
          <a:xfrm flipV="1">
            <a:off x="5194301" y="4154489"/>
            <a:ext cx="41275" cy="498475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6DA54CA-D4A8-F11B-FED9-EA490881D89C}"/>
              </a:ext>
            </a:extLst>
          </p:cNvPr>
          <p:cNvCxnSpPr/>
          <p:nvPr/>
        </p:nvCxnSpPr>
        <p:spPr>
          <a:xfrm flipV="1">
            <a:off x="5194300" y="4178301"/>
            <a:ext cx="374650" cy="47466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CCE7E80-4391-DE34-681B-9B7E5B32857B}"/>
              </a:ext>
            </a:extLst>
          </p:cNvPr>
          <p:cNvCxnSpPr/>
          <p:nvPr/>
        </p:nvCxnSpPr>
        <p:spPr>
          <a:xfrm flipV="1">
            <a:off x="6786564" y="3884614"/>
            <a:ext cx="71437" cy="638175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09AC55-55D4-0970-3329-F64143A46784}"/>
              </a:ext>
            </a:extLst>
          </p:cNvPr>
          <p:cNvCxnSpPr/>
          <p:nvPr/>
        </p:nvCxnSpPr>
        <p:spPr>
          <a:xfrm flipH="1" flipV="1">
            <a:off x="6384925" y="3900488"/>
            <a:ext cx="401638" cy="62230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A51FD6F-BA2D-2CB5-2ABF-C2BABD40C296}"/>
              </a:ext>
            </a:extLst>
          </p:cNvPr>
          <p:cNvCxnSpPr/>
          <p:nvPr/>
        </p:nvCxnSpPr>
        <p:spPr>
          <a:xfrm flipH="1" flipV="1">
            <a:off x="6594476" y="3894139"/>
            <a:ext cx="180975" cy="598487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ABBAA3-C280-48F0-4611-9A926F856A27}"/>
              </a:ext>
            </a:extLst>
          </p:cNvPr>
          <p:cNvCxnSpPr/>
          <p:nvPr/>
        </p:nvCxnSpPr>
        <p:spPr>
          <a:xfrm flipV="1">
            <a:off x="6799263" y="3919539"/>
            <a:ext cx="296862" cy="592137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25" name="TextBox 14343">
            <a:extLst>
              <a:ext uri="{FF2B5EF4-FFF2-40B4-BE49-F238E27FC236}">
                <a16:creationId xmlns:a16="http://schemas.microsoft.com/office/drawing/2014/main" id="{D477E052-C1A4-EDAE-4ADC-D0E91E7DC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363" y="2490789"/>
            <a:ext cx="18224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100" b="1">
                <a:solidFill>
                  <a:srgbClr val="00589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Diag. Line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18,19 quadrupoles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BF0BFD7-C42B-5896-5EDF-B913E23678B9}"/>
              </a:ext>
            </a:extLst>
          </p:cNvPr>
          <p:cNvCxnSpPr>
            <a:stCxn id="25" idx="2"/>
          </p:cNvCxnSpPr>
          <p:nvPr/>
        </p:nvCxnSpPr>
        <p:spPr>
          <a:xfrm flipH="1">
            <a:off x="8485188" y="3044825"/>
            <a:ext cx="660400" cy="59848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024EAC-B32E-D794-9EFD-152CE93C3AA4}"/>
              </a:ext>
            </a:extLst>
          </p:cNvPr>
          <p:cNvCxnSpPr>
            <a:stCxn id="25" idx="2"/>
          </p:cNvCxnSpPr>
          <p:nvPr/>
        </p:nvCxnSpPr>
        <p:spPr>
          <a:xfrm flipH="1">
            <a:off x="8975726" y="3044825"/>
            <a:ext cx="169863" cy="64135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28" name="TextBox 14350">
            <a:extLst>
              <a:ext uri="{FF2B5EF4-FFF2-40B4-BE49-F238E27FC236}">
                <a16:creationId xmlns:a16="http://schemas.microsoft.com/office/drawing/2014/main" id="{B55501BE-CE6F-C604-87C1-B49675876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9" y="2303464"/>
            <a:ext cx="936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100" b="1">
                <a:solidFill>
                  <a:srgbClr val="00589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Screens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B94C221-C193-3609-A1F8-D0A0147C9033}"/>
              </a:ext>
            </a:extLst>
          </p:cNvPr>
          <p:cNvCxnSpPr/>
          <p:nvPr/>
        </p:nvCxnSpPr>
        <p:spPr>
          <a:xfrm flipH="1">
            <a:off x="4076701" y="2671763"/>
            <a:ext cx="1958975" cy="1020762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30" name="TextBox 14355">
            <a:extLst>
              <a:ext uri="{FF2B5EF4-FFF2-40B4-BE49-F238E27FC236}">
                <a16:creationId xmlns:a16="http://schemas.microsoft.com/office/drawing/2014/main" id="{C6FD1F4A-C66B-0F22-9FD0-9D0F099C4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463" y="1641476"/>
            <a:ext cx="15414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100" b="1">
                <a:solidFill>
                  <a:srgbClr val="00589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TDC /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spectrometer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measurements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277AD95-6D0E-109F-620D-14CADFF27D9C}"/>
              </a:ext>
            </a:extLst>
          </p:cNvPr>
          <p:cNvCxnSpPr/>
          <p:nvPr/>
        </p:nvCxnSpPr>
        <p:spPr>
          <a:xfrm>
            <a:off x="7566026" y="2601914"/>
            <a:ext cx="1000125" cy="1114425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E7E80F58-43BD-F034-517E-1542B83E6E7D}"/>
              </a:ext>
            </a:extLst>
          </p:cNvPr>
          <p:cNvSpPr/>
          <p:nvPr/>
        </p:nvSpPr>
        <p:spPr>
          <a:xfrm>
            <a:off x="8832850" y="4038601"/>
            <a:ext cx="1295400" cy="10080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8AB1B3E1-CD4D-31FE-0EBA-32E289B00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4508500"/>
            <a:ext cx="21907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100" b="1">
                <a:solidFill>
                  <a:srgbClr val="00589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Merger</a:t>
            </a: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14-17: quadrupoles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B3EBD5-CFD5-487E-A388-3B8E3CD048E3}"/>
              </a:ext>
            </a:extLst>
          </p:cNvPr>
          <p:cNvSpPr/>
          <p:nvPr/>
        </p:nvSpPr>
        <p:spPr>
          <a:xfrm>
            <a:off x="6456363" y="3151188"/>
            <a:ext cx="1282700" cy="5207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0F5A2A8-4718-20E7-0EBC-20549DADAADA}"/>
              </a:ext>
            </a:extLst>
          </p:cNvPr>
          <p:cNvCxnSpPr/>
          <p:nvPr/>
        </p:nvCxnSpPr>
        <p:spPr>
          <a:xfrm>
            <a:off x="6026151" y="2668589"/>
            <a:ext cx="1006475" cy="1017587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36" name="TextBox 14361">
            <a:extLst>
              <a:ext uri="{FF2B5EF4-FFF2-40B4-BE49-F238E27FC236}">
                <a16:creationId xmlns:a16="http://schemas.microsoft.com/office/drawing/2014/main" id="{FC329597-E252-345A-5BC5-EE065362D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9389" y="5595939"/>
            <a:ext cx="1552575" cy="33972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100" b="1">
                <a:solidFill>
                  <a:srgbClr val="00589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589C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19 ‚knobs‘ total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1A51109-9D11-A81E-6702-99DB6D3EFC89}"/>
              </a:ext>
            </a:extLst>
          </p:cNvPr>
          <p:cNvSpPr/>
          <p:nvPr/>
        </p:nvSpPr>
        <p:spPr>
          <a:xfrm>
            <a:off x="6356350" y="3711576"/>
            <a:ext cx="146050" cy="142875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79A4208-D589-2342-6C6A-ABEE19B5B8BC}"/>
              </a:ext>
            </a:extLst>
          </p:cNvPr>
          <p:cNvSpPr/>
          <p:nvPr/>
        </p:nvSpPr>
        <p:spPr>
          <a:xfrm>
            <a:off x="7246938" y="3716338"/>
            <a:ext cx="144462" cy="14446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0C23A58-314E-CA65-8935-2AFBA30C1E22}"/>
              </a:ext>
            </a:extLst>
          </p:cNvPr>
          <p:cNvSpPr/>
          <p:nvPr/>
        </p:nvSpPr>
        <p:spPr>
          <a:xfrm>
            <a:off x="9047163" y="3716338"/>
            <a:ext cx="144462" cy="14446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8DD1DB5-4598-E30A-43E5-DE7604AA5563}"/>
              </a:ext>
            </a:extLst>
          </p:cNvPr>
          <p:cNvSpPr/>
          <p:nvPr/>
        </p:nvSpPr>
        <p:spPr>
          <a:xfrm>
            <a:off x="9407526" y="4078289"/>
            <a:ext cx="144463" cy="142875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6">
            <a:extLst>
              <a:ext uri="{FF2B5EF4-FFF2-40B4-BE49-F238E27FC236}">
                <a16:creationId xmlns:a16="http://schemas.microsoft.com/office/drawing/2014/main" id="{484E7F38-02C5-594C-1F86-9125105DA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089" y="4005264"/>
            <a:ext cx="1012825" cy="307975"/>
          </a:xfrm>
          <a:prstGeom prst="rect">
            <a:avLst/>
          </a:prstGeom>
          <a:noFill/>
          <a:ln w="9525">
            <a:solidFill>
              <a:srgbClr val="00589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100" b="1">
                <a:solidFill>
                  <a:srgbClr val="00589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  4 BPMs</a:t>
            </a:r>
            <a:endParaRPr kumimoji="0" lang="en-US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799FF49-CB45-9B8A-EC92-647F6D99A2F0}"/>
              </a:ext>
            </a:extLst>
          </p:cNvPr>
          <p:cNvSpPr/>
          <p:nvPr/>
        </p:nvSpPr>
        <p:spPr>
          <a:xfrm>
            <a:off x="4079876" y="3716338"/>
            <a:ext cx="144463" cy="14446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ight Arrow 1">
            <a:extLst>
              <a:ext uri="{FF2B5EF4-FFF2-40B4-BE49-F238E27FC236}">
                <a16:creationId xmlns:a16="http://schemas.microsoft.com/office/drawing/2014/main" id="{26B6E2AA-C896-8C40-BEB1-9C4AA80D1B20}"/>
              </a:ext>
            </a:extLst>
          </p:cNvPr>
          <p:cNvSpPr/>
          <p:nvPr/>
        </p:nvSpPr>
        <p:spPr>
          <a:xfrm>
            <a:off x="5664200" y="5661025"/>
            <a:ext cx="692150" cy="268288"/>
          </a:xfrm>
          <a:prstGeom prst="rightArrow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9360CCC-2F78-5091-2D5C-8A15A07AE23A}"/>
              </a:ext>
            </a:extLst>
          </p:cNvPr>
          <p:cNvSpPr/>
          <p:nvPr/>
        </p:nvSpPr>
        <p:spPr>
          <a:xfrm>
            <a:off x="3932238" y="3711576"/>
            <a:ext cx="144462" cy="144463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77E8E5D-579C-88F8-B7E3-32072516C9FA}"/>
              </a:ext>
            </a:extLst>
          </p:cNvPr>
          <p:cNvSpPr/>
          <p:nvPr/>
        </p:nvSpPr>
        <p:spPr>
          <a:xfrm>
            <a:off x="7064376" y="3724276"/>
            <a:ext cx="144463" cy="144463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7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  <p:bldP spid="25" grpId="0"/>
      <p:bldP spid="28" grpId="0"/>
      <p:bldP spid="30" grpId="0"/>
      <p:bldP spid="33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05DE9-EF46-522E-E171-FB39CB8B7C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2781300" cy="22454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Sensitivity analysis and </a:t>
            </a:r>
            <a:r>
              <a:rPr lang="en-US" dirty="0" err="1"/>
              <a:t>Sobol’s</a:t>
            </a:r>
            <a:r>
              <a:rPr lang="en-US" dirty="0"/>
              <a:t> coefficients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CF262-9505-E403-9690-DA6DD66AB06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ERL 22, Cornell University, Bettina Kuske, 4.10.22</a:t>
            </a:r>
            <a:endParaRPr lang="en-DE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54F0B693-C6A2-064C-D139-DDD904652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918" y="5857250"/>
            <a:ext cx="105861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100" b="1">
                <a:solidFill>
                  <a:srgbClr val="00589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* Wikipedia: Variance-based sensitivity analysis</a:t>
            </a:r>
          </a:p>
          <a:p>
            <a:pPr>
              <a:spcBef>
                <a:spcPct val="0"/>
              </a:spcBef>
            </a:pPr>
            <a:r>
              <a:rPr lang="en-US" altLang="en-US" sz="12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Bruno </a:t>
            </a:r>
            <a:r>
              <a:rPr lang="en-US" altLang="en-US" sz="12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Sudret</a:t>
            </a:r>
            <a:r>
              <a:rPr lang="en-US" altLang="en-US" sz="12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“Global sensitivity analysis using polynomial chaos expansions”, Reliability Engineering &amp; System Safety Volume 93, Issue 7, July 2008, Pages 964-979</a:t>
            </a:r>
          </a:p>
          <a:p>
            <a:pPr>
              <a:spcBef>
                <a:spcPct val="0"/>
              </a:spcBef>
            </a:pPr>
            <a:r>
              <a:rPr lang="en-US" altLang="en-US" sz="12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Bruno </a:t>
            </a:r>
            <a:r>
              <a:rPr lang="en-US" altLang="en-US" sz="12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Sudret</a:t>
            </a:r>
            <a:r>
              <a:rPr lang="en-US" altLang="en-US" sz="12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 ETH Zurich, Professor of “Risk, Safety and Uncertainty Quantification” 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2F51816F-F063-9BB6-74BE-574C8F44D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594613"/>
            <a:ext cx="10052050" cy="646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100" b="1">
                <a:solidFill>
                  <a:srgbClr val="00589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+mn-lt"/>
              </a:rPr>
              <a:t>Variance-based </a:t>
            </a:r>
            <a:r>
              <a:rPr lang="en-US" altLang="en-US" sz="1800" dirty="0">
                <a:solidFill>
                  <a:schemeClr val="tx1"/>
                </a:solidFill>
                <a:latin typeface="+mn-lt"/>
              </a:rPr>
              <a:t>Sensitivity Analysis </a:t>
            </a:r>
            <a:r>
              <a:rPr lang="en-US" altLang="en-US" sz="1800" b="0" dirty="0">
                <a:solidFill>
                  <a:schemeClr val="tx1"/>
                </a:solidFill>
                <a:latin typeface="+mn-lt"/>
              </a:rPr>
              <a:t>quantifies numerically the contribution of uncertain inputs (taken individually or in combinations) into output uncertainty</a:t>
            </a:r>
            <a:r>
              <a:rPr lang="en-US" altLang="en-US" sz="1800" b="0">
                <a:solidFill>
                  <a:schemeClr val="tx1"/>
                </a:solidFill>
                <a:latin typeface="+mn-lt"/>
              </a:rPr>
              <a:t>; </a:t>
            </a:r>
            <a:endParaRPr lang="en-US" altLang="en-US" sz="1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8CA45AE-67CF-CAB4-3EFA-8840DBA040D6}"/>
              </a:ext>
            </a:extLst>
          </p:cNvPr>
          <p:cNvSpPr txBox="1">
            <a:spLocks/>
          </p:cNvSpPr>
          <p:nvPr/>
        </p:nvSpPr>
        <p:spPr bwMode="auto">
          <a:xfrm>
            <a:off x="843042" y="5048942"/>
            <a:ext cx="7931990" cy="286588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0" kern="1200" cap="all" baseline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1600" cap="none" dirty="0" err="1">
                <a:solidFill>
                  <a:srgbClr val="FF0000"/>
                </a:solidFill>
                <a:latin typeface="+mn-lt"/>
              </a:rPr>
              <a:t>Sobol’s</a:t>
            </a:r>
            <a:r>
              <a:rPr lang="en-US" altLang="en-US" sz="1600" cap="none" dirty="0">
                <a:solidFill>
                  <a:srgbClr val="FF0000"/>
                </a:solidFill>
                <a:latin typeface="+mn-lt"/>
              </a:rPr>
              <a:t> indices are obtained analytically, at any  order, from the coefficients of the PC expansion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EA42CE-0597-4B25-3DD1-D860CCB9088D}"/>
              </a:ext>
            </a:extLst>
          </p:cNvPr>
          <p:cNvGrpSpPr/>
          <p:nvPr/>
        </p:nvGrpSpPr>
        <p:grpSpPr>
          <a:xfrm>
            <a:off x="595801" y="1643330"/>
            <a:ext cx="9317679" cy="3205761"/>
            <a:chOff x="749300" y="1585129"/>
            <a:chExt cx="9317679" cy="324335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617897A-9AB7-5810-8404-1CC44F0A15F9}"/>
                </a:ext>
              </a:extLst>
            </p:cNvPr>
            <p:cNvSpPr txBox="1"/>
            <p:nvPr/>
          </p:nvSpPr>
          <p:spPr>
            <a:xfrm>
              <a:off x="749300" y="1585129"/>
              <a:ext cx="93176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*Variance decomposition: Model </a:t>
              </a:r>
              <a:r>
                <a:rPr lang="en-US" i="1" dirty="0"/>
                <a:t>Y = f(X), X = (x</a:t>
              </a:r>
              <a:r>
                <a:rPr lang="en-US" i="1" baseline="-25000" dirty="0"/>
                <a:t>1</a:t>
              </a:r>
              <a:r>
                <a:rPr lang="en-US" i="1" dirty="0"/>
                <a:t>, x</a:t>
              </a:r>
              <a:r>
                <a:rPr lang="en-US" i="1" baseline="-25000" dirty="0"/>
                <a:t>3</a:t>
              </a:r>
              <a:r>
                <a:rPr lang="en-US" i="1" dirty="0"/>
                <a:t>, x</a:t>
              </a:r>
              <a:r>
                <a:rPr lang="en-US" i="1" baseline="-25000" dirty="0"/>
                <a:t>3 …</a:t>
              </a:r>
              <a:r>
                <a:rPr lang="en-US" i="1" dirty="0"/>
                <a:t> </a:t>
              </a:r>
              <a:r>
                <a:rPr lang="en-US" i="1" dirty="0" err="1"/>
                <a:t>x</a:t>
              </a:r>
              <a:r>
                <a:rPr lang="en-US" i="1" baseline="-25000" dirty="0" err="1"/>
                <a:t>d</a:t>
              </a:r>
              <a:r>
                <a:rPr lang="en-US" i="1" dirty="0"/>
                <a:t>), x</a:t>
              </a:r>
              <a:r>
                <a:rPr lang="en-US" i="1" baseline="-25000" dirty="0"/>
                <a:t>i</a:t>
              </a:r>
              <a:r>
                <a:rPr lang="en-US" i="1" dirty="0"/>
                <a:t> </a:t>
              </a:r>
              <a:r>
                <a:rPr lang="en-US" dirty="0"/>
                <a:t>= uncertain model input parameter</a:t>
              </a:r>
            </a:p>
            <a:p>
              <a:endParaRPr lang="en-DE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2B50397-2FCC-97C3-5323-A7F8A8003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9704" y="2168100"/>
              <a:ext cx="5341878" cy="58229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EAD17BC6-9BC1-C4CD-4A7F-BBC02A061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45286" y="2752085"/>
              <a:ext cx="774395" cy="205699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AC2687C-80F2-C33C-17D0-2D30A53DB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90941" y="2746885"/>
              <a:ext cx="1693991" cy="205699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54B6747-80A6-7E50-F776-B92B536A7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52277" y="2740518"/>
              <a:ext cx="3000787" cy="217799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AF6EA0EB-28B9-A5FA-2280-3A258FCA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79704" y="3387390"/>
              <a:ext cx="2842815" cy="542612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324EA255-3D19-49DF-3A4F-7BD1B82B5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401111" y="4241263"/>
              <a:ext cx="1321241" cy="587218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2D2ED7F3-CF5B-AA08-8ED9-4DF97FE1B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178300" y="4209339"/>
              <a:ext cx="2238689" cy="502340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9853959-0F71-2DCF-75D1-275DA2F685D3}"/>
              </a:ext>
            </a:extLst>
          </p:cNvPr>
          <p:cNvSpPr txBox="1"/>
          <p:nvPr/>
        </p:nvSpPr>
        <p:spPr>
          <a:xfrm>
            <a:off x="753795" y="4221789"/>
            <a:ext cx="1393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First order</a:t>
            </a:r>
          </a:p>
          <a:p>
            <a:r>
              <a:rPr lang="en-US" sz="1600" dirty="0" err="1">
                <a:solidFill>
                  <a:srgbClr val="FF0000"/>
                </a:solidFill>
              </a:rPr>
              <a:t>Sobol’s</a:t>
            </a:r>
            <a:r>
              <a:rPr lang="en-US" sz="1600" dirty="0">
                <a:solidFill>
                  <a:srgbClr val="FF0000"/>
                </a:solidFill>
              </a:rPr>
              <a:t> indices</a:t>
            </a:r>
            <a:endParaRPr lang="en-DE" sz="1600" dirty="0">
              <a:solidFill>
                <a:srgbClr val="FF0000"/>
              </a:solidFill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91285970-F86F-62E6-BC17-DBEAA9D7A5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06137" y="3597388"/>
            <a:ext cx="1888179" cy="215109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A70A2E8E-A5AA-5F6D-36EC-B2EF3026195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31433" y="3561916"/>
            <a:ext cx="3257550" cy="2505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693679-DFD2-7BEA-3378-2C503A5D4469}"/>
              </a:ext>
            </a:extLst>
          </p:cNvPr>
          <p:cNvSpPr txBox="1"/>
          <p:nvPr/>
        </p:nvSpPr>
        <p:spPr>
          <a:xfrm>
            <a:off x="3922797" y="4269901"/>
            <a:ext cx="139365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Second order</a:t>
            </a:r>
          </a:p>
          <a:p>
            <a:r>
              <a:rPr lang="en-US" sz="1600" dirty="0" err="1">
                <a:solidFill>
                  <a:srgbClr val="FF0000"/>
                </a:solidFill>
              </a:rPr>
              <a:t>Sobol’s</a:t>
            </a:r>
            <a:r>
              <a:rPr lang="en-US" sz="1600" dirty="0">
                <a:solidFill>
                  <a:srgbClr val="FF0000"/>
                </a:solidFill>
              </a:rPr>
              <a:t> indices</a:t>
            </a:r>
            <a:endParaRPr lang="en-DE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33178A-F392-64AD-43F1-7C65E979CF86}"/>
                  </a:ext>
                </a:extLst>
              </p:cNvPr>
              <p:cNvSpPr txBox="1"/>
              <p:nvPr/>
            </p:nvSpPr>
            <p:spPr>
              <a:xfrm>
                <a:off x="5590796" y="4199663"/>
                <a:ext cx="1362424" cy="6013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pt-B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pt-BR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𝑉𝑎𝑟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33178A-F392-64AD-43F1-7C65E979C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796" y="4199663"/>
                <a:ext cx="1362424" cy="60138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C9070E9-D86C-60B0-426D-A4B43280874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45933" y="4051289"/>
            <a:ext cx="3086100" cy="8763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9AEC846-FFC2-75A7-AD9D-11E0CA43F2F5}"/>
              </a:ext>
            </a:extLst>
          </p:cNvPr>
          <p:cNvSpPr/>
          <p:nvPr/>
        </p:nvSpPr>
        <p:spPr>
          <a:xfrm>
            <a:off x="5144145" y="4334217"/>
            <a:ext cx="446651" cy="193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4999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65509C-6D20-FE61-8A74-73FFED9E2D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3014980" cy="224546"/>
          </a:xfrm>
        </p:spPr>
        <p:txBody>
          <a:bodyPr>
            <a:normAutofit/>
          </a:bodyPr>
          <a:lstStyle/>
          <a:p>
            <a:r>
              <a:rPr lang="en-US" dirty="0"/>
              <a:t>Context: Solenoid misalignment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D4999-9319-DCEC-0B52-3033931E573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D2E4FC0-65EB-94ED-E408-3F691BC816EC}"/>
              </a:ext>
            </a:extLst>
          </p:cNvPr>
          <p:cNvSpPr txBox="1">
            <a:spLocks/>
          </p:cNvSpPr>
          <p:nvPr/>
        </p:nvSpPr>
        <p:spPr bwMode="auto">
          <a:xfrm>
            <a:off x="577850" y="861465"/>
            <a:ext cx="10691587" cy="4715393"/>
          </a:xfrm>
          <a:prstGeom prst="rect">
            <a:avLst/>
          </a:prstGeom>
          <a:ln w="3175">
            <a:solidFill>
              <a:sysClr val="window" lastClr="FFFFFF"/>
            </a:solidFill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indent="0" algn="l" defTabSz="5953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tabLst/>
              <a:defRPr sz="1800" b="0" i="0" kern="1200" cap="none" baseline="0">
                <a:solidFill>
                  <a:schemeClr val="tx1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  <a:lvl2pPr marL="808037" indent="0" algn="l" defTabSz="595313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tabLst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073150" indent="-265113" algn="l" defTabSz="595313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/>
              <a:defRPr b="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808038" indent="265113" algn="l" defTabSz="595313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808038" indent="265113" algn="l" defTabSz="595313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953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MS PGothic" panose="020B0600070205080204" pitchFamily="34" charset="-128"/>
              <a:cs typeface="Arial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Due to misalignment of solenoid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:</a:t>
            </a:r>
          </a:p>
          <a:p>
            <a:pPr marL="984251" lvl="2" indent="-285750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altLang="en-US" dirty="0">
                <a:latin typeface="Arial" charset="0"/>
                <a:cs typeface="Arial" charset="0"/>
              </a:rPr>
              <a:t>B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eam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 position and size vary on screen with solenoid setting</a:t>
            </a:r>
          </a:p>
          <a:p>
            <a:pPr marL="984251" lvl="2" indent="-285750">
              <a:spcBef>
                <a:spcPct val="0"/>
              </a:spcBef>
              <a:buFont typeface="Arial" charset="0"/>
              <a:buChar char="•"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Strong impact on trajectory (larger than quadrupole misalignments) *</a:t>
            </a:r>
          </a:p>
          <a:p>
            <a:pPr marL="984251" lvl="2" indent="-285750">
              <a:spcBef>
                <a:spcPct val="0"/>
              </a:spcBef>
              <a:buFont typeface="Arial" charset="0"/>
              <a:buChar char="•"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  <a:p>
            <a:pPr marL="719138" lvl="3" indent="-285750">
              <a:spcBef>
                <a:spcPct val="0"/>
              </a:spcBef>
              <a:buFont typeface="Symbol" pitchFamily="18" charset="2"/>
              <a:buChar char="Þ"/>
              <a:tabLst>
                <a:tab pos="1169988" algn="l"/>
              </a:tabLst>
              <a:defRPr/>
            </a:pPr>
            <a:r>
              <a:rPr lang="en-US" altLang="en-US" dirty="0" err="1">
                <a:latin typeface="Arial" charset="0"/>
                <a:cs typeface="Arial" charset="0"/>
              </a:rPr>
              <a:t>bERLinPro</a:t>
            </a:r>
            <a:r>
              <a:rPr lang="en-US" altLang="en-US" dirty="0">
                <a:latin typeface="Arial" charset="0"/>
                <a:cs typeface="Arial" charset="0"/>
              </a:rPr>
              <a:t> s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olenoid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 mounted on </a:t>
            </a:r>
            <a:r>
              <a:rPr lang="en-US" altLang="en-US" dirty="0">
                <a:latin typeface="Arial" charset="0"/>
                <a:cs typeface="Arial" charset="0"/>
              </a:rPr>
              <a:t>‘</a:t>
            </a:r>
            <a:r>
              <a:rPr lang="en-US" altLang="en-US" dirty="0" err="1">
                <a:latin typeface="Arial" charset="0"/>
                <a:cs typeface="Arial" charset="0"/>
              </a:rPr>
              <a:t>Hexa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pod’, highly precise 6D alignment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defRPr/>
            </a:pPr>
            <a:endParaRPr kumimoji="0" lang="de-DE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MS PGothic" panose="020B0600070205080204" pitchFamily="34" charset="-128"/>
              <a:cs typeface="Arial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de-DE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Problem</a:t>
            </a:r>
            <a:r>
              <a:rPr kumimoji="0" lang="de-DE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: </a:t>
            </a:r>
          </a:p>
          <a:p>
            <a:pPr marL="984251" lvl="2" indent="-285750">
              <a:spcBef>
                <a:spcPct val="0"/>
              </a:spcBef>
              <a:buFont typeface="Arial" charset="0"/>
              <a:buChar char="•"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No absolute positioning system of Hexapod</a:t>
            </a:r>
          </a:p>
          <a:p>
            <a:pPr marL="984251" lvl="2" indent="-285750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altLang="en-US" dirty="0">
                <a:latin typeface="Arial" charset="0"/>
                <a:cs typeface="Arial" charset="0"/>
              </a:rPr>
              <a:t>Cold solenoid: no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tracing of movements during cooldown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MS PGothic" panose="020B0600070205080204" pitchFamily="34" charset="-128"/>
              <a:cs typeface="Arial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Experience with GUN0:</a:t>
            </a:r>
          </a:p>
          <a:p>
            <a:pPr marL="984251" lvl="2" indent="-285750">
              <a:spcBef>
                <a:spcPct val="0"/>
              </a:spcBef>
              <a:buFont typeface="Arial" charset="0"/>
              <a:buChar char="•"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Very difficult to manually align (highly non-linear, highly coupled)</a:t>
            </a:r>
          </a:p>
          <a:p>
            <a:pPr marL="984251" lvl="2" indent="-285750">
              <a:spcBef>
                <a:spcPct val="0"/>
              </a:spcBef>
              <a:buFont typeface="Arial" charset="0"/>
              <a:buChar char="•"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Off-line fitting cumbersome</a:t>
            </a:r>
          </a:p>
          <a:p>
            <a:pPr marL="984251" lvl="2" indent="-285750">
              <a:spcBef>
                <a:spcPct val="0"/>
              </a:spcBef>
              <a:buFont typeface="Arial" charset="0"/>
              <a:buChar char="•"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  <a:p>
            <a:pPr marL="433388" lvl="1">
              <a:spcBef>
                <a:spcPct val="0"/>
              </a:spcBef>
              <a:defRPr/>
            </a:pPr>
            <a:r>
              <a:rPr lang="en-US" altLang="en-US" dirty="0">
                <a:latin typeface="Arial" charset="0"/>
                <a:cs typeface="Arial" charset="0"/>
              </a:rPr>
              <a:t>=&gt;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Need for beam-based alignment procedure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8E0AF-AAEA-87DA-4503-7BBAFC453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175" y="835947"/>
            <a:ext cx="2773920" cy="2694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5CE544-4ADD-A7C7-E584-7F5A89183EC3}"/>
              </a:ext>
            </a:extLst>
          </p:cNvPr>
          <p:cNvSpPr txBox="1"/>
          <p:nvPr/>
        </p:nvSpPr>
        <p:spPr>
          <a:xfrm>
            <a:off x="9338136" y="672184"/>
            <a:ext cx="2028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Beam position on FOMZ1GAF</a:t>
            </a:r>
            <a:endParaRPr lang="en-DE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D6C2F3-2831-5E24-5B70-0DA8D5453C65}"/>
              </a:ext>
            </a:extLst>
          </p:cNvPr>
          <p:cNvSpPr txBox="1"/>
          <p:nvPr/>
        </p:nvSpPr>
        <p:spPr>
          <a:xfrm>
            <a:off x="500918" y="6209522"/>
            <a:ext cx="77152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rPr>
              <a:t>* IPAC2014, Dresden, Germany, TUPRO038,  doi:10.18429/JACoW-IPAC2014-TUPRO038</a:t>
            </a:r>
            <a:endParaRPr lang="en-DE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57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9DE8C4-21DD-2815-6845-7F36C09A85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Hardware </a:t>
            </a:r>
            <a:r>
              <a:rPr lang="en-US" dirty="0" err="1"/>
              <a:t>Gunmodule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BBB8E-72B2-9BCB-6461-B25C8C66762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D4F2D4-0F18-3E57-E4C1-6F2D0B7D3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52" y="1254581"/>
            <a:ext cx="6187838" cy="436381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04929D-59A6-7C42-5DDD-603560960EDB}"/>
              </a:ext>
            </a:extLst>
          </p:cNvPr>
          <p:cNvCxnSpPr/>
          <p:nvPr/>
        </p:nvCxnSpPr>
        <p:spPr>
          <a:xfrm>
            <a:off x="6955970" y="3780064"/>
            <a:ext cx="40658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4196649F-E2B9-0D60-2C63-F918B2176090}"/>
              </a:ext>
            </a:extLst>
          </p:cNvPr>
          <p:cNvSpPr/>
          <p:nvPr/>
        </p:nvSpPr>
        <p:spPr>
          <a:xfrm>
            <a:off x="10862580" y="3371849"/>
            <a:ext cx="318408" cy="824593"/>
          </a:xfrm>
          <a:prstGeom prst="ellipse">
            <a:avLst/>
          </a:prstGeom>
          <a:noFill/>
          <a:ln w="3810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DB7C5D-BD71-974F-F98D-7B6175F439AA}"/>
              </a:ext>
            </a:extLst>
          </p:cNvPr>
          <p:cNvSpPr txBox="1"/>
          <p:nvPr/>
        </p:nvSpPr>
        <p:spPr>
          <a:xfrm>
            <a:off x="9630488" y="4173306"/>
            <a:ext cx="1973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First screen 1.78m </a:t>
            </a:r>
          </a:p>
          <a:p>
            <a:r>
              <a:rPr lang="en-US" b="1" dirty="0"/>
              <a:t>behind cathode</a:t>
            </a:r>
            <a:endParaRPr lang="en-DE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C087BD-021A-2EDD-D358-062563FF6508}"/>
              </a:ext>
            </a:extLst>
          </p:cNvPr>
          <p:cNvSpPr txBox="1"/>
          <p:nvPr/>
        </p:nvSpPr>
        <p:spPr>
          <a:xfrm>
            <a:off x="1004207" y="732850"/>
            <a:ext cx="2813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</a:t>
            </a:r>
            <a:r>
              <a:rPr lang="en-US" b="1" dirty="0" err="1"/>
              <a:t>bERLinPro</a:t>
            </a:r>
            <a:r>
              <a:rPr lang="en-US" b="1" dirty="0"/>
              <a:t> gun module:</a:t>
            </a:r>
            <a:endParaRPr lang="en-DE" b="1" dirty="0"/>
          </a:p>
        </p:txBody>
      </p:sp>
    </p:spTree>
    <p:extLst>
      <p:ext uri="{BB962C8B-B14F-4D97-AF65-F5344CB8AC3E}">
        <p14:creationId xmlns:p14="http://schemas.microsoft.com/office/powerpoint/2010/main" val="1120826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182D0-7F9F-AD95-8950-E6BB973925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61BE-BB7E-B56E-0F01-37B0FF1E217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734612-4E54-4BEC-8BCA-DA1780585394}"/>
              </a:ext>
            </a:extLst>
          </p:cNvPr>
          <p:cNvSpPr txBox="1"/>
          <p:nvPr/>
        </p:nvSpPr>
        <p:spPr>
          <a:xfrm>
            <a:off x="2695973" y="1034035"/>
            <a:ext cx="534909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Structure of the talk:</a:t>
            </a:r>
          </a:p>
          <a:p>
            <a:endParaRPr lang="en-US" sz="2400" b="1" dirty="0"/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PCE in a nutshell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Small example and workflow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en-US" sz="2400" dirty="0">
                <a:ea typeface="Arial" panose="020B0604020202020204" pitchFamily="34" charset="0"/>
              </a:rPr>
              <a:t>Setting up the PCE surrogate model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en-US" sz="2400" b="0" dirty="0" err="1">
                <a:solidFill>
                  <a:schemeClr val="tx1"/>
                </a:solidFill>
                <a:latin typeface="+mn-lt"/>
              </a:rPr>
              <a:t>Sobol’s</a:t>
            </a:r>
            <a:r>
              <a:rPr lang="en-US" altLang="en-US" sz="2400" b="0" dirty="0">
                <a:solidFill>
                  <a:schemeClr val="tx1"/>
                </a:solidFill>
                <a:latin typeface="+mn-lt"/>
              </a:rPr>
              <a:t> indices</a:t>
            </a:r>
            <a:endParaRPr lang="en-US" altLang="en-US" sz="2400" dirty="0">
              <a:solidFill>
                <a:schemeClr val="tx1"/>
              </a:solidFill>
              <a:latin typeface="+mn-lt"/>
            </a:endParaRP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en-US" sz="2400" dirty="0">
                <a:ea typeface="Arial" panose="020B0604020202020204" pitchFamily="34" charset="0"/>
              </a:rPr>
              <a:t>The ‘real’ problem: inverse PCE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altLang="en-US" sz="2400" dirty="0">
                <a:ea typeface="Arial" panose="020B0604020202020204" pitchFamily="34" charset="0"/>
              </a:rPr>
              <a:t>Summary</a:t>
            </a:r>
          </a:p>
          <a:p>
            <a:endParaRPr lang="en-DE" b="1" dirty="0"/>
          </a:p>
        </p:txBody>
      </p:sp>
    </p:spTree>
    <p:extLst>
      <p:ext uri="{BB962C8B-B14F-4D97-AF65-F5344CB8AC3E}">
        <p14:creationId xmlns:p14="http://schemas.microsoft.com/office/powerpoint/2010/main" val="3200489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866C9C-CDF0-5EB1-CD3A-FB9E9CAC60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1522413" cy="243596"/>
          </a:xfrm>
        </p:spPr>
        <p:txBody>
          <a:bodyPr/>
          <a:lstStyle/>
          <a:p>
            <a:r>
              <a:rPr lang="en-US" dirty="0" err="1"/>
              <a:t>Pce</a:t>
            </a:r>
            <a:r>
              <a:rPr lang="en-US" dirty="0"/>
              <a:t> in a nutshell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BF57E-F380-93D1-99D2-64E487B2E9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45030-FCF0-F544-C011-D9BCAEEC3B84}"/>
              </a:ext>
            </a:extLst>
          </p:cNvPr>
          <p:cNvSpPr txBox="1"/>
          <p:nvPr/>
        </p:nvSpPr>
        <p:spPr>
          <a:xfrm>
            <a:off x="441517" y="2004480"/>
            <a:ext cx="11198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Definition</a:t>
            </a:r>
            <a:r>
              <a:rPr lang="en-US" dirty="0"/>
              <a:t> * </a:t>
            </a:r>
            <a:r>
              <a:rPr lang="en-US" b="1" dirty="0"/>
              <a:t>: polynomial chaos </a:t>
            </a:r>
            <a:r>
              <a:rPr lang="en-US" dirty="0"/>
              <a:t>is a way of representing random variables/random processes in terms of orthogonal polynomials (Comparable to Taylor expansions of functions)</a:t>
            </a:r>
            <a:endParaRPr lang="en-DE" dirty="0"/>
          </a:p>
          <a:p>
            <a:endParaRPr lang="en-US" dirty="0"/>
          </a:p>
          <a:p>
            <a:r>
              <a:rPr lang="en-US" b="1" dirty="0"/>
              <a:t>Definition**: polynomial chaos </a:t>
            </a:r>
            <a:r>
              <a:rPr lang="en-US" dirty="0"/>
              <a:t>can be used to determine the evolution of uncertainty in a dynamical system when there is probabilistic uncertainty in the system parameters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46CB8-B31B-67AE-498A-AE7109E9EC17}"/>
              </a:ext>
            </a:extLst>
          </p:cNvPr>
          <p:cNvSpPr txBox="1"/>
          <p:nvPr/>
        </p:nvSpPr>
        <p:spPr>
          <a:xfrm>
            <a:off x="491486" y="5970570"/>
            <a:ext cx="11182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Youtube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PyData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meeting Berlin 2017, Emily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Gorcenski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https://www.youtube.com/watch?v=Z-Qio-n6yPc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** Wikipedia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DE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7A54D-DE40-5F12-4334-D4A470AD3FA5}"/>
              </a:ext>
            </a:extLst>
          </p:cNvPr>
          <p:cNvSpPr txBox="1"/>
          <p:nvPr/>
        </p:nvSpPr>
        <p:spPr>
          <a:xfrm>
            <a:off x="501252" y="4127334"/>
            <a:ext cx="10924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Mathematical basis: </a:t>
            </a:r>
            <a:r>
              <a:rPr lang="en-US" i="1" dirty="0"/>
              <a:t>Cameron-Martin theorem: </a:t>
            </a:r>
            <a:r>
              <a:rPr lang="en-US" dirty="0"/>
              <a:t>Every random distribution (with finite variance) can be represented in terms of polynomial series developed around arbitrary probabilistic distributions (uniform, Gaussian…)</a:t>
            </a:r>
          </a:p>
        </p:txBody>
      </p:sp>
    </p:spTree>
    <p:extLst>
      <p:ext uri="{BB962C8B-B14F-4D97-AF65-F5344CB8AC3E}">
        <p14:creationId xmlns:p14="http://schemas.microsoft.com/office/powerpoint/2010/main" val="3905861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735BC94-ECF7-D717-0914-45CF566C31FD}"/>
              </a:ext>
            </a:extLst>
          </p:cNvPr>
          <p:cNvSpPr txBox="1"/>
          <p:nvPr/>
        </p:nvSpPr>
        <p:spPr>
          <a:xfrm>
            <a:off x="6481858" y="1442175"/>
            <a:ext cx="1969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Arbitrary distr.</a:t>
            </a:r>
          </a:p>
          <a:p>
            <a:r>
              <a:rPr lang="en-US" dirty="0"/>
              <a:t>of positions /</a:t>
            </a:r>
          </a:p>
          <a:p>
            <a:r>
              <a:rPr lang="en-US" dirty="0"/>
              <a:t>sizes on screen </a:t>
            </a:r>
            <a:endParaRPr lang="en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866C9C-CDF0-5EB1-CD3A-FB9E9CAC60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288926"/>
            <a:ext cx="1522413" cy="243596"/>
          </a:xfrm>
        </p:spPr>
        <p:txBody>
          <a:bodyPr/>
          <a:lstStyle/>
          <a:p>
            <a:r>
              <a:rPr lang="en-US" dirty="0" err="1"/>
              <a:t>Pce</a:t>
            </a:r>
            <a:r>
              <a:rPr lang="en-US" dirty="0"/>
              <a:t> in a nutshell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BF57E-F380-93D1-99D2-64E487B2E9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D8E2D37-CDE2-5978-1FE7-1FB588F74939}"/>
              </a:ext>
            </a:extLst>
          </p:cNvPr>
          <p:cNvGrpSpPr/>
          <p:nvPr/>
        </p:nvGrpSpPr>
        <p:grpSpPr>
          <a:xfrm>
            <a:off x="3938334" y="1390138"/>
            <a:ext cx="1969803" cy="1008062"/>
            <a:chOff x="4615719" y="5131449"/>
            <a:chExt cx="1641475" cy="100806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0B3DD0D-A7B3-22F0-5A8C-737F43C6A537}"/>
                </a:ext>
              </a:extLst>
            </p:cNvPr>
            <p:cNvSpPr/>
            <p:nvPr/>
          </p:nvSpPr>
          <p:spPr bwMode="auto">
            <a:xfrm>
              <a:off x="4615719" y="5131449"/>
              <a:ext cx="1641475" cy="1008062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F13E785E-6BCC-C64C-5F8E-65B8EDBA9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6622" y="5266197"/>
              <a:ext cx="1380163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defRPr sz="2100" b="1">
                  <a:solidFill>
                    <a:srgbClr val="00589C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169988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Mapping to screen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(tracking / 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measurement)</a:t>
              </a:r>
            </a:p>
          </p:txBody>
        </p:sp>
      </p:grpSp>
      <p:sp>
        <p:nvSpPr>
          <p:cNvPr id="42" name="TextBox 9">
            <a:extLst>
              <a:ext uri="{FF2B5EF4-FFF2-40B4-BE49-F238E27FC236}">
                <a16:creationId xmlns:a16="http://schemas.microsoft.com/office/drawing/2014/main" id="{5521FA13-65A7-F671-7725-8CBE3EDA1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1536962"/>
            <a:ext cx="25458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 sz="2100" b="1">
                <a:solidFill>
                  <a:srgbClr val="00589C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Distributions of solenoid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0" kern="0" dirty="0">
                <a:solidFill>
                  <a:prstClr val="black"/>
                </a:solidFill>
              </a:rPr>
              <a:t>misalignments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Dx, </a:t>
            </a:r>
            <a:r>
              <a:rPr lang="en-US" altLang="en-US" sz="1600" b="0" kern="0" dirty="0">
                <a:solidFill>
                  <a:prstClr val="black"/>
                </a:solidFill>
              </a:rPr>
              <a:t>Dy, </a:t>
            </a:r>
            <a:r>
              <a:rPr lang="en-US" altLang="en-US" sz="1600" b="0" kern="0" dirty="0" err="1">
                <a:solidFill>
                  <a:prstClr val="black"/>
                </a:solidFill>
              </a:rPr>
              <a:t>Dtheta</a:t>
            </a:r>
            <a:r>
              <a:rPr lang="en-US" altLang="en-US" sz="1600" b="0" kern="0" dirty="0">
                <a:solidFill>
                  <a:prstClr val="black"/>
                </a:solidFill>
              </a:rPr>
              <a:t>, </a:t>
            </a:r>
            <a:r>
              <a:rPr lang="en-US" altLang="en-US" sz="1600" b="0" kern="0" dirty="0" err="1">
                <a:solidFill>
                  <a:prstClr val="black"/>
                </a:solidFill>
              </a:rPr>
              <a:t>Dphi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6A34410-B4DF-B268-F06A-3A7BF2A60D2E}"/>
              </a:ext>
            </a:extLst>
          </p:cNvPr>
          <p:cNvCxnSpPr>
            <a:cxnSpLocks/>
          </p:cNvCxnSpPr>
          <p:nvPr/>
        </p:nvCxnSpPr>
        <p:spPr>
          <a:xfrm flipV="1">
            <a:off x="3292570" y="1894218"/>
            <a:ext cx="601023" cy="9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F90B804-F49D-E8F6-F36C-D9B3F107E2FE}"/>
              </a:ext>
            </a:extLst>
          </p:cNvPr>
          <p:cNvCxnSpPr>
            <a:cxnSpLocks/>
          </p:cNvCxnSpPr>
          <p:nvPr/>
        </p:nvCxnSpPr>
        <p:spPr>
          <a:xfrm>
            <a:off x="6038792" y="1925052"/>
            <a:ext cx="32992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915C8B5-03A9-072D-6582-425E2902E246}"/>
              </a:ext>
            </a:extLst>
          </p:cNvPr>
          <p:cNvSpPr txBox="1"/>
          <p:nvPr/>
        </p:nvSpPr>
        <p:spPr>
          <a:xfrm>
            <a:off x="2100263" y="3251040"/>
            <a:ext cx="76896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surrogate model is fast to calculate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coefficients of the polynomial represent the moments of the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</a:t>
            </a:r>
            <a:r>
              <a:rPr lang="en-US" dirty="0" err="1"/>
              <a:t>Sobol’s</a:t>
            </a:r>
            <a:r>
              <a:rPr lang="en-US" dirty="0"/>
              <a:t> indices” can be extracted from the coefficients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polynomials used in expansion depend on the input distribution</a:t>
            </a:r>
          </a:p>
          <a:p>
            <a:pPr lvl="1"/>
            <a:r>
              <a:rPr lang="en-US" dirty="0"/>
              <a:t>Uniform – Legendre polynomials</a:t>
            </a:r>
          </a:p>
          <a:p>
            <a:pPr lvl="1"/>
            <a:r>
              <a:rPr lang="en-US" dirty="0"/>
              <a:t>Gaussian – Hermite polynomials</a:t>
            </a:r>
          </a:p>
          <a:p>
            <a:pPr lvl="1"/>
            <a:r>
              <a:rPr lang="en-US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493C40E-AD83-D2DA-F944-8FA3741820B3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053267" y="743035"/>
            <a:ext cx="1150489" cy="5804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32297CD-36AA-CCE6-ECD6-63DB8DCD50B0}"/>
              </a:ext>
            </a:extLst>
          </p:cNvPr>
          <p:cNvSpPr txBox="1"/>
          <p:nvPr/>
        </p:nvSpPr>
        <p:spPr>
          <a:xfrm>
            <a:off x="6203756" y="558369"/>
            <a:ext cx="174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Surrogate model</a:t>
            </a:r>
            <a:endParaRPr lang="en-DE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D4B792E-888E-D24D-5B10-F9C4200C7A49}"/>
              </a:ext>
            </a:extLst>
          </p:cNvPr>
          <p:cNvCxnSpPr>
            <a:cxnSpLocks/>
            <a:endCxn id="10" idx="3"/>
          </p:cNvCxnSpPr>
          <p:nvPr/>
        </p:nvCxnSpPr>
        <p:spPr>
          <a:xfrm flipH="1" flipV="1">
            <a:off x="7946734" y="743035"/>
            <a:ext cx="1698118" cy="5914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AD8BCD-64F6-67C0-5E59-5161EDFD7544}"/>
              </a:ext>
            </a:extLst>
          </p:cNvPr>
          <p:cNvGrpSpPr/>
          <p:nvPr/>
        </p:nvGrpSpPr>
        <p:grpSpPr>
          <a:xfrm>
            <a:off x="8725377" y="1442175"/>
            <a:ext cx="2137125" cy="1296045"/>
            <a:chOff x="10515031" y="2551400"/>
            <a:chExt cx="2422452" cy="1589754"/>
          </a:xfrm>
        </p:grpSpPr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36B4A7A9-5C5C-447E-5CBB-B96B9A96B2E3}"/>
                </a:ext>
              </a:extLst>
            </p:cNvPr>
            <p:cNvSpPr/>
            <p:nvPr/>
          </p:nvSpPr>
          <p:spPr bwMode="auto">
            <a:xfrm>
              <a:off x="10525222" y="2558680"/>
              <a:ext cx="2332676" cy="1088981"/>
            </a:xfrm>
            <a:prstGeom prst="roundRect">
              <a:avLst/>
            </a:prstGeom>
            <a:noFill/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71BCD0-A2EB-D637-4717-F3BDB3D8759E}"/>
                </a:ext>
              </a:extLst>
            </p:cNvPr>
            <p:cNvSpPr txBox="1"/>
            <p:nvPr/>
          </p:nvSpPr>
          <p:spPr>
            <a:xfrm>
              <a:off x="10515031" y="2551400"/>
              <a:ext cx="2422452" cy="1589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Approximate output </a:t>
              </a:r>
            </a:p>
            <a:p>
              <a:pPr algn="ctr"/>
              <a:r>
                <a:rPr lang="en-US" dirty="0"/>
                <a:t>by polynomial series</a:t>
              </a:r>
            </a:p>
            <a:p>
              <a:pPr algn="ctr"/>
              <a:r>
                <a:rPr lang="en-US" dirty="0"/>
                <a:t>PCE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ADBF33E-C569-8015-01E7-8786312C4A69}"/>
              </a:ext>
            </a:extLst>
          </p:cNvPr>
          <p:cNvSpPr/>
          <p:nvPr/>
        </p:nvSpPr>
        <p:spPr>
          <a:xfrm>
            <a:off x="6468771" y="1455773"/>
            <a:ext cx="1555515" cy="91440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F3B238-9E95-188B-B4D8-196BC9FC9CE0}"/>
              </a:ext>
            </a:extLst>
          </p:cNvPr>
          <p:cNvCxnSpPr>
            <a:cxnSpLocks/>
          </p:cNvCxnSpPr>
          <p:nvPr/>
        </p:nvCxnSpPr>
        <p:spPr>
          <a:xfrm flipV="1">
            <a:off x="8074320" y="1911452"/>
            <a:ext cx="601023" cy="9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911EA1C-2F83-3347-4810-5319CF186732}"/>
              </a:ext>
            </a:extLst>
          </p:cNvPr>
          <p:cNvSpPr/>
          <p:nvPr/>
        </p:nvSpPr>
        <p:spPr>
          <a:xfrm>
            <a:off x="907385" y="1505924"/>
            <a:ext cx="2388968" cy="9144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82761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D457D-C338-BE62-3921-D962352BDA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workflow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7F28E-9080-D037-3A42-2E76189BDBF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E495E69-6770-AA9D-67AD-B49BC27B8ACB}"/>
              </a:ext>
            </a:extLst>
          </p:cNvPr>
          <p:cNvGrpSpPr/>
          <p:nvPr/>
        </p:nvGrpSpPr>
        <p:grpSpPr>
          <a:xfrm>
            <a:off x="361096" y="936354"/>
            <a:ext cx="2385426" cy="1257401"/>
            <a:chOff x="1204913" y="1263776"/>
            <a:chExt cx="2385426" cy="8854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1BCD73E-5890-D12A-0743-A157B753DFBD}"/>
                </a:ext>
              </a:extLst>
            </p:cNvPr>
            <p:cNvSpPr/>
            <p:nvPr/>
          </p:nvSpPr>
          <p:spPr>
            <a:xfrm>
              <a:off x="1258419" y="1263776"/>
              <a:ext cx="2312146" cy="885472"/>
            </a:xfrm>
            <a:prstGeom prst="round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932DCD-5B68-A699-278C-45B8E3EE3A0C}"/>
                </a:ext>
              </a:extLst>
            </p:cNvPr>
            <p:cNvSpPr txBox="1"/>
            <p:nvPr/>
          </p:nvSpPr>
          <p:spPr>
            <a:xfrm>
              <a:off x="1204913" y="1263776"/>
              <a:ext cx="2385426" cy="845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Create tracking/measured data with known input distribution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7BB927-09EA-D82C-98C4-BE8A61DEE905}"/>
              </a:ext>
            </a:extLst>
          </p:cNvPr>
          <p:cNvGrpSpPr/>
          <p:nvPr/>
        </p:nvGrpSpPr>
        <p:grpSpPr>
          <a:xfrm>
            <a:off x="3278679" y="1100727"/>
            <a:ext cx="2513571" cy="878589"/>
            <a:chOff x="1955824" y="2729821"/>
            <a:chExt cx="2332818" cy="88547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8F3AC74-B913-E968-6EFB-2AD648E14267}"/>
                </a:ext>
              </a:extLst>
            </p:cNvPr>
            <p:cNvSpPr/>
            <p:nvPr/>
          </p:nvSpPr>
          <p:spPr>
            <a:xfrm>
              <a:off x="1976511" y="2729821"/>
              <a:ext cx="2276982" cy="885472"/>
            </a:xfrm>
            <a:prstGeom prst="round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D29BA5-01F0-82A7-0A67-032DC11017A7}"/>
                </a:ext>
              </a:extLst>
            </p:cNvPr>
            <p:cNvSpPr txBox="1"/>
            <p:nvPr/>
          </p:nvSpPr>
          <p:spPr>
            <a:xfrm>
              <a:off x="1955824" y="2849675"/>
              <a:ext cx="23328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Build joint distribution </a:t>
              </a:r>
            </a:p>
            <a:p>
              <a:pPr algn="ctr"/>
              <a:r>
                <a:rPr lang="en-US" dirty="0"/>
                <a:t>of input parameters</a:t>
              </a:r>
              <a:endParaRPr lang="en-DE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73228F2-09F2-4F33-10FF-A2B96AF5848C}"/>
              </a:ext>
            </a:extLst>
          </p:cNvPr>
          <p:cNvGrpSpPr/>
          <p:nvPr/>
        </p:nvGrpSpPr>
        <p:grpSpPr>
          <a:xfrm>
            <a:off x="6368808" y="1063679"/>
            <a:ext cx="2336503" cy="923330"/>
            <a:chOff x="5413410" y="2701621"/>
            <a:chExt cx="2336503" cy="93539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A5F0DFF-BE64-DA15-AE91-AC632D31332C}"/>
                </a:ext>
              </a:extLst>
            </p:cNvPr>
            <p:cNvSpPr/>
            <p:nvPr/>
          </p:nvSpPr>
          <p:spPr>
            <a:xfrm>
              <a:off x="5413410" y="2753421"/>
              <a:ext cx="2336503" cy="838272"/>
            </a:xfrm>
            <a:prstGeom prst="round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090B9E-BE4F-FFE7-F69D-362315BE905C}"/>
                </a:ext>
              </a:extLst>
            </p:cNvPr>
            <p:cNvSpPr txBox="1"/>
            <p:nvPr/>
          </p:nvSpPr>
          <p:spPr>
            <a:xfrm>
              <a:off x="5457812" y="2701621"/>
              <a:ext cx="2238374" cy="935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Set up generic polynomials </a:t>
              </a:r>
            </a:p>
            <a:p>
              <a:pPr algn="ctr"/>
              <a:r>
                <a:rPr lang="en-US" dirty="0"/>
                <a:t>to different orders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57F6F8-2FA9-C9DF-BAE3-C17A9668146C}"/>
              </a:ext>
            </a:extLst>
          </p:cNvPr>
          <p:cNvGrpSpPr/>
          <p:nvPr/>
        </p:nvGrpSpPr>
        <p:grpSpPr>
          <a:xfrm>
            <a:off x="9319741" y="1195099"/>
            <a:ext cx="2804007" cy="632622"/>
            <a:chOff x="3581275" y="4194178"/>
            <a:chExt cx="2496802" cy="87916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A0EAA52-261D-4B09-5098-C97D32A4B2ED}"/>
                </a:ext>
              </a:extLst>
            </p:cNvPr>
            <p:cNvSpPr/>
            <p:nvPr/>
          </p:nvSpPr>
          <p:spPr>
            <a:xfrm>
              <a:off x="3708563" y="4194178"/>
              <a:ext cx="2369514" cy="879164"/>
            </a:xfrm>
            <a:prstGeom prst="round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2FA4AB-E53D-0D6D-CEC1-5F1932098DA2}"/>
                </a:ext>
              </a:extLst>
            </p:cNvPr>
            <p:cNvSpPr txBox="1"/>
            <p:nvPr/>
          </p:nvSpPr>
          <p:spPr>
            <a:xfrm>
              <a:off x="3581275" y="4200879"/>
              <a:ext cx="2430289" cy="626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Determine  polynomial coefficients by a fitting</a:t>
              </a:r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B0F9DFB-3518-027E-D415-E3C7B83967E2}"/>
              </a:ext>
            </a:extLst>
          </p:cNvPr>
          <p:cNvCxnSpPr>
            <a:cxnSpLocks/>
            <a:stCxn id="7" idx="3"/>
            <a:endCxn id="13" idx="1"/>
          </p:cNvCxnSpPr>
          <p:nvPr/>
        </p:nvCxnSpPr>
        <p:spPr>
          <a:xfrm>
            <a:off x="2746522" y="1536518"/>
            <a:ext cx="554447" cy="3504"/>
          </a:xfrm>
          <a:prstGeom prst="straightConnector1">
            <a:avLst/>
          </a:prstGeom>
          <a:ln w="222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6A64FDA-504C-015B-D1C8-9DAAD33F197B}"/>
              </a:ext>
            </a:extLst>
          </p:cNvPr>
          <p:cNvCxnSpPr>
            <a:cxnSpLocks/>
            <a:stCxn id="13" idx="3"/>
            <a:endCxn id="17" idx="1"/>
          </p:cNvCxnSpPr>
          <p:nvPr/>
        </p:nvCxnSpPr>
        <p:spPr>
          <a:xfrm flipV="1">
            <a:off x="5754378" y="1528541"/>
            <a:ext cx="614430" cy="11481"/>
          </a:xfrm>
          <a:prstGeom prst="straightConnector1">
            <a:avLst/>
          </a:prstGeom>
          <a:ln w="222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7398E69-F17E-48BF-5F84-23227E4B08AD}"/>
              </a:ext>
            </a:extLst>
          </p:cNvPr>
          <p:cNvCxnSpPr>
            <a:cxnSpLocks/>
          </p:cNvCxnSpPr>
          <p:nvPr/>
        </p:nvCxnSpPr>
        <p:spPr>
          <a:xfrm>
            <a:off x="8713917" y="1511499"/>
            <a:ext cx="728983" cy="0"/>
          </a:xfrm>
          <a:prstGeom prst="straightConnector1">
            <a:avLst/>
          </a:prstGeom>
          <a:ln w="222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7DFB2C8-08CB-7468-B1EA-AF614AA7B6B8}"/>
              </a:ext>
            </a:extLst>
          </p:cNvPr>
          <p:cNvSpPr txBox="1"/>
          <p:nvPr/>
        </p:nvSpPr>
        <p:spPr>
          <a:xfrm>
            <a:off x="5406859" y="10558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  <a:endParaRPr lang="en-DE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EA8A572-9714-99FA-36D1-4F9F3956B3F3}"/>
              </a:ext>
            </a:extLst>
          </p:cNvPr>
          <p:cNvSpPr txBox="1"/>
          <p:nvPr/>
        </p:nvSpPr>
        <p:spPr>
          <a:xfrm>
            <a:off x="8369688" y="10694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  <a:endParaRPr lang="en-DE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2AFD393-B2A1-9EA8-DFF3-16CD930407F6}"/>
              </a:ext>
            </a:extLst>
          </p:cNvPr>
          <p:cNvSpPr txBox="1"/>
          <p:nvPr/>
        </p:nvSpPr>
        <p:spPr>
          <a:xfrm>
            <a:off x="11841852" y="11421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  <a:endParaRPr lang="en-DE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73356F2-B690-649D-4C8E-8A6F6163D7B8}"/>
              </a:ext>
            </a:extLst>
          </p:cNvPr>
          <p:cNvSpPr txBox="1"/>
          <p:nvPr/>
        </p:nvSpPr>
        <p:spPr>
          <a:xfrm>
            <a:off x="333026" y="5130311"/>
            <a:ext cx="11858974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400" dirty="0">
                <a:latin typeface="Lucida Console" panose="020B0609040504020204" pitchFamily="49" charset="0"/>
              </a:rPr>
              <a:t>import </a:t>
            </a:r>
            <a:r>
              <a:rPr lang="en-DE" sz="1400" dirty="0" err="1">
                <a:latin typeface="Lucida Console" panose="020B0609040504020204" pitchFamily="49" charset="0"/>
              </a:rPr>
              <a:t>chaospy</a:t>
            </a:r>
            <a:r>
              <a:rPr lang="en-DE" sz="1400" dirty="0">
                <a:latin typeface="Lucida Console" panose="020B0609040504020204" pitchFamily="49" charset="0"/>
              </a:rPr>
              <a:t> as cp</a:t>
            </a:r>
            <a:endParaRPr lang="en-US" sz="1400" dirty="0">
              <a:latin typeface="Lucida Console" panose="020B0609040504020204" pitchFamily="49" charset="0"/>
            </a:endParaRPr>
          </a:p>
          <a:p>
            <a:pPr>
              <a:spcBef>
                <a:spcPts val="600"/>
              </a:spcBef>
            </a:pPr>
            <a:r>
              <a:rPr lang="en-US" sz="1400" dirty="0">
                <a:latin typeface="Lucida Console" panose="020B0609040504020204" pitchFamily="49" charset="0"/>
              </a:rPr>
              <a:t>1 distribution = </a:t>
            </a:r>
            <a:r>
              <a:rPr lang="en-US" sz="1400" b="1" dirty="0" err="1">
                <a:latin typeface="Lucida Console" panose="020B0609040504020204" pitchFamily="49" charset="0"/>
              </a:rPr>
              <a:t>cp.J</a:t>
            </a:r>
            <a:r>
              <a:rPr lang="en-US" sz="1400" dirty="0">
                <a:latin typeface="Lucida Console" panose="020B0609040504020204" pitchFamily="49" charset="0"/>
              </a:rPr>
              <a:t>(</a:t>
            </a:r>
            <a:r>
              <a:rPr lang="en-US" sz="1400" dirty="0" err="1">
                <a:latin typeface="Lucida Console" panose="020B0609040504020204" pitchFamily="49" charset="0"/>
              </a:rPr>
              <a:t>cp.Uniform</a:t>
            </a:r>
            <a:r>
              <a:rPr lang="en-US" sz="1400" dirty="0">
                <a:latin typeface="Lucida Console" panose="020B0609040504020204" pitchFamily="49" charset="0"/>
              </a:rPr>
              <a:t>(1.75, 3.40), </a:t>
            </a:r>
            <a:r>
              <a:rPr lang="en-US" sz="1400" dirty="0" err="1">
                <a:latin typeface="Lucida Console" panose="020B0609040504020204" pitchFamily="49" charset="0"/>
              </a:rPr>
              <a:t>cp.Normal</a:t>
            </a:r>
            <a:r>
              <a:rPr lang="en-US" sz="1400" dirty="0">
                <a:latin typeface="Lucida Console" panose="020B0609040504020204" pitchFamily="49" charset="0"/>
              </a:rPr>
              <a:t>(0, 1), </a:t>
            </a:r>
            <a:r>
              <a:rPr lang="en-US" sz="1400" dirty="0" err="1">
                <a:latin typeface="Lucida Console" panose="020B0609040504020204" pitchFamily="49" charset="0"/>
              </a:rPr>
              <a:t>cp.Normal</a:t>
            </a:r>
            <a:r>
              <a:rPr lang="en-US" sz="1400" dirty="0">
                <a:latin typeface="Lucida Console" panose="020B0609040504020204" pitchFamily="49" charset="0"/>
              </a:rPr>
              <a:t>(0,1))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Lucida Console" panose="020B0609040504020204" pitchFamily="49" charset="0"/>
              </a:rPr>
              <a:t>2 polynomial_expansion3 = </a:t>
            </a:r>
            <a:r>
              <a:rPr lang="en-US" sz="1400" b="1" dirty="0" err="1">
                <a:latin typeface="Lucida Console" panose="020B0609040504020204" pitchFamily="49" charset="0"/>
              </a:rPr>
              <a:t>cp.orth_ttr</a:t>
            </a:r>
            <a:r>
              <a:rPr lang="en-US" sz="1400" dirty="0">
                <a:latin typeface="Lucida Console" panose="020B0609040504020204" pitchFamily="49" charset="0"/>
              </a:rPr>
              <a:t>(3, distribution)</a:t>
            </a:r>
          </a:p>
          <a:p>
            <a:pPr>
              <a:spcBef>
                <a:spcPts val="600"/>
              </a:spcBef>
            </a:pPr>
            <a:r>
              <a:rPr lang="en-US" sz="1400" dirty="0">
                <a:latin typeface="Lucida Console" panose="020B0609040504020204" pitchFamily="49" charset="0"/>
              </a:rPr>
              <a:t>3 approx3 = </a:t>
            </a:r>
            <a:r>
              <a:rPr lang="en-US" sz="1400" b="1" dirty="0" err="1">
                <a:latin typeface="Lucida Console" panose="020B0609040504020204" pitchFamily="49" charset="0"/>
              </a:rPr>
              <a:t>cp.fit_regression</a:t>
            </a:r>
            <a:r>
              <a:rPr lang="en-US" sz="1400" dirty="0">
                <a:latin typeface="Lucida Console" panose="020B0609040504020204" pitchFamily="49" charset="0"/>
              </a:rPr>
              <a:t>(polynomial_expansion3, sample, </a:t>
            </a:r>
            <a:r>
              <a:rPr lang="en-US" sz="1400" dirty="0" err="1">
                <a:latin typeface="Lucida Console" panose="020B0609040504020204" pitchFamily="49" charset="0"/>
              </a:rPr>
              <a:t>result.T</a:t>
            </a:r>
            <a:r>
              <a:rPr lang="en-US" sz="1400" dirty="0">
                <a:latin typeface="Lucida Console" panose="020B0609040504020204" pitchFamily="49" charset="0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CE2862C-EC46-E58C-4271-B653F5096A09}"/>
              </a:ext>
            </a:extLst>
          </p:cNvPr>
          <p:cNvSpPr txBox="1"/>
          <p:nvPr/>
        </p:nvSpPr>
        <p:spPr>
          <a:xfrm>
            <a:off x="333026" y="4457182"/>
            <a:ext cx="6620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Mathematics is implemented in Python package: </a:t>
            </a:r>
          </a:p>
          <a:p>
            <a:r>
              <a:rPr lang="en-US" sz="1400" dirty="0">
                <a:effectLst/>
                <a:latin typeface="Arial" panose="020B0604020202020204" pitchFamily="34" charset="0"/>
              </a:rPr>
              <a:t>(MATLAB </a:t>
            </a:r>
            <a:r>
              <a:rPr lang="en-US" sz="1400" dirty="0" err="1">
                <a:effectLst/>
                <a:latin typeface="Arial" panose="020B0604020202020204" pitchFamily="34" charset="0"/>
              </a:rPr>
              <a:t>UQLab</a:t>
            </a:r>
            <a:r>
              <a:rPr lang="en-US" sz="1400" dirty="0">
                <a:effectLst/>
                <a:latin typeface="Arial" panose="020B0604020202020204" pitchFamily="34" charset="0"/>
              </a:rPr>
              <a:t>: a framework for uncertainty quantification)</a:t>
            </a:r>
            <a:endParaRPr lang="en-DE" sz="1400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F815DD-B13C-5C27-DD94-72A10F395B11}"/>
              </a:ext>
            </a:extLst>
          </p:cNvPr>
          <p:cNvGrpSpPr/>
          <p:nvPr/>
        </p:nvGrpSpPr>
        <p:grpSpPr>
          <a:xfrm>
            <a:off x="2393437" y="2712721"/>
            <a:ext cx="2293385" cy="879164"/>
            <a:chOff x="6952804" y="4194178"/>
            <a:chExt cx="2293385" cy="87916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E02B961-69D4-0562-EA09-35913D8B6B59}"/>
                </a:ext>
              </a:extLst>
            </p:cNvPr>
            <p:cNvSpPr/>
            <p:nvPr/>
          </p:nvSpPr>
          <p:spPr>
            <a:xfrm>
              <a:off x="6952804" y="4194178"/>
              <a:ext cx="2293385" cy="879164"/>
            </a:xfrm>
            <a:prstGeom prst="round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C26608-0460-A0D7-1350-05FD59582CBE}"/>
                </a:ext>
              </a:extLst>
            </p:cNvPr>
            <p:cNvSpPr txBox="1"/>
            <p:nvPr/>
          </p:nvSpPr>
          <p:spPr>
            <a:xfrm>
              <a:off x="7041674" y="4310594"/>
              <a:ext cx="21934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Calculate polynomial </a:t>
              </a:r>
            </a:p>
            <a:p>
              <a:pPr algn="ctr"/>
              <a:r>
                <a:rPr lang="en-US" dirty="0"/>
                <a:t>using test data</a:t>
              </a:r>
              <a:endParaRPr lang="en-DE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88BC48-2056-A9A5-802B-2EB808F6425B}"/>
              </a:ext>
            </a:extLst>
          </p:cNvPr>
          <p:cNvGrpSpPr/>
          <p:nvPr/>
        </p:nvGrpSpPr>
        <p:grpSpPr>
          <a:xfrm>
            <a:off x="5519237" y="2706858"/>
            <a:ext cx="3266615" cy="879164"/>
            <a:chOff x="9378964" y="4159965"/>
            <a:chExt cx="2413590" cy="87916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7B9A5E6-D4C4-EE0F-AF83-C2272FF0A370}"/>
                </a:ext>
              </a:extLst>
            </p:cNvPr>
            <p:cNvSpPr/>
            <p:nvPr/>
          </p:nvSpPr>
          <p:spPr>
            <a:xfrm>
              <a:off x="9439066" y="4159965"/>
              <a:ext cx="2293385" cy="879164"/>
            </a:xfrm>
            <a:prstGeom prst="round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994541-5F5E-5336-838C-58230604D7CE}"/>
                </a:ext>
              </a:extLst>
            </p:cNvPr>
            <p:cNvSpPr txBox="1"/>
            <p:nvPr/>
          </p:nvSpPr>
          <p:spPr>
            <a:xfrm>
              <a:off x="9378964" y="4252449"/>
              <a:ext cx="24135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Compare PCE to tracking/measured results</a:t>
              </a:r>
              <a:endParaRPr lang="en-DE" dirty="0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2CAB98-9A47-BD7B-53EB-E86C7A851282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4675728" y="3146440"/>
            <a:ext cx="924854" cy="5863"/>
          </a:xfrm>
          <a:prstGeom prst="straightConnector1">
            <a:avLst/>
          </a:prstGeom>
          <a:ln w="2222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8D72ACE-A708-C8A8-2A80-038BF5B90511}"/>
              </a:ext>
            </a:extLst>
          </p:cNvPr>
          <p:cNvSpPr txBox="1"/>
          <p:nvPr/>
        </p:nvSpPr>
        <p:spPr>
          <a:xfrm>
            <a:off x="795322" y="2929613"/>
            <a:ext cx="13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Verification:</a:t>
            </a:r>
            <a:endParaRPr lang="en-DE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030320-DB35-5496-EE5E-4BB2CB453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-16669"/>
          <a:stretch/>
        </p:blipFill>
        <p:spPr>
          <a:xfrm>
            <a:off x="9175731" y="2753841"/>
            <a:ext cx="2948016" cy="81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61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2A2DF1-DD20-8254-9DCC-9C9830E2F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54" y="1158065"/>
            <a:ext cx="2816773" cy="26436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8A52A-802E-93CA-04A6-7C67D2BF26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Example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4D390-DEA1-12E3-BBBA-24F7A638C89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ERL 22, Cornell University, Bettina Kuske, 4.10.22</a:t>
            </a:r>
            <a:endParaRPr lang="en-DE" dirty="0"/>
          </a:p>
          <a:p>
            <a:endParaRPr lang="en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6D41E-EEA2-0B2C-E669-3E95CD61305E}"/>
              </a:ext>
            </a:extLst>
          </p:cNvPr>
          <p:cNvSpPr txBox="1"/>
          <p:nvPr/>
        </p:nvSpPr>
        <p:spPr>
          <a:xfrm>
            <a:off x="516419" y="4071278"/>
            <a:ext cx="27628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Tracking data:</a:t>
            </a:r>
            <a:endParaRPr lang="en-DE" dirty="0"/>
          </a:p>
          <a:p>
            <a:r>
              <a:rPr lang="en-US" sz="1400" dirty="0"/>
              <a:t>Solenoid field variation -0.2T – 0.2T</a:t>
            </a:r>
          </a:p>
          <a:p>
            <a:r>
              <a:rPr lang="en-US" sz="1400" dirty="0"/>
              <a:t>      -&gt; uniform distribution</a:t>
            </a:r>
          </a:p>
          <a:p>
            <a:r>
              <a:rPr lang="en-US" sz="1400" dirty="0"/>
              <a:t>Offsets: </a:t>
            </a:r>
          </a:p>
          <a:p>
            <a:pPr lvl="1"/>
            <a:r>
              <a:rPr lang="en-US" sz="1400" dirty="0">
                <a:latin typeface="Symbol" panose="05050102010706020507" pitchFamily="18" charset="2"/>
              </a:rPr>
              <a:t>D</a:t>
            </a:r>
            <a:r>
              <a:rPr lang="en-US" sz="1400" dirty="0"/>
              <a:t>x =</a:t>
            </a:r>
            <a:r>
              <a:rPr lang="en-US" sz="1400" dirty="0">
                <a:latin typeface="Symbol" panose="05050102010706020507" pitchFamily="18" charset="2"/>
              </a:rPr>
              <a:t> D</a:t>
            </a:r>
            <a:r>
              <a:rPr lang="en-US" sz="1400" dirty="0"/>
              <a:t>y = 0.25 mm </a:t>
            </a:r>
          </a:p>
          <a:p>
            <a:pPr lvl="1"/>
            <a:r>
              <a:rPr lang="en-US" sz="1400" dirty="0" err="1">
                <a:latin typeface="Symbol" panose="05050102010706020507" pitchFamily="18" charset="2"/>
              </a:rPr>
              <a:t>Dq</a:t>
            </a:r>
            <a:r>
              <a:rPr lang="en-US" sz="1400" dirty="0">
                <a:latin typeface="Symbol" panose="05050102010706020507" pitchFamily="18" charset="2"/>
              </a:rPr>
              <a:t> = </a:t>
            </a:r>
            <a:r>
              <a:rPr lang="en-US" sz="1400" dirty="0" err="1">
                <a:latin typeface="Symbol" panose="05050102010706020507" pitchFamily="18" charset="2"/>
              </a:rPr>
              <a:t>Dj</a:t>
            </a:r>
            <a:r>
              <a:rPr lang="en-US" sz="1400" dirty="0">
                <a:latin typeface="Symbol" panose="05050102010706020507" pitchFamily="18" charset="2"/>
              </a:rPr>
              <a:t> </a:t>
            </a:r>
            <a:r>
              <a:rPr lang="en-US" sz="1400" dirty="0"/>
              <a:t>=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AF6E4F-62A0-C529-4C1C-E55409D81FF4}"/>
              </a:ext>
            </a:extLst>
          </p:cNvPr>
          <p:cNvSpPr txBox="1"/>
          <p:nvPr/>
        </p:nvSpPr>
        <p:spPr>
          <a:xfrm>
            <a:off x="8106293" y="4068178"/>
            <a:ext cx="32350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PCE model:</a:t>
            </a:r>
          </a:p>
          <a:p>
            <a:pPr algn="ctr"/>
            <a:r>
              <a:rPr lang="en-US" sz="1400" dirty="0"/>
              <a:t>Test data: </a:t>
            </a:r>
          </a:p>
          <a:p>
            <a:pPr algn="ctr"/>
            <a:r>
              <a:rPr lang="en-US" sz="1400" dirty="0"/>
              <a:t>solenoid field variation -0.4 T - 0.4T</a:t>
            </a:r>
          </a:p>
          <a:p>
            <a:pPr algn="ctr"/>
            <a:r>
              <a:rPr lang="en-US" sz="1400" dirty="0">
                <a:latin typeface="Symbol" panose="05050102010706020507" pitchFamily="18" charset="2"/>
              </a:rPr>
              <a:t>D</a:t>
            </a:r>
            <a:r>
              <a:rPr lang="en-US" sz="1400" dirty="0"/>
              <a:t>x,</a:t>
            </a:r>
            <a:r>
              <a:rPr lang="en-US" sz="1400" dirty="0">
                <a:latin typeface="Symbol" panose="05050102010706020507" pitchFamily="18" charset="2"/>
              </a:rPr>
              <a:t> D</a:t>
            </a:r>
            <a:r>
              <a:rPr lang="en-US" sz="1400" dirty="0"/>
              <a:t>y = 0.23mm - 0.27mm</a:t>
            </a:r>
          </a:p>
          <a:p>
            <a:pPr algn="ctr"/>
            <a:r>
              <a:rPr lang="en-US" sz="1400" dirty="0"/>
              <a:t>-&gt; random distribution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8AAB14-F7E0-ED90-450F-386FE92CBF5D}"/>
              </a:ext>
            </a:extLst>
          </p:cNvPr>
          <p:cNvSpPr txBox="1"/>
          <p:nvPr/>
        </p:nvSpPr>
        <p:spPr>
          <a:xfrm>
            <a:off x="1468016" y="199777"/>
            <a:ext cx="7808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Surrogate model for beam position on screen for different solenoid settings with transverse misalignment</a:t>
            </a:r>
            <a:endParaRPr lang="en-DE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72E9F9-FAB1-6DC1-5509-DF16C932B8AF}"/>
              </a:ext>
            </a:extLst>
          </p:cNvPr>
          <p:cNvSpPr txBox="1"/>
          <p:nvPr/>
        </p:nvSpPr>
        <p:spPr>
          <a:xfrm>
            <a:off x="810967" y="950573"/>
            <a:ext cx="2028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Beam position on FOMZ1GAF</a:t>
            </a:r>
            <a:endParaRPr lang="en-DE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3B23B8-1F9B-3224-37E7-88CC85BA2F51}"/>
              </a:ext>
            </a:extLst>
          </p:cNvPr>
          <p:cNvSpPr txBox="1"/>
          <p:nvPr/>
        </p:nvSpPr>
        <p:spPr>
          <a:xfrm>
            <a:off x="4690357" y="950572"/>
            <a:ext cx="2028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Beam position on FOMZ1GAF</a:t>
            </a:r>
            <a:endParaRPr lang="en-DE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DDE827-DE13-278D-CB20-DCF29BCE984E}"/>
              </a:ext>
            </a:extLst>
          </p:cNvPr>
          <p:cNvSpPr txBox="1"/>
          <p:nvPr/>
        </p:nvSpPr>
        <p:spPr>
          <a:xfrm>
            <a:off x="8437406" y="950573"/>
            <a:ext cx="2028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Beam position on FOMZ1GAF</a:t>
            </a:r>
            <a:endParaRPr lang="en-DE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80C5BC-1D88-0040-D056-C1B93208A16C}"/>
              </a:ext>
            </a:extLst>
          </p:cNvPr>
          <p:cNvSpPr txBox="1"/>
          <p:nvPr/>
        </p:nvSpPr>
        <p:spPr>
          <a:xfrm>
            <a:off x="4341536" y="4068178"/>
            <a:ext cx="276280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Tracking data:</a:t>
            </a:r>
            <a:endParaRPr lang="en-DE" dirty="0"/>
          </a:p>
          <a:p>
            <a:r>
              <a:rPr lang="en-US" sz="1400" dirty="0"/>
              <a:t>Solenoid field variation -0.2T – 0.2T</a:t>
            </a:r>
          </a:p>
          <a:p>
            <a:r>
              <a:rPr lang="en-US" sz="1400" dirty="0"/>
              <a:t>     -&gt; uniform distr. offsets:</a:t>
            </a:r>
          </a:p>
          <a:p>
            <a:pPr lvl="1"/>
            <a:r>
              <a:rPr lang="en-US" sz="1400" dirty="0">
                <a:latin typeface="Symbol" panose="05050102010706020507" pitchFamily="18" charset="2"/>
              </a:rPr>
              <a:t>D</a:t>
            </a:r>
            <a:r>
              <a:rPr lang="en-US" sz="1400" dirty="0"/>
              <a:t>x,</a:t>
            </a:r>
            <a:r>
              <a:rPr lang="en-US" sz="1400" dirty="0">
                <a:latin typeface="Symbol" panose="05050102010706020507" pitchFamily="18" charset="2"/>
              </a:rPr>
              <a:t> D</a:t>
            </a:r>
            <a:r>
              <a:rPr lang="en-US" sz="1400" dirty="0"/>
              <a:t>y = 0.22, 0.25, 0.28 mm</a:t>
            </a:r>
          </a:p>
          <a:p>
            <a:pPr lvl="1"/>
            <a:r>
              <a:rPr lang="en-US" sz="1400" dirty="0" err="1">
                <a:latin typeface="Symbol" panose="05050102010706020507" pitchFamily="18" charset="2"/>
              </a:rPr>
              <a:t>Dq</a:t>
            </a:r>
            <a:r>
              <a:rPr lang="en-US" sz="1400" dirty="0">
                <a:latin typeface="Symbol" panose="05050102010706020507" pitchFamily="18" charset="2"/>
              </a:rPr>
              <a:t> = </a:t>
            </a:r>
            <a:r>
              <a:rPr lang="en-US" sz="1400" dirty="0" err="1">
                <a:latin typeface="Symbol" panose="05050102010706020507" pitchFamily="18" charset="2"/>
              </a:rPr>
              <a:t>Dj</a:t>
            </a:r>
            <a:r>
              <a:rPr lang="en-US" sz="1400" dirty="0">
                <a:latin typeface="Symbol" panose="05050102010706020507" pitchFamily="18" charset="2"/>
              </a:rPr>
              <a:t> </a:t>
            </a:r>
            <a:r>
              <a:rPr lang="en-US" sz="1400" dirty="0"/>
              <a:t>= 0</a:t>
            </a:r>
            <a:endParaRPr lang="en-D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018CA2-081B-5779-3C4A-30106BD12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293" y="1170778"/>
            <a:ext cx="2830408" cy="2682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C56742-803A-5369-A308-995D14E9B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535" y="1177811"/>
            <a:ext cx="2898005" cy="276383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DE83C5D-E579-3C12-4978-D0C6133A7465}"/>
              </a:ext>
            </a:extLst>
          </p:cNvPr>
          <p:cNvGrpSpPr/>
          <p:nvPr/>
        </p:nvGrpSpPr>
        <p:grpSpPr>
          <a:xfrm>
            <a:off x="7256744" y="4288740"/>
            <a:ext cx="1010653" cy="646331"/>
            <a:chOff x="7746029" y="5706836"/>
            <a:chExt cx="1010653" cy="64633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2ED4A99-A13E-D225-CAA6-BCEF023FC536}"/>
                </a:ext>
              </a:extLst>
            </p:cNvPr>
            <p:cNvSpPr/>
            <p:nvPr/>
          </p:nvSpPr>
          <p:spPr>
            <a:xfrm>
              <a:off x="7746029" y="5706836"/>
              <a:ext cx="1010653" cy="64633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03FF5B0-D607-3A96-878E-E29E7021658D}"/>
                </a:ext>
              </a:extLst>
            </p:cNvPr>
            <p:cNvSpPr txBox="1"/>
            <p:nvPr/>
          </p:nvSpPr>
          <p:spPr>
            <a:xfrm>
              <a:off x="7885670" y="5706836"/>
              <a:ext cx="7809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PCE </a:t>
              </a:r>
            </a:p>
            <a:p>
              <a:pPr algn="ctr"/>
              <a:r>
                <a:rPr lang="en-US" dirty="0"/>
                <a:t>model</a:t>
              </a:r>
              <a:endParaRPr lang="en-DE" dirty="0"/>
            </a:p>
          </p:txBody>
        </p:sp>
      </p:grpSp>
    </p:spTree>
    <p:extLst>
      <p:ext uri="{BB962C8B-B14F-4D97-AF65-F5344CB8AC3E}">
        <p14:creationId xmlns:p14="http://schemas.microsoft.com/office/powerpoint/2010/main" val="867702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2669</Words>
  <Application>Microsoft Office PowerPoint</Application>
  <PresentationFormat>Widescreen</PresentationFormat>
  <Paragraphs>494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</vt:lpstr>
      <vt:lpstr>Calibri Light</vt:lpstr>
      <vt:lpstr>Calibri,sans-serif</vt:lpstr>
      <vt:lpstr>Cambria Math</vt:lpstr>
      <vt:lpstr>Lucida Console</vt:lpstr>
      <vt:lpstr>Source Sans Pro</vt:lpstr>
      <vt:lpstr>Source Sans Pro Light</vt:lpstr>
      <vt:lpstr>Source Sans Pro Semibold</vt:lpstr>
      <vt:lpstr>Symbol</vt:lpstr>
      <vt:lpstr>Wingdings</vt:lpstr>
      <vt:lpstr>Office</vt:lpstr>
      <vt:lpstr>1_Larissa-Design</vt:lpstr>
      <vt:lpstr>Using Polynomial Chaos Expansion to determine  Solenoid misalignment during the bERLinPro Commissioning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transparencies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Kuske, Bettina</cp:lastModifiedBy>
  <cp:revision>184</cp:revision>
  <dcterms:created xsi:type="dcterms:W3CDTF">2021-07-30T13:31:34Z</dcterms:created>
  <dcterms:modified xsi:type="dcterms:W3CDTF">2022-10-04T01:10:41Z</dcterms:modified>
</cp:coreProperties>
</file>