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29"/>
  </p:notesMasterIdLst>
  <p:sldIdLst>
    <p:sldId id="256" r:id="rId3"/>
    <p:sldId id="1703" r:id="rId4"/>
    <p:sldId id="1717" r:id="rId5"/>
    <p:sldId id="1711" r:id="rId6"/>
    <p:sldId id="1691" r:id="rId7"/>
    <p:sldId id="1685" r:id="rId8"/>
    <p:sldId id="1647" r:id="rId9"/>
    <p:sldId id="1695" r:id="rId10"/>
    <p:sldId id="1716" r:id="rId11"/>
    <p:sldId id="1683" r:id="rId12"/>
    <p:sldId id="1722" r:id="rId13"/>
    <p:sldId id="1696" r:id="rId14"/>
    <p:sldId id="1718" r:id="rId15"/>
    <p:sldId id="1727" r:id="rId16"/>
    <p:sldId id="1666" r:id="rId17"/>
    <p:sldId id="1720" r:id="rId18"/>
    <p:sldId id="1721" r:id="rId19"/>
    <p:sldId id="1723" r:id="rId20"/>
    <p:sldId id="1724" r:id="rId21"/>
    <p:sldId id="1725" r:id="rId22"/>
    <p:sldId id="1699" r:id="rId23"/>
    <p:sldId id="1698" r:id="rId24"/>
    <p:sldId id="1641" r:id="rId25"/>
    <p:sldId id="1726" r:id="rId26"/>
    <p:sldId id="1707" r:id="rId27"/>
    <p:sldId id="392" r:id="rId28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6700"/>
    <a:srgbClr val="F39200"/>
    <a:srgbClr val="229023"/>
    <a:srgbClr val="E05314"/>
    <a:srgbClr val="6600CC"/>
    <a:srgbClr val="7A286A"/>
    <a:srgbClr val="511F74"/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6291" autoAdjust="0"/>
  </p:normalViewPr>
  <p:slideViewPr>
    <p:cSldViewPr>
      <p:cViewPr varScale="1">
        <p:scale>
          <a:sx n="97" d="100"/>
          <a:sy n="97" d="100"/>
        </p:scale>
        <p:origin x="208" y="108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27/09/2022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797497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8360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October 3rd, 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2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October 3rd, 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Status and Plans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tif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C353F7-43C9-A83F-3C00-E8A21F1C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1811" y="1301552"/>
            <a:ext cx="10369152" cy="3960440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C8A8624-B6BC-4CDB-B6BA-56A8EA4F98B6}"/>
              </a:ext>
            </a:extLst>
          </p:cNvPr>
          <p:cNvSpPr txBox="1">
            <a:spLocks/>
          </p:cNvSpPr>
          <p:nvPr/>
        </p:nvSpPr>
        <p:spPr>
          <a:xfrm>
            <a:off x="417835" y="1445568"/>
            <a:ext cx="10009112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FR" sz="3800" dirty="0">
                <a:latin typeface="+mn-lt"/>
              </a:rPr>
              <a:t> </a:t>
            </a:r>
            <a:r>
              <a:rPr lang="en-GB" sz="4000" dirty="0">
                <a:solidFill>
                  <a:schemeClr val="bg1"/>
                </a:solidFill>
                <a:latin typeface="+mn-lt"/>
              </a:rPr>
              <a:t>PERLE Facility Report</a:t>
            </a: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Ithaca, October 3</a:t>
            </a:r>
            <a:r>
              <a:rPr lang="en-GB" sz="2000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2022</a:t>
            </a:r>
          </a:p>
          <a:p>
            <a:pPr algn="ctr" fontAlgn="auto"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Walid KAABI </a:t>
            </a:r>
          </a:p>
          <a:p>
            <a:pPr algn="ctr" fontAlgn="auto">
              <a:spcAft>
                <a:spcPts val="0"/>
              </a:spcAft>
            </a:pPr>
            <a:br>
              <a:rPr lang="fr-FR" sz="4000" i="1" dirty="0">
                <a:solidFill>
                  <a:srgbClr val="E05314"/>
                </a:solidFill>
              </a:rPr>
            </a:br>
            <a:endParaRPr lang="fr-FR" sz="4000" i="1" dirty="0">
              <a:solidFill>
                <a:srgbClr val="E05314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99BE65-DD4B-B160-AFB0-C85B33F81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E9587C-A18B-7CF5-DA57-18086522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BA0A16-87B2-6E47-B829-A9F0FAF4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38A29D-ADAF-83AD-AB8A-D55360755E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26" y="1445568"/>
            <a:ext cx="6513493" cy="4103793"/>
          </a:xfrm>
          <a:prstGeom prst="rect">
            <a:avLst/>
          </a:prstGeom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PERLE Configuration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C0A4D6-2788-A41A-CE45-E4F8A68F7631}"/>
              </a:ext>
            </a:extLst>
          </p:cNvPr>
          <p:cNvSpPr txBox="1"/>
          <p:nvPr/>
        </p:nvSpPr>
        <p:spPr>
          <a:xfrm>
            <a:off x="381139" y="725488"/>
            <a:ext cx="637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6700"/>
                </a:solidFill>
                <a:latin typeface="+mn-lt"/>
              </a:rPr>
              <a:t>PERLE: first multi-turn ERL, based in SRF technology, designed to operate at 10MW (20 mA, 500 MeV) power regime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C59EF6-2159-1258-D4B1-CCBED885ADF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29802" y="1352612"/>
            <a:ext cx="2913361" cy="16051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26D0FA-45EC-15B7-07AA-B733CCBFD9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194" y="93696"/>
            <a:ext cx="3755384" cy="156789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3424278D-A490-1070-AE60-8D74A1939D71}"/>
              </a:ext>
            </a:extLst>
          </p:cNvPr>
          <p:cNvGrpSpPr/>
          <p:nvPr/>
        </p:nvGrpSpPr>
        <p:grpSpPr>
          <a:xfrm>
            <a:off x="4234257" y="3777421"/>
            <a:ext cx="1800201" cy="1844610"/>
            <a:chOff x="3768581" y="3777421"/>
            <a:chExt cx="2265878" cy="184461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B17A771-7C35-51E8-C0EA-8EB783F3BAD6}"/>
                </a:ext>
              </a:extLst>
            </p:cNvPr>
            <p:cNvCxnSpPr/>
            <p:nvPr/>
          </p:nvCxnSpPr>
          <p:spPr>
            <a:xfrm flipH="1">
              <a:off x="3768581" y="3777421"/>
              <a:ext cx="2265878" cy="10525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0083331-1881-5F60-83BF-98EE35484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8581" y="4829944"/>
              <a:ext cx="2265878" cy="792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755B2F7-F0B3-8F21-649F-1D3D2E926D88}"/>
              </a:ext>
            </a:extLst>
          </p:cNvPr>
          <p:cNvCxnSpPr>
            <a:cxnSpLocks/>
          </p:cNvCxnSpPr>
          <p:nvPr/>
        </p:nvCxnSpPr>
        <p:spPr>
          <a:xfrm flipV="1">
            <a:off x="3043163" y="2798912"/>
            <a:ext cx="975072" cy="158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2BE5BB2-3D31-E2F2-3FB2-D229C3A25000}"/>
              </a:ext>
            </a:extLst>
          </p:cNvPr>
          <p:cNvCxnSpPr>
            <a:cxnSpLocks/>
          </p:cNvCxnSpPr>
          <p:nvPr/>
        </p:nvCxnSpPr>
        <p:spPr>
          <a:xfrm flipH="1" flipV="1">
            <a:off x="3115172" y="1443827"/>
            <a:ext cx="903063" cy="1355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4F78F7C0-9E65-8E3B-1425-99B72D659DD0}"/>
              </a:ext>
            </a:extLst>
          </p:cNvPr>
          <p:cNvGrpSpPr/>
          <p:nvPr/>
        </p:nvGrpSpPr>
        <p:grpSpPr>
          <a:xfrm>
            <a:off x="5522912" y="3777421"/>
            <a:ext cx="4677435" cy="1853903"/>
            <a:chOff x="5522912" y="3777421"/>
            <a:chExt cx="4677435" cy="185390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5B34791-3D25-F470-4029-D6A7D4D0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459" y="3777421"/>
              <a:ext cx="3816424" cy="184461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A5DAAEA-816D-6362-7AC6-35BB3FBFAB8E}"/>
                </a:ext>
              </a:extLst>
            </p:cNvPr>
            <p:cNvSpPr txBox="1"/>
            <p:nvPr/>
          </p:nvSpPr>
          <p:spPr>
            <a:xfrm>
              <a:off x="5522912" y="4820652"/>
              <a:ext cx="799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350-500 kV </a:t>
              </a:r>
            </a:p>
            <a:p>
              <a:pPr algn="ctr"/>
              <a:r>
                <a:rPr lang="en-GB" sz="900" dirty="0"/>
                <a:t>DC gun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10B81FD-3693-BB77-E5F4-2D96918A6243}"/>
                </a:ext>
              </a:extLst>
            </p:cNvPr>
            <p:cNvSpPr txBox="1"/>
            <p:nvPr/>
          </p:nvSpPr>
          <p:spPr>
            <a:xfrm>
              <a:off x="6250483" y="3821832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</a:rPr>
                <a:t>HV tank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BD4F890-863A-D2EF-0B59-DF7584B15977}"/>
                </a:ext>
              </a:extLst>
            </p:cNvPr>
            <p:cNvSpPr txBox="1"/>
            <p:nvPr/>
          </p:nvSpPr>
          <p:spPr>
            <a:xfrm>
              <a:off x="7114579" y="5261992"/>
              <a:ext cx="1800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Booster: 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5 single-cell cavities (802MHz) individually powered</a:t>
              </a:r>
              <a:endParaRPr lang="en-GB" sz="900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CD5A40B-E817-749F-4B4E-6A9954C35DB4}"/>
                </a:ext>
              </a:extLst>
            </p:cNvPr>
            <p:cNvSpPr txBox="1"/>
            <p:nvPr/>
          </p:nvSpPr>
          <p:spPr>
            <a:xfrm>
              <a:off x="7114579" y="4109864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Buncher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DE85403-BD21-3039-1C00-107CD1AA2FB4}"/>
                </a:ext>
              </a:extLst>
            </p:cNvPr>
            <p:cNvSpPr txBox="1"/>
            <p:nvPr/>
          </p:nvSpPr>
          <p:spPr>
            <a:xfrm>
              <a:off x="8914779" y="4757936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Merger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95E88F5-94B1-90FD-0476-35E2093AE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587" y="4340696"/>
              <a:ext cx="144016" cy="41724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F4F4116-10C0-9625-3273-64001B06A2AD}"/>
                </a:ext>
              </a:extLst>
            </p:cNvPr>
            <p:cNvSpPr txBox="1"/>
            <p:nvPr/>
          </p:nvSpPr>
          <p:spPr>
            <a:xfrm>
              <a:off x="5962451" y="5189984"/>
              <a:ext cx="1401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Light box</a:t>
              </a:r>
            </a:p>
            <a:p>
              <a:pPr algn="ctr"/>
              <a:r>
                <a:rPr lang="en-GB" sz="900" dirty="0"/>
                <a:t>Green laser 40 MHz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4CCC1E1-F273-4D5D-8D56-9C74D1CA87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4931" y="4685928"/>
              <a:ext cx="169263" cy="561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08438E1-53B7-47DB-29CB-93C7EA08C170}"/>
                </a:ext>
              </a:extLst>
            </p:cNvPr>
            <p:cNvSpPr txBox="1"/>
            <p:nvPr/>
          </p:nvSpPr>
          <p:spPr>
            <a:xfrm>
              <a:off x="6826546" y="3893840"/>
              <a:ext cx="33738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Photocathodes loading chamber (Sb-based photocathodes)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2854477-0683-887F-685C-861B250EF6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8555" y="4109864"/>
              <a:ext cx="144016" cy="41724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A7C7613C-0E69-4AFE-149A-6A4D17051BAB}"/>
              </a:ext>
            </a:extLst>
          </p:cNvPr>
          <p:cNvSpPr txBox="1"/>
          <p:nvPr/>
        </p:nvSpPr>
        <p:spPr>
          <a:xfrm>
            <a:off x="3010123" y="128060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Cryomodule with 4 five-Cell cavities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Total gradient 82 MeV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3 </a:t>
            </a:r>
            <a:r>
              <a:rPr lang="en-GB" sz="1200" dirty="0" err="1">
                <a:latin typeface="+mn-lt"/>
              </a:rPr>
              <a:t>acc</a:t>
            </a:r>
            <a:r>
              <a:rPr lang="en-GB" sz="1200" dirty="0">
                <a:latin typeface="+mn-lt"/>
              </a:rPr>
              <a:t> &amp; 3 </a:t>
            </a:r>
            <a:r>
              <a:rPr lang="en-GB" sz="1200" dirty="0" err="1">
                <a:latin typeface="+mn-lt"/>
              </a:rPr>
              <a:t>decc</a:t>
            </a:r>
            <a:r>
              <a:rPr lang="en-GB" sz="1200" dirty="0">
                <a:latin typeface="+mn-lt"/>
              </a:rPr>
              <a:t> beams at different energies travelling in the CM.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F1CC710-9258-F09A-A430-9477B68B0463}"/>
              </a:ext>
            </a:extLst>
          </p:cNvPr>
          <p:cNvSpPr txBox="1"/>
          <p:nvPr/>
        </p:nvSpPr>
        <p:spPr>
          <a:xfrm>
            <a:off x="3910936" y="5189984"/>
            <a:ext cx="241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Injection line delivering 500pC bunches at 7 MeV.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0A98F9E-BDBB-ED1B-3149-3137BC092450}"/>
              </a:ext>
            </a:extLst>
          </p:cNvPr>
          <p:cNvSpPr txBox="1"/>
          <p:nvPr/>
        </p:nvSpPr>
        <p:spPr>
          <a:xfrm>
            <a:off x="7258594" y="2337247"/>
            <a:ext cx="259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3 staked recirculation arcs for beams at different energies (Arcs 1, 3, 5).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00E73C-4D45-EBFF-1283-7AF2769747F3}"/>
              </a:ext>
            </a:extLst>
          </p:cNvPr>
          <p:cNvSpPr txBox="1"/>
          <p:nvPr/>
        </p:nvSpPr>
        <p:spPr>
          <a:xfrm>
            <a:off x="273819" y="360580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Interaction Points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F471E98-F02E-14A7-BDB2-21E7372F15D9}"/>
              </a:ext>
            </a:extLst>
          </p:cNvPr>
          <p:cNvCxnSpPr>
            <a:cxnSpLocks/>
          </p:cNvCxnSpPr>
          <p:nvPr/>
        </p:nvCxnSpPr>
        <p:spPr>
          <a:xfrm>
            <a:off x="1497954" y="3777421"/>
            <a:ext cx="360039" cy="461665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79FD592-EE3F-90ED-27EA-65E671315A1E}"/>
              </a:ext>
            </a:extLst>
          </p:cNvPr>
          <p:cNvCxnSpPr>
            <a:cxnSpLocks/>
          </p:cNvCxnSpPr>
          <p:nvPr/>
        </p:nvCxnSpPr>
        <p:spPr>
          <a:xfrm>
            <a:off x="1497955" y="3749824"/>
            <a:ext cx="1512168" cy="710788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B7C6BC2C-F9DD-06D9-4894-57F87C5CAA98}"/>
              </a:ext>
            </a:extLst>
          </p:cNvPr>
          <p:cNvSpPr txBox="1"/>
          <p:nvPr/>
        </p:nvSpPr>
        <p:spPr>
          <a:xfrm>
            <a:off x="7330604" y="163197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Switchyard: vertical separation/recombination of beams at different energies 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0CDB55C-F990-3FA0-7CDD-4426E3AFEB8A}"/>
              </a:ext>
            </a:extLst>
          </p:cNvPr>
          <p:cNvCxnSpPr>
            <a:cxnSpLocks/>
          </p:cNvCxnSpPr>
          <p:nvPr/>
        </p:nvCxnSpPr>
        <p:spPr>
          <a:xfrm flipH="1" flipV="1">
            <a:off x="7004194" y="2011845"/>
            <a:ext cx="612170" cy="312627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7FBCB38-7D2C-6609-480D-62143030A06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882331" y="877644"/>
            <a:ext cx="2121863" cy="14154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6F5237C5-F988-6864-1BD3-32B0952B9B8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204615" y="877644"/>
            <a:ext cx="799579" cy="17200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3AD26D44-050A-4556-18E7-1F8BA884CA15}"/>
              </a:ext>
            </a:extLst>
          </p:cNvPr>
          <p:cNvSpPr txBox="1"/>
          <p:nvPr/>
        </p:nvSpPr>
        <p:spPr>
          <a:xfrm>
            <a:off x="57795" y="5304383"/>
            <a:ext cx="281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3 staked (&amp; inversed) recirculation arcs for beams at different energies (Arcs 2, 4, 6) </a:t>
            </a:r>
          </a:p>
        </p:txBody>
      </p:sp>
      <p:graphicFrame>
        <p:nvGraphicFramePr>
          <p:cNvPr id="64" name="Tableau 63">
            <a:extLst>
              <a:ext uri="{FF2B5EF4-FFF2-40B4-BE49-F238E27FC236}">
                <a16:creationId xmlns:a16="http://schemas.microsoft.com/office/drawing/2014/main" id="{BC3D58D7-CDF0-16A4-E42D-AF61A8177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196983"/>
              </p:ext>
            </p:extLst>
          </p:nvPr>
        </p:nvGraphicFramePr>
        <p:xfrm>
          <a:off x="6754540" y="2964372"/>
          <a:ext cx="3888431" cy="2595762"/>
        </p:xfrm>
        <a:graphic>
          <a:graphicData uri="http://schemas.openxmlformats.org/drawingml/2006/table">
            <a:tbl>
              <a:tblPr firstRow="1" firstCol="1" bandRow="1"/>
              <a:tblGrid>
                <a:gridCol w="2103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8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3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9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2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4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4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8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4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" name="ZoneTexte 39">
            <a:extLst>
              <a:ext uri="{FF2B5EF4-FFF2-40B4-BE49-F238E27FC236}">
                <a16:creationId xmlns:a16="http://schemas.microsoft.com/office/drawing/2014/main" id="{F4DBBE09-7292-87F2-AF99-8DA6A81F71A1}"/>
              </a:ext>
            </a:extLst>
          </p:cNvPr>
          <p:cNvSpPr txBox="1"/>
          <p:nvPr/>
        </p:nvSpPr>
        <p:spPr>
          <a:xfrm>
            <a:off x="891389" y="3184793"/>
            <a:ext cx="1038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Beam dump</a:t>
            </a:r>
          </a:p>
        </p:txBody>
      </p:sp>
    </p:spTree>
    <p:extLst>
      <p:ext uri="{BB962C8B-B14F-4D97-AF65-F5344CB8AC3E}">
        <p14:creationId xmlns:p14="http://schemas.microsoft.com/office/powerpoint/2010/main" val="123316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53" grpId="0"/>
      <p:bldP spid="62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F2F6B8-CF99-453F-AECB-DAC97DF0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4A6C-293D-4938-8C94-867BBF78D389}" type="slidenum">
              <a:rPr lang="en-US" smtClean="0"/>
              <a:t>11</a:t>
            </a:fld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F69E775-7CCC-4F29-BFA0-AA756298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0F5F689-F331-4317-29F9-936F1C47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6" y="149426"/>
            <a:ext cx="7093501" cy="43204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Lattice optimization of the 250 MeV version of PERLE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5A5926F-DC42-D6F4-7072-A5079AC0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and Plans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63B443A-C769-83DD-A46A-939920318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11" y="2936250"/>
            <a:ext cx="9012369" cy="2736304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2ADF242-804C-331C-3260-09FB8855F362}"/>
              </a:ext>
            </a:extLst>
          </p:cNvPr>
          <p:cNvGrpSpPr/>
          <p:nvPr/>
        </p:nvGrpSpPr>
        <p:grpSpPr>
          <a:xfrm>
            <a:off x="360039" y="725488"/>
            <a:ext cx="10138916" cy="1944216"/>
            <a:chOff x="216023" y="653480"/>
            <a:chExt cx="10066909" cy="1872208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34904C9-407A-D5EC-4A57-4097ACD5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23" y="653480"/>
              <a:ext cx="5890444" cy="108237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F17B3C5-42A4-434D-0C02-3C37BEF8C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268" y="1257227"/>
              <a:ext cx="5976664" cy="1268461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0B70802E-6AD8-03EB-55D5-A6D6A37775BA}"/>
              </a:ext>
            </a:extLst>
          </p:cNvPr>
          <p:cNvSpPr txBox="1"/>
          <p:nvPr/>
        </p:nvSpPr>
        <p:spPr>
          <a:xfrm>
            <a:off x="1149284" y="2597696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Lattice design of the 250 MeV version of PERLE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9D550CB-72FF-114E-5C87-CA8A735647D7}"/>
              </a:ext>
            </a:extLst>
          </p:cNvPr>
          <p:cNvSpPr txBox="1"/>
          <p:nvPr/>
        </p:nvSpPr>
        <p:spPr>
          <a:xfrm>
            <a:off x="6610523" y="716777"/>
            <a:ext cx="4032448" cy="584775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CC0066"/>
                </a:solidFill>
                <a:latin typeface="+mn-lt"/>
              </a:rPr>
              <a:t>More details in the poster prepared  by Alex </a:t>
            </a:r>
            <a:r>
              <a:rPr lang="en-GB" sz="1600" b="1" i="1" dirty="0" err="1">
                <a:solidFill>
                  <a:srgbClr val="CC0066"/>
                </a:solidFill>
                <a:latin typeface="+mn-lt"/>
              </a:rPr>
              <a:t>Fomin</a:t>
            </a:r>
            <a:r>
              <a:rPr lang="en-GB" sz="1600" b="1" i="1" dirty="0">
                <a:solidFill>
                  <a:srgbClr val="CC0066"/>
                </a:solidFill>
                <a:latin typeface="+mn-lt"/>
              </a:rPr>
              <a:t> &amp; presented by Luc Perrot </a:t>
            </a:r>
          </a:p>
        </p:txBody>
      </p:sp>
    </p:spTree>
    <p:extLst>
      <p:ext uri="{BB962C8B-B14F-4D97-AF65-F5344CB8AC3E}">
        <p14:creationId xmlns:p14="http://schemas.microsoft.com/office/powerpoint/2010/main" val="337859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896056A3-9043-AACE-4AA3-A34082964235}"/>
              </a:ext>
            </a:extLst>
          </p:cNvPr>
          <p:cNvGrpSpPr/>
          <p:nvPr/>
        </p:nvGrpSpPr>
        <p:grpSpPr>
          <a:xfrm>
            <a:off x="5595505" y="1004924"/>
            <a:ext cx="5126401" cy="1736788"/>
            <a:chOff x="252138" y="1100286"/>
            <a:chExt cx="6998837" cy="226063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D177BA1-E46F-444E-811E-87D359543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138" y="1100286"/>
              <a:ext cx="6998837" cy="226063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B3E762B-511A-4627-8D25-E2036B6BE165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6316069" y="2503276"/>
              <a:ext cx="267456" cy="245118"/>
            </a:xfrm>
            <a:prstGeom prst="straightConnector1">
              <a:avLst/>
            </a:prstGeom>
            <a:ln w="19050">
              <a:solidFill>
                <a:srgbClr val="FF6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97DFD78-94C1-4EC1-98C4-343E979C025E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1899707" y="1591828"/>
              <a:ext cx="820511" cy="581216"/>
            </a:xfrm>
            <a:prstGeom prst="straightConnector1">
              <a:avLst/>
            </a:prstGeom>
            <a:ln w="19050">
              <a:solidFill>
                <a:srgbClr val="FF67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9F7D62-8559-443B-9056-D85898F03CD6}"/>
                </a:ext>
              </a:extLst>
            </p:cNvPr>
            <p:cNvSpPr txBox="1"/>
            <p:nvPr/>
          </p:nvSpPr>
          <p:spPr>
            <a:xfrm>
              <a:off x="6149696" y="2748394"/>
              <a:ext cx="867657" cy="403446"/>
            </a:xfrm>
            <a:prstGeom prst="rect">
              <a:avLst/>
            </a:prstGeom>
            <a:noFill/>
            <a:ln w="12700">
              <a:solidFill>
                <a:srgbClr val="FF67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14" dirty="0"/>
                <a:t>Yoke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DFCBF9-E542-4011-A702-D09769BC6506}"/>
                </a:ext>
              </a:extLst>
            </p:cNvPr>
            <p:cNvSpPr txBox="1"/>
            <p:nvPr/>
          </p:nvSpPr>
          <p:spPr>
            <a:xfrm>
              <a:off x="2309961" y="1188382"/>
              <a:ext cx="820511" cy="403446"/>
            </a:xfrm>
            <a:prstGeom prst="rect">
              <a:avLst/>
            </a:prstGeom>
            <a:noFill/>
            <a:ln w="12700">
              <a:solidFill>
                <a:srgbClr val="FF67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14" dirty="0"/>
                <a:t>Coil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4C2D274-5ECC-4C3F-A7ED-B0A8ECB4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6"/>
            <a:ext cx="5688632" cy="43204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Status of B-com Magnet design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2AB8CE-8085-4622-8579-7B6EB913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BCB4D306-61F0-4EC8-891D-0CB390CA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CEB00E5-0EA8-4EC5-AE46-216CAC440D9F}"/>
              </a:ext>
            </a:extLst>
          </p:cNvPr>
          <p:cNvSpPr txBox="1"/>
          <p:nvPr/>
        </p:nvSpPr>
        <p:spPr>
          <a:xfrm>
            <a:off x="6097082" y="5002293"/>
            <a:ext cx="4548780" cy="7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489" indent="-252489">
              <a:buFont typeface="Arial" panose="020B0604020202020204" pitchFamily="34" charset="0"/>
              <a:buChar char="•"/>
            </a:pPr>
            <a:r>
              <a:rPr lang="en-US" sz="1325" dirty="0"/>
              <a:t>Optimized aperture of 4 cm.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US" sz="1325" dirty="0"/>
              <a:t>Pole bend radius modified to lower harmonic content.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US" sz="1325" dirty="0"/>
              <a:t>Yoke material: standard steel (C content &lt; 0.1%).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98C517DD-D174-4ECE-9965-A59167374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3180"/>
              </p:ext>
            </p:extLst>
          </p:nvPr>
        </p:nvGraphicFramePr>
        <p:xfrm>
          <a:off x="6409791" y="2525688"/>
          <a:ext cx="3437645" cy="2079972"/>
        </p:xfrm>
        <a:graphic>
          <a:graphicData uri="http://schemas.openxmlformats.org/drawingml/2006/table">
            <a:tbl>
              <a:tblPr firstRow="1" bandRow="1"/>
              <a:tblGrid>
                <a:gridCol w="1289497">
                  <a:extLst>
                    <a:ext uri="{9D8B030D-6E8A-4147-A177-3AD203B41FA5}">
                      <a16:colId xmlns:a16="http://schemas.microsoft.com/office/drawing/2014/main" val="2453741466"/>
                    </a:ext>
                  </a:extLst>
                </a:gridCol>
                <a:gridCol w="1169125">
                  <a:extLst>
                    <a:ext uri="{9D8B030D-6E8A-4147-A177-3AD203B41FA5}">
                      <a16:colId xmlns:a16="http://schemas.microsoft.com/office/drawing/2014/main" val="1782350637"/>
                    </a:ext>
                  </a:extLst>
                </a:gridCol>
                <a:gridCol w="979023">
                  <a:extLst>
                    <a:ext uri="{9D8B030D-6E8A-4147-A177-3AD203B41FA5}">
                      <a16:colId xmlns:a16="http://schemas.microsoft.com/office/drawing/2014/main" val="1288870455"/>
                    </a:ext>
                  </a:extLst>
                </a:gridCol>
              </a:tblGrid>
              <a:tr h="255845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Magnet geometry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Initial design *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New design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569263"/>
                  </a:ext>
                </a:extLst>
              </a:tr>
              <a:tr h="255845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+mn-lt"/>
                        </a:rPr>
                        <a:t>Width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40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40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968062"/>
                  </a:ext>
                </a:extLst>
              </a:tr>
              <a:tr h="255845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Height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57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+mn-lt"/>
                        </a:rPr>
                        <a:t>60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36603"/>
                  </a:ext>
                </a:extLst>
              </a:tr>
              <a:tr h="255845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Length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34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34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163324"/>
                  </a:ext>
                </a:extLst>
              </a:tr>
              <a:tr h="255845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+mn-lt"/>
                        </a:rPr>
                        <a:t>Aperture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3.6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+mn-lt"/>
                        </a:rPr>
                        <a:t>4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197783"/>
                  </a:ext>
                </a:extLst>
              </a:tr>
              <a:tr h="25584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Pole width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22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+mn-lt"/>
                        </a:rPr>
                        <a:t>25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355071"/>
                  </a:ext>
                </a:extLst>
              </a:tr>
              <a:tr h="25584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Pole height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5.25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5.25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60405"/>
                  </a:ext>
                </a:extLst>
              </a:tr>
              <a:tr h="289057"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+mn-lt"/>
                        </a:rPr>
                        <a:t>Pole blend radius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+mn-lt"/>
                        </a:rPr>
                        <a:t>2.4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+mn-lt"/>
                        </a:rPr>
                        <a:t>0.8 cm</a:t>
                      </a:r>
                    </a:p>
                  </a:txBody>
                  <a:tcPr marL="80793" marR="80793" marT="40397" marB="40397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8307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5B89CA3-E97E-4BBE-8F28-569068D8A150}"/>
              </a:ext>
            </a:extLst>
          </p:cNvPr>
          <p:cNvSpPr txBox="1"/>
          <p:nvPr/>
        </p:nvSpPr>
        <p:spPr>
          <a:xfrm>
            <a:off x="6610523" y="4662992"/>
            <a:ext cx="3056321" cy="30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14" b="1" dirty="0">
                <a:solidFill>
                  <a:srgbClr val="CC0066"/>
                </a:solidFill>
              </a:rPr>
              <a:t>* </a:t>
            </a:r>
            <a:r>
              <a:rPr lang="en-US" sz="1414" b="1" u="sng" dirty="0">
                <a:solidFill>
                  <a:srgbClr val="CC0066"/>
                </a:solidFill>
              </a:rPr>
              <a:t>Courtesy to Jay Benesch (</a:t>
            </a:r>
            <a:r>
              <a:rPr lang="en-US" sz="1414" b="1" u="sng" dirty="0" err="1">
                <a:solidFill>
                  <a:srgbClr val="CC0066"/>
                </a:solidFill>
              </a:rPr>
              <a:t>Jlab</a:t>
            </a:r>
            <a:r>
              <a:rPr lang="en-US" sz="1414" b="1" u="sng" dirty="0">
                <a:solidFill>
                  <a:srgbClr val="CC0066"/>
                </a:solidFill>
              </a:rPr>
              <a:t>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8C1B60-1A22-4D02-BF68-B6B3A934DC7B}"/>
              </a:ext>
            </a:extLst>
          </p:cNvPr>
          <p:cNvSpPr txBox="1"/>
          <p:nvPr/>
        </p:nvSpPr>
        <p:spPr>
          <a:xfrm>
            <a:off x="9068256" y="895926"/>
            <a:ext cx="15747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>
                <a:solidFill>
                  <a:srgbClr val="0070C0"/>
                </a:solidFill>
                <a:latin typeface="+mn-lt"/>
              </a:rPr>
              <a:t>Tool: Opera 3D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4" name="Tableau 36">
                <a:extLst>
                  <a:ext uri="{FF2B5EF4-FFF2-40B4-BE49-F238E27FC236}">
                    <a16:creationId xmlns:a16="http://schemas.microsoft.com/office/drawing/2014/main" id="{104C7323-2B44-4CA9-9E1F-67AF74E98F6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4087" y="3551946"/>
              <a:ext cx="2787437" cy="18490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57802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1329635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latin typeface="+mn-lt"/>
                            </a:rPr>
                            <a:t>Coil Parameters</a:t>
                          </a:r>
                        </a:p>
                      </a:txBody>
                      <a:tcPr marL="80793" marR="80793" marT="40397" marB="403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latin typeface="+mn-lt"/>
                            </a:rPr>
                            <a:t>Value</a:t>
                          </a:r>
                        </a:p>
                      </a:txBody>
                      <a:tcPr marL="80793" marR="80793" marT="40397" marB="403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>
                              <a:latin typeface="+mn-lt"/>
                            </a:rPr>
                            <a:t>Excitation current NI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11520.26 </a:t>
                          </a:r>
                          <a:r>
                            <a:rPr kumimoji="0" lang="en-US" sz="11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A.turn</a:t>
                          </a:r>
                          <a:endParaRPr kumimoji="0" lang="en-US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5163324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Number of turns/coil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5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+mn-lt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100" b="0" dirty="0">
                              <a:latin typeface="+mn-lt"/>
                            </a:rPr>
                            <a:t>6</a:t>
                          </a:r>
                          <a:r>
                            <a:rPr lang="en-US" sz="1100" b="0" baseline="0" dirty="0">
                              <a:latin typeface="+mn-lt"/>
                            </a:rPr>
                            <a:t> = 30</a:t>
                          </a:r>
                          <a:endParaRPr lang="en-US" sz="1100" b="0" dirty="0">
                            <a:latin typeface="+mn-lt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Current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  <a:sym typeface="Wingdings" panose="05000000000000000000" pitchFamily="2" charset="2"/>
                            </a:rPr>
                            <a:t>384 A</a:t>
                          </a:r>
                          <a:endParaRPr lang="en-US" sz="1100" b="0" dirty="0">
                            <a:latin typeface="+mn-lt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3782201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>
                              <a:latin typeface="+mn-lt"/>
                            </a:rPr>
                            <a:t>Coil cross section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11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+mn-lt"/>
                                    <a:ea typeface="+mn-ea"/>
                                    <a:cs typeface="+mn-cs"/>
                                  </a:rPr>
                                  <m:t>72.25</m:t>
                                </m:r>
                                <m:sSup>
                                  <m:sSupPr>
                                    <m:ctrlPr>
                                      <a:rPr kumimoji="0" lang="en-US" sz="11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1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11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𝑚𝑚</m:t>
                                    </m:r>
                                  </m:e>
                                  <m:sup>
                                    <m:r>
                                      <a:rPr kumimoji="0" lang="en-US" sz="11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Current density J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  <a:sym typeface="Wingdings" panose="05000000000000000000" pitchFamily="2" charset="2"/>
                            </a:rPr>
                            <a:t>5.315 </a:t>
                          </a:r>
                          <a:r>
                            <a:rPr lang="en-US" sz="1100" b="0" dirty="0">
                              <a:latin typeface="+mn-lt"/>
                              <a:sym typeface="Wingdings" panose="05000000000000000000" pitchFamily="2" charset="2"/>
                            </a:rPr>
                            <a:t>A/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100" b="0" i="1" smtClean="0">
                                      <a:latin typeface="+mn-lt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latin typeface="+mn-lt"/>
                                      <a:sym typeface="Wingdings" panose="05000000000000000000" pitchFamily="2" charset="2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100" b="0" i="1" smtClean="0">
                                      <a:latin typeface="+mn-lt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100" b="0" dirty="0">
                            <a:latin typeface="+mn-lt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Material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Copper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1486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4" name="Tableau 36">
                <a:extLst>
                  <a:ext uri="{FF2B5EF4-FFF2-40B4-BE49-F238E27FC236}">
                    <a16:creationId xmlns:a16="http://schemas.microsoft.com/office/drawing/2014/main" id="{104C7323-2B44-4CA9-9E1F-67AF74E98F6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4087" y="3551946"/>
              <a:ext cx="2787437" cy="18490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57802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1329635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latin typeface="+mn-lt"/>
                            </a:rPr>
                            <a:t>Coil Parameters</a:t>
                          </a:r>
                        </a:p>
                      </a:txBody>
                      <a:tcPr marL="80793" marR="80793" marT="40397" marB="403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latin typeface="+mn-lt"/>
                            </a:rPr>
                            <a:t>Value</a:t>
                          </a:r>
                        </a:p>
                      </a:txBody>
                      <a:tcPr marL="80793" marR="80793" marT="40397" marB="403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>
                              <a:latin typeface="+mn-lt"/>
                            </a:rPr>
                            <a:t>Excitation current NI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11520.26 </a:t>
                          </a:r>
                          <a:r>
                            <a:rPr kumimoji="0" lang="en-US" sz="11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A.turn</a:t>
                          </a:r>
                          <a:endParaRPr kumimoji="0" lang="en-US" sz="1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5163324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Number of turns/coil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0476" t="-204762" r="-1905" b="-4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Current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  <a:sym typeface="Wingdings" panose="05000000000000000000" pitchFamily="2" charset="2"/>
                            </a:rPr>
                            <a:t>384 A</a:t>
                          </a:r>
                          <a:endParaRPr lang="en-US" sz="1100" b="0" dirty="0">
                            <a:latin typeface="+mn-lt"/>
                          </a:endParaRP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3782201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>
                              <a:latin typeface="+mn-lt"/>
                            </a:rPr>
                            <a:t>Coil cross section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0476" t="-404762" r="-1905" b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Current density J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0476" t="-504762" r="-1905" b="-1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26415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Material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latin typeface="+mn-lt"/>
                            </a:rPr>
                            <a:t>Copper</a:t>
                          </a:r>
                        </a:p>
                      </a:txBody>
                      <a:tcPr marL="80793" marR="80793" marT="40397" marB="403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14861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5" name="Groupe 16">
            <a:extLst>
              <a:ext uri="{FF2B5EF4-FFF2-40B4-BE49-F238E27FC236}">
                <a16:creationId xmlns:a16="http://schemas.microsoft.com/office/drawing/2014/main" id="{027D09B0-2BE6-42A7-88C5-E3CC26589407}"/>
              </a:ext>
            </a:extLst>
          </p:cNvPr>
          <p:cNvGrpSpPr/>
          <p:nvPr/>
        </p:nvGrpSpPr>
        <p:grpSpPr>
          <a:xfrm>
            <a:off x="406811" y="4605730"/>
            <a:ext cx="2422446" cy="1109090"/>
            <a:chOff x="3087508" y="3741931"/>
            <a:chExt cx="3220724" cy="1420885"/>
          </a:xfrm>
        </p:grpSpPr>
        <p:pic>
          <p:nvPicPr>
            <p:cNvPr id="26" name="Image 13">
              <a:extLst>
                <a:ext uri="{FF2B5EF4-FFF2-40B4-BE49-F238E27FC236}">
                  <a16:creationId xmlns:a16="http://schemas.microsoft.com/office/drawing/2014/main" id="{3851FCEB-0FBE-4A97-AB9B-4F2F09C8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0764" y="3741931"/>
              <a:ext cx="1987468" cy="1420885"/>
            </a:xfrm>
            <a:prstGeom prst="rect">
              <a:avLst/>
            </a:prstGeom>
          </p:spPr>
        </p:pic>
        <p:pic>
          <p:nvPicPr>
            <p:cNvPr id="31" name="Image 14">
              <a:extLst>
                <a:ext uri="{FF2B5EF4-FFF2-40B4-BE49-F238E27FC236}">
                  <a16:creationId xmlns:a16="http://schemas.microsoft.com/office/drawing/2014/main" id="{C9A44AE9-6C8F-45B9-A0C9-4023EDAC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7508" y="3818498"/>
              <a:ext cx="1233256" cy="10819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28DE46B-6FAA-F33A-39E3-8C7AB1FA71C6}"/>
              </a:ext>
            </a:extLst>
          </p:cNvPr>
          <p:cNvGrpSpPr/>
          <p:nvPr/>
        </p:nvGrpSpPr>
        <p:grpSpPr>
          <a:xfrm>
            <a:off x="1642175" y="760581"/>
            <a:ext cx="3273169" cy="1027551"/>
            <a:chOff x="5519718" y="4185122"/>
            <a:chExt cx="6311015" cy="1786329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3E116BC1-F1BF-6C7C-C415-4BFFA8590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9718" y="4185122"/>
              <a:ext cx="6311015" cy="178632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9890F16E-464F-892E-90D6-EF55B1E6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157" y="5464884"/>
              <a:ext cx="318812" cy="276045"/>
            </a:xfrm>
            <a:prstGeom prst="rect">
              <a:avLst/>
            </a:prstGeom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FC8689C-9A0A-B0D0-4916-41F31E519466}"/>
              </a:ext>
            </a:extLst>
          </p:cNvPr>
          <p:cNvGrpSpPr/>
          <p:nvPr/>
        </p:nvGrpSpPr>
        <p:grpSpPr>
          <a:xfrm>
            <a:off x="186019" y="1596854"/>
            <a:ext cx="5536211" cy="1931955"/>
            <a:chOff x="221093" y="2401051"/>
            <a:chExt cx="5827935" cy="2033849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6AA44B1-C2FC-C5FA-1F26-7174DBA1A041}"/>
                </a:ext>
              </a:extLst>
            </p:cNvPr>
            <p:cNvGrpSpPr/>
            <p:nvPr/>
          </p:nvGrpSpPr>
          <p:grpSpPr>
            <a:xfrm>
              <a:off x="221093" y="2786425"/>
              <a:ext cx="5827935" cy="1648475"/>
              <a:chOff x="6096001" y="2882017"/>
              <a:chExt cx="5948824" cy="2052853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CF070134-1FAB-733A-585E-AE1F86786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6001" y="2882017"/>
                <a:ext cx="5948824" cy="2052853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1EE081F-8D41-926E-5BA2-556A81C033B4}"/>
                  </a:ext>
                </a:extLst>
              </p:cNvPr>
              <p:cNvSpPr/>
              <p:nvPr/>
            </p:nvSpPr>
            <p:spPr>
              <a:xfrm flipH="1">
                <a:off x="6436307" y="3515557"/>
                <a:ext cx="328475" cy="1419313"/>
              </a:xfrm>
              <a:prstGeom prst="rect">
                <a:avLst/>
              </a:prstGeom>
              <a:noFill/>
              <a:ln w="28575">
                <a:solidFill>
                  <a:srgbClr val="FF6700"/>
                </a:solidFill>
                <a:prstDash val="lg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</p:grp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86E7D8D0-10CA-5289-8B6A-0FB56400E8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399" y="2401051"/>
              <a:ext cx="321800" cy="880041"/>
            </a:xfrm>
            <a:prstGeom prst="straightConnector1">
              <a:avLst/>
            </a:prstGeom>
            <a:ln w="19050">
              <a:solidFill>
                <a:srgbClr val="FF6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6422222A-73A3-523F-505E-03531FF5EBA6}"/>
              </a:ext>
            </a:extLst>
          </p:cNvPr>
          <p:cNvSpPr txBox="1"/>
          <p:nvPr/>
        </p:nvSpPr>
        <p:spPr>
          <a:xfrm>
            <a:off x="1844162" y="1698354"/>
            <a:ext cx="3683521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7" dirty="0"/>
              <a:t>30° bending angle (8.8 cm exit point).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4161A3DF-F655-B9CC-A37D-A5C0105520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78" y="3519908"/>
            <a:ext cx="1052453" cy="1136473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9407235F-F129-375C-DB7F-81004A791E37}"/>
              </a:ext>
            </a:extLst>
          </p:cNvPr>
          <p:cNvSpPr txBox="1"/>
          <p:nvPr/>
        </p:nvSpPr>
        <p:spPr>
          <a:xfrm>
            <a:off x="71467" y="5473347"/>
            <a:ext cx="2146567" cy="282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37" dirty="0"/>
              <a:t>Hollow copper conductor </a:t>
            </a:r>
            <a:endParaRPr lang="en-GB" sz="1237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E0687D4A-B86E-3311-913A-03EA6B5F94F8}"/>
              </a:ext>
            </a:extLst>
          </p:cNvPr>
          <p:cNvSpPr txBox="1"/>
          <p:nvPr/>
        </p:nvSpPr>
        <p:spPr>
          <a:xfrm>
            <a:off x="2844109" y="5417765"/>
            <a:ext cx="3118342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7" dirty="0"/>
              <a:t>Excitation current calculated at B = 0.87 T</a:t>
            </a:r>
          </a:p>
        </p:txBody>
      </p:sp>
      <p:sp>
        <p:nvSpPr>
          <p:cNvPr id="64" name="Espace réservé du contenu 5">
            <a:extLst>
              <a:ext uri="{FF2B5EF4-FFF2-40B4-BE49-F238E27FC236}">
                <a16:creationId xmlns:a16="http://schemas.microsoft.com/office/drawing/2014/main" id="{8518E2FC-536A-8EF6-DD9C-16C87FFE4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390" y="807863"/>
            <a:ext cx="1801348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90" b="1" dirty="0"/>
              <a:t>Design parameters</a:t>
            </a:r>
          </a:p>
          <a:p>
            <a:pPr marL="0" indent="0">
              <a:buNone/>
            </a:pPr>
            <a:endParaRPr lang="en-US" sz="159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E3F632-2706-2B25-01F4-F69CBFF7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and Plans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83C2B5-35A4-1CD7-5FE0-EB9122653655}"/>
              </a:ext>
            </a:extLst>
          </p:cNvPr>
          <p:cNvSpPr txBox="1"/>
          <p:nvPr/>
        </p:nvSpPr>
        <p:spPr>
          <a:xfrm>
            <a:off x="6011299" y="581472"/>
            <a:ext cx="4487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Courtesy to </a:t>
            </a:r>
            <a:r>
              <a:rPr lang="en-GB" sz="1600" b="1" u="sng" dirty="0" err="1">
                <a:solidFill>
                  <a:srgbClr val="CC0066"/>
                </a:solidFill>
                <a:latin typeface="+mn-lt"/>
              </a:rPr>
              <a:t>Rasha</a:t>
            </a:r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 </a:t>
            </a:r>
            <a:r>
              <a:rPr lang="en-GB" sz="1600" b="1" u="sng" dirty="0" err="1">
                <a:solidFill>
                  <a:srgbClr val="CC0066"/>
                </a:solidFill>
                <a:latin typeface="+mn-lt"/>
              </a:rPr>
              <a:t>Abukeshek</a:t>
            </a:r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 and </a:t>
            </a:r>
            <a:r>
              <a:rPr lang="en-GB" sz="1600" b="1" u="sng" dirty="0" err="1">
                <a:solidFill>
                  <a:srgbClr val="CC0066"/>
                </a:solidFill>
                <a:latin typeface="+mn-lt"/>
              </a:rPr>
              <a:t>Hadil</a:t>
            </a:r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 </a:t>
            </a:r>
            <a:r>
              <a:rPr lang="en-GB" sz="1600" b="1" u="sng" dirty="0" err="1">
                <a:solidFill>
                  <a:srgbClr val="CC0066"/>
                </a:solidFill>
                <a:latin typeface="+mn-lt"/>
              </a:rPr>
              <a:t>Abualrob</a:t>
            </a:r>
            <a:endParaRPr lang="en-GB" sz="1600" b="1" u="sng" dirty="0">
              <a:solidFill>
                <a:srgbClr val="CC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06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F2F6B8-CF99-453F-AECB-DAC97DF0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4A6C-293D-4938-8C94-867BBF78D389}" type="slidenum">
              <a:rPr lang="en-US" smtClean="0"/>
              <a:t>13</a:t>
            </a:fld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F69E775-7CCC-4F29-BFA0-AA756298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  <a:endParaRPr lang="fr-FR" dirty="0"/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95D5EB74-A3D1-5C9B-9262-6CE94B1C3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30" y="1093499"/>
            <a:ext cx="3124378" cy="1916927"/>
          </a:xfrm>
          <a:prstGeom prst="rect">
            <a:avLst/>
          </a:prstGeom>
        </p:spPr>
      </p:pic>
      <p:grpSp>
        <p:nvGrpSpPr>
          <p:cNvPr id="11" name="Group 16">
            <a:extLst>
              <a:ext uri="{FF2B5EF4-FFF2-40B4-BE49-F238E27FC236}">
                <a16:creationId xmlns:a16="http://schemas.microsoft.com/office/drawing/2014/main" id="{18784A3B-FD22-4BDB-71E4-0FE18EAF8A7C}"/>
              </a:ext>
            </a:extLst>
          </p:cNvPr>
          <p:cNvGrpSpPr/>
          <p:nvPr/>
        </p:nvGrpSpPr>
        <p:grpSpPr>
          <a:xfrm>
            <a:off x="9693" y="3369748"/>
            <a:ext cx="2623375" cy="1765307"/>
            <a:chOff x="606795" y="1289618"/>
            <a:chExt cx="4833135" cy="3258705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CE5C9AF0-DA2F-B1C3-A0BB-136E67C61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795" y="1289618"/>
              <a:ext cx="4833135" cy="325870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FC714F4-4A82-E5F8-4C15-B5C71543B2A8}"/>
                    </a:ext>
                  </a:extLst>
                </p:cNvPr>
                <p:cNvSpPr txBox="1"/>
                <p:nvPr/>
              </p:nvSpPr>
              <p:spPr>
                <a:xfrm>
                  <a:off x="1280483" y="3456686"/>
                  <a:ext cx="4159447" cy="471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60" i="1">
                            <a:latin typeface="Cambria Math" panose="02040503050406030204" pitchFamily="18" charset="0"/>
                          </a:rPr>
                          <m:t>𝐵𝑦</m:t>
                        </m:r>
                        <m:r>
                          <a:rPr lang="en-US" sz="1060" i="1">
                            <a:latin typeface="Cambria Math" panose="02040503050406030204" pitchFamily="18" charset="0"/>
                          </a:rPr>
                          <m:t> (0, 0, 0) = 0.716382 </m:t>
                        </m:r>
                        <m:r>
                          <a:rPr lang="en-US" sz="1060" i="1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sz="1060" dirty="0"/>
                </a:p>
              </p:txBody>
            </p:sp>
          </mc:Choice>
          <mc:Fallback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FC714F4-4A82-E5F8-4C15-B5C71543B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0483" y="3456686"/>
                  <a:ext cx="4159447" cy="471562"/>
                </a:xfrm>
                <a:prstGeom prst="rect">
                  <a:avLst/>
                </a:prstGeom>
                <a:blipFill>
                  <a:blip r:embed="rId4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1D03435C-FB40-0BBE-6BDF-65FD25F37086}"/>
              </a:ext>
            </a:extLst>
          </p:cNvPr>
          <p:cNvGrpSpPr/>
          <p:nvPr/>
        </p:nvGrpSpPr>
        <p:grpSpPr>
          <a:xfrm>
            <a:off x="2381821" y="3313256"/>
            <a:ext cx="2623375" cy="1838991"/>
            <a:chOff x="6786077" y="1203179"/>
            <a:chExt cx="4798056" cy="3345144"/>
          </a:xfrm>
        </p:grpSpPr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AC3EC47-8C59-D0F5-F61B-CBA5E85B0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77" y="1203179"/>
              <a:ext cx="4728926" cy="334514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7CCC124A-CED2-502E-EE66-93752953ACCA}"/>
                    </a:ext>
                  </a:extLst>
                </p:cNvPr>
                <p:cNvSpPr txBox="1"/>
                <p:nvPr/>
              </p:nvSpPr>
              <p:spPr>
                <a:xfrm>
                  <a:off x="7429307" y="3300840"/>
                  <a:ext cx="4154826" cy="794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06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060" dirty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06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1060" i="1" dirty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06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6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06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06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060" dirty="0"/>
                </a:p>
              </p:txBody>
            </p:sp>
          </mc:Choice>
          <mc:Fallback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7CCC124A-CED2-502E-EE66-93752953A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307" y="3300840"/>
                  <a:ext cx="4154826" cy="7942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BD7AB2C-DE86-A059-D9A9-6B10BCB2E132}"/>
                  </a:ext>
                </a:extLst>
              </p:cNvPr>
              <p:cNvSpPr txBox="1"/>
              <p:nvPr/>
            </p:nvSpPr>
            <p:spPr>
              <a:xfrm>
                <a:off x="418630" y="5160720"/>
                <a:ext cx="4172497" cy="561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414" i="1" dirty="0"/>
                        </m:ctrlPr>
                      </m:naryPr>
                      <m:sub/>
                      <m:sup/>
                      <m:e>
                        <m:r>
                          <a:rPr lang="en-US" sz="1414" i="1" dirty="0"/>
                          <m:t>𝐵</m:t>
                        </m:r>
                        <m:r>
                          <a:rPr lang="en-US" sz="1414" i="1" dirty="0"/>
                          <m:t>.</m:t>
                        </m:r>
                        <m:r>
                          <a:rPr lang="en-US" sz="1414" i="1" dirty="0"/>
                          <m:t>𝑑𝑙</m:t>
                        </m:r>
                      </m:e>
                    </m:nary>
                    <m:r>
                      <a:rPr lang="en-US" sz="1414" dirty="0"/>
                      <m:t>=0.3 </m:t>
                    </m:r>
                    <m:r>
                      <m:rPr>
                        <m:sty m:val="p"/>
                      </m:rPr>
                      <a:rPr lang="en-US" sz="1414" dirty="0"/>
                      <m:t>T</m:t>
                    </m:r>
                    <m:r>
                      <a:rPr lang="en-US" sz="1414" dirty="0"/>
                      <m:t>.</m:t>
                    </m:r>
                    <m:r>
                      <m:rPr>
                        <m:sty m:val="p"/>
                      </m:rPr>
                      <a:rPr lang="en-US" sz="1414" dirty="0"/>
                      <m:t>m</m:t>
                    </m:r>
                    <m:r>
                      <a:rPr lang="en-US" sz="1414" dirty="0"/>
                      <m:t> </m:t>
                    </m:r>
                  </m:oMath>
                </a14:m>
                <a:r>
                  <a:rPr lang="en-US" sz="1414" dirty="0"/>
                  <a:t>along the magnet length </a:t>
                </a:r>
              </a:p>
              <a:p>
                <a:pPr algn="ctr"/>
                <a:r>
                  <a:rPr lang="en-US" sz="1414" dirty="0">
                    <a:sym typeface="Wingdings" panose="05000000000000000000" pitchFamily="2" charset="2"/>
                  </a:rPr>
                  <a:t>for 0.34 m yoke length  B = 0.88 T</a:t>
                </a: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BD7AB2C-DE86-A059-D9A9-6B10BCB2E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30" y="5160720"/>
                <a:ext cx="4172497" cy="561179"/>
              </a:xfrm>
              <a:prstGeom prst="rect">
                <a:avLst/>
              </a:prstGeom>
              <a:blipFill>
                <a:blip r:embed="rId7"/>
                <a:stretch>
                  <a:fillRect t="-68889" b="-6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7">
            <a:extLst>
              <a:ext uri="{FF2B5EF4-FFF2-40B4-BE49-F238E27FC236}">
                <a16:creationId xmlns:a16="http://schemas.microsoft.com/office/drawing/2014/main" id="{E3DEA992-083D-3AB4-762E-4A8C2189849C}"/>
              </a:ext>
            </a:extLst>
          </p:cNvPr>
          <p:cNvSpPr txBox="1"/>
          <p:nvPr/>
        </p:nvSpPr>
        <p:spPr>
          <a:xfrm>
            <a:off x="103405" y="3043130"/>
            <a:ext cx="4825975" cy="52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4" dirty="0"/>
              <a:t>No chamfer or shims added, only a blend radius of 8 mm is used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175A58-1887-8CE7-C684-A8EEA4990A7E}"/>
              </a:ext>
            </a:extLst>
          </p:cNvPr>
          <p:cNvSpPr txBox="1"/>
          <p:nvPr/>
        </p:nvSpPr>
        <p:spPr>
          <a:xfrm>
            <a:off x="4758233" y="2343948"/>
            <a:ext cx="5935147" cy="96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14" dirty="0"/>
              <a:t>Field homogeneity along the beam path: 0.036% </a:t>
            </a:r>
          </a:p>
          <a:p>
            <a:r>
              <a:rPr lang="en-US" sz="1414" dirty="0">
                <a:sym typeface="Wingdings" pitchFamily="2" charset="2"/>
              </a:rPr>
              <a:t> </a:t>
            </a:r>
            <a:r>
              <a:rPr lang="en-US" sz="1414" dirty="0"/>
              <a:t>Quadrupole &amp; sextupole components can be dealt within the lattice.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14" dirty="0"/>
              <a:t>Initial design: 0.1% field quality </a:t>
            </a:r>
          </a:p>
          <a:p>
            <a:r>
              <a:rPr lang="en-US" sz="1414" dirty="0">
                <a:sym typeface="Wingdings" pitchFamily="2" charset="2"/>
              </a:rPr>
              <a:t> Improvement by one order of magnitude</a:t>
            </a:r>
            <a:endParaRPr lang="en-US" sz="1414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81E8CB4-48E3-E9DE-FCC4-5BC92A8C5D42}"/>
              </a:ext>
            </a:extLst>
          </p:cNvPr>
          <p:cNvSpPr txBox="1"/>
          <p:nvPr/>
        </p:nvSpPr>
        <p:spPr>
          <a:xfrm>
            <a:off x="4553099" y="764472"/>
            <a:ext cx="594585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67" b="1" dirty="0">
                <a:solidFill>
                  <a:srgbClr val="FF6700"/>
                </a:solidFill>
              </a:rPr>
              <a:t>Harmonics content calculated along beam trajectory: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943B3193-8EB7-ADFC-EE13-70C84838B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125" y="3423453"/>
            <a:ext cx="3356258" cy="222362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9E0A3D6-63C0-130A-FEDA-21CD73FEE0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960" y="3294412"/>
            <a:ext cx="2159090" cy="2398863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FEC397-46EF-7BDE-C322-BD03EF1A21BB}"/>
              </a:ext>
            </a:extLst>
          </p:cNvPr>
          <p:cNvGrpSpPr/>
          <p:nvPr/>
        </p:nvGrpSpPr>
        <p:grpSpPr>
          <a:xfrm>
            <a:off x="4520660" y="1184344"/>
            <a:ext cx="6134696" cy="1132770"/>
            <a:chOff x="5116188" y="1275867"/>
            <a:chExt cx="6943119" cy="128204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EF6C07-7F8B-10DC-5215-B6C5C5874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188" y="1275867"/>
              <a:ext cx="6943119" cy="128204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E91FBF-10E9-6FC9-4096-3EDF1BF258E1}"/>
                </a:ext>
              </a:extLst>
            </p:cNvPr>
            <p:cNvSpPr/>
            <p:nvPr/>
          </p:nvSpPr>
          <p:spPr>
            <a:xfrm>
              <a:off x="10966839" y="1925616"/>
              <a:ext cx="1038684" cy="204394"/>
            </a:xfrm>
            <a:prstGeom prst="rect">
              <a:avLst/>
            </a:prstGeom>
            <a:noFill/>
            <a:ln w="28575">
              <a:solidFill>
                <a:srgbClr val="FF6700"/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67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3A7095DE-FF6D-6836-5438-EC741D1E09C6}"/>
              </a:ext>
            </a:extLst>
          </p:cNvPr>
          <p:cNvSpPr txBox="1"/>
          <p:nvPr/>
        </p:nvSpPr>
        <p:spPr>
          <a:xfrm>
            <a:off x="427048" y="721996"/>
            <a:ext cx="2942614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7" b="1" dirty="0">
                <a:solidFill>
                  <a:srgbClr val="FF6700"/>
                </a:solidFill>
              </a:rPr>
              <a:t>Field calculations: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0F5F689-F331-4317-29F9-936F1C47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6"/>
            <a:ext cx="5688632" cy="43204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Status of B-com Magnet design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5A5926F-DC42-D6F4-7072-A5079AC0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and Plans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60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F2F6B8-CF99-453F-AECB-DAC97DF0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4A6C-293D-4938-8C94-867BBF78D389}" type="slidenum">
              <a:rPr lang="en-US" smtClean="0"/>
              <a:t>14</a:t>
            </a:fld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F69E775-7CCC-4F29-BFA0-AA756298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A7095DE-FF6D-6836-5438-EC741D1E09C6}"/>
              </a:ext>
            </a:extLst>
          </p:cNvPr>
          <p:cNvSpPr txBox="1"/>
          <p:nvPr/>
        </p:nvSpPr>
        <p:spPr>
          <a:xfrm>
            <a:off x="427047" y="1118463"/>
            <a:ext cx="9711868" cy="2703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6700"/>
                </a:solidFill>
                <a:latin typeface="+mn-lt"/>
              </a:rPr>
              <a:t>Prototype of B-COM magnet: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Pursue the work toward B-COM magnet complete specification.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Proceed to a thermal study and mechanical complete design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Order a B-COM magnet prototype (by mid 2023) to be measured and qualified later</a:t>
            </a:r>
            <a:r>
              <a:rPr lang="en-US" sz="1800" dirty="0">
                <a:latin typeface="+mn-lt"/>
              </a:rPr>
              <a:t>.</a:t>
            </a:r>
          </a:p>
          <a:p>
            <a:endParaRPr lang="en-US" sz="1767" b="1" dirty="0">
              <a:solidFill>
                <a:srgbClr val="FF6700"/>
              </a:solidFill>
            </a:endParaRPr>
          </a:p>
          <a:p>
            <a:r>
              <a:rPr lang="en-US" sz="1800" b="1" dirty="0">
                <a:solidFill>
                  <a:srgbClr val="FF6700"/>
                </a:solidFill>
                <a:latin typeface="+mn-lt"/>
              </a:rPr>
              <a:t>Design studies of arc magnets</a:t>
            </a:r>
          </a:p>
          <a:p>
            <a:endParaRPr lang="en-US" sz="1800" b="1" dirty="0">
              <a:solidFill>
                <a:srgbClr val="FF6700"/>
              </a:solidFill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Pursue the ongoing design work on arc dipoles and quadrupoles and set the specifications.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Define the needs on multipoles regarding the two lattice configurations.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0F5F689-F331-4317-29F9-936F1C47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6"/>
            <a:ext cx="5688632" cy="43204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Plan of magnet activities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5A5926F-DC42-D6F4-7072-A5079AC0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and Plans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399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HOM design Studies: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C8CD3FB0-73EE-1F0B-C7A7-303110B7E2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373" y="1085528"/>
            <a:ext cx="3524190" cy="18377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8E018E-9CBD-F5F8-416A-2ECA05E5761E}"/>
              </a:ext>
            </a:extLst>
          </p:cNvPr>
          <p:cNvSpPr txBox="1"/>
          <p:nvPr/>
        </p:nvSpPr>
        <p:spPr>
          <a:xfrm>
            <a:off x="417835" y="725488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6700"/>
                </a:solidFill>
                <a:latin typeface="+mn-lt"/>
              </a:rPr>
              <a:t>3D- Eigenmode simulation: HOMs Identification in PERLE cavity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6B08DBA8-0321-98F7-7C09-32A50D159D97}"/>
              </a:ext>
            </a:extLst>
          </p:cNvPr>
          <p:cNvGrpSpPr/>
          <p:nvPr/>
        </p:nvGrpSpPr>
        <p:grpSpPr>
          <a:xfrm>
            <a:off x="345827" y="3196866"/>
            <a:ext cx="9721080" cy="2497174"/>
            <a:chOff x="201809" y="2927174"/>
            <a:chExt cx="10380122" cy="2766866"/>
          </a:xfrm>
        </p:grpSpPr>
        <p:pic>
          <p:nvPicPr>
            <p:cNvPr id="30" name="Picture 159">
              <a:extLst>
                <a:ext uri="{FF2B5EF4-FFF2-40B4-BE49-F238E27FC236}">
                  <a16:creationId xmlns:a16="http://schemas.microsoft.com/office/drawing/2014/main" id="{1FBD49D9-50D4-2D02-1D8C-88DE53430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809" y="2927174"/>
              <a:ext cx="3672409" cy="2754307"/>
            </a:xfrm>
            <a:prstGeom prst="rect">
              <a:avLst/>
            </a:prstGeom>
          </p:spPr>
        </p:pic>
        <p:pic>
          <p:nvPicPr>
            <p:cNvPr id="27" name="Picture 160">
              <a:extLst>
                <a:ext uri="{FF2B5EF4-FFF2-40B4-BE49-F238E27FC236}">
                  <a16:creationId xmlns:a16="http://schemas.microsoft.com/office/drawing/2014/main" id="{497FD39E-9E4E-49CE-3E81-A1D01923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187" y="2939733"/>
              <a:ext cx="3672408" cy="2754307"/>
            </a:xfrm>
            <a:prstGeom prst="rect">
              <a:avLst/>
            </a:prstGeom>
          </p:spPr>
        </p:pic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F24CFF61-4AFE-7B2A-73E7-FDE9CF24E2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41655" y="3000587"/>
              <a:ext cx="3540276" cy="2685561"/>
              <a:chOff x="8063856" y="3627426"/>
              <a:chExt cx="3736802" cy="2834640"/>
            </a:xfrm>
          </p:grpSpPr>
          <p:pic>
            <p:nvPicPr>
              <p:cNvPr id="17" name="Picture 161">
                <a:extLst>
                  <a:ext uri="{FF2B5EF4-FFF2-40B4-BE49-F238E27FC236}">
                    <a16:creationId xmlns:a16="http://schemas.microsoft.com/office/drawing/2014/main" id="{3F064A09-14E1-CB97-4578-92BAE24C1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3856" y="3627426"/>
                <a:ext cx="3736802" cy="2834640"/>
              </a:xfrm>
              <a:prstGeom prst="rect">
                <a:avLst/>
              </a:prstGeom>
            </p:spPr>
          </p:pic>
          <p:sp>
            <p:nvSpPr>
              <p:cNvPr id="18" name="TextBox 163">
                <a:extLst>
                  <a:ext uri="{FF2B5EF4-FFF2-40B4-BE49-F238E27FC236}">
                    <a16:creationId xmlns:a16="http://schemas.microsoft.com/office/drawing/2014/main" id="{DB5DABBA-238B-CA6D-FC67-13A123F879C1}"/>
                  </a:ext>
                </a:extLst>
              </p:cNvPr>
              <p:cNvSpPr txBox="1"/>
              <p:nvPr/>
            </p:nvSpPr>
            <p:spPr>
              <a:xfrm>
                <a:off x="8832150" y="4052576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TE111</a:t>
                </a:r>
              </a:p>
            </p:txBody>
          </p:sp>
          <p:sp>
            <p:nvSpPr>
              <p:cNvPr id="19" name="TextBox 164">
                <a:extLst>
                  <a:ext uri="{FF2B5EF4-FFF2-40B4-BE49-F238E27FC236}">
                    <a16:creationId xmlns:a16="http://schemas.microsoft.com/office/drawing/2014/main" id="{3B475D82-F00B-6B9C-98E7-998B35BD27FD}"/>
                  </a:ext>
                </a:extLst>
              </p:cNvPr>
              <p:cNvSpPr txBox="1"/>
              <p:nvPr/>
            </p:nvSpPr>
            <p:spPr>
              <a:xfrm>
                <a:off x="9236265" y="4047765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TM110</a:t>
                </a:r>
              </a:p>
            </p:txBody>
          </p:sp>
          <p:sp>
            <p:nvSpPr>
              <p:cNvPr id="20" name="TextBox 165">
                <a:extLst>
                  <a:ext uri="{FF2B5EF4-FFF2-40B4-BE49-F238E27FC236}">
                    <a16:creationId xmlns:a16="http://schemas.microsoft.com/office/drawing/2014/main" id="{F866A9EE-3322-24DF-C0AC-6CCF073CE227}"/>
                  </a:ext>
                </a:extLst>
              </p:cNvPr>
              <p:cNvSpPr txBox="1"/>
              <p:nvPr/>
            </p:nvSpPr>
            <p:spPr>
              <a:xfrm>
                <a:off x="9626097" y="4184639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TM111</a:t>
                </a:r>
              </a:p>
            </p:txBody>
          </p:sp>
          <p:sp>
            <p:nvSpPr>
              <p:cNvPr id="21" name="TextBox 166">
                <a:extLst>
                  <a:ext uri="{FF2B5EF4-FFF2-40B4-BE49-F238E27FC236}">
                    <a16:creationId xmlns:a16="http://schemas.microsoft.com/office/drawing/2014/main" id="{D0644828-A8BB-1ABC-63E9-E6A3770010D4}"/>
                  </a:ext>
                </a:extLst>
              </p:cNvPr>
              <p:cNvSpPr txBox="1"/>
              <p:nvPr/>
            </p:nvSpPr>
            <p:spPr>
              <a:xfrm>
                <a:off x="10120696" y="4564430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TE112</a:t>
                </a:r>
              </a:p>
            </p:txBody>
          </p:sp>
          <p:sp>
            <p:nvSpPr>
              <p:cNvPr id="22" name="TextBox 167">
                <a:extLst>
                  <a:ext uri="{FF2B5EF4-FFF2-40B4-BE49-F238E27FC236}">
                    <a16:creationId xmlns:a16="http://schemas.microsoft.com/office/drawing/2014/main" id="{64185338-F0B9-9D1E-A43C-DA9C0167059B}"/>
                  </a:ext>
                </a:extLst>
              </p:cNvPr>
              <p:cNvSpPr txBox="1"/>
              <p:nvPr/>
            </p:nvSpPr>
            <p:spPr>
              <a:xfrm>
                <a:off x="10369141" y="4854831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TM120</a:t>
                </a:r>
              </a:p>
            </p:txBody>
          </p:sp>
          <p:sp>
            <p:nvSpPr>
              <p:cNvPr id="23" name="TextBox 168">
                <a:extLst>
                  <a:ext uri="{FF2B5EF4-FFF2-40B4-BE49-F238E27FC236}">
                    <a16:creationId xmlns:a16="http://schemas.microsoft.com/office/drawing/2014/main" id="{63272207-538D-38BA-092B-164A1C655374}"/>
                  </a:ext>
                </a:extLst>
              </p:cNvPr>
              <p:cNvSpPr txBox="1"/>
              <p:nvPr/>
            </p:nvSpPr>
            <p:spPr>
              <a:xfrm>
                <a:off x="10924289" y="4549561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TM121</a:t>
                </a:r>
              </a:p>
            </p:txBody>
          </p:sp>
          <p:sp>
            <p:nvSpPr>
              <p:cNvPr id="24" name="TextBox 169">
                <a:extLst>
                  <a:ext uri="{FF2B5EF4-FFF2-40B4-BE49-F238E27FC236}">
                    <a16:creationId xmlns:a16="http://schemas.microsoft.com/office/drawing/2014/main" id="{3485BB96-58B5-F731-186A-F26999E57487}"/>
                  </a:ext>
                </a:extLst>
              </p:cNvPr>
              <p:cNvSpPr txBox="1"/>
              <p:nvPr/>
            </p:nvSpPr>
            <p:spPr>
              <a:xfrm>
                <a:off x="11114137" y="4916853"/>
                <a:ext cx="58528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TE121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0F94141-9574-41CB-F057-3EF732877E6A}"/>
              </a:ext>
            </a:extLst>
          </p:cNvPr>
          <p:cNvSpPr/>
          <p:nvPr/>
        </p:nvSpPr>
        <p:spPr>
          <a:xfrm>
            <a:off x="417835" y="2957736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Wakefield simulations for multi-beam excitation scheme (CST Studio)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174">
                <a:extLst>
                  <a:ext uri="{FF2B5EF4-FFF2-40B4-BE49-F238E27FC236}">
                    <a16:creationId xmlns:a16="http://schemas.microsoft.com/office/drawing/2014/main" id="{649B8BA1-D0CA-855A-9500-DF6C2A70C2CB}"/>
                  </a:ext>
                </a:extLst>
              </p:cNvPr>
              <p:cNvSpPr txBox="1"/>
              <p:nvPr/>
            </p:nvSpPr>
            <p:spPr>
              <a:xfrm>
                <a:off x="1805884" y="5045968"/>
                <a:ext cx="2068335" cy="390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 sz="12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>
                              <a:latin typeface="+mn-lt"/>
                            </a:rPr>
                          </m:ctrlPr>
                        </m:sSubPr>
                        <m:e>
                          <m:r>
                            <a:rPr lang="en-US" sz="900">
                              <a:latin typeface="+mn-lt"/>
                            </a:rPr>
                            <m:t>𝑍</m:t>
                          </m:r>
                        </m:e>
                        <m:sub>
                          <m:r>
                            <a:rPr lang="en-US" sz="900" i="1" smtClean="0">
                              <a:latin typeface="+mn-lt"/>
                            </a:rPr>
                            <m:t>||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latin typeface="+mn-lt"/>
                            </a:rPr>
                          </m:ctrlPr>
                        </m:dPr>
                        <m:e>
                          <m:r>
                            <a:rPr lang="en-US" sz="900">
                              <a:latin typeface="+mn-lt"/>
                            </a:rPr>
                            <m:t>𝐫</m:t>
                          </m:r>
                          <m:r>
                            <a:rPr lang="en-US" sz="900">
                              <a:latin typeface="+mn-lt"/>
                            </a:rPr>
                            <m:t>,</m:t>
                          </m:r>
                          <m:r>
                            <a:rPr lang="en-US" sz="900">
                              <a:latin typeface="+mn-lt"/>
                            </a:rPr>
                            <m:t>𝜔</m:t>
                          </m:r>
                        </m:e>
                      </m:d>
                      <m:r>
                        <a:rPr lang="en-US" sz="900"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n-US" sz="900" i="1">
                              <a:latin typeface="+mn-lt"/>
                            </a:rPr>
                          </m:ctrlPr>
                        </m:fPr>
                        <m:num>
                          <m:r>
                            <a:rPr lang="en-US" sz="900"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a:rPr lang="en-US" sz="900">
                              <a:latin typeface="+mn-lt"/>
                            </a:rPr>
                            <m:t>𝑐</m:t>
                          </m:r>
                        </m:den>
                      </m:f>
                      <m:nary>
                        <m:naryPr>
                          <m:ctrlPr>
                            <a:rPr lang="en-US" sz="900" i="1">
                              <a:latin typeface="+mn-lt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900">
                              <a:latin typeface="+mn-lt"/>
                            </a:rPr>
                            <m:t>−</m:t>
                          </m:r>
                          <m:r>
                            <a:rPr lang="en-US" sz="900">
                              <a:latin typeface="+mn-lt"/>
                            </a:rPr>
                            <m:t>∞</m:t>
                          </m:r>
                        </m:sub>
                        <m:sup>
                          <m:r>
                            <a:rPr lang="en-US" sz="900">
                              <a:latin typeface="+mn-lt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900" i="1">
                                  <a:latin typeface="+mn-lt"/>
                                </a:rPr>
                              </m:ctrlPr>
                            </m:sSubPr>
                            <m:e>
                              <m:r>
                                <a:rPr lang="en-US" sz="900">
                                  <a:latin typeface="+mn-lt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900">
                                  <a:latin typeface="+mn-lt"/>
                                </a:rPr>
                                <m:t>||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900" i="1">
                                  <a:latin typeface="+mn-lt"/>
                                </a:rPr>
                              </m:ctrlPr>
                            </m:dPr>
                            <m:e>
                              <m:r>
                                <a:rPr lang="en-US" sz="900">
                                  <a:latin typeface="+mn-lt"/>
                                </a:rPr>
                                <m:t>𝐫</m:t>
                              </m:r>
                              <m:r>
                                <a:rPr lang="en-US" sz="900">
                                  <a:latin typeface="+mn-lt"/>
                                </a:rPr>
                                <m:t>,</m:t>
                              </m:r>
                              <m:r>
                                <a:rPr lang="en-US" sz="900">
                                  <a:latin typeface="+mn-lt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sz="900" i="1">
                              <a:latin typeface="+mn-lt"/>
                            </a:rPr>
                          </m:ctrlPr>
                        </m:sSupPr>
                        <m:e>
                          <m:r>
                            <a:rPr lang="en-US" sz="900">
                              <a:latin typeface="+mn-lt"/>
                            </a:rPr>
                            <m:t>𝑒</m:t>
                          </m:r>
                        </m:e>
                        <m:sup>
                          <m:r>
                            <a:rPr lang="en-US" sz="900">
                              <a:latin typeface="+mn-lt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900" i="1">
                                  <a:latin typeface="+mn-lt"/>
                                </a:rPr>
                              </m:ctrlPr>
                            </m:fPr>
                            <m:num>
                              <m:r>
                                <a:rPr lang="en-US" sz="900">
                                  <a:latin typeface="+mn-lt"/>
                                </a:rPr>
                                <m:t>𝑗</m:t>
                              </m:r>
                              <m:r>
                                <a:rPr lang="el-GR" sz="900">
                                  <a:latin typeface="+mn-lt"/>
                                </a:rPr>
                                <m:t>𝜔</m:t>
                              </m:r>
                              <m:r>
                                <a:rPr lang="en-US" sz="900">
                                  <a:latin typeface="+mn-lt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en-US" sz="900">
                                  <a:latin typeface="+mn-lt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  <m:r>
                        <a:rPr lang="en-US" sz="900">
                          <a:latin typeface="+mn-lt"/>
                        </a:rPr>
                        <m:t>𝑑𝑠</m:t>
                      </m:r>
                    </m:oMath>
                  </m:oMathPara>
                </a14:m>
                <a:endParaRPr lang="en-US" sz="900" dirty="0">
                  <a:latin typeface="+mn-lt"/>
                </a:endParaRPr>
              </a:p>
            </p:txBody>
          </p:sp>
        </mc:Choice>
        <mc:Fallback>
          <p:sp>
            <p:nvSpPr>
              <p:cNvPr id="32" name="TextBox 174">
                <a:extLst>
                  <a:ext uri="{FF2B5EF4-FFF2-40B4-BE49-F238E27FC236}">
                    <a16:creationId xmlns:a16="http://schemas.microsoft.com/office/drawing/2014/main" id="{649B8BA1-D0CA-855A-9500-DF6C2A70C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884" y="5045968"/>
                <a:ext cx="2068335" cy="390556"/>
              </a:xfrm>
              <a:prstGeom prst="rect">
                <a:avLst/>
              </a:prstGeom>
              <a:blipFill>
                <a:blip r:embed="rId6"/>
                <a:stretch>
                  <a:fillRect t="-128125" b="-19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B983A2E-AA5A-8B15-810D-658299907F84}"/>
              </a:ext>
            </a:extLst>
          </p:cNvPr>
          <p:cNvSpPr/>
          <p:nvPr/>
        </p:nvSpPr>
        <p:spPr>
          <a:xfrm>
            <a:off x="315204" y="5117976"/>
            <a:ext cx="17892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+mn-lt"/>
              </a:rPr>
              <a:t>Longitudinal wake impedance [</a:t>
            </a:r>
            <a:r>
              <a:rPr lang="el-GR" sz="900" dirty="0">
                <a:latin typeface="+mn-lt"/>
              </a:rPr>
              <a:t>Ω</a:t>
            </a:r>
            <a:r>
              <a:rPr lang="en-US" sz="900" dirty="0">
                <a:latin typeface="+mn-lt"/>
              </a:rPr>
              <a:t>]: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84B2DF-5201-45EB-241E-019C6DD6493F}"/>
              </a:ext>
            </a:extLst>
          </p:cNvPr>
          <p:cNvSpPr/>
          <p:nvPr/>
        </p:nvSpPr>
        <p:spPr>
          <a:xfrm>
            <a:off x="4445820" y="5175176"/>
            <a:ext cx="31935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+mn-lt"/>
              </a:rPr>
              <a:t>Transverse wake impedance [</a:t>
            </a:r>
            <a:r>
              <a:rPr lang="el-GR" sz="900" dirty="0">
                <a:latin typeface="+mn-lt"/>
              </a:rPr>
              <a:t>Ω</a:t>
            </a:r>
            <a:r>
              <a:rPr lang="en-US" sz="900" dirty="0">
                <a:latin typeface="+mn-lt"/>
              </a:rPr>
              <a:t>/m] – Panofsky-Wenzel Theorem: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176">
                <a:extLst>
                  <a:ext uri="{FF2B5EF4-FFF2-40B4-BE49-F238E27FC236}">
                    <a16:creationId xmlns:a16="http://schemas.microsoft.com/office/drawing/2014/main" id="{477FE759-BACC-E309-C9B0-73FB903B966F}"/>
                  </a:ext>
                </a:extLst>
              </p:cNvPr>
              <p:cNvSpPr txBox="1"/>
              <p:nvPr/>
            </p:nvSpPr>
            <p:spPr>
              <a:xfrm>
                <a:off x="7542164" y="5099323"/>
                <a:ext cx="1660647" cy="378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>
                  <a:defRPr sz="12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+mn-lt"/>
                            </a:rPr>
                          </m:ctrlPr>
                        </m:sSubPr>
                        <m:e>
                          <m:r>
                            <a:rPr lang="en-US" sz="900">
                              <a:latin typeface="+mn-lt"/>
                            </a:rPr>
                            <m:t>𝒁</m:t>
                          </m:r>
                        </m:e>
                        <m:sub>
                          <m:r>
                            <a:rPr lang="en-US" sz="900" i="1" smtClean="0">
                              <a:latin typeface="+mn-lt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latin typeface="+mn-lt"/>
                            </a:rPr>
                          </m:ctrlPr>
                        </m:dPr>
                        <m:e>
                          <m:r>
                            <a:rPr lang="en-US" sz="900">
                              <a:latin typeface="+mn-lt"/>
                            </a:rPr>
                            <m:t>𝐫</m:t>
                          </m:r>
                          <m:r>
                            <a:rPr lang="en-US" sz="900">
                              <a:latin typeface="+mn-lt"/>
                            </a:rPr>
                            <m:t>,</m:t>
                          </m:r>
                          <m:r>
                            <a:rPr lang="en-US" sz="900">
                              <a:latin typeface="+mn-lt"/>
                            </a:rPr>
                            <m:t>𝜔</m:t>
                          </m:r>
                        </m:e>
                      </m:d>
                      <m:r>
                        <a:rPr lang="en-US" sz="900">
                          <a:latin typeface="+mn-lt"/>
                        </a:rPr>
                        <m:t>=</m:t>
                      </m:r>
                      <m:r>
                        <a:rPr lang="en-US" sz="900" b="0" i="1" smtClean="0">
                          <a:latin typeface="+mn-lt"/>
                        </a:rPr>
                        <m:t>−</m:t>
                      </m:r>
                      <m:f>
                        <m:fPr>
                          <m:ctrlPr>
                            <a:rPr lang="fr-FR" sz="900" i="1">
                              <a:latin typeface="+mn-lt"/>
                            </a:rPr>
                          </m:ctrlPr>
                        </m:fPr>
                        <m:num>
                          <m:r>
                            <a:rPr lang="fr-FR" sz="900" i="1">
                              <a:latin typeface="+mn-lt"/>
                            </a:rPr>
                            <m:t>𝑗</m:t>
                          </m:r>
                          <m:r>
                            <a:rPr lang="el-GR" sz="900" i="1">
                              <a:latin typeface="+mn-lt"/>
                            </a:rPr>
                            <m:t>𝛽</m:t>
                          </m:r>
                          <m:r>
                            <a:rPr lang="en-US" sz="900" b="0" i="1" smtClean="0">
                              <a:latin typeface="+mn-lt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fr-FR" sz="900" i="1">
                                  <a:latin typeface="+mn-lt"/>
                                </a:rPr>
                              </m:ctrlPr>
                            </m:sSubPr>
                            <m:e>
                              <m:r>
                                <a:rPr lang="el-GR" sz="900" i="1">
                                  <a:latin typeface="+mn-lt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900" i="1">
                                  <a:latin typeface="+mn-lt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900" b="0" i="1" smtClean="0">
                                  <a:latin typeface="+mn-lt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+mn-lt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+mn-lt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900" b="0" i="1" smtClean="0">
                              <a:latin typeface="+mn-l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900" i="1" smtClean="0">
                              <a:latin typeface="+mn-lt"/>
                            </a:rPr>
                            <m:t>∇</m:t>
                          </m:r>
                        </m:e>
                        <m:sub>
                          <m:r>
                            <a:rPr lang="en-US" sz="900">
                              <a:latin typeface="+mn-lt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US" sz="900" i="1">
                              <a:latin typeface="+mn-lt"/>
                            </a:rPr>
                          </m:ctrlPr>
                        </m:sSubPr>
                        <m:e>
                          <m:r>
                            <a:rPr lang="en-US" sz="900">
                              <a:latin typeface="+mn-lt"/>
                            </a:rPr>
                            <m:t>𝑍</m:t>
                          </m:r>
                        </m:e>
                        <m:sub>
                          <m:r>
                            <a:rPr lang="en-US" sz="900">
                              <a:latin typeface="+mn-lt"/>
                            </a:rPr>
                            <m:t>||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latin typeface="+mn-lt"/>
                            </a:rPr>
                          </m:ctrlPr>
                        </m:dPr>
                        <m:e>
                          <m:r>
                            <a:rPr lang="en-US" sz="900">
                              <a:latin typeface="+mn-lt"/>
                            </a:rPr>
                            <m:t>𝐫</m:t>
                          </m:r>
                          <m:r>
                            <a:rPr lang="en-US" sz="900">
                              <a:latin typeface="+mn-lt"/>
                            </a:rPr>
                            <m:t>,</m:t>
                          </m:r>
                          <m:r>
                            <a:rPr lang="en-US" sz="900">
                              <a:latin typeface="+mn-lt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900" dirty="0">
                  <a:latin typeface="+mn-lt"/>
                </a:endParaRPr>
              </a:p>
            </p:txBody>
          </p:sp>
        </mc:Choice>
        <mc:Fallback>
          <p:sp>
            <p:nvSpPr>
              <p:cNvPr id="35" name="TextBox 176">
                <a:extLst>
                  <a:ext uri="{FF2B5EF4-FFF2-40B4-BE49-F238E27FC236}">
                    <a16:creationId xmlns:a16="http://schemas.microsoft.com/office/drawing/2014/main" id="{477FE759-BACC-E309-C9B0-73FB903B9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164" y="5099323"/>
                <a:ext cx="1660647" cy="3786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>
            <a:extLst>
              <a:ext uri="{FF2B5EF4-FFF2-40B4-BE49-F238E27FC236}">
                <a16:creationId xmlns:a16="http://schemas.microsoft.com/office/drawing/2014/main" id="{DB001AAE-E20F-8CCD-165B-877D6974EF10}"/>
              </a:ext>
            </a:extLst>
          </p:cNvPr>
          <p:cNvSpPr txBox="1"/>
          <p:nvPr/>
        </p:nvSpPr>
        <p:spPr>
          <a:xfrm>
            <a:off x="7330603" y="810270"/>
            <a:ext cx="3219536" cy="923330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>
                <a:solidFill>
                  <a:srgbClr val="CC0066"/>
                </a:solidFill>
                <a:latin typeface="+mn-lt"/>
              </a:rPr>
              <a:t>More details in a dedicated talk by Carmelo </a:t>
            </a:r>
            <a:r>
              <a:rPr lang="en-GB" sz="1800" b="1" i="1" dirty="0" err="1">
                <a:solidFill>
                  <a:srgbClr val="CC0066"/>
                </a:solidFill>
                <a:latin typeface="+mn-lt"/>
              </a:rPr>
              <a:t>Barbagallo</a:t>
            </a:r>
            <a:r>
              <a:rPr lang="en-GB" sz="1800" b="1" i="1" dirty="0">
                <a:solidFill>
                  <a:srgbClr val="CC0066"/>
                </a:solidFill>
                <a:latin typeface="+mn-lt"/>
              </a:rPr>
              <a:t> - Thursday 6</a:t>
            </a:r>
            <a:r>
              <a:rPr lang="en-GB" sz="1800" b="1" i="1" baseline="30000" dirty="0">
                <a:solidFill>
                  <a:srgbClr val="CC0066"/>
                </a:solidFill>
                <a:latin typeface="+mn-lt"/>
              </a:rPr>
              <a:t>th</a:t>
            </a:r>
            <a:r>
              <a:rPr lang="en-GB" sz="1800" b="1" i="1" dirty="0">
                <a:solidFill>
                  <a:srgbClr val="CC0066"/>
                </a:solidFill>
                <a:latin typeface="+mn-lt"/>
              </a:rPr>
              <a:t> @ 9:10 am </a:t>
            </a:r>
          </a:p>
        </p:txBody>
      </p:sp>
    </p:spTree>
    <p:extLst>
      <p:ext uri="{BB962C8B-B14F-4D97-AF65-F5344CB8AC3E}">
        <p14:creationId xmlns:p14="http://schemas.microsoft.com/office/powerpoint/2010/main" val="1635060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HOM design Studies: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6674AB-B0DE-89DC-6FC0-DFC83BC013A0}"/>
              </a:ext>
            </a:extLst>
          </p:cNvPr>
          <p:cNvSpPr/>
          <p:nvPr/>
        </p:nvSpPr>
        <p:spPr>
          <a:xfrm>
            <a:off x="201811" y="725488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HOM coupler optimization of 3 different designs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458B6D-5A8F-7F03-EAA0-BEFE3D899724}"/>
              </a:ext>
            </a:extLst>
          </p:cNvPr>
          <p:cNvGrpSpPr/>
          <p:nvPr/>
        </p:nvGrpSpPr>
        <p:grpSpPr>
          <a:xfrm>
            <a:off x="993899" y="1077733"/>
            <a:ext cx="9001000" cy="1591971"/>
            <a:chOff x="345827" y="1095342"/>
            <a:chExt cx="10157310" cy="214061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A706BE4-EFB0-9ED0-A0AA-828BADBDB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27" y="1201299"/>
              <a:ext cx="2891994" cy="1900453"/>
            </a:xfrm>
            <a:prstGeom prst="rect">
              <a:avLst/>
            </a:prstGeom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DB760CA-BFBB-5A07-9112-0A11BC923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0563" y="1095342"/>
              <a:ext cx="3532574" cy="2130689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5E581C1-E5E3-E28E-1F86-3D924254A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0163" y="1105265"/>
              <a:ext cx="3489992" cy="213068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326EA71-EE73-ED62-F77C-93FC3DD1A706}"/>
              </a:ext>
            </a:extLst>
          </p:cNvPr>
          <p:cNvSpPr/>
          <p:nvPr/>
        </p:nvSpPr>
        <p:spPr>
          <a:xfrm>
            <a:off x="417835" y="2669704"/>
            <a:ext cx="100091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+mn-lt"/>
              </a:rPr>
              <a:t>Couplers geometrically optimized according to the HOM spectrum &amp; S-parameters btw port 1 (beam pipe) &amp; port 2 (coupler output) studied.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+mn-lt"/>
              </a:rPr>
              <a:t>The hook coupler provides higher damping of the first two dipole passbands (TE111 and TM110)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+mn-lt"/>
              </a:rPr>
              <a:t>The DQW coupler exhibits a better monopole coupling for TM010 mode than the probe design.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27A9F-2E3E-50F0-B21A-C7934E854282}"/>
              </a:ext>
            </a:extLst>
          </p:cNvPr>
          <p:cNvSpPr/>
          <p:nvPr/>
        </p:nvSpPr>
        <p:spPr>
          <a:xfrm>
            <a:off x="273819" y="3317776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Study of 2 damping schemes </a:t>
            </a:r>
            <a:r>
              <a:rPr lang="en-GB" sz="1600" b="1" u="sng" dirty="0">
                <a:solidFill>
                  <a:srgbClr val="FF6700"/>
                </a:solidFill>
                <a:latin typeface="+mn-lt"/>
              </a:rPr>
              <a:t>with 4 HOM couplers </a:t>
            </a:r>
            <a:r>
              <a:rPr lang="en-GB" sz="1600" b="1" dirty="0">
                <a:solidFill>
                  <a:srgbClr val="FF6700"/>
                </a:solidFill>
                <a:latin typeface="+mn-lt"/>
              </a:rPr>
              <a:t>(Especially for dipole HOM extraction)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627253-2118-481E-6B9A-9E6786AFB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03" y="3749824"/>
            <a:ext cx="2634041" cy="1692203"/>
          </a:xfrm>
          <a:prstGeom prst="rect">
            <a:avLst/>
          </a:prstGeom>
        </p:spPr>
      </p:pic>
      <p:pic>
        <p:nvPicPr>
          <p:cNvPr id="28" name="Picture 43">
            <a:extLst>
              <a:ext uri="{FF2B5EF4-FFF2-40B4-BE49-F238E27FC236}">
                <a16:creationId xmlns:a16="http://schemas.microsoft.com/office/drawing/2014/main" id="{D5398621-C2AA-4EBE-57EE-BB54CE0A1F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797" y="3757729"/>
            <a:ext cx="2897614" cy="1772389"/>
          </a:xfrm>
          <a:prstGeom prst="rect">
            <a:avLst/>
          </a:prstGeom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339CBE3C-0BB4-91C6-C8F5-85F5FE89F5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583" y="3764151"/>
            <a:ext cx="2998164" cy="177238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FA510BE5-278F-56BB-492B-E35310858E10}"/>
              </a:ext>
            </a:extLst>
          </p:cNvPr>
          <p:cNvSpPr txBox="1"/>
          <p:nvPr/>
        </p:nvSpPr>
        <p:spPr>
          <a:xfrm>
            <a:off x="8698754" y="4102894"/>
            <a:ext cx="19442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+mn-lt"/>
              </a:rPr>
              <a:t>Promising </a:t>
            </a:r>
            <a:r>
              <a:rPr lang="en-US" sz="1300" dirty="0">
                <a:latin typeface="+mn-lt"/>
                <a:cs typeface="Arial" panose="020B0604020202020204" pitchFamily="34" charset="0"/>
              </a:rPr>
              <a:t>results of DQW configuration: It allow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damping both monopole and dipole HOMs below the analytically-computed beam-stability limits</a:t>
            </a:r>
            <a:endParaRPr lang="en-GB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640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17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Plans on HOMs and cavity activities 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6674AB-B0DE-89DC-6FC0-DFC83BC013A0}"/>
              </a:ext>
            </a:extLst>
          </p:cNvPr>
          <p:cNvSpPr/>
          <p:nvPr/>
        </p:nvSpPr>
        <p:spPr>
          <a:xfrm>
            <a:off x="201810" y="1013520"/>
            <a:ext cx="835292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rgbClr val="FF6700"/>
                </a:solidFill>
                <a:latin typeface="+mn-lt"/>
              </a:rPr>
              <a:t>HOM couplers further studies and prototypes:</a:t>
            </a:r>
          </a:p>
          <a:p>
            <a:pPr lvl="0"/>
            <a:endParaRPr lang="en-GB" sz="1800" b="1" dirty="0">
              <a:solidFill>
                <a:srgbClr val="FF6700"/>
              </a:solidFill>
              <a:latin typeface="+mn-lt"/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Finish the ongoing thermal studies of HOM couplers (COMSOL simulation)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3D printing of 1 DQW, 1 hook and 1 probe HOM couplers (@CERN): in polymer &amp; Copper coated.</a:t>
            </a:r>
          </a:p>
          <a:p>
            <a:r>
              <a:rPr lang="en-GB" sz="1600" dirty="0">
                <a:latin typeface="+mn-lt"/>
                <a:sym typeface="Wingdings" pitchFamily="2" charset="2"/>
              </a:rPr>
              <a:t> First</a:t>
            </a:r>
            <a:r>
              <a:rPr lang="en-GB" sz="1600" dirty="0">
                <a:latin typeface="+mn-lt"/>
              </a:rPr>
              <a:t> tests on a </a:t>
            </a:r>
            <a:r>
              <a:rPr lang="en-GB" sz="1600" b="1" dirty="0">
                <a:latin typeface="+mn-lt"/>
              </a:rPr>
              <a:t>801 MHz mono-cell Cu cavity </a:t>
            </a:r>
            <a:r>
              <a:rPr lang="en-GB" sz="1600" dirty="0">
                <a:latin typeface="+mn-lt"/>
              </a:rPr>
              <a:t>(provided by CERN)</a:t>
            </a:r>
            <a:r>
              <a:rPr lang="en-GB" sz="1600" b="1" dirty="0">
                <a:latin typeface="+mn-lt"/>
              </a:rPr>
              <a:t> </a:t>
            </a:r>
            <a:r>
              <a:rPr lang="en-GB" sz="1600" dirty="0">
                <a:latin typeface="+mn-lt"/>
              </a:rPr>
              <a:t>will be performed at </a:t>
            </a:r>
            <a:r>
              <a:rPr lang="en-GB" sz="1600" dirty="0" err="1">
                <a:latin typeface="+mn-lt"/>
              </a:rPr>
              <a:t>JLab</a:t>
            </a:r>
            <a:r>
              <a:rPr lang="en-GB" sz="1600" dirty="0">
                <a:latin typeface="+mn-lt"/>
              </a:rPr>
              <a:t> this month.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A DQW coupler </a:t>
            </a:r>
            <a:r>
              <a:rPr lang="en-GB" sz="1600" b="1" dirty="0">
                <a:latin typeface="+mn-lt"/>
              </a:rPr>
              <a:t>3D metal printed </a:t>
            </a:r>
            <a:r>
              <a:rPr lang="en-GB" sz="1600" dirty="0">
                <a:latin typeface="+mn-lt"/>
              </a:rPr>
              <a:t>(@CERN) is scheduled once the tests on polymer couplers are done and conclusions are obtained. Other couplers will follow.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b="1" dirty="0">
                <a:solidFill>
                  <a:srgbClr val="FF6700"/>
                </a:solidFill>
                <a:latin typeface="+mn-lt"/>
              </a:rPr>
              <a:t>Cavity prototypes:</a:t>
            </a:r>
          </a:p>
          <a:p>
            <a:endParaRPr lang="en-GB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b="1" dirty="0">
                <a:latin typeface="+mn-lt"/>
              </a:rPr>
              <a:t>A 5-Cell copper cavity</a:t>
            </a:r>
            <a:r>
              <a:rPr lang="en-GB" sz="1600" dirty="0">
                <a:latin typeface="+mn-lt"/>
              </a:rPr>
              <a:t> will be fabricated soon @</a:t>
            </a:r>
            <a:r>
              <a:rPr lang="en-GB" sz="1600" dirty="0" err="1">
                <a:latin typeface="+mn-lt"/>
              </a:rPr>
              <a:t>Jlab</a:t>
            </a:r>
            <a:r>
              <a:rPr lang="en-GB" sz="1600" dirty="0">
                <a:latin typeface="+mn-lt"/>
              </a:rPr>
              <a:t> (same design as the 1</a:t>
            </a:r>
            <a:r>
              <a:rPr lang="en-GB" sz="1600" baseline="30000" dirty="0">
                <a:latin typeface="+mn-lt"/>
              </a:rPr>
              <a:t>st</a:t>
            </a:r>
            <a:r>
              <a:rPr lang="en-GB" sz="1600" dirty="0">
                <a:latin typeface="+mn-lt"/>
              </a:rPr>
              <a:t> Nb 5-cell cavity fabricated in 2017) to allow end group design optimisation with optimised HOM coupler configuration.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b="1" dirty="0">
                <a:latin typeface="+mn-lt"/>
              </a:rPr>
              <a:t>A 5-Cell Niobium cavity </a:t>
            </a:r>
            <a:r>
              <a:rPr lang="en-GB" sz="1600" dirty="0">
                <a:latin typeface="+mn-lt"/>
              </a:rPr>
              <a:t>with optimised end groups will be fabricated once all the tests are made. 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4E20D5-0F9A-33AE-BC73-0F215FE12C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763" y="1291617"/>
            <a:ext cx="1543681" cy="10900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4C3D22-BE21-AD77-F63D-0FBE9303DA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762" y="2482358"/>
            <a:ext cx="1543681" cy="248205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97ECFCE-859D-6EAD-F397-AFB43750485F}"/>
              </a:ext>
            </a:extLst>
          </p:cNvPr>
          <p:cNvSpPr txBox="1"/>
          <p:nvPr/>
        </p:nvSpPr>
        <p:spPr>
          <a:xfrm>
            <a:off x="8292454" y="5037257"/>
            <a:ext cx="242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+mn-lt"/>
              </a:rPr>
              <a:t>First Hook type polymer coupler 3D printed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088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18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Cryomodule design: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80CE61-984C-DDC9-8B78-C5FFD135FB5E}"/>
              </a:ext>
            </a:extLst>
          </p:cNvPr>
          <p:cNvSpPr txBox="1"/>
          <p:nvPr/>
        </p:nvSpPr>
        <p:spPr>
          <a:xfrm>
            <a:off x="345827" y="1087269"/>
            <a:ext cx="1016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Cryomodule design under study: two options are currently considered at IJCLab: the SPL and the ESS design. The two candidates present similar features: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C07C4B2-6A38-4982-35D3-1094E485D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53674"/>
              </p:ext>
            </p:extLst>
          </p:nvPr>
        </p:nvGraphicFramePr>
        <p:xfrm>
          <a:off x="1425947" y="2453977"/>
          <a:ext cx="8280920" cy="3096047"/>
        </p:xfrm>
        <a:graphic>
          <a:graphicData uri="http://schemas.openxmlformats.org/drawingml/2006/table">
            <a:tbl>
              <a:tblPr firstRow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56267771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Characteristics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600" dirty="0"/>
                        <a:t>ESS  (704MHz)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600" dirty="0"/>
                        <a:t>SPL  (704MHz)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600" dirty="0"/>
                        <a:t>PERLE (802MHz)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4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  <a:p>
                      <a:pPr algn="ctr"/>
                      <a:endParaRPr lang="en-GB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35755"/>
                  </a:ext>
                </a:extLst>
              </a:tr>
              <a:tr h="380512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latin typeface="+mn-lt"/>
                        </a:rPr>
                        <a:t>Number of cavities/cells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4/5 or 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4/5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4/5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155898"/>
                  </a:ext>
                </a:extLst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1300" b="1" dirty="0">
                          <a:latin typeface="+mn-lt"/>
                        </a:rPr>
                        <a:t>Coupler to coupler length (mm)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1500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1490,5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1300" b="1" dirty="0">
                          <a:latin typeface="+mn-lt"/>
                        </a:rPr>
                        <a:t>Length flange to flange (mm)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1258,8 (M</a:t>
                      </a:r>
                      <a:r>
                        <a:rPr lang="el-GR" sz="1200" b="1" dirty="0">
                          <a:latin typeface="+mn-lt"/>
                        </a:rPr>
                        <a:t>β</a:t>
                      </a:r>
                      <a:r>
                        <a:rPr lang="en-GB" sz="1200" b="1" dirty="0">
                          <a:latin typeface="+mn-lt"/>
                        </a:rPr>
                        <a:t>) / 1316,3 (H</a:t>
                      </a:r>
                      <a:r>
                        <a:rPr lang="el-GR" sz="1200" b="1" dirty="0">
                          <a:latin typeface="+mn-lt"/>
                        </a:rPr>
                        <a:t>β</a:t>
                      </a:r>
                      <a:r>
                        <a:rPr lang="en-GB" sz="1200" b="1" dirty="0">
                          <a:latin typeface="+mn-lt"/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1397,3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1292,5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1300" b="1" dirty="0">
                          <a:latin typeface="+mn-lt"/>
                        </a:rPr>
                        <a:t>Coupler to flange dim. (mm)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115 (M</a:t>
                      </a:r>
                      <a:r>
                        <a:rPr lang="el-GR" sz="1200" b="1" dirty="0">
                          <a:latin typeface="+mn-lt"/>
                        </a:rPr>
                        <a:t>β</a:t>
                      </a:r>
                      <a:r>
                        <a:rPr lang="en-GB" sz="1200" b="1" dirty="0">
                          <a:latin typeface="+mn-lt"/>
                        </a:rPr>
                        <a:t>) / 130 (H</a:t>
                      </a:r>
                      <a:r>
                        <a:rPr lang="el-GR" sz="1200" b="1" dirty="0">
                          <a:latin typeface="+mn-lt"/>
                        </a:rPr>
                        <a:t>β</a:t>
                      </a:r>
                      <a:r>
                        <a:rPr lang="en-GB" sz="1200" b="1" dirty="0">
                          <a:latin typeface="+mn-lt"/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116,4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96,7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1300" b="1" dirty="0">
                          <a:latin typeface="+mn-lt"/>
                        </a:rPr>
                        <a:t>Cells external diameter (mm)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378,9 (M</a:t>
                      </a:r>
                      <a:r>
                        <a:rPr lang="el-GR" sz="1200" b="1" dirty="0">
                          <a:latin typeface="+mn-lt"/>
                        </a:rPr>
                        <a:t>β</a:t>
                      </a:r>
                      <a:r>
                        <a:rPr lang="en-GB" sz="1200" b="1" dirty="0">
                          <a:latin typeface="+mn-lt"/>
                        </a:rPr>
                        <a:t>) / 385,7 (H</a:t>
                      </a:r>
                      <a:r>
                        <a:rPr lang="el-GR" sz="1200" b="1" dirty="0">
                          <a:latin typeface="+mn-lt"/>
                        </a:rPr>
                        <a:t>β</a:t>
                      </a:r>
                      <a:r>
                        <a:rPr lang="en-GB" sz="1200" b="1" dirty="0">
                          <a:latin typeface="+mn-lt"/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386,5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latin typeface="+mn-lt"/>
                        </a:rPr>
                        <a:t>335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2" name="Groupe 31">
            <a:extLst>
              <a:ext uri="{FF2B5EF4-FFF2-40B4-BE49-F238E27FC236}">
                <a16:creationId xmlns:a16="http://schemas.microsoft.com/office/drawing/2014/main" id="{F8AA2FBF-EF41-D0EF-34B2-1F8C96F3EE1C}"/>
              </a:ext>
            </a:extLst>
          </p:cNvPr>
          <p:cNvGrpSpPr/>
          <p:nvPr/>
        </p:nvGrpSpPr>
        <p:grpSpPr>
          <a:xfrm>
            <a:off x="5961079" y="1796897"/>
            <a:ext cx="4086005" cy="1211397"/>
            <a:chOff x="5961079" y="1796897"/>
            <a:chExt cx="4086005" cy="1211397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9006D27-3EBD-6FFC-E0D4-EC23237F2416}"/>
                </a:ext>
              </a:extLst>
            </p:cNvPr>
            <p:cNvSpPr/>
            <p:nvPr/>
          </p:nvSpPr>
          <p:spPr>
            <a:xfrm>
              <a:off x="5961079" y="2487211"/>
              <a:ext cx="1513540" cy="521083"/>
            </a:xfrm>
            <a:prstGeom prst="ellipse">
              <a:avLst/>
            </a:prstGeom>
            <a:noFill/>
            <a:ln w="34925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C0066"/>
                </a:solidFill>
              </a:endParaRP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9CC8FA3F-3ACF-22F6-C9E3-8BC30F3C37F6}"/>
                </a:ext>
              </a:extLst>
            </p:cNvPr>
            <p:cNvCxnSpPr>
              <a:cxnSpLocks/>
              <a:stCxn id="7" idx="0"/>
              <a:endCxn id="11" idx="1"/>
            </p:cNvCxnSpPr>
            <p:nvPr/>
          </p:nvCxnSpPr>
          <p:spPr>
            <a:xfrm flipV="1">
              <a:off x="6717849" y="2089285"/>
              <a:ext cx="684762" cy="397926"/>
            </a:xfrm>
            <a:prstGeom prst="straightConnector1">
              <a:avLst/>
            </a:prstGeom>
            <a:ln w="34925">
              <a:solidFill>
                <a:srgbClr val="CC006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62D69B6-DCD3-5EB7-87F4-9BF851EDE6EE}"/>
                </a:ext>
              </a:extLst>
            </p:cNvPr>
            <p:cNvSpPr txBox="1"/>
            <p:nvPr/>
          </p:nvSpPr>
          <p:spPr>
            <a:xfrm>
              <a:off x="7402611" y="1796897"/>
              <a:ext cx="2644473" cy="584775"/>
            </a:xfrm>
            <a:prstGeom prst="rect">
              <a:avLst/>
            </a:prstGeom>
            <a:noFill/>
            <a:ln w="15875">
              <a:solidFill>
                <a:srgbClr val="CC00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CC0066"/>
                  </a:solidFill>
                  <a:latin typeface="+mn-lt"/>
                </a:rPr>
                <a:t>Designed by IJCLab &amp; CERN</a:t>
              </a:r>
            </a:p>
            <a:p>
              <a:pPr algn="ctr"/>
              <a:r>
                <a:rPr lang="en-GB" sz="1600" dirty="0">
                  <a:solidFill>
                    <a:srgbClr val="CC0066"/>
                  </a:solidFill>
                  <a:latin typeface="+mn-lt"/>
                </a:rPr>
                <a:t>Some components available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C7247B2-1E84-5CF9-3C2C-FA77309A4B3F}"/>
              </a:ext>
            </a:extLst>
          </p:cNvPr>
          <p:cNvGrpSpPr/>
          <p:nvPr/>
        </p:nvGrpSpPr>
        <p:grpSpPr>
          <a:xfrm>
            <a:off x="1353939" y="1949624"/>
            <a:ext cx="8200403" cy="1756769"/>
            <a:chOff x="1353939" y="1949624"/>
            <a:chExt cx="8200403" cy="1756769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01CF043-56EF-0B91-3E3B-B8A515ED813D}"/>
                </a:ext>
              </a:extLst>
            </p:cNvPr>
            <p:cNvGrpSpPr/>
            <p:nvPr/>
          </p:nvGrpSpPr>
          <p:grpSpPr>
            <a:xfrm>
              <a:off x="1353939" y="1949624"/>
              <a:ext cx="4176464" cy="1049343"/>
              <a:chOff x="849883" y="1949624"/>
              <a:chExt cx="4176464" cy="1049343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A4ABCC79-E14C-232C-EF71-2019AB6E3259}"/>
                  </a:ext>
                </a:extLst>
              </p:cNvPr>
              <p:cNvSpPr/>
              <p:nvPr/>
            </p:nvSpPr>
            <p:spPr>
              <a:xfrm>
                <a:off x="3512807" y="2496961"/>
                <a:ext cx="1513540" cy="502006"/>
              </a:xfrm>
              <a:prstGeom prst="ellipse">
                <a:avLst/>
              </a:pr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C0066"/>
                  </a:solidFill>
                </a:endParaRPr>
              </a:p>
            </p:txBody>
          </p:sp>
          <p:cxnSp>
            <p:nvCxnSpPr>
              <p:cNvPr id="5" name="Connecteur droit avec flèche 4">
                <a:extLst>
                  <a:ext uri="{FF2B5EF4-FFF2-40B4-BE49-F238E27FC236}">
                    <a16:creationId xmlns:a16="http://schemas.microsoft.com/office/drawing/2014/main" id="{E87E943A-ECBC-6F9A-4181-7C0E3E393421}"/>
                  </a:ext>
                </a:extLst>
              </p:cNvPr>
              <p:cNvCxnSpPr>
                <a:cxnSpLocks/>
                <a:stCxn id="4" idx="0"/>
                <a:endCxn id="10" idx="3"/>
              </p:cNvCxnSpPr>
              <p:nvPr/>
            </p:nvCxnSpPr>
            <p:spPr>
              <a:xfrm flipH="1" flipV="1">
                <a:off x="3494356" y="2118901"/>
                <a:ext cx="775221" cy="378060"/>
              </a:xfrm>
              <a:prstGeom prst="straightConnector1">
                <a:avLst/>
              </a:prstGeom>
              <a:ln w="34925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6935D7-233E-5149-55C8-D4F15ED63A48}"/>
                  </a:ext>
                </a:extLst>
              </p:cNvPr>
              <p:cNvSpPr txBox="1"/>
              <p:nvPr/>
            </p:nvSpPr>
            <p:spPr>
              <a:xfrm>
                <a:off x="849883" y="1949624"/>
                <a:ext cx="2644473" cy="338554"/>
              </a:xfrm>
              <a:prstGeom prst="rect">
                <a:avLst/>
              </a:prstGeom>
              <a:noFill/>
              <a:ln w="158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Designed by IJCLab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AA60F50-D39F-8B0B-54B6-AA44B63E8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651" y="3101752"/>
              <a:ext cx="1791691" cy="60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4B489FE9-C296-A58B-B1E6-6F7170E3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944" y="3101752"/>
              <a:ext cx="1791691" cy="60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4A1F79A-969A-DB76-FFE8-EB677A94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720" y="3100312"/>
              <a:ext cx="1819208" cy="600699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B36FFDC9-9452-B1F9-1CDC-D1B3C11129E3}"/>
              </a:ext>
            </a:extLst>
          </p:cNvPr>
          <p:cNvSpPr txBox="1"/>
          <p:nvPr/>
        </p:nvSpPr>
        <p:spPr>
          <a:xfrm>
            <a:off x="7978675" y="65348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Courtesy to Gilles Olivier</a:t>
            </a:r>
          </a:p>
        </p:txBody>
      </p:sp>
    </p:spTree>
    <p:extLst>
      <p:ext uri="{BB962C8B-B14F-4D97-AF65-F5344CB8AC3E}">
        <p14:creationId xmlns:p14="http://schemas.microsoft.com/office/powerpoint/2010/main" val="400973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19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Cryomodule design: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5C12B5-C24F-A944-7E22-EEDA6547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2" y="1131198"/>
            <a:ext cx="3640137" cy="16408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DDB7A6-6995-6D70-B3A2-0E499235836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163" y="1102392"/>
            <a:ext cx="1944216" cy="2184401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859F232-A842-B75F-B1B6-A61C9D6A3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370927"/>
              </p:ext>
            </p:extLst>
          </p:nvPr>
        </p:nvGraphicFramePr>
        <p:xfrm>
          <a:off x="5632776" y="1085528"/>
          <a:ext cx="5040559" cy="157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69">
                  <a:extLst>
                    <a:ext uri="{9D8B030D-6E8A-4147-A177-3AD203B41FA5}">
                      <a16:colId xmlns:a16="http://schemas.microsoft.com/office/drawing/2014/main" val="35242948"/>
                    </a:ext>
                  </a:extLst>
                </a:gridCol>
                <a:gridCol w="1235972">
                  <a:extLst>
                    <a:ext uri="{9D8B030D-6E8A-4147-A177-3AD203B41FA5}">
                      <a16:colId xmlns:a16="http://schemas.microsoft.com/office/drawing/2014/main" val="686605913"/>
                    </a:ext>
                  </a:extLst>
                </a:gridCol>
                <a:gridCol w="1310459">
                  <a:extLst>
                    <a:ext uri="{9D8B030D-6E8A-4147-A177-3AD203B41FA5}">
                      <a16:colId xmlns:a16="http://schemas.microsoft.com/office/drawing/2014/main" val="1130463642"/>
                    </a:ext>
                  </a:extLst>
                </a:gridCol>
                <a:gridCol w="1310459">
                  <a:extLst>
                    <a:ext uri="{9D8B030D-6E8A-4147-A177-3AD203B41FA5}">
                      <a16:colId xmlns:a16="http://schemas.microsoft.com/office/drawing/2014/main" val="3857487915"/>
                    </a:ext>
                  </a:extLst>
                </a:gridCol>
              </a:tblGrid>
              <a:tr h="412238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CIRCUIT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Heat load SPL/HG (W)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Heat load</a:t>
                      </a:r>
                    </a:p>
                    <a:p>
                      <a:pPr algn="ctr"/>
                      <a:r>
                        <a:rPr lang="en-GB" sz="1200" noProof="0"/>
                        <a:t>ESS Ell. Hβ (W)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Heat load</a:t>
                      </a:r>
                    </a:p>
                    <a:p>
                      <a:pPr algn="ctr"/>
                      <a:r>
                        <a:rPr lang="en-GB" sz="1200" noProof="0"/>
                        <a:t>PERLE (W)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81999"/>
                  </a:ext>
                </a:extLst>
              </a:tr>
              <a:tr h="279934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RF losses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24,4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260 (Q0 1.E+10)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053807"/>
                  </a:ext>
                </a:extLst>
              </a:tr>
              <a:tr h="279934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Beam losses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3,25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To be evaluated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70158"/>
                  </a:ext>
                </a:extLst>
              </a:tr>
              <a:tr h="279934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HOM ports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034998"/>
                  </a:ext>
                </a:extLst>
              </a:tr>
              <a:tr h="279934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Static losses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/>
                        <a:t>13,23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9475922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A2361728-66B1-E670-162B-5E5245B62273}"/>
              </a:ext>
            </a:extLst>
          </p:cNvPr>
          <p:cNvSpPr txBox="1"/>
          <p:nvPr/>
        </p:nvSpPr>
        <p:spPr>
          <a:xfrm>
            <a:off x="5674420" y="2733001"/>
            <a:ext cx="48873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High static &amp; dynamic heat loads for 4 cavities</a:t>
            </a:r>
          </a:p>
          <a:p>
            <a:pPr algn="ctr"/>
            <a:r>
              <a:rPr lang="en-GB" sz="1600" dirty="0">
                <a:latin typeface="+mn-lt"/>
              </a:rPr>
              <a:t>&gt;&gt; He low pressure circuit to be well dimensioned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F298C6-BCCE-3E35-8CB9-9BB03A37C386}"/>
              </a:ext>
            </a:extLst>
          </p:cNvPr>
          <p:cNvSpPr txBox="1"/>
          <p:nvPr/>
        </p:nvSpPr>
        <p:spPr>
          <a:xfrm>
            <a:off x="417835" y="725488"/>
            <a:ext cx="68742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6700"/>
                </a:solidFill>
                <a:latin typeface="+mn-lt"/>
              </a:rPr>
              <a:t>Main dimensioning parameters &amp; constrains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5BCDB59-B167-181A-3AD7-EC9967BCCA9C}"/>
              </a:ext>
            </a:extLst>
          </p:cNvPr>
          <p:cNvSpPr txBox="1"/>
          <p:nvPr/>
        </p:nvSpPr>
        <p:spPr>
          <a:xfrm>
            <a:off x="129803" y="2813720"/>
            <a:ext cx="33123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2+2 HOM couplers actively cooled</a:t>
            </a:r>
          </a:p>
          <a:p>
            <a:pPr algn="ctr"/>
            <a:r>
              <a:rPr lang="en-GB" sz="1600" dirty="0">
                <a:latin typeface="+mn-lt"/>
              </a:rPr>
              <a:t>&amp; RF power extracting circuits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08F48BB-80C3-FAD3-0667-F30AE444EA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42" y="3808827"/>
            <a:ext cx="3755319" cy="14652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D2C7694-E7B1-6DE9-9DAE-8FD7CE97831D}"/>
              </a:ext>
            </a:extLst>
          </p:cNvPr>
          <p:cNvSpPr txBox="1"/>
          <p:nvPr/>
        </p:nvSpPr>
        <p:spPr>
          <a:xfrm>
            <a:off x="92752" y="5361098"/>
            <a:ext cx="370945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2 Ø100 bursting disk (PED rules)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E75F5E0-DE16-29E3-96AC-E26FDA6CF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52781" y="2888810"/>
            <a:ext cx="1740241" cy="364013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2F0EEE8-E071-9865-6350-8218241B2FA9}"/>
              </a:ext>
            </a:extLst>
          </p:cNvPr>
          <p:cNvSpPr txBox="1"/>
          <p:nvPr/>
        </p:nvSpPr>
        <p:spPr>
          <a:xfrm>
            <a:off x="6742549" y="5355486"/>
            <a:ext cx="35403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Ferroelectric fast reactive tuner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76CF292-E152-42A1-9F1E-63140183C991}"/>
              </a:ext>
            </a:extLst>
          </p:cNvPr>
          <p:cNvSpPr txBox="1"/>
          <p:nvPr/>
        </p:nvSpPr>
        <p:spPr>
          <a:xfrm>
            <a:off x="4271009" y="3702360"/>
            <a:ext cx="2267505" cy="923330"/>
          </a:xfrm>
          <a:prstGeom prst="rect">
            <a:avLst/>
          </a:prstGeom>
          <a:noFill/>
          <a:ln w="19050"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+mn-lt"/>
              </a:rPr>
              <a:t>Many space need to be available inside the cryomodule</a:t>
            </a:r>
          </a:p>
        </p:txBody>
      </p:sp>
      <p:sp>
        <p:nvSpPr>
          <p:cNvPr id="31" name="Flèche : droite 20">
            <a:extLst>
              <a:ext uri="{FF2B5EF4-FFF2-40B4-BE49-F238E27FC236}">
                <a16:creationId xmlns:a16="http://schemas.microsoft.com/office/drawing/2014/main" id="{12B3066B-CAF9-6DB4-79F8-F79969F251C8}"/>
              </a:ext>
            </a:extLst>
          </p:cNvPr>
          <p:cNvSpPr/>
          <p:nvPr/>
        </p:nvSpPr>
        <p:spPr>
          <a:xfrm rot="-2400000">
            <a:off x="3763760" y="4770881"/>
            <a:ext cx="572272" cy="189052"/>
          </a:xfrm>
          <a:prstGeom prst="rightArrow">
            <a:avLst/>
          </a:prstGeom>
          <a:solidFill>
            <a:srgbClr val="FF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èche : droite 21">
            <a:extLst>
              <a:ext uri="{FF2B5EF4-FFF2-40B4-BE49-F238E27FC236}">
                <a16:creationId xmlns:a16="http://schemas.microsoft.com/office/drawing/2014/main" id="{30599A6F-1A08-6FBB-8641-919B6081D8A6}"/>
              </a:ext>
            </a:extLst>
          </p:cNvPr>
          <p:cNvSpPr/>
          <p:nvPr/>
        </p:nvSpPr>
        <p:spPr>
          <a:xfrm rot="8327132">
            <a:off x="6483672" y="3423750"/>
            <a:ext cx="527154" cy="173957"/>
          </a:xfrm>
          <a:prstGeom prst="rightArrow">
            <a:avLst/>
          </a:prstGeom>
          <a:solidFill>
            <a:srgbClr val="FF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èche : droite 22">
            <a:extLst>
              <a:ext uri="{FF2B5EF4-FFF2-40B4-BE49-F238E27FC236}">
                <a16:creationId xmlns:a16="http://schemas.microsoft.com/office/drawing/2014/main" id="{261E7D88-0B4E-8152-0A12-AD2B8F9FA014}"/>
              </a:ext>
            </a:extLst>
          </p:cNvPr>
          <p:cNvSpPr/>
          <p:nvPr/>
        </p:nvSpPr>
        <p:spPr>
          <a:xfrm rot="-8520000">
            <a:off x="6485081" y="4692573"/>
            <a:ext cx="556506" cy="194816"/>
          </a:xfrm>
          <a:prstGeom prst="rightArrow">
            <a:avLst/>
          </a:prstGeom>
          <a:solidFill>
            <a:srgbClr val="FF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lèche : droite 23">
            <a:extLst>
              <a:ext uri="{FF2B5EF4-FFF2-40B4-BE49-F238E27FC236}">
                <a16:creationId xmlns:a16="http://schemas.microsoft.com/office/drawing/2014/main" id="{F7B218BD-96B8-A85B-107C-F4E438BA900B}"/>
              </a:ext>
            </a:extLst>
          </p:cNvPr>
          <p:cNvSpPr/>
          <p:nvPr/>
        </p:nvSpPr>
        <p:spPr>
          <a:xfrm rot="2580000">
            <a:off x="3780600" y="3418864"/>
            <a:ext cx="504141" cy="183725"/>
          </a:xfrm>
          <a:prstGeom prst="rightArrow">
            <a:avLst/>
          </a:prstGeom>
          <a:solidFill>
            <a:srgbClr val="FF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B8207E9-A42F-C4E1-831F-9DAA00EAB32D}"/>
              </a:ext>
            </a:extLst>
          </p:cNvPr>
          <p:cNvSpPr/>
          <p:nvPr/>
        </p:nvSpPr>
        <p:spPr>
          <a:xfrm>
            <a:off x="9418835" y="1013520"/>
            <a:ext cx="1163097" cy="1719481"/>
          </a:xfrm>
          <a:prstGeom prst="roundRect">
            <a:avLst/>
          </a:prstGeom>
          <a:noFill/>
          <a:ln w="28575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9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9706868" cy="432048"/>
          </a:xfrm>
        </p:spPr>
        <p:txBody>
          <a:bodyPr>
            <a:noAutofit/>
          </a:bodyPr>
          <a:lstStyle/>
          <a:p>
            <a:r>
              <a:rPr lang="en-I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short story of the PERLE Genesis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C3E572-0409-B180-C659-2948A5BA828B}"/>
              </a:ext>
            </a:extLst>
          </p:cNvPr>
          <p:cNvSpPr txBox="1"/>
          <p:nvPr/>
        </p:nvSpPr>
        <p:spPr>
          <a:xfrm>
            <a:off x="201811" y="737677"/>
            <a:ext cx="1000911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Future </a:t>
            </a:r>
            <a:r>
              <a:rPr lang="en-GB" sz="1700" b="1" dirty="0">
                <a:latin typeface="+mn-lt"/>
              </a:rPr>
              <a:t>particle physics imposes strong challenges on accelerators</a:t>
            </a:r>
            <a:r>
              <a:rPr lang="en-GB" sz="1700" dirty="0">
                <a:latin typeface="+mn-lt"/>
              </a:rPr>
              <a:t> and requires a variety of </a:t>
            </a:r>
            <a:r>
              <a:rPr lang="en-GB" sz="1700" b="1" dirty="0">
                <a:latin typeface="+mn-lt"/>
              </a:rPr>
              <a:t>accelerator R&amp;D programs</a:t>
            </a:r>
            <a:r>
              <a:rPr lang="en-GB" sz="1700" dirty="0">
                <a:latin typeface="+mn-lt"/>
              </a:rPr>
              <a:t> not only to meet the foreseen performances, but also to </a:t>
            </a:r>
            <a:r>
              <a:rPr lang="en-GB" sz="1700" b="1" dirty="0">
                <a:latin typeface="+mn-lt"/>
              </a:rPr>
              <a:t>lower their energetic consumption and enhance their efficiency</a:t>
            </a:r>
            <a:r>
              <a:rPr lang="en-GB" sz="1700" dirty="0">
                <a:latin typeface="+mn-lt"/>
              </a:rPr>
              <a:t>.    </a:t>
            </a:r>
          </a:p>
          <a:p>
            <a:pPr marL="457200" lvl="1" indent="0"/>
            <a:r>
              <a:rPr lang="en-GB" sz="1700" dirty="0">
                <a:solidFill>
                  <a:srgbClr val="FF6700"/>
                </a:solidFill>
                <a:latin typeface="+mn-lt"/>
                <a:sym typeface="Wingdings" pitchFamily="2" charset="2"/>
              </a:rPr>
              <a:t> </a:t>
            </a:r>
            <a:r>
              <a:rPr lang="en-GB" sz="1700" dirty="0">
                <a:solidFill>
                  <a:srgbClr val="FF6700"/>
                </a:solidFill>
                <a:latin typeface="+mn-lt"/>
              </a:rPr>
              <a:t>Energy Recovery Linacs offer one of the main options for energy frontier colliders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7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To probe </a:t>
            </a:r>
            <a:r>
              <a:rPr lang="en-GB" sz="1700" b="1" dirty="0">
                <a:latin typeface="+mn-lt"/>
              </a:rPr>
              <a:t>deep inelastic scattering at high energy </a:t>
            </a:r>
            <a:r>
              <a:rPr lang="en-GB" sz="1700" dirty="0">
                <a:latin typeface="+mn-lt"/>
              </a:rPr>
              <a:t>and to study the </a:t>
            </a:r>
            <a:r>
              <a:rPr lang="en-GB" sz="1700" b="1" dirty="0">
                <a:latin typeface="+mn-lt"/>
              </a:rPr>
              <a:t>Higgs boson</a:t>
            </a:r>
            <a:r>
              <a:rPr lang="en-GB" sz="1700" dirty="0">
                <a:latin typeface="+mn-lt"/>
              </a:rPr>
              <a:t>, </a:t>
            </a:r>
            <a:r>
              <a:rPr lang="en-GB" sz="1700" dirty="0" err="1">
                <a:solidFill>
                  <a:srgbClr val="FF6700"/>
                </a:solidFill>
                <a:latin typeface="+mn-lt"/>
              </a:rPr>
              <a:t>LHeC</a:t>
            </a:r>
            <a:r>
              <a:rPr lang="en-GB" sz="1700" dirty="0">
                <a:solidFill>
                  <a:srgbClr val="FF6700"/>
                </a:solidFill>
                <a:latin typeface="+mn-lt"/>
              </a:rPr>
              <a:t> proposes a high luminosity collider</a:t>
            </a:r>
            <a:r>
              <a:rPr lang="en-GB" sz="1700" dirty="0">
                <a:latin typeface="+mn-lt"/>
              </a:rPr>
              <a:t> using the HL-LHC protons and an intense electron beam.</a:t>
            </a:r>
          </a:p>
          <a:p>
            <a:endParaRPr lang="en-GB" sz="17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For the electron beam, </a:t>
            </a:r>
            <a:r>
              <a:rPr lang="en-GB" sz="1700" dirty="0">
                <a:solidFill>
                  <a:srgbClr val="FF6700"/>
                </a:solidFill>
                <a:latin typeface="+mn-lt"/>
              </a:rPr>
              <a:t>the ERL scenario</a:t>
            </a:r>
            <a:r>
              <a:rPr lang="en-GB" sz="17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700" dirty="0">
                <a:latin typeface="+mn-lt"/>
              </a:rPr>
              <a:t>has many advantages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High luminosity, low interference for installation next to LHC, machine size, energy consumption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Concept also applied to the FCC-eh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7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+mn-lt"/>
              </a:rPr>
              <a:t>The ERL-ring collider concept of </a:t>
            </a:r>
            <a:r>
              <a:rPr lang="en-GB" sz="1700" b="1" dirty="0" err="1">
                <a:latin typeface="+mn-lt"/>
              </a:rPr>
              <a:t>LHeC</a:t>
            </a:r>
            <a:r>
              <a:rPr lang="en-GB" sz="1700" b="1" dirty="0">
                <a:latin typeface="+mn-lt"/>
              </a:rPr>
              <a:t> based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synchronous operation of HL-LHC and 50 GeV electron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circumference of e- loop about 1/5 of that of LHC (5.3 km)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+mn-lt"/>
              </a:rPr>
              <a:t>luminosity of 10</a:t>
            </a:r>
            <a:r>
              <a:rPr lang="en-GB" sz="1700" baseline="30000" dirty="0">
                <a:latin typeface="+mn-lt"/>
              </a:rPr>
              <a:t>34</a:t>
            </a:r>
            <a:r>
              <a:rPr lang="en-GB" sz="1700" dirty="0">
                <a:latin typeface="+mn-lt"/>
              </a:rPr>
              <a:t> cm</a:t>
            </a:r>
            <a:r>
              <a:rPr lang="en-GB" sz="1700" baseline="30000" dirty="0">
                <a:latin typeface="+mn-lt"/>
              </a:rPr>
              <a:t>-2</a:t>
            </a:r>
            <a:r>
              <a:rPr lang="en-GB" sz="1700" dirty="0">
                <a:latin typeface="+mn-lt"/>
              </a:rPr>
              <a:t>.s</a:t>
            </a:r>
            <a:r>
              <a:rPr lang="en-GB" sz="1700" baseline="30000" dirty="0">
                <a:latin typeface="+mn-lt"/>
              </a:rPr>
              <a:t>-1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GB" sz="1700" dirty="0">
                <a:solidFill>
                  <a:srgbClr val="FF6700"/>
                </a:solidFill>
                <a:latin typeface="+mn-lt"/>
                <a:sym typeface="Wingdings" pitchFamily="2" charset="2"/>
              </a:rPr>
              <a:t>Multi-turn ERL (3+3 passes), 50 GeV, RF frequency: 801 MHz, </a:t>
            </a:r>
          </a:p>
          <a:p>
            <a:pPr marL="457200" lvl="1" indent="0"/>
            <a:r>
              <a:rPr lang="en-GB" sz="1700" dirty="0">
                <a:solidFill>
                  <a:srgbClr val="FF6700"/>
                </a:solidFill>
                <a:latin typeface="+mn-lt"/>
                <a:sym typeface="Wingdings" pitchFamily="2" charset="2"/>
              </a:rPr>
              <a:t>      20 mA  beam current (6 x 20 = 120mA load in the cavities). </a:t>
            </a:r>
          </a:p>
          <a:p>
            <a:pPr marL="457200" lvl="1" indent="0"/>
            <a:r>
              <a:rPr lang="en-GB" sz="1700" dirty="0">
                <a:solidFill>
                  <a:srgbClr val="FF6700"/>
                </a:solidFill>
                <a:latin typeface="+mn-lt"/>
                <a:sym typeface="Wingdings" pitchFamily="2" charset="2"/>
              </a:rPr>
              <a:t>     </a:t>
            </a:r>
            <a:endParaRPr lang="en-GB" sz="1700" dirty="0">
              <a:solidFill>
                <a:srgbClr val="FF6700"/>
              </a:solidFill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065D42-D787-85C9-6CB3-F4F8F6F0B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507" y="3438512"/>
            <a:ext cx="3888432" cy="22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64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20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Cryomodule design: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006770-CD81-2181-3969-887250A6BB68}"/>
              </a:ext>
            </a:extLst>
          </p:cNvPr>
          <p:cNvSpPr txBox="1"/>
          <p:nvPr/>
        </p:nvSpPr>
        <p:spPr>
          <a:xfrm>
            <a:off x="5108925" y="2741712"/>
            <a:ext cx="3445814" cy="2893100"/>
          </a:xfrm>
          <a:prstGeom prst="rect">
            <a:avLst/>
          </a:prstGeom>
          <a:noFill/>
          <a:ln w="28575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Intermediate supporting structure (spaceframe)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Cavity string hung by rods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Insertion of the cavity string by the extremity (rollers)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Trap doors for tuner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Connexion to the valve box on the top of the vacuum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More available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 space inside (+ 400mm in diameter and more </a:t>
            </a:r>
            <a:r>
              <a:rPr lang="en-GB" sz="1400" dirty="0">
                <a:latin typeface="+mn-lt"/>
              </a:rPr>
              <a:t>transversal space between cavities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Design validated: series fab. &amp; tests ongoing (Qty 30)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134601-E369-5F54-CEE8-01D76BEBF5F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19" y="888263"/>
            <a:ext cx="3960440" cy="214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B0AA15-1285-F9DB-3E92-21891B500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3226190"/>
            <a:ext cx="1740825" cy="23257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F0BD6D-F586-E2BE-1548-FDE6B94B3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747" y="3029744"/>
            <a:ext cx="2088232" cy="23713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671BFC-FFCD-19BA-0773-AFEEFA8C4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395" y="672240"/>
            <a:ext cx="3881081" cy="20437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4841FE-F125-4499-39DF-70FCD2B269F5}"/>
              </a:ext>
            </a:extLst>
          </p:cNvPr>
          <p:cNvSpPr txBox="1"/>
          <p:nvPr/>
        </p:nvSpPr>
        <p:spPr>
          <a:xfrm>
            <a:off x="7946504" y="2381672"/>
            <a:ext cx="11842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CC0066"/>
                </a:solidFill>
                <a:latin typeface="+mn-lt"/>
              </a:rPr>
              <a:t>ESS design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512949-0CBE-78CB-ECC8-44BDCABE8638}"/>
              </a:ext>
            </a:extLst>
          </p:cNvPr>
          <p:cNvSpPr txBox="1"/>
          <p:nvPr/>
        </p:nvSpPr>
        <p:spPr>
          <a:xfrm>
            <a:off x="1993291" y="3389784"/>
            <a:ext cx="3033056" cy="203132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Vacuum vessel with top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Insertion of the assembled cavity string by the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Cavity string supported by couplers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Connexion to valve box at the extremity of the vacuum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Vacuum vessel fabricated (top cover to be modified)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Compact design &gt;&gt; lack of space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434A19-9312-CE51-9D51-CFE8D9E6B5F0}"/>
              </a:ext>
            </a:extLst>
          </p:cNvPr>
          <p:cNvSpPr txBox="1"/>
          <p:nvPr/>
        </p:nvSpPr>
        <p:spPr>
          <a:xfrm>
            <a:off x="2866107" y="2948444"/>
            <a:ext cx="11865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SPL design</a:t>
            </a:r>
          </a:p>
        </p:txBody>
      </p:sp>
    </p:spTree>
    <p:extLst>
      <p:ext uri="{BB962C8B-B14F-4D97-AF65-F5344CB8AC3E}">
        <p14:creationId xmlns:p14="http://schemas.microsoft.com/office/powerpoint/2010/main" val="1570705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12F4BC5E-6236-9777-1E63-DF9A3E468D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665" y="3857404"/>
            <a:ext cx="2453530" cy="181054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57D3E8F-9A2B-7715-14B0-84D8F4336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427" y="3857405"/>
            <a:ext cx="2526038" cy="1836635"/>
          </a:xfrm>
          <a:prstGeom prst="rect">
            <a:avLst/>
          </a:prstGeom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21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Injection line optimisation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E0055FCA-4A74-88E6-4171-90FCC56FE9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0" y="4325890"/>
            <a:ext cx="3086719" cy="13578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F57AE9-C803-2920-BFA4-DC8FFE315E09}"/>
              </a:ext>
            </a:extLst>
          </p:cNvPr>
          <p:cNvSpPr txBox="1">
            <a:spLocks/>
          </p:cNvSpPr>
          <p:nvPr/>
        </p:nvSpPr>
        <p:spPr>
          <a:xfrm>
            <a:off x="314243" y="593403"/>
            <a:ext cx="10309944" cy="1140197"/>
          </a:xfrm>
          <a:prstGeom prst="rect">
            <a:avLst/>
          </a:prstGeom>
        </p:spPr>
        <p:txBody>
          <a:bodyPr vert="horz" lIns="103486" tIns="51743" rIns="103486" bIns="51743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6700"/>
                </a:solidFill>
              </a:rPr>
              <a:t>Electron source to booster exist optimisation:</a:t>
            </a:r>
          </a:p>
          <a:p>
            <a:pPr marL="323383" indent="-32338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600" b="0" dirty="0">
                <a:solidFill>
                  <a:schemeClr val="tx1"/>
                </a:solidFill>
              </a:rPr>
              <a:t>The ALICE electron gun electrode geometry has been re-optimised for PERLE’s new requirements.</a:t>
            </a:r>
          </a:p>
          <a:p>
            <a:pPr marL="323383" indent="-32338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600" b="0" dirty="0">
                <a:solidFill>
                  <a:schemeClr val="tx1"/>
                </a:solidFill>
              </a:rPr>
              <a:t>Optimisation with a 4 cavity booster, from the cathode to the booster exit, was performed  and  meets the specification:</a:t>
            </a:r>
          </a:p>
        </p:txBody>
      </p:sp>
      <p:pic>
        <p:nvPicPr>
          <p:cNvPr id="10" name="Picture 26">
            <a:extLst>
              <a:ext uri="{FF2B5EF4-FFF2-40B4-BE49-F238E27FC236}">
                <a16:creationId xmlns:a16="http://schemas.microsoft.com/office/drawing/2014/main" id="{B1299FE3-B018-DF78-87D2-1CF08DAEE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091098" y="4336239"/>
            <a:ext cx="2820462" cy="13578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4F4424A-AFA8-FDBF-8265-3314E8A8DA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901" y="1733600"/>
            <a:ext cx="2538942" cy="18996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DEB66FA-D1C2-8F87-F25A-5FB941E80BCE}"/>
              </a:ext>
            </a:extLst>
          </p:cNvPr>
          <p:cNvSpPr txBox="1">
            <a:spLocks/>
          </p:cNvSpPr>
          <p:nvPr/>
        </p:nvSpPr>
        <p:spPr>
          <a:xfrm>
            <a:off x="6898555" y="3566413"/>
            <a:ext cx="2808313" cy="399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300" b="1" dirty="0">
                <a:solidFill>
                  <a:schemeClr val="accent5">
                    <a:lumMod val="75000"/>
                  </a:schemeClr>
                </a:solidFill>
              </a:rPr>
              <a:t>Transverse beam size and emittance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9E1E85E-4131-7BB6-20FF-BE4F99C1E6FC}"/>
              </a:ext>
            </a:extLst>
          </p:cNvPr>
          <p:cNvSpPr txBox="1">
            <a:spLocks/>
          </p:cNvSpPr>
          <p:nvPr/>
        </p:nvSpPr>
        <p:spPr>
          <a:xfrm>
            <a:off x="7418738" y="1661592"/>
            <a:ext cx="1712065" cy="399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3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Energy spread</a:t>
            </a:r>
          </a:p>
        </p:txBody>
      </p:sp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9D4B5CD4-D27A-CD4F-CCCA-9457355CE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331909"/>
              </p:ext>
            </p:extLst>
          </p:nvPr>
        </p:nvGraphicFramePr>
        <p:xfrm>
          <a:off x="633859" y="1778144"/>
          <a:ext cx="4896544" cy="2331720"/>
        </p:xfrm>
        <a:graphic>
          <a:graphicData uri="http://schemas.openxmlformats.org/drawingml/2006/table">
            <a:tbl>
              <a:tblPr firstRow="1" bandRow="1"/>
              <a:tblGrid>
                <a:gridCol w="174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 dirty="0"/>
                        <a:t>Achieved values</a:t>
                      </a:r>
                      <a:endParaRPr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 dirty="0"/>
                        <a:t>Specification</a:t>
                      </a:r>
                      <a:endParaRPr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 dirty="0"/>
                        <a:t>Horizontal emittance</a:t>
                      </a:r>
                      <a:endParaRPr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dirty="0"/>
                        <a:t>5.23 mm </a:t>
                      </a:r>
                      <a:r>
                        <a:rPr lang="en-GB" sz="1100" dirty="0" err="1"/>
                        <a:t>mrad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dirty="0"/>
                        <a:t>&lt; 6 mm </a:t>
                      </a:r>
                      <a:r>
                        <a:rPr lang="en-GB" sz="1100" dirty="0" err="1"/>
                        <a:t>mrad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 dirty="0"/>
                        <a:t>Vertical emittance</a:t>
                      </a:r>
                      <a:endParaRPr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3.34 mm mrad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&lt; 6 mm mrad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/>
                        <a:t>Bunch length</a:t>
                      </a:r>
                      <a:endParaRPr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3.22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3 mm</a:t>
                      </a:r>
                      <a:endParaRPr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/>
                        <a:t>Kinetic energy</a:t>
                      </a:r>
                      <a:endParaRPr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86.1 MeV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88.6 MeV</a:t>
                      </a:r>
                      <a:endParaRPr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/>
                        <a:t>Horizontal beta function</a:t>
                      </a:r>
                      <a:endParaRPr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7.89 (mismatch 8.3 %)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8.6 </a:t>
                      </a:r>
                      <a:endParaRPr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/>
                        <a:t>Horizontal alpha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-0.74 (mismatch 11.6 %)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-0.66</a:t>
                      </a:r>
                      <a:endParaRPr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/>
                        <a:t>Vertical beta function</a:t>
                      </a:r>
                      <a:endParaRPr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8.76 (mismatch 1.8 %)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/>
                        <a:t>8.6</a:t>
                      </a:r>
                      <a:endParaRPr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b="1" dirty="0"/>
                        <a:t>Vertical alpha function</a:t>
                      </a:r>
                      <a:endParaRPr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dirty="0"/>
                        <a:t>-0.67 (mismatch 1.5 %)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100" dirty="0"/>
                        <a:t>-0.66</a:t>
                      </a:r>
                      <a:endParaRPr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8954B87-1AA3-1578-9350-3C18468D2D3A}"/>
              </a:ext>
            </a:extLst>
          </p:cNvPr>
          <p:cNvSpPr txBox="1"/>
          <p:nvPr/>
        </p:nvSpPr>
        <p:spPr>
          <a:xfrm>
            <a:off x="8266707" y="65348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Ben Hounsell PhD work</a:t>
            </a:r>
          </a:p>
        </p:txBody>
      </p:sp>
    </p:spTree>
    <p:extLst>
      <p:ext uri="{BB962C8B-B14F-4D97-AF65-F5344CB8AC3E}">
        <p14:creationId xmlns:p14="http://schemas.microsoft.com/office/powerpoint/2010/main" val="4285283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22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5DA71F9-6CAA-0B77-18F5-717AA03B637D}"/>
              </a:ext>
            </a:extLst>
          </p:cNvPr>
          <p:cNvSpPr txBox="1"/>
          <p:nvPr/>
        </p:nvSpPr>
        <p:spPr>
          <a:xfrm>
            <a:off x="345827" y="725488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F39200"/>
                </a:solidFill>
                <a:latin typeface="+mn-lt"/>
              </a:rPr>
              <a:t>The PERLME merger design</a:t>
            </a:r>
            <a:r>
              <a:rPr lang="en-GB" b="1" dirty="0">
                <a:solidFill>
                  <a:srgbClr val="F39200"/>
                </a:solidFill>
                <a:latin typeface="+mn-lt"/>
              </a:rPr>
              <a:t>: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1EC9B5-3039-E9D4-3240-150397C5A8FC}"/>
              </a:ext>
            </a:extLst>
          </p:cNvPr>
          <p:cNvSpPr txBox="1"/>
          <p:nvPr/>
        </p:nvSpPr>
        <p:spPr bwMode="auto">
          <a:xfrm>
            <a:off x="322716" y="1198766"/>
            <a:ext cx="4991663" cy="3847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/>
              <a:buChar char="§"/>
              <a:defRPr/>
            </a:pPr>
            <a:r>
              <a:rPr lang="en-GB" sz="1600" b="0" dirty="0"/>
              <a:t>The merger is the beamline which transports the beam into the main ERL loop. </a:t>
            </a:r>
            <a:endParaRPr sz="1600" dirty="0"/>
          </a:p>
          <a:p>
            <a:pPr marL="285750" indent="-285750">
              <a:buFont typeface="Wingdings"/>
              <a:buChar char="§"/>
              <a:defRPr/>
            </a:pPr>
            <a:r>
              <a:rPr lang="en-GB" sz="1600" b="0" dirty="0"/>
              <a:t>The merger presents significant opportunity for emittance growth:</a:t>
            </a:r>
            <a:endParaRPr sz="1600" dirty="0"/>
          </a:p>
          <a:p>
            <a:pPr marL="742950" lvl="1" indent="-285750">
              <a:buFont typeface="Courier New"/>
              <a:buChar char="o"/>
              <a:defRPr/>
            </a:pPr>
            <a:r>
              <a:rPr lang="en-GB" sz="1600" b="0" dirty="0"/>
              <a:t>Longitudinal space charge force induced shift in the dispersion</a:t>
            </a:r>
            <a:endParaRPr sz="1600" dirty="0"/>
          </a:p>
          <a:p>
            <a:pPr marL="742950" lvl="1" indent="-285750">
              <a:buFont typeface="Courier New"/>
              <a:buChar char="o"/>
              <a:defRPr/>
            </a:pPr>
            <a:r>
              <a:rPr lang="en-GB" sz="1600" b="0" dirty="0"/>
              <a:t>Potentially asymmetric emittance compensation.</a:t>
            </a:r>
            <a:endParaRPr sz="1600" dirty="0"/>
          </a:p>
          <a:p>
            <a:pPr marL="285750" indent="-285750">
              <a:buFont typeface="Wingdings"/>
              <a:buChar char="§"/>
              <a:defRPr/>
            </a:pPr>
            <a:r>
              <a:rPr lang="en-GB" sz="1600" b="0" dirty="0"/>
              <a:t>There are a wide range of possible designs and several were studied.</a:t>
            </a:r>
            <a:endParaRPr sz="1600" dirty="0"/>
          </a:p>
          <a:p>
            <a:pPr marL="285750" indent="-285750">
              <a:buFont typeface="Wingdings"/>
              <a:buChar char="§"/>
              <a:defRPr/>
            </a:pPr>
            <a:r>
              <a:rPr lang="en-GB" sz="1600" b="0" dirty="0"/>
              <a:t>Generally shorter and smaller bending angles is better</a:t>
            </a:r>
            <a:endParaRPr sz="1600" dirty="0"/>
          </a:p>
          <a:p>
            <a:pPr marL="285750" indent="-285750">
              <a:buFont typeface="Wingdings"/>
              <a:buChar char="§"/>
              <a:defRPr/>
            </a:pPr>
            <a:r>
              <a:rPr lang="en-GB" sz="1600" b="0" dirty="0"/>
              <a:t>4 dipole schemes were investigated as they have the potential to mitigate the effects of space charge on the dispersion and the consequent emittance growth.</a:t>
            </a:r>
            <a:endParaRPr sz="1600" dirty="0"/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9C029263-6CE5-18AD-C1A2-8D3370E447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890443" y="1013520"/>
            <a:ext cx="3882075" cy="21884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F5EE040-C615-30C3-66AD-38EA9836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14379" y="3821832"/>
            <a:ext cx="2718535" cy="129614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E08F8F-CD82-035D-F7B9-1B0E759F2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50683" y="3669106"/>
            <a:ext cx="2480791" cy="180891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E17CF40-4F38-4DE1-7FA7-8221D540FD83}"/>
              </a:ext>
            </a:extLst>
          </p:cNvPr>
          <p:cNvSpPr txBox="1"/>
          <p:nvPr/>
        </p:nvSpPr>
        <p:spPr bwMode="auto">
          <a:xfrm>
            <a:off x="5890443" y="3317776"/>
            <a:ext cx="446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Merger schemes investigated:</a:t>
            </a:r>
            <a:endParaRPr lang="fr-FR" sz="1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F9A7F0F-339A-3D3E-5B4D-AA3539E8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Injection line optimisation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D8A1F2-D736-00D1-08B0-E0F2EFDCC0FF}"/>
              </a:ext>
            </a:extLst>
          </p:cNvPr>
          <p:cNvSpPr txBox="1"/>
          <p:nvPr/>
        </p:nvSpPr>
        <p:spPr>
          <a:xfrm>
            <a:off x="8266707" y="65348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Ben Hounsell PhD work</a:t>
            </a:r>
          </a:p>
        </p:txBody>
      </p:sp>
    </p:spTree>
    <p:extLst>
      <p:ext uri="{BB962C8B-B14F-4D97-AF65-F5344CB8AC3E}">
        <p14:creationId xmlns:p14="http://schemas.microsoft.com/office/powerpoint/2010/main" val="3334269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  <a:endParaRPr lang="en-US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353ECE-A572-4ECA-BEAD-641C224B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23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4A4278-DDF9-A91D-77D3-DD605801E61A}"/>
              </a:ext>
            </a:extLst>
          </p:cNvPr>
          <p:cNvSpPr txBox="1"/>
          <p:nvPr/>
        </p:nvSpPr>
        <p:spPr>
          <a:xfrm>
            <a:off x="129803" y="1015261"/>
            <a:ext cx="10441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+mn-lt"/>
              </a:rPr>
              <a:t>Alice (Daresbury) DC gun received at Orsay on May 2019. We are currently working on its re-installation and operation at low parameters, then studying its upgrade to meet PERLE requirements.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CAE1DE-1F0B-7C38-CCF7-47F63E66C9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19" y="2369309"/>
            <a:ext cx="3970085" cy="18829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B5B1C9-6348-C262-AE51-33F3C0A670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267" y="1661592"/>
            <a:ext cx="2251267" cy="16884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38E720-EFE4-5463-3ED6-E38A5AC2D4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268" y="3389783"/>
            <a:ext cx="2251266" cy="16884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2B31FC-40C0-E60B-E099-5BF967EBD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531" y="2383775"/>
            <a:ext cx="3970085" cy="187010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0D635F-57E6-6A77-9451-474A7382E6FF}"/>
              </a:ext>
            </a:extLst>
          </p:cNvPr>
          <p:cNvSpPr txBox="1"/>
          <p:nvPr/>
        </p:nvSpPr>
        <p:spPr>
          <a:xfrm>
            <a:off x="489842" y="4325887"/>
            <a:ext cx="352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FF6700"/>
                </a:solidFill>
                <a:latin typeface="+mn-lt"/>
              </a:rPr>
              <a:t>The “Igloo”: Equipped experimental hall to host the DC gun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5573B7-E5ED-AD87-3EAC-61929FDC7335}"/>
              </a:ext>
            </a:extLst>
          </p:cNvPr>
          <p:cNvSpPr txBox="1"/>
          <p:nvPr/>
        </p:nvSpPr>
        <p:spPr>
          <a:xfrm>
            <a:off x="6898554" y="4327629"/>
            <a:ext cx="352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FF6700"/>
                </a:solidFill>
                <a:latin typeface="+mn-lt"/>
              </a:rPr>
              <a:t>All received parts transferred to the installation area (March 22)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47D8C5-4E63-B252-A469-654343A29ACE}"/>
              </a:ext>
            </a:extLst>
          </p:cNvPr>
          <p:cNvSpPr txBox="1"/>
          <p:nvPr/>
        </p:nvSpPr>
        <p:spPr>
          <a:xfrm>
            <a:off x="129803" y="5252700"/>
            <a:ext cx="10522813" cy="369332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>
                <a:solidFill>
                  <a:srgbClr val="CC0066"/>
                </a:solidFill>
                <a:latin typeface="+mn-lt"/>
              </a:rPr>
              <a:t>More details in a dedicated talk by Maud </a:t>
            </a:r>
            <a:r>
              <a:rPr lang="en-GB" sz="1800" b="1" i="1" dirty="0" err="1">
                <a:solidFill>
                  <a:srgbClr val="CC0066"/>
                </a:solidFill>
                <a:latin typeface="+mn-lt"/>
              </a:rPr>
              <a:t>Baylac</a:t>
            </a:r>
            <a:r>
              <a:rPr lang="en-GB" sz="1800" b="1" i="1" dirty="0">
                <a:solidFill>
                  <a:srgbClr val="CC0066"/>
                </a:solidFill>
                <a:latin typeface="+mn-lt"/>
              </a:rPr>
              <a:t>- Wednesday 5</a:t>
            </a:r>
            <a:r>
              <a:rPr lang="en-GB" sz="1800" b="1" i="1" baseline="30000" dirty="0">
                <a:solidFill>
                  <a:srgbClr val="CC0066"/>
                </a:solidFill>
                <a:latin typeface="+mn-lt"/>
              </a:rPr>
              <a:t>th</a:t>
            </a:r>
            <a:r>
              <a:rPr lang="en-GB" sz="1800" b="1" i="1" dirty="0">
                <a:solidFill>
                  <a:srgbClr val="CC0066"/>
                </a:solidFill>
                <a:latin typeface="+mn-lt"/>
              </a:rPr>
              <a:t> at 1:10 pm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FA90B27-F0B9-FE58-9F13-99933E11A59E}"/>
              </a:ext>
            </a:extLst>
          </p:cNvPr>
          <p:cNvSpPr txBox="1"/>
          <p:nvPr/>
        </p:nvSpPr>
        <p:spPr>
          <a:xfrm>
            <a:off x="7978675" y="65348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Courtesy to Denis </a:t>
            </a:r>
            <a:r>
              <a:rPr lang="en-GB" sz="1600" b="1" u="sng" dirty="0" err="1">
                <a:solidFill>
                  <a:srgbClr val="CC0066"/>
                </a:solidFill>
                <a:latin typeface="+mn-lt"/>
              </a:rPr>
              <a:t>Reynet</a:t>
            </a:r>
            <a:endParaRPr lang="en-GB" sz="1600" b="1" u="sng" dirty="0">
              <a:solidFill>
                <a:srgbClr val="CC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8533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5947DEE2-21EA-B00B-C2F1-1EC2C865D354}"/>
              </a:ext>
            </a:extLst>
          </p:cNvPr>
          <p:cNvSpPr txBox="1">
            <a:spLocks/>
          </p:cNvSpPr>
          <p:nvPr/>
        </p:nvSpPr>
        <p:spPr>
          <a:xfrm>
            <a:off x="5890443" y="4613919"/>
            <a:ext cx="3984124" cy="504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1800" dirty="0">
                <a:solidFill>
                  <a:srgbClr val="FF6700"/>
                </a:solidFill>
                <a:latin typeface="+mn-lt"/>
              </a:rPr>
              <a:t>HV power supply assembly</a:t>
            </a:r>
          </a:p>
          <a:p>
            <a:pPr algn="ctr" fontAlgn="auto">
              <a:spcAft>
                <a:spcPts val="0"/>
              </a:spcAft>
            </a:pPr>
            <a:r>
              <a:rPr lang="en-GB" sz="1800" dirty="0">
                <a:solidFill>
                  <a:srgbClr val="FF6700"/>
                </a:solidFill>
                <a:latin typeface="+mn-lt"/>
              </a:rPr>
              <a:t>(July 22)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  <a:endParaRPr lang="en-US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353ECE-A572-4ECA-BEAD-641C224B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24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D3CCF0-0E6D-F7D8-7353-E21705E4D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106" y="1373558"/>
            <a:ext cx="2304257" cy="30723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FFB63A-2CDA-6564-E1A3-36B77873A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8" y="1373559"/>
            <a:ext cx="2304255" cy="30723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B6B005-AD34-47C3-9336-EBBCC8F67B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388" y="1373559"/>
            <a:ext cx="2304255" cy="30723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0D1530-4766-FC73-F459-BF763119B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667" y="1373559"/>
            <a:ext cx="2304258" cy="3072344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EECE724-7B9E-C73D-5A41-F8C6774E9E43}"/>
              </a:ext>
            </a:extLst>
          </p:cNvPr>
          <p:cNvGrpSpPr/>
          <p:nvPr/>
        </p:nvGrpSpPr>
        <p:grpSpPr>
          <a:xfrm>
            <a:off x="3442170" y="725488"/>
            <a:ext cx="3608029" cy="4822795"/>
            <a:chOff x="3442170" y="725488"/>
            <a:chExt cx="3608029" cy="482279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7BB4C64-AAA5-C0D3-C15C-6C9ADA909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170" y="725488"/>
              <a:ext cx="3608029" cy="4795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63C403-CCD4-8493-E3B0-77F0923E2F6D}"/>
                </a:ext>
              </a:extLst>
            </p:cNvPr>
            <p:cNvSpPr txBox="1"/>
            <p:nvPr/>
          </p:nvSpPr>
          <p:spPr>
            <a:xfrm>
              <a:off x="3455763" y="4901952"/>
              <a:ext cx="35944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1"/>
                  </a:solidFill>
                  <a:latin typeface="+mn-lt"/>
                </a:rPr>
                <a:t>Checking the </a:t>
              </a:r>
              <a:r>
                <a:rPr lang="en-GB" sz="1800" b="1" dirty="0">
                  <a:solidFill>
                    <a:schemeClr val="bg1"/>
                  </a:solidFill>
                  <a:latin typeface="+mn-lt"/>
                  <a:ea typeface="+mj-ea"/>
                  <a:cs typeface="+mj-cs"/>
                </a:rPr>
                <a:t>HV vessel tightness</a:t>
              </a:r>
            </a:p>
            <a:p>
              <a:pPr algn="ctr"/>
              <a:r>
                <a:rPr lang="en-GB" sz="1800" b="1" dirty="0">
                  <a:solidFill>
                    <a:schemeClr val="bg1"/>
                  </a:solidFill>
                  <a:latin typeface="+mn-lt"/>
                </a:rPr>
                <a:t>(September 22)</a:t>
              </a:r>
            </a:p>
          </p:txBody>
        </p:sp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401FED38-2A48-1BE6-B955-216283636F40}"/>
              </a:ext>
            </a:extLst>
          </p:cNvPr>
          <p:cNvSpPr txBox="1">
            <a:spLocks/>
          </p:cNvSpPr>
          <p:nvPr/>
        </p:nvSpPr>
        <p:spPr>
          <a:xfrm>
            <a:off x="682183" y="4613918"/>
            <a:ext cx="3984124" cy="504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1800" dirty="0">
                <a:solidFill>
                  <a:srgbClr val="FF6700"/>
                </a:solidFill>
                <a:latin typeface="+mn-lt"/>
              </a:rPr>
              <a:t>HV vessel installation</a:t>
            </a:r>
          </a:p>
          <a:p>
            <a:pPr algn="ctr" fontAlgn="auto">
              <a:spcAft>
                <a:spcPts val="0"/>
              </a:spcAft>
            </a:pPr>
            <a:r>
              <a:rPr lang="en-GB" sz="1800" dirty="0">
                <a:solidFill>
                  <a:srgbClr val="FF6700"/>
                </a:solidFill>
                <a:latin typeface="+mn-lt"/>
              </a:rPr>
              <a:t>(June 22)</a:t>
            </a:r>
          </a:p>
        </p:txBody>
      </p:sp>
    </p:spTree>
    <p:extLst>
      <p:ext uri="{BB962C8B-B14F-4D97-AF65-F5344CB8AC3E}">
        <p14:creationId xmlns:p14="http://schemas.microsoft.com/office/powerpoint/2010/main" val="17380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42447" cy="322263"/>
          </a:xfrm>
        </p:spPr>
        <p:txBody>
          <a:bodyPr/>
          <a:lstStyle/>
          <a:p>
            <a:fld id="{77E71596-5F9D-49C5-9701-16B3CA54319D}" type="slidenum">
              <a:rPr lang="en-ZA" smtClean="0">
                <a:latin typeface="+mn-lt"/>
              </a:rPr>
              <a:pPr/>
              <a:t>25</a:t>
            </a:fld>
            <a:endParaRPr lang="en-ZA" dirty="0">
              <a:latin typeface="+mn-lt"/>
            </a:endParaRP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14EA8F9C-9FBE-40EF-A024-83919B350420}"/>
              </a:ext>
            </a:extLst>
          </p:cNvPr>
          <p:cNvSpPr txBox="1">
            <a:spLocks/>
          </p:cNvSpPr>
          <p:nvPr/>
        </p:nvSpPr>
        <p:spPr>
          <a:xfrm>
            <a:off x="1023998" y="134157"/>
            <a:ext cx="875487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Conclusions</a:t>
            </a:r>
          </a:p>
        </p:txBody>
      </p:sp>
      <p:sp>
        <p:nvSpPr>
          <p:cNvPr id="12" name="Espace réservé de la date 5">
            <a:extLst>
              <a:ext uri="{FF2B5EF4-FFF2-40B4-BE49-F238E27FC236}">
                <a16:creationId xmlns:a16="http://schemas.microsoft.com/office/drawing/2014/main" id="{15C4322D-68D2-24B6-F876-13616554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16" name="Espace réservé du pied de page 25">
            <a:extLst>
              <a:ext uri="{FF2B5EF4-FFF2-40B4-BE49-F238E27FC236}">
                <a16:creationId xmlns:a16="http://schemas.microsoft.com/office/drawing/2014/main" id="{6637AD5F-770E-AC61-63BB-04CFB82D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82E32-E832-5C05-C138-95534AA2B6F0}"/>
              </a:ext>
            </a:extLst>
          </p:cNvPr>
          <p:cNvSpPr/>
          <p:nvPr/>
        </p:nvSpPr>
        <p:spPr>
          <a:xfrm>
            <a:off x="417835" y="1004376"/>
            <a:ext cx="9759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GB" sz="1800" dirty="0">
                <a:latin typeface="+mn-lt"/>
              </a:rPr>
              <a:t>ERL machines open a </a:t>
            </a:r>
            <a:r>
              <a:rPr lang="en-GB" sz="1800" b="1" dirty="0">
                <a:latin typeface="+mn-lt"/>
              </a:rPr>
              <a:t>new frontier </a:t>
            </a:r>
            <a:r>
              <a:rPr lang="en-GB" sz="1800" dirty="0">
                <a:latin typeface="+mn-lt"/>
              </a:rPr>
              <a:t>for the physics of “</a:t>
            </a:r>
            <a:r>
              <a:rPr lang="en-GB" sz="1800" b="1" dirty="0">
                <a:latin typeface="+mn-lt"/>
              </a:rPr>
              <a:t>the electromagnetic probe</a:t>
            </a:r>
            <a:r>
              <a:rPr lang="en-GB" sz="1800" dirty="0">
                <a:latin typeface="+mn-lt"/>
              </a:rPr>
              <a:t>” (ep, </a:t>
            </a:r>
            <a:r>
              <a:rPr lang="en-GB" sz="1800" dirty="0" err="1">
                <a:latin typeface="+mn-lt"/>
              </a:rPr>
              <a:t>eA</a:t>
            </a:r>
            <a:r>
              <a:rPr lang="en-GB" sz="1800" dirty="0">
                <a:latin typeface="+mn-lt"/>
              </a:rPr>
              <a:t>, </a:t>
            </a:r>
            <a:r>
              <a:rPr lang="en-GB" sz="1800" dirty="0" err="1">
                <a:latin typeface="+mn-lt"/>
              </a:rPr>
              <a:t>eN</a:t>
            </a:r>
            <a:r>
              <a:rPr lang="en-GB" sz="1800" dirty="0">
                <a:latin typeface="+mn-lt"/>
              </a:rPr>
              <a:t>).  </a:t>
            </a:r>
            <a:r>
              <a:rPr lang="en-GB" sz="1800" b="1" dirty="0" err="1">
                <a:latin typeface="+mn-lt"/>
                <a:ea typeface="Arial" charset="0"/>
                <a:cs typeface="Arial" panose="020B0604020202020204" pitchFamily="34" charset="0"/>
              </a:rPr>
              <a:t>PERLE@Orsay</a:t>
            </a:r>
            <a:r>
              <a:rPr lang="en-GB" sz="1800" b="1" dirty="0">
                <a:latin typeface="+mn-lt"/>
                <a:ea typeface="Arial" charset="0"/>
                <a:cs typeface="Arial" panose="020B0604020202020204" pitchFamily="34" charset="0"/>
              </a:rPr>
              <a:t> is a key ERL project for  HEP and Nuclear Physics communities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GB" sz="1800" dirty="0"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GB" sz="18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has been recognised (together with </a:t>
            </a:r>
            <a:r>
              <a:rPr lang="en-GB" sz="1800" dirty="0" err="1">
                <a:latin typeface="+mn-lt"/>
                <a:cs typeface="Arial" panose="020B0604020202020204" pitchFamily="34" charset="0"/>
              </a:rPr>
              <a:t>bERLinPro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) an </a:t>
            </a:r>
            <a:r>
              <a:rPr lang="en-US" sz="1800" b="1" dirty="0">
                <a:latin typeface="+mn-lt"/>
              </a:rPr>
              <a:t>essential pillars of the ERL ESPP </a:t>
            </a:r>
            <a:r>
              <a:rPr lang="en-US" sz="1800" dirty="0">
                <a:latin typeface="+mn-lt"/>
              </a:rPr>
              <a:t>strategy.  It combines high current and multi-passes (high luminosity / higher energy)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1800" dirty="0"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GB" sz="18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is a very challenging machine 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: RF CW operation, specific SFR systems, multi-bunches operation, high power machine, complex Lattice design, broad range diagnostics, beam dynamics...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GB" sz="1800" dirty="0"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GB" sz="1800" b="1" dirty="0">
                <a:latin typeface="+mn-lt"/>
                <a:cs typeface="Arial" panose="020B0604020202020204" pitchFamily="34" charset="0"/>
              </a:rPr>
              <a:t>The International collaboration is formed 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and still opened to new comers.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GB" sz="1800" dirty="0"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GB" sz="1800" b="1" dirty="0">
                <a:latin typeface="+mn-lt"/>
              </a:rPr>
              <a:t>Important boost in the last 9 months in France (IJCLab and LPSC) </a:t>
            </a:r>
            <a:r>
              <a:rPr lang="en-GB" sz="1800" dirty="0">
                <a:latin typeface="+mn-lt"/>
              </a:rPr>
              <a:t>and we are actively entered in the </a:t>
            </a:r>
            <a:r>
              <a:rPr lang="en-GB" sz="1800" b="1" dirty="0">
                <a:latin typeface="+mn-lt"/>
              </a:rPr>
              <a:t>TDR </a:t>
            </a:r>
            <a:r>
              <a:rPr lang="en-GB" sz="1800" dirty="0">
                <a:latin typeface="+mn-lt"/>
              </a:rPr>
              <a:t>and the </a:t>
            </a:r>
            <a:r>
              <a:rPr lang="en-GB" sz="1800" b="1" dirty="0">
                <a:latin typeface="+mn-lt"/>
              </a:rPr>
              <a:t>P2B phases</a:t>
            </a:r>
            <a:r>
              <a:rPr lang="en-GB" sz="1800" dirty="0">
                <a:latin typeface="+mn-lt"/>
              </a:rPr>
              <a:t>. </a:t>
            </a:r>
          </a:p>
          <a:p>
            <a:pPr algn="ctr"/>
            <a:r>
              <a:rPr lang="en-GB" sz="1800" b="1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1800" b="1" u="sng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600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89578E-FE5A-E34D-B13D-EB1D9148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9F2367-E8DA-5147-BD1C-73521E0BAE8D}"/>
              </a:ext>
            </a:extLst>
          </p:cNvPr>
          <p:cNvSpPr txBox="1"/>
          <p:nvPr/>
        </p:nvSpPr>
        <p:spPr>
          <a:xfrm>
            <a:off x="4306267" y="2453680"/>
            <a:ext cx="639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6700"/>
                </a:solidFill>
                <a:latin typeface="+mn-lt"/>
                <a:cs typeface="Arial" panose="020B0604020202020204" pitchFamily="34" charset="0"/>
              </a:rPr>
              <a:t>Thank you for your attention!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0EEA92-63E6-E82B-16E2-CE4713A716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3" y="0"/>
            <a:ext cx="4254040" cy="60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49728A-ADBF-967A-84D5-0B360FA1E6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36" y="2530432"/>
            <a:ext cx="5021241" cy="31636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9706868" cy="432048"/>
          </a:xfrm>
        </p:spPr>
        <p:txBody>
          <a:bodyPr>
            <a:noAutofit/>
          </a:bodyPr>
          <a:lstStyle/>
          <a:p>
            <a:r>
              <a:rPr lang="en-I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short story of the PERLE Genesis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B82ED4-5D73-CCF2-10C5-C14C7A6FA6F5}"/>
              </a:ext>
            </a:extLst>
          </p:cNvPr>
          <p:cNvSpPr txBox="1"/>
          <p:nvPr/>
        </p:nvSpPr>
        <p:spPr>
          <a:xfrm>
            <a:off x="386027" y="759748"/>
            <a:ext cx="996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6700"/>
                </a:solidFill>
                <a:latin typeface="+mn-lt"/>
              </a:rPr>
              <a:t>PERLE: </a:t>
            </a:r>
            <a:r>
              <a:rPr lang="en-GB" sz="1800" dirty="0">
                <a:latin typeface="+mn-lt"/>
              </a:rPr>
              <a:t>A 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testbed to explore and validate a broad range of accelerator phenomena &amp; technical choices on the pathway to the </a:t>
            </a:r>
            <a:r>
              <a:rPr lang="en-GB" sz="1800" dirty="0" err="1">
                <a:latin typeface="+mn-lt"/>
                <a:cs typeface="Arial" panose="020B0604020202020204" pitchFamily="34" charset="0"/>
              </a:rPr>
              <a:t>LHeC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 and other new frontier machines realisation. </a:t>
            </a:r>
          </a:p>
          <a:p>
            <a:endParaRPr lang="en-GB" sz="1800" b="1" dirty="0">
              <a:latin typeface="+mn-lt"/>
            </a:endParaRPr>
          </a:p>
          <a:p>
            <a:r>
              <a:rPr lang="en-GB" sz="1800" b="1" dirty="0">
                <a:latin typeface="+mn-lt"/>
              </a:rPr>
              <a:t>Main challenges</a:t>
            </a:r>
            <a:r>
              <a:rPr lang="en-GB" sz="1800" dirty="0">
                <a:latin typeface="+mn-lt"/>
              </a:rPr>
              <a:t>: Multi-turn, high bunch charge, high power energy recovery, … </a:t>
            </a:r>
            <a:endParaRPr lang="en-GB" sz="1800" dirty="0">
              <a:latin typeface="+mn-lt"/>
              <a:sym typeface="Wingdings" pitchFamily="2" charset="2"/>
            </a:endParaRPr>
          </a:p>
        </p:txBody>
      </p:sp>
      <p:sp>
        <p:nvSpPr>
          <p:cNvPr id="20" name="ZoneTexte 90">
            <a:extLst>
              <a:ext uri="{FF2B5EF4-FFF2-40B4-BE49-F238E27FC236}">
                <a16:creationId xmlns:a16="http://schemas.microsoft.com/office/drawing/2014/main" id="{F6CC75F3-DB0A-3B67-D57A-08A4CD0DE86A}"/>
              </a:ext>
            </a:extLst>
          </p:cNvPr>
          <p:cNvSpPr txBox="1"/>
          <p:nvPr/>
        </p:nvSpPr>
        <p:spPr>
          <a:xfrm>
            <a:off x="722230" y="2135273"/>
            <a:ext cx="4808173" cy="125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rIns="45718">
            <a:spAutoFit/>
          </a:bodyPr>
          <a:lstStyle/>
          <a:p>
            <a:pPr marL="323383" indent="-32338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 Linacs (Four 5-Cell 801.58 MHz SC cavities)</a:t>
            </a:r>
          </a:p>
          <a:p>
            <a:pPr marL="323383" indent="-32338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 turns (</a:t>
            </a:r>
            <a:r>
              <a:rPr lang="en-I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Wingdings" pitchFamily="2" charset="2"/>
              </a:rPr>
              <a:t>164</a:t>
            </a:r>
            <a:r>
              <a:rPr lang="en-I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MeV/turn)</a:t>
            </a:r>
          </a:p>
          <a:p>
            <a:pPr marL="323383" indent="-32338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Max. beam energy 500 MeV</a:t>
            </a:r>
          </a:p>
          <a:p>
            <a:pPr marL="323383" indent="-32338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 = 20mA</a:t>
            </a:r>
          </a:p>
        </p:txBody>
      </p:sp>
      <p:graphicFrame>
        <p:nvGraphicFramePr>
          <p:cNvPr id="40" name="Tableau 39">
            <a:extLst>
              <a:ext uri="{FF2B5EF4-FFF2-40B4-BE49-F238E27FC236}">
                <a16:creationId xmlns:a16="http://schemas.microsoft.com/office/drawing/2014/main" id="{F0368FDD-3A3F-7F82-074C-1D9F8CEE7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592343"/>
              </p:ext>
            </p:extLst>
          </p:nvPr>
        </p:nvGraphicFramePr>
        <p:xfrm>
          <a:off x="5818435" y="2324752"/>
          <a:ext cx="4392488" cy="2937240"/>
        </p:xfrm>
        <a:graphic>
          <a:graphicData uri="http://schemas.openxmlformats.org/drawingml/2006/table">
            <a:tbl>
              <a:tblPr firstRow="1" firstCol="1" bandRow="1"/>
              <a:tblGrid>
                <a:gridCol w="2375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0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5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5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5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5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5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5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5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5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5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0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5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5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61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27C76EFD-C28A-2489-6458-E88CDCED2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165" y="1661592"/>
            <a:ext cx="2887929" cy="1275955"/>
          </a:xfrm>
          <a:prstGeom prst="rect">
            <a:avLst/>
          </a:prstGeom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ERL History and achievements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8622309-C206-D1FF-F5A8-81E766B1819F}"/>
              </a:ext>
            </a:extLst>
          </p:cNvPr>
          <p:cNvSpPr txBox="1"/>
          <p:nvPr/>
        </p:nvSpPr>
        <p:spPr>
          <a:xfrm>
            <a:off x="5962451" y="4440869"/>
            <a:ext cx="2319674" cy="892552"/>
          </a:xfrm>
          <a:prstGeom prst="rect">
            <a:avLst/>
          </a:prstGeom>
          <a:solidFill>
            <a:schemeClr val="bg1"/>
          </a:solidFill>
          <a:ln w="19050">
            <a:solidFill>
              <a:srgbClr val="CC0066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2020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, Cornell/BNL</a:t>
            </a:r>
          </a:p>
          <a:p>
            <a:r>
              <a:rPr lang="en-US" sz="1200" dirty="0" err="1">
                <a:solidFill>
                  <a:srgbClr val="000000"/>
                </a:solidFill>
                <a:latin typeface="+mn-lt"/>
              </a:rPr>
              <a:t>cbeta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, FFA-arc</a:t>
            </a:r>
            <a:endParaRPr lang="en-US" sz="1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1200" dirty="0">
                <a:latin typeface="+mn-lt"/>
              </a:rPr>
              <a:t>4-pass ERL </a:t>
            </a:r>
          </a:p>
          <a:p>
            <a:r>
              <a:rPr lang="en-US" sz="1200" dirty="0">
                <a:latin typeface="+mn-lt"/>
              </a:rPr>
              <a:t>(80mA injector, e = 0.3mm </a:t>
            </a:r>
            <a:r>
              <a:rPr lang="en-US" sz="1200" dirty="0" err="1">
                <a:latin typeface="+mn-lt"/>
              </a:rPr>
              <a:t>mrad</a:t>
            </a:r>
            <a:r>
              <a:rPr lang="en-US" sz="1200" dirty="0">
                <a:latin typeface="+mn-lt"/>
              </a:rPr>
              <a:t>)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CDEE29C-B5A8-A613-B396-8A81175A5DCC}"/>
              </a:ext>
            </a:extLst>
          </p:cNvPr>
          <p:cNvSpPr txBox="1"/>
          <p:nvPr/>
        </p:nvSpPr>
        <p:spPr>
          <a:xfrm>
            <a:off x="378667" y="3180144"/>
            <a:ext cx="1827368" cy="2369880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2002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Jefferson Lab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“IR-Demo”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SRF, 5mA, 48MeV, 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2.1kW beam power IR</a:t>
            </a:r>
          </a:p>
          <a:p>
            <a:r>
              <a:rPr lang="en-US" sz="1500" b="1" dirty="0">
                <a:solidFill>
                  <a:srgbClr val="000000"/>
                </a:solidFill>
                <a:latin typeface="+mn-lt"/>
              </a:rPr>
              <a:t>2003</a:t>
            </a:r>
          </a:p>
          <a:p>
            <a:r>
              <a:rPr lang="en-US" sz="1200" i="0" u="none" strike="noStrike" baseline="0" dirty="0">
                <a:solidFill>
                  <a:srgbClr val="000000"/>
                </a:solidFill>
                <a:latin typeface="+mn-lt"/>
              </a:rPr>
              <a:t>CEBAF, </a:t>
            </a:r>
            <a:r>
              <a:rPr lang="en-US" sz="1200" i="0" u="sng" strike="noStrike" baseline="0" dirty="0">
                <a:solidFill>
                  <a:srgbClr val="000000"/>
                </a:solidFill>
                <a:latin typeface="+mn-lt"/>
              </a:rPr>
              <a:t>1 GeV</a:t>
            </a:r>
            <a:r>
              <a:rPr lang="en-US" sz="1200" i="0" u="none" strike="noStrike" baseline="0" dirty="0">
                <a:solidFill>
                  <a:srgbClr val="000000"/>
                </a:solidFill>
                <a:latin typeface="+mn-lt"/>
              </a:rPr>
              <a:t>, single turn</a:t>
            </a:r>
          </a:p>
          <a:p>
            <a:r>
              <a:rPr lang="en-US" sz="1500" b="1" dirty="0">
                <a:latin typeface="+mn-lt"/>
              </a:rPr>
              <a:t>2007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+mn-lt"/>
              </a:rPr>
              <a:t>Upgrade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: </a:t>
            </a:r>
            <a:r>
              <a:rPr lang="en-US" sz="1600" dirty="0">
                <a:latin typeface="+mn-lt"/>
              </a:rPr>
              <a:t> </a:t>
            </a:r>
          </a:p>
          <a:p>
            <a:r>
              <a:rPr lang="en-US" sz="1200" u="sng" dirty="0">
                <a:latin typeface="+mn-lt"/>
              </a:rPr>
              <a:t>9mA</a:t>
            </a:r>
            <a:r>
              <a:rPr lang="en-US" sz="1200" dirty="0">
                <a:latin typeface="+mn-lt"/>
              </a:rPr>
              <a:t>, 150MeV</a:t>
            </a:r>
            <a:endParaRPr lang="en-DE" sz="1200" dirty="0">
              <a:latin typeface="+mn-lt"/>
            </a:endParaRPr>
          </a:p>
          <a:p>
            <a:r>
              <a:rPr lang="en-US" sz="1200" b="0" i="0" u="none" strike="noStrike" baseline="0" dirty="0">
                <a:latin typeface="+mn-lt"/>
              </a:rPr>
              <a:t>1.1MW beam  power with </a:t>
            </a:r>
            <a:r>
              <a:rPr lang="en-US" sz="1200" dirty="0">
                <a:latin typeface="+mn-lt"/>
              </a:rPr>
              <a:t>~</a:t>
            </a:r>
            <a:r>
              <a:rPr lang="en-US" sz="1200" b="0" i="0" u="none" strike="noStrike" baseline="0" dirty="0">
                <a:latin typeface="+mn-lt"/>
              </a:rPr>
              <a:t>300kW total power</a:t>
            </a:r>
          </a:p>
        </p:txBody>
      </p:sp>
      <p:sp>
        <p:nvSpPr>
          <p:cNvPr id="5" name="Arrow: Curved Right 7">
            <a:extLst>
              <a:ext uri="{FF2B5EF4-FFF2-40B4-BE49-F238E27FC236}">
                <a16:creationId xmlns:a16="http://schemas.microsoft.com/office/drawing/2014/main" id="{D7EF03BD-1816-1540-73C3-80BDFC0C70B9}"/>
              </a:ext>
            </a:extLst>
          </p:cNvPr>
          <p:cNvSpPr/>
          <p:nvPr/>
        </p:nvSpPr>
        <p:spPr>
          <a:xfrm>
            <a:off x="1554937" y="1445568"/>
            <a:ext cx="6813830" cy="2995302"/>
          </a:xfrm>
          <a:prstGeom prst="curvedRightArrow">
            <a:avLst>
              <a:gd name="adj1" fmla="val 13375"/>
              <a:gd name="adj2" fmla="val 27304"/>
              <a:gd name="adj3" fmla="val 223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F61251F-CB27-053F-5127-9600A6ED8AB9}"/>
              </a:ext>
            </a:extLst>
          </p:cNvPr>
          <p:cNvSpPr txBox="1"/>
          <p:nvPr/>
        </p:nvSpPr>
        <p:spPr>
          <a:xfrm>
            <a:off x="8266707" y="681063"/>
            <a:ext cx="2326500" cy="692497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1965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M. </a:t>
            </a:r>
            <a:r>
              <a:rPr lang="en-US" sz="1500" b="0" i="0" u="none" strike="noStrike" baseline="0" dirty="0" err="1">
                <a:solidFill>
                  <a:srgbClr val="000000"/>
                </a:solidFill>
                <a:latin typeface="+mn-lt"/>
              </a:rPr>
              <a:t>Tigner</a:t>
            </a:r>
            <a:endParaRPr lang="en-US" sz="15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1200" dirty="0">
                <a:latin typeface="+mn-lt"/>
              </a:rPr>
              <a:t>“A possible apparatus for electron clashing-beam experiments”</a:t>
            </a:r>
            <a:endParaRPr lang="en-DE" sz="1200" dirty="0">
              <a:latin typeface="+mn-lt"/>
            </a:endParaRPr>
          </a:p>
        </p:txBody>
      </p:sp>
      <p:sp>
        <p:nvSpPr>
          <p:cNvPr id="7" name="Explosion: 8 Points 9">
            <a:extLst>
              <a:ext uri="{FF2B5EF4-FFF2-40B4-BE49-F238E27FC236}">
                <a16:creationId xmlns:a16="http://schemas.microsoft.com/office/drawing/2014/main" id="{4BE02D04-1ADB-B8CC-3D34-1C464BCBE473}"/>
              </a:ext>
            </a:extLst>
          </p:cNvPr>
          <p:cNvSpPr/>
          <p:nvPr/>
        </p:nvSpPr>
        <p:spPr>
          <a:xfrm>
            <a:off x="8194699" y="1368475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55D0C4B-296D-509E-2807-2A32564308BE}"/>
              </a:ext>
            </a:extLst>
          </p:cNvPr>
          <p:cNvSpPr txBox="1"/>
          <p:nvPr/>
        </p:nvSpPr>
        <p:spPr>
          <a:xfrm>
            <a:off x="4907715" y="706904"/>
            <a:ext cx="2813142" cy="738664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1987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High Energy Physics Lab</a:t>
            </a:r>
          </a:p>
          <a:p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Stanford University</a:t>
            </a:r>
          </a:p>
          <a:p>
            <a:r>
              <a:rPr lang="en-US" sz="1200" dirty="0">
                <a:latin typeface="+mn-lt"/>
              </a:rPr>
              <a:t>SRF cavities, </a:t>
            </a:r>
            <a:r>
              <a:rPr lang="en-US" sz="1200" b="0" i="0" u="none" strike="noStrike" baseline="0" dirty="0">
                <a:latin typeface="+mn-lt"/>
              </a:rPr>
              <a:t>proof of principal experiment</a:t>
            </a:r>
            <a:endParaRPr lang="en-US" sz="1200" dirty="0">
              <a:latin typeface="+mn-lt"/>
            </a:endParaRPr>
          </a:p>
        </p:txBody>
      </p:sp>
      <p:sp>
        <p:nvSpPr>
          <p:cNvPr id="10" name="Explosion: 8 Points 11">
            <a:extLst>
              <a:ext uri="{FF2B5EF4-FFF2-40B4-BE49-F238E27FC236}">
                <a16:creationId xmlns:a16="http://schemas.microsoft.com/office/drawing/2014/main" id="{F05E981C-51C5-003F-BB84-7CF8215D63E2}"/>
              </a:ext>
            </a:extLst>
          </p:cNvPr>
          <p:cNvSpPr/>
          <p:nvPr/>
        </p:nvSpPr>
        <p:spPr>
          <a:xfrm>
            <a:off x="6175640" y="1368475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Explosion: 8 Points 12">
            <a:extLst>
              <a:ext uri="{FF2B5EF4-FFF2-40B4-BE49-F238E27FC236}">
                <a16:creationId xmlns:a16="http://schemas.microsoft.com/office/drawing/2014/main" id="{36382FE1-540C-D328-A61B-211835691FC5}"/>
              </a:ext>
            </a:extLst>
          </p:cNvPr>
          <p:cNvSpPr/>
          <p:nvPr/>
        </p:nvSpPr>
        <p:spPr>
          <a:xfrm>
            <a:off x="1470929" y="2324016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ED0C27E-8809-177B-5085-A432675A03B3}"/>
              </a:ext>
            </a:extLst>
          </p:cNvPr>
          <p:cNvSpPr txBox="1"/>
          <p:nvPr/>
        </p:nvSpPr>
        <p:spPr>
          <a:xfrm>
            <a:off x="324826" y="1259457"/>
            <a:ext cx="1275093" cy="1138773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2000</a:t>
            </a:r>
            <a:endParaRPr lang="en-US" sz="15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Jefferson Lab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“Front End Test”</a:t>
            </a:r>
          </a:p>
          <a:p>
            <a:r>
              <a:rPr lang="en-US" sz="1200" dirty="0">
                <a:latin typeface="+mn-lt"/>
              </a:rPr>
              <a:t>SRF, first CW </a:t>
            </a:r>
          </a:p>
          <a:p>
            <a:r>
              <a:rPr lang="en-US" sz="1200" dirty="0">
                <a:latin typeface="+mn-lt"/>
              </a:rPr>
              <a:t>recovery</a:t>
            </a:r>
            <a:endParaRPr lang="en-DE" sz="1200" dirty="0">
              <a:latin typeface="+mn-lt"/>
            </a:endParaRPr>
          </a:p>
        </p:txBody>
      </p:sp>
      <p:sp>
        <p:nvSpPr>
          <p:cNvPr id="13" name="Explosion: 8 Points 14">
            <a:extLst>
              <a:ext uri="{FF2B5EF4-FFF2-40B4-BE49-F238E27FC236}">
                <a16:creationId xmlns:a16="http://schemas.microsoft.com/office/drawing/2014/main" id="{4A12F62B-C8AE-1050-093D-138B503AD7A4}"/>
              </a:ext>
            </a:extLst>
          </p:cNvPr>
          <p:cNvSpPr/>
          <p:nvPr/>
        </p:nvSpPr>
        <p:spPr>
          <a:xfrm>
            <a:off x="3992640" y="1551961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85242CA3-298D-601B-961C-12F4EB964ECD}"/>
              </a:ext>
            </a:extLst>
          </p:cNvPr>
          <p:cNvSpPr txBox="1"/>
          <p:nvPr/>
        </p:nvSpPr>
        <p:spPr>
          <a:xfrm>
            <a:off x="2462206" y="800930"/>
            <a:ext cx="1705595" cy="707886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1987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Los Alamos</a:t>
            </a:r>
          </a:p>
          <a:p>
            <a:r>
              <a:rPr lang="en-US" sz="1200" dirty="0">
                <a:latin typeface="+mn-lt"/>
              </a:rPr>
              <a:t>FEL-operation, </a:t>
            </a:r>
            <a:r>
              <a:rPr lang="en-US" sz="1200" dirty="0" err="1">
                <a:latin typeface="+mn-lt"/>
              </a:rPr>
              <a:t>nc</a:t>
            </a:r>
            <a:r>
              <a:rPr lang="en-US" sz="1200" dirty="0">
                <a:latin typeface="+mn-lt"/>
              </a:rPr>
              <a:t>,</a:t>
            </a:r>
          </a:p>
          <a:p>
            <a:r>
              <a:rPr lang="en-US" sz="1200" dirty="0">
                <a:latin typeface="+mn-lt"/>
              </a:rPr>
              <a:t>coupled acc/dec cavities</a:t>
            </a:r>
          </a:p>
        </p:txBody>
      </p:sp>
      <p:sp>
        <p:nvSpPr>
          <p:cNvPr id="15" name="Explosion: 8 Points 16">
            <a:extLst>
              <a:ext uri="{FF2B5EF4-FFF2-40B4-BE49-F238E27FC236}">
                <a16:creationId xmlns:a16="http://schemas.microsoft.com/office/drawing/2014/main" id="{F720EFD3-86CC-2AEB-7719-65698F389272}"/>
              </a:ext>
            </a:extLst>
          </p:cNvPr>
          <p:cNvSpPr/>
          <p:nvPr/>
        </p:nvSpPr>
        <p:spPr>
          <a:xfrm>
            <a:off x="1971443" y="3338367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F98CEAC-2B7F-ED2C-6AFF-E8686A8614BE}"/>
              </a:ext>
            </a:extLst>
          </p:cNvPr>
          <p:cNvSpPr txBox="1"/>
          <p:nvPr/>
        </p:nvSpPr>
        <p:spPr>
          <a:xfrm>
            <a:off x="2311535" y="4096332"/>
            <a:ext cx="1646797" cy="1077218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2004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BINP, Russia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FEL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-operation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en-US" sz="1200" dirty="0">
                <a:latin typeface="+mn-lt"/>
              </a:rPr>
              <a:t>normal conducting RF, </a:t>
            </a:r>
          </a:p>
          <a:p>
            <a:r>
              <a:rPr lang="en-US" sz="1200" dirty="0">
                <a:latin typeface="+mn-lt"/>
              </a:rPr>
              <a:t>30 mA</a:t>
            </a:r>
          </a:p>
          <a:p>
            <a:r>
              <a:rPr lang="en-US" sz="1200" dirty="0">
                <a:latin typeface="+mn-lt"/>
              </a:rPr>
              <a:t>2007: 4-passes</a:t>
            </a:r>
          </a:p>
        </p:txBody>
      </p:sp>
      <p:sp>
        <p:nvSpPr>
          <p:cNvPr id="18" name="Explosion: 8 Points 18">
            <a:extLst>
              <a:ext uri="{FF2B5EF4-FFF2-40B4-BE49-F238E27FC236}">
                <a16:creationId xmlns:a16="http://schemas.microsoft.com/office/drawing/2014/main" id="{38C2D459-C973-82EE-943B-8DE62CB94F9E}"/>
              </a:ext>
            </a:extLst>
          </p:cNvPr>
          <p:cNvSpPr/>
          <p:nvPr/>
        </p:nvSpPr>
        <p:spPr>
          <a:xfrm>
            <a:off x="5386186" y="4028181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Explosion: 8 Points 19">
            <a:extLst>
              <a:ext uri="{FF2B5EF4-FFF2-40B4-BE49-F238E27FC236}">
                <a16:creationId xmlns:a16="http://schemas.microsoft.com/office/drawing/2014/main" id="{153C1A96-90BF-DBB6-F51E-176BFCC2B72E}"/>
              </a:ext>
            </a:extLst>
          </p:cNvPr>
          <p:cNvSpPr/>
          <p:nvPr/>
        </p:nvSpPr>
        <p:spPr>
          <a:xfrm>
            <a:off x="3699635" y="3749824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ADE235F-B47A-6257-BA95-5DC3721BD634}"/>
              </a:ext>
            </a:extLst>
          </p:cNvPr>
          <p:cNvSpPr txBox="1"/>
          <p:nvPr/>
        </p:nvSpPr>
        <p:spPr>
          <a:xfrm>
            <a:off x="2286099" y="2578532"/>
            <a:ext cx="2020168" cy="523220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2002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JEARI, Japan</a:t>
            </a:r>
          </a:p>
          <a:p>
            <a:pPr algn="just"/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FEL, SRF, 700kW beam power</a:t>
            </a:r>
          </a:p>
        </p:txBody>
      </p:sp>
      <p:sp>
        <p:nvSpPr>
          <p:cNvPr id="21" name="Explosion: 8 Points 21">
            <a:extLst>
              <a:ext uri="{FF2B5EF4-FFF2-40B4-BE49-F238E27FC236}">
                <a16:creationId xmlns:a16="http://schemas.microsoft.com/office/drawing/2014/main" id="{8A740630-48DE-46C7-63E2-CD829E823A81}"/>
              </a:ext>
            </a:extLst>
          </p:cNvPr>
          <p:cNvSpPr/>
          <p:nvPr/>
        </p:nvSpPr>
        <p:spPr>
          <a:xfrm>
            <a:off x="1971443" y="2952651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118CF140-69F5-1F2B-DAAF-0E84215F7062}"/>
              </a:ext>
            </a:extLst>
          </p:cNvPr>
          <p:cNvSpPr txBox="1"/>
          <p:nvPr/>
        </p:nvSpPr>
        <p:spPr>
          <a:xfrm>
            <a:off x="4839237" y="2741712"/>
            <a:ext cx="2275342" cy="707886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2005 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Daresbury Lab, GB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+mn-lt"/>
              </a:rPr>
              <a:t>“Alice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”, SRF, 26MeV, versatile </a:t>
            </a:r>
            <a:endParaRPr lang="en-US" sz="1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10-year user program</a:t>
            </a:r>
            <a:endParaRPr lang="en-US" sz="1200" dirty="0">
              <a:latin typeface="+mn-lt"/>
            </a:endParaRPr>
          </a:p>
        </p:txBody>
      </p:sp>
      <p:sp>
        <p:nvSpPr>
          <p:cNvPr id="23" name="Explosion: 8 Points 23">
            <a:extLst>
              <a:ext uri="{FF2B5EF4-FFF2-40B4-BE49-F238E27FC236}">
                <a16:creationId xmlns:a16="http://schemas.microsoft.com/office/drawing/2014/main" id="{5D63E2FF-00BA-EC3E-E6B4-8475AA85A66A}"/>
              </a:ext>
            </a:extLst>
          </p:cNvPr>
          <p:cNvSpPr/>
          <p:nvPr/>
        </p:nvSpPr>
        <p:spPr>
          <a:xfrm>
            <a:off x="4663597" y="3456707"/>
            <a:ext cx="318600" cy="365125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Explosion: 8 Points 24">
            <a:extLst>
              <a:ext uri="{FF2B5EF4-FFF2-40B4-BE49-F238E27FC236}">
                <a16:creationId xmlns:a16="http://schemas.microsoft.com/office/drawing/2014/main" id="{FE91A121-5468-EF20-7B12-F4D056013DB7}"/>
              </a:ext>
            </a:extLst>
          </p:cNvPr>
          <p:cNvSpPr/>
          <p:nvPr/>
        </p:nvSpPr>
        <p:spPr>
          <a:xfrm>
            <a:off x="7084902" y="4109864"/>
            <a:ext cx="328575" cy="346966"/>
          </a:xfrm>
          <a:prstGeom prst="irregularSeal1">
            <a:avLst/>
          </a:prstGeom>
          <a:solidFill>
            <a:srgbClr val="CC00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67134CC-AAE9-8730-988A-84AF8D915ED9}"/>
              </a:ext>
            </a:extLst>
          </p:cNvPr>
          <p:cNvSpPr txBox="1"/>
          <p:nvPr/>
        </p:nvSpPr>
        <p:spPr>
          <a:xfrm>
            <a:off x="8410723" y="3029744"/>
            <a:ext cx="2275342" cy="2723823"/>
          </a:xfrm>
          <a:prstGeom prst="rect">
            <a:avLst/>
          </a:prstGeom>
          <a:noFill/>
          <a:ln w="28575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under construction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en-US" sz="1500" dirty="0">
                <a:latin typeface="+mn-lt"/>
              </a:rPr>
              <a:t>MESA, Germany</a:t>
            </a:r>
          </a:p>
          <a:p>
            <a:r>
              <a:rPr lang="en-US" sz="1200" dirty="0">
                <a:latin typeface="+mn-lt"/>
              </a:rPr>
              <a:t>particle physics application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500" b="1" dirty="0">
                <a:solidFill>
                  <a:srgbClr val="CC0066"/>
                </a:solidFill>
                <a:latin typeface="+mn-lt"/>
              </a:rPr>
              <a:t>PERLE, France</a:t>
            </a:r>
          </a:p>
          <a:p>
            <a:r>
              <a:rPr lang="en-US" sz="1200" dirty="0">
                <a:latin typeface="+mn-lt"/>
              </a:rPr>
              <a:t>Technology test facility (</a:t>
            </a:r>
            <a:r>
              <a:rPr lang="en-US" sz="1200" dirty="0" err="1">
                <a:latin typeface="+mn-lt"/>
              </a:rPr>
              <a:t>LHeC</a:t>
            </a:r>
            <a:r>
              <a:rPr lang="en-US" sz="1200" dirty="0">
                <a:latin typeface="+mn-lt"/>
              </a:rPr>
              <a:t>/FCC-eh) + </a:t>
            </a:r>
            <a:r>
              <a:rPr lang="en-US" sz="1200" dirty="0" err="1">
                <a:latin typeface="+mn-lt"/>
              </a:rPr>
              <a:t>eRIB</a:t>
            </a:r>
            <a:r>
              <a:rPr lang="en-US" sz="1200" dirty="0">
                <a:latin typeface="+mn-lt"/>
              </a:rPr>
              <a:t> test facility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500" b="1" dirty="0" err="1">
                <a:solidFill>
                  <a:srgbClr val="CC0066"/>
                </a:solidFill>
                <a:latin typeface="+mn-lt"/>
              </a:rPr>
              <a:t>bERLinPro</a:t>
            </a:r>
            <a:r>
              <a:rPr lang="en-US" sz="1500" b="1" dirty="0">
                <a:solidFill>
                  <a:srgbClr val="CC0066"/>
                </a:solidFill>
                <a:latin typeface="+mn-lt"/>
              </a:rPr>
              <a:t>, Germany</a:t>
            </a:r>
          </a:p>
          <a:p>
            <a:r>
              <a:rPr lang="en-US" sz="1200" dirty="0">
                <a:latin typeface="+mn-lt"/>
              </a:rPr>
              <a:t>SRF/ERL technology test facility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500" dirty="0" err="1">
                <a:latin typeface="+mn-lt"/>
              </a:rPr>
              <a:t>CeC</a:t>
            </a:r>
            <a:r>
              <a:rPr lang="en-US" sz="1500" dirty="0">
                <a:latin typeface="+mn-lt"/>
              </a:rPr>
              <a:t>, BNL, USA</a:t>
            </a:r>
          </a:p>
          <a:p>
            <a:r>
              <a:rPr lang="en-US" sz="1200" dirty="0">
                <a:latin typeface="+mn-lt"/>
              </a:rPr>
              <a:t>Coherent electron cooling  for EIC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947B3897-3230-EBF8-BAC2-BA49661A64DB}"/>
              </a:ext>
            </a:extLst>
          </p:cNvPr>
          <p:cNvSpPr txBox="1"/>
          <p:nvPr/>
        </p:nvSpPr>
        <p:spPr>
          <a:xfrm>
            <a:off x="4162251" y="4329762"/>
            <a:ext cx="1572255" cy="892552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b="1" i="0" u="none" strike="noStrike" baseline="0" dirty="0">
                <a:solidFill>
                  <a:srgbClr val="000000"/>
                </a:solidFill>
                <a:latin typeface="+mn-lt"/>
              </a:rPr>
              <a:t>2013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+mn-lt"/>
              </a:rPr>
              <a:t> KEK, Japan</a:t>
            </a:r>
          </a:p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“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cERL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”, prototype </a:t>
            </a:r>
          </a:p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ERL light source</a:t>
            </a:r>
          </a:p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Industrial applications</a:t>
            </a:r>
            <a:endParaRPr lang="en-US" sz="1200" dirty="0">
              <a:latin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CD82EA-8D8E-4103-71BD-D4602E5F6EE3}"/>
              </a:ext>
            </a:extLst>
          </p:cNvPr>
          <p:cNvSpPr/>
          <p:nvPr/>
        </p:nvSpPr>
        <p:spPr>
          <a:xfrm>
            <a:off x="2290043" y="5355486"/>
            <a:ext cx="2348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u="sng" dirty="0">
                <a:solidFill>
                  <a:srgbClr val="CC0066"/>
                </a:solidFill>
                <a:latin typeface="+mn-lt"/>
              </a:rPr>
              <a:t>Courtesy to Bettina </a:t>
            </a:r>
            <a:r>
              <a:rPr lang="en-US" sz="1600" i="1" u="sng" dirty="0" err="1">
                <a:solidFill>
                  <a:srgbClr val="CC0066"/>
                </a:solidFill>
                <a:latin typeface="+mn-lt"/>
              </a:rPr>
              <a:t>Kuske</a:t>
            </a:r>
            <a:endParaRPr lang="en-GB" sz="1600" i="1" u="sng" dirty="0">
              <a:solidFill>
                <a:srgbClr val="CC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019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6A1DF9AA-1B53-2799-15F0-E2801321EB54}"/>
              </a:ext>
            </a:extLst>
          </p:cNvPr>
          <p:cNvGrpSpPr/>
          <p:nvPr/>
        </p:nvGrpSpPr>
        <p:grpSpPr>
          <a:xfrm>
            <a:off x="849883" y="4497931"/>
            <a:ext cx="3692361" cy="1196109"/>
            <a:chOff x="5650048" y="4135771"/>
            <a:chExt cx="3940047" cy="1629134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5E4F8B3-B1D3-7732-FDEF-8D9B2B526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048" y="4135771"/>
              <a:ext cx="3940047" cy="162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C27A66-5665-E8DB-2280-E12B330296E7}"/>
                </a:ext>
              </a:extLst>
            </p:cNvPr>
            <p:cNvSpPr/>
            <p:nvPr/>
          </p:nvSpPr>
          <p:spPr>
            <a:xfrm>
              <a:off x="6526584" y="4148977"/>
              <a:ext cx="1924310" cy="3377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3918E1C-150A-B754-8BEF-8DBC00FB31B7}"/>
              </a:ext>
            </a:extLst>
          </p:cNvPr>
          <p:cNvGrpSpPr/>
          <p:nvPr/>
        </p:nvGrpSpPr>
        <p:grpSpPr>
          <a:xfrm>
            <a:off x="6034459" y="1733600"/>
            <a:ext cx="4628465" cy="2744965"/>
            <a:chOff x="5952734" y="1229544"/>
            <a:chExt cx="4717998" cy="328902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482D2A2-8287-0A84-D2F8-4127D5C5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8475" y="1405695"/>
              <a:ext cx="1470371" cy="96839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685348C-3327-EBE3-A0B1-A44F7E95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635" y="1287647"/>
              <a:ext cx="3052097" cy="1121964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017419F-9ED9-490D-5AEA-4B2072D33F15}"/>
                </a:ext>
              </a:extLst>
            </p:cNvPr>
            <p:cNvGrpSpPr/>
            <p:nvPr/>
          </p:nvGrpSpPr>
          <p:grpSpPr>
            <a:xfrm>
              <a:off x="5952734" y="2409611"/>
              <a:ext cx="4470010" cy="1985809"/>
              <a:chOff x="3547386" y="2270970"/>
              <a:chExt cx="7181631" cy="3353247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3120B1F7-0B8A-58D4-2EA8-020901B2F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47386" y="2974294"/>
                <a:ext cx="2952327" cy="2498123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CEDED97E-B2AE-337D-C2D0-09769F01F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0184" y="2270970"/>
                <a:ext cx="3188833" cy="3249905"/>
              </a:xfrm>
              <a:prstGeom prst="rect">
                <a:avLst/>
              </a:prstGeom>
            </p:spPr>
          </p:pic>
          <p:sp>
            <p:nvSpPr>
              <p:cNvPr id="20" name="Flèche : droite 54">
                <a:extLst>
                  <a:ext uri="{FF2B5EF4-FFF2-40B4-BE49-F238E27FC236}">
                    <a16:creationId xmlns:a16="http://schemas.microsoft.com/office/drawing/2014/main" id="{657F9752-6158-BC54-FD77-5BDAC9DC579E}"/>
                  </a:ext>
                </a:extLst>
              </p:cNvPr>
              <p:cNvSpPr/>
              <p:nvPr/>
            </p:nvSpPr>
            <p:spPr>
              <a:xfrm>
                <a:off x="6543510" y="2510372"/>
                <a:ext cx="792797" cy="50405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900"/>
              </a:p>
            </p:txBody>
          </p: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F1AAE09-8299-DDDF-A34D-1EA82763E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021" y="5465038"/>
                <a:ext cx="3057566" cy="159179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B2C5505-32E3-4896-4C63-E244DA91452E}"/>
                  </a:ext>
                </a:extLst>
              </p:cNvPr>
              <p:cNvSpPr txBox="1"/>
              <p:nvPr/>
            </p:nvSpPr>
            <p:spPr>
              <a:xfrm>
                <a:off x="5063731" y="2622866"/>
                <a:ext cx="1401564" cy="321037"/>
              </a:xfrm>
              <a:prstGeom prst="rect">
                <a:avLst/>
              </a:prstGeom>
              <a:noFill/>
              <a:ln w="28575">
                <a:solidFill>
                  <a:srgbClr val="456487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/>
                  <a:t>Simple imaging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FE6FE6D-C8AA-2E19-C520-B119622EF77C}"/>
                  </a:ext>
                </a:extLst>
              </p:cNvPr>
              <p:cNvSpPr txBox="1"/>
              <p:nvPr/>
            </p:nvSpPr>
            <p:spPr>
              <a:xfrm>
                <a:off x="7402610" y="2631593"/>
                <a:ext cx="1598344" cy="321037"/>
              </a:xfrm>
              <a:prstGeom prst="rect">
                <a:avLst/>
              </a:prstGeom>
              <a:noFill/>
              <a:ln w="28575">
                <a:solidFill>
                  <a:srgbClr val="45648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Full tomography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B59287-7935-3AF3-D6FE-DAF8167C1799}"/>
                </a:ext>
              </a:extLst>
            </p:cNvPr>
            <p:cNvSpPr/>
            <p:nvPr/>
          </p:nvSpPr>
          <p:spPr>
            <a:xfrm>
              <a:off x="6034459" y="1229544"/>
              <a:ext cx="4636273" cy="3289026"/>
            </a:xfrm>
            <a:prstGeom prst="rect">
              <a:avLst/>
            </a:prstGeom>
            <a:noFill/>
            <a:ln w="38100"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9706868" cy="43204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New Frontier : e-RIB (Radioactive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Nuclei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Beam)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scattering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FC916-ACAE-5CDB-13E9-3A8E58DB859E}"/>
              </a:ext>
            </a:extLst>
          </p:cNvPr>
          <p:cNvSpPr/>
          <p:nvPr/>
        </p:nvSpPr>
        <p:spPr>
          <a:xfrm>
            <a:off x="201812" y="871245"/>
            <a:ext cx="10380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800" b="1" dirty="0">
                <a:solidFill>
                  <a:srgbClr val="FF67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PERLE is also coupled with Nuclear Physics European Strategy: </a:t>
            </a:r>
            <a:r>
              <a:rPr lang="en-GB" sz="1800" dirty="0">
                <a:solidFill>
                  <a:prstClr val="black"/>
                </a:solidFill>
                <a:latin typeface="+mn-lt"/>
              </a:rPr>
              <a:t>A completely new horizon to explore the interior of exotic nuclei : </a:t>
            </a:r>
            <a:r>
              <a:rPr lang="en-GB" sz="1800" dirty="0">
                <a:latin typeface="+mn-lt"/>
              </a:rPr>
              <a:t>charge radius, shape &amp; new properties emerging (halo, pairing..)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6BECD45-FAC9-3FBC-8AEA-DA58B5614D92}"/>
                  </a:ext>
                </a:extLst>
              </p:cNvPr>
              <p:cNvSpPr txBox="1"/>
              <p:nvPr/>
            </p:nvSpPr>
            <p:spPr>
              <a:xfrm>
                <a:off x="184951" y="1589584"/>
                <a:ext cx="5954994" cy="181588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 defTabSz="1034795">
                  <a:buFont typeface="Wingdings" pitchFamily="2" charset="2"/>
                  <a:buChar char="§"/>
                </a:pPr>
                <a:r>
                  <a:rPr lang="en-US" sz="1600" dirty="0">
                    <a:latin typeface="+mn-lt"/>
                  </a:rPr>
                  <a:t>All interesting phenomena occur at 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+mn-lt"/>
                      </a:rPr>
                      <m:t>𝑞</m:t>
                    </m:r>
                    <m:r>
                      <a:rPr lang="fr-FR" sz="1600" i="1" dirty="0">
                        <a:latin typeface="+mn-lt"/>
                        <a:ea typeface="Cambria Math"/>
                      </a:rPr>
                      <m:t>≳</m:t>
                    </m:r>
                    <m:r>
                      <a:rPr lang="fr-FR" sz="1600" i="1" dirty="0">
                        <a:latin typeface="+mn-lt"/>
                      </a:rPr>
                      <m:t>2</m:t>
                    </m:r>
                  </m:oMath>
                </a14:m>
                <a:r>
                  <a:rPr lang="en-US" sz="1600" dirty="0">
                    <a:latin typeface="+mn-lt"/>
                  </a:rPr>
                  <a:t>fm</a:t>
                </a:r>
                <a:r>
                  <a:rPr lang="en-US" sz="1600" baseline="30000" dirty="0">
                    <a:latin typeface="+mn-lt"/>
                  </a:rPr>
                  <a:t>-1 </a:t>
                </a:r>
                <a:r>
                  <a:rPr lang="en-US" sz="1600" dirty="0">
                    <a:latin typeface="+mn-lt"/>
                  </a:rPr>
                  <a:t>: The higher the q transferred, the lower the cross-section. Considering previous achievements in this domain:  </a:t>
                </a:r>
              </a:p>
              <a:p>
                <a:pPr algn="just" defTabSz="1034795"/>
                <a:r>
                  <a:rPr lang="en-US" sz="1600" b="1" dirty="0">
                    <a:solidFill>
                      <a:srgbClr val="FF6700"/>
                    </a:solidFill>
                    <a:latin typeface="+mn-lt"/>
                    <a:sym typeface="Symbol"/>
                  </a:rPr>
                  <a:t>          </a:t>
                </a:r>
                <a:r>
                  <a:rPr lang="en-US" sz="1600" b="1" dirty="0">
                    <a:solidFill>
                      <a:srgbClr val="FF6700"/>
                    </a:solidFill>
                    <a:latin typeface="+mn-lt"/>
                    <a:sym typeface="Wingdings" panose="05000000000000000000" pitchFamily="2" charset="2"/>
                  </a:rPr>
                  <a:t></a:t>
                </a:r>
                <a:r>
                  <a:rPr lang="en-US" sz="1600" b="1" dirty="0">
                    <a:solidFill>
                      <a:srgbClr val="FF6700"/>
                    </a:solidFill>
                    <a:latin typeface="+mn-lt"/>
                  </a:rPr>
                  <a:t> </a:t>
                </a:r>
                <a:r>
                  <a:rPr lang="en-US" sz="1600" dirty="0">
                    <a:solidFill>
                      <a:srgbClr val="FF6700"/>
                    </a:solidFill>
                    <a:latin typeface="+mn-lt"/>
                  </a:rPr>
                  <a:t>compromise starting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>
                            <a:solidFill>
                              <a:srgbClr val="FF6700"/>
                            </a:solidFill>
                            <a:latin typeface="+mn-lt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>
                            <a:solidFill>
                              <a:srgbClr val="FF6700"/>
                            </a:solidFill>
                            <a:latin typeface="+mn-lt"/>
                            <a:ea typeface="Cambria Math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>
                            <a:solidFill>
                              <a:srgbClr val="FF6700"/>
                            </a:solidFill>
                            <a:latin typeface="+mn-lt"/>
                            <a:ea typeface="Cambria Math"/>
                          </a:rPr>
                          <m:t>e</m:t>
                        </m:r>
                      </m:sub>
                    </m:sSub>
                    <m:r>
                      <a:rPr lang="fr-FR" sz="1600" b="0" i="0" smtClean="0">
                        <a:solidFill>
                          <a:srgbClr val="FF6700"/>
                        </a:solidFill>
                        <a:latin typeface="+mn-lt"/>
                        <a:ea typeface="Cambria Math"/>
                      </a:rPr>
                      <m:t>=</m:t>
                    </m:r>
                    <m:r>
                      <a:rPr lang="fr-FR" sz="1600" b="0" i="0">
                        <a:solidFill>
                          <a:srgbClr val="FF6700"/>
                        </a:solidFill>
                        <a:latin typeface="+mn-lt"/>
                        <a:ea typeface="Cambria Math"/>
                      </a:rPr>
                      <m:t>250 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rgbClr val="FF6700"/>
                        </a:solidFill>
                        <a:latin typeface="+mn-lt"/>
                        <a:ea typeface="Cambria Math"/>
                      </a:rPr>
                      <m:t>to</m:t>
                    </m:r>
                    <m:r>
                      <a:rPr lang="fr-FR" sz="1600" b="0" i="0">
                        <a:solidFill>
                          <a:srgbClr val="FF6700"/>
                        </a:solidFill>
                        <a:latin typeface="+mn-lt"/>
                        <a:ea typeface="Cambria Math"/>
                      </a:rPr>
                      <m:t>≃500</m:t>
                    </m:r>
                  </m:oMath>
                </a14:m>
                <a:r>
                  <a:rPr lang="en-US" sz="1600" dirty="0">
                    <a:solidFill>
                      <a:srgbClr val="FF6700"/>
                    </a:solidFill>
                    <a:latin typeface="+mn-lt"/>
                  </a:rPr>
                  <a:t>MeV (~0.5fm)</a:t>
                </a:r>
              </a:p>
              <a:p>
                <a:pPr algn="just" defTabSz="1034795"/>
                <a:endParaRPr lang="en-US" sz="1600" b="1" dirty="0">
                  <a:solidFill>
                    <a:srgbClr val="FF0000"/>
                  </a:solidFill>
                  <a:latin typeface="+mn-lt"/>
                </a:endParaRPr>
              </a:p>
              <a:p>
                <a:pPr marL="285750" indent="-285750" algn="just" defTabSz="1034795">
                  <a:buFont typeface="Wingdings" pitchFamily="2" charset="2"/>
                  <a:buChar char="§"/>
                </a:pPr>
                <a:r>
                  <a:rPr lang="en-US" sz="1600" dirty="0">
                    <a:latin typeface="+mn-lt"/>
                    <a:sym typeface="Symbol"/>
                  </a:rPr>
                  <a:t>Aimed luminosity should be 10</a:t>
                </a:r>
                <a:r>
                  <a:rPr lang="en-US" sz="1600" baseline="30000" dirty="0">
                    <a:latin typeface="+mn-lt"/>
                    <a:sym typeface="Symbol"/>
                  </a:rPr>
                  <a:t>29</a:t>
                </a:r>
                <a:r>
                  <a:rPr lang="en-US" sz="1600" dirty="0">
                    <a:latin typeface="+mn-lt"/>
                    <a:sym typeface="Symbol"/>
                  </a:rPr>
                  <a:t> cm</a:t>
                </a:r>
                <a:r>
                  <a:rPr lang="en-US" sz="1600" baseline="30000" dirty="0">
                    <a:latin typeface="+mn-lt"/>
                    <a:sym typeface="Symbol"/>
                  </a:rPr>
                  <a:t>-2</a:t>
                </a:r>
                <a:r>
                  <a:rPr lang="en-US" sz="1600" dirty="0">
                    <a:latin typeface="+mn-lt"/>
                    <a:sym typeface="Symbol"/>
                  </a:rPr>
                  <a:t>s</a:t>
                </a:r>
                <a:r>
                  <a:rPr lang="en-US" sz="1600" baseline="30000" dirty="0">
                    <a:latin typeface="+mn-lt"/>
                    <a:sym typeface="Symbol"/>
                  </a:rPr>
                  <a:t>-1 </a:t>
                </a:r>
                <a:r>
                  <a:rPr lang="en-US" sz="1600" dirty="0">
                    <a:latin typeface="+mn-lt"/>
                    <a:sym typeface="Symbol"/>
                  </a:rPr>
                  <a:t>  but much can be done at </a:t>
                </a:r>
              </a:p>
              <a:p>
                <a:pPr algn="just" defTabSz="1034795"/>
                <a:r>
                  <a:rPr lang="en-US" sz="1600" b="1" dirty="0">
                    <a:solidFill>
                      <a:srgbClr val="FF0000"/>
                    </a:solidFill>
                    <a:latin typeface="+mn-lt"/>
                    <a:ea typeface="Cambria Math"/>
                    <a:sym typeface="Wingdings" panose="05000000000000000000" pitchFamily="2" charset="2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ℒ</m:t>
                    </m:r>
                    <m:r>
                      <a:rPr lang="en-US" sz="1600" b="0" i="1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≃</m:t>
                    </m:r>
                    <m:r>
                      <a:rPr lang="fr-FR" sz="1600" b="0" i="1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10</m:t>
                    </m:r>
                    <m:r>
                      <a:rPr lang="fr-FR" sz="1600" b="0" i="1" baseline="30000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27</m:t>
                    </m:r>
                    <m:r>
                      <a:rPr lang="fr-FR" sz="1600" b="0" i="1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−10</m:t>
                    </m:r>
                    <m:r>
                      <a:rPr lang="fr-FR" sz="1600" b="0" i="1" baseline="30000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28</m:t>
                    </m:r>
                    <m:r>
                      <a:rPr lang="en-US" sz="1600" b="0" i="1" smtClean="0">
                        <a:solidFill>
                          <a:srgbClr val="FF6700"/>
                        </a:solidFill>
                        <a:latin typeface="+mn-lt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FF6700"/>
                    </a:solidFill>
                    <a:latin typeface="+mn-lt"/>
                  </a:rPr>
                  <a:t>(with unstable nuclei EVERYTHING is new !)</a:t>
                </a: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6BECD45-FAC9-3FBC-8AEA-DA58B5614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51" y="1589584"/>
                <a:ext cx="5954994" cy="1815882"/>
              </a:xfrm>
              <a:prstGeom prst="rect">
                <a:avLst/>
              </a:prstGeom>
              <a:blipFill>
                <a:blip r:embed="rId8"/>
                <a:stretch>
                  <a:fillRect l="-426" t="-1389" r="-426" b="-277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076C4DC-539F-3662-53F8-AC46C077E283}"/>
              </a:ext>
            </a:extLst>
          </p:cNvPr>
          <p:cNvSpPr/>
          <p:nvPr/>
        </p:nvSpPr>
        <p:spPr>
          <a:xfrm>
            <a:off x="223479" y="3389784"/>
            <a:ext cx="5954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A long road ahead before reaching  the full tomography of an exotic nucleus</a:t>
            </a:r>
            <a:r>
              <a:rPr lang="en-US" sz="1600" b="1" dirty="0">
                <a:latin typeface="+mn-lt"/>
                <a:sym typeface="Symbol"/>
              </a:rPr>
              <a:t> </a:t>
            </a:r>
            <a:r>
              <a:rPr lang="en-US" sz="1600" b="1" dirty="0">
                <a:latin typeface="+mn-lt"/>
                <a:sym typeface="Wingdings" pitchFamily="2" charset="2"/>
              </a:rPr>
              <a:t></a:t>
            </a:r>
            <a:r>
              <a:rPr lang="en-US" sz="1600" b="1" dirty="0">
                <a:latin typeface="+mn-lt"/>
                <a:sym typeface="Symbol"/>
              </a:rPr>
              <a:t> </a:t>
            </a:r>
            <a:r>
              <a:rPr lang="en-US" sz="1600" dirty="0">
                <a:latin typeface="+mn-lt"/>
                <a:sym typeface="Symbol"/>
              </a:rPr>
              <a:t>The starting point is : </a:t>
            </a:r>
            <a:r>
              <a:rPr lang="en-US" sz="1600" dirty="0">
                <a:solidFill>
                  <a:srgbClr val="FF6700"/>
                </a:solidFill>
                <a:latin typeface="+mn-lt"/>
                <a:sym typeface="Symbol"/>
              </a:rPr>
              <a:t>DESTIN [</a:t>
            </a:r>
            <a:r>
              <a:rPr lang="en-US" sz="1600" b="1" dirty="0" err="1">
                <a:solidFill>
                  <a:srgbClr val="FF6700"/>
                </a:solidFill>
                <a:latin typeface="+mn-lt"/>
                <a:sym typeface="Symbol"/>
              </a:rPr>
              <a:t>DE</a:t>
            </a:r>
            <a:r>
              <a:rPr lang="en-US" sz="1600" dirty="0" err="1">
                <a:solidFill>
                  <a:srgbClr val="FF6700"/>
                </a:solidFill>
                <a:latin typeface="+mn-lt"/>
                <a:sym typeface="Symbol"/>
              </a:rPr>
              <a:t>ep</a:t>
            </a:r>
            <a:r>
              <a:rPr lang="en-US" sz="1600" dirty="0">
                <a:solidFill>
                  <a:srgbClr val="FF6700"/>
                </a:solidFill>
                <a:latin typeface="+mn-lt"/>
                <a:sym typeface="Symbol"/>
              </a:rPr>
              <a:t> </a:t>
            </a:r>
            <a:r>
              <a:rPr lang="en-US" sz="1600" b="1" dirty="0" err="1">
                <a:solidFill>
                  <a:srgbClr val="FF6700"/>
                </a:solidFill>
                <a:latin typeface="+mn-lt"/>
                <a:sym typeface="Symbol"/>
              </a:rPr>
              <a:t>ST</a:t>
            </a:r>
            <a:r>
              <a:rPr lang="en-US" sz="1600" dirty="0" err="1">
                <a:solidFill>
                  <a:srgbClr val="FF6700"/>
                </a:solidFill>
                <a:latin typeface="+mn-lt"/>
                <a:sym typeface="Symbol"/>
              </a:rPr>
              <a:t>ructure</a:t>
            </a:r>
            <a:r>
              <a:rPr lang="en-US" sz="1600" dirty="0">
                <a:solidFill>
                  <a:srgbClr val="FF6700"/>
                </a:solidFill>
                <a:latin typeface="+mn-lt"/>
                <a:sym typeface="Symbol"/>
              </a:rPr>
              <a:t> </a:t>
            </a:r>
            <a:r>
              <a:rPr lang="en-US" sz="1600" b="1" dirty="0">
                <a:solidFill>
                  <a:srgbClr val="FF6700"/>
                </a:solidFill>
                <a:latin typeface="+mn-lt"/>
                <a:sym typeface="Symbol"/>
              </a:rPr>
              <a:t>I</a:t>
            </a:r>
            <a:r>
              <a:rPr lang="en-US" sz="1600" dirty="0">
                <a:solidFill>
                  <a:srgbClr val="FF6700"/>
                </a:solidFill>
                <a:latin typeface="+mn-lt"/>
                <a:sym typeface="Symbol"/>
              </a:rPr>
              <a:t>nvestigation of (exotic) </a:t>
            </a:r>
            <a:r>
              <a:rPr lang="en-US" sz="1600" b="1" dirty="0">
                <a:solidFill>
                  <a:srgbClr val="FF6700"/>
                </a:solidFill>
                <a:latin typeface="+mn-lt"/>
                <a:sym typeface="Symbol"/>
              </a:rPr>
              <a:t>N</a:t>
            </a:r>
            <a:r>
              <a:rPr lang="en-US" sz="1600" dirty="0">
                <a:solidFill>
                  <a:srgbClr val="FF6700"/>
                </a:solidFill>
                <a:latin typeface="+mn-lt"/>
                <a:sym typeface="Symbol"/>
              </a:rPr>
              <a:t>uclei]</a:t>
            </a:r>
          </a:p>
          <a:p>
            <a:r>
              <a:rPr lang="en-GB" sz="1600" dirty="0">
                <a:latin typeface="+mn-lt"/>
              </a:rPr>
              <a:t>The beam will confine RIB in longitudinal plane (e- with positive ions), and traps have to confined RIB in transversal plane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5FE185-11B5-3475-0EF2-B2CBA94D7903}"/>
              </a:ext>
            </a:extLst>
          </p:cNvPr>
          <p:cNvSpPr txBox="1"/>
          <p:nvPr/>
        </p:nvSpPr>
        <p:spPr>
          <a:xfrm>
            <a:off x="7330603" y="4469904"/>
            <a:ext cx="2322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u="sng" dirty="0" err="1">
                <a:solidFill>
                  <a:srgbClr val="CC0066"/>
                </a:solidFill>
                <a:latin typeface="+mn-lt"/>
              </a:rPr>
              <a:t>Courtesy</a:t>
            </a:r>
            <a:r>
              <a:rPr lang="fr-FR" sz="1600" b="1" i="1" u="sng" dirty="0">
                <a:solidFill>
                  <a:srgbClr val="CC0066"/>
                </a:solidFill>
                <a:latin typeface="+mn-lt"/>
              </a:rPr>
              <a:t> to David Verney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44EFBB-75E0-0975-1EC1-FFED9C1E4224}"/>
              </a:ext>
            </a:extLst>
          </p:cNvPr>
          <p:cNvSpPr txBox="1"/>
          <p:nvPr/>
        </p:nvSpPr>
        <p:spPr>
          <a:xfrm>
            <a:off x="4678991" y="4791035"/>
            <a:ext cx="603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DESTIN Starts to be structured in Orsay and involving national and international communities. Coupled to the future of GANIL reflexions. A</a:t>
            </a:r>
            <a:r>
              <a:rPr lang="en-AU" sz="1600" dirty="0">
                <a:latin typeface="+mn-lt"/>
              </a:rPr>
              <a:t> priority for Nuclear Physics Perspectives at national level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564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9706868" cy="43204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Few words of organisation. PERLE Collaboration  &amp; PERLE- France </a:t>
            </a: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267820-6682-8449-9110-DCF5A4FE5176}"/>
              </a:ext>
            </a:extLst>
          </p:cNvPr>
          <p:cNvSpPr/>
          <p:nvPr/>
        </p:nvSpPr>
        <p:spPr>
          <a:xfrm>
            <a:off x="60473" y="649868"/>
            <a:ext cx="5444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800" b="1" u="sng" dirty="0">
                <a:latin typeface="+mn-lt"/>
                <a:ea typeface="Times New Roman" panose="02020603050405020304" pitchFamily="18" charset="0"/>
              </a:rPr>
              <a:t>PERLE </a:t>
            </a:r>
            <a:r>
              <a:rPr lang="fr-FR" sz="1600" b="1" u="sng" dirty="0">
                <a:latin typeface="+mn-lt"/>
                <a:ea typeface="Times New Roman" panose="02020603050405020304" pitchFamily="18" charset="0"/>
              </a:rPr>
              <a:t>international collaboration</a:t>
            </a:r>
            <a:endParaRPr lang="fr-FR" sz="1600" dirty="0">
              <a:latin typeface="+mn-lt"/>
            </a:endParaRPr>
          </a:p>
        </p:txBody>
      </p:sp>
      <p:pic>
        <p:nvPicPr>
          <p:cNvPr id="7" name="image16.png">
            <a:extLst>
              <a:ext uri="{FF2B5EF4-FFF2-40B4-BE49-F238E27FC236}">
                <a16:creationId xmlns:a16="http://schemas.microsoft.com/office/drawing/2014/main" id="{EB865BB6-3575-2347-B979-A0203E47D9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892" y="1194330"/>
            <a:ext cx="1676092" cy="4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9.png">
            <a:extLst>
              <a:ext uri="{FF2B5EF4-FFF2-40B4-BE49-F238E27FC236}">
                <a16:creationId xmlns:a16="http://schemas.microsoft.com/office/drawing/2014/main" id="{3F0873F5-71C6-A04A-8E89-6942882AD4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679" y="1186617"/>
            <a:ext cx="1842498" cy="4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Fichier:Logo CERN.jpg">
            <a:extLst>
              <a:ext uri="{FF2B5EF4-FFF2-40B4-BE49-F238E27FC236}">
                <a16:creationId xmlns:a16="http://schemas.microsoft.com/office/drawing/2014/main" id="{A7B4B1F5-58C9-414C-96E6-5D6D2C48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952" y="1098080"/>
            <a:ext cx="620810" cy="6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ésultat de recherche d'images pour &quot;Liverpool university logo&quot;">
            <a:extLst>
              <a:ext uri="{FF2B5EF4-FFF2-40B4-BE49-F238E27FC236}">
                <a16:creationId xmlns:a16="http://schemas.microsoft.com/office/drawing/2014/main" id="{4C566A39-0D0D-6644-8789-EDF95A82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993" y="1113794"/>
            <a:ext cx="123389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ésultat de recherche d'images pour &quot;Budker institute novosibirsk logo&quot;">
            <a:extLst>
              <a:ext uri="{FF2B5EF4-FFF2-40B4-BE49-F238E27FC236}">
                <a16:creationId xmlns:a16="http://schemas.microsoft.com/office/drawing/2014/main" id="{D341206B-5809-8D41-B871-39CAD934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017" y="1113794"/>
            <a:ext cx="1239611" cy="61980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ésultat de recherche d'images pour &quot;logo in2p3&quot;">
            <a:extLst>
              <a:ext uri="{FF2B5EF4-FFF2-40B4-BE49-F238E27FC236}">
                <a16:creationId xmlns:a16="http://schemas.microsoft.com/office/drawing/2014/main" id="{254FD55E-6BF6-0A44-BC42-BCFF97B0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0" y="1095897"/>
            <a:ext cx="1115654" cy="6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D66D63-B18D-3342-B10B-2970594A029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836" y="1095896"/>
            <a:ext cx="658545" cy="6198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76FCB3A-BC68-1546-AF51-22180526F5ED}"/>
              </a:ext>
            </a:extLst>
          </p:cNvPr>
          <p:cNvSpPr/>
          <p:nvPr/>
        </p:nvSpPr>
        <p:spPr>
          <a:xfrm>
            <a:off x="252359" y="1894244"/>
            <a:ext cx="10329573" cy="135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A Collaboration Agreement (CA) was signed by all partners. 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A bilateral ICRADA between </a:t>
            </a:r>
            <a:r>
              <a:rPr lang="en-US" sz="1400" dirty="0" err="1">
                <a:latin typeface="+mn-lt"/>
                <a:ea typeface="Times New Roman" panose="02020603050405020304" pitchFamily="18" charset="0"/>
              </a:rPr>
              <a:t>JLab</a:t>
            </a:r>
            <a:r>
              <a:rPr lang="en-US" sz="1400" dirty="0">
                <a:latin typeface="+mn-lt"/>
                <a:ea typeface="Times New Roman" panose="02020603050405020304" pitchFamily="18" charset="0"/>
              </a:rPr>
              <a:t>-DOE and IJCLab-CNRS was signed on May 2022.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ZA" sz="1400" dirty="0">
                <a:latin typeface="+mn-lt"/>
                <a:cs typeface="+mn-cs"/>
              </a:rPr>
              <a:t>A collaboration between PERLE &amp; </a:t>
            </a:r>
            <a:r>
              <a:rPr lang="en-ZA" sz="1400" dirty="0" err="1">
                <a:latin typeface="+mn-lt"/>
                <a:cs typeface="+mn-cs"/>
              </a:rPr>
              <a:t>bERLinPro</a:t>
            </a:r>
            <a:r>
              <a:rPr lang="en-ZA" sz="1400" dirty="0">
                <a:latin typeface="+mn-lt"/>
                <a:cs typeface="+mn-cs"/>
              </a:rPr>
              <a:t> is under discussion and will be formalised by an MoU soon.</a:t>
            </a: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Current discussing with other European institutes to join the PERLE collaboration.</a:t>
            </a:r>
            <a:endParaRPr lang="fr-FR" sz="14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A1597D-E21C-40ED-90F3-00167CFCA6EF}"/>
              </a:ext>
            </a:extLst>
          </p:cNvPr>
          <p:cNvSpPr txBox="1"/>
          <p:nvPr/>
        </p:nvSpPr>
        <p:spPr>
          <a:xfrm>
            <a:off x="55067" y="3603852"/>
            <a:ext cx="10521459" cy="209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u="sng">
                <a:latin typeface="+mn-lt"/>
              </a:rPr>
              <a:t>PERLE in France. Important News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latin typeface="+mn-lt"/>
              </a:rPr>
              <a:t>IN2P3/CNRS National Strategy (end of 2021): Perle a priority for accelerators in line with the ESPP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latin typeface="+mn-lt"/>
              </a:rPr>
              <a:t>Application under preparation to the National Recovery Plan (End 2022) to ask for a financial support to realise PERLE phase 1 (250 MeV). Work on going is timely followed by IN2P3-CNRS and led by Maud Baylac.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latin typeface="+mn-lt"/>
              </a:rPr>
              <a:t>PERLE infrastructures will benefit of the CPER2 funding (2M€ available from 2022) (programming phase to be started soon)</a:t>
            </a:r>
            <a:endParaRPr lang="en-GB" sz="1400" b="1" u="sng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latin typeface="+mn-lt"/>
              </a:rPr>
              <a:t>New Organization in France and significant increase of people involved.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A69817-CA3E-C308-4FB6-3EBD491F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8875" y="1095895"/>
            <a:ext cx="684997" cy="6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33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42447" cy="322263"/>
          </a:xfrm>
        </p:spPr>
        <p:txBody>
          <a:bodyPr/>
          <a:lstStyle/>
          <a:p>
            <a:fld id="{77E71596-5F9D-49C5-9701-16B3CA54319D}" type="slidenum">
              <a:rPr lang="en-ZA" smtClean="0">
                <a:latin typeface="+mn-lt"/>
              </a:rPr>
              <a:pPr/>
              <a:t>7</a:t>
            </a:fld>
            <a:endParaRPr lang="en-ZA" dirty="0"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B96D3D-4111-4FA9-A861-65B7A3069887}"/>
              </a:ext>
            </a:extLst>
          </p:cNvPr>
          <p:cNvSpPr txBox="1"/>
          <p:nvPr/>
        </p:nvSpPr>
        <p:spPr>
          <a:xfrm>
            <a:off x="201812" y="2862020"/>
            <a:ext cx="4032447" cy="2092881"/>
          </a:xfrm>
          <a:prstGeom prst="rect">
            <a:avLst/>
          </a:prstGeom>
          <a:noFill/>
          <a:ln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r>
              <a:rPr lang="en-ZA" sz="1300" b="1" dirty="0">
                <a:latin typeface="+mn-lt"/>
              </a:rPr>
              <a:t>Denis </a:t>
            </a:r>
            <a:r>
              <a:rPr lang="en-ZA" sz="1300" b="1" dirty="0" err="1">
                <a:latin typeface="+mn-lt"/>
              </a:rPr>
              <a:t>Reynet</a:t>
            </a:r>
            <a:r>
              <a:rPr lang="en-ZA" sz="1300" b="1" dirty="0">
                <a:latin typeface="+mn-lt"/>
              </a:rPr>
              <a:t>           </a:t>
            </a:r>
            <a:r>
              <a:rPr lang="en-ZA" sz="1300" dirty="0">
                <a:latin typeface="+mn-lt"/>
              </a:rPr>
              <a:t>System Engineers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IJCLab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Luc Perrot</a:t>
            </a:r>
            <a:r>
              <a:rPr lang="en-ZA" sz="1300" dirty="0">
                <a:latin typeface="+mn-lt"/>
              </a:rPr>
              <a:t>	        Beam Dynamics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IJCLab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Maud </a:t>
            </a:r>
            <a:r>
              <a:rPr lang="en-ZA" sz="1300" b="1" dirty="0" err="1">
                <a:latin typeface="+mn-lt"/>
              </a:rPr>
              <a:t>Baylac</a:t>
            </a:r>
            <a:r>
              <a:rPr lang="en-ZA" sz="1300" b="1" dirty="0">
                <a:latin typeface="+mn-lt"/>
              </a:rPr>
              <a:t>          </a:t>
            </a:r>
            <a:r>
              <a:rPr lang="en-ZA" sz="1300" dirty="0">
                <a:latin typeface="+mn-lt"/>
              </a:rPr>
              <a:t> Gun Installation and Operation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LPSC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Guillaume </a:t>
            </a:r>
            <a:r>
              <a:rPr lang="en-ZA" sz="1300" b="1" dirty="0" err="1">
                <a:latin typeface="+mn-lt"/>
              </a:rPr>
              <a:t>Olry</a:t>
            </a:r>
            <a:r>
              <a:rPr lang="en-ZA" sz="1300" b="1" dirty="0">
                <a:latin typeface="+mn-lt"/>
              </a:rPr>
              <a:t>       </a:t>
            </a:r>
            <a:r>
              <a:rPr lang="en-ZA" sz="1300" dirty="0">
                <a:latin typeface="+mn-lt"/>
              </a:rPr>
              <a:t>RF System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IJCLab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Patxi </a:t>
            </a:r>
            <a:r>
              <a:rPr lang="en-ZA" sz="1300" b="1" dirty="0" err="1">
                <a:latin typeface="+mn-lt"/>
              </a:rPr>
              <a:t>Duthil</a:t>
            </a:r>
            <a:r>
              <a:rPr lang="en-ZA" sz="1300" b="1" dirty="0">
                <a:latin typeface="+mn-lt"/>
              </a:rPr>
              <a:t>	        </a:t>
            </a:r>
            <a:r>
              <a:rPr lang="en-ZA" sz="1300" dirty="0">
                <a:latin typeface="+mn-lt"/>
              </a:rPr>
              <a:t>Cryogenic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IJCLab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Hadil </a:t>
            </a:r>
            <a:r>
              <a:rPr lang="en-ZA" sz="1300" b="1" dirty="0" err="1">
                <a:latin typeface="+mn-lt"/>
              </a:rPr>
              <a:t>Abualrob</a:t>
            </a:r>
            <a:r>
              <a:rPr lang="en-ZA" sz="1300" b="1" dirty="0">
                <a:latin typeface="+mn-lt"/>
              </a:rPr>
              <a:t>       </a:t>
            </a:r>
            <a:r>
              <a:rPr lang="en-ZA" sz="1300" dirty="0">
                <a:latin typeface="+mn-lt"/>
              </a:rPr>
              <a:t>Magnets (An-Najah / IJCLab)</a:t>
            </a:r>
          </a:p>
          <a:p>
            <a:r>
              <a:rPr lang="en-ZA" sz="1300" b="1" dirty="0">
                <a:latin typeface="+mn-lt"/>
              </a:rPr>
              <a:t>Sébastien Wurth    </a:t>
            </a:r>
            <a:r>
              <a:rPr lang="en-ZA" sz="1300" dirty="0">
                <a:latin typeface="+mn-lt"/>
              </a:rPr>
              <a:t>Security Issues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IJCLab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Marc </a:t>
            </a:r>
            <a:r>
              <a:rPr lang="en-ZA" sz="1300" b="1" dirty="0" err="1">
                <a:latin typeface="+mn-lt"/>
              </a:rPr>
              <a:t>Langlet</a:t>
            </a:r>
            <a:r>
              <a:rPr lang="en-ZA" sz="1300" b="1" dirty="0">
                <a:latin typeface="+mn-lt"/>
              </a:rPr>
              <a:t>           </a:t>
            </a:r>
            <a:r>
              <a:rPr lang="en-ZA" sz="1300" dirty="0">
                <a:latin typeface="+mn-lt"/>
              </a:rPr>
              <a:t>Infrastructures (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IJCLab</a:t>
            </a:r>
            <a:r>
              <a:rPr lang="en-ZA" sz="1300" dirty="0">
                <a:latin typeface="+mn-lt"/>
              </a:rPr>
              <a:t>)</a:t>
            </a:r>
          </a:p>
          <a:p>
            <a:r>
              <a:rPr lang="en-ZA" sz="1300" b="1" dirty="0">
                <a:latin typeface="+mn-lt"/>
              </a:rPr>
              <a:t>Bruno Mercier        </a:t>
            </a:r>
            <a:r>
              <a:rPr lang="en-ZA" sz="1300" dirty="0">
                <a:latin typeface="+mn-lt"/>
              </a:rPr>
              <a:t>Vacuum System (IJCLab)   	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BCD326-1730-4E3D-8B59-4EAB7D3DC7FA}"/>
              </a:ext>
            </a:extLst>
          </p:cNvPr>
          <p:cNvSpPr txBox="1"/>
          <p:nvPr/>
        </p:nvSpPr>
        <p:spPr>
          <a:xfrm>
            <a:off x="4299434" y="2702928"/>
            <a:ext cx="6473341" cy="2492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PHD student (ending now)  </a:t>
            </a:r>
            <a:r>
              <a:rPr lang="en-ZA" sz="1300" dirty="0">
                <a:latin typeface="+mn-lt"/>
              </a:rPr>
              <a:t>injection lines :    </a:t>
            </a:r>
            <a:r>
              <a:rPr lang="en-ZA" sz="1300" b="1" dirty="0">
                <a:latin typeface="+mn-lt"/>
              </a:rPr>
              <a:t>Ben Hounsell </a:t>
            </a:r>
            <a:r>
              <a:rPr lang="en-ZA" sz="1300" dirty="0">
                <a:solidFill>
                  <a:prstClr val="black"/>
                </a:solidFill>
                <a:latin typeface="+mn-lt"/>
              </a:rPr>
              <a:t>(100% PERLE)</a:t>
            </a:r>
            <a:endParaRPr lang="en-ZA" sz="13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PHD student (2</a:t>
            </a:r>
            <a:r>
              <a:rPr lang="en-ZA" sz="1300" baseline="30000" dirty="0">
                <a:solidFill>
                  <a:srgbClr val="FF0000"/>
                </a:solidFill>
                <a:latin typeface="+mn-lt"/>
              </a:rPr>
              <a:t>nd</a:t>
            </a:r>
            <a:r>
              <a:rPr lang="en-ZA" sz="1300" dirty="0">
                <a:solidFill>
                  <a:srgbClr val="FF0000"/>
                </a:solidFill>
                <a:latin typeface="+mn-lt"/>
              </a:rPr>
              <a:t> year) </a:t>
            </a:r>
            <a:r>
              <a:rPr lang="en-ZA" sz="1300" dirty="0">
                <a:latin typeface="+mn-lt"/>
              </a:rPr>
              <a:t>on RF/HOM/cavities : </a:t>
            </a:r>
            <a:r>
              <a:rPr lang="en-ZA" sz="1300" b="1" dirty="0">
                <a:latin typeface="+mn-lt"/>
              </a:rPr>
              <a:t>Carmelo </a:t>
            </a:r>
            <a:r>
              <a:rPr lang="en-ZA" sz="1300" b="1" dirty="0" err="1">
                <a:latin typeface="+mn-lt"/>
              </a:rPr>
              <a:t>Barbagallo</a:t>
            </a:r>
            <a:r>
              <a:rPr lang="en-ZA" sz="1300" b="1" dirty="0">
                <a:latin typeface="+mn-lt"/>
              </a:rPr>
              <a:t>   </a:t>
            </a:r>
            <a:r>
              <a:rPr lang="en-ZA" sz="1300" dirty="0">
                <a:latin typeface="+mn-lt"/>
              </a:rPr>
              <a:t>(100% PERLE)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PHD student (1</a:t>
            </a:r>
            <a:r>
              <a:rPr lang="en-ZA" sz="1300" baseline="30000" dirty="0">
                <a:solidFill>
                  <a:srgbClr val="FF0000"/>
                </a:solidFill>
                <a:latin typeface="+mn-lt"/>
              </a:rPr>
              <a:t>st</a:t>
            </a:r>
            <a:r>
              <a:rPr lang="en-ZA" sz="1300" dirty="0">
                <a:solidFill>
                  <a:srgbClr val="FF0000"/>
                </a:solidFill>
                <a:latin typeface="+mn-lt"/>
              </a:rPr>
              <a:t> year) </a:t>
            </a:r>
            <a:r>
              <a:rPr lang="en-ZA" sz="1300" dirty="0">
                <a:latin typeface="+mn-lt"/>
              </a:rPr>
              <a:t>on Beam Dynamics  : </a:t>
            </a:r>
            <a:r>
              <a:rPr lang="en-ZA" sz="1300" b="1" dirty="0" err="1">
                <a:latin typeface="+mn-lt"/>
              </a:rPr>
              <a:t>Coline</a:t>
            </a:r>
            <a:r>
              <a:rPr lang="en-ZA" sz="1300" b="1" dirty="0">
                <a:latin typeface="+mn-lt"/>
              </a:rPr>
              <a:t> Guyot</a:t>
            </a:r>
            <a:r>
              <a:rPr lang="en-ZA" sz="1300" dirty="0">
                <a:latin typeface="+mn-lt"/>
              </a:rPr>
              <a:t> (50% in PERLE)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300" dirty="0">
                <a:solidFill>
                  <a:srgbClr val="00B0F0"/>
                </a:solidFill>
                <a:latin typeface="+mn-lt"/>
              </a:rPr>
              <a:t>Postdoc </a:t>
            </a:r>
            <a:r>
              <a:rPr lang="en-ZA" sz="1300" dirty="0">
                <a:latin typeface="+mn-lt"/>
              </a:rPr>
              <a:t>(beam dynamics) </a:t>
            </a:r>
            <a:r>
              <a:rPr lang="en-ZA" sz="1300" b="1" dirty="0">
                <a:latin typeface="+mn-lt"/>
              </a:rPr>
              <a:t>Alex </a:t>
            </a:r>
            <a:r>
              <a:rPr lang="en-ZA" sz="1300" b="1" dirty="0" err="1">
                <a:latin typeface="+mn-lt"/>
              </a:rPr>
              <a:t>Fomin</a:t>
            </a:r>
            <a:endParaRPr lang="en-ZA" sz="13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300" dirty="0">
                <a:latin typeface="+mn-lt"/>
              </a:rPr>
              <a:t>5 months interns</a:t>
            </a:r>
            <a:r>
              <a:rPr lang="en-ZA" sz="13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ZA" sz="1300" dirty="0">
                <a:latin typeface="+mn-lt"/>
              </a:rPr>
              <a:t>(Magnets/beam dynamics)</a:t>
            </a:r>
            <a:r>
              <a:rPr lang="en-ZA" sz="13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ZA" sz="13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PHD thesis 2022</a:t>
            </a:r>
            <a:r>
              <a:rPr lang="en-ZA" sz="1300" dirty="0">
                <a:latin typeface="+mn-lt"/>
              </a:rPr>
              <a:t>:</a:t>
            </a:r>
            <a:r>
              <a:rPr lang="en-ZA" sz="1300" b="1" dirty="0">
                <a:latin typeface="+mn-lt"/>
              </a:rPr>
              <a:t>Rasha </a:t>
            </a:r>
            <a:r>
              <a:rPr lang="en-ZA" sz="1300" b="1" dirty="0" err="1">
                <a:latin typeface="+mn-lt"/>
              </a:rPr>
              <a:t>Abukeshek</a:t>
            </a:r>
            <a:endParaRPr lang="en-ZA" sz="13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ZA" sz="1300" u="sng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300" u="sng" dirty="0">
                <a:latin typeface="+mn-lt"/>
              </a:rPr>
              <a:t>From Jul 2022</a:t>
            </a:r>
            <a:r>
              <a:rPr lang="en-ZA" sz="1300" dirty="0">
                <a:latin typeface="+mn-lt"/>
              </a:rPr>
              <a:t>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ZA" sz="1300" dirty="0">
                <a:solidFill>
                  <a:srgbClr val="00B0F0"/>
                </a:solidFill>
                <a:latin typeface="+mn-lt"/>
              </a:rPr>
              <a:t>Postdoc</a:t>
            </a:r>
            <a:r>
              <a:rPr lang="en-ZA" sz="1300" dirty="0">
                <a:latin typeface="+mn-lt"/>
              </a:rPr>
              <a:t> (Injection line) </a:t>
            </a:r>
            <a:r>
              <a:rPr lang="en-ZA" sz="1300" b="1" dirty="0">
                <a:latin typeface="+mn-lt"/>
              </a:rPr>
              <a:t>Joshua </a:t>
            </a:r>
            <a:r>
              <a:rPr lang="en-ZA" sz="1300" b="1" dirty="0" err="1">
                <a:latin typeface="+mn-lt"/>
              </a:rPr>
              <a:t>Yoskowitz</a:t>
            </a:r>
            <a:endParaRPr lang="en-ZA" sz="13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300" u="sng" dirty="0">
                <a:latin typeface="+mn-lt"/>
              </a:rPr>
              <a:t>From Oct. 2022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ZA" sz="1300" dirty="0">
                <a:solidFill>
                  <a:srgbClr val="6600CC"/>
                </a:solidFill>
                <a:latin typeface="+mn-lt"/>
              </a:rPr>
              <a:t>Permanent CRNS position </a:t>
            </a:r>
            <a:r>
              <a:rPr lang="en-ZA" sz="1300" dirty="0">
                <a:latin typeface="+mn-lt"/>
              </a:rPr>
              <a:t>(beam dynamics) </a:t>
            </a:r>
            <a:r>
              <a:rPr lang="en-ZA" sz="1300" b="1" dirty="0">
                <a:latin typeface="+mn-lt"/>
              </a:rPr>
              <a:t>Julien Michaud 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ZA" sz="1300" dirty="0">
                <a:solidFill>
                  <a:srgbClr val="FF0000"/>
                </a:solidFill>
                <a:latin typeface="+mn-lt"/>
              </a:rPr>
              <a:t>PHD thesis </a:t>
            </a:r>
            <a:r>
              <a:rPr lang="en-ZA" sz="1300" dirty="0">
                <a:latin typeface="+mn-lt"/>
              </a:rPr>
              <a:t>Liverpool/</a:t>
            </a:r>
            <a:r>
              <a:rPr lang="en-ZA" sz="1300" dirty="0" err="1">
                <a:latin typeface="+mn-lt"/>
              </a:rPr>
              <a:t>AsTec</a:t>
            </a:r>
            <a:r>
              <a:rPr lang="en-ZA" sz="1300" dirty="0">
                <a:latin typeface="+mn-lt"/>
              </a:rPr>
              <a:t>/IJCLab  (injections)  </a:t>
            </a:r>
            <a:r>
              <a:rPr lang="en-ZA" sz="1300" b="1" dirty="0">
                <a:latin typeface="+mn-lt"/>
              </a:rPr>
              <a:t>Connor  Monaghan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endParaRPr lang="en-ZA" sz="1300" b="1" dirty="0">
              <a:latin typeface="+mn-lt"/>
            </a:endParaRP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14EA8F9C-9FBE-40EF-A024-83919B350420}"/>
              </a:ext>
            </a:extLst>
          </p:cNvPr>
          <p:cNvSpPr txBox="1">
            <a:spLocks/>
          </p:cNvSpPr>
          <p:nvPr/>
        </p:nvSpPr>
        <p:spPr>
          <a:xfrm>
            <a:off x="1023998" y="134157"/>
            <a:ext cx="875487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Organisation: PERLE Collaboration  &amp; PERLE- France</a:t>
            </a:r>
          </a:p>
        </p:txBody>
      </p:sp>
      <p:sp>
        <p:nvSpPr>
          <p:cNvPr id="12" name="Espace réservé de la date 5">
            <a:extLst>
              <a:ext uri="{FF2B5EF4-FFF2-40B4-BE49-F238E27FC236}">
                <a16:creationId xmlns:a16="http://schemas.microsoft.com/office/drawing/2014/main" id="{15C4322D-68D2-24B6-F876-13616554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16" name="Espace réservé du pied de page 25">
            <a:extLst>
              <a:ext uri="{FF2B5EF4-FFF2-40B4-BE49-F238E27FC236}">
                <a16:creationId xmlns:a16="http://schemas.microsoft.com/office/drawing/2014/main" id="{6637AD5F-770E-AC61-63BB-04CFB82D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C75B8D-06F5-4176-0865-C42D50E68F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25488"/>
            <a:ext cx="10772775" cy="17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7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3988D1C-9A8B-B619-6EFD-6B9BB83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</a:rPr>
              <a:t>PERLE Timeline for TDR phase and beyond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53F44AE2-CFC6-03E2-96B4-CCF17FE04847}"/>
              </a:ext>
            </a:extLst>
          </p:cNvPr>
          <p:cNvSpPr/>
          <p:nvPr/>
        </p:nvSpPr>
        <p:spPr>
          <a:xfrm>
            <a:off x="3082131" y="869944"/>
            <a:ext cx="3600400" cy="698860"/>
          </a:xfrm>
          <a:prstGeom prst="roundRect">
            <a:avLst/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FF6700"/>
                </a:solidFill>
              </a:rPr>
              <a:t>The current phase of the project: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ABA143EE-EA7C-3A06-2594-048CF7010225}"/>
              </a:ext>
            </a:extLst>
          </p:cNvPr>
          <p:cNvGrpSpPr/>
          <p:nvPr/>
        </p:nvGrpSpPr>
        <p:grpSpPr>
          <a:xfrm>
            <a:off x="417835" y="1784828"/>
            <a:ext cx="4068960" cy="4008808"/>
            <a:chOff x="741363" y="1784828"/>
            <a:chExt cx="4068960" cy="4008808"/>
          </a:xfrm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4E24F4C1-E9B7-FE8D-852E-C47081D536E4}"/>
                </a:ext>
              </a:extLst>
            </p:cNvPr>
            <p:cNvSpPr/>
            <p:nvPr/>
          </p:nvSpPr>
          <p:spPr>
            <a:xfrm>
              <a:off x="1533451" y="1784828"/>
              <a:ext cx="2304256" cy="524836"/>
            </a:xfrm>
            <a:prstGeom prst="roundRect">
              <a:avLst/>
            </a:prstGeom>
            <a:noFill/>
            <a:ln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</a:rPr>
                <a:t>Technical Design phase (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sym typeface="Wingdings" pitchFamily="2" charset="2"/>
                </a:rPr>
                <a:t> 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</a:rPr>
                <a:t>2023)</a:t>
              </a:r>
            </a:p>
          </p:txBody>
        </p:sp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CD95076F-7B24-458F-22D2-E52DBAF37830}"/>
                </a:ext>
              </a:extLst>
            </p:cNvPr>
            <p:cNvSpPr/>
            <p:nvPr/>
          </p:nvSpPr>
          <p:spPr>
            <a:xfrm>
              <a:off x="741363" y="2453680"/>
              <a:ext cx="4068960" cy="2952328"/>
            </a:xfrm>
            <a:prstGeom prst="roundRect">
              <a:avLst/>
            </a:prstGeom>
            <a:noFill/>
            <a:ln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17EF8E2-FC5E-587B-8C00-FA78260BC33B}"/>
                </a:ext>
              </a:extLst>
            </p:cNvPr>
            <p:cNvSpPr txBox="1"/>
            <p:nvPr/>
          </p:nvSpPr>
          <p:spPr>
            <a:xfrm>
              <a:off x="921891" y="2669704"/>
              <a:ext cx="3672408" cy="312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Machine design </a:t>
              </a:r>
              <a:r>
                <a:rPr lang="en-GB" sz="1200" dirty="0"/>
                <a:t>(Injector, 250MeV and 500 MeV configurations) </a:t>
              </a:r>
              <a:endParaRPr lang="en-GB" sz="13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Beam dynamics studies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Main systems design (Buncher, Magnets, HOM couplers, full dressed cavity, power couplers, new CM, IP, dump…)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In-Kind adaptation and/or upgrade </a:t>
              </a:r>
              <a:r>
                <a:rPr lang="en-GB" sz="1300" b="1" u="sng" dirty="0">
                  <a:latin typeface="+mn-lt"/>
                </a:rPr>
                <a:t>studies</a:t>
              </a:r>
              <a:r>
                <a:rPr lang="en-GB" sz="1300" dirty="0">
                  <a:latin typeface="+mn-lt"/>
                </a:rPr>
                <a:t> (DC-Gun, </a:t>
              </a:r>
              <a:r>
                <a:rPr lang="en-GB" sz="1300" dirty="0">
                  <a:solidFill>
                    <a:srgbClr val="00B050"/>
                  </a:solidFill>
                  <a:latin typeface="+mn-lt"/>
                </a:rPr>
                <a:t>Booster</a:t>
              </a:r>
              <a:r>
                <a:rPr lang="en-GB" sz="1300" dirty="0">
                  <a:latin typeface="+mn-lt"/>
                </a:rPr>
                <a:t>, SPL CM) </a:t>
              </a:r>
              <a:r>
                <a:rPr lang="en-GB" sz="1300" dirty="0">
                  <a:solidFill>
                    <a:srgbClr val="00B050"/>
                  </a:solidFill>
                  <a:latin typeface="+mn-lt"/>
                </a:rPr>
                <a:t>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Definition of the needs (</a:t>
              </a:r>
              <a:r>
                <a:rPr lang="en-GB" sz="1300" dirty="0" err="1">
                  <a:latin typeface="+mn-lt"/>
                </a:rPr>
                <a:t>Diags</a:t>
              </a:r>
              <a:r>
                <a:rPr lang="en-GB" sz="1300" dirty="0">
                  <a:latin typeface="+mn-lt"/>
                </a:rPr>
                <a:t>, Cryogenics, CC, LLRF, Shielding, machine interlock system, infrastructure…)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Experiments with PERLE beam and their specific needs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300" dirty="0">
                <a:latin typeface="+mn-lt"/>
              </a:endParaRPr>
            </a:p>
            <a:p>
              <a:endParaRPr lang="en-GB" sz="1300" dirty="0">
                <a:latin typeface="+mn-lt"/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052C52ED-A832-93AE-F962-5A8900E1CBF8}"/>
              </a:ext>
            </a:extLst>
          </p:cNvPr>
          <p:cNvGrpSpPr/>
          <p:nvPr/>
        </p:nvGrpSpPr>
        <p:grpSpPr>
          <a:xfrm>
            <a:off x="6069955" y="1784828"/>
            <a:ext cx="4212976" cy="3549172"/>
            <a:chOff x="6069955" y="1784828"/>
            <a:chExt cx="4212976" cy="3549172"/>
          </a:xfrm>
        </p:grpSpPr>
        <p:sp>
          <p:nvSpPr>
            <p:cNvPr id="69" name="Rectangle : coins arrondis 68">
              <a:extLst>
                <a:ext uri="{FF2B5EF4-FFF2-40B4-BE49-F238E27FC236}">
                  <a16:creationId xmlns:a16="http://schemas.microsoft.com/office/drawing/2014/main" id="{999F76B1-4A64-2A3B-1BAC-1C871A7A45BC}"/>
                </a:ext>
              </a:extLst>
            </p:cNvPr>
            <p:cNvSpPr/>
            <p:nvPr/>
          </p:nvSpPr>
          <p:spPr>
            <a:xfrm>
              <a:off x="6250483" y="1784828"/>
              <a:ext cx="3816424" cy="524836"/>
            </a:xfrm>
            <a:prstGeom prst="roundRect">
              <a:avLst/>
            </a:prstGeom>
            <a:noFill/>
            <a:ln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</a:rPr>
                <a:t>Prepare to Build phase (P2B) (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sym typeface="Wingdings" pitchFamily="2" charset="2"/>
                </a:rPr>
                <a:t> 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</a:rPr>
                <a:t>2025)</a:t>
              </a:r>
            </a:p>
          </p:txBody>
        </p:sp>
        <p:sp>
          <p:nvSpPr>
            <p:cNvPr id="70" name="Rectangle : coins arrondis 69">
              <a:extLst>
                <a:ext uri="{FF2B5EF4-FFF2-40B4-BE49-F238E27FC236}">
                  <a16:creationId xmlns:a16="http://schemas.microsoft.com/office/drawing/2014/main" id="{95B8898C-EC93-B63F-3A79-68145F3CB4FE}"/>
                </a:ext>
              </a:extLst>
            </p:cNvPr>
            <p:cNvSpPr/>
            <p:nvPr/>
          </p:nvSpPr>
          <p:spPr>
            <a:xfrm>
              <a:off x="6069955" y="2453680"/>
              <a:ext cx="4212976" cy="2880320"/>
            </a:xfrm>
            <a:prstGeom prst="roundRect">
              <a:avLst/>
            </a:prstGeom>
            <a:noFill/>
            <a:ln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3AFD438-A95C-50BC-7B9B-A7270FD07AA4}"/>
                </a:ext>
              </a:extLst>
            </p:cNvPr>
            <p:cNvSpPr txBox="1"/>
            <p:nvPr/>
          </p:nvSpPr>
          <p:spPr>
            <a:xfrm>
              <a:off x="6250483" y="2669704"/>
              <a:ext cx="4032448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DC-Gun reinstallation and test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Equipment specifications (for DC gun)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rgbClr val="C00000"/>
                  </a:solidFill>
                  <a:latin typeface="+mn-lt"/>
                </a:rPr>
                <a:t>Prototyping and tests </a:t>
              </a:r>
              <a:r>
                <a:rPr lang="en-GB" sz="1300" dirty="0">
                  <a:latin typeface="+mn-lt"/>
                </a:rPr>
                <a:t>(HOM couplers, Single cell booster cavity, B-COM magnet, 5-cells Nb Cavity) </a:t>
              </a:r>
              <a:r>
                <a:rPr lang="en-GB" sz="1300" dirty="0">
                  <a:solidFill>
                    <a:srgbClr val="C00000"/>
                  </a:solidFill>
                  <a:latin typeface="+mn-lt"/>
                </a:rPr>
                <a:t>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In-Kind adaptation and/or upgrade </a:t>
              </a:r>
              <a:r>
                <a:rPr lang="en-GB" sz="1300" b="1" u="sng" dirty="0">
                  <a:latin typeface="+mn-lt"/>
                </a:rPr>
                <a:t>work</a:t>
              </a:r>
              <a:r>
                <a:rPr lang="en-GB" sz="1300" b="1" dirty="0">
                  <a:latin typeface="+mn-lt"/>
                </a:rPr>
                <a:t> </a:t>
              </a:r>
              <a:r>
                <a:rPr lang="en-GB" sz="1300" dirty="0">
                  <a:latin typeface="+mn-lt"/>
                </a:rPr>
                <a:t>(DC-Gun, Booster, SPL CM)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PERLE administrative regime (Dossier ASN)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+mn-lt"/>
                </a:rPr>
                <a:t>Infrastructure (site investigations and work) </a:t>
              </a:r>
            </a:p>
            <a:p>
              <a:endParaRPr lang="en-GB" sz="1300" dirty="0">
                <a:latin typeface="+mn-lt"/>
              </a:endParaRPr>
            </a:p>
            <a:p>
              <a:endParaRPr lang="en-GB" sz="1300" dirty="0">
                <a:latin typeface="+mn-lt"/>
              </a:endParaRPr>
            </a:p>
            <a:p>
              <a:endParaRPr lang="en-GB" sz="1300" dirty="0">
                <a:latin typeface="+mn-lt"/>
              </a:endParaRPr>
            </a:p>
          </p:txBody>
        </p:sp>
      </p:grpSp>
      <p:sp>
        <p:nvSpPr>
          <p:cNvPr id="72" name="Flèche courbée vers la gauche 71">
            <a:extLst>
              <a:ext uri="{FF2B5EF4-FFF2-40B4-BE49-F238E27FC236}">
                <a16:creationId xmlns:a16="http://schemas.microsoft.com/office/drawing/2014/main" id="{5CF26BB5-CAEF-BDD5-6DE2-944854E415AC}"/>
              </a:ext>
            </a:extLst>
          </p:cNvPr>
          <p:cNvSpPr/>
          <p:nvPr/>
        </p:nvSpPr>
        <p:spPr>
          <a:xfrm rot="5400000">
            <a:off x="5002879" y="3881812"/>
            <a:ext cx="443488" cy="1475656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3" name="Flèche courbée vers la gauche 72">
            <a:extLst>
              <a:ext uri="{FF2B5EF4-FFF2-40B4-BE49-F238E27FC236}">
                <a16:creationId xmlns:a16="http://schemas.microsoft.com/office/drawing/2014/main" id="{30C71CF6-5671-1188-78F3-2D2EAA0A81F5}"/>
              </a:ext>
            </a:extLst>
          </p:cNvPr>
          <p:cNvSpPr/>
          <p:nvPr/>
        </p:nvSpPr>
        <p:spPr>
          <a:xfrm rot="16200000">
            <a:off x="5056631" y="1991348"/>
            <a:ext cx="443488" cy="1368152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5732C8E6-29CA-4793-BBC9-E3CB02BE9ED6}"/>
              </a:ext>
            </a:extLst>
          </p:cNvPr>
          <p:cNvSpPr txBox="1"/>
          <p:nvPr/>
        </p:nvSpPr>
        <p:spPr>
          <a:xfrm>
            <a:off x="4378275" y="4903693"/>
            <a:ext cx="180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+mn-lt"/>
              </a:rPr>
              <a:t>* Prototyping results could be included in the TDR phase if available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60BF52EB-6397-2A7B-D522-030AADC4F754}"/>
              </a:ext>
            </a:extLst>
          </p:cNvPr>
          <p:cNvSpPr txBox="1"/>
          <p:nvPr/>
        </p:nvSpPr>
        <p:spPr>
          <a:xfrm>
            <a:off x="4451299" y="2841303"/>
            <a:ext cx="16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B050"/>
                </a:solidFill>
                <a:latin typeface="+mn-lt"/>
              </a:rPr>
              <a:t>* Design of some systems could continue after TDR publication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8DC37C2D-F312-2053-4FFF-8FA56F30453E}"/>
              </a:ext>
            </a:extLst>
          </p:cNvPr>
          <p:cNvCxnSpPr>
            <a:cxnSpLocks/>
            <a:stCxn id="63" idx="2"/>
            <a:endCxn id="65" idx="3"/>
          </p:cNvCxnSpPr>
          <p:nvPr/>
        </p:nvCxnSpPr>
        <p:spPr>
          <a:xfrm flipH="1">
            <a:off x="3514179" y="1568804"/>
            <a:ext cx="1368152" cy="478442"/>
          </a:xfrm>
          <a:prstGeom prst="straightConnector1">
            <a:avLst/>
          </a:prstGeom>
          <a:ln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EC35F384-4B3C-C29A-1B2E-5D055638EDA0}"/>
              </a:ext>
            </a:extLst>
          </p:cNvPr>
          <p:cNvCxnSpPr>
            <a:cxnSpLocks/>
            <a:stCxn id="63" idx="2"/>
            <a:endCxn id="69" idx="1"/>
          </p:cNvCxnSpPr>
          <p:nvPr/>
        </p:nvCxnSpPr>
        <p:spPr>
          <a:xfrm>
            <a:off x="4882331" y="1568804"/>
            <a:ext cx="1368152" cy="478442"/>
          </a:xfrm>
          <a:prstGeom prst="straightConnector1">
            <a:avLst/>
          </a:prstGeom>
          <a:ln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3988D1C-9A8B-B619-6EFD-6B9BB83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</a:rPr>
              <a:t>PERLE main Milestones (TDR phase and beyond)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ACEEDD-24F4-5546-9807-CBBF44BE0F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51" y="1301552"/>
            <a:ext cx="2613367" cy="1307769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F1CAE9-F60A-745E-F346-97D534A77B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172" y="2036572"/>
            <a:ext cx="1895032" cy="998694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FA6501-9287-5995-99A3-69C2DC5034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5158">
            <a:off x="6942464" y="3391445"/>
            <a:ext cx="1851829" cy="106032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4720066-AD06-F768-AE50-DB2930B20AF3}"/>
              </a:ext>
            </a:extLst>
          </p:cNvPr>
          <p:cNvGrpSpPr>
            <a:grpSpLocks noChangeAspect="1"/>
          </p:cNvGrpSpPr>
          <p:nvPr/>
        </p:nvGrpSpPr>
        <p:grpSpPr>
          <a:xfrm>
            <a:off x="1153766" y="1517576"/>
            <a:ext cx="7689005" cy="3297453"/>
            <a:chOff x="551530" y="1149699"/>
            <a:chExt cx="11308160" cy="484956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C9B99E52-8940-4D48-E36C-B6BF1026FF60}"/>
                </a:ext>
              </a:extLst>
            </p:cNvPr>
            <p:cNvGrpSpPr/>
            <p:nvPr/>
          </p:nvGrpSpPr>
          <p:grpSpPr>
            <a:xfrm>
              <a:off x="551530" y="1149699"/>
              <a:ext cx="11308160" cy="4849560"/>
              <a:chOff x="551530" y="1149699"/>
              <a:chExt cx="11308160" cy="4849560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3DAD647C-3377-3193-89A9-081F4CD52A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530" y="3470176"/>
                <a:ext cx="11113254" cy="10396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490FB8BB-5C41-7936-0270-FFF29E77A115}"/>
                  </a:ext>
                </a:extLst>
              </p:cNvPr>
              <p:cNvGrpSpPr/>
              <p:nvPr/>
            </p:nvGrpSpPr>
            <p:grpSpPr>
              <a:xfrm>
                <a:off x="2090937" y="3035049"/>
                <a:ext cx="905515" cy="2019365"/>
                <a:chOff x="2090937" y="3035049"/>
                <a:chExt cx="905515" cy="2019365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2DEEA014-2A3C-1672-D099-58B16E85E2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3915" y="3405341"/>
                  <a:ext cx="155232" cy="154113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0697B461-9EDD-45F1-FF5E-D75EE89BAC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85152" y="4951672"/>
                  <a:ext cx="103488" cy="10274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F8F790FC-7F3D-9B2F-7E79-96D9CB2BB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35170" y="3477389"/>
                  <a:ext cx="15155" cy="148975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1B00F995-016B-5939-B761-E5A63EAECA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43219" y="3284933"/>
                  <a:ext cx="413950" cy="410967"/>
                </a:xfrm>
                <a:prstGeom prst="ellipse">
                  <a:avLst/>
                </a:prstGeom>
                <a:noFill/>
                <a:ln w="254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CA455B55-2BBE-EF98-49DB-0FADBA8F28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36651" y="3189281"/>
                  <a:ext cx="620924" cy="616452"/>
                </a:xfrm>
                <a:prstGeom prst="ellipse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2379557D-EC00-0A8B-84B7-53AD6C79A0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090937" y="3035049"/>
                  <a:ext cx="905515" cy="898992"/>
                </a:xfrm>
                <a:prstGeom prst="arc">
                  <a:avLst>
                    <a:gd name="adj1" fmla="val 5520542"/>
                    <a:gd name="adj2" fmla="val 10850638"/>
                  </a:avLst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FF048C9-8A65-95A7-C44D-7006CB399AED}"/>
                  </a:ext>
                </a:extLst>
              </p:cNvPr>
              <p:cNvSpPr txBox="1"/>
              <p:nvPr/>
            </p:nvSpPr>
            <p:spPr>
              <a:xfrm>
                <a:off x="5646917" y="5222136"/>
                <a:ext cx="3777037" cy="769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C00000"/>
                    </a:solidFill>
                    <a:latin typeface="+mn-lt"/>
                  </a:rPr>
                  <a:t>2028</a:t>
                </a:r>
              </a:p>
              <a:p>
                <a:pPr algn="ctr"/>
                <a:r>
                  <a:rPr lang="fr-FR" sz="1400" b="1" dirty="0">
                    <a:solidFill>
                      <a:srgbClr val="C00000"/>
                    </a:solidFill>
                    <a:latin typeface="+mn-lt"/>
                  </a:rPr>
                  <a:t>End Phase 1: PERLE @ 250MeV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5EF639D-30F1-F90D-CA6A-9D9ECC8701FC}"/>
                  </a:ext>
                </a:extLst>
              </p:cNvPr>
              <p:cNvSpPr txBox="1"/>
              <p:nvPr/>
            </p:nvSpPr>
            <p:spPr>
              <a:xfrm>
                <a:off x="7725108" y="1149699"/>
                <a:ext cx="4134582" cy="70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92D050"/>
                    </a:solidFill>
                    <a:latin typeface="+mn-lt"/>
                  </a:rPr>
                  <a:t>2030</a:t>
                </a:r>
              </a:p>
              <a:p>
                <a:pPr algn="ctr"/>
                <a:r>
                  <a:rPr lang="fr-FR" sz="1400" b="1" dirty="0">
                    <a:solidFill>
                      <a:srgbClr val="92D050"/>
                    </a:solidFill>
                    <a:latin typeface="+mn-lt"/>
                  </a:rPr>
                  <a:t>End Phase 2: PERLE @ 500MeV 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21F97BD-8D02-1568-71E5-53B285CD0A5B}"/>
                  </a:ext>
                </a:extLst>
              </p:cNvPr>
              <p:cNvSpPr txBox="1"/>
              <p:nvPr/>
            </p:nvSpPr>
            <p:spPr>
              <a:xfrm>
                <a:off x="3387562" y="1255601"/>
                <a:ext cx="3254329" cy="769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accent4"/>
                    </a:solidFill>
                    <a:latin typeface="+mn-lt"/>
                  </a:rPr>
                  <a:t>2025</a:t>
                </a:r>
              </a:p>
              <a:p>
                <a:pPr algn="ctr"/>
                <a:r>
                  <a:rPr lang="fr-FR" sz="1400" b="1" dirty="0">
                    <a:solidFill>
                      <a:schemeClr val="accent4"/>
                    </a:solidFill>
                    <a:latin typeface="+mn-lt"/>
                  </a:rPr>
                  <a:t>End Phase 0: Injection line 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10AAA07-6390-0045-126C-959A893394CE}"/>
                  </a:ext>
                </a:extLst>
              </p:cNvPr>
              <p:cNvSpPr txBox="1"/>
              <p:nvPr/>
            </p:nvSpPr>
            <p:spPr>
              <a:xfrm>
                <a:off x="981978" y="5229760"/>
                <a:ext cx="3103330" cy="769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B0F0"/>
                    </a:solidFill>
                    <a:latin typeface="+mn-lt"/>
                  </a:rPr>
                  <a:t>2023</a:t>
                </a:r>
              </a:p>
              <a:p>
                <a:pPr algn="ctr"/>
                <a:r>
                  <a:rPr lang="fr-FR" sz="1400" b="1" dirty="0">
                    <a:solidFill>
                      <a:srgbClr val="00B0F0"/>
                    </a:solidFill>
                    <a:latin typeface="+mn-lt"/>
                  </a:rPr>
                  <a:t>PERLE TDR </a:t>
                </a:r>
              </a:p>
            </p:txBody>
          </p: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073A8A7-66B0-BBED-2D45-DEA833BEF3D5}"/>
                  </a:ext>
                </a:extLst>
              </p:cNvPr>
              <p:cNvGrpSpPr/>
              <p:nvPr/>
            </p:nvGrpSpPr>
            <p:grpSpPr>
              <a:xfrm>
                <a:off x="4504531" y="2075464"/>
                <a:ext cx="905515" cy="1835417"/>
                <a:chOff x="4504531" y="2075464"/>
                <a:chExt cx="905515" cy="1835417"/>
              </a:xfrm>
            </p:grpSpPr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842B9150-F277-61FC-0DAD-53695BAB87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7510" y="3382181"/>
                  <a:ext cx="155232" cy="154113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1002F93B-7854-46CD-B741-629C55AA3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51562" y="2128487"/>
                  <a:ext cx="16007" cy="1325742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D072752B-A54D-176C-5DBD-78C2D5B8C2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6814" y="3261774"/>
                  <a:ext cx="413950" cy="410967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3F2EE11E-B5C1-8DF1-F7D2-9933364FB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246" y="3166121"/>
                  <a:ext cx="620924" cy="616451"/>
                </a:xfrm>
                <a:prstGeom prst="ellipse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1FD3AE19-46AA-3D36-F3F5-75A9851295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4507793" y="3008627"/>
                  <a:ext cx="898992" cy="905515"/>
                </a:xfrm>
                <a:prstGeom prst="arc">
                  <a:avLst>
                    <a:gd name="adj1" fmla="val 5183532"/>
                    <a:gd name="adj2" fmla="val 10850638"/>
                  </a:avLst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451C7F4F-EA63-8358-ACCF-2DFF336943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7090" y="2075464"/>
                  <a:ext cx="103488" cy="10274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0FB2370-ABB8-4CB3-7A15-38E1E2E388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47043" y="2090700"/>
                <a:ext cx="103488" cy="10274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A7504E67-8A16-5F34-051D-763E50BB275B}"/>
                  </a:ext>
                </a:extLst>
              </p:cNvPr>
              <p:cNvCxnSpPr/>
              <p:nvPr/>
            </p:nvCxnSpPr>
            <p:spPr>
              <a:xfrm>
                <a:off x="8628434" y="2015417"/>
                <a:ext cx="2509736" cy="0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26D23169-82F2-6D46-292C-24E88AB52641}"/>
                  </a:ext>
                </a:extLst>
              </p:cNvPr>
              <p:cNvCxnSpPr/>
              <p:nvPr/>
            </p:nvCxnSpPr>
            <p:spPr>
              <a:xfrm>
                <a:off x="6222981" y="5182873"/>
                <a:ext cx="250973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7450C05D-1158-133A-EA7B-8B45F73773EF}"/>
                  </a:ext>
                </a:extLst>
              </p:cNvPr>
              <p:cNvCxnSpPr/>
              <p:nvPr/>
            </p:nvCxnSpPr>
            <p:spPr>
              <a:xfrm>
                <a:off x="3693956" y="2011298"/>
                <a:ext cx="2509736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3274A0BE-EF75-EA3B-2610-AE60D7E8E8BC}"/>
                  </a:ext>
                </a:extLst>
              </p:cNvPr>
              <p:cNvCxnSpPr/>
              <p:nvPr/>
            </p:nvCxnSpPr>
            <p:spPr>
              <a:xfrm>
                <a:off x="1510923" y="5178754"/>
                <a:ext cx="1980000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4254C3A-2B2E-24CD-6D4A-0F160D0F3387}"/>
                </a:ext>
              </a:extLst>
            </p:cNvPr>
            <p:cNvGrpSpPr/>
            <p:nvPr/>
          </p:nvGrpSpPr>
          <p:grpSpPr>
            <a:xfrm>
              <a:off x="7102317" y="3038858"/>
              <a:ext cx="905515" cy="2019365"/>
              <a:chOff x="7102317" y="3038858"/>
              <a:chExt cx="905515" cy="2019365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6A9C1CE-E82D-2FA7-BBBC-C0A53E8CD5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75295" y="3409150"/>
                <a:ext cx="155232" cy="1541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E6F7C4B-B8E2-E7EA-F688-45E6393574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175" y="4955481"/>
                <a:ext cx="103488" cy="10274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E1F78E6E-A712-86B6-25AA-906623F8DA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4193" y="3481198"/>
                <a:ext cx="15155" cy="148975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3B2CE073-84B8-784A-1C13-AC0D5238D4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4599" y="3288742"/>
                <a:ext cx="413950" cy="410967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E2638F18-FD03-29D2-3756-2E61CA1C3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8031" y="3193090"/>
                <a:ext cx="620924" cy="616452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0904D6A4-E16A-050A-3A41-13E5AA58C2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2317" y="3038858"/>
                <a:ext cx="905515" cy="898992"/>
              </a:xfrm>
              <a:prstGeom prst="arc">
                <a:avLst>
                  <a:gd name="adj1" fmla="val 5520542"/>
                  <a:gd name="adj2" fmla="val 10850638"/>
                </a:avLst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42799AC-94AA-5119-616D-32875CAA7153}"/>
                </a:ext>
              </a:extLst>
            </p:cNvPr>
            <p:cNvGrpSpPr/>
            <p:nvPr/>
          </p:nvGrpSpPr>
          <p:grpSpPr>
            <a:xfrm>
              <a:off x="9443006" y="2139916"/>
              <a:ext cx="905515" cy="1782395"/>
              <a:chOff x="9443006" y="2139916"/>
              <a:chExt cx="905515" cy="1782395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20FE473-C17E-BB7A-E2BD-1451AD4D01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5985" y="3393611"/>
                <a:ext cx="155232" cy="15411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02C63DB-7498-06BA-5CE9-3A20EA691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90037" y="2139916"/>
                <a:ext cx="16007" cy="1325743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A906A22-E52F-D1EA-4C43-0B13E0F1D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95289" y="3273203"/>
                <a:ext cx="413950" cy="410967"/>
              </a:xfrm>
              <a:prstGeom prst="ellipse">
                <a:avLst/>
              </a:prstGeom>
              <a:noFill/>
              <a:ln w="254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05F3343-B736-657E-C810-1F0B2C6322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88721" y="3177550"/>
                <a:ext cx="620924" cy="616452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9B04D53B-FCF8-31B2-87C1-D068289192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446268" y="3020057"/>
                <a:ext cx="898992" cy="905515"/>
              </a:xfrm>
              <a:prstGeom prst="arc">
                <a:avLst>
                  <a:gd name="adj1" fmla="val 5183532"/>
                  <a:gd name="adj2" fmla="val 10850638"/>
                </a:avLst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C683C0E-3EF4-9266-DE67-CD749129D8A9}"/>
              </a:ext>
            </a:extLst>
          </p:cNvPr>
          <p:cNvSpPr/>
          <p:nvPr/>
        </p:nvSpPr>
        <p:spPr>
          <a:xfrm>
            <a:off x="6821249" y="3415065"/>
            <a:ext cx="2237546" cy="103837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154372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59109</TotalTime>
  <Words>3323</Words>
  <Application>Microsoft Macintosh PowerPoint</Application>
  <PresentationFormat>Personnalisé</PresentationFormat>
  <Paragraphs>576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1_modele-IJCLAb-powerpoint</vt:lpstr>
      <vt:lpstr>Masque IJCLab standard</vt:lpstr>
      <vt:lpstr>Présentation PowerPoint</vt:lpstr>
      <vt:lpstr>The short story of the PERLE Genesis</vt:lpstr>
      <vt:lpstr>The short story of the PERLE Genesis</vt:lpstr>
      <vt:lpstr>ERL History and achievements  </vt:lpstr>
      <vt:lpstr>The New Frontier : e-RIB (Radioactive Nuclei Beam) scattering</vt:lpstr>
      <vt:lpstr>Few words of organisation. PERLE Collaboration  &amp; PERLE- France </vt:lpstr>
      <vt:lpstr>Présentation PowerPoint</vt:lpstr>
      <vt:lpstr>PERLE Timeline for TDR phase and beyond </vt:lpstr>
      <vt:lpstr>PERLE main Milestones (TDR phase and beyond) </vt:lpstr>
      <vt:lpstr>PERLE Configuration</vt:lpstr>
      <vt:lpstr>Lattice optimization of the 250 MeV version of PERLE</vt:lpstr>
      <vt:lpstr>Status of B-com Magnet design</vt:lpstr>
      <vt:lpstr>Status of B-com Magnet design</vt:lpstr>
      <vt:lpstr>Plan of magnet activities</vt:lpstr>
      <vt:lpstr>Status of HOM design Studies: </vt:lpstr>
      <vt:lpstr>Status of HOM design Studies: </vt:lpstr>
      <vt:lpstr>Plans on HOMs and cavity activities : </vt:lpstr>
      <vt:lpstr>Cryomodule design: </vt:lpstr>
      <vt:lpstr>Cryomodule design: </vt:lpstr>
      <vt:lpstr>Cryomodule design: </vt:lpstr>
      <vt:lpstr>Injection line optimisation  </vt:lpstr>
      <vt:lpstr>Injection line optimisation  </vt:lpstr>
      <vt:lpstr>PERLE e- Source</vt:lpstr>
      <vt:lpstr>PERLE e- Source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2044</cp:revision>
  <cp:lastPrinted>2022-06-10T08:50:38Z</cp:lastPrinted>
  <dcterms:created xsi:type="dcterms:W3CDTF">2011-03-09T16:37:49Z</dcterms:created>
  <dcterms:modified xsi:type="dcterms:W3CDTF">2022-10-03T14:27:40Z</dcterms:modified>
</cp:coreProperties>
</file>