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391" r:id="rId2"/>
    <p:sldId id="1152" r:id="rId3"/>
    <p:sldId id="1122" r:id="rId4"/>
    <p:sldId id="1125" r:id="rId5"/>
    <p:sldId id="1136" r:id="rId6"/>
    <p:sldId id="1153" r:id="rId7"/>
    <p:sldId id="1163" r:id="rId8"/>
    <p:sldId id="1174" r:id="rId9"/>
    <p:sldId id="1133" r:id="rId10"/>
    <p:sldId id="1165" r:id="rId11"/>
    <p:sldId id="1178" r:id="rId12"/>
    <p:sldId id="1132" r:id="rId13"/>
    <p:sldId id="1177" r:id="rId14"/>
    <p:sldId id="1179" r:id="rId15"/>
    <p:sldId id="1127" r:id="rId16"/>
    <p:sldId id="1166" r:id="rId17"/>
    <p:sldId id="1167" r:id="rId18"/>
    <p:sldId id="1168" r:id="rId19"/>
    <p:sldId id="1173" r:id="rId20"/>
    <p:sldId id="1169" r:id="rId21"/>
    <p:sldId id="1170" r:id="rId22"/>
    <p:sldId id="1171" r:id="rId23"/>
    <p:sldId id="1172" r:id="rId24"/>
    <p:sldId id="1129" r:id="rId25"/>
    <p:sldId id="1176" r:id="rId26"/>
  </p:sldIdLst>
  <p:sldSz cx="12192000" cy="6858000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84" autoAdjust="0"/>
    <p:restoredTop sz="93324" autoAdjust="0"/>
  </p:normalViewPr>
  <p:slideViewPr>
    <p:cSldViewPr>
      <p:cViewPr varScale="1">
        <p:scale>
          <a:sx n="88" d="100"/>
          <a:sy n="88" d="100"/>
        </p:scale>
        <p:origin x="466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44F57-14B0-4EFF-974F-2C7939F0B0AF}" type="datetimeFigureOut">
              <a:rPr lang="de-DE" smtClean="0"/>
              <a:t>02.10.2022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13625-DD5B-42BD-8B1C-DDA0690339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6252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17738" y="487363"/>
            <a:ext cx="4252912" cy="23939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EAD55D8-C7DB-4D52-9820-52871A89F128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806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 bwMode="auto"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 bwMode="auto"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 bwMode="auto"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 bwMode="auto"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 bwMode="auto">
          <a:xfrm>
            <a:off x="431952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 bwMode="auto">
          <a:xfrm>
            <a:off x="802944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 bwMode="auto">
          <a:xfrm>
            <a:off x="60960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body"/>
          </p:nvPr>
        </p:nvSpPr>
        <p:spPr bwMode="auto">
          <a:xfrm>
            <a:off x="431952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body"/>
          </p:nvPr>
        </p:nvSpPr>
        <p:spPr bwMode="auto">
          <a:xfrm>
            <a:off x="802944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nitt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1352750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505064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864918"/>
            <a:ext cx="10363200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rgbClr val="50506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5" y="5085185"/>
            <a:ext cx="3744415" cy="999297"/>
          </a:xfrm>
          <a:prstGeom prst="rect">
            <a:avLst/>
          </a:prstGeom>
        </p:spPr>
      </p:pic>
      <p:sp>
        <p:nvSpPr>
          <p:cNvPr id="10" name="Textplatzhalter 2"/>
          <p:cNvSpPr>
            <a:spLocks noGrp="1"/>
          </p:cNvSpPr>
          <p:nvPr>
            <p:ph type="body" idx="12" hasCustomPrompt="1"/>
          </p:nvPr>
        </p:nvSpPr>
        <p:spPr>
          <a:xfrm>
            <a:off x="5807968" y="5334388"/>
            <a:ext cx="5472608" cy="90292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rgbClr val="50506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2000" dirty="0"/>
              <a:t>Autor eintragen …</a:t>
            </a:r>
          </a:p>
          <a:p>
            <a:r>
              <a:rPr lang="de-DE" sz="2000" dirty="0"/>
              <a:t>Präsentationsort eintragen</a:t>
            </a:r>
          </a:p>
        </p:txBody>
      </p:sp>
    </p:spTree>
    <p:extLst>
      <p:ext uri="{BB962C8B-B14F-4D97-AF65-F5344CB8AC3E}">
        <p14:creationId xmlns:p14="http://schemas.microsoft.com/office/powerpoint/2010/main" val="3322865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-50573" y="6525344"/>
            <a:ext cx="12242573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sz="1800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8784299" y="6520260"/>
            <a:ext cx="13441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426958-506C-40E9-9CD9-E412FC0EB415}" type="datetime1">
              <a:rPr lang="de-DE" smtClean="0"/>
              <a:t>02.10.2022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7115" y="6520260"/>
            <a:ext cx="70291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b="1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800523" y="6520260"/>
            <a:ext cx="78187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9" y="6578253"/>
            <a:ext cx="432048" cy="24842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6575221"/>
            <a:ext cx="1064429" cy="25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0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 bwMode="auto"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 bwMode="auto"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 bwMode="auto">
          <a:xfrm>
            <a:off x="609600" y="273600"/>
            <a:ext cx="1097232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 bwMode="auto"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 bwMode="auto"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 bwMode="auto"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 bwMode="auto"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 bwMode="auto"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 bwMode="auto"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 bwMode="auto">
          <a:xfrm>
            <a:off x="-50400" y="6525360"/>
            <a:ext cx="12241440" cy="368640"/>
          </a:xfrm>
          <a:prstGeom prst="rect">
            <a:avLst/>
          </a:prstGeom>
          <a:solidFill>
            <a:srgbClr val="50506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1" name="Grafik 9"/>
          <p:cNvPicPr/>
          <p:nvPr/>
        </p:nvPicPr>
        <p:blipFill>
          <a:blip r:embed="rId16"/>
          <a:stretch/>
        </p:blipFill>
        <p:spPr bwMode="auto">
          <a:xfrm>
            <a:off x="10224480" y="6578280"/>
            <a:ext cx="431040" cy="247680"/>
          </a:xfrm>
          <a:prstGeom prst="rect">
            <a:avLst/>
          </a:prstGeom>
          <a:ln>
            <a:noFill/>
          </a:ln>
        </p:spPr>
      </p:pic>
      <p:pic>
        <p:nvPicPr>
          <p:cNvPr id="82" name="Grafik 10"/>
          <p:cNvPicPr/>
          <p:nvPr/>
        </p:nvPicPr>
        <p:blipFill>
          <a:blip r:embed="rId17"/>
          <a:stretch/>
        </p:blipFill>
        <p:spPr bwMode="auto">
          <a:xfrm>
            <a:off x="239520" y="6582600"/>
            <a:ext cx="959040" cy="211320"/>
          </a:xfrm>
          <a:prstGeom prst="rect">
            <a:avLst/>
          </a:prstGeom>
          <a:ln>
            <a:noFill/>
          </a:ln>
        </p:spPr>
      </p:pic>
      <p:sp>
        <p:nvSpPr>
          <p:cNvPr id="83" name="PlaceHolder 2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  <p:sldLayoutId id="2147483665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00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emf"/><Relationship Id="rId11" Type="http://schemas.openxmlformats.org/officeDocument/2006/relationships/image" Target="../media/image44.png"/><Relationship Id="rId5" Type="http://schemas.openxmlformats.org/officeDocument/2006/relationships/image" Target="../media/image38.emf"/><Relationship Id="rId10" Type="http://schemas.openxmlformats.org/officeDocument/2006/relationships/image" Target="../media/image43.emf"/><Relationship Id="rId4" Type="http://schemas.openxmlformats.org/officeDocument/2006/relationships/image" Target="../media/image37.emf"/><Relationship Id="rId9" Type="http://schemas.openxmlformats.org/officeDocument/2006/relationships/image" Target="../media/image4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idx="4294967295"/>
          </p:nvPr>
        </p:nvSpPr>
        <p:spPr>
          <a:xfrm>
            <a:off x="0" y="2420938"/>
            <a:ext cx="7772400" cy="150018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Layout </a:t>
            </a:r>
            <a:r>
              <a:rPr lang="de-DE" dirty="0" err="1"/>
              <a:t>of</a:t>
            </a:r>
            <a:r>
              <a:rPr lang="de-DE" dirty="0"/>
              <a:t> MESA </a:t>
            </a:r>
            <a:r>
              <a:rPr lang="de-DE" dirty="0" err="1" smtClean="0"/>
              <a:t>and</a:t>
            </a:r>
            <a:r>
              <a:rPr lang="de-DE" dirty="0" smtClean="0"/>
              <a:t> experimental </a:t>
            </a:r>
            <a:r>
              <a:rPr lang="de-DE" dirty="0" err="1" smtClean="0"/>
              <a:t>setups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realization</a:t>
            </a:r>
            <a:r>
              <a:rPr lang="de-DE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MESA </a:t>
            </a:r>
            <a:r>
              <a:rPr lang="de-DE" dirty="0" err="1" smtClean="0"/>
              <a:t>schedule</a:t>
            </a:r>
            <a:endParaRPr lang="de-DE" dirty="0"/>
          </a:p>
        </p:txBody>
      </p:sp>
      <p:sp>
        <p:nvSpPr>
          <p:cNvPr id="6" name="Titel 4">
            <a:extLst>
              <a:ext uri="{FF2B5EF4-FFF2-40B4-BE49-F238E27FC236}">
                <a16:creationId xmlns:a16="http://schemas.microsoft.com/office/drawing/2014/main" id="{22992159-C77D-4786-A996-C5AE6650863F}"/>
              </a:ext>
            </a:extLst>
          </p:cNvPr>
          <p:cNvSpPr txBox="1">
            <a:spLocks/>
          </p:cNvSpPr>
          <p:nvPr/>
        </p:nvSpPr>
        <p:spPr>
          <a:xfrm>
            <a:off x="1631504" y="0"/>
            <a:ext cx="914388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MESA – a fully instrumented ERL project for nuclear and particle physics experiments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A9D6464-F6B4-4243-9EED-92876A8178C2}"/>
              </a:ext>
            </a:extLst>
          </p:cNvPr>
          <p:cNvSpPr txBox="1"/>
          <p:nvPr/>
        </p:nvSpPr>
        <p:spPr>
          <a:xfrm>
            <a:off x="8184232" y="2570866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ERL Workshop 2022</a:t>
            </a:r>
            <a:endParaRPr lang="de-DE" dirty="0"/>
          </a:p>
          <a:p>
            <a:r>
              <a:rPr lang="de-DE" dirty="0" err="1" smtClean="0"/>
              <a:t>October</a:t>
            </a:r>
            <a:r>
              <a:rPr lang="de-DE" dirty="0" smtClean="0"/>
              <a:t> 3rd</a:t>
            </a:r>
            <a:r>
              <a:rPr lang="de-DE" dirty="0" smtClean="0"/>
              <a:t> </a:t>
            </a:r>
            <a:r>
              <a:rPr lang="de-DE" dirty="0" smtClean="0"/>
              <a:t>2022</a:t>
            </a:r>
            <a:endParaRPr lang="de-DE" dirty="0"/>
          </a:p>
          <a:p>
            <a:r>
              <a:rPr lang="de-DE" dirty="0" smtClean="0"/>
              <a:t>Florian Hug </a:t>
            </a:r>
            <a:r>
              <a:rPr lang="de-DE" dirty="0" err="1" smtClean="0"/>
              <a:t>presenting</a:t>
            </a:r>
            <a:r>
              <a:rPr lang="de-DE" dirty="0" smtClean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</a:p>
          <a:p>
            <a:r>
              <a:rPr lang="de-DE" dirty="0" smtClean="0"/>
              <a:t>MESA </a:t>
            </a:r>
            <a:r>
              <a:rPr lang="de-DE" dirty="0" err="1" smtClean="0"/>
              <a:t>group</a:t>
            </a:r>
            <a:endParaRPr lang="de-DE" dirty="0"/>
          </a:p>
        </p:txBody>
      </p:sp>
      <p:pic>
        <p:nvPicPr>
          <p:cNvPr id="7" name="Grafik 8" descr="Grafik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3392" y="4244812"/>
            <a:ext cx="3913441" cy="19085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hteck 1"/>
          <p:cNvSpPr/>
          <p:nvPr/>
        </p:nvSpPr>
        <p:spPr>
          <a:xfrm>
            <a:off x="5375920" y="4725144"/>
            <a:ext cx="360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Partially supported by the </a:t>
            </a:r>
            <a:r>
              <a:rPr lang="en-US" b="1" dirty="0"/>
              <a:t>European Union’s Horizon 2020 Research and Innovation </a:t>
            </a:r>
            <a:r>
              <a:rPr lang="en-US" b="1" dirty="0" err="1"/>
              <a:t>programme</a:t>
            </a:r>
            <a:r>
              <a:rPr lang="en-US" b="1" dirty="0"/>
              <a:t> under Grant Agreement No 101004730 (</a:t>
            </a:r>
            <a:r>
              <a:rPr lang="en-US" b="1" dirty="0" err="1"/>
              <a:t>iFAST</a:t>
            </a:r>
            <a:r>
              <a:rPr lang="en-US" b="1" dirty="0"/>
              <a:t>).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4365104"/>
            <a:ext cx="3039450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0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996241"/>
            <a:ext cx="9996901" cy="381647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39416" y="1673075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Photosource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„STEAM“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polarized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beam)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148283" y="5466008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Spin Manipulation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212254" y="5498487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Circular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Chopper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087888" y="1490311"/>
            <a:ext cx="282641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bunch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/beam </a:t>
            </a: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unpolarized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beam)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970491" y="1622613"/>
            <a:ext cx="198002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Double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scattering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Mott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polarimeter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9999260" y="5378378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9278236" y="5466008"/>
            <a:ext cx="136454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MAMBO</a:t>
            </a: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injector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755795" y="5452321"/>
            <a:ext cx="146706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f/2f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buncher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cavities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Gerade Verbindung mit Pfeil 15"/>
          <p:cNvCxnSpPr/>
          <p:nvPr/>
        </p:nvCxnSpPr>
        <p:spPr>
          <a:xfrm flipV="1">
            <a:off x="8184232" y="4581128"/>
            <a:ext cx="576064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V="1">
            <a:off x="8184232" y="4445648"/>
            <a:ext cx="816502" cy="927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uclear Reactions"/>
          <p:cNvSpPr txBox="1"/>
          <p:nvPr/>
        </p:nvSpPr>
        <p:spPr>
          <a:xfrm>
            <a:off x="1865476" y="145012"/>
            <a:ext cx="8133784" cy="791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19" rIns="45719" bIns="45719" anchor="ctr">
            <a:normAutofit/>
          </a:bodyPr>
          <a:lstStyle>
            <a:lvl1pPr algn="l" defTabSz="1300480">
              <a:buClrTx/>
              <a:defRPr sz="4800" b="1">
                <a:solidFill>
                  <a:srgbClr val="C80A1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2900" dirty="0"/>
              <a:t>Source/beam preparation (MELBA</a:t>
            </a:r>
            <a:r>
              <a:rPr lang="en-US" sz="2900" dirty="0" smtClean="0"/>
              <a:t>) layout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309176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uclear Reactions"/>
          <p:cNvSpPr txBox="1"/>
          <p:nvPr/>
        </p:nvSpPr>
        <p:spPr>
          <a:xfrm>
            <a:off x="1865476" y="145012"/>
            <a:ext cx="8133784" cy="791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19" rIns="45719" bIns="45719" anchor="ctr">
            <a:normAutofit/>
          </a:bodyPr>
          <a:lstStyle>
            <a:lvl1pPr algn="l" defTabSz="1300480">
              <a:buClrTx/>
              <a:defRPr sz="4800" b="1">
                <a:solidFill>
                  <a:srgbClr val="C80A1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2900" dirty="0" smtClean="0"/>
              <a:t>Injector working principle</a:t>
            </a:r>
            <a:endParaRPr lang="en-US" sz="29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14" y="1052736"/>
            <a:ext cx="10681507" cy="4919426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37188A20-E46E-488A-A49F-6FD66D22FED3}"/>
              </a:ext>
            </a:extLst>
          </p:cNvPr>
          <p:cNvSpPr txBox="1"/>
          <p:nvPr/>
        </p:nvSpPr>
        <p:spPr>
          <a:xfrm>
            <a:off x="911424" y="6237312"/>
            <a:ext cx="77048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baseline="0" dirty="0" smtClean="0">
                <a:solidFill>
                  <a:srgbClr val="231F20"/>
                </a:solidFill>
                <a:latin typeface="AdvOT483a8203"/>
              </a:rPr>
              <a:t>S. </a:t>
            </a:r>
            <a:r>
              <a:rPr lang="en-US" sz="1000" b="0" i="0" u="none" strike="noStrike" baseline="0" dirty="0" err="1" smtClean="0">
                <a:solidFill>
                  <a:srgbClr val="231F20"/>
                </a:solidFill>
                <a:latin typeface="AdvOT483a8203"/>
              </a:rPr>
              <a:t>Friederich</a:t>
            </a:r>
            <a:r>
              <a:rPr lang="en-US" sz="1000" b="0" i="0" u="none" strike="noStrike" baseline="0" dirty="0" smtClean="0">
                <a:solidFill>
                  <a:srgbClr val="231F20"/>
                </a:solidFill>
                <a:latin typeface="AdvOT483a8203"/>
              </a:rPr>
              <a:t> at al:  IPAC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694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8C1F12A9-1063-4AB9-8D17-E5D693A99130}"/>
              </a:ext>
            </a:extLst>
          </p:cNvPr>
          <p:cNvGrpSpPr>
            <a:grpSpLocks noChangeAspect="1"/>
          </p:cNvGrpSpPr>
          <p:nvPr/>
        </p:nvGrpSpPr>
        <p:grpSpPr>
          <a:xfrm>
            <a:off x="839416" y="944724"/>
            <a:ext cx="7334528" cy="4968552"/>
            <a:chOff x="5303912" y="4060593"/>
            <a:chExt cx="3614115" cy="2448272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7FAA4F9B-8D4C-46DD-8853-A12E98CB0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03912" y="4060593"/>
              <a:ext cx="3614115" cy="2448272"/>
            </a:xfrm>
            <a:prstGeom prst="rect">
              <a:avLst/>
            </a:prstGeom>
          </p:spPr>
        </p:pic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DECAD171-E77C-4F4D-B517-94349506B009}"/>
                </a:ext>
              </a:extLst>
            </p:cNvPr>
            <p:cNvSpPr/>
            <p:nvPr/>
          </p:nvSpPr>
          <p:spPr>
            <a:xfrm rot="1683474">
              <a:off x="6804504" y="4404562"/>
              <a:ext cx="165618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3BFC7A0B-9081-41B5-B81D-C9D87E895551}"/>
              </a:ext>
            </a:extLst>
          </p:cNvPr>
          <p:cNvSpPr txBox="1"/>
          <p:nvPr/>
        </p:nvSpPr>
        <p:spPr>
          <a:xfrm>
            <a:off x="8279903" y="2592461"/>
            <a:ext cx="41332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 a </a:t>
            </a:r>
            <a:r>
              <a:rPr lang="de-DE" dirty="0" err="1"/>
              <a:t>huge</a:t>
            </a:r>
            <a:r>
              <a:rPr lang="de-DE" dirty="0"/>
              <a:t>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online </a:t>
            </a:r>
            <a:r>
              <a:rPr lang="de-DE" dirty="0" err="1"/>
              <a:t>meetings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arrangement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components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planned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Several</a:t>
            </a:r>
            <a:r>
              <a:rPr lang="de-DE" dirty="0"/>
              <a:t> </a:t>
            </a:r>
            <a:r>
              <a:rPr lang="de-DE" dirty="0" err="1"/>
              <a:t>issues</a:t>
            </a:r>
            <a:r>
              <a:rPr lang="de-DE" dirty="0"/>
              <a:t> </a:t>
            </a:r>
            <a:r>
              <a:rPr lang="de-DE" dirty="0" err="1"/>
              <a:t>raised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experiments</a:t>
            </a:r>
            <a:r>
              <a:rPr lang="de-DE" dirty="0"/>
              <a:t> and MAC </a:t>
            </a:r>
            <a:r>
              <a:rPr lang="de-DE" dirty="0" err="1"/>
              <a:t>suggestions</a:t>
            </a:r>
            <a:r>
              <a:rPr lang="de-DE" dirty="0"/>
              <a:t> </a:t>
            </a:r>
            <a:r>
              <a:rPr lang="de-DE" dirty="0" err="1"/>
              <a:t>adressed</a:t>
            </a:r>
            <a:r>
              <a:rPr lang="de-DE" dirty="0"/>
              <a:t> (</a:t>
            </a:r>
            <a:r>
              <a:rPr lang="de-DE" dirty="0" err="1"/>
              <a:t>improved</a:t>
            </a:r>
            <a:r>
              <a:rPr lang="de-DE" dirty="0"/>
              <a:t> </a:t>
            </a:r>
            <a:r>
              <a:rPr lang="de-DE" dirty="0" err="1"/>
              <a:t>corrector</a:t>
            </a:r>
            <a:r>
              <a:rPr lang="de-DE" dirty="0"/>
              <a:t> </a:t>
            </a:r>
            <a:r>
              <a:rPr lang="de-DE" dirty="0" err="1"/>
              <a:t>magnets</a:t>
            </a:r>
            <a:r>
              <a:rPr lang="de-DE" dirty="0"/>
              <a:t>, </a:t>
            </a:r>
            <a:r>
              <a:rPr lang="de-DE" dirty="0" err="1"/>
              <a:t>BPM‘s</a:t>
            </a:r>
            <a:r>
              <a:rPr lang="de-DE" dirty="0"/>
              <a:t>  </a:t>
            </a:r>
            <a:r>
              <a:rPr lang="de-DE" dirty="0" err="1"/>
              <a:t>for</a:t>
            </a:r>
            <a:r>
              <a:rPr lang="de-DE" dirty="0"/>
              <a:t> P2, Spin </a:t>
            </a:r>
            <a:r>
              <a:rPr lang="de-DE" dirty="0" err="1"/>
              <a:t>manipulation</a:t>
            </a:r>
            <a:r>
              <a:rPr lang="de-DE" dirty="0"/>
              <a:t>. 5MeV </a:t>
            </a:r>
            <a:r>
              <a:rPr lang="de-DE" dirty="0" err="1"/>
              <a:t>polarimeter</a:t>
            </a:r>
            <a:r>
              <a:rPr lang="de-DE" dirty="0"/>
              <a:t>… 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„</a:t>
            </a:r>
            <a:r>
              <a:rPr lang="de-DE" dirty="0" err="1"/>
              <a:t>freezing</a:t>
            </a:r>
            <a:r>
              <a:rPr lang="de-DE" dirty="0"/>
              <a:t>“ &amp;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assembly</a:t>
            </a:r>
            <a:r>
              <a:rPr lang="de-DE" dirty="0"/>
              <a:t> </a:t>
            </a:r>
          </a:p>
          <a:p>
            <a:r>
              <a:rPr lang="de-DE" dirty="0"/>
              <a:t>     in   2/2022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30AC51B9-7DEF-42BB-A9D4-7193F2E7A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957" y="4584689"/>
            <a:ext cx="3600401" cy="1739292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37188A20-E46E-488A-A49F-6FD66D22FED3}"/>
              </a:ext>
            </a:extLst>
          </p:cNvPr>
          <p:cNvSpPr txBox="1"/>
          <p:nvPr/>
        </p:nvSpPr>
        <p:spPr>
          <a:xfrm>
            <a:off x="1072207" y="6310932"/>
            <a:ext cx="77048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baseline="0" dirty="0">
                <a:solidFill>
                  <a:srgbClr val="231F20"/>
                </a:solidFill>
                <a:latin typeface="AdvOT483a8203"/>
              </a:rPr>
              <a:t>R. Heine:  PHYSICAL REVIEW ACCELERATORS AND BEAMS </a:t>
            </a:r>
            <a:r>
              <a:rPr lang="en-US" sz="1000" b="0" i="0" u="none" strike="noStrike" baseline="0" dirty="0">
                <a:solidFill>
                  <a:srgbClr val="231F20"/>
                </a:solidFill>
                <a:latin typeface="AdvOT19ee2aa8.B"/>
              </a:rPr>
              <a:t>24, </a:t>
            </a:r>
            <a:r>
              <a:rPr lang="en-US" sz="1000" b="0" i="0" u="none" strike="noStrike" baseline="0" dirty="0">
                <a:solidFill>
                  <a:srgbClr val="231F20"/>
                </a:solidFill>
                <a:latin typeface="AdvOT483a8203"/>
              </a:rPr>
              <a:t>011602 (2021)</a:t>
            </a:r>
            <a:endParaRPr lang="de-DE" dirty="0"/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81E2AD50-C012-429C-BB36-ABC738494AB6}"/>
              </a:ext>
            </a:extLst>
          </p:cNvPr>
          <p:cNvCxnSpPr>
            <a:cxnSpLocks/>
          </p:cNvCxnSpPr>
          <p:nvPr/>
        </p:nvCxnSpPr>
        <p:spPr>
          <a:xfrm flipH="1" flipV="1">
            <a:off x="3700825" y="3007888"/>
            <a:ext cx="15246" cy="12114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DE336946-EB11-4F91-B3F4-3E7700CEC38D}"/>
              </a:ext>
            </a:extLst>
          </p:cNvPr>
          <p:cNvCxnSpPr>
            <a:cxnSpLocks/>
          </p:cNvCxnSpPr>
          <p:nvPr/>
        </p:nvCxnSpPr>
        <p:spPr>
          <a:xfrm flipH="1" flipV="1">
            <a:off x="5525404" y="3834231"/>
            <a:ext cx="1108" cy="5172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044AED91-937E-4195-BC4A-8983E2A6F5F9}"/>
              </a:ext>
            </a:extLst>
          </p:cNvPr>
          <p:cNvSpPr txBox="1"/>
          <p:nvPr/>
        </p:nvSpPr>
        <p:spPr>
          <a:xfrm>
            <a:off x="4772235" y="1560444"/>
            <a:ext cx="489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MESA 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beam </a:t>
            </a:r>
            <a:r>
              <a:rPr lang="de-DE" dirty="0" err="1"/>
              <a:t>apparatus</a:t>
            </a:r>
            <a:r>
              <a:rPr lang="de-DE" dirty="0"/>
              <a:t> (MELBA)</a:t>
            </a:r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B937CD0B-4F69-4464-803A-47C322F0A3E7}"/>
              </a:ext>
            </a:extLst>
          </p:cNvPr>
          <p:cNvCxnSpPr>
            <a:cxnSpLocks/>
          </p:cNvCxnSpPr>
          <p:nvPr/>
        </p:nvCxnSpPr>
        <p:spPr>
          <a:xfrm>
            <a:off x="5807968" y="1913546"/>
            <a:ext cx="0" cy="17589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5E6735BD-129B-4521-B1FF-40F59CB60BA4}"/>
              </a:ext>
            </a:extLst>
          </p:cNvPr>
          <p:cNvCxnSpPr>
            <a:cxnSpLocks/>
          </p:cNvCxnSpPr>
          <p:nvPr/>
        </p:nvCxnSpPr>
        <p:spPr>
          <a:xfrm>
            <a:off x="6960097" y="1951298"/>
            <a:ext cx="1" cy="22680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Textfeld 51">
            <a:extLst>
              <a:ext uri="{FF2B5EF4-FFF2-40B4-BE49-F238E27FC236}">
                <a16:creationId xmlns:a16="http://schemas.microsoft.com/office/drawing/2014/main" id="{EB589982-83B7-4E2F-AC8E-FD5AFBC55C58}"/>
              </a:ext>
            </a:extLst>
          </p:cNvPr>
          <p:cNvSpPr txBox="1"/>
          <p:nvPr/>
        </p:nvSpPr>
        <p:spPr>
          <a:xfrm>
            <a:off x="2015957" y="4306284"/>
            <a:ext cx="3963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Milliampere Booster (MAMBO)</a:t>
            </a:r>
          </a:p>
        </p:txBody>
      </p:sp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68A5E592-0D5E-46E2-BA21-39D891B22F88}"/>
              </a:ext>
            </a:extLst>
          </p:cNvPr>
          <p:cNvCxnSpPr>
            <a:cxnSpLocks/>
          </p:cNvCxnSpPr>
          <p:nvPr/>
        </p:nvCxnSpPr>
        <p:spPr>
          <a:xfrm>
            <a:off x="4871864" y="1913546"/>
            <a:ext cx="936104" cy="0"/>
          </a:xfrm>
          <a:prstGeom prst="straightConnector1">
            <a:avLst/>
          </a:prstGeom>
          <a:ln w="28575"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Gerade Verbindung mit Pfeil 57">
            <a:extLst>
              <a:ext uri="{FF2B5EF4-FFF2-40B4-BE49-F238E27FC236}">
                <a16:creationId xmlns:a16="http://schemas.microsoft.com/office/drawing/2014/main" id="{3945995C-8A9D-4B63-938A-6961F1EE1645}"/>
              </a:ext>
            </a:extLst>
          </p:cNvPr>
          <p:cNvCxnSpPr>
            <a:cxnSpLocks/>
          </p:cNvCxnSpPr>
          <p:nvPr/>
        </p:nvCxnSpPr>
        <p:spPr>
          <a:xfrm>
            <a:off x="6960097" y="1929776"/>
            <a:ext cx="2304255" cy="14985"/>
          </a:xfrm>
          <a:prstGeom prst="straightConnector1">
            <a:avLst/>
          </a:prstGeom>
          <a:ln w="28575"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2154EEBA-E863-415E-B8F5-DFD065B4A357}"/>
              </a:ext>
            </a:extLst>
          </p:cNvPr>
          <p:cNvCxnSpPr>
            <a:cxnSpLocks/>
          </p:cNvCxnSpPr>
          <p:nvPr/>
        </p:nvCxnSpPr>
        <p:spPr>
          <a:xfrm>
            <a:off x="2207568" y="4219342"/>
            <a:ext cx="1508503" cy="0"/>
          </a:xfrm>
          <a:prstGeom prst="straightConnector1">
            <a:avLst/>
          </a:prstGeom>
          <a:ln w="28575"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Gerade Verbindung mit Pfeil 72">
            <a:extLst>
              <a:ext uri="{FF2B5EF4-FFF2-40B4-BE49-F238E27FC236}">
                <a16:creationId xmlns:a16="http://schemas.microsoft.com/office/drawing/2014/main" id="{7CCEFF5E-7771-4672-B011-68364A69F074}"/>
              </a:ext>
            </a:extLst>
          </p:cNvPr>
          <p:cNvCxnSpPr/>
          <p:nvPr/>
        </p:nvCxnSpPr>
        <p:spPr>
          <a:xfrm flipV="1">
            <a:off x="2246855" y="2545967"/>
            <a:ext cx="936104" cy="11076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Gerader Verbinder 74">
            <a:extLst>
              <a:ext uri="{FF2B5EF4-FFF2-40B4-BE49-F238E27FC236}">
                <a16:creationId xmlns:a16="http://schemas.microsoft.com/office/drawing/2014/main" id="{927E22DF-9037-43BC-A7D1-0F2F1B5A2DEE}"/>
              </a:ext>
            </a:extLst>
          </p:cNvPr>
          <p:cNvCxnSpPr/>
          <p:nvPr/>
        </p:nvCxnSpPr>
        <p:spPr>
          <a:xfrm flipH="1" flipV="1">
            <a:off x="753774" y="3591116"/>
            <a:ext cx="1502352" cy="323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feld 75">
            <a:extLst>
              <a:ext uri="{FF2B5EF4-FFF2-40B4-BE49-F238E27FC236}">
                <a16:creationId xmlns:a16="http://schemas.microsoft.com/office/drawing/2014/main" id="{F6C7023D-266E-4926-A54D-E38EFA04DE25}"/>
              </a:ext>
            </a:extLst>
          </p:cNvPr>
          <p:cNvSpPr txBox="1"/>
          <p:nvPr/>
        </p:nvSpPr>
        <p:spPr>
          <a:xfrm>
            <a:off x="521327" y="3629954"/>
            <a:ext cx="215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MARC-0 </a:t>
            </a:r>
            <a:r>
              <a:rPr lang="de-DE" dirty="0" err="1"/>
              <a:t>region</a:t>
            </a:r>
            <a:endParaRPr lang="de-DE" dirty="0"/>
          </a:p>
        </p:txBody>
      </p:sp>
      <p:sp>
        <p:nvSpPr>
          <p:cNvPr id="22" name="Nuclear Reactions"/>
          <p:cNvSpPr txBox="1"/>
          <p:nvPr/>
        </p:nvSpPr>
        <p:spPr>
          <a:xfrm>
            <a:off x="1771736" y="-99851"/>
            <a:ext cx="6124465" cy="791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 anchor="ctr">
            <a:normAutofit fontScale="77500" lnSpcReduction="20000"/>
          </a:bodyPr>
          <a:lstStyle>
            <a:lvl1pPr algn="l" defTabSz="1300480">
              <a:buClrTx/>
              <a:defRPr sz="4800" b="1">
                <a:solidFill>
                  <a:srgbClr val="C80A1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3375" dirty="0" smtClean="0"/>
              <a:t>MELBA/MAMBO</a:t>
            </a:r>
            <a:r>
              <a:rPr lang="en-US" sz="3375" dirty="0" smtClean="0"/>
              <a:t>: final </a:t>
            </a:r>
            <a:r>
              <a:rPr lang="en-US" sz="3375" dirty="0"/>
              <a:t>Accelerator Layout</a:t>
            </a:r>
          </a:p>
        </p:txBody>
      </p:sp>
    </p:spTree>
    <p:extLst>
      <p:ext uri="{BB962C8B-B14F-4D97-AF65-F5344CB8AC3E}">
        <p14:creationId xmlns:p14="http://schemas.microsoft.com/office/powerpoint/2010/main" val="311079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uclear Reactions"/>
          <p:cNvSpPr txBox="1"/>
          <p:nvPr/>
        </p:nvSpPr>
        <p:spPr>
          <a:xfrm>
            <a:off x="1771736" y="-99851"/>
            <a:ext cx="6988560" cy="791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 anchor="ctr">
            <a:normAutofit fontScale="85000" lnSpcReduction="10000"/>
          </a:bodyPr>
          <a:lstStyle>
            <a:lvl1pPr algn="l" defTabSz="1300480">
              <a:buClrTx/>
              <a:defRPr sz="4800" b="1">
                <a:solidFill>
                  <a:srgbClr val="C80A1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3375" dirty="0" smtClean="0"/>
              <a:t>OPAL simulation results for complete injector</a:t>
            </a:r>
            <a:endParaRPr lang="en-US" sz="3375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51" y="691357"/>
            <a:ext cx="8840873" cy="388977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51" y="4653136"/>
            <a:ext cx="8626324" cy="1800200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37188A20-E46E-488A-A49F-6FD66D22FED3}"/>
              </a:ext>
            </a:extLst>
          </p:cNvPr>
          <p:cNvSpPr txBox="1"/>
          <p:nvPr/>
        </p:nvSpPr>
        <p:spPr>
          <a:xfrm>
            <a:off x="9408368" y="6093296"/>
            <a:ext cx="77048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baseline="0" dirty="0" smtClean="0">
                <a:solidFill>
                  <a:srgbClr val="231F20"/>
                </a:solidFill>
                <a:latin typeface="AdvOT483a8203"/>
              </a:rPr>
              <a:t>S. </a:t>
            </a:r>
            <a:r>
              <a:rPr lang="en-US" sz="1000" b="0" i="0" u="none" strike="noStrike" baseline="0" dirty="0" err="1" smtClean="0">
                <a:solidFill>
                  <a:srgbClr val="231F20"/>
                </a:solidFill>
                <a:latin typeface="AdvOT483a8203"/>
              </a:rPr>
              <a:t>Friederich</a:t>
            </a:r>
            <a:r>
              <a:rPr lang="en-US" sz="1000" b="0" i="0" u="none" strike="noStrike" baseline="0" dirty="0" smtClean="0">
                <a:solidFill>
                  <a:srgbClr val="231F20"/>
                </a:solidFill>
                <a:latin typeface="AdvOT483a8203"/>
              </a:rPr>
              <a:t> at al:  IPAC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334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uclear Reactions"/>
          <p:cNvSpPr txBox="1"/>
          <p:nvPr/>
        </p:nvSpPr>
        <p:spPr>
          <a:xfrm>
            <a:off x="1771736" y="-99851"/>
            <a:ext cx="6988560" cy="791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 anchor="ctr">
            <a:normAutofit/>
          </a:bodyPr>
          <a:lstStyle>
            <a:lvl1pPr algn="l" defTabSz="1300480">
              <a:buClrTx/>
              <a:defRPr sz="4800" b="1">
                <a:solidFill>
                  <a:srgbClr val="C80A1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3375" dirty="0" smtClean="0"/>
              <a:t>Injector Status today</a:t>
            </a:r>
            <a:endParaRPr lang="en-US" sz="3375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671628"/>
            <a:ext cx="10153128" cy="571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6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95621716-C62F-422D-9963-999F33A51AD2}"/>
              </a:ext>
            </a:extLst>
          </p:cNvPr>
          <p:cNvSpPr txBox="1"/>
          <p:nvPr/>
        </p:nvSpPr>
        <p:spPr>
          <a:xfrm>
            <a:off x="119336" y="25065"/>
            <a:ext cx="11305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C00000"/>
                </a:solidFill>
              </a:rPr>
              <a:t>Impact </a:t>
            </a:r>
            <a:r>
              <a:rPr lang="de-DE" sz="3200" dirty="0" err="1">
                <a:solidFill>
                  <a:srgbClr val="C00000"/>
                </a:solidFill>
              </a:rPr>
              <a:t>of</a:t>
            </a:r>
            <a:r>
              <a:rPr lang="de-DE" sz="3200" dirty="0">
                <a:solidFill>
                  <a:srgbClr val="C00000"/>
                </a:solidFill>
              </a:rPr>
              <a:t> </a:t>
            </a:r>
            <a:r>
              <a:rPr lang="de-DE" sz="3200" dirty="0" err="1">
                <a:solidFill>
                  <a:srgbClr val="C00000"/>
                </a:solidFill>
              </a:rPr>
              <a:t>Pandemic</a:t>
            </a:r>
            <a:r>
              <a:rPr lang="de-DE" sz="3200" dirty="0">
                <a:solidFill>
                  <a:srgbClr val="C00000"/>
                </a:solidFill>
              </a:rPr>
              <a:t> on MESA </a:t>
            </a:r>
            <a:r>
              <a:rPr lang="de-DE" sz="3200" dirty="0" err="1">
                <a:solidFill>
                  <a:srgbClr val="C00000"/>
                </a:solidFill>
              </a:rPr>
              <a:t>construction</a:t>
            </a:r>
            <a:r>
              <a:rPr lang="de-DE" sz="3200" dirty="0">
                <a:solidFill>
                  <a:srgbClr val="C00000"/>
                </a:solidFill>
              </a:rPr>
              <a:t>- RF-</a:t>
            </a:r>
            <a:r>
              <a:rPr lang="de-DE" sz="3200" dirty="0" err="1">
                <a:solidFill>
                  <a:srgbClr val="C00000"/>
                </a:solidFill>
              </a:rPr>
              <a:t>vendors</a:t>
            </a:r>
            <a:endParaRPr lang="de-DE" sz="3200" dirty="0">
              <a:solidFill>
                <a:srgbClr val="C00000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8358B8A-7D5A-4885-9FA8-693E9DC6C5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196752"/>
            <a:ext cx="4608512" cy="325560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AFB63AF-5888-44B8-BEF7-4E8C5585DC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746"/>
          <a:stretch/>
        </p:blipFill>
        <p:spPr>
          <a:xfrm>
            <a:off x="7231341" y="630314"/>
            <a:ext cx="4781910" cy="3950813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18E593FB-0A04-45C1-BA46-EE5032F8610E}"/>
              </a:ext>
            </a:extLst>
          </p:cNvPr>
          <p:cNvSpPr txBox="1"/>
          <p:nvPr/>
        </p:nvSpPr>
        <p:spPr>
          <a:xfrm>
            <a:off x="7392144" y="4799918"/>
            <a:ext cx="44678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74 kW 1300 MHz </a:t>
            </a:r>
            <a:r>
              <a:rPr lang="de-DE" dirty="0" err="1"/>
              <a:t>amplifier</a:t>
            </a:r>
            <a:r>
              <a:rPr lang="de-DE" dirty="0"/>
              <a:t> (CAD </a:t>
            </a:r>
            <a:r>
              <a:rPr lang="de-DE" dirty="0" err="1"/>
              <a:t>drawing</a:t>
            </a:r>
            <a:r>
              <a:rPr lang="de-DE" dirty="0"/>
              <a:t>)</a:t>
            </a:r>
          </a:p>
          <a:p>
            <a:r>
              <a:rPr lang="de-DE" dirty="0"/>
              <a:t>Vendor: JEMA France (</a:t>
            </a:r>
            <a:r>
              <a:rPr lang="de-DE" dirty="0" err="1"/>
              <a:t>former</a:t>
            </a:r>
            <a:r>
              <a:rPr lang="de-DE" dirty="0"/>
              <a:t> SPE)</a:t>
            </a:r>
          </a:p>
          <a:p>
            <a:r>
              <a:rPr lang="de-DE" dirty="0"/>
              <a:t>Amplifier </a:t>
            </a:r>
            <a:r>
              <a:rPr lang="de-DE" dirty="0" err="1"/>
              <a:t>batch</a:t>
            </a:r>
            <a:r>
              <a:rPr lang="de-DE" dirty="0"/>
              <a:t>: 1*74, 3*54, 4*15 kW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F6BF0F8A-9C41-4609-9DDE-AEE51BABBA9F}"/>
              </a:ext>
            </a:extLst>
          </p:cNvPr>
          <p:cNvCxnSpPr>
            <a:cxnSpLocks/>
          </p:cNvCxnSpPr>
          <p:nvPr/>
        </p:nvCxnSpPr>
        <p:spPr>
          <a:xfrm flipH="1">
            <a:off x="4583832" y="1803396"/>
            <a:ext cx="36004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69AE054D-EBF1-49AD-9623-6181E4C9BF7A}"/>
              </a:ext>
            </a:extLst>
          </p:cNvPr>
          <p:cNvSpPr txBox="1"/>
          <p:nvPr/>
        </p:nvSpPr>
        <p:spPr>
          <a:xfrm>
            <a:off x="239052" y="4214183"/>
            <a:ext cx="72133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RF </a:t>
            </a:r>
            <a:r>
              <a:rPr lang="de-DE" dirty="0" err="1"/>
              <a:t>amplifiers</a:t>
            </a:r>
            <a:r>
              <a:rPr lang="de-DE" dirty="0"/>
              <a:t> &amp; MAMBO </a:t>
            </a:r>
            <a:r>
              <a:rPr lang="de-DE" dirty="0" err="1"/>
              <a:t>Sections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 </a:t>
            </a:r>
            <a:r>
              <a:rPr lang="de-DE" dirty="0" err="1"/>
              <a:t>ordered</a:t>
            </a:r>
            <a:r>
              <a:rPr lang="de-DE" dirty="0"/>
              <a:t> in 2019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…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protypes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Supplier </a:t>
            </a:r>
            <a:r>
              <a:rPr lang="de-DE" dirty="0" err="1"/>
              <a:t>for</a:t>
            </a:r>
            <a:r>
              <a:rPr lang="de-DE" dirty="0"/>
              <a:t> RF-</a:t>
            </a:r>
            <a:r>
              <a:rPr lang="de-DE" dirty="0" err="1"/>
              <a:t>amplifiers</a:t>
            </a:r>
            <a:r>
              <a:rPr lang="de-DE" dirty="0"/>
              <a:t> </a:t>
            </a:r>
            <a:r>
              <a:rPr lang="de-DE" dirty="0" err="1"/>
              <a:t>went</a:t>
            </a:r>
            <a:r>
              <a:rPr lang="de-DE" dirty="0"/>
              <a:t> </a:t>
            </a:r>
            <a:r>
              <a:rPr lang="de-DE" dirty="0" err="1"/>
              <a:t>bankrupt</a:t>
            </a:r>
            <a:r>
              <a:rPr lang="de-DE" dirty="0"/>
              <a:t>  in 12/2020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New </a:t>
            </a:r>
            <a:r>
              <a:rPr lang="de-DE" dirty="0" err="1"/>
              <a:t>owner</a:t>
            </a:r>
            <a:r>
              <a:rPr lang="de-DE" dirty="0"/>
              <a:t> JEMA France </a:t>
            </a:r>
            <a:r>
              <a:rPr lang="de-DE" dirty="0" err="1"/>
              <a:t>continues</a:t>
            </a:r>
            <a:r>
              <a:rPr lang="de-DE" dirty="0"/>
              <a:t> </a:t>
            </a:r>
            <a:r>
              <a:rPr lang="de-DE" dirty="0" err="1"/>
              <a:t>contract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Successful</a:t>
            </a:r>
            <a:r>
              <a:rPr lang="de-DE" dirty="0"/>
              <a:t> SAT </a:t>
            </a:r>
            <a:r>
              <a:rPr lang="de-DE" dirty="0" err="1"/>
              <a:t>of</a:t>
            </a:r>
            <a:r>
              <a:rPr lang="de-DE" dirty="0"/>
              <a:t> 4*550 Watt </a:t>
            </a:r>
            <a:r>
              <a:rPr lang="de-DE" dirty="0" err="1"/>
              <a:t>basic</a:t>
            </a:r>
            <a:r>
              <a:rPr lang="de-DE" dirty="0"/>
              <a:t> </a:t>
            </a:r>
            <a:r>
              <a:rPr lang="de-DE" dirty="0" err="1"/>
              <a:t>module</a:t>
            </a:r>
            <a:r>
              <a:rPr lang="de-DE" dirty="0"/>
              <a:t> in 9/2021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Delivery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(</a:t>
            </a:r>
            <a:r>
              <a:rPr lang="de-DE" dirty="0" err="1"/>
              <a:t>biggest</a:t>
            </a:r>
            <a:r>
              <a:rPr lang="de-DE" dirty="0"/>
              <a:t>) </a:t>
            </a:r>
            <a:r>
              <a:rPr lang="de-DE" dirty="0" err="1"/>
              <a:t>amplifier</a:t>
            </a:r>
            <a:r>
              <a:rPr lang="de-DE" dirty="0"/>
              <a:t> </a:t>
            </a:r>
            <a:r>
              <a:rPr lang="de-DE" dirty="0" err="1">
                <a:solidFill>
                  <a:srgbClr val="FF0000"/>
                </a:solidFill>
              </a:rPr>
              <a:t>now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scheduled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for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smtClean="0">
                <a:solidFill>
                  <a:srgbClr val="FF0000"/>
                </a:solidFill>
              </a:rPr>
              <a:t>end </a:t>
            </a:r>
            <a:r>
              <a:rPr lang="de-DE" dirty="0" smtClean="0">
                <a:solidFill>
                  <a:srgbClr val="FF0000"/>
                </a:solidFill>
              </a:rPr>
              <a:t>22  </a:t>
            </a:r>
            <a:endParaRPr lang="de-DE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Auxiliary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 (LLRF, </a:t>
            </a:r>
            <a:r>
              <a:rPr lang="de-DE" dirty="0" err="1"/>
              <a:t>vacuum</a:t>
            </a:r>
            <a:r>
              <a:rPr lang="de-DE" dirty="0"/>
              <a:t>, </a:t>
            </a:r>
            <a:r>
              <a:rPr lang="de-DE" dirty="0" err="1" smtClean="0"/>
              <a:t>diagnostics</a:t>
            </a:r>
            <a:r>
              <a:rPr lang="de-DE" dirty="0"/>
              <a:t>), </a:t>
            </a:r>
            <a:r>
              <a:rPr lang="de-DE" dirty="0" err="1"/>
              <a:t>expected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</a:p>
          <a:p>
            <a:r>
              <a:rPr lang="de-DE" dirty="0"/>
              <a:t>     </a:t>
            </a:r>
            <a:r>
              <a:rPr lang="de-DE" dirty="0" err="1"/>
              <a:t>ready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amplifier</a:t>
            </a:r>
            <a:r>
              <a:rPr lang="de-DE" dirty="0"/>
              <a:t> </a:t>
            </a:r>
            <a:r>
              <a:rPr lang="de-DE" dirty="0" err="1" smtClean="0"/>
              <a:t>delivery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B9A0B361-4D5D-4941-A29B-6D4383AEA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488" y="2428320"/>
            <a:ext cx="3600401" cy="1739292"/>
          </a:xfrm>
          <a:prstGeom prst="rect">
            <a:avLst/>
          </a:prstGeom>
        </p:spPr>
      </p:pic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E21A35F0-F27F-4974-B8F6-5FBBF83B9716}"/>
              </a:ext>
            </a:extLst>
          </p:cNvPr>
          <p:cNvCxnSpPr>
            <a:cxnSpLocks/>
          </p:cNvCxnSpPr>
          <p:nvPr/>
        </p:nvCxnSpPr>
        <p:spPr>
          <a:xfrm flipV="1">
            <a:off x="3611725" y="2132856"/>
            <a:ext cx="468051" cy="2954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40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nhaltsplatzhalter 11">
            <a:extLst>
              <a:ext uri="{FF2B5EF4-FFF2-40B4-BE49-F238E27FC236}">
                <a16:creationId xmlns:a16="http://schemas.microsoft.com/office/drawing/2014/main" id="{478FA3E0-9E29-4E66-91E0-C95C6724C6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2" r="19071"/>
          <a:stretch/>
        </p:blipFill>
        <p:spPr>
          <a:xfrm>
            <a:off x="1439715" y="344797"/>
            <a:ext cx="9912869" cy="6156270"/>
          </a:xfrm>
          <a:prstGeom prst="rect">
            <a:avLst/>
          </a:prstGeom>
        </p:spPr>
      </p:pic>
      <p:sp>
        <p:nvSpPr>
          <p:cNvPr id="4" name="Textplatzhalter 2"/>
          <p:cNvSpPr txBox="1">
            <a:spLocks/>
          </p:cNvSpPr>
          <p:nvPr/>
        </p:nvSpPr>
        <p:spPr>
          <a:xfrm>
            <a:off x="1189159" y="47321"/>
            <a:ext cx="5535121" cy="6440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 anchorCtr="0" compatLnSpc="1"/>
          <a:lstStyle>
            <a:def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defPPr>
            <a:lvl1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9pPr>
          </a:lstStyle>
          <a:p>
            <a:endParaRPr lang="zh-CN" altLang="de-DE" sz="2400" kern="0" dirty="0"/>
          </a:p>
        </p:txBody>
      </p:sp>
      <p:sp>
        <p:nvSpPr>
          <p:cNvPr id="5" name="Freihandform 4"/>
          <p:cNvSpPr/>
          <p:nvPr/>
        </p:nvSpPr>
        <p:spPr>
          <a:xfrm>
            <a:off x="4551147" y="6501066"/>
            <a:ext cx="1584176" cy="4823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Picture/beam </a:t>
            </a:r>
            <a:r>
              <a:rPr lang="de-DE" i="1" dirty="0" err="1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line&amp;lattice</a:t>
            </a: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 </a:t>
            </a:r>
            <a:r>
              <a:rPr lang="de-DE" i="1" dirty="0" err="1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layout</a:t>
            </a: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 : D. Simon</a:t>
            </a:r>
          </a:p>
        </p:txBody>
      </p:sp>
      <p:sp>
        <p:nvSpPr>
          <p:cNvPr id="7" name="Textfeld 6"/>
          <p:cNvSpPr txBox="1"/>
          <p:nvPr/>
        </p:nvSpPr>
        <p:spPr>
          <a:xfrm rot="19843648">
            <a:off x="8175316" y="809553"/>
            <a:ext cx="966931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MELBA</a:t>
            </a:r>
          </a:p>
        </p:txBody>
      </p:sp>
      <p:sp>
        <p:nvSpPr>
          <p:cNvPr id="8" name="Textfeld 7"/>
          <p:cNvSpPr txBox="1"/>
          <p:nvPr/>
        </p:nvSpPr>
        <p:spPr>
          <a:xfrm rot="19807508">
            <a:off x="7119828" y="1391399"/>
            <a:ext cx="105670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MAMBO</a:t>
            </a:r>
          </a:p>
        </p:txBody>
      </p:sp>
      <p:sp>
        <p:nvSpPr>
          <p:cNvPr id="9" name="Textfeld 8"/>
          <p:cNvSpPr txBox="1"/>
          <p:nvPr/>
        </p:nvSpPr>
        <p:spPr>
          <a:xfrm rot="19863175">
            <a:off x="7919571" y="2196726"/>
            <a:ext cx="105670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MEEC-1</a:t>
            </a:r>
          </a:p>
        </p:txBody>
      </p:sp>
      <p:sp>
        <p:nvSpPr>
          <p:cNvPr id="10" name="Textfeld 9"/>
          <p:cNvSpPr txBox="1"/>
          <p:nvPr/>
        </p:nvSpPr>
        <p:spPr>
          <a:xfrm rot="19708988">
            <a:off x="9138931" y="3065546"/>
            <a:ext cx="105670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MEEC-2</a:t>
            </a:r>
          </a:p>
        </p:txBody>
      </p:sp>
      <p:sp>
        <p:nvSpPr>
          <p:cNvPr id="23" name="Nuclear Reactions"/>
          <p:cNvSpPr txBox="1"/>
          <p:nvPr/>
        </p:nvSpPr>
        <p:spPr>
          <a:xfrm>
            <a:off x="1771736" y="-99851"/>
            <a:ext cx="6124465" cy="791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19" rIns="45719" bIns="45719" anchor="ctr">
            <a:normAutofit/>
          </a:bodyPr>
          <a:lstStyle>
            <a:lvl1pPr algn="l" defTabSz="1300480">
              <a:buClrTx/>
              <a:defRPr sz="4800" b="1">
                <a:solidFill>
                  <a:srgbClr val="C80A1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3375" dirty="0"/>
              <a:t>Cryomodules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191344" y="837402"/>
            <a:ext cx="48526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MESA ELBE-Enhanced </a:t>
            </a:r>
            <a:r>
              <a:rPr lang="de-DE" dirty="0" err="1"/>
              <a:t>Cryomodule</a:t>
            </a:r>
            <a:r>
              <a:rPr lang="de-DE" dirty="0"/>
              <a:t> (MEEC):</a:t>
            </a:r>
          </a:p>
          <a:p>
            <a:endParaRPr lang="de-DE" dirty="0"/>
          </a:p>
          <a:p>
            <a:r>
              <a:rPr lang="de-DE" dirty="0" err="1"/>
              <a:t>Superconducting</a:t>
            </a:r>
            <a:r>
              <a:rPr lang="de-DE" dirty="0"/>
              <a:t> RF-</a:t>
            </a:r>
            <a:r>
              <a:rPr lang="de-DE" dirty="0" err="1"/>
              <a:t>cavities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large </a:t>
            </a:r>
          </a:p>
          <a:p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gain</a:t>
            </a:r>
            <a:r>
              <a:rPr lang="de-DE" dirty="0"/>
              <a:t> on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footprint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enable</a:t>
            </a:r>
            <a:r>
              <a:rPr lang="de-DE" dirty="0"/>
              <a:t> </a:t>
            </a:r>
          </a:p>
          <a:p>
            <a:r>
              <a:rPr lang="de-DE" dirty="0" err="1"/>
              <a:t>Energy-recovery-Linac</a:t>
            </a:r>
            <a:r>
              <a:rPr lang="de-DE" dirty="0"/>
              <a:t> (ERL)-operation</a:t>
            </a:r>
          </a:p>
        </p:txBody>
      </p:sp>
    </p:spTree>
    <p:extLst>
      <p:ext uri="{BB962C8B-B14F-4D97-AF65-F5344CB8AC3E}">
        <p14:creationId xmlns:p14="http://schemas.microsoft.com/office/powerpoint/2010/main" val="67253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0" y="981075"/>
            <a:ext cx="8748713" cy="5275263"/>
          </a:xfrm>
        </p:spPr>
        <p:txBody>
          <a:bodyPr>
            <a:noAutofit/>
          </a:bodyPr>
          <a:lstStyle/>
          <a:p>
            <a:pPr marL="1200150" lvl="1" indent="-457200">
              <a:lnSpc>
                <a:spcPct val="80000"/>
              </a:lnSpc>
            </a:pPr>
            <a:endParaRPr lang="en-US" sz="2000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FF"/>
              </a:solidFill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20600" r="10625" b="32151"/>
          <a:stretch/>
        </p:blipFill>
        <p:spPr>
          <a:xfrm>
            <a:off x="1660143" y="548681"/>
            <a:ext cx="7676217" cy="319842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3" b="40548"/>
          <a:stretch/>
        </p:blipFill>
        <p:spPr>
          <a:xfrm>
            <a:off x="1660143" y="3872061"/>
            <a:ext cx="7856237" cy="1917878"/>
          </a:xfrm>
          <a:prstGeom prst="rect">
            <a:avLst/>
          </a:prstGeom>
        </p:spPr>
      </p:pic>
      <p:cxnSp>
        <p:nvCxnSpPr>
          <p:cNvPr id="5" name="Gerade Verbindung mit Pfeil 4"/>
          <p:cNvCxnSpPr/>
          <p:nvPr/>
        </p:nvCxnSpPr>
        <p:spPr>
          <a:xfrm>
            <a:off x="1771736" y="5789939"/>
            <a:ext cx="7421358" cy="15325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1909474" y="5827033"/>
            <a:ext cx="6980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3.5 </a:t>
            </a:r>
            <a:r>
              <a:rPr lang="de-DE" dirty="0" err="1" smtClean="0"/>
              <a:t>meter</a:t>
            </a:r>
            <a:endParaRPr lang="de-DE" dirty="0"/>
          </a:p>
          <a:p>
            <a:pPr algn="ctr"/>
            <a:r>
              <a:rPr lang="de-DE" dirty="0" err="1" smtClean="0"/>
              <a:t>Specs</a:t>
            </a:r>
            <a:r>
              <a:rPr lang="de-DE" dirty="0"/>
              <a:t>: 25 </a:t>
            </a:r>
            <a:r>
              <a:rPr lang="de-DE" dirty="0" err="1"/>
              <a:t>MeV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gain</a:t>
            </a:r>
            <a:r>
              <a:rPr lang="de-DE" dirty="0"/>
              <a:t> at &lt;40 Watt thermal </a:t>
            </a:r>
            <a:r>
              <a:rPr lang="de-DE" dirty="0" err="1"/>
              <a:t>loss</a:t>
            </a:r>
            <a:r>
              <a:rPr lang="de-DE" dirty="0"/>
              <a:t> at 2 Kelvin</a:t>
            </a:r>
            <a:endParaRPr lang="en-US" dirty="0"/>
          </a:p>
        </p:txBody>
      </p:sp>
      <p:sp>
        <p:nvSpPr>
          <p:cNvPr id="14" name="Nuclear Reactions"/>
          <p:cNvSpPr txBox="1"/>
          <p:nvPr/>
        </p:nvSpPr>
        <p:spPr>
          <a:xfrm>
            <a:off x="1771736" y="-99851"/>
            <a:ext cx="6124465" cy="791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19" rIns="45719" bIns="45719" anchor="ctr">
            <a:normAutofit/>
          </a:bodyPr>
          <a:lstStyle>
            <a:lvl1pPr algn="l" defTabSz="1300480">
              <a:buClrTx/>
              <a:defRPr sz="4800" b="1">
                <a:solidFill>
                  <a:srgbClr val="C80A1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3375" dirty="0"/>
              <a:t>SRF-System: MEEC-</a:t>
            </a:r>
            <a:r>
              <a:rPr lang="en-US" sz="3375" dirty="0" err="1"/>
              <a:t>Cryomodules</a:t>
            </a:r>
            <a:endParaRPr lang="en-US" sz="3375" dirty="0"/>
          </a:p>
        </p:txBody>
      </p:sp>
    </p:spTree>
    <p:extLst>
      <p:ext uri="{BB962C8B-B14F-4D97-AF65-F5344CB8AC3E}">
        <p14:creationId xmlns:p14="http://schemas.microsoft.com/office/powerpoint/2010/main" val="42738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0" y="769938"/>
            <a:ext cx="11449050" cy="2414587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2015: 2 MEEC’s ordered at RI Research Instruments GmbH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Until 2017 SRF testing infrastructure became available at HIM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9/2018: First  </a:t>
            </a:r>
            <a:r>
              <a:rPr lang="de-DE" sz="2000" dirty="0" err="1"/>
              <a:t>cryomodule</a:t>
            </a:r>
            <a:r>
              <a:rPr lang="de-DE" sz="2000" dirty="0"/>
              <a:t> </a:t>
            </a:r>
            <a:r>
              <a:rPr lang="de-DE" sz="2000" dirty="0" err="1"/>
              <a:t>does</a:t>
            </a:r>
            <a:r>
              <a:rPr lang="de-DE" sz="2000" dirty="0"/>
              <a:t> not </a:t>
            </a:r>
            <a:r>
              <a:rPr lang="de-DE" sz="2000" dirty="0" err="1"/>
              <a:t>meet</a:t>
            </a:r>
            <a:r>
              <a:rPr lang="de-DE" sz="2000" dirty="0"/>
              <a:t> </a:t>
            </a:r>
            <a:r>
              <a:rPr lang="de-DE" sz="2000" dirty="0" err="1"/>
              <a:t>specs</a:t>
            </a:r>
            <a:r>
              <a:rPr lang="de-DE" sz="2000" dirty="0"/>
              <a:t> at HIM </a:t>
            </a:r>
            <a:r>
              <a:rPr lang="de-DE" sz="2000" dirty="0">
                <a:sym typeface="Wingdings" panose="05000000000000000000" pitchFamily="2" charset="2"/>
              </a:rPr>
              <a:t>  </a:t>
            </a:r>
            <a:r>
              <a:rPr lang="de-DE" sz="2000" dirty="0" err="1">
                <a:sym typeface="Wingdings" panose="05000000000000000000" pitchFamily="2" charset="2"/>
              </a:rPr>
              <a:t>refurbishment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by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vendor</a:t>
            </a:r>
            <a:r>
              <a:rPr lang="de-DE" sz="2000" dirty="0">
                <a:sym typeface="Wingdings" panose="05000000000000000000" pitchFamily="2" charset="2"/>
              </a:rPr>
              <a:t>,</a:t>
            </a:r>
            <a:endParaRPr lang="en-US" sz="2000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3/2019: Second </a:t>
            </a:r>
            <a:r>
              <a:rPr lang="de-DE" sz="2000" dirty="0" err="1"/>
              <a:t>tested</a:t>
            </a:r>
            <a:r>
              <a:rPr lang="de-DE" sz="2000" dirty="0"/>
              <a:t>  </a:t>
            </a:r>
            <a:r>
              <a:rPr lang="de-DE" sz="2000" dirty="0" err="1"/>
              <a:t>cryomodule</a:t>
            </a:r>
            <a:r>
              <a:rPr lang="de-DE" sz="2000" dirty="0"/>
              <a:t> </a:t>
            </a:r>
            <a:r>
              <a:rPr lang="de-DE" sz="2000" dirty="0" err="1"/>
              <a:t>achieves</a:t>
            </a:r>
            <a:r>
              <a:rPr lang="de-DE" sz="2000" dirty="0"/>
              <a:t> </a:t>
            </a:r>
            <a:r>
              <a:rPr lang="de-DE" sz="2000" dirty="0" err="1"/>
              <a:t>specs</a:t>
            </a:r>
            <a:r>
              <a:rPr lang="de-DE" sz="2000" dirty="0"/>
              <a:t> </a:t>
            </a:r>
            <a:r>
              <a:rPr lang="de-DE" sz="2000" dirty="0" err="1"/>
              <a:t>during</a:t>
            </a:r>
            <a:r>
              <a:rPr lang="de-DE" sz="2000" dirty="0"/>
              <a:t> </a:t>
            </a:r>
            <a:r>
              <a:rPr lang="de-DE" sz="2000" dirty="0" err="1"/>
              <a:t>test</a:t>
            </a:r>
            <a:r>
              <a:rPr lang="de-DE" sz="2000" dirty="0"/>
              <a:t> at HIM/Mainz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8/2020 :</a:t>
            </a:r>
            <a:r>
              <a:rPr lang="de-DE" sz="2000" dirty="0" err="1"/>
              <a:t>refurbished</a:t>
            </a:r>
            <a:r>
              <a:rPr lang="de-DE" sz="2000" dirty="0"/>
              <a:t> </a:t>
            </a:r>
            <a:r>
              <a:rPr lang="de-DE" sz="2000" dirty="0" err="1"/>
              <a:t>cryomodule</a:t>
            </a:r>
            <a:r>
              <a:rPr lang="de-DE" sz="2000" dirty="0"/>
              <a:t> </a:t>
            </a:r>
            <a:r>
              <a:rPr lang="de-DE" sz="2000" dirty="0" err="1"/>
              <a:t>tested</a:t>
            </a:r>
            <a:r>
              <a:rPr lang="de-DE" sz="2000" dirty="0"/>
              <a:t> and </a:t>
            </a:r>
            <a:r>
              <a:rPr lang="de-DE" sz="2000" dirty="0" err="1"/>
              <a:t>fulfills</a:t>
            </a:r>
            <a:r>
              <a:rPr lang="de-DE" sz="2000" dirty="0"/>
              <a:t> </a:t>
            </a:r>
            <a:r>
              <a:rPr lang="de-DE" sz="2000" dirty="0" err="1"/>
              <a:t>specs</a:t>
            </a:r>
            <a:r>
              <a:rPr lang="de-DE" sz="2000" dirty="0"/>
              <a:t>.  </a:t>
            </a:r>
            <a:endParaRPr lang="en-US" sz="2000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498158" y="3663388"/>
            <a:ext cx="1492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2K </a:t>
            </a:r>
            <a:r>
              <a:rPr lang="de-DE" dirty="0" err="1"/>
              <a:t>operation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8772591" y="5951021"/>
            <a:ext cx="3156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PhD</a:t>
            </a:r>
            <a:r>
              <a:rPr lang="de-DE" sz="1200" dirty="0"/>
              <a:t> </a:t>
            </a:r>
            <a:r>
              <a:rPr lang="de-DE" sz="1200" dirty="0" err="1"/>
              <a:t>thesis</a:t>
            </a:r>
            <a:r>
              <a:rPr lang="de-DE" sz="1200" dirty="0"/>
              <a:t> Timo Stengler</a:t>
            </a:r>
          </a:p>
          <a:p>
            <a:r>
              <a:rPr lang="de-DE" sz="1200" dirty="0"/>
              <a:t>See also: T. Stengler et al. </a:t>
            </a:r>
            <a:r>
              <a:rPr lang="de-DE" sz="1200" dirty="0" err="1"/>
              <a:t>Proc</a:t>
            </a:r>
            <a:r>
              <a:rPr lang="de-DE" sz="1200" dirty="0"/>
              <a:t>. SRF 2019 </a:t>
            </a:r>
          </a:p>
          <a:p>
            <a:r>
              <a:rPr lang="de-DE" sz="1200" dirty="0"/>
              <a:t>doi:10.18429/JACoW-SRF2019-TUP041</a:t>
            </a:r>
            <a:endParaRPr lang="en-US" sz="1200" dirty="0"/>
          </a:p>
        </p:txBody>
      </p:sp>
      <p:sp>
        <p:nvSpPr>
          <p:cNvPr id="14" name="Nuclear Reactions"/>
          <p:cNvSpPr txBox="1"/>
          <p:nvPr/>
        </p:nvSpPr>
        <p:spPr>
          <a:xfrm>
            <a:off x="1771736" y="-99851"/>
            <a:ext cx="6124465" cy="791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19" rIns="45719" bIns="45719" anchor="ctr">
            <a:normAutofit/>
          </a:bodyPr>
          <a:lstStyle>
            <a:lvl1pPr algn="l" defTabSz="1300480">
              <a:buClrTx/>
              <a:defRPr sz="4800" b="1">
                <a:solidFill>
                  <a:srgbClr val="C80A1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3375" dirty="0" smtClean="0"/>
              <a:t>Production of 2 </a:t>
            </a:r>
            <a:r>
              <a:rPr lang="en-US" sz="3375" dirty="0" err="1" smtClean="0"/>
              <a:t>Cryomodules</a:t>
            </a:r>
            <a:endParaRPr lang="en-US" sz="3375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60" y="2852936"/>
            <a:ext cx="5015974" cy="317745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419" y="2930381"/>
            <a:ext cx="5071336" cy="3022565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119336" y="5870653"/>
            <a:ext cx="1152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Cryomodules</a:t>
            </a:r>
            <a:r>
              <a:rPr lang="en-US" dirty="0" smtClean="0"/>
              <a:t> miss dynamical specs slightly but fulfill static specs by wide margin 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On average the Helium consumption is estimated to be less than anticipated.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5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95621716-C62F-422D-9963-999F33A51AD2}"/>
              </a:ext>
            </a:extLst>
          </p:cNvPr>
          <p:cNvSpPr txBox="1"/>
          <p:nvPr/>
        </p:nvSpPr>
        <p:spPr>
          <a:xfrm>
            <a:off x="119336" y="25065"/>
            <a:ext cx="11305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C00000"/>
                </a:solidFill>
              </a:rPr>
              <a:t>MESA/P2  </a:t>
            </a:r>
            <a:r>
              <a:rPr lang="de-DE" sz="3200" dirty="0" err="1">
                <a:solidFill>
                  <a:srgbClr val="C00000"/>
                </a:solidFill>
              </a:rPr>
              <a:t>construction</a:t>
            </a:r>
            <a:r>
              <a:rPr lang="de-DE" sz="3200" dirty="0">
                <a:solidFill>
                  <a:srgbClr val="C00000"/>
                </a:solidFill>
              </a:rPr>
              <a:t>- </a:t>
            </a:r>
            <a:r>
              <a:rPr lang="de-DE" sz="3200" dirty="0" err="1">
                <a:solidFill>
                  <a:srgbClr val="C00000"/>
                </a:solidFill>
              </a:rPr>
              <a:t>Cryogenics</a:t>
            </a:r>
            <a:r>
              <a:rPr lang="de-DE" sz="3200" dirty="0">
                <a:solidFill>
                  <a:srgbClr val="C00000"/>
                </a:solidFill>
              </a:rPr>
              <a:t> (</a:t>
            </a:r>
            <a:r>
              <a:rPr lang="de-DE" sz="3200" dirty="0" err="1">
                <a:solidFill>
                  <a:srgbClr val="C00000"/>
                </a:solidFill>
              </a:rPr>
              <a:t>main</a:t>
            </a:r>
            <a:r>
              <a:rPr lang="de-DE" sz="3200" dirty="0">
                <a:solidFill>
                  <a:srgbClr val="C00000"/>
                </a:solidFill>
              </a:rPr>
              <a:t> </a:t>
            </a:r>
            <a:r>
              <a:rPr lang="de-DE" sz="3200" dirty="0" err="1">
                <a:solidFill>
                  <a:srgbClr val="C00000"/>
                </a:solidFill>
              </a:rPr>
              <a:t>issues</a:t>
            </a:r>
            <a:r>
              <a:rPr lang="de-DE" sz="3200" dirty="0">
                <a:solidFill>
                  <a:srgbClr val="C00000"/>
                </a:solidFill>
              </a:rPr>
              <a:t> </a:t>
            </a:r>
            <a:r>
              <a:rPr lang="de-DE" sz="3200" dirty="0" err="1">
                <a:solidFill>
                  <a:srgbClr val="C00000"/>
                </a:solidFill>
              </a:rPr>
              <a:t>only</a:t>
            </a:r>
            <a:r>
              <a:rPr lang="de-DE" sz="3200" dirty="0">
                <a:solidFill>
                  <a:srgbClr val="C00000"/>
                </a:solidFill>
              </a:rPr>
              <a:t>…)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5098C8A-F3F3-4F0A-93FF-AF478A028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696" y="980728"/>
            <a:ext cx="8143654" cy="396044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5D93D8A-C3A3-45FB-9511-84685452C939}"/>
              </a:ext>
            </a:extLst>
          </p:cNvPr>
          <p:cNvSpPr txBox="1"/>
          <p:nvPr/>
        </p:nvSpPr>
        <p:spPr>
          <a:xfrm>
            <a:off x="7970914" y="1412776"/>
            <a:ext cx="34536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Upgrade </a:t>
            </a:r>
            <a:r>
              <a:rPr lang="de-DE" dirty="0" err="1" smtClean="0"/>
              <a:t>of</a:t>
            </a:r>
            <a:r>
              <a:rPr lang="de-DE" dirty="0" smtClean="0"/>
              <a:t> L280 </a:t>
            </a:r>
            <a:r>
              <a:rPr lang="de-DE" dirty="0"/>
              <a:t>plant </a:t>
            </a:r>
            <a:r>
              <a:rPr lang="de-DE" dirty="0" smtClean="0"/>
              <a:t>will </a:t>
            </a:r>
            <a:r>
              <a:rPr lang="de-DE" dirty="0" err="1" smtClean="0"/>
              <a:t>start</a:t>
            </a:r>
            <a:r>
              <a:rPr lang="de-DE" dirty="0" smtClean="0"/>
              <a:t> May 2022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Plant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serve</a:t>
            </a:r>
            <a:r>
              <a:rPr lang="de-DE" dirty="0"/>
              <a:t> MESA + P2 </a:t>
            </a:r>
            <a:r>
              <a:rPr lang="de-DE" dirty="0" err="1"/>
              <a:t>solenoid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P2-refrigerator  </a:t>
            </a:r>
            <a:r>
              <a:rPr lang="de-DE" dirty="0"/>
              <a:t>– </a:t>
            </a:r>
            <a:r>
              <a:rPr lang="de-DE" dirty="0" err="1"/>
              <a:t>cooling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Hydrogen </a:t>
            </a:r>
            <a:r>
              <a:rPr lang="de-DE" dirty="0" err="1"/>
              <a:t>target</a:t>
            </a:r>
            <a:r>
              <a:rPr lang="de-DE" dirty="0"/>
              <a:t> -  </a:t>
            </a:r>
            <a:r>
              <a:rPr lang="de-DE" dirty="0" err="1" smtClean="0"/>
              <a:t>needs</a:t>
            </a:r>
            <a:r>
              <a:rPr lang="de-DE" dirty="0" smtClean="0"/>
              <a:t> separate </a:t>
            </a:r>
            <a:r>
              <a:rPr lang="de-DE" dirty="0" err="1" smtClean="0"/>
              <a:t>cryoplant</a:t>
            </a:r>
            <a:r>
              <a:rPr lang="de-DE" dirty="0" smtClean="0"/>
              <a:t>  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Negotiations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 smtClean="0"/>
              <a:t>companies</a:t>
            </a:r>
            <a:r>
              <a:rPr lang="de-DE" dirty="0" smtClean="0"/>
              <a:t> </a:t>
            </a:r>
            <a:r>
              <a:rPr lang="de-DE" dirty="0" err="1"/>
              <a:t>specialized</a:t>
            </a:r>
            <a:r>
              <a:rPr lang="de-DE" dirty="0"/>
              <a:t> on </a:t>
            </a:r>
            <a:r>
              <a:rPr lang="de-DE" dirty="0" err="1"/>
              <a:t>cryogenic</a:t>
            </a:r>
            <a:r>
              <a:rPr lang="de-DE" dirty="0"/>
              <a:t> </a:t>
            </a:r>
            <a:r>
              <a:rPr lang="de-DE" dirty="0" err="1"/>
              <a:t>piping</a:t>
            </a:r>
            <a:r>
              <a:rPr lang="de-DE" dirty="0"/>
              <a:t> </a:t>
            </a:r>
            <a:r>
              <a:rPr lang="de-DE" dirty="0" err="1" smtClean="0"/>
              <a:t>ongoing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/>
              <a:t>(</a:t>
            </a:r>
            <a:r>
              <a:rPr lang="de-DE" dirty="0" smtClean="0"/>
              <a:t>More </a:t>
            </a:r>
            <a:r>
              <a:rPr lang="de-DE" dirty="0" err="1" smtClean="0"/>
              <a:t>about</a:t>
            </a:r>
            <a:r>
              <a:rPr lang="de-DE" dirty="0" smtClean="0"/>
              <a:t> MESA SRF in a </a:t>
            </a:r>
            <a:r>
              <a:rPr lang="de-DE" dirty="0" err="1" smtClean="0"/>
              <a:t>dedicated</a:t>
            </a:r>
            <a:r>
              <a:rPr lang="de-DE" dirty="0" smtClean="0"/>
              <a:t> </a:t>
            </a:r>
            <a:r>
              <a:rPr lang="de-DE" dirty="0" err="1" smtClean="0"/>
              <a:t>talk</a:t>
            </a:r>
            <a:r>
              <a:rPr lang="de-DE" dirty="0" smtClean="0"/>
              <a:t> on </a:t>
            </a:r>
            <a:r>
              <a:rPr lang="de-DE" dirty="0" err="1" smtClean="0"/>
              <a:t>Tuesday</a:t>
            </a:r>
            <a:r>
              <a:rPr lang="de-DE" dirty="0"/>
              <a:t>)</a:t>
            </a:r>
            <a:endParaRPr lang="de-DE" dirty="0"/>
          </a:p>
        </p:txBody>
      </p:sp>
      <p:cxnSp>
        <p:nvCxnSpPr>
          <p:cNvPr id="3" name="Gerader Verbinder 2"/>
          <p:cNvCxnSpPr/>
          <p:nvPr/>
        </p:nvCxnSpPr>
        <p:spPr>
          <a:xfrm>
            <a:off x="2495600" y="3789040"/>
            <a:ext cx="432048" cy="15121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/>
        </p:nvCxnSpPr>
        <p:spPr>
          <a:xfrm>
            <a:off x="2711624" y="3212976"/>
            <a:ext cx="216024" cy="20882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2633870" y="5332566"/>
            <a:ext cx="2890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Coldbox</a:t>
            </a:r>
            <a:r>
              <a:rPr lang="en-US" dirty="0" smtClean="0"/>
              <a:t> with Compressor </a:t>
            </a:r>
          </a:p>
          <a:p>
            <a:r>
              <a:rPr lang="en-US" dirty="0" smtClean="0"/>
              <a:t>(2*, “separate solution” )</a:t>
            </a:r>
            <a:endParaRPr lang="en-US" dirty="0"/>
          </a:p>
        </p:txBody>
      </p:sp>
      <p:cxnSp>
        <p:nvCxnSpPr>
          <p:cNvPr id="14" name="Gerader Verbinder 13"/>
          <p:cNvCxnSpPr/>
          <p:nvPr/>
        </p:nvCxnSpPr>
        <p:spPr>
          <a:xfrm flipH="1">
            <a:off x="695400" y="3444274"/>
            <a:ext cx="864096" cy="3447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8448" y="361835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20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" t="6832" r="2474"/>
          <a:stretch/>
        </p:blipFill>
        <p:spPr bwMode="auto">
          <a:xfrm>
            <a:off x="5207224" y="388511"/>
            <a:ext cx="6984776" cy="517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platzhalter 2"/>
          <p:cNvSpPr txBox="1">
            <a:spLocks/>
          </p:cNvSpPr>
          <p:nvPr/>
        </p:nvSpPr>
        <p:spPr>
          <a:xfrm>
            <a:off x="-168696" y="476672"/>
            <a:ext cx="9540552" cy="554184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 anchorCtr="0" compatLnSpc="1"/>
          <a:lstStyle>
            <a:def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defPPr>
            <a:lvl1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9pPr>
          </a:lstStyle>
          <a:p>
            <a:endParaRPr lang="zh-CN" altLang="de-DE" sz="24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r>
              <a:rPr lang="de-DE" altLang="zh-CN" sz="2400" kern="0" dirty="0"/>
              <a:t>MAMI </a:t>
            </a:r>
            <a:r>
              <a:rPr lang="de-DE" altLang="zh-CN" sz="2400" kern="0" dirty="0" err="1"/>
              <a:t>is</a:t>
            </a:r>
            <a:r>
              <a:rPr lang="de-DE" altLang="zh-CN" sz="2400" kern="0" dirty="0"/>
              <a:t> </a:t>
            </a:r>
            <a:r>
              <a:rPr lang="de-DE" altLang="zh-CN" sz="2400" kern="0" dirty="0" err="1"/>
              <a:t>operating</a:t>
            </a:r>
            <a:r>
              <a:rPr lang="de-DE" altLang="zh-CN" sz="2400" kern="0" dirty="0"/>
              <a:t> </a:t>
            </a:r>
            <a:r>
              <a:rPr lang="de-DE" altLang="zh-CN" sz="2400" kern="0" dirty="0" err="1"/>
              <a:t>since</a:t>
            </a:r>
            <a:r>
              <a:rPr lang="de-DE" altLang="zh-CN" sz="2400" kern="0" dirty="0"/>
              <a:t/>
            </a:r>
            <a:br>
              <a:rPr lang="de-DE" altLang="zh-CN" sz="2400" kern="0" dirty="0"/>
            </a:br>
            <a:r>
              <a:rPr lang="de-DE" altLang="zh-CN" sz="2400" kern="0" dirty="0"/>
              <a:t>&gt;25 </a:t>
            </a:r>
            <a:r>
              <a:rPr lang="de-DE" altLang="zh-CN" sz="2400" kern="0" dirty="0" err="1"/>
              <a:t>years</a:t>
            </a:r>
            <a:r>
              <a:rPr lang="de-DE" altLang="zh-CN" sz="2400" kern="0" dirty="0"/>
              <a:t> at KPH</a:t>
            </a:r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4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r>
              <a:rPr lang="de-DE" altLang="zh-CN" sz="2400" kern="0" dirty="0"/>
              <a:t>In 2012 </a:t>
            </a:r>
            <a:r>
              <a:rPr lang="de-DE" altLang="zh-CN" sz="2400" kern="0" dirty="0" err="1"/>
              <a:t>funding</a:t>
            </a:r>
            <a:r>
              <a:rPr lang="de-DE" altLang="zh-CN" sz="2400" kern="0" dirty="0"/>
              <a:t> </a:t>
            </a:r>
            <a:r>
              <a:rPr lang="de-DE" altLang="zh-CN" sz="2400" kern="0" dirty="0" err="1"/>
              <a:t>of</a:t>
            </a:r>
            <a:r>
              <a:rPr lang="de-DE" altLang="zh-CN" sz="2400" kern="0" dirty="0"/>
              <a:t> </a:t>
            </a:r>
            <a:br>
              <a:rPr lang="de-DE" altLang="zh-CN" sz="2400" kern="0" dirty="0"/>
            </a:br>
            <a:r>
              <a:rPr lang="de-DE" altLang="zh-CN" sz="2400" kern="0" dirty="0"/>
              <a:t>PRISMA </a:t>
            </a:r>
            <a:r>
              <a:rPr lang="de-DE" altLang="zh-CN" sz="2400" kern="0" dirty="0" err="1"/>
              <a:t>cluster</a:t>
            </a:r>
            <a:r>
              <a:rPr lang="de-DE" altLang="zh-CN" sz="2400" kern="0" dirty="0"/>
              <a:t> </a:t>
            </a:r>
            <a:r>
              <a:rPr lang="de-DE" altLang="zh-CN" sz="2400" kern="0" dirty="0" err="1"/>
              <a:t>of</a:t>
            </a:r>
            <a:r>
              <a:rPr lang="de-DE" altLang="zh-CN" sz="2400" kern="0" dirty="0"/>
              <a:t> </a:t>
            </a:r>
            <a:br>
              <a:rPr lang="de-DE" altLang="zh-CN" sz="2400" kern="0" dirty="0"/>
            </a:br>
            <a:r>
              <a:rPr lang="de-DE" altLang="zh-CN" sz="2400" kern="0" dirty="0"/>
              <a:t>excellence </a:t>
            </a:r>
            <a:r>
              <a:rPr lang="de-DE" altLang="zh-CN" sz="2400" kern="0" dirty="0" err="1"/>
              <a:t>has</a:t>
            </a:r>
            <a:r>
              <a:rPr lang="de-DE" altLang="zh-CN" sz="2400" kern="0" dirty="0"/>
              <a:t> </a:t>
            </a:r>
            <a:r>
              <a:rPr lang="de-DE" altLang="zh-CN" sz="2400" kern="0" dirty="0" err="1"/>
              <a:t>been</a:t>
            </a:r>
            <a:r>
              <a:rPr lang="de-DE" altLang="zh-CN" sz="2400" kern="0" dirty="0"/>
              <a:t> </a:t>
            </a:r>
            <a:br>
              <a:rPr lang="de-DE" altLang="zh-CN" sz="2400" kern="0" dirty="0"/>
            </a:br>
            <a:r>
              <a:rPr lang="de-DE" altLang="zh-CN" sz="2400" kern="0" dirty="0" err="1"/>
              <a:t>granted</a:t>
            </a:r>
            <a:r>
              <a:rPr lang="de-DE" altLang="zh-CN" sz="2400" kern="0" dirty="0"/>
              <a:t> </a:t>
            </a:r>
            <a:r>
              <a:rPr lang="de-DE" altLang="zh-CN" sz="2400" kern="0" dirty="0" err="1"/>
              <a:t>including</a:t>
            </a:r>
            <a:r>
              <a:rPr lang="de-DE" altLang="zh-CN" sz="2400" kern="0" dirty="0"/>
              <a:t> a </a:t>
            </a:r>
            <a:r>
              <a:rPr lang="de-DE" altLang="zh-CN" sz="2400" kern="0" dirty="0" err="1"/>
              <a:t>new</a:t>
            </a:r>
            <a:r>
              <a:rPr lang="de-DE" altLang="zh-CN" sz="2400" kern="0" dirty="0"/>
              <a:t> </a:t>
            </a:r>
            <a:br>
              <a:rPr lang="de-DE" altLang="zh-CN" sz="2400" kern="0" dirty="0"/>
            </a:br>
            <a:r>
              <a:rPr lang="de-DE" altLang="zh-CN" sz="2400" kern="0" dirty="0" err="1"/>
              <a:t>accelerator</a:t>
            </a:r>
            <a:r>
              <a:rPr lang="de-DE" altLang="zh-CN" sz="2400" kern="0" dirty="0"/>
              <a:t> </a:t>
            </a:r>
            <a:r>
              <a:rPr lang="de-DE" altLang="zh-CN" sz="2400" kern="0" dirty="0" err="1"/>
              <a:t>project</a:t>
            </a:r>
            <a:r>
              <a:rPr lang="de-DE" altLang="zh-CN" sz="2400" kern="0" dirty="0"/>
              <a:t>:</a:t>
            </a:r>
            <a:br>
              <a:rPr lang="de-DE" altLang="zh-CN" sz="2400" kern="0" dirty="0"/>
            </a:br>
            <a:r>
              <a:rPr lang="de-DE" altLang="zh-CN" sz="2400" kern="0" dirty="0"/>
              <a:t/>
            </a:r>
            <a:br>
              <a:rPr lang="de-DE" altLang="zh-CN" sz="2400" kern="0" dirty="0"/>
            </a:br>
            <a:r>
              <a:rPr lang="de-DE" altLang="zh-CN" sz="2400" kern="0" dirty="0">
                <a:solidFill>
                  <a:srgbClr val="FF0000"/>
                </a:solidFill>
              </a:rPr>
              <a:t>M</a:t>
            </a:r>
            <a:r>
              <a:rPr lang="de-DE" altLang="zh-CN" sz="2400" kern="0" dirty="0"/>
              <a:t>ainz </a:t>
            </a:r>
            <a:r>
              <a:rPr lang="de-DE" altLang="zh-CN" sz="2400" kern="0" dirty="0" err="1">
                <a:solidFill>
                  <a:srgbClr val="FF0000"/>
                </a:solidFill>
              </a:rPr>
              <a:t>E</a:t>
            </a:r>
            <a:r>
              <a:rPr lang="de-DE" altLang="zh-CN" sz="2400" kern="0" dirty="0" err="1"/>
              <a:t>nergy</a:t>
            </a:r>
            <a:r>
              <a:rPr lang="de-DE" altLang="zh-CN" sz="2400" kern="0" dirty="0"/>
              <a:t> </a:t>
            </a:r>
            <a:r>
              <a:rPr lang="de-DE" altLang="zh-CN" sz="2400" kern="0" dirty="0" err="1"/>
              <a:t>Recovery</a:t>
            </a:r>
            <a:r>
              <a:rPr lang="de-DE" altLang="zh-CN" sz="2400" kern="0" dirty="0"/>
              <a:t> </a:t>
            </a:r>
            <a:r>
              <a:rPr lang="de-DE" altLang="zh-CN" sz="2400" kern="0" dirty="0" err="1">
                <a:solidFill>
                  <a:srgbClr val="FF0000"/>
                </a:solidFill>
              </a:rPr>
              <a:t>S</a:t>
            </a:r>
            <a:r>
              <a:rPr lang="de-DE" altLang="zh-CN" sz="2400" kern="0" dirty="0" err="1"/>
              <a:t>uperconducting</a:t>
            </a:r>
            <a:r>
              <a:rPr lang="de-DE" altLang="zh-CN" sz="2400" kern="0" dirty="0"/>
              <a:t/>
            </a:r>
            <a:br>
              <a:rPr lang="de-DE" altLang="zh-CN" sz="2400" kern="0" dirty="0"/>
            </a:br>
            <a:r>
              <a:rPr lang="de-DE" altLang="zh-CN" sz="2400" kern="0" dirty="0" err="1">
                <a:solidFill>
                  <a:srgbClr val="FF0000"/>
                </a:solidFill>
              </a:rPr>
              <a:t>A</a:t>
            </a:r>
            <a:r>
              <a:rPr lang="de-DE" altLang="zh-CN" sz="2400" kern="0" dirty="0" err="1"/>
              <a:t>ccelerator</a:t>
            </a:r>
            <a:r>
              <a:rPr lang="de-DE" altLang="zh-CN" sz="2400" kern="0" dirty="0"/>
              <a:t> (MESA) </a:t>
            </a:r>
            <a:r>
              <a:rPr lang="de-DE" altLang="zh-CN" sz="2400" kern="0" dirty="0" err="1"/>
              <a:t>to</a:t>
            </a:r>
            <a:r>
              <a:rPr lang="de-DE" altLang="zh-CN" sz="2400" kern="0" dirty="0"/>
              <a:t> </a:t>
            </a:r>
            <a:r>
              <a:rPr lang="de-DE" altLang="zh-CN" sz="2400" kern="0" dirty="0" err="1"/>
              <a:t>be</a:t>
            </a:r>
            <a:r>
              <a:rPr lang="de-DE" altLang="zh-CN" sz="2400" kern="0" dirty="0"/>
              <a:t> </a:t>
            </a:r>
            <a:r>
              <a:rPr lang="de-DE" altLang="zh-CN" sz="2400" kern="0" dirty="0" err="1"/>
              <a:t>built</a:t>
            </a:r>
            <a:r>
              <a:rPr lang="de-DE" altLang="zh-CN" sz="2400" kern="0" dirty="0"/>
              <a:t> in </a:t>
            </a:r>
            <a:r>
              <a:rPr lang="de-DE" altLang="zh-CN" sz="2400" kern="0" dirty="0" err="1"/>
              <a:t>the</a:t>
            </a:r>
            <a:r>
              <a:rPr lang="de-DE" altLang="zh-CN" sz="2400" kern="0" dirty="0"/>
              <a:t> </a:t>
            </a:r>
            <a:r>
              <a:rPr lang="de-DE" altLang="zh-CN" sz="2400" kern="0" dirty="0" err="1"/>
              <a:t>exisisting</a:t>
            </a:r>
            <a:r>
              <a:rPr lang="de-DE" altLang="zh-CN" sz="2400" kern="0" dirty="0"/>
              <a:t> </a:t>
            </a:r>
            <a:r>
              <a:rPr lang="de-DE" altLang="zh-CN" sz="2400" kern="0" dirty="0" err="1"/>
              <a:t>facility</a:t>
            </a:r>
            <a:endParaRPr lang="de-DE" altLang="zh-CN" sz="24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4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r>
              <a:rPr lang="de-DE" altLang="zh-CN" sz="2400" kern="0" dirty="0"/>
              <a:t>In June 2015  DFG </a:t>
            </a:r>
            <a:r>
              <a:rPr lang="de-DE" altLang="zh-CN" sz="2400" kern="0" dirty="0" err="1"/>
              <a:t>granted</a:t>
            </a:r>
            <a:r>
              <a:rPr lang="de-DE" altLang="zh-CN" sz="2400" kern="0" dirty="0"/>
              <a:t> a </a:t>
            </a:r>
            <a:r>
              <a:rPr lang="de-DE" altLang="zh-CN" sz="2400" kern="0" dirty="0" err="1"/>
              <a:t>research</a:t>
            </a:r>
            <a:r>
              <a:rPr lang="de-DE" altLang="zh-CN" sz="2400" kern="0" dirty="0"/>
              <a:t> </a:t>
            </a:r>
            <a:r>
              <a:rPr lang="de-DE" altLang="zh-CN" sz="2400" kern="0" dirty="0" err="1"/>
              <a:t>building</a:t>
            </a:r>
            <a:r>
              <a:rPr lang="de-DE" altLang="zh-CN" sz="2400" kern="0" dirty="0"/>
              <a:t> </a:t>
            </a:r>
            <a:r>
              <a:rPr lang="de-DE" altLang="zh-CN" sz="2400" kern="0" dirty="0" err="1"/>
              <a:t>to</a:t>
            </a:r>
            <a:r>
              <a:rPr lang="de-DE" altLang="zh-CN" sz="2400" kern="0" dirty="0"/>
              <a:t> JGU „Center </a:t>
            </a:r>
            <a:r>
              <a:rPr lang="de-DE" altLang="zh-CN" sz="2400" kern="0" dirty="0" err="1"/>
              <a:t>for</a:t>
            </a:r>
            <a:r>
              <a:rPr lang="de-DE" altLang="zh-CN" sz="2400" kern="0" dirty="0"/>
              <a:t> Fundamental </a:t>
            </a:r>
            <a:r>
              <a:rPr lang="de-DE" altLang="zh-CN" sz="2400" kern="0" dirty="0" err="1"/>
              <a:t>Physics</a:t>
            </a:r>
            <a:r>
              <a:rPr lang="de-DE" altLang="zh-CN" sz="2400" kern="0" dirty="0"/>
              <a:t> (CFP)“ </a:t>
            </a:r>
            <a:r>
              <a:rPr lang="de-DE" altLang="zh-CN" sz="2400" kern="0" dirty="0" err="1"/>
              <a:t>including</a:t>
            </a:r>
            <a:r>
              <a:rPr lang="de-DE" altLang="zh-CN" sz="2400" kern="0" dirty="0"/>
              <a:t> an </a:t>
            </a:r>
            <a:r>
              <a:rPr lang="de-DE" altLang="zh-CN" sz="2400" kern="0" dirty="0" err="1"/>
              <a:t>extension</a:t>
            </a:r>
            <a:r>
              <a:rPr lang="de-DE" altLang="zh-CN" sz="2400" kern="0" dirty="0"/>
              <a:t> </a:t>
            </a:r>
            <a:r>
              <a:rPr lang="de-DE" altLang="zh-CN" sz="2400" kern="0" dirty="0" err="1"/>
              <a:t>for</a:t>
            </a:r>
            <a:r>
              <a:rPr lang="de-DE" altLang="zh-CN" sz="2400" kern="0" dirty="0"/>
              <a:t> MESA </a:t>
            </a:r>
            <a:r>
              <a:rPr lang="de-DE" altLang="zh-CN" sz="2400" kern="0" dirty="0" err="1"/>
              <a:t>halls</a:t>
            </a:r>
            <a:endParaRPr lang="de-DE" altLang="zh-CN" sz="2400" kern="0" dirty="0"/>
          </a:p>
        </p:txBody>
      </p:sp>
      <p:sp>
        <p:nvSpPr>
          <p:cNvPr id="8" name="Nuclear Reactions"/>
          <p:cNvSpPr txBox="1"/>
          <p:nvPr/>
        </p:nvSpPr>
        <p:spPr>
          <a:xfrm>
            <a:off x="1771736" y="-99851"/>
            <a:ext cx="6124465" cy="791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19" rIns="45719" bIns="45719" anchor="ctr">
            <a:normAutofit/>
          </a:bodyPr>
          <a:lstStyle>
            <a:lvl1pPr algn="l" defTabSz="1300480">
              <a:buClrTx/>
              <a:defRPr sz="4800" b="1">
                <a:solidFill>
                  <a:srgbClr val="C80A1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3375" dirty="0"/>
              <a:t>MAMI and MESA at KPH Mainz</a:t>
            </a:r>
          </a:p>
        </p:txBody>
      </p:sp>
    </p:spTree>
    <p:extLst>
      <p:ext uri="{BB962C8B-B14F-4D97-AF65-F5344CB8AC3E}">
        <p14:creationId xmlns:p14="http://schemas.microsoft.com/office/powerpoint/2010/main" val="242152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nhaltsplatzhalter 11">
            <a:extLst>
              <a:ext uri="{FF2B5EF4-FFF2-40B4-BE49-F238E27FC236}">
                <a16:creationId xmlns:a16="http://schemas.microsoft.com/office/drawing/2014/main" id="{478FA3E0-9E29-4E66-91E0-C95C6724C6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2" r="19071"/>
          <a:stretch/>
        </p:blipFill>
        <p:spPr>
          <a:xfrm>
            <a:off x="1755739" y="314766"/>
            <a:ext cx="9700522" cy="6024394"/>
          </a:xfrm>
          <a:prstGeom prst="rect">
            <a:avLst/>
          </a:prstGeom>
        </p:spPr>
      </p:pic>
      <p:sp>
        <p:nvSpPr>
          <p:cNvPr id="4" name="Textplatzhalter 2"/>
          <p:cNvSpPr txBox="1">
            <a:spLocks/>
          </p:cNvSpPr>
          <p:nvPr/>
        </p:nvSpPr>
        <p:spPr>
          <a:xfrm>
            <a:off x="1189159" y="47321"/>
            <a:ext cx="5535121" cy="6440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 anchorCtr="0" compatLnSpc="1"/>
          <a:lstStyle>
            <a:def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defPPr>
            <a:lvl1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9pPr>
          </a:lstStyle>
          <a:p>
            <a:endParaRPr lang="zh-CN" altLang="de-DE" sz="2400" kern="0" dirty="0"/>
          </a:p>
        </p:txBody>
      </p:sp>
      <p:sp>
        <p:nvSpPr>
          <p:cNvPr id="5" name="Freihandform 4"/>
          <p:cNvSpPr/>
          <p:nvPr/>
        </p:nvSpPr>
        <p:spPr>
          <a:xfrm>
            <a:off x="4551147" y="6501066"/>
            <a:ext cx="4209149" cy="4823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Picture/beam </a:t>
            </a:r>
            <a:r>
              <a:rPr lang="de-DE" i="1" dirty="0" err="1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line&amp;lattice</a:t>
            </a: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 </a:t>
            </a:r>
            <a:r>
              <a:rPr lang="de-DE" i="1" dirty="0" err="1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layout</a:t>
            </a: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 : D. Simon</a:t>
            </a:r>
          </a:p>
        </p:txBody>
      </p:sp>
      <p:sp>
        <p:nvSpPr>
          <p:cNvPr id="10" name="Textfeld 9"/>
          <p:cNvSpPr txBox="1"/>
          <p:nvPr/>
        </p:nvSpPr>
        <p:spPr>
          <a:xfrm rot="1867733">
            <a:off x="9980737" y="1526170"/>
            <a:ext cx="137730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MARC1,3,5</a:t>
            </a:r>
          </a:p>
        </p:txBody>
      </p:sp>
      <p:sp>
        <p:nvSpPr>
          <p:cNvPr id="23" name="Nuclear Reactions"/>
          <p:cNvSpPr txBox="1"/>
          <p:nvPr/>
        </p:nvSpPr>
        <p:spPr>
          <a:xfrm>
            <a:off x="1771736" y="-99851"/>
            <a:ext cx="6124465" cy="791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19" rIns="45719" bIns="45719" anchor="ctr">
            <a:normAutofit/>
          </a:bodyPr>
          <a:lstStyle>
            <a:lvl1pPr algn="l" defTabSz="1300480">
              <a:buClrTx/>
              <a:defRPr sz="4800" b="1">
                <a:solidFill>
                  <a:srgbClr val="C80A1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de-DE" sz="3375" dirty="0"/>
              <a:t>Lattice ERL/EB </a:t>
            </a:r>
            <a:r>
              <a:rPr lang="de-DE" sz="3375" dirty="0" err="1"/>
              <a:t>mode</a:t>
            </a:r>
            <a:endParaRPr lang="en-US" sz="3375" dirty="0"/>
          </a:p>
        </p:txBody>
      </p:sp>
      <p:sp>
        <p:nvSpPr>
          <p:cNvPr id="11" name="Textfeld 10"/>
          <p:cNvSpPr txBox="1"/>
          <p:nvPr/>
        </p:nvSpPr>
        <p:spPr>
          <a:xfrm rot="1732163">
            <a:off x="6596052" y="3590066"/>
            <a:ext cx="118494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MARC2,4</a:t>
            </a:r>
          </a:p>
        </p:txBody>
      </p:sp>
      <p:sp>
        <p:nvSpPr>
          <p:cNvPr id="12" name="Textfeld 11"/>
          <p:cNvSpPr txBox="1"/>
          <p:nvPr/>
        </p:nvSpPr>
        <p:spPr>
          <a:xfrm rot="1732163">
            <a:off x="3499319" y="5190475"/>
            <a:ext cx="150554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EB-</a:t>
            </a:r>
            <a:r>
              <a:rPr lang="de-DE" dirty="0" err="1"/>
              <a:t>beamline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 rot="1732163">
            <a:off x="5836246" y="4703517"/>
            <a:ext cx="979755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Erl-loop</a:t>
            </a:r>
          </a:p>
        </p:txBody>
      </p:sp>
    </p:spTree>
    <p:extLst>
      <p:ext uri="{BB962C8B-B14F-4D97-AF65-F5344CB8AC3E}">
        <p14:creationId xmlns:p14="http://schemas.microsoft.com/office/powerpoint/2010/main" val="47334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/>
          <p:cNvSpPr txBox="1"/>
          <p:nvPr/>
        </p:nvSpPr>
        <p:spPr>
          <a:xfrm>
            <a:off x="1486070" y="6525344"/>
            <a:ext cx="9181930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11183938" y="6519863"/>
            <a:ext cx="10080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17.9.2019</a:t>
            </a:r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11606213" y="6519863"/>
            <a:ext cx="5857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4294967295"/>
          </p:nvPr>
        </p:nvSpPr>
        <p:spPr>
          <a:xfrm>
            <a:off x="6919913" y="6537325"/>
            <a:ext cx="5272087" cy="3651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b="0" i="1" u="none" strike="noStrike" baseline="0" dirty="0" err="1" smtClean="0">
                <a:ln>
                  <a:noFill/>
                </a:ln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lattice</a:t>
            </a:r>
            <a:r>
              <a:rPr lang="de-DE" b="0" i="1" u="none" strike="noStrike" baseline="0" dirty="0" smtClean="0">
                <a:ln>
                  <a:noFill/>
                </a:ln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 </a:t>
            </a:r>
            <a:r>
              <a:rPr lang="de-DE" b="0" i="1" u="none" strike="noStrike" baseline="0" dirty="0" err="1">
                <a:ln>
                  <a:noFill/>
                </a:ln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layout</a:t>
            </a:r>
            <a:r>
              <a:rPr lang="de-DE" b="0" i="1" u="none" strike="noStrike" baseline="0" dirty="0">
                <a:ln>
                  <a:noFill/>
                </a:ln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 : D. </a:t>
            </a:r>
            <a:r>
              <a:rPr lang="de-DE" b="0" i="1" u="none" strike="noStrike" baseline="0" dirty="0" smtClean="0">
                <a:ln>
                  <a:noFill/>
                </a:ln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Simon/ELEGANT Simulation:</a:t>
            </a:r>
            <a:r>
              <a:rPr lang="de-DE" b="0" i="1" u="none" strike="noStrike" dirty="0" smtClean="0">
                <a:ln>
                  <a:noFill/>
                </a:ln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 Chr. Stoll</a:t>
            </a:r>
            <a:endParaRPr lang="de-DE" b="0" i="1" u="none" strike="noStrike" baseline="0" dirty="0">
              <a:ln>
                <a:noFill/>
              </a:ln>
              <a:solidFill>
                <a:schemeClr val="bg1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6578253"/>
            <a:ext cx="324036" cy="248428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6582659"/>
            <a:ext cx="720080" cy="21193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743" y="1412776"/>
            <a:ext cx="11301694" cy="375017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868406" y="5156479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ERL-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Lattice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– not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completely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symmetrical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due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enery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gain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dependent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focussing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RF-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128847" y="4459759"/>
            <a:ext cx="21691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theses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Stoll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D. Simon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Nuclear Reactions"/>
          <p:cNvSpPr txBox="1"/>
          <p:nvPr/>
        </p:nvSpPr>
        <p:spPr>
          <a:xfrm>
            <a:off x="1771736" y="-99851"/>
            <a:ext cx="6124465" cy="791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19" rIns="45719" bIns="45719" anchor="ctr">
            <a:normAutofit fontScale="77500" lnSpcReduction="20000"/>
          </a:bodyPr>
          <a:lstStyle>
            <a:lvl1pPr algn="l" defTabSz="1300480">
              <a:buClrTx/>
              <a:defRPr sz="4800" b="1">
                <a:solidFill>
                  <a:srgbClr val="C80A1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de-DE" sz="3375" dirty="0" smtClean="0"/>
              <a:t>Lattice: ERL </a:t>
            </a:r>
            <a:r>
              <a:rPr lang="de-DE" sz="3375" dirty="0" err="1" smtClean="0"/>
              <a:t>mode</a:t>
            </a:r>
            <a:r>
              <a:rPr lang="de-DE" sz="3375" dirty="0" smtClean="0"/>
              <a:t> </a:t>
            </a:r>
            <a:r>
              <a:rPr lang="de-DE" sz="3375" dirty="0" err="1" smtClean="0"/>
              <a:t>start</a:t>
            </a:r>
            <a:r>
              <a:rPr lang="de-DE" sz="3375" dirty="0" smtClean="0"/>
              <a:t> </a:t>
            </a:r>
            <a:r>
              <a:rPr lang="de-DE" sz="3375" dirty="0" err="1" smtClean="0"/>
              <a:t>to</a:t>
            </a:r>
            <a:r>
              <a:rPr lang="de-DE" sz="3375" dirty="0" smtClean="0"/>
              <a:t> end </a:t>
            </a:r>
            <a:r>
              <a:rPr lang="de-DE" sz="3375" dirty="0" err="1" smtClean="0"/>
              <a:t>simulation</a:t>
            </a:r>
            <a:endParaRPr lang="en-US" sz="3375" dirty="0"/>
          </a:p>
        </p:txBody>
      </p:sp>
    </p:spTree>
    <p:extLst>
      <p:ext uri="{BB962C8B-B14F-4D97-AF65-F5344CB8AC3E}">
        <p14:creationId xmlns:p14="http://schemas.microsoft.com/office/powerpoint/2010/main" val="61988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FLORIA~1\AppData\Local\Temp\MESA_B_schrägansich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6" t="14458" r="20150" b="41505"/>
          <a:stretch/>
        </p:blipFill>
        <p:spPr bwMode="auto">
          <a:xfrm>
            <a:off x="7077442" y="1412776"/>
            <a:ext cx="4816049" cy="465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nhaltsplatzhalter 12"/>
          <p:cNvSpPr>
            <a:spLocks noGrp="1"/>
          </p:cNvSpPr>
          <p:nvPr>
            <p:ph idx="4294967295"/>
          </p:nvPr>
        </p:nvSpPr>
        <p:spPr>
          <a:xfrm>
            <a:off x="0" y="862013"/>
            <a:ext cx="8929688" cy="54006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de-DE" sz="2000" dirty="0" smtClean="0"/>
              <a:t>Optics symmetric with respect to the middle of the long straight section. </a:t>
            </a:r>
            <a:r>
              <a:rPr lang="en-GB" altLang="de-DE" sz="2000" dirty="0" smtClean="0">
                <a:latin typeface="Symbol" panose="05050102010706020507" pitchFamily="18" charset="2"/>
              </a:rPr>
              <a:t>a</a:t>
            </a:r>
            <a:r>
              <a:rPr lang="en-GB" altLang="de-DE" sz="2000" dirty="0" smtClean="0"/>
              <a:t>=0 in the middle of the return arc</a:t>
            </a:r>
          </a:p>
          <a:p>
            <a:pPr eaLnBrk="1" hangingPunct="1"/>
            <a:r>
              <a:rPr lang="en-GB" altLang="de-DE" sz="2000" dirty="0" smtClean="0"/>
              <a:t>Return arc is free of transverse and vertical dispersion </a:t>
            </a:r>
          </a:p>
          <a:p>
            <a:pPr eaLnBrk="1" hangingPunct="1"/>
            <a:r>
              <a:rPr lang="en-GB" altLang="de-DE" sz="2000" dirty="0" smtClean="0"/>
              <a:t>Longitudinal dispersion r</a:t>
            </a:r>
            <a:r>
              <a:rPr lang="en-GB" altLang="de-DE" sz="2000" baseline="-25000" dirty="0" smtClean="0"/>
              <a:t>56</a:t>
            </a:r>
            <a:r>
              <a:rPr lang="en-GB" altLang="de-DE" sz="2000" dirty="0" smtClean="0"/>
              <a:t> can be adjusted by </a:t>
            </a:r>
            <a:br>
              <a:rPr lang="en-GB" altLang="de-DE" sz="2000" dirty="0" smtClean="0"/>
            </a:br>
            <a:r>
              <a:rPr lang="en-GB" altLang="de-DE" sz="2000" dirty="0" smtClean="0"/>
              <a:t>changing the gradients of the middle quadrupoles</a:t>
            </a:r>
            <a:br>
              <a:rPr lang="en-GB" altLang="de-DE" sz="2000" dirty="0" smtClean="0"/>
            </a:br>
            <a:r>
              <a:rPr lang="en-GB" altLang="de-DE" sz="2000" dirty="0" smtClean="0"/>
              <a:t>in the 45° sections</a:t>
            </a:r>
          </a:p>
          <a:p>
            <a:pPr eaLnBrk="1" hangingPunct="1"/>
            <a:r>
              <a:rPr lang="en-GB" altLang="de-DE" sz="2000" dirty="0" smtClean="0"/>
              <a:t>Total length of 1</a:t>
            </a:r>
            <a:r>
              <a:rPr lang="en-GB" altLang="de-DE" sz="2000" baseline="30000" dirty="0" smtClean="0"/>
              <a:t>st</a:t>
            </a:r>
            <a:r>
              <a:rPr lang="en-GB" altLang="de-DE" sz="2000" dirty="0" smtClean="0"/>
              <a:t> return arc: ~45m</a:t>
            </a:r>
            <a:br>
              <a:rPr lang="en-GB" altLang="de-DE" sz="2000" dirty="0" smtClean="0"/>
            </a:br>
            <a:r>
              <a:rPr lang="en-GB" altLang="de-DE" sz="2000" dirty="0" smtClean="0">
                <a:sym typeface="Wingdings" panose="05000000000000000000" pitchFamily="2" charset="2"/>
              </a:rPr>
              <a:t>difference in time-of-flight for </a:t>
            </a:r>
            <a:br>
              <a:rPr lang="en-GB" altLang="de-DE" sz="2000" dirty="0" smtClean="0">
                <a:sym typeface="Wingdings" panose="05000000000000000000" pitchFamily="2" charset="2"/>
              </a:rPr>
            </a:br>
            <a:r>
              <a:rPr lang="en-GB" altLang="de-DE" sz="2000" dirty="0" smtClean="0">
                <a:sym typeface="Wingdings" panose="05000000000000000000" pitchFamily="2" charset="2"/>
              </a:rPr>
              <a:t>beams of  15 MeV and 30 MeV:</a:t>
            </a:r>
            <a:br>
              <a:rPr lang="en-GB" altLang="de-DE" sz="2000" dirty="0" smtClean="0">
                <a:sym typeface="Wingdings" panose="05000000000000000000" pitchFamily="2" charset="2"/>
              </a:rPr>
            </a:br>
            <a:r>
              <a:rPr lang="en-GB" altLang="de-DE" sz="2000" dirty="0" smtClean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GB" altLang="de-DE" sz="2000" dirty="0" smtClean="0">
                <a:sym typeface="Wingdings" panose="05000000000000000000" pitchFamily="2" charset="2"/>
              </a:rPr>
              <a:t>t=60.5 </a:t>
            </a:r>
            <a:r>
              <a:rPr lang="en-GB" altLang="de-DE" sz="2000" dirty="0" err="1" smtClean="0">
                <a:sym typeface="Wingdings" panose="05000000000000000000" pitchFamily="2" charset="2"/>
              </a:rPr>
              <a:t>ps</a:t>
            </a:r>
            <a:r>
              <a:rPr lang="en-GB" altLang="de-DE" sz="2000" dirty="0" smtClean="0">
                <a:sym typeface="Wingdings" panose="05000000000000000000" pitchFamily="2" charset="2"/>
              </a:rPr>
              <a:t>  28.3° in RF @ 1.3 GHz</a:t>
            </a:r>
          </a:p>
          <a:p>
            <a:pPr eaLnBrk="1" hangingPunct="1"/>
            <a:r>
              <a:rPr lang="en-GB" altLang="de-DE" sz="2000" dirty="0" smtClean="0">
                <a:sym typeface="Wingdings" panose="05000000000000000000" pitchFamily="2" charset="2"/>
              </a:rPr>
              <a:t>Path length adjustment needed </a:t>
            </a:r>
            <a:br>
              <a:rPr lang="en-GB" altLang="de-DE" sz="2000" dirty="0" smtClean="0">
                <a:sym typeface="Wingdings" panose="05000000000000000000" pitchFamily="2" charset="2"/>
              </a:rPr>
            </a:br>
            <a:r>
              <a:rPr lang="en-GB" altLang="de-DE" sz="2000" dirty="0" smtClean="0">
                <a:sym typeface="Wingdings" panose="05000000000000000000" pitchFamily="2" charset="2"/>
              </a:rPr>
              <a:t>(2 cm minimum ≈ 35° RF-phase) </a:t>
            </a:r>
            <a:br>
              <a:rPr lang="en-GB" altLang="de-DE" sz="2000" dirty="0" smtClean="0">
                <a:sym typeface="Wingdings" panose="05000000000000000000" pitchFamily="2" charset="2"/>
              </a:rPr>
            </a:br>
            <a:r>
              <a:rPr lang="en-GB" altLang="de-DE" sz="2000" dirty="0" smtClean="0">
                <a:sym typeface="Wingdings" panose="05000000000000000000" pitchFamily="2" charset="2"/>
              </a:rPr>
              <a:t>for complete flexibility in beam energy </a:t>
            </a:r>
            <a:br>
              <a:rPr lang="en-GB" altLang="de-DE" sz="2000" dirty="0" smtClean="0">
                <a:sym typeface="Wingdings" panose="05000000000000000000" pitchFamily="2" charset="2"/>
              </a:rPr>
            </a:br>
            <a:r>
              <a:rPr lang="en-GB" altLang="de-DE" sz="2000" dirty="0" smtClean="0">
                <a:sym typeface="Wingdings" panose="05000000000000000000" pitchFamily="2" charset="2"/>
              </a:rPr>
              <a:t>(chicane or moveable magnets)</a:t>
            </a:r>
            <a:r>
              <a:rPr lang="en-GB" altLang="de-DE" sz="2000" dirty="0" smtClean="0"/>
              <a:t/>
            </a:r>
            <a:br>
              <a:rPr lang="en-GB" altLang="de-DE" sz="2000" dirty="0" smtClean="0"/>
            </a:br>
            <a:endParaRPr lang="en-GB" altLang="de-DE" sz="2000" dirty="0" smtClean="0"/>
          </a:p>
        </p:txBody>
      </p:sp>
      <p:sp>
        <p:nvSpPr>
          <p:cNvPr id="6" name="Nuclear Reactions"/>
          <p:cNvSpPr txBox="1"/>
          <p:nvPr/>
        </p:nvSpPr>
        <p:spPr>
          <a:xfrm>
            <a:off x="1771736" y="-99851"/>
            <a:ext cx="6124465" cy="791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19" rIns="45719" bIns="45719" anchor="ctr">
            <a:normAutofit/>
          </a:bodyPr>
          <a:lstStyle>
            <a:lvl1pPr algn="l" defTabSz="1300480">
              <a:buClrTx/>
              <a:defRPr sz="4800" b="1">
                <a:solidFill>
                  <a:srgbClr val="C80A1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de-DE" sz="3375" dirty="0" err="1"/>
              <a:t>Recirculation</a:t>
            </a:r>
            <a:r>
              <a:rPr lang="de-DE" sz="3375" dirty="0"/>
              <a:t> </a:t>
            </a:r>
            <a:r>
              <a:rPr lang="de-DE" sz="3375" dirty="0" err="1"/>
              <a:t>arcs</a:t>
            </a:r>
            <a:r>
              <a:rPr lang="de-DE" sz="3375" dirty="0"/>
              <a:t> </a:t>
            </a:r>
            <a:r>
              <a:rPr lang="de-DE" sz="3375" dirty="0" err="1"/>
              <a:t>optics</a:t>
            </a:r>
            <a:endParaRPr lang="en-US" sz="3375" dirty="0"/>
          </a:p>
        </p:txBody>
      </p:sp>
    </p:spTree>
    <p:extLst>
      <p:ext uri="{BB962C8B-B14F-4D97-AF65-F5344CB8AC3E}">
        <p14:creationId xmlns:p14="http://schemas.microsoft.com/office/powerpoint/2010/main" val="211371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"/>
    </mc:Choice>
    <mc:Fallback xmlns="">
      <p:transition spd="slow" advTm="452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11409363" y="6519863"/>
            <a:ext cx="782637" cy="365125"/>
          </a:xfrm>
        </p:spPr>
        <p:txBody>
          <a:bodyPr/>
          <a:lstStyle/>
          <a:p>
            <a:fld id="{C5569BA5-88D4-471A-9C47-F7F059789784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693999" y="44624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BBU </a:t>
            </a:r>
            <a:r>
              <a:rPr lang="de-DE" dirty="0" err="1"/>
              <a:t>investigation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748605" y="55691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BeraSansMono-Roman"/>
              </a:rPr>
              <a:t>PhD thesis Christian Stoll, </a:t>
            </a:r>
          </a:p>
          <a:p>
            <a:r>
              <a:rPr lang="en-US" sz="1200" dirty="0">
                <a:latin typeface="BeraSansMono-Roman"/>
              </a:rPr>
              <a:t>See also: C. Stoll and F. Hug: proceedings IPAC 2019 doi:10.18429/JACoW-IPAC2019-MOPGW025</a:t>
            </a:r>
            <a:endParaRPr lang="en-US" sz="12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43" y="942354"/>
            <a:ext cx="5546725" cy="369415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776758" y="4221088"/>
            <a:ext cx="38203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Note:  </a:t>
            </a:r>
          </a:p>
          <a:p>
            <a:r>
              <a:rPr lang="de-DE" dirty="0"/>
              <a:t>Technical </a:t>
            </a:r>
            <a:r>
              <a:rPr lang="de-DE" dirty="0" err="1"/>
              <a:t>limitation</a:t>
            </a:r>
            <a:r>
              <a:rPr lang="de-DE" dirty="0"/>
              <a:t>: </a:t>
            </a:r>
            <a:r>
              <a:rPr lang="de-DE" dirty="0" err="1"/>
              <a:t>Heating</a:t>
            </a:r>
            <a:r>
              <a:rPr lang="de-DE" dirty="0"/>
              <a:t> </a:t>
            </a:r>
          </a:p>
          <a:p>
            <a:r>
              <a:rPr lang="de-DE" dirty="0" err="1"/>
              <a:t>of</a:t>
            </a:r>
            <a:r>
              <a:rPr lang="de-DE" dirty="0"/>
              <a:t> HOM </a:t>
            </a:r>
            <a:r>
              <a:rPr lang="de-DE" dirty="0" err="1"/>
              <a:t>coupler</a:t>
            </a:r>
            <a:r>
              <a:rPr lang="de-DE" dirty="0"/>
              <a:t> in TESLA </a:t>
            </a:r>
            <a:r>
              <a:rPr lang="de-DE" dirty="0" err="1"/>
              <a:t>cavities</a:t>
            </a:r>
            <a:r>
              <a:rPr lang="de-DE" dirty="0"/>
              <a:t>.</a:t>
            </a:r>
          </a:p>
          <a:p>
            <a:r>
              <a:rPr lang="de-DE" dirty="0"/>
              <a:t>(~1mA CW </a:t>
            </a:r>
            <a:r>
              <a:rPr lang="de-DE" dirty="0" err="1"/>
              <a:t>estimation</a:t>
            </a:r>
            <a:r>
              <a:rPr lang="de-DE" dirty="0"/>
              <a:t>, but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to</a:t>
            </a:r>
            <a:endParaRPr lang="de-DE" dirty="0"/>
          </a:p>
          <a:p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determined</a:t>
            </a:r>
            <a:r>
              <a:rPr lang="de-DE" dirty="0"/>
              <a:t> </a:t>
            </a:r>
            <a:r>
              <a:rPr lang="de-DE" dirty="0" err="1"/>
              <a:t>experimentally</a:t>
            </a:r>
            <a:r>
              <a:rPr lang="de-DE" dirty="0"/>
              <a:t>)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08" y="1556792"/>
            <a:ext cx="5156409" cy="2436336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695400" y="46109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13mA BBU </a:t>
            </a:r>
            <a:r>
              <a:rPr lang="de-DE" dirty="0" err="1"/>
              <a:t>limit</a:t>
            </a:r>
            <a:r>
              <a:rPr lang="de-DE" dirty="0"/>
              <a:t> at Target </a:t>
            </a:r>
          </a:p>
          <a:p>
            <a:r>
              <a:rPr lang="de-DE" dirty="0"/>
              <a:t> in 4pass </a:t>
            </a:r>
            <a:r>
              <a:rPr lang="de-DE" dirty="0" err="1"/>
              <a:t>configuration</a:t>
            </a:r>
            <a:r>
              <a:rPr lang="de-DE" dirty="0"/>
              <a:t> 2up/2down </a:t>
            </a:r>
          </a:p>
          <a:p>
            <a:r>
              <a:rPr lang="de-DE" dirty="0"/>
              <a:t> (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countermeasures</a:t>
            </a:r>
            <a:r>
              <a:rPr lang="de-DE" dirty="0"/>
              <a:t>)</a:t>
            </a:r>
          </a:p>
        </p:txBody>
      </p:sp>
      <p:sp>
        <p:nvSpPr>
          <p:cNvPr id="10" name="Freihandform 9"/>
          <p:cNvSpPr/>
          <p:nvPr/>
        </p:nvSpPr>
        <p:spPr>
          <a:xfrm>
            <a:off x="2567609" y="6520260"/>
            <a:ext cx="4209149" cy="4823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BBU </a:t>
            </a:r>
            <a:r>
              <a:rPr lang="de-DE" i="1" dirty="0" err="1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simulations</a:t>
            </a: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 </a:t>
            </a:r>
            <a:r>
              <a:rPr lang="de-DE" i="1" dirty="0" err="1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by</a:t>
            </a: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 </a:t>
            </a:r>
            <a:r>
              <a:rPr lang="de-DE" i="1" dirty="0" err="1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Ch</a:t>
            </a: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. Stoll /Thermal </a:t>
            </a:r>
            <a:r>
              <a:rPr lang="de-DE" i="1" dirty="0" err="1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modelling</a:t>
            </a: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 T. Stengler</a:t>
            </a:r>
          </a:p>
        </p:txBody>
      </p:sp>
    </p:spTree>
    <p:extLst>
      <p:ext uri="{BB962C8B-B14F-4D97-AF65-F5344CB8AC3E}">
        <p14:creationId xmlns:p14="http://schemas.microsoft.com/office/powerpoint/2010/main" val="27805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95621716-C62F-422D-9963-999F33A51AD2}"/>
              </a:ext>
            </a:extLst>
          </p:cNvPr>
          <p:cNvSpPr txBox="1"/>
          <p:nvPr/>
        </p:nvSpPr>
        <p:spPr>
          <a:xfrm>
            <a:off x="119336" y="44077"/>
            <a:ext cx="11305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C00000"/>
                </a:solidFill>
              </a:rPr>
              <a:t> MESA </a:t>
            </a:r>
            <a:r>
              <a:rPr lang="de-DE" sz="3200" dirty="0" err="1">
                <a:solidFill>
                  <a:srgbClr val="C00000"/>
                </a:solidFill>
              </a:rPr>
              <a:t>construction</a:t>
            </a:r>
            <a:r>
              <a:rPr lang="de-DE" sz="3200" dirty="0">
                <a:solidFill>
                  <a:srgbClr val="C00000"/>
                </a:solidFill>
              </a:rPr>
              <a:t>- Magnets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A415DC6-91C1-4B73-A532-39A8010B5965}"/>
              </a:ext>
            </a:extLst>
          </p:cNvPr>
          <p:cNvSpPr txBox="1"/>
          <p:nvPr/>
        </p:nvSpPr>
        <p:spPr>
          <a:xfrm>
            <a:off x="119336" y="668381"/>
            <a:ext cx="111352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Magnet Basic </a:t>
            </a:r>
            <a:r>
              <a:rPr lang="de-DE" dirty="0" err="1"/>
              <a:t>parameters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known</a:t>
            </a:r>
            <a:r>
              <a:rPr lang="de-DE" dirty="0"/>
              <a:t> and not </a:t>
            </a:r>
            <a:r>
              <a:rPr lang="de-DE" dirty="0" err="1"/>
              <a:t>demanding</a:t>
            </a:r>
            <a:r>
              <a:rPr lang="de-DE" dirty="0"/>
              <a:t> </a:t>
            </a:r>
          </a:p>
          <a:p>
            <a:r>
              <a:rPr lang="de-DE" dirty="0"/>
              <a:t>Task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tendering</a:t>
            </a:r>
            <a:r>
              <a:rPr lang="de-DE" dirty="0"/>
              <a:t>: </a:t>
            </a:r>
          </a:p>
          <a:p>
            <a:r>
              <a:rPr lang="de-DE" dirty="0"/>
              <a:t> </a:t>
            </a:r>
            <a:r>
              <a:rPr lang="de-DE" dirty="0" err="1"/>
              <a:t>Determine</a:t>
            </a:r>
            <a:r>
              <a:rPr lang="de-DE" dirty="0"/>
              <a:t> </a:t>
            </a:r>
            <a:r>
              <a:rPr lang="de-DE" dirty="0" err="1"/>
              <a:t>lattice</a:t>
            </a:r>
            <a:r>
              <a:rPr lang="de-DE" dirty="0"/>
              <a:t> </a:t>
            </a:r>
            <a:r>
              <a:rPr lang="de-DE" dirty="0" err="1"/>
              <a:t>tolerance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errors</a:t>
            </a:r>
            <a:endParaRPr lang="de-DE" dirty="0"/>
          </a:p>
          <a:p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avoid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unnecessary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precision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requirements</a:t>
            </a:r>
            <a:r>
              <a:rPr lang="de-DE" dirty="0">
                <a:sym typeface="Wingdings" panose="05000000000000000000" pitchFamily="2" charset="2"/>
              </a:rPr>
              <a:t> </a:t>
            </a:r>
          </a:p>
          <a:p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 err="1">
                <a:sym typeface="Wingdings" panose="05000000000000000000" pitchFamily="2" charset="2"/>
              </a:rPr>
              <a:t>Tendering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started</a:t>
            </a:r>
            <a:r>
              <a:rPr lang="de-DE" dirty="0" smtClean="0">
                <a:sym typeface="Wingdings" panose="05000000000000000000" pitchFamily="2" charset="2"/>
              </a:rPr>
              <a:t> September 2022</a:t>
            </a:r>
            <a:endParaRPr lang="de-DE" dirty="0">
              <a:sym typeface="Wingdings" panose="05000000000000000000" pitchFamily="2" charset="2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B1C62FB-7BAC-46B4-BEA4-81556D26E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3574648"/>
            <a:ext cx="2820318" cy="118982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1801C7E-C27E-41AA-A56C-93A05612E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5131531"/>
            <a:ext cx="3181976" cy="108012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654C62D-618B-440C-BDDB-007FC4885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728" y="3472742"/>
            <a:ext cx="2952520" cy="139363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8D90612-2047-48AF-810A-C7CAEDCA22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248" y="3472743"/>
            <a:ext cx="2375069" cy="1878640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F3809EC4-3D2C-4EB9-B96E-22CF99660FEA}"/>
              </a:ext>
            </a:extLst>
          </p:cNvPr>
          <p:cNvSpPr txBox="1"/>
          <p:nvPr/>
        </p:nvSpPr>
        <p:spPr>
          <a:xfrm>
            <a:off x="809415" y="31224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MARC 1-5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12A48ED-7F01-450F-B30E-4902A4AB42DD}"/>
              </a:ext>
            </a:extLst>
          </p:cNvPr>
          <p:cNvSpPr txBox="1"/>
          <p:nvPr/>
        </p:nvSpPr>
        <p:spPr>
          <a:xfrm>
            <a:off x="3857024" y="3081094"/>
            <a:ext cx="2375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Spreader</a:t>
            </a:r>
            <a:r>
              <a:rPr lang="de-DE" dirty="0"/>
              <a:t>/</a:t>
            </a:r>
            <a:r>
              <a:rPr lang="de-DE" dirty="0" err="1"/>
              <a:t>recombiner</a:t>
            </a:r>
            <a:r>
              <a:rPr lang="de-DE" dirty="0"/>
              <a:t> 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1DF63F1-F72A-487B-B751-851B81C5D759}"/>
              </a:ext>
            </a:extLst>
          </p:cNvPr>
          <p:cNvSpPr txBox="1"/>
          <p:nvPr/>
        </p:nvSpPr>
        <p:spPr>
          <a:xfrm>
            <a:off x="6628784" y="3096526"/>
            <a:ext cx="2375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ERL-ARC (MAGIX) 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BABD180-D309-4365-9793-5808E5BBB1F1}"/>
              </a:ext>
            </a:extLst>
          </p:cNvPr>
          <p:cNvSpPr txBox="1"/>
          <p:nvPr/>
        </p:nvSpPr>
        <p:spPr>
          <a:xfrm>
            <a:off x="9124030" y="3093292"/>
            <a:ext cx="2375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EB-Line  (P2) 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58F42146-357A-4141-89C7-545C03316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96" y="3574648"/>
            <a:ext cx="2820318" cy="1189822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DFD26899-C975-4DF9-8238-AEA5EA47A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264" y="3472742"/>
            <a:ext cx="2952520" cy="1393634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F6BE7D3B-A95C-4C25-9DAE-58B5F5DB0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8784" y="3472743"/>
            <a:ext cx="2375069" cy="187864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5BE44F0-9099-4EF7-B921-298F952CD9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2112" y="5199961"/>
            <a:ext cx="2599981" cy="1658039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71B0611C-D3DB-4ABC-A980-74565A864D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6184" y="5453720"/>
            <a:ext cx="2908453" cy="9144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A85223C5-28C0-445F-8FD3-F86A2DF739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7365" y="5395179"/>
            <a:ext cx="2820318" cy="1112704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0E6163B0-EEE4-473E-A926-4CE7394AC0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9650" y="3706918"/>
            <a:ext cx="2082038" cy="1635887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8D5AB7C5-BDE5-4B0D-8196-218BBE98BFC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4932"/>
          <a:stretch/>
        </p:blipFill>
        <p:spPr>
          <a:xfrm>
            <a:off x="5991092" y="236191"/>
            <a:ext cx="5517485" cy="1972825"/>
          </a:xfrm>
          <a:prstGeom prst="rect">
            <a:avLst/>
          </a:prstGeom>
        </p:spPr>
      </p:pic>
      <p:sp>
        <p:nvSpPr>
          <p:cNvPr id="43" name="Textfeld 42">
            <a:extLst>
              <a:ext uri="{FF2B5EF4-FFF2-40B4-BE49-F238E27FC236}">
                <a16:creationId xmlns:a16="http://schemas.microsoft.com/office/drawing/2014/main" id="{799F28E3-7631-4AEE-89CF-46E33E9E9EC5}"/>
              </a:ext>
            </a:extLst>
          </p:cNvPr>
          <p:cNvSpPr txBox="1"/>
          <p:nvPr/>
        </p:nvSpPr>
        <p:spPr>
          <a:xfrm>
            <a:off x="7176120" y="2137473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MESA ERL Mode beta-</a:t>
            </a:r>
            <a:r>
              <a:rPr lang="de-DE" dirty="0" err="1"/>
              <a:t>functions</a:t>
            </a:r>
            <a:r>
              <a:rPr lang="de-DE" dirty="0"/>
              <a:t> 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04F07110-16C4-4740-BEA8-A181404FD3A1}"/>
              </a:ext>
            </a:extLst>
          </p:cNvPr>
          <p:cNvSpPr txBox="1"/>
          <p:nvPr/>
        </p:nvSpPr>
        <p:spPr>
          <a:xfrm>
            <a:off x="6628784" y="486892"/>
            <a:ext cx="13067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F. </a:t>
            </a:r>
            <a:r>
              <a:rPr lang="de-DE" sz="800" dirty="0" smtClean="0"/>
              <a:t>Hug/D</a:t>
            </a:r>
            <a:r>
              <a:rPr lang="de-DE" sz="800" dirty="0"/>
              <a:t>. Simon/C. Stoll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0" y="2466746"/>
            <a:ext cx="3454741" cy="266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6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693999" y="44624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Summary</a:t>
            </a:r>
            <a:endParaRPr lang="en-US" dirty="0"/>
          </a:p>
        </p:txBody>
      </p:sp>
      <p:sp>
        <p:nvSpPr>
          <p:cNvPr id="11" name="Textplatzhalter 2"/>
          <p:cNvSpPr txBox="1">
            <a:spLocks/>
          </p:cNvSpPr>
          <p:nvPr/>
        </p:nvSpPr>
        <p:spPr>
          <a:xfrm>
            <a:off x="-168696" y="476672"/>
            <a:ext cx="12169352" cy="554184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 anchorCtr="0" compatLnSpc="1"/>
          <a:lstStyle>
            <a:def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defPPr>
            <a:lvl1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9pPr>
          </a:lstStyle>
          <a:p>
            <a:endParaRPr lang="zh-CN" altLang="de-DE" sz="24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r>
              <a:rPr lang="de-DE" altLang="zh-CN" sz="2400" kern="0" dirty="0" smtClean="0"/>
              <a:t>MESA </a:t>
            </a:r>
            <a:r>
              <a:rPr lang="de-DE" altLang="zh-CN" sz="2400" kern="0" dirty="0" err="1" smtClean="0"/>
              <a:t>is</a:t>
            </a:r>
            <a:r>
              <a:rPr lang="de-DE" altLang="zh-CN" sz="2400" kern="0" dirty="0" smtClean="0"/>
              <a:t> a </a:t>
            </a:r>
            <a:r>
              <a:rPr lang="de-DE" altLang="zh-CN" sz="2400" kern="0" dirty="0" err="1" smtClean="0"/>
              <a:t>fully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instrumented</a:t>
            </a:r>
            <a:r>
              <a:rPr lang="de-DE" altLang="zh-CN" sz="2400" kern="0" dirty="0" smtClean="0"/>
              <a:t> ERL </a:t>
            </a:r>
            <a:r>
              <a:rPr lang="de-DE" altLang="zh-CN" sz="2400" kern="0" dirty="0" err="1" smtClean="0"/>
              <a:t>facility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for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nuclear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and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particle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physics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experiments</a:t>
            </a:r>
            <a:endParaRPr lang="de-DE" altLang="zh-CN" sz="2400" kern="0" dirty="0" smtClean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4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r>
              <a:rPr lang="de-DE" altLang="zh-CN" sz="2400" kern="0" dirty="0" err="1" smtClean="0"/>
              <a:t>Construction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of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injecctor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is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ongoing</a:t>
            </a:r>
            <a:r>
              <a:rPr lang="de-DE" altLang="zh-CN" sz="2400" kern="0" dirty="0" smtClean="0"/>
              <a:t>, </a:t>
            </a:r>
            <a:r>
              <a:rPr lang="de-DE" altLang="zh-CN" sz="2400" kern="0" dirty="0" err="1" smtClean="0"/>
              <a:t>main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accelerator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construction</a:t>
            </a:r>
            <a:r>
              <a:rPr lang="de-DE" altLang="zh-CN" sz="2400" kern="0" dirty="0" smtClean="0"/>
              <a:t> will </a:t>
            </a:r>
            <a:r>
              <a:rPr lang="de-DE" altLang="zh-CN" sz="2400" kern="0" dirty="0" err="1" smtClean="0"/>
              <a:t>be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started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as</a:t>
            </a:r>
            <a:r>
              <a:rPr lang="de-DE" altLang="zh-CN" sz="2400" kern="0" dirty="0" smtClean="0"/>
              <a:t/>
            </a:r>
            <a:br>
              <a:rPr lang="de-DE" altLang="zh-CN" sz="2400" kern="0" dirty="0" smtClean="0"/>
            </a:br>
            <a:r>
              <a:rPr lang="de-DE" altLang="zh-CN" sz="2400" kern="0" dirty="0" err="1" smtClean="0"/>
              <a:t>soon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as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the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new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building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is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ready</a:t>
            </a:r>
            <a:r>
              <a:rPr lang="de-DE" altLang="zh-CN" sz="2400" kern="0" dirty="0" smtClean="0"/>
              <a:t> (Jan 2023)</a:t>
            </a:r>
            <a:endParaRPr lang="de-DE" altLang="zh-CN" sz="24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400" kern="0" dirty="0" smtClean="0"/>
          </a:p>
          <a:p>
            <a:pPr marL="685620" indent="-342900">
              <a:buFont typeface="Arial" panose="020B0604020202020204" pitchFamily="34" charset="0"/>
              <a:buChar char="•"/>
            </a:pPr>
            <a:r>
              <a:rPr lang="de-DE" altLang="zh-CN" sz="2400" kern="0" dirty="0" smtClean="0"/>
              <a:t>Most </a:t>
            </a:r>
            <a:r>
              <a:rPr lang="de-DE" altLang="zh-CN" sz="2400" kern="0" dirty="0" err="1" smtClean="0"/>
              <a:t>critical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components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are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tested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already</a:t>
            </a:r>
            <a:r>
              <a:rPr lang="de-DE" altLang="zh-CN" sz="2400" kern="0" dirty="0" smtClean="0"/>
              <a:t>. „</a:t>
            </a:r>
            <a:r>
              <a:rPr lang="de-DE" altLang="zh-CN" sz="2400" kern="0" dirty="0" err="1" smtClean="0"/>
              <a:t>Uncritical</a:t>
            </a:r>
            <a:r>
              <a:rPr lang="de-DE" altLang="zh-CN" sz="2400" kern="0" dirty="0" smtClean="0"/>
              <a:t>“ </a:t>
            </a:r>
            <a:r>
              <a:rPr lang="de-DE" altLang="zh-CN" sz="2400" kern="0" dirty="0" err="1" smtClean="0"/>
              <a:t>components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are</a:t>
            </a:r>
            <a:r>
              <a:rPr lang="de-DE" altLang="zh-CN" sz="2400" kern="0" dirty="0" smtClean="0"/>
              <a:t> in </a:t>
            </a:r>
            <a:r>
              <a:rPr lang="de-DE" altLang="zh-CN" sz="2400" kern="0" dirty="0" err="1" smtClean="0"/>
              <a:t>the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process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of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tendering</a:t>
            </a:r>
            <a:endParaRPr lang="de-DE" altLang="zh-CN" sz="2400" kern="0" dirty="0" smtClean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4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r>
              <a:rPr lang="de-DE" altLang="zh-CN" sz="2400" kern="0" dirty="0" smtClean="0"/>
              <a:t>First </a:t>
            </a:r>
            <a:r>
              <a:rPr lang="de-DE" altLang="zh-CN" sz="2400" kern="0" dirty="0" err="1" smtClean="0"/>
              <a:t>beams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to</a:t>
            </a:r>
            <a:r>
              <a:rPr lang="de-DE" altLang="zh-CN" sz="2400" kern="0" dirty="0" smtClean="0"/>
              <a:t> at </a:t>
            </a:r>
            <a:r>
              <a:rPr lang="de-DE" altLang="zh-CN" sz="2400" kern="0" dirty="0" err="1" smtClean="0"/>
              <a:t>low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energy</a:t>
            </a:r>
            <a:r>
              <a:rPr lang="de-DE" altLang="zh-CN" sz="2400" kern="0" dirty="0" smtClean="0"/>
              <a:t> (15-55 </a:t>
            </a:r>
            <a:r>
              <a:rPr lang="de-DE" altLang="zh-CN" sz="2400" kern="0" dirty="0" err="1" smtClean="0"/>
              <a:t>MeV</a:t>
            </a:r>
            <a:r>
              <a:rPr lang="de-DE" altLang="zh-CN" sz="2400" kern="0" dirty="0" smtClean="0"/>
              <a:t>, 1 </a:t>
            </a:r>
            <a:r>
              <a:rPr lang="de-DE" altLang="zh-CN" sz="2400" kern="0" dirty="0" err="1" smtClean="0"/>
              <a:t>Recirculation</a:t>
            </a:r>
            <a:r>
              <a:rPr lang="de-DE" altLang="zh-CN" sz="2400" kern="0" dirty="0" smtClean="0"/>
              <a:t>) </a:t>
            </a:r>
            <a:r>
              <a:rPr lang="de-DE" altLang="zh-CN" sz="2400" kern="0" dirty="0" err="1" smtClean="0"/>
              <a:t>to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the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experiments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can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be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expected</a:t>
            </a:r>
            <a:r>
              <a:rPr lang="de-DE" altLang="zh-CN" sz="2400" kern="0" dirty="0"/>
              <a:t> </a:t>
            </a:r>
            <a:r>
              <a:rPr lang="de-DE" altLang="zh-CN" sz="2400" kern="0" dirty="0" smtClean="0"/>
              <a:t>2 </a:t>
            </a:r>
            <a:r>
              <a:rPr lang="de-DE" altLang="zh-CN" sz="2400" kern="0" dirty="0" err="1" smtClean="0"/>
              <a:t>years</a:t>
            </a:r>
            <a:r>
              <a:rPr lang="de-DE" altLang="zh-CN" sz="2400" kern="0" dirty="0" smtClean="0"/>
              <a:t> after </a:t>
            </a:r>
            <a:r>
              <a:rPr lang="de-DE" altLang="zh-CN" sz="2400" kern="0" dirty="0" err="1" smtClean="0"/>
              <a:t>building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occupancy</a:t>
            </a:r>
            <a:r>
              <a:rPr lang="de-DE" altLang="zh-CN" sz="2400" kern="0" dirty="0"/>
              <a:t/>
            </a:r>
            <a:br>
              <a:rPr lang="de-DE" altLang="zh-CN" sz="2400" kern="0" dirty="0"/>
            </a:br>
            <a:endParaRPr lang="de-DE" altLang="zh-CN" sz="2400" kern="0" dirty="0"/>
          </a:p>
        </p:txBody>
      </p:sp>
    </p:spTree>
    <p:extLst>
      <p:ext uri="{BB962C8B-B14F-4D97-AF65-F5344CB8AC3E}">
        <p14:creationId xmlns:p14="http://schemas.microsoft.com/office/powerpoint/2010/main" val="233671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AFB8902-6433-46C2-8911-5EE97257EB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5" r="-575" b="12077"/>
          <a:stretch/>
        </p:blipFill>
        <p:spPr>
          <a:xfrm>
            <a:off x="-168696" y="548680"/>
            <a:ext cx="12825074" cy="5688632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839416" y="476672"/>
            <a:ext cx="165618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2"/>
          <p:cNvSpPr txBox="1">
            <a:spLocks/>
          </p:cNvSpPr>
          <p:nvPr/>
        </p:nvSpPr>
        <p:spPr>
          <a:xfrm>
            <a:off x="-240704" y="5733256"/>
            <a:ext cx="12097344" cy="56792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 anchorCtr="0" compatLnSpc="1"/>
          <a:lstStyle>
            <a:def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defPPr>
            <a:lvl1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9pPr>
          </a:lstStyle>
          <a:p>
            <a:r>
              <a:rPr lang="de-DE" altLang="zh-CN" sz="2000" kern="0" dirty="0" err="1" smtClean="0"/>
              <a:t>Detailed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informations</a:t>
            </a:r>
            <a:r>
              <a:rPr lang="de-DE" altLang="zh-CN" sz="2000" kern="0" dirty="0" smtClean="0"/>
              <a:t> on MESA </a:t>
            </a:r>
            <a:r>
              <a:rPr lang="de-DE" altLang="zh-CN" sz="2000" kern="0" dirty="0" err="1" smtClean="0"/>
              <a:t>experiments</a:t>
            </a:r>
            <a:r>
              <a:rPr lang="de-DE" altLang="zh-CN" sz="2000" kern="0" dirty="0" smtClean="0"/>
              <a:t>: </a:t>
            </a:r>
            <a:br>
              <a:rPr lang="de-DE" altLang="zh-CN" sz="2000" kern="0" dirty="0" smtClean="0"/>
            </a:br>
            <a:r>
              <a:rPr lang="de-DE" altLang="zh-CN" sz="2000" kern="0" dirty="0" smtClean="0"/>
              <a:t>Talk </a:t>
            </a:r>
            <a:r>
              <a:rPr lang="de-DE" altLang="zh-CN" sz="2000" kern="0" dirty="0" err="1" smtClean="0"/>
              <a:t>by</a:t>
            </a:r>
            <a:r>
              <a:rPr lang="de-DE" altLang="zh-CN" sz="2000" kern="0" dirty="0" smtClean="0"/>
              <a:t> Kurt </a:t>
            </a:r>
            <a:r>
              <a:rPr lang="de-DE" altLang="zh-CN" sz="2000" kern="0" dirty="0" err="1" smtClean="0"/>
              <a:t>Aulenbacher</a:t>
            </a:r>
            <a:r>
              <a:rPr lang="de-DE" altLang="zh-CN" sz="2000" kern="0" dirty="0" smtClean="0"/>
              <a:t> (</a:t>
            </a:r>
            <a:r>
              <a:rPr lang="de-DE" altLang="zh-CN" sz="2000" kern="0" dirty="0" err="1" smtClean="0"/>
              <a:t>presented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by</a:t>
            </a:r>
            <a:r>
              <a:rPr lang="de-DE" altLang="zh-CN" sz="2000" kern="0" dirty="0" smtClean="0"/>
              <a:t> F. Hug) on </a:t>
            </a:r>
            <a:r>
              <a:rPr lang="de-DE" altLang="zh-CN" sz="2000" kern="0" dirty="0" err="1" smtClean="0"/>
              <a:t>Wednesday</a:t>
            </a:r>
            <a:endParaRPr lang="de-DE" altLang="zh-CN" sz="20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0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0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0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0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000" kern="0" dirty="0"/>
          </a:p>
        </p:txBody>
      </p:sp>
    </p:spTree>
    <p:extLst>
      <p:ext uri="{BB962C8B-B14F-4D97-AF65-F5344CB8AC3E}">
        <p14:creationId xmlns:p14="http://schemas.microsoft.com/office/powerpoint/2010/main" val="248037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403659D-A301-499D-8EEE-69BE835FF6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97"/>
          <a:stretch/>
        </p:blipFill>
        <p:spPr>
          <a:xfrm>
            <a:off x="-456728" y="1157788"/>
            <a:ext cx="9464024" cy="454242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A66544C-F44E-4024-BB6A-C7EFE851B781}"/>
              </a:ext>
            </a:extLst>
          </p:cNvPr>
          <p:cNvSpPr txBox="1"/>
          <p:nvPr/>
        </p:nvSpPr>
        <p:spPr>
          <a:xfrm>
            <a:off x="8989872" y="1536173"/>
            <a:ext cx="259228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In June 2021</a:t>
            </a:r>
          </a:p>
          <a:p>
            <a:r>
              <a:rPr lang="de-DE" sz="2400" dirty="0" err="1"/>
              <a:t>it</a:t>
            </a:r>
            <a:r>
              <a:rPr lang="de-DE" sz="2400" dirty="0"/>
              <a:t> was </a:t>
            </a:r>
            <a:r>
              <a:rPr lang="de-DE" sz="2400" dirty="0" err="1" smtClean="0"/>
              <a:t>offically</a:t>
            </a:r>
            <a:r>
              <a:rPr lang="de-DE" sz="2400" dirty="0" smtClean="0"/>
              <a:t> </a:t>
            </a:r>
            <a:r>
              <a:rPr lang="de-DE" sz="2400" dirty="0" err="1"/>
              <a:t>announced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 smtClean="0"/>
              <a:t>full</a:t>
            </a:r>
            <a:r>
              <a:rPr lang="de-DE" sz="2400" dirty="0" smtClean="0"/>
              <a:t> </a:t>
            </a:r>
            <a:r>
              <a:rPr lang="de-DE" sz="2400" dirty="0" err="1" smtClean="0"/>
              <a:t>occupancy</a:t>
            </a:r>
            <a:r>
              <a:rPr lang="de-DE" sz="2400" dirty="0" smtClean="0"/>
              <a:t> </a:t>
            </a:r>
            <a:r>
              <a:rPr lang="de-DE" sz="2400" dirty="0" err="1"/>
              <a:t>of</a:t>
            </a:r>
            <a:r>
              <a:rPr lang="de-DE" sz="2400" dirty="0"/>
              <a:t> CFP-1 will </a:t>
            </a:r>
            <a:r>
              <a:rPr lang="de-DE" sz="2400" dirty="0" err="1"/>
              <a:t>be</a:t>
            </a:r>
            <a:r>
              <a:rPr lang="de-DE" sz="2400" dirty="0"/>
              <a:t> possible  in </a:t>
            </a:r>
            <a:r>
              <a:rPr lang="de-DE" sz="2400" b="1" dirty="0" err="1" smtClean="0">
                <a:solidFill>
                  <a:srgbClr val="FF0000"/>
                </a:solidFill>
              </a:rPr>
              <a:t>mid</a:t>
            </a:r>
            <a:r>
              <a:rPr lang="de-DE" sz="2400" b="1" dirty="0" smtClean="0">
                <a:solidFill>
                  <a:srgbClr val="FF0000"/>
                </a:solidFill>
              </a:rPr>
              <a:t>/end</a:t>
            </a:r>
            <a:r>
              <a:rPr lang="de-DE" sz="2400" b="1" dirty="0" smtClean="0">
                <a:solidFill>
                  <a:srgbClr val="FF0000"/>
                </a:solidFill>
              </a:rPr>
              <a:t> 2023 </a:t>
            </a:r>
            <a:endParaRPr lang="de-DE" sz="2400" b="1" dirty="0">
              <a:solidFill>
                <a:srgbClr val="FF0000"/>
              </a:solidFill>
            </a:endParaRPr>
          </a:p>
          <a:p>
            <a:r>
              <a:rPr lang="de-DE" sz="2400" dirty="0" err="1"/>
              <a:t>Representing</a:t>
            </a:r>
            <a:r>
              <a:rPr lang="de-DE" sz="2400" dirty="0"/>
              <a:t> a shift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 smtClean="0"/>
              <a:t>almost</a:t>
            </a:r>
            <a:endParaRPr lang="de-DE" sz="2400" dirty="0"/>
          </a:p>
          <a:p>
            <a:pPr algn="ctr"/>
            <a:r>
              <a:rPr lang="de-DE" sz="3200" b="1" dirty="0" err="1" smtClean="0">
                <a:solidFill>
                  <a:srgbClr val="FF0000"/>
                </a:solidFill>
              </a:rPr>
              <a:t>two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</a:rPr>
              <a:t>years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endParaRPr lang="de-DE" sz="3200" b="1" dirty="0">
              <a:solidFill>
                <a:srgbClr val="FF0000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40A5108-56C9-43C0-96E8-AA2AC9622743}"/>
              </a:ext>
            </a:extLst>
          </p:cNvPr>
          <p:cNvSpPr txBox="1"/>
          <p:nvPr/>
        </p:nvSpPr>
        <p:spPr>
          <a:xfrm>
            <a:off x="1019436" y="5916837"/>
            <a:ext cx="11341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Delay was </a:t>
            </a:r>
            <a:r>
              <a:rPr lang="de-DE" sz="2400" dirty="0" err="1" smtClean="0"/>
              <a:t>anticipated</a:t>
            </a:r>
            <a:r>
              <a:rPr lang="de-DE" sz="2400" dirty="0"/>
              <a:t> </a:t>
            </a:r>
            <a:r>
              <a:rPr lang="de-DE" sz="2400" dirty="0" err="1" smtClean="0"/>
              <a:t>early</a:t>
            </a:r>
            <a:r>
              <a:rPr lang="de-DE" sz="2400" dirty="0" smtClean="0"/>
              <a:t>, </a:t>
            </a:r>
            <a:r>
              <a:rPr lang="de-DE" sz="2400" dirty="0"/>
              <a:t>Mitigation </a:t>
            </a:r>
            <a:r>
              <a:rPr lang="de-DE" sz="2400" dirty="0" err="1"/>
              <a:t>strategy</a:t>
            </a:r>
            <a:r>
              <a:rPr lang="de-DE" sz="2400" dirty="0"/>
              <a:t> est. 2019….</a:t>
            </a:r>
          </a:p>
        </p:txBody>
      </p:sp>
      <p:sp>
        <p:nvSpPr>
          <p:cNvPr id="8" name="Nuclear Reactions"/>
          <p:cNvSpPr txBox="1"/>
          <p:nvPr/>
        </p:nvSpPr>
        <p:spPr>
          <a:xfrm>
            <a:off x="1771736" y="-99851"/>
            <a:ext cx="6124465" cy="791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19" rIns="45719" bIns="45719" anchor="ctr">
            <a:normAutofit/>
          </a:bodyPr>
          <a:lstStyle>
            <a:lvl1pPr algn="l" defTabSz="1300480">
              <a:buClrTx/>
              <a:defRPr sz="4800" b="1">
                <a:solidFill>
                  <a:srgbClr val="C80A1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3375" dirty="0" smtClean="0"/>
              <a:t>MESA Status</a:t>
            </a:r>
            <a:endParaRPr lang="en-US" sz="3375" dirty="0"/>
          </a:p>
        </p:txBody>
      </p:sp>
    </p:spTree>
    <p:extLst>
      <p:ext uri="{BB962C8B-B14F-4D97-AF65-F5344CB8AC3E}">
        <p14:creationId xmlns:p14="http://schemas.microsoft.com/office/powerpoint/2010/main" val="228517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53738"/>
            <a:ext cx="9144000" cy="517160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 rot="19699796">
            <a:off x="5726174" y="1740296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Modulatorenhalle</a:t>
            </a:r>
            <a:endParaRPr lang="de-DE" dirty="0"/>
          </a:p>
        </p:txBody>
      </p:sp>
      <p:sp>
        <p:nvSpPr>
          <p:cNvPr id="9" name="Freihandform 8"/>
          <p:cNvSpPr/>
          <p:nvPr/>
        </p:nvSpPr>
        <p:spPr>
          <a:xfrm>
            <a:off x="5007280" y="855271"/>
            <a:ext cx="3168352" cy="1860638"/>
          </a:xfrm>
          <a:custGeom>
            <a:avLst/>
            <a:gdLst>
              <a:gd name="connsiteX0" fmla="*/ 1179969 w 3400401"/>
              <a:gd name="connsiteY0" fmla="*/ 1888068 h 1888068"/>
              <a:gd name="connsiteX1" fmla="*/ 476584 w 3400401"/>
              <a:gd name="connsiteY1" fmla="*/ 1861691 h 1888068"/>
              <a:gd name="connsiteX2" fmla="*/ 476584 w 3400401"/>
              <a:gd name="connsiteY2" fmla="*/ 1861691 h 1888068"/>
              <a:gd name="connsiteX3" fmla="*/ 107307 w 3400401"/>
              <a:gd name="connsiteY3" fmla="*/ 1562752 h 1888068"/>
              <a:gd name="connsiteX4" fmla="*/ 2657076 w 3400401"/>
              <a:gd name="connsiteY4" fmla="*/ 32891 h 1888068"/>
              <a:gd name="connsiteX5" fmla="*/ 3325292 w 3400401"/>
              <a:gd name="connsiteY5" fmla="*/ 621976 h 1888068"/>
              <a:gd name="connsiteX6" fmla="*/ 1179969 w 3400401"/>
              <a:gd name="connsiteY6" fmla="*/ 1888068 h 188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0401" h="1888068">
                <a:moveTo>
                  <a:pt x="1179969" y="1888068"/>
                </a:moveTo>
                <a:lnTo>
                  <a:pt x="476584" y="1861691"/>
                </a:lnTo>
                <a:lnTo>
                  <a:pt x="476584" y="1861691"/>
                </a:lnTo>
                <a:cubicBezTo>
                  <a:pt x="415038" y="1811868"/>
                  <a:pt x="-256108" y="1867552"/>
                  <a:pt x="107307" y="1562752"/>
                </a:cubicBezTo>
                <a:cubicBezTo>
                  <a:pt x="470722" y="1257952"/>
                  <a:pt x="2120745" y="189687"/>
                  <a:pt x="2657076" y="32891"/>
                </a:cubicBezTo>
                <a:cubicBezTo>
                  <a:pt x="3193407" y="-123905"/>
                  <a:pt x="3567080" y="314245"/>
                  <a:pt x="3325292" y="621976"/>
                </a:cubicBezTo>
                <a:cubicBezTo>
                  <a:pt x="3083504" y="929707"/>
                  <a:pt x="2144925" y="1404491"/>
                  <a:pt x="1179969" y="1888068"/>
                </a:cubicBezTo>
                <a:close/>
              </a:path>
            </a:pathLst>
          </a:cu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mit Pfeil 10"/>
          <p:cNvCxnSpPr>
            <a:stCxn id="12" idx="3"/>
          </p:cNvCxnSpPr>
          <p:nvPr/>
        </p:nvCxnSpPr>
        <p:spPr>
          <a:xfrm flipV="1">
            <a:off x="4729108" y="3219461"/>
            <a:ext cx="934844" cy="3286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3287688" y="3363477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Linac</a:t>
            </a:r>
            <a:r>
              <a:rPr lang="de-DE" dirty="0"/>
              <a:t>-tunnel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8545507" y="683599"/>
            <a:ext cx="2428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Most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instrumen</a:t>
            </a:r>
            <a:endParaRPr lang="de-DE" dirty="0"/>
          </a:p>
          <a:p>
            <a:r>
              <a:rPr lang="de-DE" dirty="0" err="1"/>
              <a:t>tation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installed</a:t>
            </a:r>
            <a:r>
              <a:rPr lang="de-DE" dirty="0"/>
              <a:t> </a:t>
            </a:r>
          </a:p>
          <a:p>
            <a:r>
              <a:rPr lang="de-DE" dirty="0"/>
              <a:t>in  Modulator-halle</a:t>
            </a:r>
          </a:p>
        </p:txBody>
      </p:sp>
      <p:cxnSp>
        <p:nvCxnSpPr>
          <p:cNvPr id="15" name="Gerade Verbindung mit Pfeil 14"/>
          <p:cNvCxnSpPr/>
          <p:nvPr/>
        </p:nvCxnSpPr>
        <p:spPr>
          <a:xfrm flipH="1">
            <a:off x="8774484" y="1556817"/>
            <a:ext cx="345852" cy="6086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 flipV="1">
            <a:off x="7597476" y="1555339"/>
            <a:ext cx="1522860" cy="515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4">
            <a:extLst>
              <a:ext uri="{FF2B5EF4-FFF2-40B4-BE49-F238E27FC236}">
                <a16:creationId xmlns:a16="http://schemas.microsoft.com/office/drawing/2014/main" id="{22992159-C77D-4786-A996-C5AE6650863F}"/>
              </a:ext>
            </a:extLst>
          </p:cNvPr>
          <p:cNvSpPr txBox="1">
            <a:spLocks/>
          </p:cNvSpPr>
          <p:nvPr/>
        </p:nvSpPr>
        <p:spPr>
          <a:xfrm>
            <a:off x="769133" y="34450"/>
            <a:ext cx="9898867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/>
              <a:t>Beschleunigte</a:t>
            </a:r>
            <a:r>
              <a:rPr lang="en-US" sz="3200" dirty="0"/>
              <a:t> </a:t>
            </a:r>
            <a:r>
              <a:rPr lang="en-US" sz="3200" dirty="0" err="1"/>
              <a:t>Aufbaumassnahme</a:t>
            </a:r>
            <a:r>
              <a:rPr lang="en-US" sz="3200" dirty="0"/>
              <a:t> MESA (BAM)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8DEDAFB7-5139-4B40-99E0-F0D9DB14031A}"/>
              </a:ext>
            </a:extLst>
          </p:cNvPr>
          <p:cNvCxnSpPr>
            <a:cxnSpLocks/>
          </p:cNvCxnSpPr>
          <p:nvPr/>
        </p:nvCxnSpPr>
        <p:spPr>
          <a:xfrm flipH="1" flipV="1">
            <a:off x="5663952" y="3383802"/>
            <a:ext cx="576064" cy="34900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C542CAA4-E673-4D13-A5BF-C69D709702AC}"/>
              </a:ext>
            </a:extLst>
          </p:cNvPr>
          <p:cNvCxnSpPr>
            <a:cxnSpLocks/>
          </p:cNvCxnSpPr>
          <p:nvPr/>
        </p:nvCxnSpPr>
        <p:spPr>
          <a:xfrm flipH="1">
            <a:off x="5986853" y="3732809"/>
            <a:ext cx="253163" cy="20673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3DB01989-F04B-42C4-AA90-1A9EB843A8AA}"/>
              </a:ext>
            </a:extLst>
          </p:cNvPr>
          <p:cNvCxnSpPr>
            <a:cxnSpLocks/>
          </p:cNvCxnSpPr>
          <p:nvPr/>
        </p:nvCxnSpPr>
        <p:spPr>
          <a:xfrm>
            <a:off x="5986853" y="3888082"/>
            <a:ext cx="126581" cy="5145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8EE9D23B-528E-463B-A88F-8F8872E882AD}"/>
              </a:ext>
            </a:extLst>
          </p:cNvPr>
          <p:cNvCxnSpPr>
            <a:cxnSpLocks/>
          </p:cNvCxnSpPr>
          <p:nvPr/>
        </p:nvCxnSpPr>
        <p:spPr>
          <a:xfrm flipV="1">
            <a:off x="6113434" y="3343311"/>
            <a:ext cx="1134694" cy="66175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B28DEDBE-7694-4F6E-8823-5CA074278D60}"/>
              </a:ext>
            </a:extLst>
          </p:cNvPr>
          <p:cNvCxnSpPr>
            <a:cxnSpLocks/>
          </p:cNvCxnSpPr>
          <p:nvPr/>
        </p:nvCxnSpPr>
        <p:spPr>
          <a:xfrm>
            <a:off x="7248128" y="3343311"/>
            <a:ext cx="625624" cy="43580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EAC37415-E8B0-4092-9AE2-CEC572D8EA80}"/>
              </a:ext>
            </a:extLst>
          </p:cNvPr>
          <p:cNvCxnSpPr>
            <a:cxnSpLocks/>
          </p:cNvCxnSpPr>
          <p:nvPr/>
        </p:nvCxnSpPr>
        <p:spPr>
          <a:xfrm flipV="1">
            <a:off x="6748264" y="3723540"/>
            <a:ext cx="1075928" cy="67918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3B3A6D86-D5DF-4F66-A0EC-A310399317BE}"/>
              </a:ext>
            </a:extLst>
          </p:cNvPr>
          <p:cNvCxnSpPr>
            <a:cxnSpLocks/>
          </p:cNvCxnSpPr>
          <p:nvPr/>
        </p:nvCxnSpPr>
        <p:spPr>
          <a:xfrm>
            <a:off x="6748264" y="4402722"/>
            <a:ext cx="812676" cy="61045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FB1BAA66-1103-4667-B0D5-2DE89CF1459A}"/>
              </a:ext>
            </a:extLst>
          </p:cNvPr>
          <p:cNvSpPr txBox="1"/>
          <p:nvPr/>
        </p:nvSpPr>
        <p:spPr>
          <a:xfrm rot="19796588">
            <a:off x="7670359" y="3968545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New </a:t>
            </a:r>
            <a:r>
              <a:rPr lang="de-DE" dirty="0" err="1"/>
              <a:t>building</a:t>
            </a:r>
            <a:r>
              <a:rPr lang="de-DE" dirty="0"/>
              <a:t> (CFP-1, hall-1)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B01B2CEC-7B9B-4182-BB46-8014BB6F80A1}"/>
              </a:ext>
            </a:extLst>
          </p:cNvPr>
          <p:cNvSpPr txBox="1"/>
          <p:nvPr/>
        </p:nvSpPr>
        <p:spPr>
          <a:xfrm rot="19796588">
            <a:off x="2477165" y="4427981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Old </a:t>
            </a:r>
            <a:r>
              <a:rPr lang="de-DE" dirty="0" err="1"/>
              <a:t>building</a:t>
            </a:r>
            <a:r>
              <a:rPr lang="de-DE" dirty="0"/>
              <a:t>, halls-2-4</a:t>
            </a:r>
          </a:p>
        </p:txBody>
      </p:sp>
    </p:spTree>
    <p:extLst>
      <p:ext uri="{BB962C8B-B14F-4D97-AF65-F5344CB8AC3E}">
        <p14:creationId xmlns:p14="http://schemas.microsoft.com/office/powerpoint/2010/main" val="35692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nhaltsplatzhalter 11">
            <a:extLst>
              <a:ext uri="{FF2B5EF4-FFF2-40B4-BE49-F238E27FC236}">
                <a16:creationId xmlns:a16="http://schemas.microsoft.com/office/drawing/2014/main" id="{478FA3E0-9E29-4E66-91E0-C95C6724C6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2" r="19071"/>
          <a:stretch/>
        </p:blipFill>
        <p:spPr>
          <a:xfrm>
            <a:off x="1439715" y="836713"/>
            <a:ext cx="9120781" cy="5664353"/>
          </a:xfrm>
          <a:prstGeom prst="rect">
            <a:avLst/>
          </a:prstGeom>
        </p:spPr>
      </p:pic>
      <p:sp>
        <p:nvSpPr>
          <p:cNvPr id="4" name="Textplatzhalter 2"/>
          <p:cNvSpPr txBox="1">
            <a:spLocks/>
          </p:cNvSpPr>
          <p:nvPr/>
        </p:nvSpPr>
        <p:spPr>
          <a:xfrm>
            <a:off x="-255586" y="295753"/>
            <a:ext cx="5535121" cy="41967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 anchorCtr="0" compatLnSpc="1"/>
          <a:lstStyle>
            <a:def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defPPr>
            <a:lvl1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9pPr>
          </a:lstStyle>
          <a:p>
            <a:endParaRPr lang="zh-CN" altLang="de-DE" sz="2400" kern="0" dirty="0"/>
          </a:p>
          <a:p>
            <a:r>
              <a:rPr lang="de-DE" altLang="zh-CN" sz="2000" kern="0" dirty="0"/>
              <a:t>Double </a:t>
            </a:r>
            <a:r>
              <a:rPr lang="de-DE" altLang="zh-CN" sz="2000" kern="0" dirty="0" err="1"/>
              <a:t>sided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recirculation</a:t>
            </a:r>
            <a:r>
              <a:rPr lang="de-DE" altLang="zh-CN" sz="2000" kern="0" dirty="0"/>
              <a:t> design </a:t>
            </a:r>
            <a:r>
              <a:rPr lang="de-DE" altLang="zh-CN" sz="2000" kern="0" dirty="0" err="1"/>
              <a:t>with</a:t>
            </a:r>
            <a:r>
              <a:rPr lang="de-DE" altLang="zh-CN" sz="2000" kern="0" dirty="0"/>
              <a:t> normal-</a:t>
            </a:r>
            <a:r>
              <a:rPr lang="de-DE" altLang="zh-CN" sz="2000" kern="0" dirty="0" err="1"/>
              <a:t>conducting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injector</a:t>
            </a:r>
            <a:r>
              <a:rPr lang="de-DE" altLang="zh-CN" sz="2000" kern="0" dirty="0"/>
              <a:t> and </a:t>
            </a:r>
            <a:r>
              <a:rPr lang="de-DE" altLang="zh-CN" sz="2000" kern="0" dirty="0" err="1"/>
              <a:t>superconducting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main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linac</a:t>
            </a:r>
            <a:endParaRPr lang="de-DE" altLang="zh-CN" sz="2000" kern="0" dirty="0"/>
          </a:p>
          <a:p>
            <a:r>
              <a:rPr lang="de-DE" altLang="zh-CN" sz="2000" kern="0" dirty="0" err="1"/>
              <a:t>Two</a:t>
            </a:r>
            <a:r>
              <a:rPr lang="de-DE" altLang="zh-CN" sz="2000" kern="0" dirty="0"/>
              <a:t> different </a:t>
            </a:r>
            <a:r>
              <a:rPr lang="de-DE" altLang="zh-CN" sz="2000" kern="0" dirty="0" err="1"/>
              <a:t>modes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of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operation</a:t>
            </a:r>
            <a:r>
              <a:rPr lang="de-DE" altLang="zh-CN" sz="2000" kern="0" dirty="0"/>
              <a:t>:</a:t>
            </a:r>
          </a:p>
          <a:p>
            <a:r>
              <a:rPr lang="de-DE" altLang="zh-CN" sz="2000" kern="0" dirty="0"/>
              <a:t>(1300 MHz CW beam)</a:t>
            </a:r>
            <a:br>
              <a:rPr lang="de-DE" altLang="zh-CN" sz="2000" kern="0" dirty="0"/>
            </a:br>
            <a:r>
              <a:rPr lang="de-DE" altLang="zh-CN" sz="2000" kern="0" dirty="0"/>
              <a:t/>
            </a:r>
            <a:br>
              <a:rPr lang="de-DE" altLang="zh-CN" sz="2000" kern="0" dirty="0"/>
            </a:br>
            <a:r>
              <a:rPr lang="de-DE" altLang="zh-CN" sz="2000" kern="0" dirty="0"/>
              <a:t>- </a:t>
            </a:r>
            <a:r>
              <a:rPr lang="de-DE" sz="2000" dirty="0">
                <a:sym typeface="Wingdings" pitchFamily="2" charset="2"/>
              </a:rPr>
              <a:t>EB-operation (P2/BDX </a:t>
            </a:r>
            <a:r>
              <a:rPr lang="de-DE" sz="2000" dirty="0" err="1">
                <a:sym typeface="Wingdings" pitchFamily="2" charset="2"/>
              </a:rPr>
              <a:t>experiment</a:t>
            </a:r>
            <a:r>
              <a:rPr lang="de-DE" sz="2000" dirty="0">
                <a:sym typeface="Wingdings" pitchFamily="2" charset="2"/>
              </a:rPr>
              <a:t>):</a:t>
            </a:r>
            <a:br>
              <a:rPr lang="de-DE" sz="2000" dirty="0">
                <a:sym typeface="Wingdings" pitchFamily="2" charset="2"/>
              </a:rPr>
            </a:br>
            <a:r>
              <a:rPr lang="de-DE" sz="2000" dirty="0">
                <a:sym typeface="Wingdings" pitchFamily="2" charset="2"/>
              </a:rPr>
              <a:t>   </a:t>
            </a:r>
            <a:r>
              <a:rPr lang="de-DE" sz="2000" dirty="0" err="1">
                <a:solidFill>
                  <a:srgbClr val="FF0000"/>
                </a:solidFill>
                <a:sym typeface="Wingdings" pitchFamily="2" charset="2"/>
              </a:rPr>
              <a:t>polarized</a:t>
            </a:r>
            <a:r>
              <a:rPr lang="de-DE" sz="2000" dirty="0">
                <a:sym typeface="Wingdings" pitchFamily="2" charset="2"/>
              </a:rPr>
              <a:t> beam, </a:t>
            </a:r>
            <a:br>
              <a:rPr lang="de-DE" sz="2000" dirty="0">
                <a:sym typeface="Wingdings" pitchFamily="2" charset="2"/>
              </a:rPr>
            </a:br>
            <a:r>
              <a:rPr lang="de-DE" sz="2000" dirty="0">
                <a:sym typeface="Wingdings" pitchFamily="2" charset="2"/>
              </a:rPr>
              <a:t>   </a:t>
            </a:r>
            <a:r>
              <a:rPr lang="de-DE" sz="2000" dirty="0" err="1">
                <a:sym typeface="Wingdings" pitchFamily="2" charset="2"/>
              </a:rPr>
              <a:t>up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to</a:t>
            </a:r>
            <a:r>
              <a:rPr lang="de-DE" sz="2000" dirty="0">
                <a:sym typeface="Wingdings" pitchFamily="2" charset="2"/>
              </a:rPr>
              <a:t> 150 µA @ 155 </a:t>
            </a:r>
            <a:r>
              <a:rPr lang="de-DE" sz="2000" dirty="0" err="1">
                <a:sym typeface="Wingdings" pitchFamily="2" charset="2"/>
              </a:rPr>
              <a:t>MeV</a:t>
            </a:r>
            <a:r>
              <a:rPr lang="de-DE" sz="2000" dirty="0">
                <a:sym typeface="Wingdings" pitchFamily="2" charset="2"/>
              </a:rPr>
              <a:t/>
            </a:r>
            <a:br>
              <a:rPr lang="de-DE" sz="2000" dirty="0">
                <a:sym typeface="Wingdings" pitchFamily="2" charset="2"/>
              </a:rPr>
            </a:br>
            <a:r>
              <a:rPr lang="de-DE" sz="2000" dirty="0">
                <a:sym typeface="Wingdings" pitchFamily="2" charset="2"/>
              </a:rPr>
              <a:t>- ERL-operation (MAGIX </a:t>
            </a:r>
            <a:r>
              <a:rPr lang="de-DE" sz="2000" dirty="0" err="1">
                <a:sym typeface="Wingdings" pitchFamily="2" charset="2"/>
              </a:rPr>
              <a:t>experiment</a:t>
            </a:r>
            <a:r>
              <a:rPr lang="de-DE" sz="2000" dirty="0">
                <a:sym typeface="Wingdings" pitchFamily="2" charset="2"/>
              </a:rPr>
              <a:t>):   </a:t>
            </a:r>
            <a:br>
              <a:rPr lang="de-DE" sz="2000" dirty="0">
                <a:sym typeface="Wingdings" pitchFamily="2" charset="2"/>
              </a:rPr>
            </a:br>
            <a:r>
              <a:rPr lang="de-DE" sz="2000" dirty="0">
                <a:sym typeface="Wingdings" pitchFamily="2" charset="2"/>
              </a:rPr>
              <a:t>  (</a:t>
            </a:r>
            <a:r>
              <a:rPr lang="de-DE" sz="2000" dirty="0" err="1">
                <a:sym typeface="Wingdings" pitchFamily="2" charset="2"/>
              </a:rPr>
              <a:t>un</a:t>
            </a:r>
            <a:r>
              <a:rPr lang="de-DE" sz="2000" dirty="0">
                <a:sym typeface="Wingdings" pitchFamily="2" charset="2"/>
              </a:rPr>
              <a:t>)</a:t>
            </a:r>
            <a:r>
              <a:rPr lang="de-DE" sz="2000" dirty="0" err="1">
                <a:sym typeface="Wingdings" pitchFamily="2" charset="2"/>
              </a:rPr>
              <a:t>polarized</a:t>
            </a:r>
            <a:r>
              <a:rPr lang="de-DE" sz="2000" dirty="0">
                <a:sym typeface="Wingdings" pitchFamily="2" charset="2"/>
              </a:rPr>
              <a:t> beam,  </a:t>
            </a:r>
            <a:br>
              <a:rPr lang="de-DE" sz="2000" dirty="0">
                <a:sym typeface="Wingdings" pitchFamily="2" charset="2"/>
              </a:rPr>
            </a:br>
            <a:r>
              <a:rPr lang="de-DE" sz="2000" dirty="0">
                <a:sym typeface="Wingdings" pitchFamily="2" charset="2"/>
              </a:rPr>
              <a:t>  </a:t>
            </a:r>
            <a:r>
              <a:rPr lang="de-DE" sz="2000" dirty="0" err="1">
                <a:sym typeface="Wingdings" pitchFamily="2" charset="2"/>
              </a:rPr>
              <a:t>up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to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>
                <a:solidFill>
                  <a:srgbClr val="FF0000"/>
                </a:solidFill>
                <a:sym typeface="Wingdings" pitchFamily="2" charset="2"/>
              </a:rPr>
              <a:t>1 (10) mA </a:t>
            </a:r>
            <a:r>
              <a:rPr lang="de-DE" sz="2000" dirty="0">
                <a:solidFill>
                  <a:schemeClr val="tx1"/>
                </a:solidFill>
                <a:sym typeface="Wingdings" pitchFamily="2" charset="2"/>
              </a:rPr>
              <a:t>@ 105 </a:t>
            </a:r>
            <a:r>
              <a:rPr lang="de-DE" sz="2000" dirty="0" err="1">
                <a:solidFill>
                  <a:schemeClr val="tx1"/>
                </a:solidFill>
                <a:sym typeface="Wingdings" pitchFamily="2" charset="2"/>
              </a:rPr>
              <a:t>MeV</a:t>
            </a:r>
            <a:endParaRPr lang="de-DE" altLang="zh-CN" sz="2000" kern="0" dirty="0">
              <a:solidFill>
                <a:schemeClr val="tx1"/>
              </a:solidFill>
            </a:endParaRPr>
          </a:p>
        </p:txBody>
      </p:sp>
      <p:sp>
        <p:nvSpPr>
          <p:cNvPr id="5" name="Freihandform 4"/>
          <p:cNvSpPr/>
          <p:nvPr/>
        </p:nvSpPr>
        <p:spPr>
          <a:xfrm>
            <a:off x="4551147" y="6501066"/>
            <a:ext cx="1584176" cy="4823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i="1" dirty="0" err="1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Picture&amp;lattice</a:t>
            </a: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 </a:t>
            </a:r>
            <a:r>
              <a:rPr lang="de-DE" i="1" dirty="0" err="1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layout</a:t>
            </a: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 : D. Simon</a:t>
            </a:r>
          </a:p>
        </p:txBody>
      </p:sp>
      <p:sp>
        <p:nvSpPr>
          <p:cNvPr id="2" name="Textfeld 1"/>
          <p:cNvSpPr txBox="1"/>
          <p:nvPr/>
        </p:nvSpPr>
        <p:spPr>
          <a:xfrm rot="16200000">
            <a:off x="8230534" y="970586"/>
            <a:ext cx="620683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err="1"/>
              <a:t>Gun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 rot="19843648">
            <a:off x="7412736" y="1463942"/>
            <a:ext cx="966931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MELBA</a:t>
            </a:r>
          </a:p>
        </p:txBody>
      </p:sp>
      <p:sp>
        <p:nvSpPr>
          <p:cNvPr id="8" name="Textfeld 7"/>
          <p:cNvSpPr txBox="1"/>
          <p:nvPr/>
        </p:nvSpPr>
        <p:spPr>
          <a:xfrm rot="19807508">
            <a:off x="6540289" y="1935734"/>
            <a:ext cx="105670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MAMBO</a:t>
            </a:r>
          </a:p>
        </p:txBody>
      </p:sp>
      <p:sp>
        <p:nvSpPr>
          <p:cNvPr id="9" name="Textfeld 8"/>
          <p:cNvSpPr txBox="1"/>
          <p:nvPr/>
        </p:nvSpPr>
        <p:spPr>
          <a:xfrm rot="19863175">
            <a:off x="7317801" y="2512161"/>
            <a:ext cx="105670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MEEC-1</a:t>
            </a:r>
          </a:p>
        </p:txBody>
      </p:sp>
      <p:sp>
        <p:nvSpPr>
          <p:cNvPr id="10" name="Textfeld 9"/>
          <p:cNvSpPr txBox="1"/>
          <p:nvPr/>
        </p:nvSpPr>
        <p:spPr>
          <a:xfrm rot="19708988">
            <a:off x="8695155" y="3302280"/>
            <a:ext cx="105670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MEEC-2</a:t>
            </a:r>
          </a:p>
        </p:txBody>
      </p:sp>
      <p:sp>
        <p:nvSpPr>
          <p:cNvPr id="11" name="Textfeld 10"/>
          <p:cNvSpPr txBox="1"/>
          <p:nvPr/>
        </p:nvSpPr>
        <p:spPr>
          <a:xfrm rot="1831737">
            <a:off x="8170907" y="2249768"/>
            <a:ext cx="262123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err="1"/>
              <a:t>Recirculation</a:t>
            </a:r>
            <a:r>
              <a:rPr lang="de-DE" dirty="0"/>
              <a:t> </a:t>
            </a:r>
            <a:r>
              <a:rPr lang="de-DE" dirty="0" err="1"/>
              <a:t>arcs</a:t>
            </a:r>
            <a:r>
              <a:rPr lang="de-DE" dirty="0"/>
              <a:t> 1-3-5</a:t>
            </a:r>
          </a:p>
        </p:txBody>
      </p:sp>
      <p:sp>
        <p:nvSpPr>
          <p:cNvPr id="12" name="Textfeld 11"/>
          <p:cNvSpPr txBox="1"/>
          <p:nvPr/>
        </p:nvSpPr>
        <p:spPr>
          <a:xfrm rot="1863412">
            <a:off x="5462262" y="4017702"/>
            <a:ext cx="2416046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err="1"/>
              <a:t>Recirculation</a:t>
            </a:r>
            <a:r>
              <a:rPr lang="de-DE" dirty="0"/>
              <a:t> </a:t>
            </a:r>
            <a:r>
              <a:rPr lang="de-DE" dirty="0" err="1"/>
              <a:t>arcs</a:t>
            </a:r>
            <a:r>
              <a:rPr lang="de-DE" dirty="0"/>
              <a:t> 2-4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657982" y="5662923"/>
            <a:ext cx="1582484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Ext. </a:t>
            </a:r>
            <a:r>
              <a:rPr lang="de-DE" dirty="0" err="1"/>
              <a:t>beamline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607500" y="4986767"/>
            <a:ext cx="1125052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ERL </a:t>
            </a:r>
            <a:r>
              <a:rPr lang="de-DE" dirty="0" err="1"/>
              <a:t>loop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 rot="19842007">
            <a:off x="7518433" y="2966045"/>
            <a:ext cx="1749197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155 </a:t>
            </a:r>
            <a:r>
              <a:rPr lang="de-DE" dirty="0" err="1"/>
              <a:t>MeV</a:t>
            </a:r>
            <a:r>
              <a:rPr lang="de-DE" dirty="0"/>
              <a:t> </a:t>
            </a:r>
            <a:r>
              <a:rPr lang="de-DE" dirty="0" err="1"/>
              <a:t>dump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8587178" y="3874768"/>
            <a:ext cx="1492716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5 </a:t>
            </a:r>
            <a:r>
              <a:rPr lang="de-DE" dirty="0" err="1"/>
              <a:t>MeV</a:t>
            </a:r>
            <a:r>
              <a:rPr lang="de-DE" dirty="0"/>
              <a:t> </a:t>
            </a:r>
            <a:r>
              <a:rPr lang="de-DE" dirty="0" err="1"/>
              <a:t>dump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6944887" y="3653197"/>
            <a:ext cx="466794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P2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711838" y="4186561"/>
            <a:ext cx="928459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MAGIX</a:t>
            </a:r>
          </a:p>
        </p:txBody>
      </p:sp>
      <p:sp>
        <p:nvSpPr>
          <p:cNvPr id="23" name="Nuclear Reactions"/>
          <p:cNvSpPr txBox="1"/>
          <p:nvPr/>
        </p:nvSpPr>
        <p:spPr>
          <a:xfrm>
            <a:off x="1771736" y="-99851"/>
            <a:ext cx="6124465" cy="791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19" rIns="45719" bIns="45719" anchor="ctr">
            <a:normAutofit/>
          </a:bodyPr>
          <a:lstStyle>
            <a:lvl1pPr algn="l" defTabSz="1300480">
              <a:buClrTx/>
              <a:defRPr sz="4800" b="1">
                <a:solidFill>
                  <a:srgbClr val="C80A1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3375" dirty="0" smtClean="0"/>
              <a:t>MESA Accelerator Layout</a:t>
            </a:r>
            <a:endParaRPr lang="en-US" sz="3375" dirty="0"/>
          </a:p>
        </p:txBody>
      </p:sp>
    </p:spTree>
    <p:extLst>
      <p:ext uri="{BB962C8B-B14F-4D97-AF65-F5344CB8AC3E}">
        <p14:creationId xmlns:p14="http://schemas.microsoft.com/office/powerpoint/2010/main" val="382082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nhaltsplatzhalter 11">
            <a:extLst>
              <a:ext uri="{FF2B5EF4-FFF2-40B4-BE49-F238E27FC236}">
                <a16:creationId xmlns:a16="http://schemas.microsoft.com/office/drawing/2014/main" id="{478FA3E0-9E29-4E66-91E0-C95C6724C6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2" r="19071"/>
          <a:stretch/>
        </p:blipFill>
        <p:spPr>
          <a:xfrm>
            <a:off x="1439715" y="344797"/>
            <a:ext cx="9912869" cy="6156270"/>
          </a:xfrm>
          <a:prstGeom prst="rect">
            <a:avLst/>
          </a:prstGeom>
        </p:spPr>
      </p:pic>
      <p:sp>
        <p:nvSpPr>
          <p:cNvPr id="5" name="Freihandform 4"/>
          <p:cNvSpPr/>
          <p:nvPr/>
        </p:nvSpPr>
        <p:spPr>
          <a:xfrm>
            <a:off x="4551147" y="6501066"/>
            <a:ext cx="1584176" cy="4823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Picture &amp;</a:t>
            </a:r>
            <a:r>
              <a:rPr lang="de-DE" i="1" dirty="0" err="1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lattice</a:t>
            </a: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 </a:t>
            </a:r>
            <a:r>
              <a:rPr lang="de-DE" i="1" dirty="0" err="1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layout</a:t>
            </a: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 : D. Simon</a:t>
            </a:r>
          </a:p>
        </p:txBody>
      </p:sp>
      <p:sp>
        <p:nvSpPr>
          <p:cNvPr id="7" name="Textfeld 6"/>
          <p:cNvSpPr txBox="1"/>
          <p:nvPr/>
        </p:nvSpPr>
        <p:spPr>
          <a:xfrm rot="19843648">
            <a:off x="8131822" y="804228"/>
            <a:ext cx="966931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MELBA</a:t>
            </a:r>
          </a:p>
        </p:txBody>
      </p:sp>
      <p:sp>
        <p:nvSpPr>
          <p:cNvPr id="23" name="Nuclear Reactions"/>
          <p:cNvSpPr txBox="1"/>
          <p:nvPr/>
        </p:nvSpPr>
        <p:spPr>
          <a:xfrm>
            <a:off x="1771736" y="-99851"/>
            <a:ext cx="6124465" cy="791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19" rIns="45719" bIns="45719" anchor="ctr">
            <a:normAutofit/>
          </a:bodyPr>
          <a:lstStyle>
            <a:lvl1pPr algn="l" defTabSz="1300480">
              <a:buClrTx/>
              <a:defRPr sz="4800" b="1">
                <a:solidFill>
                  <a:srgbClr val="C80A1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3375" dirty="0"/>
              <a:t>MESA Accelerator Layout</a:t>
            </a:r>
          </a:p>
        </p:txBody>
      </p:sp>
      <p:sp>
        <p:nvSpPr>
          <p:cNvPr id="3" name="Rechteck 2"/>
          <p:cNvSpPr/>
          <p:nvPr/>
        </p:nvSpPr>
        <p:spPr>
          <a:xfrm>
            <a:off x="286673" y="98889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Source </a:t>
            </a:r>
            <a:r>
              <a:rPr lang="de-DE" dirty="0" err="1"/>
              <a:t>and</a:t>
            </a:r>
            <a:r>
              <a:rPr lang="de-DE" dirty="0"/>
              <a:t> Beam </a:t>
            </a:r>
            <a:r>
              <a:rPr lang="de-DE" dirty="0" err="1"/>
              <a:t>preparation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:  </a:t>
            </a:r>
          </a:p>
          <a:p>
            <a:r>
              <a:rPr lang="de-DE" dirty="0"/>
              <a:t>MESA Low </a:t>
            </a:r>
            <a:r>
              <a:rPr lang="de-DE" dirty="0" err="1"/>
              <a:t>Energy</a:t>
            </a:r>
            <a:r>
              <a:rPr lang="de-DE" dirty="0"/>
              <a:t> Beam </a:t>
            </a:r>
            <a:r>
              <a:rPr lang="de-DE" dirty="0" err="1"/>
              <a:t>Apparatus</a:t>
            </a:r>
            <a:r>
              <a:rPr lang="de-DE" dirty="0"/>
              <a:t> (MELBA)</a:t>
            </a:r>
          </a:p>
          <a:p>
            <a:endParaRPr lang="de-DE" dirty="0"/>
          </a:p>
          <a:p>
            <a:r>
              <a:rPr lang="de-DE" dirty="0"/>
              <a:t>- </a:t>
            </a:r>
            <a:r>
              <a:rPr lang="de-DE" dirty="0" err="1"/>
              <a:t>Defines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MESA beam</a:t>
            </a:r>
          </a:p>
        </p:txBody>
      </p:sp>
      <p:sp>
        <p:nvSpPr>
          <p:cNvPr id="4" name="Textplatzhalter 2"/>
          <p:cNvSpPr txBox="1">
            <a:spLocks/>
          </p:cNvSpPr>
          <p:nvPr/>
        </p:nvSpPr>
        <p:spPr>
          <a:xfrm>
            <a:off x="1199456" y="118498"/>
            <a:ext cx="5535121" cy="64807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 anchorCtr="0" compatLnSpc="1"/>
          <a:lstStyle>
            <a:def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defPPr>
            <a:lvl1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9pPr>
          </a:lstStyle>
          <a:p>
            <a:endParaRPr lang="zh-CN" altLang="de-DE" sz="2400" kern="0" dirty="0"/>
          </a:p>
        </p:txBody>
      </p:sp>
    </p:spTree>
    <p:extLst>
      <p:ext uri="{BB962C8B-B14F-4D97-AF65-F5344CB8AC3E}">
        <p14:creationId xmlns:p14="http://schemas.microsoft.com/office/powerpoint/2010/main" val="168231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nhaltsplatzhalter 11">
            <a:extLst>
              <a:ext uri="{FF2B5EF4-FFF2-40B4-BE49-F238E27FC236}">
                <a16:creationId xmlns:a16="http://schemas.microsoft.com/office/drawing/2014/main" id="{478FA3E0-9E29-4E66-91E0-C95C6724C6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2" r="19071"/>
          <a:stretch/>
        </p:blipFill>
        <p:spPr>
          <a:xfrm>
            <a:off x="1439715" y="255357"/>
            <a:ext cx="10056885" cy="6245709"/>
          </a:xfrm>
          <a:prstGeom prst="rect">
            <a:avLst/>
          </a:prstGeom>
        </p:spPr>
      </p:pic>
      <p:sp>
        <p:nvSpPr>
          <p:cNvPr id="4" name="Textplatzhalter 2"/>
          <p:cNvSpPr txBox="1">
            <a:spLocks/>
          </p:cNvSpPr>
          <p:nvPr/>
        </p:nvSpPr>
        <p:spPr>
          <a:xfrm>
            <a:off x="1189159" y="47321"/>
            <a:ext cx="5535121" cy="6440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 anchorCtr="0" compatLnSpc="1"/>
          <a:lstStyle>
            <a:def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defPPr>
            <a:lvl1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9pPr>
          </a:lstStyle>
          <a:p>
            <a:endParaRPr lang="zh-CN" altLang="de-DE" sz="2400" kern="0" dirty="0"/>
          </a:p>
        </p:txBody>
      </p:sp>
      <p:sp>
        <p:nvSpPr>
          <p:cNvPr id="5" name="Freihandform 4"/>
          <p:cNvSpPr/>
          <p:nvPr/>
        </p:nvSpPr>
        <p:spPr>
          <a:xfrm>
            <a:off x="3791744" y="6501066"/>
            <a:ext cx="1584176" cy="4823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i="1" dirty="0" err="1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Lattice</a:t>
            </a: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 </a:t>
            </a:r>
            <a:r>
              <a:rPr lang="de-DE" i="1" dirty="0" err="1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layout</a:t>
            </a: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 : </a:t>
            </a:r>
            <a:r>
              <a:rPr lang="de-DE" i="1" dirty="0" err="1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PhD</a:t>
            </a: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 </a:t>
            </a:r>
            <a:r>
              <a:rPr lang="de-DE" i="1" dirty="0" err="1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thesis</a:t>
            </a: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 D. Simon</a:t>
            </a:r>
          </a:p>
        </p:txBody>
      </p:sp>
      <p:sp>
        <p:nvSpPr>
          <p:cNvPr id="7" name="Textfeld 6"/>
          <p:cNvSpPr txBox="1"/>
          <p:nvPr/>
        </p:nvSpPr>
        <p:spPr>
          <a:xfrm rot="19843648">
            <a:off x="8428813" y="652736"/>
            <a:ext cx="966931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MELBA</a:t>
            </a:r>
          </a:p>
        </p:txBody>
      </p:sp>
      <p:sp>
        <p:nvSpPr>
          <p:cNvPr id="8" name="Textfeld 7"/>
          <p:cNvSpPr txBox="1"/>
          <p:nvPr/>
        </p:nvSpPr>
        <p:spPr>
          <a:xfrm rot="19807508">
            <a:off x="7341145" y="1285201"/>
            <a:ext cx="105670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MAMBO</a:t>
            </a:r>
          </a:p>
        </p:txBody>
      </p:sp>
      <p:sp>
        <p:nvSpPr>
          <p:cNvPr id="23" name="Nuclear Reactions"/>
          <p:cNvSpPr txBox="1"/>
          <p:nvPr/>
        </p:nvSpPr>
        <p:spPr>
          <a:xfrm>
            <a:off x="1771736" y="-99851"/>
            <a:ext cx="6124465" cy="791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 anchor="ctr">
            <a:normAutofit/>
          </a:bodyPr>
          <a:lstStyle>
            <a:lvl1pPr algn="l" defTabSz="1300480">
              <a:buClrTx/>
              <a:defRPr sz="4800" b="1">
                <a:solidFill>
                  <a:srgbClr val="C80A1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3375" dirty="0"/>
              <a:t>MESA Accelerator Layout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91344" y="837402"/>
            <a:ext cx="403187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MESA </a:t>
            </a:r>
            <a:r>
              <a:rPr lang="de-DE" dirty="0" err="1"/>
              <a:t>injector</a:t>
            </a:r>
            <a:r>
              <a:rPr lang="de-DE" dirty="0"/>
              <a:t> linear </a:t>
            </a:r>
            <a:r>
              <a:rPr lang="de-DE" dirty="0" err="1"/>
              <a:t>accelerator</a:t>
            </a:r>
            <a:r>
              <a:rPr lang="de-DE" dirty="0"/>
              <a:t>: </a:t>
            </a:r>
          </a:p>
          <a:p>
            <a:r>
              <a:rPr lang="de-DE" dirty="0"/>
              <a:t>Milli-</a:t>
            </a:r>
            <a:r>
              <a:rPr lang="de-DE" dirty="0" err="1"/>
              <a:t>AMpere</a:t>
            </a:r>
            <a:r>
              <a:rPr lang="de-DE" dirty="0"/>
              <a:t>-Booster (MAMBO)</a:t>
            </a:r>
          </a:p>
          <a:p>
            <a:endParaRPr lang="de-DE" dirty="0"/>
          </a:p>
          <a:p>
            <a:r>
              <a:rPr lang="de-DE" dirty="0"/>
              <a:t>In ERL </a:t>
            </a:r>
            <a:r>
              <a:rPr lang="de-DE" dirty="0" err="1"/>
              <a:t>mode</a:t>
            </a:r>
            <a:r>
              <a:rPr lang="de-DE" dirty="0"/>
              <a:t>,  all  beam power </a:t>
            </a:r>
          </a:p>
          <a:p>
            <a:r>
              <a:rPr lang="de-DE" dirty="0"/>
              <a:t>(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50kW) </a:t>
            </a:r>
            <a:r>
              <a:rPr lang="de-DE" dirty="0" err="1"/>
              <a:t>comes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injector</a:t>
            </a:r>
            <a:r>
              <a:rPr lang="de-DE" dirty="0"/>
              <a:t>:</a:t>
            </a:r>
          </a:p>
          <a:p>
            <a:r>
              <a:rPr lang="de-DE" dirty="0"/>
              <a:t>MAMBO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„</a:t>
            </a:r>
            <a:r>
              <a:rPr lang="de-DE" dirty="0" err="1"/>
              <a:t>powerhouse</a:t>
            </a:r>
            <a:r>
              <a:rPr lang="de-DE" dirty="0"/>
              <a:t>“ </a:t>
            </a:r>
          </a:p>
          <a:p>
            <a:r>
              <a:rPr lang="de-DE" dirty="0" err="1"/>
              <a:t>of</a:t>
            </a:r>
            <a:r>
              <a:rPr lang="de-DE" dirty="0"/>
              <a:t> MESA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72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">
            <a:extLst>
              <a:ext uri="{FF2B5EF4-FFF2-40B4-BE49-F238E27FC236}">
                <a16:creationId xmlns:a16="http://schemas.microsoft.com/office/drawing/2014/main" id="{6D790464-56BA-44BB-896B-E5E3DC177A14}"/>
              </a:ext>
            </a:extLst>
          </p:cNvPr>
          <p:cNvSpPr txBox="1">
            <a:spLocks/>
          </p:cNvSpPr>
          <p:nvPr/>
        </p:nvSpPr>
        <p:spPr>
          <a:xfrm>
            <a:off x="335360" y="725375"/>
            <a:ext cx="4315529" cy="327762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 anchorCtr="0" compatLnSpc="1"/>
          <a:lstStyle>
            <a:def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defPPr>
            <a:lvl1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9pPr>
          </a:lstStyle>
          <a:p>
            <a:r>
              <a:rPr lang="de-DE" sz="2400" b="1" dirty="0">
                <a:solidFill>
                  <a:schemeClr val="tx1"/>
                </a:solidFill>
                <a:sym typeface="Wingdings" panose="05000000000000000000" pitchFamily="2" charset="2"/>
              </a:rPr>
              <a:t>Old MELBA Test </a:t>
            </a:r>
            <a:r>
              <a:rPr lang="de-DE" sz="2400" b="1" dirty="0" err="1">
                <a:solidFill>
                  <a:schemeClr val="tx1"/>
                </a:solidFill>
                <a:sym typeface="Wingdings" panose="05000000000000000000" pitchFamily="2" charset="2"/>
              </a:rPr>
              <a:t>set-up</a:t>
            </a:r>
            <a:r>
              <a:rPr lang="de-DE" sz="24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</a:p>
          <a:p>
            <a:pPr marL="685620" indent="-342900">
              <a:buFont typeface="Wingdings" panose="05000000000000000000" pitchFamily="2" charset="2"/>
              <a:buChar char="à"/>
            </a:pPr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Operation </a:t>
            </a:r>
            <a:r>
              <a:rPr lang="de-DE" sz="1400" b="1" dirty="0" err="1">
                <a:solidFill>
                  <a:schemeClr val="tx1"/>
                </a:solidFill>
                <a:sym typeface="Wingdings" panose="05000000000000000000" pitchFamily="2" charset="2"/>
              </a:rPr>
              <a:t>with</a:t>
            </a:r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400" b="1" dirty="0" err="1">
                <a:solidFill>
                  <a:schemeClr val="tx1"/>
                </a:solidFill>
                <a:sym typeface="Wingdings" panose="05000000000000000000" pitchFamily="2" charset="2"/>
              </a:rPr>
              <a:t>up</a:t>
            </a:r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400" b="1" dirty="0" err="1">
                <a:solidFill>
                  <a:schemeClr val="tx1"/>
                </a:solidFill>
                <a:sym typeface="Wingdings" panose="05000000000000000000" pitchFamily="2" charset="2"/>
              </a:rPr>
              <a:t>to</a:t>
            </a:r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 150keV</a:t>
            </a:r>
          </a:p>
          <a:p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       beam and </a:t>
            </a:r>
            <a:r>
              <a:rPr lang="de-DE" sz="1400" b="1" dirty="0" err="1">
                <a:solidFill>
                  <a:schemeClr val="tx1"/>
                </a:solidFill>
                <a:sym typeface="Wingdings" panose="05000000000000000000" pitchFamily="2" charset="2"/>
              </a:rPr>
              <a:t>up</a:t>
            </a:r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400" b="1" dirty="0" err="1">
                <a:solidFill>
                  <a:schemeClr val="tx1"/>
                </a:solidFill>
                <a:sym typeface="Wingdings" panose="05000000000000000000" pitchFamily="2" charset="2"/>
              </a:rPr>
              <a:t>to</a:t>
            </a:r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 10mA   beam </a:t>
            </a:r>
            <a:r>
              <a:rPr lang="de-DE" sz="1400" b="1" dirty="0" err="1">
                <a:solidFill>
                  <a:schemeClr val="tx1"/>
                </a:solidFill>
                <a:sym typeface="Wingdings" panose="05000000000000000000" pitchFamily="2" charset="2"/>
              </a:rPr>
              <a:t>current</a:t>
            </a:r>
            <a:endParaRPr lang="de-DE" sz="14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628470" indent="-285750">
              <a:buFont typeface="Wingdings" panose="05000000000000000000" pitchFamily="2" charset="2"/>
              <a:buChar char="à"/>
            </a:pPr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MELBA was  </a:t>
            </a:r>
            <a:r>
              <a:rPr lang="de-DE" sz="1400" b="1" dirty="0" err="1">
                <a:solidFill>
                  <a:schemeClr val="tx1"/>
                </a:solidFill>
                <a:sym typeface="Wingdings" panose="05000000000000000000" pitchFamily="2" charset="2"/>
              </a:rPr>
              <a:t>dis-assembled</a:t>
            </a:r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 and </a:t>
            </a:r>
            <a:r>
              <a:rPr lang="de-DE" sz="1400" b="1" dirty="0" err="1">
                <a:solidFill>
                  <a:schemeClr val="tx1"/>
                </a:solidFill>
                <a:sym typeface="Wingdings" panose="05000000000000000000" pitchFamily="2" charset="2"/>
              </a:rPr>
              <a:t>put</a:t>
            </a:r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 in </a:t>
            </a:r>
            <a:r>
              <a:rPr lang="de-DE" sz="1400" b="1" dirty="0" err="1">
                <a:solidFill>
                  <a:schemeClr val="tx1"/>
                </a:solidFill>
                <a:sym typeface="Wingdings" panose="05000000000000000000" pitchFamily="2" charset="2"/>
              </a:rPr>
              <a:t>storage</a:t>
            </a:r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        due </a:t>
            </a:r>
            <a:r>
              <a:rPr lang="de-DE" sz="1400" b="1" dirty="0" err="1">
                <a:solidFill>
                  <a:schemeClr val="tx1"/>
                </a:solidFill>
                <a:sym typeface="Wingdings" panose="05000000000000000000" pitchFamily="2" charset="2"/>
              </a:rPr>
              <a:t>to</a:t>
            </a:r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400" b="1" dirty="0" err="1">
                <a:solidFill>
                  <a:schemeClr val="tx1"/>
                </a:solidFill>
                <a:sym typeface="Wingdings" panose="05000000000000000000" pitchFamily="2" charset="2"/>
              </a:rPr>
              <a:t>start</a:t>
            </a:r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400" b="1" dirty="0" err="1">
                <a:solidFill>
                  <a:schemeClr val="tx1"/>
                </a:solidFill>
                <a:sym typeface="Wingdings" panose="05000000000000000000" pitchFamily="2" charset="2"/>
              </a:rPr>
              <a:t>of</a:t>
            </a:r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 hall </a:t>
            </a:r>
            <a:r>
              <a:rPr lang="de-DE" sz="1400" b="1" dirty="0" err="1">
                <a:solidFill>
                  <a:schemeClr val="tx1"/>
                </a:solidFill>
                <a:sym typeface="Wingdings" panose="05000000000000000000" pitchFamily="2" charset="2"/>
              </a:rPr>
              <a:t>renovation</a:t>
            </a:r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400" b="1" dirty="0" err="1">
                <a:solidFill>
                  <a:schemeClr val="tx1"/>
                </a:solidFill>
                <a:sym typeface="Wingdings" panose="05000000000000000000" pitchFamily="2" charset="2"/>
              </a:rPr>
              <a:t>for</a:t>
            </a:r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 MESA </a:t>
            </a:r>
          </a:p>
          <a:p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PhD </a:t>
            </a:r>
            <a:r>
              <a:rPr lang="de-DE" sz="1400" b="1" dirty="0" err="1">
                <a:solidFill>
                  <a:schemeClr val="tx1"/>
                </a:solidFill>
                <a:sym typeface="Wingdings" panose="05000000000000000000" pitchFamily="2" charset="2"/>
              </a:rPr>
              <a:t>Theses</a:t>
            </a:r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400" b="1" dirty="0" err="1">
                <a:solidFill>
                  <a:schemeClr val="tx1"/>
                </a:solidFill>
                <a:sym typeface="Wingdings" panose="05000000000000000000" pitchFamily="2" charset="2"/>
              </a:rPr>
              <a:t>completed</a:t>
            </a:r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S. Friederich (2019)</a:t>
            </a:r>
          </a:p>
          <a:p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R. Kempf (2020)</a:t>
            </a:r>
          </a:p>
          <a:p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C. Matejcek (2021)</a:t>
            </a:r>
          </a:p>
          <a:p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P. Heil (2021)</a:t>
            </a:r>
          </a:p>
          <a:p>
            <a:endParaRPr lang="de-DE" sz="14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de-DE" sz="2000" b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685620" indent="-342900">
              <a:buFont typeface="Wingdings" panose="05000000000000000000" pitchFamily="2" charset="2"/>
              <a:buChar char="à"/>
            </a:pPr>
            <a:endParaRPr lang="de-DE" sz="2000" b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685620" indent="-342900">
              <a:buFont typeface="Wingdings" panose="05000000000000000000" pitchFamily="2" charset="2"/>
              <a:buChar char="à"/>
            </a:pPr>
            <a:endParaRPr lang="de-DE" sz="2000" b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lvl="8" indent="0">
              <a:buNone/>
            </a:pPr>
            <a:r>
              <a:rPr lang="de-DE" sz="3000" b="1" dirty="0">
                <a:solidFill>
                  <a:srgbClr val="C00000"/>
                </a:solidFill>
                <a:sym typeface="Wingdings" panose="05000000000000000000" pitchFamily="2" charset="2"/>
              </a:rPr>
              <a:t>                                          </a:t>
            </a:r>
            <a:endParaRPr lang="de-DE" sz="3000" b="1" dirty="0">
              <a:solidFill>
                <a:srgbClr val="C00000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A59D47C-22BD-469C-AD97-CEC9447DC9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58" b="15583"/>
          <a:stretch/>
        </p:blipFill>
        <p:spPr>
          <a:xfrm>
            <a:off x="4766705" y="695250"/>
            <a:ext cx="4833715" cy="317019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EA74024-2AD2-4AD9-931C-53BB247A3ABE}"/>
              </a:ext>
            </a:extLst>
          </p:cNvPr>
          <p:cNvSpPr txBox="1"/>
          <p:nvPr/>
        </p:nvSpPr>
        <p:spPr>
          <a:xfrm>
            <a:off x="4766705" y="419817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. </a:t>
            </a:r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4522612" y="4160590"/>
            <a:ext cx="3746404" cy="2319350"/>
            <a:chOff x="4522612" y="4160590"/>
            <a:chExt cx="3538216" cy="2004714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1E1A3855-AFBD-43F9-B2D5-0977E4B3A6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8" t="24800" r="8413" b="35856"/>
            <a:stretch/>
          </p:blipFill>
          <p:spPr>
            <a:xfrm>
              <a:off x="4522612" y="4160590"/>
              <a:ext cx="3538216" cy="2004714"/>
            </a:xfrm>
            <a:prstGeom prst="rect">
              <a:avLst/>
            </a:prstGeom>
          </p:spPr>
        </p:pic>
        <p:sp>
          <p:nvSpPr>
            <p:cNvPr id="24" name="Stern: 5 Zacken 23">
              <a:extLst>
                <a:ext uri="{FF2B5EF4-FFF2-40B4-BE49-F238E27FC236}">
                  <a16:creationId xmlns:a16="http://schemas.microsoft.com/office/drawing/2014/main" id="{22EEB417-8A72-44B1-A3BD-319C2D91E337}"/>
                </a:ext>
              </a:extLst>
            </p:cNvPr>
            <p:cNvSpPr/>
            <p:nvPr/>
          </p:nvSpPr>
          <p:spPr>
            <a:xfrm>
              <a:off x="7244317" y="4859388"/>
              <a:ext cx="163302" cy="140747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CCB8789C-F5C4-4B1A-9A6F-5EFC38A181CE}"/>
              </a:ext>
            </a:extLst>
          </p:cNvPr>
          <p:cNvSpPr txBox="1"/>
          <p:nvPr/>
        </p:nvSpPr>
        <p:spPr>
          <a:xfrm>
            <a:off x="5270523" y="3975924"/>
            <a:ext cx="26642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Transverse </a:t>
            </a:r>
            <a:r>
              <a:rPr lang="de-DE" dirty="0" err="1"/>
              <a:t>emittance</a:t>
            </a:r>
            <a:endParaRPr lang="de-DE" dirty="0"/>
          </a:p>
          <a:p>
            <a:r>
              <a:rPr lang="de-DE" sz="800" dirty="0"/>
              <a:t>C. Matejcek et al. </a:t>
            </a:r>
            <a:r>
              <a:rPr lang="de-DE" sz="800" b="0" i="0" u="none" strike="noStrike" baseline="0" dirty="0">
                <a:latin typeface="TeXGyreTermes-Regular"/>
              </a:rPr>
              <a:t>doi:</a:t>
            </a:r>
            <a:r>
              <a:rPr lang="de-DE" sz="800" b="0" i="0" u="none" strike="noStrike" baseline="0" dirty="0">
                <a:latin typeface="BeraSansMono-Roman"/>
              </a:rPr>
              <a:t>10.18429/JACoW-IPAC2019-TUPGW028</a:t>
            </a:r>
            <a:endParaRPr lang="de-DE" sz="800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1F2F120-6586-4753-9EAD-22C76EB67981}"/>
              </a:ext>
            </a:extLst>
          </p:cNvPr>
          <p:cNvSpPr txBox="1"/>
          <p:nvPr/>
        </p:nvSpPr>
        <p:spPr>
          <a:xfrm>
            <a:off x="8890112" y="400299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Longitudinal </a:t>
            </a:r>
            <a:r>
              <a:rPr lang="de-DE" dirty="0" err="1"/>
              <a:t>emittance</a:t>
            </a:r>
            <a:endParaRPr lang="de-DE" dirty="0"/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2E8003AE-848D-4353-ACE0-D3A0B9E0BA7D}"/>
              </a:ext>
            </a:extLst>
          </p:cNvPr>
          <p:cNvGrpSpPr/>
          <p:nvPr/>
        </p:nvGrpSpPr>
        <p:grpSpPr>
          <a:xfrm>
            <a:off x="8522159" y="4365104"/>
            <a:ext cx="3190465" cy="2146082"/>
            <a:chOff x="-96688" y="581587"/>
            <a:chExt cx="3283027" cy="1812275"/>
          </a:xfrm>
        </p:grpSpPr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5D0CB3A2-0B81-4767-BB5F-6EC15C8E0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96688" y="581587"/>
              <a:ext cx="3283027" cy="1812275"/>
            </a:xfrm>
            <a:prstGeom prst="rect">
              <a:avLst/>
            </a:prstGeom>
          </p:spPr>
        </p:pic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9661E113-E83D-4B4E-A73B-13C2B09D0D10}"/>
                </a:ext>
              </a:extLst>
            </p:cNvPr>
            <p:cNvSpPr txBox="1"/>
            <p:nvPr/>
          </p:nvSpPr>
          <p:spPr>
            <a:xfrm>
              <a:off x="1372971" y="1550266"/>
              <a:ext cx="13386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/>
                <a:t>P. Heil et al. </a:t>
              </a:r>
            </a:p>
            <a:p>
              <a:r>
                <a:rPr lang="en-US" sz="800" b="0" i="0" u="none" strike="noStrike" baseline="0" dirty="0">
                  <a:solidFill>
                    <a:srgbClr val="231F20"/>
                  </a:solidFill>
                  <a:latin typeface="AdvOT483a8203"/>
                </a:rPr>
                <a:t>PHYS. REV. ACCEL. BEAMS </a:t>
              </a:r>
            </a:p>
            <a:p>
              <a:r>
                <a:rPr lang="en-US" sz="800" b="0" i="0" u="none" strike="noStrike" baseline="0" dirty="0">
                  <a:solidFill>
                    <a:srgbClr val="231F20"/>
                  </a:solidFill>
                  <a:latin typeface="AdvOT19ee2aa8.B"/>
                </a:rPr>
                <a:t>24, </a:t>
              </a:r>
              <a:r>
                <a:rPr lang="en-US" sz="800" b="0" i="0" u="none" strike="noStrike" baseline="0" dirty="0">
                  <a:solidFill>
                    <a:srgbClr val="231F20"/>
                  </a:solidFill>
                  <a:latin typeface="AdvOT483a8203"/>
                </a:rPr>
                <a:t>042803 (2021)</a:t>
              </a:r>
              <a:endParaRPr lang="de-DE" sz="800" dirty="0"/>
            </a:p>
          </p:txBody>
        </p:sp>
      </p:grp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8CE7819D-F6A9-442F-ABDC-7BD52122CAF2}"/>
              </a:ext>
            </a:extLst>
          </p:cNvPr>
          <p:cNvCxnSpPr>
            <a:cxnSpLocks/>
          </p:cNvCxnSpPr>
          <p:nvPr/>
        </p:nvCxnSpPr>
        <p:spPr>
          <a:xfrm flipV="1">
            <a:off x="10998149" y="4382844"/>
            <a:ext cx="0" cy="185409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FDB55325-4EBA-498F-9CA2-EFE60B8B5EF7}"/>
              </a:ext>
            </a:extLst>
          </p:cNvPr>
          <p:cNvSpPr txBox="1"/>
          <p:nvPr/>
        </p:nvSpPr>
        <p:spPr>
          <a:xfrm>
            <a:off x="1036130" y="3916720"/>
            <a:ext cx="26642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Surface </a:t>
            </a:r>
            <a:r>
              <a:rPr lang="de-DE" dirty="0" err="1"/>
              <a:t>photovoltage</a:t>
            </a:r>
            <a:r>
              <a:rPr lang="de-DE" dirty="0"/>
              <a:t> in NEA </a:t>
            </a:r>
            <a:r>
              <a:rPr lang="de-DE" dirty="0" err="1"/>
              <a:t>GaAs</a:t>
            </a:r>
            <a:r>
              <a:rPr lang="de-DE" dirty="0"/>
              <a:t> at 10mA</a:t>
            </a:r>
          </a:p>
          <a:p>
            <a:r>
              <a:rPr lang="de-DE" sz="800" b="0" i="0" u="none" strike="noStrike" baseline="0" dirty="0">
                <a:latin typeface="TeXGyreTermes-Regular"/>
              </a:rPr>
              <a:t>S. Friederich et al .doi:</a:t>
            </a:r>
            <a:r>
              <a:rPr lang="de-DE" sz="800" b="0" i="0" u="none" strike="noStrike" baseline="0" dirty="0">
                <a:latin typeface="BeraSansMono-Roman"/>
              </a:rPr>
              <a:t>10.18429/JACoW-IPAC2019-TUPGW028</a:t>
            </a:r>
            <a:endParaRPr lang="de-DE" sz="8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65" y="4809272"/>
            <a:ext cx="2483313" cy="167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188" y="4929761"/>
            <a:ext cx="992950" cy="142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Nuclear Reactions"/>
          <p:cNvSpPr txBox="1"/>
          <p:nvPr/>
        </p:nvSpPr>
        <p:spPr>
          <a:xfrm>
            <a:off x="1771736" y="-99851"/>
            <a:ext cx="6124465" cy="791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19" rIns="45719" bIns="45719" anchor="ctr">
            <a:normAutofit/>
          </a:bodyPr>
          <a:lstStyle>
            <a:lvl1pPr algn="l" defTabSz="1300480">
              <a:buClrTx/>
              <a:defRPr sz="4800" b="1">
                <a:solidFill>
                  <a:srgbClr val="C80A1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3375" dirty="0" smtClean="0"/>
              <a:t>MELBA Tests</a:t>
            </a:r>
            <a:endParaRPr lang="en-US" sz="3375" dirty="0"/>
          </a:p>
        </p:txBody>
      </p:sp>
    </p:spTree>
    <p:extLst>
      <p:ext uri="{BB962C8B-B14F-4D97-AF65-F5344CB8AC3E}">
        <p14:creationId xmlns:p14="http://schemas.microsoft.com/office/powerpoint/2010/main" val="39885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PRISMA</Template>
  <TotalTime>0</TotalTime>
  <Words>1103</Words>
  <Application>Microsoft Office PowerPoint</Application>
  <DocSecurity>0</DocSecurity>
  <PresentationFormat>Breitbild</PresentationFormat>
  <Paragraphs>229</Paragraphs>
  <Slides>25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7" baseType="lpstr">
      <vt:lpstr>Microsoft YaHei</vt:lpstr>
      <vt:lpstr>AdvOT19ee2aa8.B</vt:lpstr>
      <vt:lpstr>AdvOT483a8203</vt:lpstr>
      <vt:lpstr>Arial</vt:lpstr>
      <vt:lpstr>BeraSansMono-Roman</vt:lpstr>
      <vt:lpstr>Calibri</vt:lpstr>
      <vt:lpstr>DejaVu Sans</vt:lpstr>
      <vt:lpstr>Symbol</vt:lpstr>
      <vt:lpstr>TeXGyreTermes-Regular</vt:lpstr>
      <vt:lpstr>Times New Roman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labs</dc:creator>
  <cp:keywords/>
  <dc:description/>
  <cp:lastModifiedBy>Florian Hug</cp:lastModifiedBy>
  <cp:revision>66</cp:revision>
  <dcterms:created xsi:type="dcterms:W3CDTF">2013-05-06T21:14:49Z</dcterms:created>
  <dcterms:modified xsi:type="dcterms:W3CDTF">2022-10-03T00:42:32Z</dcterms:modified>
  <cp:category/>
  <dc:identifier/>
  <cp:contentStatus/>
  <dc:language>en-US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0x010100E4824E7AE7F6C34986776F122607CDE5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Bildschirmpräsentation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4</vt:i4>
  </property>
</Properties>
</file>